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52"/>
  </p:notesMasterIdLst>
  <p:handoutMasterIdLst>
    <p:handoutMasterId r:id="rId53"/>
  </p:handoutMasterIdLst>
  <p:sldIdLst>
    <p:sldId id="256" r:id="rId3"/>
    <p:sldId id="351" r:id="rId4"/>
    <p:sldId id="352" r:id="rId5"/>
    <p:sldId id="355" r:id="rId6"/>
    <p:sldId id="354" r:id="rId7"/>
    <p:sldId id="353" r:id="rId8"/>
    <p:sldId id="356" r:id="rId9"/>
    <p:sldId id="357" r:id="rId10"/>
    <p:sldId id="358" r:id="rId11"/>
    <p:sldId id="359" r:id="rId12"/>
    <p:sldId id="360" r:id="rId13"/>
    <p:sldId id="361"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96" r:id="rId46"/>
    <p:sldId id="399" r:id="rId47"/>
    <p:sldId id="398" r:id="rId48"/>
    <p:sldId id="397" r:id="rId49"/>
    <p:sldId id="400" r:id="rId50"/>
    <p:sldId id="401"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iW2HNoCqBfmzTG+dS6mRow==" hashData="F6tZNdQvSFDWErrNz3cdBHoVREW/w6PNq5X/RAuzk6YQ0JjJYhiZ6ziOv5xUq0sCMDeX0TnJSAIBKnVF00alRQ=="/>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E9EDF4"/>
    <a:srgbClr val="E2E7F1"/>
    <a:srgbClr val="FFCC66"/>
    <a:srgbClr val="34495E"/>
    <a:srgbClr val="E40524"/>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p:cViewPr varScale="1">
        <p:scale>
          <a:sx n="70" d="100"/>
          <a:sy n="70" d="100"/>
        </p:scale>
        <p:origin x="1386" y="48"/>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54" d="100"/>
          <a:sy n="54" d="100"/>
        </p:scale>
        <p:origin x="196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B534D8-D3C3-4B18-9082-BAA83A07F6F6}"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21FABDE6-DAC9-48BA-8ACC-E489F2D56FBB}">
      <dgm:prSet phldrT="[Text]"/>
      <dgm:spPr/>
      <dgm:t>
        <a:bodyPr/>
        <a:lstStyle/>
        <a:p>
          <a:r>
            <a:rPr lang="en-US" dirty="0" smtClean="0"/>
            <a:t>000</a:t>
          </a:r>
          <a:endParaRPr lang="en-US" dirty="0"/>
        </a:p>
      </dgm:t>
    </dgm:pt>
    <dgm:pt modelId="{06560709-FF82-4531-B8CB-CAA8634FF514}" type="parTrans" cxnId="{41EBD20E-212D-4311-A281-8AFD93C1DAD9}">
      <dgm:prSet/>
      <dgm:spPr/>
      <dgm:t>
        <a:bodyPr/>
        <a:lstStyle/>
        <a:p>
          <a:endParaRPr lang="en-US"/>
        </a:p>
      </dgm:t>
    </dgm:pt>
    <dgm:pt modelId="{919FEDA7-7F1A-4795-930B-BB287D414A71}" type="sibTrans" cxnId="{41EBD20E-212D-4311-A281-8AFD93C1DAD9}">
      <dgm:prSet/>
      <dgm:spPr/>
      <dgm:t>
        <a:bodyPr/>
        <a:lstStyle/>
        <a:p>
          <a:endParaRPr lang="en-US"/>
        </a:p>
      </dgm:t>
    </dgm:pt>
    <dgm:pt modelId="{497B312C-DB8A-49B1-9A56-B29CD7D0443D}">
      <dgm:prSet phldrT="[Text]"/>
      <dgm:spPr/>
      <dgm:t>
        <a:bodyPr/>
        <a:lstStyle/>
        <a:p>
          <a:r>
            <a:rPr lang="en-US" dirty="0" smtClean="0"/>
            <a:t>001</a:t>
          </a:r>
          <a:endParaRPr lang="en-US" dirty="0"/>
        </a:p>
      </dgm:t>
    </dgm:pt>
    <dgm:pt modelId="{5CA2D92F-5929-4ED7-8355-C937A6EE5384}" type="parTrans" cxnId="{545E87B1-2B34-41D0-AAFE-628751B1BB88}">
      <dgm:prSet/>
      <dgm:spPr/>
      <dgm:t>
        <a:bodyPr/>
        <a:lstStyle/>
        <a:p>
          <a:endParaRPr lang="en-US"/>
        </a:p>
      </dgm:t>
    </dgm:pt>
    <dgm:pt modelId="{24BDA117-3F72-418E-B17E-7A757FB4B940}" type="sibTrans" cxnId="{545E87B1-2B34-41D0-AAFE-628751B1BB88}">
      <dgm:prSet/>
      <dgm:spPr/>
      <dgm:t>
        <a:bodyPr/>
        <a:lstStyle/>
        <a:p>
          <a:endParaRPr lang="en-US"/>
        </a:p>
      </dgm:t>
    </dgm:pt>
    <dgm:pt modelId="{877C4D91-6763-483E-B695-B12A6B8D752A}">
      <dgm:prSet phldrT="[Text]"/>
      <dgm:spPr/>
      <dgm:t>
        <a:bodyPr/>
        <a:lstStyle/>
        <a:p>
          <a:r>
            <a:rPr lang="en-US" dirty="0" smtClean="0"/>
            <a:t>010</a:t>
          </a:r>
          <a:endParaRPr lang="en-US" dirty="0"/>
        </a:p>
      </dgm:t>
    </dgm:pt>
    <dgm:pt modelId="{49CE513D-B0FB-4233-8A45-DBAF2F984D72}" type="parTrans" cxnId="{FEECC651-9741-4FDA-98B5-15D948252172}">
      <dgm:prSet/>
      <dgm:spPr/>
      <dgm:t>
        <a:bodyPr/>
        <a:lstStyle/>
        <a:p>
          <a:endParaRPr lang="en-US"/>
        </a:p>
      </dgm:t>
    </dgm:pt>
    <dgm:pt modelId="{85EFFD73-89D1-4272-B4F8-992834F9C70D}" type="sibTrans" cxnId="{FEECC651-9741-4FDA-98B5-15D948252172}">
      <dgm:prSet/>
      <dgm:spPr/>
      <dgm:t>
        <a:bodyPr/>
        <a:lstStyle/>
        <a:p>
          <a:endParaRPr lang="en-US"/>
        </a:p>
      </dgm:t>
    </dgm:pt>
    <dgm:pt modelId="{F06085AB-63DF-4D12-B60F-C3CFF4607F59}">
      <dgm:prSet phldrT="[Text]"/>
      <dgm:spPr/>
      <dgm:t>
        <a:bodyPr/>
        <a:lstStyle/>
        <a:p>
          <a:r>
            <a:rPr lang="en-US" dirty="0" smtClean="0"/>
            <a:t>011</a:t>
          </a:r>
          <a:endParaRPr lang="en-US" dirty="0"/>
        </a:p>
      </dgm:t>
    </dgm:pt>
    <dgm:pt modelId="{D09E0554-F19C-4809-9376-AE3823EFE775}" type="parTrans" cxnId="{A76C5EEE-BDD1-4606-9B20-5BA98385CEB5}">
      <dgm:prSet/>
      <dgm:spPr/>
      <dgm:t>
        <a:bodyPr/>
        <a:lstStyle/>
        <a:p>
          <a:endParaRPr lang="en-US"/>
        </a:p>
      </dgm:t>
    </dgm:pt>
    <dgm:pt modelId="{D4EDEE87-1EA9-4B1E-94CE-3A5FA365D409}" type="sibTrans" cxnId="{A76C5EEE-BDD1-4606-9B20-5BA98385CEB5}">
      <dgm:prSet/>
      <dgm:spPr/>
      <dgm:t>
        <a:bodyPr/>
        <a:lstStyle/>
        <a:p>
          <a:endParaRPr lang="en-US"/>
        </a:p>
      </dgm:t>
    </dgm:pt>
    <dgm:pt modelId="{E43C66D9-9510-47F8-8602-1791E2191CAA}">
      <dgm:prSet phldrT="[Text]"/>
      <dgm:spPr/>
      <dgm:t>
        <a:bodyPr/>
        <a:lstStyle/>
        <a:p>
          <a:r>
            <a:rPr lang="en-US" dirty="0" smtClean="0"/>
            <a:t>100</a:t>
          </a:r>
          <a:endParaRPr lang="en-US" dirty="0"/>
        </a:p>
      </dgm:t>
    </dgm:pt>
    <dgm:pt modelId="{C955F8E8-5D49-4972-8847-6341A44DEC8E}" type="parTrans" cxnId="{6DEE1A0D-668B-43A2-8D10-2ABDE5DBEDFC}">
      <dgm:prSet/>
      <dgm:spPr/>
      <dgm:t>
        <a:bodyPr/>
        <a:lstStyle/>
        <a:p>
          <a:endParaRPr lang="en-US"/>
        </a:p>
      </dgm:t>
    </dgm:pt>
    <dgm:pt modelId="{49E239BD-CC51-481C-BAEA-CCD19A9D2B14}" type="sibTrans" cxnId="{6DEE1A0D-668B-43A2-8D10-2ABDE5DBEDFC}">
      <dgm:prSet/>
      <dgm:spPr/>
      <dgm:t>
        <a:bodyPr/>
        <a:lstStyle/>
        <a:p>
          <a:endParaRPr lang="en-US"/>
        </a:p>
      </dgm:t>
    </dgm:pt>
    <dgm:pt modelId="{A41FD905-4BDE-4D7C-B02B-FA18097623CB}">
      <dgm:prSet/>
      <dgm:spPr/>
      <dgm:t>
        <a:bodyPr/>
        <a:lstStyle/>
        <a:p>
          <a:r>
            <a:rPr lang="en-US" dirty="0" smtClean="0"/>
            <a:t>101</a:t>
          </a:r>
          <a:endParaRPr lang="en-US" dirty="0"/>
        </a:p>
      </dgm:t>
    </dgm:pt>
    <dgm:pt modelId="{6F7E6FED-DBC7-43C1-BE04-7A331ADF49C1}" type="parTrans" cxnId="{96E88FEC-15D9-4995-B7F8-E77833C56D1E}">
      <dgm:prSet/>
      <dgm:spPr/>
      <dgm:t>
        <a:bodyPr/>
        <a:lstStyle/>
        <a:p>
          <a:endParaRPr lang="en-US"/>
        </a:p>
      </dgm:t>
    </dgm:pt>
    <dgm:pt modelId="{4EA05BEC-58F7-4258-B136-B50037A09717}" type="sibTrans" cxnId="{96E88FEC-15D9-4995-B7F8-E77833C56D1E}">
      <dgm:prSet/>
      <dgm:spPr/>
      <dgm:t>
        <a:bodyPr/>
        <a:lstStyle/>
        <a:p>
          <a:endParaRPr lang="en-US"/>
        </a:p>
      </dgm:t>
    </dgm:pt>
    <dgm:pt modelId="{1B9E5859-5F1F-4C36-8A85-016FCBD735B2}">
      <dgm:prSet/>
      <dgm:spPr/>
      <dgm:t>
        <a:bodyPr/>
        <a:lstStyle/>
        <a:p>
          <a:r>
            <a:rPr lang="en-US" dirty="0" smtClean="0"/>
            <a:t>110</a:t>
          </a:r>
          <a:endParaRPr lang="en-US" dirty="0"/>
        </a:p>
      </dgm:t>
    </dgm:pt>
    <dgm:pt modelId="{44955C8C-6600-4880-9041-E781ECC5F8D7}" type="parTrans" cxnId="{21018D46-F718-43B9-BAE5-E726B1ED2F3A}">
      <dgm:prSet/>
      <dgm:spPr/>
      <dgm:t>
        <a:bodyPr/>
        <a:lstStyle/>
        <a:p>
          <a:endParaRPr lang="en-US"/>
        </a:p>
      </dgm:t>
    </dgm:pt>
    <dgm:pt modelId="{7A30DB75-33B7-462F-8BA9-FB9B99B707DA}" type="sibTrans" cxnId="{21018D46-F718-43B9-BAE5-E726B1ED2F3A}">
      <dgm:prSet/>
      <dgm:spPr/>
      <dgm:t>
        <a:bodyPr/>
        <a:lstStyle/>
        <a:p>
          <a:endParaRPr lang="en-US"/>
        </a:p>
      </dgm:t>
    </dgm:pt>
    <dgm:pt modelId="{BE66B501-2AD3-4F1E-8957-A23780489DC2}">
      <dgm:prSet/>
      <dgm:spPr/>
      <dgm:t>
        <a:bodyPr/>
        <a:lstStyle/>
        <a:p>
          <a:r>
            <a:rPr lang="en-US" dirty="0" smtClean="0"/>
            <a:t>111</a:t>
          </a:r>
          <a:endParaRPr lang="en-US" dirty="0"/>
        </a:p>
      </dgm:t>
    </dgm:pt>
    <dgm:pt modelId="{CC7340E9-8837-4850-840F-9B6D97BB773C}" type="parTrans" cxnId="{5658C7C3-E496-493B-B2B7-D0B94356A4CF}">
      <dgm:prSet/>
      <dgm:spPr/>
      <dgm:t>
        <a:bodyPr/>
        <a:lstStyle/>
        <a:p>
          <a:endParaRPr lang="en-US"/>
        </a:p>
      </dgm:t>
    </dgm:pt>
    <dgm:pt modelId="{94092068-328F-4C17-BBA1-B52D83D5C345}" type="sibTrans" cxnId="{5658C7C3-E496-493B-B2B7-D0B94356A4CF}">
      <dgm:prSet/>
      <dgm:spPr/>
      <dgm:t>
        <a:bodyPr/>
        <a:lstStyle/>
        <a:p>
          <a:endParaRPr lang="en-US"/>
        </a:p>
      </dgm:t>
    </dgm:pt>
    <dgm:pt modelId="{2FA42101-298C-485A-A27F-D556A120046A}" type="pres">
      <dgm:prSet presAssocID="{42B534D8-D3C3-4B18-9082-BAA83A07F6F6}" presName="cycle" presStyleCnt="0">
        <dgm:presLayoutVars>
          <dgm:dir/>
          <dgm:resizeHandles val="exact"/>
        </dgm:presLayoutVars>
      </dgm:prSet>
      <dgm:spPr/>
      <dgm:t>
        <a:bodyPr/>
        <a:lstStyle/>
        <a:p>
          <a:endParaRPr lang="en-US"/>
        </a:p>
      </dgm:t>
    </dgm:pt>
    <dgm:pt modelId="{0CDA5B49-46F8-4955-88D2-7BC6D4970CBE}" type="pres">
      <dgm:prSet presAssocID="{21FABDE6-DAC9-48BA-8ACC-E489F2D56FBB}" presName="node" presStyleLbl="node1" presStyleIdx="0" presStyleCnt="8">
        <dgm:presLayoutVars>
          <dgm:bulletEnabled val="1"/>
        </dgm:presLayoutVars>
      </dgm:prSet>
      <dgm:spPr/>
      <dgm:t>
        <a:bodyPr/>
        <a:lstStyle/>
        <a:p>
          <a:endParaRPr lang="en-US"/>
        </a:p>
      </dgm:t>
    </dgm:pt>
    <dgm:pt modelId="{F8701EBB-50E5-4E13-95C7-6675DD41C780}" type="pres">
      <dgm:prSet presAssocID="{919FEDA7-7F1A-4795-930B-BB287D414A71}" presName="sibTrans" presStyleLbl="sibTrans2D1" presStyleIdx="0" presStyleCnt="8"/>
      <dgm:spPr/>
      <dgm:t>
        <a:bodyPr/>
        <a:lstStyle/>
        <a:p>
          <a:endParaRPr lang="en-US"/>
        </a:p>
      </dgm:t>
    </dgm:pt>
    <dgm:pt modelId="{511A9CEA-4BA0-47A0-BAC9-C7FBBC529710}" type="pres">
      <dgm:prSet presAssocID="{919FEDA7-7F1A-4795-930B-BB287D414A71}" presName="connectorText" presStyleLbl="sibTrans2D1" presStyleIdx="0" presStyleCnt="8"/>
      <dgm:spPr/>
      <dgm:t>
        <a:bodyPr/>
        <a:lstStyle/>
        <a:p>
          <a:endParaRPr lang="en-US"/>
        </a:p>
      </dgm:t>
    </dgm:pt>
    <dgm:pt modelId="{C24D492A-0591-4520-BE28-E8E761B0A867}" type="pres">
      <dgm:prSet presAssocID="{497B312C-DB8A-49B1-9A56-B29CD7D0443D}" presName="node" presStyleLbl="node1" presStyleIdx="1" presStyleCnt="8">
        <dgm:presLayoutVars>
          <dgm:bulletEnabled val="1"/>
        </dgm:presLayoutVars>
      </dgm:prSet>
      <dgm:spPr/>
      <dgm:t>
        <a:bodyPr/>
        <a:lstStyle/>
        <a:p>
          <a:endParaRPr lang="en-US"/>
        </a:p>
      </dgm:t>
    </dgm:pt>
    <dgm:pt modelId="{81BC08DC-57B2-4465-923F-6CD076DE7BF1}" type="pres">
      <dgm:prSet presAssocID="{24BDA117-3F72-418E-B17E-7A757FB4B940}" presName="sibTrans" presStyleLbl="sibTrans2D1" presStyleIdx="1" presStyleCnt="8"/>
      <dgm:spPr/>
      <dgm:t>
        <a:bodyPr/>
        <a:lstStyle/>
        <a:p>
          <a:endParaRPr lang="en-US"/>
        </a:p>
      </dgm:t>
    </dgm:pt>
    <dgm:pt modelId="{E5314524-3E40-43F8-9CF5-7CC94FF5CEE4}" type="pres">
      <dgm:prSet presAssocID="{24BDA117-3F72-418E-B17E-7A757FB4B940}" presName="connectorText" presStyleLbl="sibTrans2D1" presStyleIdx="1" presStyleCnt="8"/>
      <dgm:spPr/>
      <dgm:t>
        <a:bodyPr/>
        <a:lstStyle/>
        <a:p>
          <a:endParaRPr lang="en-US"/>
        </a:p>
      </dgm:t>
    </dgm:pt>
    <dgm:pt modelId="{64EBE0FE-9234-40A6-97DA-9A449E4E2214}" type="pres">
      <dgm:prSet presAssocID="{877C4D91-6763-483E-B695-B12A6B8D752A}" presName="node" presStyleLbl="node1" presStyleIdx="2" presStyleCnt="8">
        <dgm:presLayoutVars>
          <dgm:bulletEnabled val="1"/>
        </dgm:presLayoutVars>
      </dgm:prSet>
      <dgm:spPr/>
      <dgm:t>
        <a:bodyPr/>
        <a:lstStyle/>
        <a:p>
          <a:endParaRPr lang="en-US"/>
        </a:p>
      </dgm:t>
    </dgm:pt>
    <dgm:pt modelId="{A46905E9-A143-4CC5-AF6F-5BBA46CF3271}" type="pres">
      <dgm:prSet presAssocID="{85EFFD73-89D1-4272-B4F8-992834F9C70D}" presName="sibTrans" presStyleLbl="sibTrans2D1" presStyleIdx="2" presStyleCnt="8"/>
      <dgm:spPr/>
      <dgm:t>
        <a:bodyPr/>
        <a:lstStyle/>
        <a:p>
          <a:endParaRPr lang="en-US"/>
        </a:p>
      </dgm:t>
    </dgm:pt>
    <dgm:pt modelId="{CA1E1BC3-D4D7-4EF4-BDCB-0EF05516F532}" type="pres">
      <dgm:prSet presAssocID="{85EFFD73-89D1-4272-B4F8-992834F9C70D}" presName="connectorText" presStyleLbl="sibTrans2D1" presStyleIdx="2" presStyleCnt="8"/>
      <dgm:spPr/>
      <dgm:t>
        <a:bodyPr/>
        <a:lstStyle/>
        <a:p>
          <a:endParaRPr lang="en-US"/>
        </a:p>
      </dgm:t>
    </dgm:pt>
    <dgm:pt modelId="{81AA1570-480E-413A-84E0-E4A7A73EC648}" type="pres">
      <dgm:prSet presAssocID="{F06085AB-63DF-4D12-B60F-C3CFF4607F59}" presName="node" presStyleLbl="node1" presStyleIdx="3" presStyleCnt="8">
        <dgm:presLayoutVars>
          <dgm:bulletEnabled val="1"/>
        </dgm:presLayoutVars>
      </dgm:prSet>
      <dgm:spPr/>
      <dgm:t>
        <a:bodyPr/>
        <a:lstStyle/>
        <a:p>
          <a:endParaRPr lang="en-US"/>
        </a:p>
      </dgm:t>
    </dgm:pt>
    <dgm:pt modelId="{15FDB955-FAFB-45FC-851E-70369BC11CEE}" type="pres">
      <dgm:prSet presAssocID="{D4EDEE87-1EA9-4B1E-94CE-3A5FA365D409}" presName="sibTrans" presStyleLbl="sibTrans2D1" presStyleIdx="3" presStyleCnt="8"/>
      <dgm:spPr/>
      <dgm:t>
        <a:bodyPr/>
        <a:lstStyle/>
        <a:p>
          <a:endParaRPr lang="en-US"/>
        </a:p>
      </dgm:t>
    </dgm:pt>
    <dgm:pt modelId="{D0440266-49D5-4DD9-8FFD-45F6E6A45ABD}" type="pres">
      <dgm:prSet presAssocID="{D4EDEE87-1EA9-4B1E-94CE-3A5FA365D409}" presName="connectorText" presStyleLbl="sibTrans2D1" presStyleIdx="3" presStyleCnt="8"/>
      <dgm:spPr/>
      <dgm:t>
        <a:bodyPr/>
        <a:lstStyle/>
        <a:p>
          <a:endParaRPr lang="en-US"/>
        </a:p>
      </dgm:t>
    </dgm:pt>
    <dgm:pt modelId="{6CBBF359-8DB2-4FF1-BF67-BE5115541741}" type="pres">
      <dgm:prSet presAssocID="{E43C66D9-9510-47F8-8602-1791E2191CAA}" presName="node" presStyleLbl="node1" presStyleIdx="4" presStyleCnt="8">
        <dgm:presLayoutVars>
          <dgm:bulletEnabled val="1"/>
        </dgm:presLayoutVars>
      </dgm:prSet>
      <dgm:spPr/>
      <dgm:t>
        <a:bodyPr/>
        <a:lstStyle/>
        <a:p>
          <a:endParaRPr lang="en-US"/>
        </a:p>
      </dgm:t>
    </dgm:pt>
    <dgm:pt modelId="{7FCBF61A-5C5A-4B98-BABB-AAFCC404D876}" type="pres">
      <dgm:prSet presAssocID="{49E239BD-CC51-481C-BAEA-CCD19A9D2B14}" presName="sibTrans" presStyleLbl="sibTrans2D1" presStyleIdx="4" presStyleCnt="8"/>
      <dgm:spPr/>
      <dgm:t>
        <a:bodyPr/>
        <a:lstStyle/>
        <a:p>
          <a:endParaRPr lang="en-US"/>
        </a:p>
      </dgm:t>
    </dgm:pt>
    <dgm:pt modelId="{2ED64F16-F92E-4EE2-94FB-220BC683F47E}" type="pres">
      <dgm:prSet presAssocID="{49E239BD-CC51-481C-BAEA-CCD19A9D2B14}" presName="connectorText" presStyleLbl="sibTrans2D1" presStyleIdx="4" presStyleCnt="8"/>
      <dgm:spPr/>
      <dgm:t>
        <a:bodyPr/>
        <a:lstStyle/>
        <a:p>
          <a:endParaRPr lang="en-US"/>
        </a:p>
      </dgm:t>
    </dgm:pt>
    <dgm:pt modelId="{E8C39A44-EEB0-4622-9DB9-0BC32A34CD63}" type="pres">
      <dgm:prSet presAssocID="{A41FD905-4BDE-4D7C-B02B-FA18097623CB}" presName="node" presStyleLbl="node1" presStyleIdx="5" presStyleCnt="8">
        <dgm:presLayoutVars>
          <dgm:bulletEnabled val="1"/>
        </dgm:presLayoutVars>
      </dgm:prSet>
      <dgm:spPr/>
      <dgm:t>
        <a:bodyPr/>
        <a:lstStyle/>
        <a:p>
          <a:endParaRPr lang="en-US"/>
        </a:p>
      </dgm:t>
    </dgm:pt>
    <dgm:pt modelId="{CA3B52A7-EE32-45D0-8414-E5C1CEA31891}" type="pres">
      <dgm:prSet presAssocID="{4EA05BEC-58F7-4258-B136-B50037A09717}" presName="sibTrans" presStyleLbl="sibTrans2D1" presStyleIdx="5" presStyleCnt="8"/>
      <dgm:spPr/>
      <dgm:t>
        <a:bodyPr/>
        <a:lstStyle/>
        <a:p>
          <a:endParaRPr lang="en-US"/>
        </a:p>
      </dgm:t>
    </dgm:pt>
    <dgm:pt modelId="{38E23B63-0B19-4D68-83B4-9925BA47EE98}" type="pres">
      <dgm:prSet presAssocID="{4EA05BEC-58F7-4258-B136-B50037A09717}" presName="connectorText" presStyleLbl="sibTrans2D1" presStyleIdx="5" presStyleCnt="8"/>
      <dgm:spPr/>
      <dgm:t>
        <a:bodyPr/>
        <a:lstStyle/>
        <a:p>
          <a:endParaRPr lang="en-US"/>
        </a:p>
      </dgm:t>
    </dgm:pt>
    <dgm:pt modelId="{B3C9118A-8060-40C1-9015-E94F37D5A48F}" type="pres">
      <dgm:prSet presAssocID="{1B9E5859-5F1F-4C36-8A85-016FCBD735B2}" presName="node" presStyleLbl="node1" presStyleIdx="6" presStyleCnt="8">
        <dgm:presLayoutVars>
          <dgm:bulletEnabled val="1"/>
        </dgm:presLayoutVars>
      </dgm:prSet>
      <dgm:spPr/>
      <dgm:t>
        <a:bodyPr/>
        <a:lstStyle/>
        <a:p>
          <a:endParaRPr lang="en-US"/>
        </a:p>
      </dgm:t>
    </dgm:pt>
    <dgm:pt modelId="{C92DF381-65F3-444A-8CB0-AEF1D32E793E}" type="pres">
      <dgm:prSet presAssocID="{7A30DB75-33B7-462F-8BA9-FB9B99B707DA}" presName="sibTrans" presStyleLbl="sibTrans2D1" presStyleIdx="6" presStyleCnt="8"/>
      <dgm:spPr/>
      <dgm:t>
        <a:bodyPr/>
        <a:lstStyle/>
        <a:p>
          <a:endParaRPr lang="en-US"/>
        </a:p>
      </dgm:t>
    </dgm:pt>
    <dgm:pt modelId="{0A85E33F-17E0-41D5-9F87-2580387293C3}" type="pres">
      <dgm:prSet presAssocID="{7A30DB75-33B7-462F-8BA9-FB9B99B707DA}" presName="connectorText" presStyleLbl="sibTrans2D1" presStyleIdx="6" presStyleCnt="8"/>
      <dgm:spPr/>
      <dgm:t>
        <a:bodyPr/>
        <a:lstStyle/>
        <a:p>
          <a:endParaRPr lang="en-US"/>
        </a:p>
      </dgm:t>
    </dgm:pt>
    <dgm:pt modelId="{B1B5913E-AB09-432E-9203-3F284EA1656C}" type="pres">
      <dgm:prSet presAssocID="{BE66B501-2AD3-4F1E-8957-A23780489DC2}" presName="node" presStyleLbl="node1" presStyleIdx="7" presStyleCnt="8">
        <dgm:presLayoutVars>
          <dgm:bulletEnabled val="1"/>
        </dgm:presLayoutVars>
      </dgm:prSet>
      <dgm:spPr/>
      <dgm:t>
        <a:bodyPr/>
        <a:lstStyle/>
        <a:p>
          <a:endParaRPr lang="en-US"/>
        </a:p>
      </dgm:t>
    </dgm:pt>
    <dgm:pt modelId="{A1912B90-3EE1-4F99-970A-CA97195EE885}" type="pres">
      <dgm:prSet presAssocID="{94092068-328F-4C17-BBA1-B52D83D5C345}" presName="sibTrans" presStyleLbl="sibTrans2D1" presStyleIdx="7" presStyleCnt="8"/>
      <dgm:spPr/>
      <dgm:t>
        <a:bodyPr/>
        <a:lstStyle/>
        <a:p>
          <a:endParaRPr lang="en-US"/>
        </a:p>
      </dgm:t>
    </dgm:pt>
    <dgm:pt modelId="{12E5F83F-EA70-42CD-91D6-6789FF679B18}" type="pres">
      <dgm:prSet presAssocID="{94092068-328F-4C17-BBA1-B52D83D5C345}" presName="connectorText" presStyleLbl="sibTrans2D1" presStyleIdx="7" presStyleCnt="8"/>
      <dgm:spPr/>
      <dgm:t>
        <a:bodyPr/>
        <a:lstStyle/>
        <a:p>
          <a:endParaRPr lang="en-US"/>
        </a:p>
      </dgm:t>
    </dgm:pt>
  </dgm:ptLst>
  <dgm:cxnLst>
    <dgm:cxn modelId="{6861BF13-1D20-426F-8B8F-C94F7EEC9DBC}" type="presOf" srcId="{4EA05BEC-58F7-4258-B136-B50037A09717}" destId="{38E23B63-0B19-4D68-83B4-9925BA47EE98}" srcOrd="1" destOrd="0" presId="urn:microsoft.com/office/officeart/2005/8/layout/cycle2"/>
    <dgm:cxn modelId="{321BEFA1-F103-4419-AB82-EE4A1275B7E2}" type="presOf" srcId="{85EFFD73-89D1-4272-B4F8-992834F9C70D}" destId="{CA1E1BC3-D4D7-4EF4-BDCB-0EF05516F532}" srcOrd="1" destOrd="0" presId="urn:microsoft.com/office/officeart/2005/8/layout/cycle2"/>
    <dgm:cxn modelId="{6DEE1A0D-668B-43A2-8D10-2ABDE5DBEDFC}" srcId="{42B534D8-D3C3-4B18-9082-BAA83A07F6F6}" destId="{E43C66D9-9510-47F8-8602-1791E2191CAA}" srcOrd="4" destOrd="0" parTransId="{C955F8E8-5D49-4972-8847-6341A44DEC8E}" sibTransId="{49E239BD-CC51-481C-BAEA-CCD19A9D2B14}"/>
    <dgm:cxn modelId="{D062E1C0-0B66-4DBA-BB43-F41EF3151D23}" type="presOf" srcId="{A41FD905-4BDE-4D7C-B02B-FA18097623CB}" destId="{E8C39A44-EEB0-4622-9DB9-0BC32A34CD63}" srcOrd="0" destOrd="0" presId="urn:microsoft.com/office/officeart/2005/8/layout/cycle2"/>
    <dgm:cxn modelId="{338D9173-439B-4255-B187-ADE23581C7F4}" type="presOf" srcId="{919FEDA7-7F1A-4795-930B-BB287D414A71}" destId="{F8701EBB-50E5-4E13-95C7-6675DD41C780}" srcOrd="0" destOrd="0" presId="urn:microsoft.com/office/officeart/2005/8/layout/cycle2"/>
    <dgm:cxn modelId="{FA29E872-536A-4038-A1C7-BF8110B174B2}" type="presOf" srcId="{94092068-328F-4C17-BBA1-B52D83D5C345}" destId="{A1912B90-3EE1-4F99-970A-CA97195EE885}" srcOrd="0" destOrd="0" presId="urn:microsoft.com/office/officeart/2005/8/layout/cycle2"/>
    <dgm:cxn modelId="{88072C4A-ACC9-4C21-A777-494AD956AAF5}" type="presOf" srcId="{7A30DB75-33B7-462F-8BA9-FB9B99B707DA}" destId="{C92DF381-65F3-444A-8CB0-AEF1D32E793E}" srcOrd="0" destOrd="0" presId="urn:microsoft.com/office/officeart/2005/8/layout/cycle2"/>
    <dgm:cxn modelId="{6082DBBB-6BEE-479F-8371-2B9F5332EE0E}" type="presOf" srcId="{49E239BD-CC51-481C-BAEA-CCD19A9D2B14}" destId="{7FCBF61A-5C5A-4B98-BABB-AAFCC404D876}" srcOrd="0" destOrd="0" presId="urn:microsoft.com/office/officeart/2005/8/layout/cycle2"/>
    <dgm:cxn modelId="{A6BBF3FA-CC33-4DDE-8C52-08348508CBFA}" type="presOf" srcId="{877C4D91-6763-483E-B695-B12A6B8D752A}" destId="{64EBE0FE-9234-40A6-97DA-9A449E4E2214}" srcOrd="0" destOrd="0" presId="urn:microsoft.com/office/officeart/2005/8/layout/cycle2"/>
    <dgm:cxn modelId="{5658C7C3-E496-493B-B2B7-D0B94356A4CF}" srcId="{42B534D8-D3C3-4B18-9082-BAA83A07F6F6}" destId="{BE66B501-2AD3-4F1E-8957-A23780489DC2}" srcOrd="7" destOrd="0" parTransId="{CC7340E9-8837-4850-840F-9B6D97BB773C}" sibTransId="{94092068-328F-4C17-BBA1-B52D83D5C345}"/>
    <dgm:cxn modelId="{F4E75531-B501-48F2-BEA1-61123B9F26FA}" type="presOf" srcId="{F06085AB-63DF-4D12-B60F-C3CFF4607F59}" destId="{81AA1570-480E-413A-84E0-E4A7A73EC648}" srcOrd="0" destOrd="0" presId="urn:microsoft.com/office/officeart/2005/8/layout/cycle2"/>
    <dgm:cxn modelId="{A76C5EEE-BDD1-4606-9B20-5BA98385CEB5}" srcId="{42B534D8-D3C3-4B18-9082-BAA83A07F6F6}" destId="{F06085AB-63DF-4D12-B60F-C3CFF4607F59}" srcOrd="3" destOrd="0" parTransId="{D09E0554-F19C-4809-9376-AE3823EFE775}" sibTransId="{D4EDEE87-1EA9-4B1E-94CE-3A5FA365D409}"/>
    <dgm:cxn modelId="{96E88FEC-15D9-4995-B7F8-E77833C56D1E}" srcId="{42B534D8-D3C3-4B18-9082-BAA83A07F6F6}" destId="{A41FD905-4BDE-4D7C-B02B-FA18097623CB}" srcOrd="5" destOrd="0" parTransId="{6F7E6FED-DBC7-43C1-BE04-7A331ADF49C1}" sibTransId="{4EA05BEC-58F7-4258-B136-B50037A09717}"/>
    <dgm:cxn modelId="{D257C9A4-0691-4FA6-B055-5135EA90A513}" type="presOf" srcId="{24BDA117-3F72-418E-B17E-7A757FB4B940}" destId="{81BC08DC-57B2-4465-923F-6CD076DE7BF1}" srcOrd="0" destOrd="0" presId="urn:microsoft.com/office/officeart/2005/8/layout/cycle2"/>
    <dgm:cxn modelId="{82F30300-C387-498A-8326-5BAF6B38AB95}" type="presOf" srcId="{94092068-328F-4C17-BBA1-B52D83D5C345}" destId="{12E5F83F-EA70-42CD-91D6-6789FF679B18}" srcOrd="1" destOrd="0" presId="urn:microsoft.com/office/officeart/2005/8/layout/cycle2"/>
    <dgm:cxn modelId="{CBB5DD46-16A3-41F0-81B2-8AE12222DA70}" type="presOf" srcId="{919FEDA7-7F1A-4795-930B-BB287D414A71}" destId="{511A9CEA-4BA0-47A0-BAC9-C7FBBC529710}" srcOrd="1" destOrd="0" presId="urn:microsoft.com/office/officeart/2005/8/layout/cycle2"/>
    <dgm:cxn modelId="{B7FBE645-F405-41DA-8E2E-0DF939854144}" type="presOf" srcId="{42B534D8-D3C3-4B18-9082-BAA83A07F6F6}" destId="{2FA42101-298C-485A-A27F-D556A120046A}" srcOrd="0" destOrd="0" presId="urn:microsoft.com/office/officeart/2005/8/layout/cycle2"/>
    <dgm:cxn modelId="{21018D46-F718-43B9-BAE5-E726B1ED2F3A}" srcId="{42B534D8-D3C3-4B18-9082-BAA83A07F6F6}" destId="{1B9E5859-5F1F-4C36-8A85-016FCBD735B2}" srcOrd="6" destOrd="0" parTransId="{44955C8C-6600-4880-9041-E781ECC5F8D7}" sibTransId="{7A30DB75-33B7-462F-8BA9-FB9B99B707DA}"/>
    <dgm:cxn modelId="{2F3DFA00-9981-410C-B9A6-8180F0526794}" type="presOf" srcId="{D4EDEE87-1EA9-4B1E-94CE-3A5FA365D409}" destId="{D0440266-49D5-4DD9-8FFD-45F6E6A45ABD}" srcOrd="1" destOrd="0" presId="urn:microsoft.com/office/officeart/2005/8/layout/cycle2"/>
    <dgm:cxn modelId="{41EBD20E-212D-4311-A281-8AFD93C1DAD9}" srcId="{42B534D8-D3C3-4B18-9082-BAA83A07F6F6}" destId="{21FABDE6-DAC9-48BA-8ACC-E489F2D56FBB}" srcOrd="0" destOrd="0" parTransId="{06560709-FF82-4531-B8CB-CAA8634FF514}" sibTransId="{919FEDA7-7F1A-4795-930B-BB287D414A71}"/>
    <dgm:cxn modelId="{FEECC651-9741-4FDA-98B5-15D948252172}" srcId="{42B534D8-D3C3-4B18-9082-BAA83A07F6F6}" destId="{877C4D91-6763-483E-B695-B12A6B8D752A}" srcOrd="2" destOrd="0" parTransId="{49CE513D-B0FB-4233-8A45-DBAF2F984D72}" sibTransId="{85EFFD73-89D1-4272-B4F8-992834F9C70D}"/>
    <dgm:cxn modelId="{D098E2F0-BC3F-4904-86FA-0B1EECFD8FAF}" type="presOf" srcId="{7A30DB75-33B7-462F-8BA9-FB9B99B707DA}" destId="{0A85E33F-17E0-41D5-9F87-2580387293C3}" srcOrd="1" destOrd="0" presId="urn:microsoft.com/office/officeart/2005/8/layout/cycle2"/>
    <dgm:cxn modelId="{CE0189EB-34AC-480B-AE05-7BC5EF4FBBA1}" type="presOf" srcId="{21FABDE6-DAC9-48BA-8ACC-E489F2D56FBB}" destId="{0CDA5B49-46F8-4955-88D2-7BC6D4970CBE}" srcOrd="0" destOrd="0" presId="urn:microsoft.com/office/officeart/2005/8/layout/cycle2"/>
    <dgm:cxn modelId="{EFAC1ED0-851C-47B8-8B91-6E88C6D496A9}" type="presOf" srcId="{BE66B501-2AD3-4F1E-8957-A23780489DC2}" destId="{B1B5913E-AB09-432E-9203-3F284EA1656C}" srcOrd="0" destOrd="0" presId="urn:microsoft.com/office/officeart/2005/8/layout/cycle2"/>
    <dgm:cxn modelId="{31D6E6A2-0B58-4BD6-AA42-2DEFB03ADA82}" type="presOf" srcId="{24BDA117-3F72-418E-B17E-7A757FB4B940}" destId="{E5314524-3E40-43F8-9CF5-7CC94FF5CEE4}" srcOrd="1" destOrd="0" presId="urn:microsoft.com/office/officeart/2005/8/layout/cycle2"/>
    <dgm:cxn modelId="{7B07E8B0-4D20-4E88-ADFC-2D4D71BA779E}" type="presOf" srcId="{D4EDEE87-1EA9-4B1E-94CE-3A5FA365D409}" destId="{15FDB955-FAFB-45FC-851E-70369BC11CEE}" srcOrd="0" destOrd="0" presId="urn:microsoft.com/office/officeart/2005/8/layout/cycle2"/>
    <dgm:cxn modelId="{1C77CB42-5F8F-4294-897F-15DD22EACE4A}" type="presOf" srcId="{E43C66D9-9510-47F8-8602-1791E2191CAA}" destId="{6CBBF359-8DB2-4FF1-BF67-BE5115541741}" srcOrd="0" destOrd="0" presId="urn:microsoft.com/office/officeart/2005/8/layout/cycle2"/>
    <dgm:cxn modelId="{B5C0FAAF-79E2-4609-93BA-E3DB948BED62}" type="presOf" srcId="{49E239BD-CC51-481C-BAEA-CCD19A9D2B14}" destId="{2ED64F16-F92E-4EE2-94FB-220BC683F47E}" srcOrd="1" destOrd="0" presId="urn:microsoft.com/office/officeart/2005/8/layout/cycle2"/>
    <dgm:cxn modelId="{545E87B1-2B34-41D0-AAFE-628751B1BB88}" srcId="{42B534D8-D3C3-4B18-9082-BAA83A07F6F6}" destId="{497B312C-DB8A-49B1-9A56-B29CD7D0443D}" srcOrd="1" destOrd="0" parTransId="{5CA2D92F-5929-4ED7-8355-C937A6EE5384}" sibTransId="{24BDA117-3F72-418E-B17E-7A757FB4B940}"/>
    <dgm:cxn modelId="{195CBACF-835D-4A4E-86C4-5E79175C07B3}" type="presOf" srcId="{1B9E5859-5F1F-4C36-8A85-016FCBD735B2}" destId="{B3C9118A-8060-40C1-9015-E94F37D5A48F}" srcOrd="0" destOrd="0" presId="urn:microsoft.com/office/officeart/2005/8/layout/cycle2"/>
    <dgm:cxn modelId="{62EC1BF8-2D96-4DF1-A829-B2023DEE056E}" type="presOf" srcId="{4EA05BEC-58F7-4258-B136-B50037A09717}" destId="{CA3B52A7-EE32-45D0-8414-E5C1CEA31891}" srcOrd="0" destOrd="0" presId="urn:microsoft.com/office/officeart/2005/8/layout/cycle2"/>
    <dgm:cxn modelId="{F6E21A74-13A6-4240-B515-53BFDD527DEE}" type="presOf" srcId="{497B312C-DB8A-49B1-9A56-B29CD7D0443D}" destId="{C24D492A-0591-4520-BE28-E8E761B0A867}" srcOrd="0" destOrd="0" presId="urn:microsoft.com/office/officeart/2005/8/layout/cycle2"/>
    <dgm:cxn modelId="{C150F2A4-4F44-4C17-B28D-79E5B177C8C8}" type="presOf" srcId="{85EFFD73-89D1-4272-B4F8-992834F9C70D}" destId="{A46905E9-A143-4CC5-AF6F-5BBA46CF3271}" srcOrd="0" destOrd="0" presId="urn:microsoft.com/office/officeart/2005/8/layout/cycle2"/>
    <dgm:cxn modelId="{63A3ED78-7666-4FE1-B6A8-AF7A89A35E41}" type="presParOf" srcId="{2FA42101-298C-485A-A27F-D556A120046A}" destId="{0CDA5B49-46F8-4955-88D2-7BC6D4970CBE}" srcOrd="0" destOrd="0" presId="urn:microsoft.com/office/officeart/2005/8/layout/cycle2"/>
    <dgm:cxn modelId="{8A55AB94-15D1-467A-9A44-CD72AC9DE9A9}" type="presParOf" srcId="{2FA42101-298C-485A-A27F-D556A120046A}" destId="{F8701EBB-50E5-4E13-95C7-6675DD41C780}" srcOrd="1" destOrd="0" presId="urn:microsoft.com/office/officeart/2005/8/layout/cycle2"/>
    <dgm:cxn modelId="{7AF6BE54-806E-42E6-B76C-7A59A5A71674}" type="presParOf" srcId="{F8701EBB-50E5-4E13-95C7-6675DD41C780}" destId="{511A9CEA-4BA0-47A0-BAC9-C7FBBC529710}" srcOrd="0" destOrd="0" presId="urn:microsoft.com/office/officeart/2005/8/layout/cycle2"/>
    <dgm:cxn modelId="{56E20B17-6262-4EB1-82BA-A4D6BCDAC15D}" type="presParOf" srcId="{2FA42101-298C-485A-A27F-D556A120046A}" destId="{C24D492A-0591-4520-BE28-E8E761B0A867}" srcOrd="2" destOrd="0" presId="urn:microsoft.com/office/officeart/2005/8/layout/cycle2"/>
    <dgm:cxn modelId="{A3B0A407-D60F-40FA-AC6B-4865717AB2AF}" type="presParOf" srcId="{2FA42101-298C-485A-A27F-D556A120046A}" destId="{81BC08DC-57B2-4465-923F-6CD076DE7BF1}" srcOrd="3" destOrd="0" presId="urn:microsoft.com/office/officeart/2005/8/layout/cycle2"/>
    <dgm:cxn modelId="{AE95D1F3-FE9C-49AD-9500-088CF8DCBCD1}" type="presParOf" srcId="{81BC08DC-57B2-4465-923F-6CD076DE7BF1}" destId="{E5314524-3E40-43F8-9CF5-7CC94FF5CEE4}" srcOrd="0" destOrd="0" presId="urn:microsoft.com/office/officeart/2005/8/layout/cycle2"/>
    <dgm:cxn modelId="{623C0BE3-645A-40F0-B8B2-CBC799FE206F}" type="presParOf" srcId="{2FA42101-298C-485A-A27F-D556A120046A}" destId="{64EBE0FE-9234-40A6-97DA-9A449E4E2214}" srcOrd="4" destOrd="0" presId="urn:microsoft.com/office/officeart/2005/8/layout/cycle2"/>
    <dgm:cxn modelId="{6A17BB9D-DA52-4A9F-931B-443714141038}" type="presParOf" srcId="{2FA42101-298C-485A-A27F-D556A120046A}" destId="{A46905E9-A143-4CC5-AF6F-5BBA46CF3271}" srcOrd="5" destOrd="0" presId="urn:microsoft.com/office/officeart/2005/8/layout/cycle2"/>
    <dgm:cxn modelId="{EF25365C-2FCD-40B1-864F-CBAE67252FF9}" type="presParOf" srcId="{A46905E9-A143-4CC5-AF6F-5BBA46CF3271}" destId="{CA1E1BC3-D4D7-4EF4-BDCB-0EF05516F532}" srcOrd="0" destOrd="0" presId="urn:microsoft.com/office/officeart/2005/8/layout/cycle2"/>
    <dgm:cxn modelId="{9231E1C1-D319-466C-A57D-969DE7A6601E}" type="presParOf" srcId="{2FA42101-298C-485A-A27F-D556A120046A}" destId="{81AA1570-480E-413A-84E0-E4A7A73EC648}" srcOrd="6" destOrd="0" presId="urn:microsoft.com/office/officeart/2005/8/layout/cycle2"/>
    <dgm:cxn modelId="{57041BA0-6EDC-4643-A8A5-79DA44CE4E48}" type="presParOf" srcId="{2FA42101-298C-485A-A27F-D556A120046A}" destId="{15FDB955-FAFB-45FC-851E-70369BC11CEE}" srcOrd="7" destOrd="0" presId="urn:microsoft.com/office/officeart/2005/8/layout/cycle2"/>
    <dgm:cxn modelId="{7D2EC2F5-B16C-4739-B333-AB244324EA47}" type="presParOf" srcId="{15FDB955-FAFB-45FC-851E-70369BC11CEE}" destId="{D0440266-49D5-4DD9-8FFD-45F6E6A45ABD}" srcOrd="0" destOrd="0" presId="urn:microsoft.com/office/officeart/2005/8/layout/cycle2"/>
    <dgm:cxn modelId="{172C561E-C177-41FC-8D99-EBD9EBA348E4}" type="presParOf" srcId="{2FA42101-298C-485A-A27F-D556A120046A}" destId="{6CBBF359-8DB2-4FF1-BF67-BE5115541741}" srcOrd="8" destOrd="0" presId="urn:microsoft.com/office/officeart/2005/8/layout/cycle2"/>
    <dgm:cxn modelId="{DF9C4DA0-ED92-46B3-BCA0-E904B4A736F5}" type="presParOf" srcId="{2FA42101-298C-485A-A27F-D556A120046A}" destId="{7FCBF61A-5C5A-4B98-BABB-AAFCC404D876}" srcOrd="9" destOrd="0" presId="urn:microsoft.com/office/officeart/2005/8/layout/cycle2"/>
    <dgm:cxn modelId="{2BE18F89-50DE-4042-8E6D-49B4B18A42B5}" type="presParOf" srcId="{7FCBF61A-5C5A-4B98-BABB-AAFCC404D876}" destId="{2ED64F16-F92E-4EE2-94FB-220BC683F47E}" srcOrd="0" destOrd="0" presId="urn:microsoft.com/office/officeart/2005/8/layout/cycle2"/>
    <dgm:cxn modelId="{31F86EC7-E141-4827-B1AE-F1FBA35A71B6}" type="presParOf" srcId="{2FA42101-298C-485A-A27F-D556A120046A}" destId="{E8C39A44-EEB0-4622-9DB9-0BC32A34CD63}" srcOrd="10" destOrd="0" presId="urn:microsoft.com/office/officeart/2005/8/layout/cycle2"/>
    <dgm:cxn modelId="{4B32EAA1-BA86-4DA2-BADD-BCBB73821D82}" type="presParOf" srcId="{2FA42101-298C-485A-A27F-D556A120046A}" destId="{CA3B52A7-EE32-45D0-8414-E5C1CEA31891}" srcOrd="11" destOrd="0" presId="urn:microsoft.com/office/officeart/2005/8/layout/cycle2"/>
    <dgm:cxn modelId="{09FB589B-67BD-4AFC-96DD-C5A041B511C6}" type="presParOf" srcId="{CA3B52A7-EE32-45D0-8414-E5C1CEA31891}" destId="{38E23B63-0B19-4D68-83B4-9925BA47EE98}" srcOrd="0" destOrd="0" presId="urn:microsoft.com/office/officeart/2005/8/layout/cycle2"/>
    <dgm:cxn modelId="{862CA2B8-7F4A-41BE-BECB-F7028E5A7636}" type="presParOf" srcId="{2FA42101-298C-485A-A27F-D556A120046A}" destId="{B3C9118A-8060-40C1-9015-E94F37D5A48F}" srcOrd="12" destOrd="0" presId="urn:microsoft.com/office/officeart/2005/8/layout/cycle2"/>
    <dgm:cxn modelId="{4458FEB7-E177-4B31-B9CF-EDFB48A9F143}" type="presParOf" srcId="{2FA42101-298C-485A-A27F-D556A120046A}" destId="{C92DF381-65F3-444A-8CB0-AEF1D32E793E}" srcOrd="13" destOrd="0" presId="urn:microsoft.com/office/officeart/2005/8/layout/cycle2"/>
    <dgm:cxn modelId="{2FE20854-E57B-418A-82CB-FB647E7FDD0D}" type="presParOf" srcId="{C92DF381-65F3-444A-8CB0-AEF1D32E793E}" destId="{0A85E33F-17E0-41D5-9F87-2580387293C3}" srcOrd="0" destOrd="0" presId="urn:microsoft.com/office/officeart/2005/8/layout/cycle2"/>
    <dgm:cxn modelId="{00EDCAD2-1EFA-4F70-8157-06C50DF27365}" type="presParOf" srcId="{2FA42101-298C-485A-A27F-D556A120046A}" destId="{B1B5913E-AB09-432E-9203-3F284EA1656C}" srcOrd="14" destOrd="0" presId="urn:microsoft.com/office/officeart/2005/8/layout/cycle2"/>
    <dgm:cxn modelId="{579DD3CF-B692-4425-9FD5-93E0603FC224}" type="presParOf" srcId="{2FA42101-298C-485A-A27F-D556A120046A}" destId="{A1912B90-3EE1-4F99-970A-CA97195EE885}" srcOrd="15" destOrd="0" presId="urn:microsoft.com/office/officeart/2005/8/layout/cycle2"/>
    <dgm:cxn modelId="{ADCCCB0D-3199-4250-A073-F9E2D8B010A5}" type="presParOf" srcId="{A1912B90-3EE1-4F99-970A-CA97195EE885}" destId="{12E5F83F-EA70-42CD-91D6-6789FF679B1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08512D-6EC7-482E-B001-BE7FAD384E00}" type="datetimeFigureOut">
              <a:rPr lang="en-US" smtClean="0"/>
              <a:t>10/26/2017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2B5643-F1B3-44AB-9014-B41CD803F5FD}" type="slidenum">
              <a:rPr lang="en-US" smtClean="0"/>
              <a:t>‹#›</a:t>
            </a:fld>
            <a:endParaRPr lang="en-US"/>
          </a:p>
        </p:txBody>
      </p:sp>
    </p:spTree>
    <p:extLst>
      <p:ext uri="{BB962C8B-B14F-4D97-AF65-F5344CB8AC3E}">
        <p14:creationId xmlns:p14="http://schemas.microsoft.com/office/powerpoint/2010/main" val="386024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10/26/2017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37633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sz="36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Tx/>
              <a:defRPr sz="1800">
                <a:latin typeface="+mj-lt"/>
                <a:ea typeface="Times New Roman" panose="02020603050405020304" pitchFamily="18" charset="0"/>
                <a:cs typeface="Times New Roman" panose="02020603050405020304" pitchFamily="18" charset="0"/>
              </a:defRPr>
            </a:lvl3pPr>
            <a:lvl4pPr algn="just">
              <a:lnSpc>
                <a:spcPct val="114000"/>
              </a:lnSpc>
              <a:buClrTx/>
              <a:defRPr sz="1600">
                <a:latin typeface="+mj-lt"/>
                <a:ea typeface="Times New Roman" panose="02020603050405020304" pitchFamily="18" charset="0"/>
                <a:cs typeface="Times New Roman" panose="02020603050405020304" pitchFamily="18" charset="0"/>
              </a:defRPr>
            </a:lvl4pPr>
            <a:lvl5pPr algn="just">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ea typeface="Open Sans" panose="020B0606030504020204" pitchFamily="34" charset="0"/>
                <a:cs typeface="Open Sans" panose="020B0606030504020204" pitchFamily="34" charset="0"/>
              </a:rPr>
              <a:t>Unit – 1: </a:t>
            </a:r>
            <a:r>
              <a:rPr lang="en-US" dirty="0" smtClean="0">
                <a:solidFill>
                  <a:prstClr val="white"/>
                </a:solidFill>
              </a:rPr>
              <a:t>Overview of System Software</a:t>
            </a:r>
            <a:endParaRPr lang="da-DK" noProof="1">
              <a:solidFill>
                <a:srgbClr val="FFFFFF"/>
              </a:solidFill>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noProof="1" smtClean="0">
                <a:solidFill>
                  <a:srgbClr val="FFFFFF"/>
                </a:solidFill>
                <a:ea typeface="Open Sans" panose="020B0606030504020204" pitchFamily="34" charset="0"/>
                <a:cs typeface="Open Sans" panose="020B0606030504020204" pitchFamily="34" charset="0"/>
              </a:rPr>
              <a:t>Darshan Institute of Engineering &amp; Technology</a:t>
            </a:r>
            <a:endParaRPr lang="da-DK" noProof="1">
              <a:solidFill>
                <a:srgbClr val="FFFFFF"/>
              </a:solidFill>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noProof="1" smtClean="0">
                <a:solidFill>
                  <a:srgbClr val="FFFFFF"/>
                </a:solidFill>
                <a:ea typeface="Open Sans" panose="020B0606030504020204" pitchFamily="34" charset="0"/>
                <a:cs typeface="Open Sans" panose="020B0606030504020204" pitchFamily="34" charset="0"/>
              </a:rPr>
              <a:pPr indent="-342900" algn="ctr">
                <a:defRPr/>
              </a:pPr>
              <a:t>‹#›</a:t>
            </a:fld>
            <a:endParaRPr lang="da-DK" noProof="1">
              <a:solidFill>
                <a:srgbClr val="FFFFFF"/>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7359507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6405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8644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990600"/>
            <a:ext cx="4191000" cy="639762"/>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1630362"/>
            <a:ext cx="4191000" cy="4694238"/>
          </a:xfrm>
        </p:spPr>
        <p:txBody>
          <a:bodyPr/>
          <a:lstStyle>
            <a:lvl1pPr algn="just">
              <a:defRPr sz="2400"/>
            </a:lvl1pPr>
            <a:lvl2pPr algn="just">
              <a:defRPr sz="2000"/>
            </a:lvl2pPr>
            <a:lvl3pPr algn="just">
              <a:defRPr sz="1800"/>
            </a:lvl3pPr>
            <a:lvl4pPr algn="just">
              <a:defRPr sz="1600"/>
            </a:lvl4pPr>
            <a:lvl5pPr algn="just">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24401" y="990600"/>
            <a:ext cx="4267200" cy="639762"/>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24401" y="1630362"/>
            <a:ext cx="4267200" cy="4694238"/>
          </a:xfrm>
        </p:spPr>
        <p:txBody>
          <a:bodyPr/>
          <a:lstStyle>
            <a:lvl1pPr algn="just">
              <a:defRPr sz="2400"/>
            </a:lvl1pPr>
            <a:lvl2pPr algn="just">
              <a:defRPr sz="2000"/>
            </a:lvl2pPr>
            <a:lvl3pPr algn="just">
              <a:defRPr sz="1800"/>
            </a:lvl3pPr>
            <a:lvl4pPr algn="just">
              <a:defRPr sz="1600"/>
            </a:lvl4pPr>
            <a:lvl5pPr algn="just">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ea typeface="Open Sans" panose="020B0606030504020204" pitchFamily="34" charset="0"/>
                <a:cs typeface="Open Sans" panose="020B0606030504020204" pitchFamily="34" charset="0"/>
              </a:rPr>
              <a:t>Unit – 1: </a:t>
            </a:r>
            <a:r>
              <a:rPr lang="en-US" dirty="0" smtClean="0">
                <a:solidFill>
                  <a:prstClr val="white"/>
                </a:solidFill>
              </a:rPr>
              <a:t>Overview of System Software</a:t>
            </a:r>
            <a:endParaRPr lang="da-DK" noProof="1">
              <a:solidFill>
                <a:srgbClr val="FFFFFF"/>
              </a:solidFill>
              <a:ea typeface="Open Sans" panose="020B0606030504020204" pitchFamily="34" charset="0"/>
              <a:cs typeface="Open Sans" panose="020B0606030504020204" pitchFamily="34" charset="0"/>
            </a:endParaRPr>
          </a:p>
        </p:txBody>
      </p:sp>
      <p:sp>
        <p:nvSpPr>
          <p:cNvPr id="11"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noProof="1" smtClean="0">
                <a:solidFill>
                  <a:srgbClr val="FFFFFF"/>
                </a:solidFill>
                <a:ea typeface="Open Sans" panose="020B0606030504020204" pitchFamily="34" charset="0"/>
                <a:cs typeface="Open Sans" panose="020B0606030504020204" pitchFamily="34" charset="0"/>
              </a:rPr>
              <a:t>Darshan Institute of Engineering &amp; Technology</a:t>
            </a:r>
            <a:endParaRPr lang="da-DK" noProof="1">
              <a:solidFill>
                <a:srgbClr val="FFFFFF"/>
              </a:solidFill>
              <a:ea typeface="Open Sans" panose="020B0606030504020204" pitchFamily="34" charset="0"/>
              <a:cs typeface="Open Sans" panose="020B0606030504020204" pitchFamily="34" charset="0"/>
            </a:endParaRPr>
          </a:p>
        </p:txBody>
      </p:sp>
      <p:sp>
        <p:nvSpPr>
          <p:cNvPr id="12"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noProof="1" smtClean="0">
                <a:solidFill>
                  <a:srgbClr val="FFFFFF"/>
                </a:solidFill>
                <a:ea typeface="Open Sans" panose="020B0606030504020204" pitchFamily="34" charset="0"/>
                <a:cs typeface="Open Sans" panose="020B0606030504020204" pitchFamily="34" charset="0"/>
              </a:rPr>
              <a:pPr indent="-342900" algn="ctr">
                <a:defRPr/>
              </a:pPr>
              <a:t>‹#›</a:t>
            </a:fld>
            <a:endParaRPr lang="da-DK" noProof="1">
              <a:solidFill>
                <a:srgbClr val="FFFFFF"/>
              </a:solidFill>
              <a:ea typeface="Open Sans" panose="020B0606030504020204" pitchFamily="34" charset="0"/>
              <a:cs typeface="Open Sans" panose="020B0606030504020204" pitchFamily="34" charset="0"/>
            </a:endParaRPr>
          </a:p>
        </p:txBody>
      </p:sp>
      <p:sp>
        <p:nvSpPr>
          <p:cNvPr id="13" name="Title 1"/>
          <p:cNvSpPr>
            <a:spLocks noGrp="1"/>
          </p:cNvSpPr>
          <p:nvPr>
            <p:ph type="title"/>
          </p:nvPr>
        </p:nvSpPr>
        <p:spPr>
          <a:xfrm>
            <a:off x="190500" y="106363"/>
            <a:ext cx="8763000" cy="808037"/>
          </a:xfrm>
        </p:spPr>
        <p:txBody>
          <a:bodyPr>
            <a:normAutofit/>
          </a:bodyPr>
          <a:lstStyle>
            <a:lvl1pPr algn="l">
              <a:defRPr sz="36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2425889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4674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28550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6292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noProof="1" smtClean="0">
                <a:solidFill>
                  <a:srgbClr val="FFFFFF"/>
                </a:solidFill>
                <a:ea typeface="Open Sans" panose="020B0606030504020204" pitchFamily="34" charset="0"/>
                <a:cs typeface="Open Sans" panose="020B0606030504020204" pitchFamily="34" charset="0"/>
              </a:rPr>
              <a:t>Unit – 4:</a:t>
            </a:r>
            <a:r>
              <a:rPr lang="en-US" baseline="0" noProof="1" smtClean="0">
                <a:solidFill>
                  <a:srgbClr val="FFFFFF"/>
                </a:solidFill>
                <a:ea typeface="Open Sans" panose="020B0606030504020204" pitchFamily="34" charset="0"/>
                <a:cs typeface="Open Sans" panose="020B0606030504020204" pitchFamily="34" charset="0"/>
              </a:rPr>
              <a:t> </a:t>
            </a:r>
            <a:r>
              <a:rPr lang="en-US" noProof="1" smtClean="0">
                <a:solidFill>
                  <a:srgbClr val="FFFFFF"/>
                </a:solidFill>
                <a:ea typeface="Open Sans" panose="020B0606030504020204" pitchFamily="34" charset="0"/>
                <a:cs typeface="Open Sans" panose="020B0606030504020204" pitchFamily="34" charset="0"/>
              </a:rPr>
              <a:t>Flip-Flops</a:t>
            </a:r>
            <a:r>
              <a:rPr lang="en-US" baseline="0" noProof="1" smtClean="0">
                <a:solidFill>
                  <a:srgbClr val="FFFFFF"/>
                </a:solidFill>
                <a:ea typeface="Open Sans" panose="020B0606030504020204" pitchFamily="34" charset="0"/>
                <a:cs typeface="Open Sans" panose="020B0606030504020204" pitchFamily="34" charset="0"/>
              </a:rPr>
              <a:t>, Counters &amp; Registers</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0739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76855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6560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54132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Hardik</a:t>
            </a: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Doshi</a:t>
            </a:r>
            <a:endPar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400" dirty="0" smtClean="0">
                <a:solidFill>
                  <a:schemeClr val="tx1">
                    <a:lumMod val="50000"/>
                    <a:lumOff val="50000"/>
                  </a:schemeClr>
                </a:solidFill>
                <a:latin typeface="FontAwesome" pitchFamily="2" charset="0"/>
              </a:rPr>
              <a:t></a:t>
            </a:r>
            <a:r>
              <a:rPr lang="en-US" sz="28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smtClean="0">
                <a:solidFill>
                  <a:schemeClr val="tx1">
                    <a:lumMod val="75000"/>
                    <a:lumOff val="25000"/>
                  </a:schemeClr>
                </a:solidFill>
                <a:latin typeface="+mj-lt"/>
                <a:ea typeface="Open Sans" panose="020B0606030504020204" pitchFamily="34" charset="0"/>
                <a:cs typeface="Open Sans" panose="020B0606030504020204" pitchFamily="34" charset="0"/>
              </a:rPr>
              <a:t>99789 11553</a:t>
            </a: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a:p>
            <a:pPr algn="l">
              <a:spcBef>
                <a:spcPts val="0"/>
              </a:spcBef>
            </a:pPr>
            <a:r>
              <a:rPr lang="en-IN" sz="2000" dirty="0" smtClean="0">
                <a:solidFill>
                  <a:schemeClr val="tx1">
                    <a:lumMod val="50000"/>
                    <a:lumOff val="50000"/>
                  </a:schemeClr>
                </a:solidFill>
                <a:latin typeface="FontAwesome" pitchFamily="2" charset="0"/>
              </a:rPr>
              <a:t></a:t>
            </a:r>
            <a:r>
              <a:rPr lang="en-IN" sz="2400" dirty="0" smtClean="0">
                <a:solidFill>
                  <a:schemeClr val="tx1">
                    <a:lumMod val="75000"/>
                    <a:lumOff val="25000"/>
                  </a:schemeClr>
                </a:solidFill>
              </a:rPr>
              <a:t>  </a:t>
            </a: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hardik.doshi@darshan.ac.in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Digital Electronics (2131004)                        </a:t>
            </a:r>
            <a:r>
              <a:rPr lang="da-DK" noProof="1">
                <a:solidFill>
                  <a:srgbClr val="FFFFFF"/>
                </a:solidFill>
                <a:latin typeface="+mj-lt"/>
                <a:ea typeface="Open Sans" panose="020B0606030504020204" pitchFamily="34" charset="0"/>
                <a:cs typeface="Open Sans" panose="020B0606030504020204" pitchFamily="34" charset="0"/>
              </a:rPr>
              <a:t> </a:t>
            </a:r>
            <a:r>
              <a:rPr lang="da-DK" noProof="1" smtClean="0">
                <a:solidFill>
                  <a:srgbClr val="FFFFFF"/>
                </a:solidFill>
                <a:latin typeface="+mj-lt"/>
                <a:ea typeface="Open Sans" panose="020B0606030504020204" pitchFamily="34" charset="0"/>
                <a:cs typeface="Open Sans" panose="020B0606030504020204" pitchFamily="34" charset="0"/>
              </a:rPr>
              <a:t>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304800" y="228601"/>
            <a:ext cx="8458200" cy="4267200"/>
          </a:xfrm>
        </p:spPr>
        <p:txBody>
          <a:bodyPr anchor="b">
            <a:noAutofit/>
          </a:bodyPr>
          <a:lstStyle/>
          <a:p>
            <a:pPr algn="l"/>
            <a:r>
              <a:rPr lang="en-US" sz="7200" b="1" dirty="0" smtClean="0">
                <a:solidFill>
                  <a:schemeClr val="bg1"/>
                </a:solidFill>
                <a:latin typeface="+mj-lt"/>
                <a:ea typeface="Open Sans Semibold" panose="020B0706030804020204" pitchFamily="34" charset="0"/>
                <a:cs typeface="Open Sans Semibold" panose="020B0706030804020204" pitchFamily="34" charset="0"/>
              </a:rPr>
              <a:t>Unit – 4</a:t>
            </a:r>
            <a:r>
              <a:rPr lang="en-US" sz="7200" b="1" dirty="0">
                <a:solidFill>
                  <a:schemeClr val="bg1"/>
                </a:solidFill>
                <a:latin typeface="+mj-lt"/>
                <a:ea typeface="Open Sans Semibold" panose="020B0706030804020204" pitchFamily="34" charset="0"/>
                <a:cs typeface="Open Sans Semibold" panose="020B0706030804020204" pitchFamily="34" charset="0"/>
              </a:rPr>
              <a:t/>
            </a:r>
            <a:br>
              <a:rPr lang="en-US" sz="7200" b="1" dirty="0">
                <a:solidFill>
                  <a:schemeClr val="bg1"/>
                </a:solidFill>
                <a:latin typeface="+mj-lt"/>
                <a:ea typeface="Open Sans Semibold" panose="020B0706030804020204" pitchFamily="34" charset="0"/>
                <a:cs typeface="Open Sans Semibold" panose="020B0706030804020204" pitchFamily="34" charset="0"/>
              </a:rPr>
            </a:br>
            <a:r>
              <a:rPr lang="en-US" sz="7200" b="1" dirty="0">
                <a:solidFill>
                  <a:schemeClr val="bg1"/>
                </a:solidFill>
                <a:latin typeface="+mj-lt"/>
                <a:ea typeface="Open Sans Semibold" panose="020B0706030804020204" pitchFamily="34" charset="0"/>
                <a:cs typeface="Open Sans Semibold" panose="020B0706030804020204" pitchFamily="34" charset="0"/>
              </a:rPr>
              <a:t>Flip Flops, Counters and Registers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78" y="4953000"/>
            <a:ext cx="4161422" cy="99180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NAND Gate S-R latch (Active Low)</a:t>
            </a: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2015264164"/>
              </p:ext>
            </p:extLst>
          </p:nvPr>
        </p:nvGraphicFramePr>
        <p:xfrm>
          <a:off x="4114793" y="1524000"/>
          <a:ext cx="4724407" cy="3362960"/>
        </p:xfrm>
        <a:graphic>
          <a:graphicData uri="http://schemas.openxmlformats.org/drawingml/2006/table">
            <a:tbl>
              <a:tblPr firstRow="1" bandRow="1"/>
              <a:tblGrid>
                <a:gridCol w="665328"/>
                <a:gridCol w="665328"/>
                <a:gridCol w="739254"/>
                <a:gridCol w="813179"/>
                <a:gridCol w="1841318"/>
              </a:tblGrid>
              <a:tr h="370840">
                <a:tc>
                  <a:txBody>
                    <a:bodyPr/>
                    <a:lstStyle/>
                    <a:p>
                      <a:pPr algn="ctr"/>
                      <a:r>
                        <a:rPr lang="en-US" sz="2000" b="1" dirty="0" smtClean="0">
                          <a:solidFill>
                            <a:schemeClr val="tx2"/>
                          </a:solidFill>
                        </a:rPr>
                        <a:t>S</a:t>
                      </a:r>
                      <a:endParaRPr lang="en-US" sz="2000" b="1" dirty="0">
                        <a:solidFill>
                          <a:schemeClr val="tx2"/>
                        </a:solidFill>
                      </a:endParaRPr>
                    </a:p>
                  </a:txBody>
                  <a:tcPr anchor="ctr"/>
                </a:tc>
                <a:tc>
                  <a:txBody>
                    <a:bodyPr/>
                    <a:lstStyle/>
                    <a:p>
                      <a:pPr algn="ctr"/>
                      <a:r>
                        <a:rPr lang="en-US" sz="2000" b="1" dirty="0" smtClean="0">
                          <a:solidFill>
                            <a:schemeClr val="tx2"/>
                          </a:solidFill>
                        </a:rPr>
                        <a:t>R</a:t>
                      </a:r>
                      <a:endParaRPr lang="en-US" sz="2000" b="1" dirty="0">
                        <a:solidFill>
                          <a:schemeClr val="tx2"/>
                        </a:solidFill>
                      </a:endParaRPr>
                    </a:p>
                  </a:txBody>
                  <a:tcPr anchor="ctr"/>
                </a:tc>
                <a:tc>
                  <a:txBody>
                    <a:bodyPr/>
                    <a:lstStyle/>
                    <a:p>
                      <a:pPr algn="ctr"/>
                      <a:r>
                        <a:rPr lang="en-US" sz="2000" b="1" dirty="0" err="1" smtClean="0">
                          <a:solidFill>
                            <a:schemeClr val="tx2"/>
                          </a:solidFill>
                        </a:rPr>
                        <a:t>Q</a:t>
                      </a:r>
                      <a:r>
                        <a:rPr lang="en-US" sz="2000" b="1" baseline="-25000" dirty="0" err="1" smtClean="0">
                          <a:solidFill>
                            <a:schemeClr val="tx2"/>
                          </a:solidFill>
                        </a:rPr>
                        <a:t>n</a:t>
                      </a:r>
                      <a:endParaRPr lang="en-US" sz="2000" b="1" baseline="-25000" dirty="0">
                        <a:solidFill>
                          <a:schemeClr val="tx2"/>
                        </a:solidFill>
                      </a:endParaRPr>
                    </a:p>
                  </a:txBody>
                  <a:tcPr anchor="ctr"/>
                </a:tc>
                <a:tc>
                  <a:txBody>
                    <a:bodyPr/>
                    <a:lstStyle/>
                    <a:p>
                      <a:pPr algn="ctr"/>
                      <a:r>
                        <a:rPr lang="en-US" sz="2000" b="1" dirty="0" smtClean="0">
                          <a:solidFill>
                            <a:schemeClr val="tx2"/>
                          </a:solidFill>
                        </a:rPr>
                        <a:t>Q</a:t>
                      </a:r>
                      <a:r>
                        <a:rPr lang="en-US" sz="2000" b="1" baseline="-25000" dirty="0" smtClean="0">
                          <a:solidFill>
                            <a:schemeClr val="tx2"/>
                          </a:solidFill>
                        </a:rPr>
                        <a:t>n+1</a:t>
                      </a:r>
                      <a:endParaRPr lang="en-US" sz="2000" b="1" baseline="-25000" dirty="0">
                        <a:solidFill>
                          <a:schemeClr val="tx2"/>
                        </a:solidFill>
                      </a:endParaRPr>
                    </a:p>
                  </a:txBody>
                  <a:tcPr anchor="ctr"/>
                </a:tc>
                <a:tc>
                  <a:txBody>
                    <a:bodyPr/>
                    <a:lstStyle/>
                    <a:p>
                      <a:pPr algn="ctr"/>
                      <a:r>
                        <a:rPr lang="en-US" sz="2000" b="1" dirty="0" smtClean="0">
                          <a:solidFill>
                            <a:schemeClr val="tx2"/>
                          </a:solidFill>
                        </a:rPr>
                        <a:t>State</a:t>
                      </a:r>
                      <a:endParaRPr lang="en-US" sz="2000" b="1" dirty="0">
                        <a:solidFill>
                          <a:schemeClr val="tx2"/>
                        </a:solidFill>
                      </a:endParaRPr>
                    </a:p>
                  </a:txBody>
                  <a:tcPr anchor="ctr"/>
                </a:tc>
              </a:tr>
              <a:tr h="741680">
                <a:tc>
                  <a:txBody>
                    <a:bodyPr/>
                    <a:lstStyle/>
                    <a:p>
                      <a:pPr algn="ctr"/>
                      <a:r>
                        <a:rPr lang="en-US" sz="2000" dirty="0" smtClean="0"/>
                        <a:t>0</a:t>
                      </a:r>
                      <a:endParaRPr lang="en-US" sz="2000" dirty="0"/>
                    </a:p>
                    <a:p>
                      <a:pPr algn="ctr"/>
                      <a:r>
                        <a:rPr lang="en-US" sz="2000" dirty="0" smtClean="0"/>
                        <a:t>0</a:t>
                      </a:r>
                      <a:endParaRPr lang="en-US" sz="2000" dirty="0"/>
                    </a:p>
                  </a:txBody>
                  <a:tcPr anchor="ctr"/>
                </a:tc>
                <a:tc>
                  <a:txBody>
                    <a:bodyPr/>
                    <a:lstStyle/>
                    <a:p>
                      <a:pPr algn="ctr"/>
                      <a:r>
                        <a:rPr lang="en-US" sz="2000" dirty="0" smtClean="0"/>
                        <a:t>0</a:t>
                      </a:r>
                      <a:endParaRPr lang="en-US" sz="2000" dirty="0"/>
                    </a:p>
                    <a:p>
                      <a:pPr algn="ctr"/>
                      <a:r>
                        <a:rPr lang="en-US" sz="2000" dirty="0" smtClean="0"/>
                        <a:t>0</a:t>
                      </a:r>
                      <a:endParaRPr lang="en-US" sz="2000" dirty="0"/>
                    </a:p>
                  </a:txBody>
                  <a:tcPr anchor="ctr"/>
                </a:tc>
                <a:tc>
                  <a:txBody>
                    <a:bodyPr/>
                    <a:lstStyle/>
                    <a:p>
                      <a:pPr algn="ctr"/>
                      <a:r>
                        <a:rPr lang="en-US" sz="2000" dirty="0" smtClean="0"/>
                        <a:t>0</a:t>
                      </a:r>
                      <a:endParaRPr lang="en-US" sz="2000" dirty="0"/>
                    </a:p>
                    <a:p>
                      <a:pPr algn="ctr"/>
                      <a:r>
                        <a:rPr lang="en-US" sz="2000" dirty="0" smtClean="0"/>
                        <a:t>1</a:t>
                      </a:r>
                      <a:endParaRPr lang="en-US" sz="2000" dirty="0"/>
                    </a:p>
                  </a:txBody>
                  <a:tcPr anchor="ctr"/>
                </a:tc>
                <a:tc>
                  <a:txBody>
                    <a:bodyPr/>
                    <a:lstStyle/>
                    <a:p>
                      <a:pPr algn="ctr"/>
                      <a:r>
                        <a:rPr lang="en-US" sz="2000" dirty="0" smtClean="0"/>
                        <a:t>x</a:t>
                      </a:r>
                      <a:endParaRPr lang="en-US" sz="2000" dirty="0"/>
                    </a:p>
                    <a:p>
                      <a:pPr algn="ctr"/>
                      <a:r>
                        <a:rPr lang="en-US" sz="2000" dirty="0" smtClean="0"/>
                        <a:t>x</a:t>
                      </a:r>
                      <a:endParaRPr lang="en-US" sz="2000" dirty="0"/>
                    </a:p>
                  </a:txBody>
                  <a:tcPr anchor="ctr"/>
                </a:tc>
                <a:tc>
                  <a:txBody>
                    <a:bodyPr/>
                    <a:lstStyle/>
                    <a:p>
                      <a:pPr algn="ctr"/>
                      <a:r>
                        <a:rPr lang="en-US" sz="2000" dirty="0" smtClean="0"/>
                        <a:t>Indeterminate</a:t>
                      </a:r>
                      <a:r>
                        <a:rPr lang="en-US" sz="2000" baseline="0" dirty="0" smtClean="0"/>
                        <a:t> (invalid)</a:t>
                      </a:r>
                      <a:endParaRPr lang="en-US" sz="2000" dirty="0"/>
                    </a:p>
                  </a:txBody>
                  <a:tcPr anchor="ctr"/>
                </a:tc>
              </a:tr>
              <a:tr h="741680">
                <a:tc>
                  <a:txBody>
                    <a:bodyPr/>
                    <a:lstStyle/>
                    <a:p>
                      <a:pPr algn="ctr"/>
                      <a:r>
                        <a:rPr lang="en-US" sz="2000" dirty="0" smtClean="0"/>
                        <a:t>0</a:t>
                      </a:r>
                      <a:endParaRPr lang="en-US" sz="2000" dirty="0"/>
                    </a:p>
                    <a:p>
                      <a:pPr algn="ctr"/>
                      <a:r>
                        <a:rPr lang="en-US" sz="2000" dirty="0" smtClean="0"/>
                        <a:t>0</a:t>
                      </a:r>
                      <a:endParaRPr lang="en-US" sz="2000" dirty="0"/>
                    </a:p>
                  </a:txBody>
                  <a:tcPr anchor="ctr"/>
                </a:tc>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1</a:t>
                      </a:r>
                      <a:endParaRPr lang="en-US" sz="2000" dirty="0"/>
                    </a:p>
                  </a:txBody>
                  <a:tcPr anchor="ctr"/>
                </a:tc>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Set</a:t>
                      </a:r>
                      <a:endParaRPr lang="en-US" sz="2000" dirty="0"/>
                    </a:p>
                  </a:txBody>
                  <a:tcPr anchor="ctr"/>
                </a:tc>
              </a:tr>
              <a:tr h="741680">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0</a:t>
                      </a:r>
                      <a:endParaRPr lang="en-US" sz="2000" dirty="0"/>
                    </a:p>
                  </a:txBody>
                  <a:tcPr anchor="ctr"/>
                </a:tc>
                <a:tc>
                  <a:txBody>
                    <a:bodyPr/>
                    <a:lstStyle/>
                    <a:p>
                      <a:pPr algn="ctr"/>
                      <a:r>
                        <a:rPr lang="en-US" sz="2000" dirty="0" smtClean="0"/>
                        <a:t>0</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0</a:t>
                      </a:r>
                      <a:endParaRPr lang="en-US" sz="2000" dirty="0"/>
                    </a:p>
                  </a:txBody>
                  <a:tcPr anchor="ctr"/>
                </a:tc>
                <a:tc>
                  <a:txBody>
                    <a:bodyPr/>
                    <a:lstStyle/>
                    <a:p>
                      <a:pPr algn="ctr"/>
                      <a:r>
                        <a:rPr lang="en-US" sz="2000" dirty="0" smtClean="0"/>
                        <a:t>Reset</a:t>
                      </a:r>
                      <a:endParaRPr lang="en-US" sz="2000" dirty="0"/>
                    </a:p>
                  </a:txBody>
                  <a:tcPr anchor="ctr"/>
                </a:tc>
              </a:tr>
              <a:tr h="741680">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1</a:t>
                      </a:r>
                      <a:endParaRPr lang="en-US" sz="2000" dirty="0"/>
                    </a:p>
                  </a:txBody>
                  <a:tcPr anchor="ctr"/>
                </a:tc>
                <a:tc>
                  <a:txBody>
                    <a:bodyPr/>
                    <a:lstStyle/>
                    <a:p>
                      <a:pPr algn="ctr"/>
                      <a:r>
                        <a:rPr lang="en-US" sz="2000" dirty="0" smtClean="0"/>
                        <a:t>No Change</a:t>
                      </a:r>
                      <a:endParaRPr lang="en-US" sz="2000" dirty="0"/>
                    </a:p>
                  </a:txBody>
                  <a:tcPr anchor="ctr"/>
                </a:tc>
              </a:tr>
            </a:tbl>
          </a:graphicData>
        </a:graphic>
      </p:graphicFrame>
      <p:cxnSp>
        <p:nvCxnSpPr>
          <p:cNvPr id="40" name="Straight Connector 39"/>
          <p:cNvCxnSpPr/>
          <p:nvPr/>
        </p:nvCxnSpPr>
        <p:spPr>
          <a:xfrm flipH="1" flipV="1">
            <a:off x="1142996" y="2466976"/>
            <a:ext cx="4" cy="37829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2438396" y="3367089"/>
            <a:ext cx="0" cy="462094"/>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2438400" y="2314576"/>
            <a:ext cx="4" cy="503513"/>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1143000" y="3319464"/>
            <a:ext cx="4" cy="37829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1148454" y="2818090"/>
            <a:ext cx="1289942" cy="56328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1137542" y="2803802"/>
            <a:ext cx="1300854" cy="51566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58712" y="1905000"/>
            <a:ext cx="303288" cy="400110"/>
          </a:xfrm>
          <a:prstGeom prst="rect">
            <a:avLst/>
          </a:prstGeom>
          <a:noFill/>
        </p:spPr>
        <p:txBody>
          <a:bodyPr wrap="none" rtlCol="0">
            <a:spAutoFit/>
          </a:bodyPr>
          <a:lstStyle/>
          <a:p>
            <a:r>
              <a:rPr lang="en-US" sz="2000" dirty="0"/>
              <a:t>S</a:t>
            </a:r>
          </a:p>
        </p:txBody>
      </p:sp>
      <p:sp>
        <p:nvSpPr>
          <p:cNvPr id="56" name="TextBox 55"/>
          <p:cNvSpPr txBox="1"/>
          <p:nvPr/>
        </p:nvSpPr>
        <p:spPr>
          <a:xfrm>
            <a:off x="437872" y="3790890"/>
            <a:ext cx="324128" cy="400110"/>
          </a:xfrm>
          <a:prstGeom prst="rect">
            <a:avLst/>
          </a:prstGeom>
          <a:noFill/>
        </p:spPr>
        <p:txBody>
          <a:bodyPr wrap="none" rtlCol="0">
            <a:spAutoFit/>
          </a:bodyPr>
          <a:lstStyle/>
          <a:p>
            <a:r>
              <a:rPr lang="en-US" sz="2000" dirty="0" smtClean="0"/>
              <a:t>R</a:t>
            </a:r>
            <a:endParaRPr lang="en-US" sz="2000" dirty="0"/>
          </a:p>
        </p:txBody>
      </p:sp>
      <p:sp>
        <p:nvSpPr>
          <p:cNvPr id="57" name="TextBox 56"/>
          <p:cNvSpPr txBox="1"/>
          <p:nvPr/>
        </p:nvSpPr>
        <p:spPr>
          <a:xfrm>
            <a:off x="2895600" y="2114490"/>
            <a:ext cx="357790" cy="400110"/>
          </a:xfrm>
          <a:prstGeom prst="rect">
            <a:avLst/>
          </a:prstGeom>
          <a:noFill/>
        </p:spPr>
        <p:txBody>
          <a:bodyPr wrap="none" rtlCol="0">
            <a:spAutoFit/>
          </a:bodyPr>
          <a:lstStyle/>
          <a:p>
            <a:r>
              <a:rPr lang="en-US" sz="2000" dirty="0" smtClean="0"/>
              <a:t>Q</a:t>
            </a:r>
            <a:endParaRPr lang="en-US" sz="2000" dirty="0"/>
          </a:p>
        </p:txBody>
      </p:sp>
      <p:sp>
        <p:nvSpPr>
          <p:cNvPr id="58" name="TextBox 57"/>
          <p:cNvSpPr txBox="1"/>
          <p:nvPr/>
        </p:nvSpPr>
        <p:spPr>
          <a:xfrm>
            <a:off x="2895600" y="3657600"/>
            <a:ext cx="422936" cy="400110"/>
          </a:xfrm>
          <a:prstGeom prst="rect">
            <a:avLst/>
          </a:prstGeom>
          <a:noFill/>
        </p:spPr>
        <p:txBody>
          <a:bodyPr wrap="none" rtlCol="0">
            <a:spAutoFit/>
          </a:bodyPr>
          <a:lstStyle/>
          <a:p>
            <a:r>
              <a:rPr lang="en-US" sz="2000" dirty="0" smtClean="0"/>
              <a:t>Q’</a:t>
            </a:r>
            <a:endParaRPr lang="en-US" sz="2000" dirty="0"/>
          </a:p>
        </p:txBody>
      </p:sp>
      <p:sp>
        <p:nvSpPr>
          <p:cNvPr id="59" name="TextBox 58"/>
          <p:cNvSpPr txBox="1"/>
          <p:nvPr/>
        </p:nvSpPr>
        <p:spPr>
          <a:xfrm>
            <a:off x="967086" y="4267200"/>
            <a:ext cx="1623714" cy="400110"/>
          </a:xfrm>
          <a:prstGeom prst="rect">
            <a:avLst/>
          </a:prstGeom>
          <a:noFill/>
        </p:spPr>
        <p:txBody>
          <a:bodyPr wrap="none" rtlCol="0">
            <a:spAutoFit/>
          </a:bodyPr>
          <a:lstStyle/>
          <a:p>
            <a:r>
              <a:rPr lang="en-US" sz="2000" dirty="0" smtClean="0"/>
              <a:t>Logic diagram</a:t>
            </a:r>
            <a:endParaRPr lang="en-US" sz="2000" dirty="0"/>
          </a:p>
        </p:txBody>
      </p:sp>
      <p:grpSp>
        <p:nvGrpSpPr>
          <p:cNvPr id="47" name="Group 46"/>
          <p:cNvGrpSpPr/>
          <p:nvPr/>
        </p:nvGrpSpPr>
        <p:grpSpPr>
          <a:xfrm>
            <a:off x="782840" y="1995488"/>
            <a:ext cx="2127443" cy="612495"/>
            <a:chOff x="2860773" y="4177246"/>
            <a:chExt cx="2574205" cy="741118"/>
          </a:xfrm>
        </p:grpSpPr>
        <p:cxnSp>
          <p:nvCxnSpPr>
            <p:cNvPr id="49" name="Straight Connector 48"/>
            <p:cNvCxnSpPr/>
            <p:nvPr/>
          </p:nvCxnSpPr>
          <p:spPr>
            <a:xfrm flipV="1">
              <a:off x="3279279" y="4734370"/>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860773" y="4371022"/>
              <a:ext cx="83361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4584720" y="4496209"/>
              <a:ext cx="850258" cy="117436"/>
              <a:chOff x="1490775" y="1289057"/>
              <a:chExt cx="850258" cy="117436"/>
            </a:xfrm>
          </p:grpSpPr>
          <p:cxnSp>
            <p:nvCxnSpPr>
              <p:cNvPr id="53" name="Straight Connector 52"/>
              <p:cNvCxnSpPr/>
              <p:nvPr/>
            </p:nvCxnSpPr>
            <p:spPr>
              <a:xfrm>
                <a:off x="1603168" y="1348682"/>
                <a:ext cx="73786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149077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2" name="Delay 67"/>
            <p:cNvSpPr/>
            <p:nvPr/>
          </p:nvSpPr>
          <p:spPr>
            <a:xfrm>
              <a:off x="3694386" y="4177246"/>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1" name="Group 60"/>
          <p:cNvGrpSpPr/>
          <p:nvPr/>
        </p:nvGrpSpPr>
        <p:grpSpPr>
          <a:xfrm>
            <a:off x="782840" y="3535641"/>
            <a:ext cx="2127443" cy="612495"/>
            <a:chOff x="2860773" y="4177246"/>
            <a:chExt cx="2574205" cy="741118"/>
          </a:xfrm>
        </p:grpSpPr>
        <p:cxnSp>
          <p:nvCxnSpPr>
            <p:cNvPr id="62" name="Straight Connector 61"/>
            <p:cNvCxnSpPr/>
            <p:nvPr/>
          </p:nvCxnSpPr>
          <p:spPr>
            <a:xfrm>
              <a:off x="2860773" y="4734372"/>
              <a:ext cx="83361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3279279" y="4371022"/>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4584720" y="4496209"/>
              <a:ext cx="850258" cy="117436"/>
              <a:chOff x="1490775" y="1289057"/>
              <a:chExt cx="850258" cy="117436"/>
            </a:xfrm>
          </p:grpSpPr>
          <p:cxnSp>
            <p:nvCxnSpPr>
              <p:cNvPr id="66" name="Straight Connector 65"/>
              <p:cNvCxnSpPr/>
              <p:nvPr/>
            </p:nvCxnSpPr>
            <p:spPr>
              <a:xfrm>
                <a:off x="1603168" y="1348682"/>
                <a:ext cx="73786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49077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5" name="Delay 67"/>
            <p:cNvSpPr/>
            <p:nvPr/>
          </p:nvSpPr>
          <p:spPr>
            <a:xfrm>
              <a:off x="3694386" y="4177246"/>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9" name="Rectangle 28"/>
          <p:cNvSpPr/>
          <p:nvPr/>
        </p:nvSpPr>
        <p:spPr>
          <a:xfrm>
            <a:off x="4267200" y="3438528"/>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938712" y="3424240"/>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623829" y="3424240"/>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390589" y="3424240"/>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277411" y="3796669"/>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948923" y="3782381"/>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634040" y="3782381"/>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400800" y="3782381"/>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285565" y="2695576"/>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957077" y="2681288"/>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642194" y="2681288"/>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408954" y="2681288"/>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295776" y="3053717"/>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967288" y="3039429"/>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5652405" y="3039429"/>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419165" y="3039429"/>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314824" y="1947864"/>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986336" y="1933576"/>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5671453" y="1933576"/>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6438213" y="1933576"/>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4325035" y="2306005"/>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996547" y="2291717"/>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681664" y="2291717"/>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6448424" y="2291717"/>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4271277" y="4171952"/>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4942789" y="4157664"/>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5627906" y="4157664"/>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394666" y="4157664"/>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4281488" y="4530093"/>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4953000" y="4515805"/>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638117" y="4515805"/>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6404877" y="4515805"/>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7471239" y="3563368"/>
            <a:ext cx="856075" cy="398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7485965" y="2800352"/>
            <a:ext cx="856075" cy="398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7069159" y="2022177"/>
            <a:ext cx="1668249" cy="5828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7181165" y="4214816"/>
            <a:ext cx="1516590" cy="5828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054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22" presetClass="entr" presetSubtype="8"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ipe(left)">
                                      <p:cBhvr>
                                        <p:cTn id="10" dur="500"/>
                                        <p:tgtEl>
                                          <p:spTgt spid="42"/>
                                        </p:tgtEl>
                                      </p:cBhvr>
                                    </p:animEffect>
                                  </p:childTnLst>
                                </p:cTn>
                              </p:par>
                              <p:par>
                                <p:cTn id="11" presetID="22" presetClass="entr" presetSubtype="8"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left)">
                                      <p:cBhvr>
                                        <p:cTn id="13" dur="500"/>
                                        <p:tgtEl>
                                          <p:spTgt spid="43"/>
                                        </p:tgtEl>
                                      </p:cBhvr>
                                    </p:animEffect>
                                  </p:childTnLst>
                                </p:cTn>
                              </p:par>
                              <p:par>
                                <p:cTn id="14" presetID="22" presetClass="entr" presetSubtype="8" fill="hold"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left)">
                                      <p:cBhvr>
                                        <p:cTn id="16" dur="500"/>
                                        <p:tgtEl>
                                          <p:spTgt spid="44"/>
                                        </p:tgtEl>
                                      </p:cBhvr>
                                    </p:animEffect>
                                  </p:childTnLst>
                                </p:cTn>
                              </p:par>
                              <p:par>
                                <p:cTn id="17" presetID="22" presetClass="entr" presetSubtype="8"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par>
                                <p:cTn id="20" presetID="22" presetClass="entr" presetSubtype="8"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left)">
                                      <p:cBhvr>
                                        <p:cTn id="22" dur="500"/>
                                        <p:tgtEl>
                                          <p:spTgt spid="4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left)">
                                      <p:cBhvr>
                                        <p:cTn id="25" dur="500"/>
                                        <p:tgtEl>
                                          <p:spTgt spid="5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left)">
                                      <p:cBhvr>
                                        <p:cTn id="28" dur="500"/>
                                        <p:tgtEl>
                                          <p:spTgt spid="5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left)">
                                      <p:cBhvr>
                                        <p:cTn id="31" dur="500"/>
                                        <p:tgtEl>
                                          <p:spTgt spid="5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wipe(left)">
                                      <p:cBhvr>
                                        <p:cTn id="34" dur="500"/>
                                        <p:tgtEl>
                                          <p:spTgt spid="5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wipe(left)">
                                      <p:cBhvr>
                                        <p:cTn id="37" dur="500"/>
                                        <p:tgtEl>
                                          <p:spTgt spid="59"/>
                                        </p:tgtEl>
                                      </p:cBhvr>
                                    </p:animEffect>
                                  </p:childTnLst>
                                </p:cTn>
                              </p:par>
                              <p:par>
                                <p:cTn id="38" presetID="22" presetClass="entr" presetSubtype="8"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left)">
                                      <p:cBhvr>
                                        <p:cTn id="40" dur="500"/>
                                        <p:tgtEl>
                                          <p:spTgt spid="47"/>
                                        </p:tgtEl>
                                      </p:cBhvr>
                                    </p:animEffect>
                                  </p:childTnLst>
                                </p:cTn>
                              </p:par>
                              <p:par>
                                <p:cTn id="41" presetID="22" presetClass="entr" presetSubtype="8" fill="hold" nodeType="with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wipe(left)">
                                      <p:cBhvr>
                                        <p:cTn id="43" dur="500"/>
                                        <p:tgtEl>
                                          <p:spTgt spid="6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0" nodeType="clickEffect">
                                  <p:stCondLst>
                                    <p:cond delay="0"/>
                                  </p:stCondLst>
                                  <p:childTnLst>
                                    <p:animEffect transition="out" filter="wipe(down)">
                                      <p:cBhvr>
                                        <p:cTn id="51" dur="500"/>
                                        <p:tgtEl>
                                          <p:spTgt spid="29"/>
                                        </p:tgtEl>
                                      </p:cBhvr>
                                    </p:animEffect>
                                    <p:set>
                                      <p:cBhvr>
                                        <p:cTn id="52" dur="1" fill="hold">
                                          <p:stCondLst>
                                            <p:cond delay="499"/>
                                          </p:stCondLst>
                                        </p:cTn>
                                        <p:tgtEl>
                                          <p:spTgt spid="2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0" nodeType="clickEffect">
                                  <p:stCondLst>
                                    <p:cond delay="0"/>
                                  </p:stCondLst>
                                  <p:childTnLst>
                                    <p:animEffect transition="out" filter="wipe(down)">
                                      <p:cBhvr>
                                        <p:cTn id="56" dur="500"/>
                                        <p:tgtEl>
                                          <p:spTgt spid="30"/>
                                        </p:tgtEl>
                                      </p:cBhvr>
                                    </p:animEffect>
                                    <p:set>
                                      <p:cBhvr>
                                        <p:cTn id="57" dur="1" fill="hold">
                                          <p:stCondLst>
                                            <p:cond delay="499"/>
                                          </p:stCondLst>
                                        </p:cTn>
                                        <p:tgtEl>
                                          <p:spTgt spid="3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grpId="0" nodeType="clickEffect">
                                  <p:stCondLst>
                                    <p:cond delay="0"/>
                                  </p:stCondLst>
                                  <p:childTnLst>
                                    <p:animEffect transition="out" filter="wipe(down)">
                                      <p:cBhvr>
                                        <p:cTn id="61" dur="500"/>
                                        <p:tgtEl>
                                          <p:spTgt spid="31"/>
                                        </p:tgtEl>
                                      </p:cBhvr>
                                    </p:animEffect>
                                    <p:set>
                                      <p:cBhvr>
                                        <p:cTn id="62" dur="1" fill="hold">
                                          <p:stCondLst>
                                            <p:cond delay="499"/>
                                          </p:stCondLst>
                                        </p:cTn>
                                        <p:tgtEl>
                                          <p:spTgt spid="3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grpId="0" nodeType="clickEffect">
                                  <p:stCondLst>
                                    <p:cond delay="0"/>
                                  </p:stCondLst>
                                  <p:childTnLst>
                                    <p:animEffect transition="out" filter="wipe(down)">
                                      <p:cBhvr>
                                        <p:cTn id="66" dur="500"/>
                                        <p:tgtEl>
                                          <p:spTgt spid="32"/>
                                        </p:tgtEl>
                                      </p:cBhvr>
                                    </p:animEffect>
                                    <p:set>
                                      <p:cBhvr>
                                        <p:cTn id="67" dur="1" fill="hold">
                                          <p:stCondLst>
                                            <p:cond delay="499"/>
                                          </p:stCondLst>
                                        </p:cTn>
                                        <p:tgtEl>
                                          <p:spTgt spid="32"/>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xit" presetSubtype="4" fill="hold" grpId="0" nodeType="clickEffect">
                                  <p:stCondLst>
                                    <p:cond delay="0"/>
                                  </p:stCondLst>
                                  <p:childTnLst>
                                    <p:animEffect transition="out" filter="wipe(down)">
                                      <p:cBhvr>
                                        <p:cTn id="71" dur="500"/>
                                        <p:tgtEl>
                                          <p:spTgt spid="33"/>
                                        </p:tgtEl>
                                      </p:cBhvr>
                                    </p:animEffect>
                                    <p:set>
                                      <p:cBhvr>
                                        <p:cTn id="72" dur="1" fill="hold">
                                          <p:stCondLst>
                                            <p:cond delay="499"/>
                                          </p:stCondLst>
                                        </p:cTn>
                                        <p:tgtEl>
                                          <p:spTgt spid="33"/>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xit" presetSubtype="4" fill="hold" grpId="0" nodeType="clickEffect">
                                  <p:stCondLst>
                                    <p:cond delay="0"/>
                                  </p:stCondLst>
                                  <p:childTnLst>
                                    <p:animEffect transition="out" filter="wipe(down)">
                                      <p:cBhvr>
                                        <p:cTn id="76" dur="500"/>
                                        <p:tgtEl>
                                          <p:spTgt spid="34"/>
                                        </p:tgtEl>
                                      </p:cBhvr>
                                    </p:animEffect>
                                    <p:set>
                                      <p:cBhvr>
                                        <p:cTn id="77" dur="1" fill="hold">
                                          <p:stCondLst>
                                            <p:cond delay="499"/>
                                          </p:stCondLst>
                                        </p:cTn>
                                        <p:tgtEl>
                                          <p:spTgt spid="3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xit" presetSubtype="4" fill="hold" grpId="0" nodeType="clickEffect">
                                  <p:stCondLst>
                                    <p:cond delay="0"/>
                                  </p:stCondLst>
                                  <p:childTnLst>
                                    <p:animEffect transition="out" filter="wipe(down)">
                                      <p:cBhvr>
                                        <p:cTn id="81" dur="500"/>
                                        <p:tgtEl>
                                          <p:spTgt spid="35"/>
                                        </p:tgtEl>
                                      </p:cBhvr>
                                    </p:animEffect>
                                    <p:set>
                                      <p:cBhvr>
                                        <p:cTn id="82" dur="1" fill="hold">
                                          <p:stCondLst>
                                            <p:cond delay="499"/>
                                          </p:stCondLst>
                                        </p:cTn>
                                        <p:tgtEl>
                                          <p:spTgt spid="3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xit" presetSubtype="4" fill="hold" grpId="0" nodeType="clickEffect">
                                  <p:stCondLst>
                                    <p:cond delay="0"/>
                                  </p:stCondLst>
                                  <p:childTnLst>
                                    <p:animEffect transition="out" filter="wipe(down)">
                                      <p:cBhvr>
                                        <p:cTn id="86" dur="500"/>
                                        <p:tgtEl>
                                          <p:spTgt spid="36"/>
                                        </p:tgtEl>
                                      </p:cBhvr>
                                    </p:animEffect>
                                    <p:set>
                                      <p:cBhvr>
                                        <p:cTn id="87" dur="1" fill="hold">
                                          <p:stCondLst>
                                            <p:cond delay="499"/>
                                          </p:stCondLst>
                                        </p:cTn>
                                        <p:tgtEl>
                                          <p:spTgt spid="36"/>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2" presetClass="exit" presetSubtype="4" fill="hold" grpId="0" nodeType="clickEffect">
                                  <p:stCondLst>
                                    <p:cond delay="0"/>
                                  </p:stCondLst>
                                  <p:childTnLst>
                                    <p:animEffect transition="out" filter="wipe(down)">
                                      <p:cBhvr>
                                        <p:cTn id="91" dur="500"/>
                                        <p:tgtEl>
                                          <p:spTgt spid="86"/>
                                        </p:tgtEl>
                                      </p:cBhvr>
                                    </p:animEffect>
                                    <p:set>
                                      <p:cBhvr>
                                        <p:cTn id="92" dur="1" fill="hold">
                                          <p:stCondLst>
                                            <p:cond delay="499"/>
                                          </p:stCondLst>
                                        </p:cTn>
                                        <p:tgtEl>
                                          <p:spTgt spid="86"/>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2" presetClass="exit" presetSubtype="4" fill="hold" grpId="0" nodeType="clickEffect">
                                  <p:stCondLst>
                                    <p:cond delay="0"/>
                                  </p:stCondLst>
                                  <p:childTnLst>
                                    <p:animEffect transition="out" filter="wipe(down)">
                                      <p:cBhvr>
                                        <p:cTn id="96" dur="500"/>
                                        <p:tgtEl>
                                          <p:spTgt spid="37"/>
                                        </p:tgtEl>
                                      </p:cBhvr>
                                    </p:animEffect>
                                    <p:set>
                                      <p:cBhvr>
                                        <p:cTn id="97" dur="1" fill="hold">
                                          <p:stCondLst>
                                            <p:cond delay="499"/>
                                          </p:stCondLst>
                                        </p:cTn>
                                        <p:tgtEl>
                                          <p:spTgt spid="37"/>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xit" presetSubtype="4" fill="hold" grpId="0" nodeType="clickEffect">
                                  <p:stCondLst>
                                    <p:cond delay="0"/>
                                  </p:stCondLst>
                                  <p:childTnLst>
                                    <p:animEffect transition="out" filter="wipe(down)">
                                      <p:cBhvr>
                                        <p:cTn id="101" dur="500"/>
                                        <p:tgtEl>
                                          <p:spTgt spid="38"/>
                                        </p:tgtEl>
                                      </p:cBhvr>
                                    </p:animEffect>
                                    <p:set>
                                      <p:cBhvr>
                                        <p:cTn id="102" dur="1" fill="hold">
                                          <p:stCondLst>
                                            <p:cond delay="499"/>
                                          </p:stCondLst>
                                        </p:cTn>
                                        <p:tgtEl>
                                          <p:spTgt spid="38"/>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2" presetClass="exit" presetSubtype="4" fill="hold" grpId="0" nodeType="clickEffect">
                                  <p:stCondLst>
                                    <p:cond delay="0"/>
                                  </p:stCondLst>
                                  <p:childTnLst>
                                    <p:animEffect transition="out" filter="wipe(down)">
                                      <p:cBhvr>
                                        <p:cTn id="106" dur="500"/>
                                        <p:tgtEl>
                                          <p:spTgt spid="39"/>
                                        </p:tgtEl>
                                      </p:cBhvr>
                                    </p:animEffect>
                                    <p:set>
                                      <p:cBhvr>
                                        <p:cTn id="107" dur="1" fill="hold">
                                          <p:stCondLst>
                                            <p:cond delay="499"/>
                                          </p:stCondLst>
                                        </p:cTn>
                                        <p:tgtEl>
                                          <p:spTgt spid="3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22" presetClass="exit" presetSubtype="4" fill="hold" grpId="0" nodeType="clickEffect">
                                  <p:stCondLst>
                                    <p:cond delay="0"/>
                                  </p:stCondLst>
                                  <p:childTnLst>
                                    <p:animEffect transition="out" filter="wipe(down)">
                                      <p:cBhvr>
                                        <p:cTn id="111" dur="500"/>
                                        <p:tgtEl>
                                          <p:spTgt spid="41"/>
                                        </p:tgtEl>
                                      </p:cBhvr>
                                    </p:animEffect>
                                    <p:set>
                                      <p:cBhvr>
                                        <p:cTn id="112" dur="1" fill="hold">
                                          <p:stCondLst>
                                            <p:cond delay="499"/>
                                          </p:stCondLst>
                                        </p:cTn>
                                        <p:tgtEl>
                                          <p:spTgt spid="4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2" presetClass="exit" presetSubtype="4" fill="hold" grpId="0" nodeType="clickEffect">
                                  <p:stCondLst>
                                    <p:cond delay="0"/>
                                  </p:stCondLst>
                                  <p:childTnLst>
                                    <p:animEffect transition="out" filter="wipe(down)">
                                      <p:cBhvr>
                                        <p:cTn id="116" dur="500"/>
                                        <p:tgtEl>
                                          <p:spTgt spid="46"/>
                                        </p:tgtEl>
                                      </p:cBhvr>
                                    </p:animEffect>
                                    <p:set>
                                      <p:cBhvr>
                                        <p:cTn id="117" dur="1" fill="hold">
                                          <p:stCondLst>
                                            <p:cond delay="499"/>
                                          </p:stCondLst>
                                        </p:cTn>
                                        <p:tgtEl>
                                          <p:spTgt spid="46"/>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0" nodeType="clickEffect">
                                  <p:stCondLst>
                                    <p:cond delay="0"/>
                                  </p:stCondLst>
                                  <p:childTnLst>
                                    <p:animEffect transition="out" filter="wipe(down)">
                                      <p:cBhvr>
                                        <p:cTn id="121" dur="500"/>
                                        <p:tgtEl>
                                          <p:spTgt spid="60"/>
                                        </p:tgtEl>
                                      </p:cBhvr>
                                    </p:animEffect>
                                    <p:set>
                                      <p:cBhvr>
                                        <p:cTn id="122" dur="1" fill="hold">
                                          <p:stCondLst>
                                            <p:cond delay="499"/>
                                          </p:stCondLst>
                                        </p:cTn>
                                        <p:tgtEl>
                                          <p:spTgt spid="60"/>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2" presetClass="exit" presetSubtype="4" fill="hold" grpId="0" nodeType="clickEffect">
                                  <p:stCondLst>
                                    <p:cond delay="0"/>
                                  </p:stCondLst>
                                  <p:childTnLst>
                                    <p:animEffect transition="out" filter="wipe(down)">
                                      <p:cBhvr>
                                        <p:cTn id="126" dur="500"/>
                                        <p:tgtEl>
                                          <p:spTgt spid="68"/>
                                        </p:tgtEl>
                                      </p:cBhvr>
                                    </p:animEffect>
                                    <p:set>
                                      <p:cBhvr>
                                        <p:cTn id="127" dur="1" fill="hold">
                                          <p:stCondLst>
                                            <p:cond delay="499"/>
                                          </p:stCondLst>
                                        </p:cTn>
                                        <p:tgtEl>
                                          <p:spTgt spid="68"/>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22" presetClass="exit" presetSubtype="4" fill="hold" grpId="0" nodeType="clickEffect">
                                  <p:stCondLst>
                                    <p:cond delay="0"/>
                                  </p:stCondLst>
                                  <p:childTnLst>
                                    <p:animEffect transition="out" filter="wipe(down)">
                                      <p:cBhvr>
                                        <p:cTn id="131" dur="500"/>
                                        <p:tgtEl>
                                          <p:spTgt spid="69"/>
                                        </p:tgtEl>
                                      </p:cBhvr>
                                    </p:animEffect>
                                    <p:set>
                                      <p:cBhvr>
                                        <p:cTn id="132" dur="1" fill="hold">
                                          <p:stCondLst>
                                            <p:cond delay="499"/>
                                          </p:stCondLst>
                                        </p:cTn>
                                        <p:tgtEl>
                                          <p:spTgt spid="69"/>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22" presetClass="exit" presetSubtype="4" fill="hold" grpId="0" nodeType="clickEffect">
                                  <p:stCondLst>
                                    <p:cond delay="0"/>
                                  </p:stCondLst>
                                  <p:childTnLst>
                                    <p:animEffect transition="out" filter="wipe(down)">
                                      <p:cBhvr>
                                        <p:cTn id="136" dur="500"/>
                                        <p:tgtEl>
                                          <p:spTgt spid="87"/>
                                        </p:tgtEl>
                                      </p:cBhvr>
                                    </p:animEffect>
                                    <p:set>
                                      <p:cBhvr>
                                        <p:cTn id="137" dur="1" fill="hold">
                                          <p:stCondLst>
                                            <p:cond delay="499"/>
                                          </p:stCondLst>
                                        </p:cTn>
                                        <p:tgtEl>
                                          <p:spTgt spid="87"/>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xit" presetSubtype="4" fill="hold" grpId="0" nodeType="clickEffect">
                                  <p:stCondLst>
                                    <p:cond delay="0"/>
                                  </p:stCondLst>
                                  <p:childTnLst>
                                    <p:animEffect transition="out" filter="wipe(down)">
                                      <p:cBhvr>
                                        <p:cTn id="141" dur="500"/>
                                        <p:tgtEl>
                                          <p:spTgt spid="70"/>
                                        </p:tgtEl>
                                      </p:cBhvr>
                                    </p:animEffect>
                                    <p:set>
                                      <p:cBhvr>
                                        <p:cTn id="142" dur="1" fill="hold">
                                          <p:stCondLst>
                                            <p:cond delay="499"/>
                                          </p:stCondLst>
                                        </p:cTn>
                                        <p:tgtEl>
                                          <p:spTgt spid="70"/>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xit" presetSubtype="4" fill="hold" grpId="0" nodeType="clickEffect">
                                  <p:stCondLst>
                                    <p:cond delay="0"/>
                                  </p:stCondLst>
                                  <p:childTnLst>
                                    <p:animEffect transition="out" filter="wipe(down)">
                                      <p:cBhvr>
                                        <p:cTn id="146" dur="500"/>
                                        <p:tgtEl>
                                          <p:spTgt spid="71"/>
                                        </p:tgtEl>
                                      </p:cBhvr>
                                    </p:animEffect>
                                    <p:set>
                                      <p:cBhvr>
                                        <p:cTn id="147" dur="1" fill="hold">
                                          <p:stCondLst>
                                            <p:cond delay="499"/>
                                          </p:stCondLst>
                                        </p:cTn>
                                        <p:tgtEl>
                                          <p:spTgt spid="71"/>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2" presetClass="exit" presetSubtype="4" fill="hold" grpId="0" nodeType="clickEffect">
                                  <p:stCondLst>
                                    <p:cond delay="0"/>
                                  </p:stCondLst>
                                  <p:childTnLst>
                                    <p:animEffect transition="out" filter="wipe(down)">
                                      <p:cBhvr>
                                        <p:cTn id="151" dur="500"/>
                                        <p:tgtEl>
                                          <p:spTgt spid="72"/>
                                        </p:tgtEl>
                                      </p:cBhvr>
                                    </p:animEffect>
                                    <p:set>
                                      <p:cBhvr>
                                        <p:cTn id="152" dur="1" fill="hold">
                                          <p:stCondLst>
                                            <p:cond delay="499"/>
                                          </p:stCondLst>
                                        </p:cTn>
                                        <p:tgtEl>
                                          <p:spTgt spid="72"/>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22" presetClass="exit" presetSubtype="4" fill="hold" grpId="0" nodeType="clickEffect">
                                  <p:stCondLst>
                                    <p:cond delay="0"/>
                                  </p:stCondLst>
                                  <p:childTnLst>
                                    <p:animEffect transition="out" filter="wipe(down)">
                                      <p:cBhvr>
                                        <p:cTn id="156" dur="500"/>
                                        <p:tgtEl>
                                          <p:spTgt spid="73"/>
                                        </p:tgtEl>
                                      </p:cBhvr>
                                    </p:animEffect>
                                    <p:set>
                                      <p:cBhvr>
                                        <p:cTn id="157" dur="1" fill="hold">
                                          <p:stCondLst>
                                            <p:cond delay="499"/>
                                          </p:stCondLst>
                                        </p:cTn>
                                        <p:tgtEl>
                                          <p:spTgt spid="73"/>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22" presetClass="exit" presetSubtype="4" fill="hold" grpId="0" nodeType="clickEffect">
                                  <p:stCondLst>
                                    <p:cond delay="0"/>
                                  </p:stCondLst>
                                  <p:childTnLst>
                                    <p:animEffect transition="out" filter="wipe(down)">
                                      <p:cBhvr>
                                        <p:cTn id="161" dur="500"/>
                                        <p:tgtEl>
                                          <p:spTgt spid="74"/>
                                        </p:tgtEl>
                                      </p:cBhvr>
                                    </p:animEffect>
                                    <p:set>
                                      <p:cBhvr>
                                        <p:cTn id="162" dur="1" fill="hold">
                                          <p:stCondLst>
                                            <p:cond delay="499"/>
                                          </p:stCondLst>
                                        </p:cTn>
                                        <p:tgtEl>
                                          <p:spTgt spid="74"/>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22" presetClass="exit" presetSubtype="4" fill="hold" grpId="0" nodeType="clickEffect">
                                  <p:stCondLst>
                                    <p:cond delay="0"/>
                                  </p:stCondLst>
                                  <p:childTnLst>
                                    <p:animEffect transition="out" filter="wipe(down)">
                                      <p:cBhvr>
                                        <p:cTn id="166" dur="500"/>
                                        <p:tgtEl>
                                          <p:spTgt spid="75"/>
                                        </p:tgtEl>
                                      </p:cBhvr>
                                    </p:animEffect>
                                    <p:set>
                                      <p:cBhvr>
                                        <p:cTn id="167" dur="1" fill="hold">
                                          <p:stCondLst>
                                            <p:cond delay="499"/>
                                          </p:stCondLst>
                                        </p:cTn>
                                        <p:tgtEl>
                                          <p:spTgt spid="75"/>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22" presetClass="exit" presetSubtype="4" fill="hold" grpId="0" nodeType="clickEffect">
                                  <p:stCondLst>
                                    <p:cond delay="0"/>
                                  </p:stCondLst>
                                  <p:childTnLst>
                                    <p:animEffect transition="out" filter="wipe(down)">
                                      <p:cBhvr>
                                        <p:cTn id="171" dur="500"/>
                                        <p:tgtEl>
                                          <p:spTgt spid="76"/>
                                        </p:tgtEl>
                                      </p:cBhvr>
                                    </p:animEffect>
                                    <p:set>
                                      <p:cBhvr>
                                        <p:cTn id="172" dur="1" fill="hold">
                                          <p:stCondLst>
                                            <p:cond delay="499"/>
                                          </p:stCondLst>
                                        </p:cTn>
                                        <p:tgtEl>
                                          <p:spTgt spid="76"/>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22" presetClass="exit" presetSubtype="4" fill="hold" grpId="0" nodeType="clickEffect">
                                  <p:stCondLst>
                                    <p:cond delay="0"/>
                                  </p:stCondLst>
                                  <p:childTnLst>
                                    <p:animEffect transition="out" filter="wipe(down)">
                                      <p:cBhvr>
                                        <p:cTn id="176" dur="500"/>
                                        <p:tgtEl>
                                          <p:spTgt spid="77"/>
                                        </p:tgtEl>
                                      </p:cBhvr>
                                    </p:animEffect>
                                    <p:set>
                                      <p:cBhvr>
                                        <p:cTn id="177" dur="1" fill="hold">
                                          <p:stCondLst>
                                            <p:cond delay="499"/>
                                          </p:stCondLst>
                                        </p:cTn>
                                        <p:tgtEl>
                                          <p:spTgt spid="77"/>
                                        </p:tgtEl>
                                        <p:attrNameLst>
                                          <p:attrName>style.visibility</p:attrName>
                                        </p:attrNameLst>
                                      </p:cBhvr>
                                      <p:to>
                                        <p:strVal val="hidden"/>
                                      </p:to>
                                    </p:set>
                                  </p:childTnLst>
                                </p:cTn>
                              </p:par>
                            </p:childTnLst>
                          </p:cTn>
                        </p:par>
                      </p:childTnLst>
                    </p:cTn>
                  </p:par>
                  <p:par>
                    <p:cTn id="178" fill="hold">
                      <p:stCondLst>
                        <p:cond delay="indefinite"/>
                      </p:stCondLst>
                      <p:childTnLst>
                        <p:par>
                          <p:cTn id="179" fill="hold">
                            <p:stCondLst>
                              <p:cond delay="0"/>
                            </p:stCondLst>
                            <p:childTnLst>
                              <p:par>
                                <p:cTn id="180" presetID="22" presetClass="exit" presetSubtype="4" fill="hold" grpId="0" nodeType="clickEffect">
                                  <p:stCondLst>
                                    <p:cond delay="0"/>
                                  </p:stCondLst>
                                  <p:childTnLst>
                                    <p:animEffect transition="out" filter="wipe(down)">
                                      <p:cBhvr>
                                        <p:cTn id="181" dur="500"/>
                                        <p:tgtEl>
                                          <p:spTgt spid="88"/>
                                        </p:tgtEl>
                                      </p:cBhvr>
                                    </p:animEffect>
                                    <p:set>
                                      <p:cBhvr>
                                        <p:cTn id="182" dur="1" fill="hold">
                                          <p:stCondLst>
                                            <p:cond delay="499"/>
                                          </p:stCondLst>
                                        </p:cTn>
                                        <p:tgtEl>
                                          <p:spTgt spid="88"/>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2" presetClass="exit" presetSubtype="4" fill="hold" grpId="0" nodeType="clickEffect">
                                  <p:stCondLst>
                                    <p:cond delay="0"/>
                                  </p:stCondLst>
                                  <p:childTnLst>
                                    <p:animEffect transition="out" filter="wipe(down)">
                                      <p:cBhvr>
                                        <p:cTn id="186" dur="500"/>
                                        <p:tgtEl>
                                          <p:spTgt spid="78"/>
                                        </p:tgtEl>
                                      </p:cBhvr>
                                    </p:animEffect>
                                    <p:set>
                                      <p:cBhvr>
                                        <p:cTn id="187" dur="1" fill="hold">
                                          <p:stCondLst>
                                            <p:cond delay="499"/>
                                          </p:stCondLst>
                                        </p:cTn>
                                        <p:tgtEl>
                                          <p:spTgt spid="78"/>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22" presetClass="exit" presetSubtype="4" fill="hold" grpId="0" nodeType="clickEffect">
                                  <p:stCondLst>
                                    <p:cond delay="0"/>
                                  </p:stCondLst>
                                  <p:childTnLst>
                                    <p:animEffect transition="out" filter="wipe(down)">
                                      <p:cBhvr>
                                        <p:cTn id="191" dur="500"/>
                                        <p:tgtEl>
                                          <p:spTgt spid="79"/>
                                        </p:tgtEl>
                                      </p:cBhvr>
                                    </p:animEffect>
                                    <p:set>
                                      <p:cBhvr>
                                        <p:cTn id="192" dur="1" fill="hold">
                                          <p:stCondLst>
                                            <p:cond delay="499"/>
                                          </p:stCondLst>
                                        </p:cTn>
                                        <p:tgtEl>
                                          <p:spTgt spid="79"/>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22" presetClass="exit" presetSubtype="4" fill="hold" grpId="0" nodeType="clickEffect">
                                  <p:stCondLst>
                                    <p:cond delay="0"/>
                                  </p:stCondLst>
                                  <p:childTnLst>
                                    <p:animEffect transition="out" filter="wipe(down)">
                                      <p:cBhvr>
                                        <p:cTn id="196" dur="500"/>
                                        <p:tgtEl>
                                          <p:spTgt spid="80"/>
                                        </p:tgtEl>
                                      </p:cBhvr>
                                    </p:animEffect>
                                    <p:set>
                                      <p:cBhvr>
                                        <p:cTn id="197" dur="1" fill="hold">
                                          <p:stCondLst>
                                            <p:cond delay="499"/>
                                          </p:stCondLst>
                                        </p:cTn>
                                        <p:tgtEl>
                                          <p:spTgt spid="80"/>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22" presetClass="exit" presetSubtype="4" fill="hold" grpId="0" nodeType="clickEffect">
                                  <p:stCondLst>
                                    <p:cond delay="0"/>
                                  </p:stCondLst>
                                  <p:childTnLst>
                                    <p:animEffect transition="out" filter="wipe(down)">
                                      <p:cBhvr>
                                        <p:cTn id="201" dur="500"/>
                                        <p:tgtEl>
                                          <p:spTgt spid="81"/>
                                        </p:tgtEl>
                                      </p:cBhvr>
                                    </p:animEffect>
                                    <p:set>
                                      <p:cBhvr>
                                        <p:cTn id="202" dur="1" fill="hold">
                                          <p:stCondLst>
                                            <p:cond delay="499"/>
                                          </p:stCondLst>
                                        </p:cTn>
                                        <p:tgtEl>
                                          <p:spTgt spid="81"/>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22" presetClass="exit" presetSubtype="4" fill="hold" grpId="0" nodeType="clickEffect">
                                  <p:stCondLst>
                                    <p:cond delay="0"/>
                                  </p:stCondLst>
                                  <p:childTnLst>
                                    <p:animEffect transition="out" filter="wipe(down)">
                                      <p:cBhvr>
                                        <p:cTn id="206" dur="500"/>
                                        <p:tgtEl>
                                          <p:spTgt spid="82"/>
                                        </p:tgtEl>
                                      </p:cBhvr>
                                    </p:animEffect>
                                    <p:set>
                                      <p:cBhvr>
                                        <p:cTn id="207" dur="1" fill="hold">
                                          <p:stCondLst>
                                            <p:cond delay="499"/>
                                          </p:stCondLst>
                                        </p:cTn>
                                        <p:tgtEl>
                                          <p:spTgt spid="82"/>
                                        </p:tgtEl>
                                        <p:attrNameLst>
                                          <p:attrName>style.visibility</p:attrName>
                                        </p:attrNameLst>
                                      </p:cBhvr>
                                      <p:to>
                                        <p:strVal val="hidden"/>
                                      </p:to>
                                    </p:set>
                                  </p:childTnLst>
                                </p:cTn>
                              </p:par>
                            </p:childTnLst>
                          </p:cTn>
                        </p:par>
                      </p:childTnLst>
                    </p:cTn>
                  </p:par>
                  <p:par>
                    <p:cTn id="208" fill="hold">
                      <p:stCondLst>
                        <p:cond delay="indefinite"/>
                      </p:stCondLst>
                      <p:childTnLst>
                        <p:par>
                          <p:cTn id="209" fill="hold">
                            <p:stCondLst>
                              <p:cond delay="0"/>
                            </p:stCondLst>
                            <p:childTnLst>
                              <p:par>
                                <p:cTn id="210" presetID="22" presetClass="exit" presetSubtype="4" fill="hold" grpId="0" nodeType="clickEffect">
                                  <p:stCondLst>
                                    <p:cond delay="0"/>
                                  </p:stCondLst>
                                  <p:childTnLst>
                                    <p:animEffect transition="out" filter="wipe(down)">
                                      <p:cBhvr>
                                        <p:cTn id="211" dur="500"/>
                                        <p:tgtEl>
                                          <p:spTgt spid="83"/>
                                        </p:tgtEl>
                                      </p:cBhvr>
                                    </p:animEffect>
                                    <p:set>
                                      <p:cBhvr>
                                        <p:cTn id="212" dur="1" fill="hold">
                                          <p:stCondLst>
                                            <p:cond delay="499"/>
                                          </p:stCondLst>
                                        </p:cTn>
                                        <p:tgtEl>
                                          <p:spTgt spid="83"/>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22" presetClass="exit" presetSubtype="4" fill="hold" grpId="0" nodeType="clickEffect">
                                  <p:stCondLst>
                                    <p:cond delay="0"/>
                                  </p:stCondLst>
                                  <p:childTnLst>
                                    <p:animEffect transition="out" filter="wipe(down)">
                                      <p:cBhvr>
                                        <p:cTn id="216" dur="500"/>
                                        <p:tgtEl>
                                          <p:spTgt spid="84"/>
                                        </p:tgtEl>
                                      </p:cBhvr>
                                    </p:animEffect>
                                    <p:set>
                                      <p:cBhvr>
                                        <p:cTn id="217" dur="1" fill="hold">
                                          <p:stCondLst>
                                            <p:cond delay="499"/>
                                          </p:stCondLst>
                                        </p:cTn>
                                        <p:tgtEl>
                                          <p:spTgt spid="84"/>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22" presetClass="exit" presetSubtype="4" fill="hold" grpId="0" nodeType="clickEffect">
                                  <p:stCondLst>
                                    <p:cond delay="0"/>
                                  </p:stCondLst>
                                  <p:childTnLst>
                                    <p:animEffect transition="out" filter="wipe(down)">
                                      <p:cBhvr>
                                        <p:cTn id="221" dur="500"/>
                                        <p:tgtEl>
                                          <p:spTgt spid="85"/>
                                        </p:tgtEl>
                                      </p:cBhvr>
                                    </p:animEffect>
                                    <p:set>
                                      <p:cBhvr>
                                        <p:cTn id="222" dur="1" fill="hold">
                                          <p:stCondLst>
                                            <p:cond delay="499"/>
                                          </p:stCondLst>
                                        </p:cTn>
                                        <p:tgtEl>
                                          <p:spTgt spid="85"/>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22" presetClass="exit" presetSubtype="4" fill="hold" grpId="0" nodeType="clickEffect">
                                  <p:stCondLst>
                                    <p:cond delay="0"/>
                                  </p:stCondLst>
                                  <p:childTnLst>
                                    <p:animEffect transition="out" filter="wipe(down)">
                                      <p:cBhvr>
                                        <p:cTn id="226" dur="500"/>
                                        <p:tgtEl>
                                          <p:spTgt spid="89"/>
                                        </p:tgtEl>
                                      </p:cBhvr>
                                    </p:animEffect>
                                    <p:set>
                                      <p:cBhvr>
                                        <p:cTn id="227" dur="1" fill="hold">
                                          <p:stCondLst>
                                            <p:cond delay="499"/>
                                          </p:stCondLst>
                                        </p:cTn>
                                        <p:tgtEl>
                                          <p:spTgt spid="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P spid="58" grpId="0"/>
      <p:bldP spid="59"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6" grpId="0" animBg="1"/>
      <p:bldP spid="60"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Gated S-R Latch</a:t>
            </a:r>
            <a:endParaRPr lang="en-US" dirty="0"/>
          </a:p>
        </p:txBody>
      </p:sp>
      <p:sp>
        <p:nvSpPr>
          <p:cNvPr id="4" name="Rectangle 3"/>
          <p:cNvSpPr/>
          <p:nvPr/>
        </p:nvSpPr>
        <p:spPr>
          <a:xfrm>
            <a:off x="965434" y="1143000"/>
            <a:ext cx="2203968"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5" name="Straight Connector 4"/>
          <p:cNvCxnSpPr/>
          <p:nvPr/>
        </p:nvCxnSpPr>
        <p:spPr>
          <a:xfrm flipH="1">
            <a:off x="381000" y="1371600"/>
            <a:ext cx="580565" cy="0"/>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175234" y="1371600"/>
            <a:ext cx="531732"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65434" y="1143000"/>
            <a:ext cx="269198" cy="461665"/>
          </a:xfrm>
          <a:prstGeom prst="rect">
            <a:avLst/>
          </a:prstGeom>
          <a:noFill/>
        </p:spPr>
        <p:txBody>
          <a:bodyPr wrap="none" rtlCol="0">
            <a:spAutoFit/>
          </a:bodyPr>
          <a:lstStyle/>
          <a:p>
            <a:r>
              <a:rPr lang="en-US" sz="2400" dirty="0" smtClean="0">
                <a:solidFill>
                  <a:schemeClr val="bg1"/>
                </a:solidFill>
              </a:rPr>
              <a:t>S</a:t>
            </a:r>
            <a:endParaRPr lang="en-US" sz="2400" dirty="0">
              <a:solidFill>
                <a:schemeClr val="bg1"/>
              </a:solidFill>
            </a:endParaRPr>
          </a:p>
        </p:txBody>
      </p:sp>
      <p:cxnSp>
        <p:nvCxnSpPr>
          <p:cNvPr id="8" name="Straight Connector 7"/>
          <p:cNvCxnSpPr/>
          <p:nvPr/>
        </p:nvCxnSpPr>
        <p:spPr>
          <a:xfrm flipH="1">
            <a:off x="397684" y="2205335"/>
            <a:ext cx="580565" cy="0"/>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84344" y="1976735"/>
            <a:ext cx="290395" cy="461665"/>
          </a:xfrm>
          <a:prstGeom prst="rect">
            <a:avLst/>
          </a:prstGeom>
          <a:noFill/>
        </p:spPr>
        <p:txBody>
          <a:bodyPr wrap="none" rtlCol="0">
            <a:spAutoFit/>
          </a:bodyPr>
          <a:lstStyle/>
          <a:p>
            <a:r>
              <a:rPr lang="en-US" sz="2400" dirty="0" smtClean="0">
                <a:solidFill>
                  <a:schemeClr val="bg1"/>
                </a:solidFill>
              </a:rPr>
              <a:t>R</a:t>
            </a:r>
            <a:endParaRPr lang="en-US" sz="2400" dirty="0">
              <a:solidFill>
                <a:schemeClr val="bg1"/>
              </a:solidFill>
            </a:endParaRPr>
          </a:p>
        </p:txBody>
      </p:sp>
      <p:sp>
        <p:nvSpPr>
          <p:cNvPr id="10" name="TextBox 9"/>
          <p:cNvSpPr txBox="1"/>
          <p:nvPr/>
        </p:nvSpPr>
        <p:spPr>
          <a:xfrm>
            <a:off x="2718034" y="1143000"/>
            <a:ext cx="323515" cy="461665"/>
          </a:xfrm>
          <a:prstGeom prst="rect">
            <a:avLst/>
          </a:prstGeom>
          <a:noFill/>
        </p:spPr>
        <p:txBody>
          <a:bodyPr wrap="none" rtlCol="0">
            <a:spAutoFit/>
          </a:bodyPr>
          <a:lstStyle/>
          <a:p>
            <a:r>
              <a:rPr lang="en-US" sz="2400" dirty="0" smtClean="0">
                <a:solidFill>
                  <a:schemeClr val="bg1"/>
                </a:solidFill>
              </a:rPr>
              <a:t>Q</a:t>
            </a:r>
            <a:endParaRPr lang="en-US" sz="2400" dirty="0">
              <a:solidFill>
                <a:schemeClr val="bg1"/>
              </a:solidFill>
            </a:endParaRPr>
          </a:p>
        </p:txBody>
      </p:sp>
      <p:sp>
        <p:nvSpPr>
          <p:cNvPr id="11" name="TextBox 10"/>
          <p:cNvSpPr txBox="1"/>
          <p:nvPr/>
        </p:nvSpPr>
        <p:spPr>
          <a:xfrm>
            <a:off x="2735270" y="1976735"/>
            <a:ext cx="388113" cy="461665"/>
          </a:xfrm>
          <a:prstGeom prst="rect">
            <a:avLst/>
          </a:prstGeom>
          <a:noFill/>
        </p:spPr>
        <p:txBody>
          <a:bodyPr wrap="none" rtlCol="0">
            <a:spAutoFit/>
          </a:bodyPr>
          <a:lstStyle/>
          <a:p>
            <a:r>
              <a:rPr lang="en-US" sz="2400" dirty="0" smtClean="0">
                <a:solidFill>
                  <a:schemeClr val="bg1"/>
                </a:solidFill>
              </a:rPr>
              <a:t>Q’</a:t>
            </a:r>
            <a:endParaRPr lang="en-US" sz="2400" dirty="0">
              <a:solidFill>
                <a:schemeClr val="bg1"/>
              </a:solidFill>
            </a:endParaRPr>
          </a:p>
        </p:txBody>
      </p:sp>
      <p:cxnSp>
        <p:nvCxnSpPr>
          <p:cNvPr id="12" name="Straight Connector 11"/>
          <p:cNvCxnSpPr/>
          <p:nvPr/>
        </p:nvCxnSpPr>
        <p:spPr>
          <a:xfrm>
            <a:off x="3175234" y="2243136"/>
            <a:ext cx="531732"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110715114"/>
              </p:ext>
            </p:extLst>
          </p:nvPr>
        </p:nvGraphicFramePr>
        <p:xfrm>
          <a:off x="4343392" y="2133600"/>
          <a:ext cx="4724408" cy="4064000"/>
        </p:xfrm>
        <a:graphic>
          <a:graphicData uri="http://schemas.openxmlformats.org/drawingml/2006/table">
            <a:tbl>
              <a:tblPr firstRow="1" bandRow="1"/>
              <a:tblGrid>
                <a:gridCol w="583198"/>
                <a:gridCol w="583198"/>
                <a:gridCol w="583198"/>
                <a:gridCol w="647998"/>
                <a:gridCol w="712797"/>
                <a:gridCol w="1614019"/>
              </a:tblGrid>
              <a:tr h="370840">
                <a:tc>
                  <a:txBody>
                    <a:bodyPr/>
                    <a:lstStyle/>
                    <a:p>
                      <a:pPr algn="ctr"/>
                      <a:r>
                        <a:rPr lang="en-US" sz="2000" b="1" dirty="0" smtClean="0">
                          <a:solidFill>
                            <a:schemeClr val="tx2"/>
                          </a:solidFill>
                        </a:rPr>
                        <a:t>EN</a:t>
                      </a:r>
                      <a:endParaRPr lang="en-US" sz="2000" b="1" dirty="0">
                        <a:solidFill>
                          <a:schemeClr val="tx2"/>
                        </a:solidFill>
                      </a:endParaRPr>
                    </a:p>
                  </a:txBody>
                  <a:tcPr anchor="ctr"/>
                </a:tc>
                <a:tc>
                  <a:txBody>
                    <a:bodyPr/>
                    <a:lstStyle/>
                    <a:p>
                      <a:pPr algn="ctr"/>
                      <a:r>
                        <a:rPr lang="en-US" sz="2000" b="1" dirty="0" smtClean="0">
                          <a:solidFill>
                            <a:schemeClr val="tx2"/>
                          </a:solidFill>
                        </a:rPr>
                        <a:t>S</a:t>
                      </a:r>
                      <a:endParaRPr lang="en-US" sz="2000" b="1" dirty="0">
                        <a:solidFill>
                          <a:schemeClr val="tx2"/>
                        </a:solidFill>
                      </a:endParaRPr>
                    </a:p>
                  </a:txBody>
                  <a:tcPr anchor="ctr"/>
                </a:tc>
                <a:tc>
                  <a:txBody>
                    <a:bodyPr/>
                    <a:lstStyle/>
                    <a:p>
                      <a:pPr algn="ctr"/>
                      <a:r>
                        <a:rPr lang="en-US" sz="2000" b="1" dirty="0" smtClean="0">
                          <a:solidFill>
                            <a:schemeClr val="tx2"/>
                          </a:solidFill>
                        </a:rPr>
                        <a:t>R</a:t>
                      </a:r>
                      <a:endParaRPr lang="en-US" sz="2000" b="1" dirty="0">
                        <a:solidFill>
                          <a:schemeClr val="tx2"/>
                        </a:solidFill>
                      </a:endParaRPr>
                    </a:p>
                  </a:txBody>
                  <a:tcPr anchor="ctr"/>
                </a:tc>
                <a:tc>
                  <a:txBody>
                    <a:bodyPr/>
                    <a:lstStyle/>
                    <a:p>
                      <a:pPr algn="ctr"/>
                      <a:r>
                        <a:rPr lang="en-US" sz="2000" b="1" dirty="0" err="1" smtClean="0">
                          <a:solidFill>
                            <a:schemeClr val="tx2"/>
                          </a:solidFill>
                        </a:rPr>
                        <a:t>Q</a:t>
                      </a:r>
                      <a:r>
                        <a:rPr lang="en-US" sz="2000" b="1" baseline="-25000" dirty="0" err="1" smtClean="0">
                          <a:solidFill>
                            <a:schemeClr val="tx2"/>
                          </a:solidFill>
                        </a:rPr>
                        <a:t>n</a:t>
                      </a:r>
                      <a:endParaRPr lang="en-US" sz="2000" b="1" baseline="-25000" dirty="0">
                        <a:solidFill>
                          <a:schemeClr val="tx2"/>
                        </a:solidFill>
                      </a:endParaRPr>
                    </a:p>
                  </a:txBody>
                  <a:tcPr anchor="ctr"/>
                </a:tc>
                <a:tc>
                  <a:txBody>
                    <a:bodyPr/>
                    <a:lstStyle/>
                    <a:p>
                      <a:pPr algn="ctr"/>
                      <a:r>
                        <a:rPr lang="en-US" sz="2000" b="1" dirty="0" smtClean="0">
                          <a:solidFill>
                            <a:schemeClr val="tx2"/>
                          </a:solidFill>
                        </a:rPr>
                        <a:t>Q</a:t>
                      </a:r>
                      <a:r>
                        <a:rPr lang="en-US" sz="2000" b="1" baseline="-25000" dirty="0" smtClean="0">
                          <a:solidFill>
                            <a:schemeClr val="tx2"/>
                          </a:solidFill>
                        </a:rPr>
                        <a:t>n+1</a:t>
                      </a:r>
                      <a:endParaRPr lang="en-US" sz="2000" b="1" baseline="-25000" dirty="0">
                        <a:solidFill>
                          <a:schemeClr val="tx2"/>
                        </a:solidFill>
                      </a:endParaRPr>
                    </a:p>
                  </a:txBody>
                  <a:tcPr anchor="ctr"/>
                </a:tc>
                <a:tc>
                  <a:txBody>
                    <a:bodyPr/>
                    <a:lstStyle/>
                    <a:p>
                      <a:pPr algn="ctr"/>
                      <a:r>
                        <a:rPr lang="en-US" sz="2000" b="1" dirty="0" smtClean="0">
                          <a:solidFill>
                            <a:schemeClr val="tx2"/>
                          </a:solidFill>
                        </a:rPr>
                        <a:t>State</a:t>
                      </a:r>
                      <a:endParaRPr lang="en-US" sz="2000" b="1" dirty="0">
                        <a:solidFill>
                          <a:schemeClr val="tx2"/>
                        </a:solidFill>
                      </a:endParaRPr>
                    </a:p>
                  </a:txBody>
                  <a:tcPr anchor="ctr"/>
                </a:tc>
              </a:tr>
              <a:tr h="741680">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0</a:t>
                      </a:r>
                      <a:endParaRPr lang="en-US" sz="2000" dirty="0"/>
                    </a:p>
                  </a:txBody>
                  <a:tcPr anchor="ctr"/>
                </a:tc>
                <a:tc>
                  <a:txBody>
                    <a:bodyPr/>
                    <a:lstStyle/>
                    <a:p>
                      <a:pPr algn="ctr"/>
                      <a:r>
                        <a:rPr lang="en-US" sz="2000" dirty="0" smtClean="0"/>
                        <a:t>0</a:t>
                      </a:r>
                      <a:endParaRPr lang="en-US" sz="2000" dirty="0"/>
                    </a:p>
                    <a:p>
                      <a:pPr algn="ctr"/>
                      <a:r>
                        <a:rPr lang="en-US" sz="2000" dirty="0" smtClean="0"/>
                        <a:t>0</a:t>
                      </a:r>
                      <a:endParaRPr lang="en-US" sz="2000" dirty="0"/>
                    </a:p>
                  </a:txBody>
                  <a:tcPr anchor="ctr"/>
                </a:tc>
                <a:tc>
                  <a:txBody>
                    <a:bodyPr/>
                    <a:lstStyle/>
                    <a:p>
                      <a:pPr algn="ctr"/>
                      <a:r>
                        <a:rPr lang="en-US" sz="2000" dirty="0" smtClean="0"/>
                        <a:t>0</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1</a:t>
                      </a:r>
                      <a:endParaRPr lang="en-US" sz="2000" dirty="0"/>
                    </a:p>
                  </a:txBody>
                  <a:tcPr anchor="ctr"/>
                </a:tc>
                <a:tc>
                  <a:txBody>
                    <a:bodyPr/>
                    <a:lstStyle/>
                    <a:p>
                      <a:pPr algn="ctr"/>
                      <a:r>
                        <a:rPr lang="en-US" sz="2000" dirty="0" smtClean="0"/>
                        <a:t>No Change</a:t>
                      </a:r>
                      <a:endParaRPr lang="en-US" sz="2000" dirty="0"/>
                    </a:p>
                  </a:txBody>
                  <a:tcPr anchor="ctr"/>
                </a:tc>
              </a:tr>
              <a:tr h="741680">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0</a:t>
                      </a:r>
                      <a:endParaRPr lang="en-US" sz="2000" dirty="0"/>
                    </a:p>
                  </a:txBody>
                  <a:tcPr anchor="ctr"/>
                </a:tc>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0</a:t>
                      </a:r>
                      <a:endParaRPr lang="en-US" sz="2000" dirty="0"/>
                    </a:p>
                  </a:txBody>
                  <a:tcPr anchor="ctr"/>
                </a:tc>
                <a:tc>
                  <a:txBody>
                    <a:bodyPr/>
                    <a:lstStyle/>
                    <a:p>
                      <a:pPr algn="ctr"/>
                      <a:r>
                        <a:rPr lang="en-US" sz="2000" dirty="0" smtClean="0"/>
                        <a:t>Reset</a:t>
                      </a:r>
                      <a:endParaRPr lang="en-US" sz="2000" dirty="0"/>
                    </a:p>
                  </a:txBody>
                  <a:tcPr anchor="ctr"/>
                </a:tc>
              </a:tr>
              <a:tr h="741680">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0</a:t>
                      </a:r>
                      <a:endParaRPr lang="en-US" sz="2000" dirty="0"/>
                    </a:p>
                  </a:txBody>
                  <a:tcPr anchor="ctr"/>
                </a:tc>
                <a:tc>
                  <a:txBody>
                    <a:bodyPr/>
                    <a:lstStyle/>
                    <a:p>
                      <a:pPr algn="ctr"/>
                      <a:r>
                        <a:rPr lang="en-US" sz="2000" dirty="0" smtClean="0"/>
                        <a:t>0</a:t>
                      </a:r>
                      <a:endParaRPr lang="en-US" sz="2000" dirty="0"/>
                    </a:p>
                    <a:p>
                      <a:pPr algn="ctr"/>
                      <a:r>
                        <a:rPr lang="en-US" sz="2000" dirty="0" smtClean="0"/>
                        <a:t>1</a:t>
                      </a:r>
                      <a:endParaRPr lang="en-US" sz="2000" dirty="0"/>
                    </a:p>
                  </a:txBody>
                  <a:tcPr anchor="ctr"/>
                </a:tc>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Set</a:t>
                      </a:r>
                      <a:endParaRPr lang="en-US" sz="2000" dirty="0"/>
                    </a:p>
                  </a:txBody>
                  <a:tcPr anchor="ctr"/>
                </a:tc>
              </a:tr>
              <a:tr h="741680">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1</a:t>
                      </a:r>
                      <a:endParaRPr lang="en-US" sz="2000" dirty="0"/>
                    </a:p>
                  </a:txBody>
                  <a:tcPr anchor="ctr"/>
                </a:tc>
                <a:tc>
                  <a:txBody>
                    <a:bodyPr/>
                    <a:lstStyle/>
                    <a:p>
                      <a:pPr algn="ctr"/>
                      <a:r>
                        <a:rPr lang="en-US" sz="2000" dirty="0" smtClean="0"/>
                        <a:t>x</a:t>
                      </a:r>
                      <a:endParaRPr lang="en-US" sz="2000" dirty="0"/>
                    </a:p>
                    <a:p>
                      <a:pPr algn="ctr"/>
                      <a:r>
                        <a:rPr lang="en-US" sz="2000" dirty="0" smtClean="0"/>
                        <a:t>x</a:t>
                      </a:r>
                      <a:endParaRPr lang="en-US" sz="2000" dirty="0"/>
                    </a:p>
                  </a:txBody>
                  <a:tcPr anchor="ctr"/>
                </a:tc>
                <a:tc>
                  <a:txBody>
                    <a:bodyPr/>
                    <a:lstStyle/>
                    <a:p>
                      <a:pPr algn="ctr"/>
                      <a:r>
                        <a:rPr lang="en-US" sz="2000" dirty="0" smtClean="0"/>
                        <a:t>Indeterminate</a:t>
                      </a:r>
                      <a:r>
                        <a:rPr lang="en-US" sz="2000" baseline="0" dirty="0" smtClean="0"/>
                        <a:t> (invalid)</a:t>
                      </a:r>
                      <a:endParaRPr lang="en-US" sz="2000" dirty="0"/>
                    </a:p>
                  </a:txBody>
                  <a:tcPr anchor="ctr"/>
                </a:tc>
              </a:tr>
              <a:tr h="370840">
                <a:tc>
                  <a:txBody>
                    <a:bodyPr/>
                    <a:lstStyle/>
                    <a:p>
                      <a:pPr algn="ctr"/>
                      <a:r>
                        <a:rPr lang="en-US" sz="2000" dirty="0" smtClean="0"/>
                        <a:t>0</a:t>
                      </a:r>
                    </a:p>
                    <a:p>
                      <a:pPr algn="ctr"/>
                      <a:r>
                        <a:rPr lang="en-US" sz="2000" dirty="0" smtClean="0"/>
                        <a:t>0</a:t>
                      </a:r>
                      <a:endParaRPr lang="en-US" sz="2000" dirty="0"/>
                    </a:p>
                  </a:txBody>
                  <a:tcPr anchor="ctr"/>
                </a:tc>
                <a:tc>
                  <a:txBody>
                    <a:bodyPr/>
                    <a:lstStyle/>
                    <a:p>
                      <a:pPr algn="ctr"/>
                      <a:r>
                        <a:rPr lang="en-US" sz="2000" dirty="0" smtClean="0"/>
                        <a:t>x</a:t>
                      </a:r>
                    </a:p>
                    <a:p>
                      <a:pPr algn="ctr"/>
                      <a:r>
                        <a:rPr lang="en-US" sz="2000" dirty="0" smtClean="0"/>
                        <a:t>x</a:t>
                      </a:r>
                      <a:endParaRPr lang="en-US" sz="2000" dirty="0"/>
                    </a:p>
                  </a:txBody>
                  <a:tcPr anchor="ctr"/>
                </a:tc>
                <a:tc>
                  <a:txBody>
                    <a:bodyPr/>
                    <a:lstStyle/>
                    <a:p>
                      <a:pPr algn="ctr"/>
                      <a:r>
                        <a:rPr lang="en-US" sz="2000" dirty="0" smtClean="0"/>
                        <a:t>x</a:t>
                      </a:r>
                    </a:p>
                    <a:p>
                      <a:pPr algn="ctr"/>
                      <a:r>
                        <a:rPr lang="en-US" sz="2000" dirty="0" smtClean="0"/>
                        <a:t>x</a:t>
                      </a:r>
                      <a:endParaRPr lang="en-US" sz="2000" dirty="0"/>
                    </a:p>
                  </a:txBody>
                  <a:tcPr anchor="ctr"/>
                </a:tc>
                <a:tc>
                  <a:txBody>
                    <a:bodyPr/>
                    <a:lstStyle/>
                    <a:p>
                      <a:pPr algn="ctr"/>
                      <a:r>
                        <a:rPr lang="en-US" sz="2000" dirty="0" smtClean="0"/>
                        <a:t>0</a:t>
                      </a:r>
                    </a:p>
                    <a:p>
                      <a:pPr algn="ctr"/>
                      <a:r>
                        <a:rPr lang="en-US" sz="2000" dirty="0" smtClean="0"/>
                        <a:t>1</a:t>
                      </a:r>
                      <a:endParaRPr lang="en-US" sz="2000" dirty="0"/>
                    </a:p>
                  </a:txBody>
                  <a:tcPr anchor="ctr"/>
                </a:tc>
                <a:tc>
                  <a:txBody>
                    <a:bodyPr/>
                    <a:lstStyle/>
                    <a:p>
                      <a:pPr algn="ctr"/>
                      <a:r>
                        <a:rPr lang="en-US" sz="2000" dirty="0" smtClean="0"/>
                        <a:t>0</a:t>
                      </a:r>
                    </a:p>
                    <a:p>
                      <a:pPr algn="ctr"/>
                      <a:r>
                        <a:rPr lang="en-US" sz="2000" dirty="0" smtClean="0"/>
                        <a:t>1</a:t>
                      </a:r>
                      <a:endParaRPr lang="en-US" sz="2000" dirty="0"/>
                    </a:p>
                  </a:txBody>
                  <a:tcPr anchor="ctr"/>
                </a:tc>
                <a:tc>
                  <a:txBody>
                    <a:bodyPr/>
                    <a:lstStyle/>
                    <a:p>
                      <a:pPr algn="ctr"/>
                      <a:r>
                        <a:rPr lang="en-US" sz="2000" dirty="0" smtClean="0"/>
                        <a:t>No Change</a:t>
                      </a:r>
                      <a:endParaRPr lang="en-US" sz="2000" dirty="0"/>
                    </a:p>
                  </a:txBody>
                  <a:tcPr anchor="ctr"/>
                </a:tc>
              </a:tr>
            </a:tbl>
          </a:graphicData>
        </a:graphic>
      </p:graphicFrame>
      <p:cxnSp>
        <p:nvCxnSpPr>
          <p:cNvPr id="40" name="Straight Connector 39"/>
          <p:cNvCxnSpPr/>
          <p:nvPr/>
        </p:nvCxnSpPr>
        <p:spPr>
          <a:xfrm flipH="1" flipV="1">
            <a:off x="1814113" y="4048066"/>
            <a:ext cx="4" cy="37829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109513" y="4948178"/>
            <a:ext cx="4" cy="503513"/>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3109517" y="3895666"/>
            <a:ext cx="4" cy="503513"/>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1814117" y="4900554"/>
            <a:ext cx="4" cy="37829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1819571" y="4384892"/>
            <a:ext cx="1289942" cy="56328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1808659" y="4384892"/>
            <a:ext cx="1300854" cy="51566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43077" y="3367088"/>
            <a:ext cx="303288" cy="400110"/>
          </a:xfrm>
          <a:prstGeom prst="rect">
            <a:avLst/>
          </a:prstGeom>
          <a:noFill/>
        </p:spPr>
        <p:txBody>
          <a:bodyPr wrap="none" rtlCol="0">
            <a:spAutoFit/>
          </a:bodyPr>
          <a:lstStyle/>
          <a:p>
            <a:r>
              <a:rPr lang="en-US" sz="2000" dirty="0" smtClean="0"/>
              <a:t>S</a:t>
            </a:r>
            <a:endParaRPr lang="en-US" sz="2000" dirty="0"/>
          </a:p>
        </p:txBody>
      </p:sp>
      <p:sp>
        <p:nvSpPr>
          <p:cNvPr id="56" name="TextBox 55"/>
          <p:cNvSpPr txBox="1"/>
          <p:nvPr/>
        </p:nvSpPr>
        <p:spPr>
          <a:xfrm>
            <a:off x="133072" y="5543490"/>
            <a:ext cx="324128" cy="400110"/>
          </a:xfrm>
          <a:prstGeom prst="rect">
            <a:avLst/>
          </a:prstGeom>
          <a:noFill/>
        </p:spPr>
        <p:txBody>
          <a:bodyPr wrap="none" rtlCol="0">
            <a:spAutoFit/>
          </a:bodyPr>
          <a:lstStyle/>
          <a:p>
            <a:r>
              <a:rPr lang="en-US" sz="2000" dirty="0" smtClean="0"/>
              <a:t>R</a:t>
            </a:r>
            <a:endParaRPr lang="en-US" sz="2000" dirty="0"/>
          </a:p>
        </p:txBody>
      </p:sp>
      <p:sp>
        <p:nvSpPr>
          <p:cNvPr id="57" name="TextBox 56"/>
          <p:cNvSpPr txBox="1"/>
          <p:nvPr/>
        </p:nvSpPr>
        <p:spPr>
          <a:xfrm>
            <a:off x="3615664" y="3695580"/>
            <a:ext cx="357790" cy="400110"/>
          </a:xfrm>
          <a:prstGeom prst="rect">
            <a:avLst/>
          </a:prstGeom>
          <a:noFill/>
        </p:spPr>
        <p:txBody>
          <a:bodyPr wrap="none" rtlCol="0">
            <a:spAutoFit/>
          </a:bodyPr>
          <a:lstStyle/>
          <a:p>
            <a:r>
              <a:rPr lang="en-US" sz="2000" dirty="0" smtClean="0"/>
              <a:t>Q</a:t>
            </a:r>
            <a:endParaRPr lang="en-US" sz="2000" dirty="0"/>
          </a:p>
        </p:txBody>
      </p:sp>
      <p:sp>
        <p:nvSpPr>
          <p:cNvPr id="58" name="TextBox 57"/>
          <p:cNvSpPr txBox="1"/>
          <p:nvPr/>
        </p:nvSpPr>
        <p:spPr>
          <a:xfrm>
            <a:off x="3615664" y="5238690"/>
            <a:ext cx="422936" cy="400110"/>
          </a:xfrm>
          <a:prstGeom prst="rect">
            <a:avLst/>
          </a:prstGeom>
          <a:noFill/>
        </p:spPr>
        <p:txBody>
          <a:bodyPr wrap="none" rtlCol="0">
            <a:spAutoFit/>
          </a:bodyPr>
          <a:lstStyle/>
          <a:p>
            <a:r>
              <a:rPr lang="en-US" sz="2000" dirty="0" smtClean="0"/>
              <a:t>Q’</a:t>
            </a:r>
            <a:endParaRPr lang="en-US" sz="2000" dirty="0"/>
          </a:p>
        </p:txBody>
      </p:sp>
      <p:sp>
        <p:nvSpPr>
          <p:cNvPr id="59" name="TextBox 58"/>
          <p:cNvSpPr txBox="1"/>
          <p:nvPr/>
        </p:nvSpPr>
        <p:spPr>
          <a:xfrm>
            <a:off x="967086" y="5848290"/>
            <a:ext cx="1623714" cy="400110"/>
          </a:xfrm>
          <a:prstGeom prst="rect">
            <a:avLst/>
          </a:prstGeom>
          <a:noFill/>
        </p:spPr>
        <p:txBody>
          <a:bodyPr wrap="none" rtlCol="0">
            <a:spAutoFit/>
          </a:bodyPr>
          <a:lstStyle/>
          <a:p>
            <a:r>
              <a:rPr lang="en-US" sz="2000" dirty="0" smtClean="0"/>
              <a:t>Logic diagram</a:t>
            </a:r>
            <a:endParaRPr lang="en-US" sz="2000" dirty="0"/>
          </a:p>
        </p:txBody>
      </p:sp>
      <p:sp>
        <p:nvSpPr>
          <p:cNvPr id="60" name="TextBox 59"/>
          <p:cNvSpPr txBox="1"/>
          <p:nvPr/>
        </p:nvSpPr>
        <p:spPr>
          <a:xfrm>
            <a:off x="1332769" y="2514600"/>
            <a:ext cx="1537665" cy="400110"/>
          </a:xfrm>
          <a:prstGeom prst="rect">
            <a:avLst/>
          </a:prstGeom>
          <a:noFill/>
        </p:spPr>
        <p:txBody>
          <a:bodyPr wrap="none" rtlCol="0">
            <a:spAutoFit/>
          </a:bodyPr>
          <a:lstStyle/>
          <a:p>
            <a:r>
              <a:rPr lang="en-US" sz="2000" dirty="0" smtClean="0"/>
              <a:t>Logic Symbol</a:t>
            </a:r>
            <a:endParaRPr lang="en-US" sz="2000" dirty="0"/>
          </a:p>
        </p:txBody>
      </p:sp>
      <p:grpSp>
        <p:nvGrpSpPr>
          <p:cNvPr id="47" name="Group 46"/>
          <p:cNvGrpSpPr/>
          <p:nvPr/>
        </p:nvGrpSpPr>
        <p:grpSpPr>
          <a:xfrm>
            <a:off x="1799830" y="5133976"/>
            <a:ext cx="1781570" cy="612495"/>
            <a:chOff x="3279279" y="4177246"/>
            <a:chExt cx="2155699" cy="741118"/>
          </a:xfrm>
        </p:grpSpPr>
        <p:cxnSp>
          <p:nvCxnSpPr>
            <p:cNvPr id="49" name="Straight Connector 48"/>
            <p:cNvCxnSpPr/>
            <p:nvPr/>
          </p:nvCxnSpPr>
          <p:spPr>
            <a:xfrm>
              <a:off x="3363398" y="4734372"/>
              <a:ext cx="33098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279279" y="4371022"/>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4584720" y="4496209"/>
              <a:ext cx="850258" cy="117436"/>
              <a:chOff x="1490775" y="1289057"/>
              <a:chExt cx="850258" cy="117436"/>
            </a:xfrm>
          </p:grpSpPr>
          <p:cxnSp>
            <p:nvCxnSpPr>
              <p:cNvPr id="53" name="Straight Connector 52"/>
              <p:cNvCxnSpPr/>
              <p:nvPr/>
            </p:nvCxnSpPr>
            <p:spPr>
              <a:xfrm>
                <a:off x="1603168" y="1348682"/>
                <a:ext cx="73786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149077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2" name="Delay 67"/>
            <p:cNvSpPr/>
            <p:nvPr/>
          </p:nvSpPr>
          <p:spPr>
            <a:xfrm>
              <a:off x="3694386" y="4177246"/>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1" name="Group 60"/>
          <p:cNvGrpSpPr/>
          <p:nvPr/>
        </p:nvGrpSpPr>
        <p:grpSpPr>
          <a:xfrm>
            <a:off x="1703653" y="3578505"/>
            <a:ext cx="1877747" cy="612495"/>
            <a:chOff x="3162905" y="4177246"/>
            <a:chExt cx="2272073" cy="741118"/>
          </a:xfrm>
        </p:grpSpPr>
        <p:cxnSp>
          <p:nvCxnSpPr>
            <p:cNvPr id="62" name="Straight Connector 61"/>
            <p:cNvCxnSpPr/>
            <p:nvPr/>
          </p:nvCxnSpPr>
          <p:spPr>
            <a:xfrm flipV="1">
              <a:off x="3279279" y="4734370"/>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162905" y="4371024"/>
              <a:ext cx="53148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4584720" y="4496209"/>
              <a:ext cx="850258" cy="117436"/>
              <a:chOff x="1490775" y="1289057"/>
              <a:chExt cx="850258" cy="117436"/>
            </a:xfrm>
          </p:grpSpPr>
          <p:cxnSp>
            <p:nvCxnSpPr>
              <p:cNvPr id="66" name="Straight Connector 65"/>
              <p:cNvCxnSpPr/>
              <p:nvPr/>
            </p:nvCxnSpPr>
            <p:spPr>
              <a:xfrm>
                <a:off x="1603168" y="1348682"/>
                <a:ext cx="73786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49077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5" name="Delay 67"/>
            <p:cNvSpPr/>
            <p:nvPr/>
          </p:nvSpPr>
          <p:spPr>
            <a:xfrm>
              <a:off x="3694386" y="4177246"/>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8" name="Group 67"/>
          <p:cNvGrpSpPr/>
          <p:nvPr/>
        </p:nvGrpSpPr>
        <p:grpSpPr>
          <a:xfrm>
            <a:off x="527319" y="3429000"/>
            <a:ext cx="1342031" cy="612495"/>
            <a:chOff x="3222093" y="4177246"/>
            <a:chExt cx="1786242" cy="741118"/>
          </a:xfrm>
        </p:grpSpPr>
        <p:cxnSp>
          <p:nvCxnSpPr>
            <p:cNvPr id="69" name="Straight Connector 68"/>
            <p:cNvCxnSpPr/>
            <p:nvPr/>
          </p:nvCxnSpPr>
          <p:spPr>
            <a:xfrm>
              <a:off x="3433031" y="4734370"/>
              <a:ext cx="26135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222093" y="4371024"/>
              <a:ext cx="47229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4584720" y="4496209"/>
              <a:ext cx="423615" cy="117436"/>
              <a:chOff x="1490775" y="1289057"/>
              <a:chExt cx="423615" cy="117436"/>
            </a:xfrm>
          </p:grpSpPr>
          <p:cxnSp>
            <p:nvCxnSpPr>
              <p:cNvPr id="73" name="Straight Connector 72"/>
              <p:cNvCxnSpPr/>
              <p:nvPr/>
            </p:nvCxnSpPr>
            <p:spPr>
              <a:xfrm>
                <a:off x="1603169" y="1348682"/>
                <a:ext cx="31122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149077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2" name="Delay 67"/>
            <p:cNvSpPr/>
            <p:nvPr/>
          </p:nvSpPr>
          <p:spPr>
            <a:xfrm>
              <a:off x="3694386" y="4177246"/>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5" name="Group 74"/>
          <p:cNvGrpSpPr/>
          <p:nvPr/>
        </p:nvGrpSpPr>
        <p:grpSpPr>
          <a:xfrm>
            <a:off x="423865" y="5286376"/>
            <a:ext cx="1451566" cy="612495"/>
            <a:chOff x="3076302" y="4177246"/>
            <a:chExt cx="1932033" cy="741118"/>
          </a:xfrm>
        </p:grpSpPr>
        <p:cxnSp>
          <p:nvCxnSpPr>
            <p:cNvPr id="76" name="Straight Connector 75"/>
            <p:cNvCxnSpPr/>
            <p:nvPr/>
          </p:nvCxnSpPr>
          <p:spPr>
            <a:xfrm>
              <a:off x="3076302" y="4733960"/>
              <a:ext cx="618084" cy="41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3424937" y="4371024"/>
              <a:ext cx="269449" cy="4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4584720" y="4496209"/>
              <a:ext cx="423615" cy="117436"/>
              <a:chOff x="1490775" y="1289057"/>
              <a:chExt cx="423615" cy="117436"/>
            </a:xfrm>
          </p:grpSpPr>
          <p:cxnSp>
            <p:nvCxnSpPr>
              <p:cNvPr id="80" name="Straight Connector 79"/>
              <p:cNvCxnSpPr/>
              <p:nvPr/>
            </p:nvCxnSpPr>
            <p:spPr>
              <a:xfrm>
                <a:off x="1603169" y="1348682"/>
                <a:ext cx="31122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49077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9" name="Delay 67"/>
            <p:cNvSpPr/>
            <p:nvPr/>
          </p:nvSpPr>
          <p:spPr>
            <a:xfrm>
              <a:off x="3694386" y="4177246"/>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83" name="Straight Connector 82"/>
          <p:cNvCxnSpPr/>
          <p:nvPr/>
        </p:nvCxnSpPr>
        <p:spPr>
          <a:xfrm flipV="1">
            <a:off x="685800" y="3888904"/>
            <a:ext cx="0" cy="155761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423865" y="4666535"/>
            <a:ext cx="261935" cy="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0" y="4462402"/>
            <a:ext cx="474810" cy="400110"/>
          </a:xfrm>
          <a:prstGeom prst="rect">
            <a:avLst/>
          </a:prstGeom>
          <a:noFill/>
        </p:spPr>
        <p:txBody>
          <a:bodyPr wrap="none" rtlCol="0">
            <a:spAutoFit/>
          </a:bodyPr>
          <a:lstStyle/>
          <a:p>
            <a:r>
              <a:rPr lang="en-US" sz="2000" dirty="0" smtClean="0"/>
              <a:t>EN</a:t>
            </a:r>
            <a:endParaRPr lang="en-US" sz="2000" dirty="0"/>
          </a:p>
        </p:txBody>
      </p:sp>
      <p:cxnSp>
        <p:nvCxnSpPr>
          <p:cNvPr id="91" name="Straight Connector 90"/>
          <p:cNvCxnSpPr/>
          <p:nvPr/>
        </p:nvCxnSpPr>
        <p:spPr>
          <a:xfrm flipH="1">
            <a:off x="388026" y="1752600"/>
            <a:ext cx="580565" cy="0"/>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72460" y="1524000"/>
            <a:ext cx="534121" cy="461665"/>
          </a:xfrm>
          <a:prstGeom prst="rect">
            <a:avLst/>
          </a:prstGeom>
          <a:noFill/>
        </p:spPr>
        <p:txBody>
          <a:bodyPr wrap="none" rtlCol="0">
            <a:spAutoFit/>
          </a:bodyPr>
          <a:lstStyle/>
          <a:p>
            <a:r>
              <a:rPr lang="en-US" sz="2400" dirty="0" smtClean="0">
                <a:solidFill>
                  <a:schemeClr val="bg1"/>
                </a:solidFill>
              </a:rPr>
              <a:t>EN</a:t>
            </a:r>
            <a:endParaRPr lang="en-US" sz="2400" dirty="0">
              <a:solidFill>
                <a:schemeClr val="bg1"/>
              </a:solidFill>
            </a:endParaRPr>
          </a:p>
        </p:txBody>
      </p:sp>
      <p:sp>
        <p:nvSpPr>
          <p:cNvPr id="82" name="Rectangle 81"/>
          <p:cNvSpPr/>
          <p:nvPr/>
        </p:nvSpPr>
        <p:spPr>
          <a:xfrm>
            <a:off x="5018245" y="4062416"/>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576888" y="4062416"/>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6248400" y="4048128"/>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6934200" y="4048128"/>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5028456" y="4420557"/>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587099" y="4420557"/>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258611" y="4406269"/>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6944411" y="4406269"/>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5036610" y="3319464"/>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5595253" y="3319464"/>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6266765" y="3305176"/>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6952565" y="3305176"/>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5046821" y="3677605"/>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605464" y="3677605"/>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276976" y="3663317"/>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62776" y="3663317"/>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5065869" y="2571752"/>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624512" y="2571752"/>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296024" y="2557464"/>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6981824" y="2557464"/>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5076080" y="2929893"/>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5634723" y="2929893"/>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6306235" y="2915605"/>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6992035" y="2915605"/>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5022322" y="4795840"/>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5580965" y="4795840"/>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6252477" y="4781552"/>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6938277" y="4781552"/>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5032533" y="5153981"/>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5591176" y="5153981"/>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6262688" y="5139693"/>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6948488" y="5139693"/>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7786250" y="4187256"/>
            <a:ext cx="856075" cy="398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7800976" y="3424240"/>
            <a:ext cx="856075" cy="398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7591604" y="2738440"/>
            <a:ext cx="1253380" cy="398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7496176" y="4838704"/>
            <a:ext cx="1516590" cy="5828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5029200" y="5514976"/>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5587843" y="5514976"/>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6259355" y="5500688"/>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6945155" y="5500688"/>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5039411" y="5873117"/>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5598054" y="5873117"/>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6269566" y="5858829"/>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6955366" y="5858829"/>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7481888" y="5560796"/>
            <a:ext cx="1516590" cy="5828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4433888" y="4052888"/>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4444099" y="4411029"/>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4438648" y="3305176"/>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4448859" y="3663317"/>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4433888" y="2576512"/>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4444099" y="2934653"/>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433888" y="4800600"/>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4444099" y="5158741"/>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4462464" y="5514976"/>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4472675" y="5873117"/>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908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par>
                                <p:cTn id="29" presetID="2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wipe(down)">
                                      <p:cBhvr>
                                        <p:cTn id="34" dur="500"/>
                                        <p:tgtEl>
                                          <p:spTgt spid="60"/>
                                        </p:tgtEl>
                                      </p:cBhvr>
                                    </p:animEffect>
                                  </p:childTnLst>
                                </p:cTn>
                              </p:par>
                              <p:par>
                                <p:cTn id="35" presetID="22" presetClass="entr" presetSubtype="4" fill="hold" nodeType="with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wipe(down)">
                                      <p:cBhvr>
                                        <p:cTn id="37" dur="500"/>
                                        <p:tgtEl>
                                          <p:spTgt spid="91"/>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92"/>
                                        </p:tgtEl>
                                        <p:attrNameLst>
                                          <p:attrName>style.visibility</p:attrName>
                                        </p:attrNameLst>
                                      </p:cBhvr>
                                      <p:to>
                                        <p:strVal val="visible"/>
                                      </p:to>
                                    </p:set>
                                    <p:animEffect transition="in" filter="wipe(down)">
                                      <p:cBhvr>
                                        <p:cTn id="40" dur="500"/>
                                        <p:tgtEl>
                                          <p:spTgt spid="9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left)">
                                      <p:cBhvr>
                                        <p:cTn id="45" dur="500"/>
                                        <p:tgtEl>
                                          <p:spTgt spid="40"/>
                                        </p:tgtEl>
                                      </p:cBhvr>
                                    </p:animEffect>
                                  </p:childTnLst>
                                </p:cTn>
                              </p:par>
                              <p:par>
                                <p:cTn id="46" presetID="22" presetClass="entr" presetSubtype="8"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left)">
                                      <p:cBhvr>
                                        <p:cTn id="48" dur="500"/>
                                        <p:tgtEl>
                                          <p:spTgt spid="42"/>
                                        </p:tgtEl>
                                      </p:cBhvr>
                                    </p:animEffect>
                                  </p:childTnLst>
                                </p:cTn>
                              </p:par>
                              <p:par>
                                <p:cTn id="49" presetID="22" presetClass="entr" presetSubtype="8" fill="hold" nodeType="with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left)">
                                      <p:cBhvr>
                                        <p:cTn id="51" dur="500"/>
                                        <p:tgtEl>
                                          <p:spTgt spid="43"/>
                                        </p:tgtEl>
                                      </p:cBhvr>
                                    </p:animEffect>
                                  </p:childTnLst>
                                </p:cTn>
                              </p:par>
                              <p:par>
                                <p:cTn id="52" presetID="22" presetClass="entr" presetSubtype="8"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left)">
                                      <p:cBhvr>
                                        <p:cTn id="54" dur="500"/>
                                        <p:tgtEl>
                                          <p:spTgt spid="44"/>
                                        </p:tgtEl>
                                      </p:cBhvr>
                                    </p:animEffect>
                                  </p:childTnLst>
                                </p:cTn>
                              </p:par>
                              <p:par>
                                <p:cTn id="55" presetID="22" presetClass="entr" presetSubtype="8"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wipe(left)">
                                      <p:cBhvr>
                                        <p:cTn id="57" dur="500"/>
                                        <p:tgtEl>
                                          <p:spTgt spid="45"/>
                                        </p:tgtEl>
                                      </p:cBhvr>
                                    </p:animEffect>
                                  </p:childTnLst>
                                </p:cTn>
                              </p:par>
                              <p:par>
                                <p:cTn id="58" presetID="22" presetClass="entr" presetSubtype="8" fill="hold" nodeType="with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wipe(left)">
                                      <p:cBhvr>
                                        <p:cTn id="60" dur="500"/>
                                        <p:tgtEl>
                                          <p:spTgt spid="48"/>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wipe(left)">
                                      <p:cBhvr>
                                        <p:cTn id="63" dur="500"/>
                                        <p:tgtEl>
                                          <p:spTgt spid="55"/>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wipe(left)">
                                      <p:cBhvr>
                                        <p:cTn id="66" dur="500"/>
                                        <p:tgtEl>
                                          <p:spTgt spid="56"/>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57"/>
                                        </p:tgtEl>
                                        <p:attrNameLst>
                                          <p:attrName>style.visibility</p:attrName>
                                        </p:attrNameLst>
                                      </p:cBhvr>
                                      <p:to>
                                        <p:strVal val="visible"/>
                                      </p:to>
                                    </p:set>
                                    <p:animEffect transition="in" filter="wipe(left)">
                                      <p:cBhvr>
                                        <p:cTn id="69" dur="500"/>
                                        <p:tgtEl>
                                          <p:spTgt spid="57"/>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wipe(left)">
                                      <p:cBhvr>
                                        <p:cTn id="72" dur="500"/>
                                        <p:tgtEl>
                                          <p:spTgt spid="58"/>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wipe(left)">
                                      <p:cBhvr>
                                        <p:cTn id="75" dur="500"/>
                                        <p:tgtEl>
                                          <p:spTgt spid="59"/>
                                        </p:tgtEl>
                                      </p:cBhvr>
                                    </p:animEffect>
                                  </p:childTnLst>
                                </p:cTn>
                              </p:par>
                              <p:par>
                                <p:cTn id="76" presetID="22" presetClass="entr" presetSubtype="8" fill="hold"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wipe(left)">
                                      <p:cBhvr>
                                        <p:cTn id="78" dur="500"/>
                                        <p:tgtEl>
                                          <p:spTgt spid="47"/>
                                        </p:tgtEl>
                                      </p:cBhvr>
                                    </p:animEffect>
                                  </p:childTnLst>
                                </p:cTn>
                              </p:par>
                              <p:par>
                                <p:cTn id="79" presetID="22" presetClass="entr" presetSubtype="8" fill="hold" nodeType="with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wipe(left)">
                                      <p:cBhvr>
                                        <p:cTn id="81" dur="500"/>
                                        <p:tgtEl>
                                          <p:spTgt spid="61"/>
                                        </p:tgtEl>
                                      </p:cBhvr>
                                    </p:animEffect>
                                  </p:childTnLst>
                                </p:cTn>
                              </p:par>
                              <p:par>
                                <p:cTn id="82" presetID="22" presetClass="entr" presetSubtype="8" fill="hold" nodeType="withEffect">
                                  <p:stCondLst>
                                    <p:cond delay="0"/>
                                  </p:stCondLst>
                                  <p:childTnLst>
                                    <p:set>
                                      <p:cBhvr>
                                        <p:cTn id="83" dur="1" fill="hold">
                                          <p:stCondLst>
                                            <p:cond delay="0"/>
                                          </p:stCondLst>
                                        </p:cTn>
                                        <p:tgtEl>
                                          <p:spTgt spid="68"/>
                                        </p:tgtEl>
                                        <p:attrNameLst>
                                          <p:attrName>style.visibility</p:attrName>
                                        </p:attrNameLst>
                                      </p:cBhvr>
                                      <p:to>
                                        <p:strVal val="visible"/>
                                      </p:to>
                                    </p:set>
                                    <p:animEffect transition="in" filter="wipe(left)">
                                      <p:cBhvr>
                                        <p:cTn id="84" dur="500"/>
                                        <p:tgtEl>
                                          <p:spTgt spid="68"/>
                                        </p:tgtEl>
                                      </p:cBhvr>
                                    </p:animEffect>
                                  </p:childTnLst>
                                </p:cTn>
                              </p:par>
                              <p:par>
                                <p:cTn id="85" presetID="22" presetClass="entr" presetSubtype="8" fill="hold" nodeType="withEffect">
                                  <p:stCondLst>
                                    <p:cond delay="0"/>
                                  </p:stCondLst>
                                  <p:childTnLst>
                                    <p:set>
                                      <p:cBhvr>
                                        <p:cTn id="86" dur="1" fill="hold">
                                          <p:stCondLst>
                                            <p:cond delay="0"/>
                                          </p:stCondLst>
                                        </p:cTn>
                                        <p:tgtEl>
                                          <p:spTgt spid="75"/>
                                        </p:tgtEl>
                                        <p:attrNameLst>
                                          <p:attrName>style.visibility</p:attrName>
                                        </p:attrNameLst>
                                      </p:cBhvr>
                                      <p:to>
                                        <p:strVal val="visible"/>
                                      </p:to>
                                    </p:set>
                                    <p:animEffect transition="in" filter="wipe(left)">
                                      <p:cBhvr>
                                        <p:cTn id="87" dur="500"/>
                                        <p:tgtEl>
                                          <p:spTgt spid="75"/>
                                        </p:tgtEl>
                                      </p:cBhvr>
                                    </p:animEffect>
                                  </p:childTnLst>
                                </p:cTn>
                              </p:par>
                              <p:par>
                                <p:cTn id="88" presetID="22" presetClass="entr" presetSubtype="8" fill="hold" nodeType="withEffect">
                                  <p:stCondLst>
                                    <p:cond delay="0"/>
                                  </p:stCondLst>
                                  <p:childTnLst>
                                    <p:set>
                                      <p:cBhvr>
                                        <p:cTn id="89" dur="1" fill="hold">
                                          <p:stCondLst>
                                            <p:cond delay="0"/>
                                          </p:stCondLst>
                                        </p:cTn>
                                        <p:tgtEl>
                                          <p:spTgt spid="83"/>
                                        </p:tgtEl>
                                        <p:attrNameLst>
                                          <p:attrName>style.visibility</p:attrName>
                                        </p:attrNameLst>
                                      </p:cBhvr>
                                      <p:to>
                                        <p:strVal val="visible"/>
                                      </p:to>
                                    </p:set>
                                    <p:animEffect transition="in" filter="wipe(left)">
                                      <p:cBhvr>
                                        <p:cTn id="90" dur="500"/>
                                        <p:tgtEl>
                                          <p:spTgt spid="83"/>
                                        </p:tgtEl>
                                      </p:cBhvr>
                                    </p:animEffect>
                                  </p:childTnLst>
                                </p:cTn>
                              </p:par>
                              <p:par>
                                <p:cTn id="91" presetID="22" presetClass="entr" presetSubtype="8" fill="hold" nodeType="withEffect">
                                  <p:stCondLst>
                                    <p:cond delay="0"/>
                                  </p:stCondLst>
                                  <p:childTnLst>
                                    <p:set>
                                      <p:cBhvr>
                                        <p:cTn id="92" dur="1" fill="hold">
                                          <p:stCondLst>
                                            <p:cond delay="0"/>
                                          </p:stCondLst>
                                        </p:cTn>
                                        <p:tgtEl>
                                          <p:spTgt spid="89"/>
                                        </p:tgtEl>
                                        <p:attrNameLst>
                                          <p:attrName>style.visibility</p:attrName>
                                        </p:attrNameLst>
                                      </p:cBhvr>
                                      <p:to>
                                        <p:strVal val="visible"/>
                                      </p:to>
                                    </p:set>
                                    <p:animEffect transition="in" filter="wipe(left)">
                                      <p:cBhvr>
                                        <p:cTn id="93" dur="500"/>
                                        <p:tgtEl>
                                          <p:spTgt spid="89"/>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90"/>
                                        </p:tgtEl>
                                        <p:attrNameLst>
                                          <p:attrName>style.visibility</p:attrName>
                                        </p:attrNameLst>
                                      </p:cBhvr>
                                      <p:to>
                                        <p:strVal val="visible"/>
                                      </p:to>
                                    </p:set>
                                    <p:animEffect transition="in" filter="wipe(left)">
                                      <p:cBhvr>
                                        <p:cTn id="96" dur="500"/>
                                        <p:tgtEl>
                                          <p:spTgt spid="9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wipe(down)">
                                      <p:cBhvr>
                                        <p:cTn id="101" dur="500"/>
                                        <p:tgtEl>
                                          <p:spTgt spid="17"/>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xit" presetSubtype="4" fill="hold" grpId="0" nodeType="clickEffect">
                                  <p:stCondLst>
                                    <p:cond delay="0"/>
                                  </p:stCondLst>
                                  <p:childTnLst>
                                    <p:animEffect transition="out" filter="wipe(down)">
                                      <p:cBhvr>
                                        <p:cTn id="105" dur="500"/>
                                        <p:tgtEl>
                                          <p:spTgt spid="132"/>
                                        </p:tgtEl>
                                      </p:cBhvr>
                                    </p:animEffect>
                                    <p:set>
                                      <p:cBhvr>
                                        <p:cTn id="106" dur="1" fill="hold">
                                          <p:stCondLst>
                                            <p:cond delay="499"/>
                                          </p:stCondLst>
                                        </p:cTn>
                                        <p:tgtEl>
                                          <p:spTgt spid="132"/>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22" presetClass="exit" presetSubtype="4" fill="hold" grpId="0" nodeType="clickEffect">
                                  <p:stCondLst>
                                    <p:cond delay="0"/>
                                  </p:stCondLst>
                                  <p:childTnLst>
                                    <p:animEffect transition="out" filter="wipe(down)">
                                      <p:cBhvr>
                                        <p:cTn id="110" dur="500"/>
                                        <p:tgtEl>
                                          <p:spTgt spid="82"/>
                                        </p:tgtEl>
                                      </p:cBhvr>
                                    </p:animEffect>
                                    <p:set>
                                      <p:cBhvr>
                                        <p:cTn id="111" dur="1" fill="hold">
                                          <p:stCondLst>
                                            <p:cond delay="499"/>
                                          </p:stCondLst>
                                        </p:cTn>
                                        <p:tgtEl>
                                          <p:spTgt spid="82"/>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2" presetClass="exit" presetSubtype="4" fill="hold" grpId="0" nodeType="clickEffect">
                                  <p:stCondLst>
                                    <p:cond delay="0"/>
                                  </p:stCondLst>
                                  <p:childTnLst>
                                    <p:animEffect transition="out" filter="wipe(down)">
                                      <p:cBhvr>
                                        <p:cTn id="115" dur="500"/>
                                        <p:tgtEl>
                                          <p:spTgt spid="84"/>
                                        </p:tgtEl>
                                      </p:cBhvr>
                                    </p:animEffect>
                                    <p:set>
                                      <p:cBhvr>
                                        <p:cTn id="116" dur="1" fill="hold">
                                          <p:stCondLst>
                                            <p:cond delay="499"/>
                                          </p:stCondLst>
                                        </p:cTn>
                                        <p:tgtEl>
                                          <p:spTgt spid="84"/>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22" presetClass="exit" presetSubtype="4" fill="hold" grpId="0" nodeType="clickEffect">
                                  <p:stCondLst>
                                    <p:cond delay="0"/>
                                  </p:stCondLst>
                                  <p:childTnLst>
                                    <p:animEffect transition="out" filter="wipe(down)">
                                      <p:cBhvr>
                                        <p:cTn id="120" dur="500"/>
                                        <p:tgtEl>
                                          <p:spTgt spid="85"/>
                                        </p:tgtEl>
                                      </p:cBhvr>
                                    </p:animEffect>
                                    <p:set>
                                      <p:cBhvr>
                                        <p:cTn id="121" dur="1" fill="hold">
                                          <p:stCondLst>
                                            <p:cond delay="499"/>
                                          </p:stCondLst>
                                        </p:cTn>
                                        <p:tgtEl>
                                          <p:spTgt spid="85"/>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22" presetClass="exit" presetSubtype="4" fill="hold" grpId="0" nodeType="clickEffect">
                                  <p:stCondLst>
                                    <p:cond delay="0"/>
                                  </p:stCondLst>
                                  <p:childTnLst>
                                    <p:animEffect transition="out" filter="wipe(down)">
                                      <p:cBhvr>
                                        <p:cTn id="125" dur="500"/>
                                        <p:tgtEl>
                                          <p:spTgt spid="86"/>
                                        </p:tgtEl>
                                      </p:cBhvr>
                                    </p:animEffect>
                                    <p:set>
                                      <p:cBhvr>
                                        <p:cTn id="126" dur="1" fill="hold">
                                          <p:stCondLst>
                                            <p:cond delay="499"/>
                                          </p:stCondLst>
                                        </p:cTn>
                                        <p:tgtEl>
                                          <p:spTgt spid="86"/>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22" presetClass="exit" presetSubtype="4" fill="hold" grpId="0" nodeType="clickEffect">
                                  <p:stCondLst>
                                    <p:cond delay="0"/>
                                  </p:stCondLst>
                                  <p:childTnLst>
                                    <p:animEffect transition="out" filter="wipe(down)">
                                      <p:cBhvr>
                                        <p:cTn id="130" dur="500"/>
                                        <p:tgtEl>
                                          <p:spTgt spid="133"/>
                                        </p:tgtEl>
                                      </p:cBhvr>
                                    </p:animEffect>
                                    <p:set>
                                      <p:cBhvr>
                                        <p:cTn id="131" dur="1" fill="hold">
                                          <p:stCondLst>
                                            <p:cond delay="499"/>
                                          </p:stCondLst>
                                        </p:cTn>
                                        <p:tgtEl>
                                          <p:spTgt spid="133"/>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22" presetClass="exit" presetSubtype="4" fill="hold" grpId="0" nodeType="clickEffect">
                                  <p:stCondLst>
                                    <p:cond delay="0"/>
                                  </p:stCondLst>
                                  <p:childTnLst>
                                    <p:animEffect transition="out" filter="wipe(down)">
                                      <p:cBhvr>
                                        <p:cTn id="135" dur="500"/>
                                        <p:tgtEl>
                                          <p:spTgt spid="87"/>
                                        </p:tgtEl>
                                      </p:cBhvr>
                                    </p:animEffect>
                                    <p:set>
                                      <p:cBhvr>
                                        <p:cTn id="136" dur="1" fill="hold">
                                          <p:stCondLst>
                                            <p:cond delay="499"/>
                                          </p:stCondLst>
                                        </p:cTn>
                                        <p:tgtEl>
                                          <p:spTgt spid="87"/>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22" presetClass="exit" presetSubtype="4" fill="hold" grpId="0" nodeType="clickEffect">
                                  <p:stCondLst>
                                    <p:cond delay="0"/>
                                  </p:stCondLst>
                                  <p:childTnLst>
                                    <p:animEffect transition="out" filter="wipe(down)">
                                      <p:cBhvr>
                                        <p:cTn id="140" dur="500"/>
                                        <p:tgtEl>
                                          <p:spTgt spid="88"/>
                                        </p:tgtEl>
                                      </p:cBhvr>
                                    </p:animEffect>
                                    <p:set>
                                      <p:cBhvr>
                                        <p:cTn id="141" dur="1" fill="hold">
                                          <p:stCondLst>
                                            <p:cond delay="499"/>
                                          </p:stCondLst>
                                        </p:cTn>
                                        <p:tgtEl>
                                          <p:spTgt spid="88"/>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22" presetClass="exit" presetSubtype="4" fill="hold" grpId="0" nodeType="clickEffect">
                                  <p:stCondLst>
                                    <p:cond delay="0"/>
                                  </p:stCondLst>
                                  <p:childTnLst>
                                    <p:animEffect transition="out" filter="wipe(down)">
                                      <p:cBhvr>
                                        <p:cTn id="145" dur="500"/>
                                        <p:tgtEl>
                                          <p:spTgt spid="93"/>
                                        </p:tgtEl>
                                      </p:cBhvr>
                                    </p:animEffect>
                                    <p:set>
                                      <p:cBhvr>
                                        <p:cTn id="146" dur="1" fill="hold">
                                          <p:stCondLst>
                                            <p:cond delay="499"/>
                                          </p:stCondLst>
                                        </p:cTn>
                                        <p:tgtEl>
                                          <p:spTgt spid="93"/>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22" presetClass="exit" presetSubtype="4" fill="hold" grpId="0" nodeType="clickEffect">
                                  <p:stCondLst>
                                    <p:cond delay="0"/>
                                  </p:stCondLst>
                                  <p:childTnLst>
                                    <p:animEffect transition="out" filter="wipe(down)">
                                      <p:cBhvr>
                                        <p:cTn id="150" dur="500"/>
                                        <p:tgtEl>
                                          <p:spTgt spid="94"/>
                                        </p:tgtEl>
                                      </p:cBhvr>
                                    </p:animEffect>
                                    <p:set>
                                      <p:cBhvr>
                                        <p:cTn id="151" dur="1" fill="hold">
                                          <p:stCondLst>
                                            <p:cond delay="499"/>
                                          </p:stCondLst>
                                        </p:cTn>
                                        <p:tgtEl>
                                          <p:spTgt spid="94"/>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22" presetClass="exit" presetSubtype="4" fill="hold" grpId="0" nodeType="clickEffect">
                                  <p:stCondLst>
                                    <p:cond delay="0"/>
                                  </p:stCondLst>
                                  <p:childTnLst>
                                    <p:animEffect transition="out" filter="wipe(down)">
                                      <p:cBhvr>
                                        <p:cTn id="155" dur="500"/>
                                        <p:tgtEl>
                                          <p:spTgt spid="119"/>
                                        </p:tgtEl>
                                      </p:cBhvr>
                                    </p:animEffect>
                                    <p:set>
                                      <p:cBhvr>
                                        <p:cTn id="156" dur="1" fill="hold">
                                          <p:stCondLst>
                                            <p:cond delay="499"/>
                                          </p:stCondLst>
                                        </p:cTn>
                                        <p:tgtEl>
                                          <p:spTgt spid="119"/>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22" presetClass="exit" presetSubtype="4" fill="hold" grpId="0" nodeType="clickEffect">
                                  <p:stCondLst>
                                    <p:cond delay="0"/>
                                  </p:stCondLst>
                                  <p:childTnLst>
                                    <p:animEffect transition="out" filter="wipe(down)">
                                      <p:cBhvr>
                                        <p:cTn id="160" dur="500"/>
                                        <p:tgtEl>
                                          <p:spTgt spid="134"/>
                                        </p:tgtEl>
                                      </p:cBhvr>
                                    </p:animEffect>
                                    <p:set>
                                      <p:cBhvr>
                                        <p:cTn id="161" dur="1" fill="hold">
                                          <p:stCondLst>
                                            <p:cond delay="499"/>
                                          </p:stCondLst>
                                        </p:cTn>
                                        <p:tgtEl>
                                          <p:spTgt spid="134"/>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22" presetClass="exit" presetSubtype="4" fill="hold" grpId="0" nodeType="clickEffect">
                                  <p:stCondLst>
                                    <p:cond delay="0"/>
                                  </p:stCondLst>
                                  <p:childTnLst>
                                    <p:animEffect transition="out" filter="wipe(down)">
                                      <p:cBhvr>
                                        <p:cTn id="165" dur="500"/>
                                        <p:tgtEl>
                                          <p:spTgt spid="95"/>
                                        </p:tgtEl>
                                      </p:cBhvr>
                                    </p:animEffect>
                                    <p:set>
                                      <p:cBhvr>
                                        <p:cTn id="166" dur="1" fill="hold">
                                          <p:stCondLst>
                                            <p:cond delay="499"/>
                                          </p:stCondLst>
                                        </p:cTn>
                                        <p:tgtEl>
                                          <p:spTgt spid="95"/>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22" presetClass="exit" presetSubtype="4" fill="hold" grpId="0" nodeType="clickEffect">
                                  <p:stCondLst>
                                    <p:cond delay="0"/>
                                  </p:stCondLst>
                                  <p:childTnLst>
                                    <p:animEffect transition="out" filter="wipe(down)">
                                      <p:cBhvr>
                                        <p:cTn id="170" dur="500"/>
                                        <p:tgtEl>
                                          <p:spTgt spid="96"/>
                                        </p:tgtEl>
                                      </p:cBhvr>
                                    </p:animEffect>
                                    <p:set>
                                      <p:cBhvr>
                                        <p:cTn id="171" dur="1" fill="hold">
                                          <p:stCondLst>
                                            <p:cond delay="499"/>
                                          </p:stCondLst>
                                        </p:cTn>
                                        <p:tgtEl>
                                          <p:spTgt spid="96"/>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22" presetClass="exit" presetSubtype="4" fill="hold" grpId="0" nodeType="clickEffect">
                                  <p:stCondLst>
                                    <p:cond delay="0"/>
                                  </p:stCondLst>
                                  <p:childTnLst>
                                    <p:animEffect transition="out" filter="wipe(down)">
                                      <p:cBhvr>
                                        <p:cTn id="175" dur="500"/>
                                        <p:tgtEl>
                                          <p:spTgt spid="97"/>
                                        </p:tgtEl>
                                      </p:cBhvr>
                                    </p:animEffect>
                                    <p:set>
                                      <p:cBhvr>
                                        <p:cTn id="176" dur="1" fill="hold">
                                          <p:stCondLst>
                                            <p:cond delay="499"/>
                                          </p:stCondLst>
                                        </p:cTn>
                                        <p:tgtEl>
                                          <p:spTgt spid="97"/>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22" presetClass="exit" presetSubtype="4" fill="hold" grpId="0" nodeType="clickEffect">
                                  <p:stCondLst>
                                    <p:cond delay="0"/>
                                  </p:stCondLst>
                                  <p:childTnLst>
                                    <p:animEffect transition="out" filter="wipe(down)">
                                      <p:cBhvr>
                                        <p:cTn id="180" dur="500"/>
                                        <p:tgtEl>
                                          <p:spTgt spid="98"/>
                                        </p:tgtEl>
                                      </p:cBhvr>
                                    </p:animEffect>
                                    <p:set>
                                      <p:cBhvr>
                                        <p:cTn id="181" dur="1" fill="hold">
                                          <p:stCondLst>
                                            <p:cond delay="499"/>
                                          </p:stCondLst>
                                        </p:cTn>
                                        <p:tgtEl>
                                          <p:spTgt spid="98"/>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22" presetClass="exit" presetSubtype="4" fill="hold" grpId="0" nodeType="clickEffect">
                                  <p:stCondLst>
                                    <p:cond delay="0"/>
                                  </p:stCondLst>
                                  <p:childTnLst>
                                    <p:animEffect transition="out" filter="wipe(down)">
                                      <p:cBhvr>
                                        <p:cTn id="185" dur="500"/>
                                        <p:tgtEl>
                                          <p:spTgt spid="135"/>
                                        </p:tgtEl>
                                      </p:cBhvr>
                                    </p:animEffect>
                                    <p:set>
                                      <p:cBhvr>
                                        <p:cTn id="186" dur="1" fill="hold">
                                          <p:stCondLst>
                                            <p:cond delay="499"/>
                                          </p:stCondLst>
                                        </p:cTn>
                                        <p:tgtEl>
                                          <p:spTgt spid="135"/>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22" presetClass="exit" presetSubtype="4" fill="hold" grpId="0" nodeType="clickEffect">
                                  <p:stCondLst>
                                    <p:cond delay="0"/>
                                  </p:stCondLst>
                                  <p:childTnLst>
                                    <p:animEffect transition="out" filter="wipe(down)">
                                      <p:cBhvr>
                                        <p:cTn id="190" dur="500"/>
                                        <p:tgtEl>
                                          <p:spTgt spid="99"/>
                                        </p:tgtEl>
                                      </p:cBhvr>
                                    </p:animEffect>
                                    <p:set>
                                      <p:cBhvr>
                                        <p:cTn id="191" dur="1" fill="hold">
                                          <p:stCondLst>
                                            <p:cond delay="499"/>
                                          </p:stCondLst>
                                        </p:cTn>
                                        <p:tgtEl>
                                          <p:spTgt spid="99"/>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22" presetClass="exit" presetSubtype="4" fill="hold" grpId="0" nodeType="clickEffect">
                                  <p:stCondLst>
                                    <p:cond delay="0"/>
                                  </p:stCondLst>
                                  <p:childTnLst>
                                    <p:animEffect transition="out" filter="wipe(down)">
                                      <p:cBhvr>
                                        <p:cTn id="195" dur="500"/>
                                        <p:tgtEl>
                                          <p:spTgt spid="100"/>
                                        </p:tgtEl>
                                      </p:cBhvr>
                                    </p:animEffect>
                                    <p:set>
                                      <p:cBhvr>
                                        <p:cTn id="196" dur="1" fill="hold">
                                          <p:stCondLst>
                                            <p:cond delay="499"/>
                                          </p:stCondLst>
                                        </p:cTn>
                                        <p:tgtEl>
                                          <p:spTgt spid="100"/>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22" presetClass="exit" presetSubtype="4" fill="hold" grpId="0" nodeType="clickEffect">
                                  <p:stCondLst>
                                    <p:cond delay="0"/>
                                  </p:stCondLst>
                                  <p:childTnLst>
                                    <p:animEffect transition="out" filter="wipe(down)">
                                      <p:cBhvr>
                                        <p:cTn id="200" dur="500"/>
                                        <p:tgtEl>
                                          <p:spTgt spid="101"/>
                                        </p:tgtEl>
                                      </p:cBhvr>
                                    </p:animEffect>
                                    <p:set>
                                      <p:cBhvr>
                                        <p:cTn id="201" dur="1" fill="hold">
                                          <p:stCondLst>
                                            <p:cond delay="499"/>
                                          </p:stCondLst>
                                        </p:cTn>
                                        <p:tgtEl>
                                          <p:spTgt spid="101"/>
                                        </p:tgtEl>
                                        <p:attrNameLst>
                                          <p:attrName>style.visibility</p:attrName>
                                        </p:attrNameLst>
                                      </p:cBhvr>
                                      <p:to>
                                        <p:strVal val="hidden"/>
                                      </p:to>
                                    </p:set>
                                  </p:childTnLst>
                                </p:cTn>
                              </p:par>
                            </p:childTnLst>
                          </p:cTn>
                        </p:par>
                      </p:childTnLst>
                    </p:cTn>
                  </p:par>
                  <p:par>
                    <p:cTn id="202" fill="hold">
                      <p:stCondLst>
                        <p:cond delay="indefinite"/>
                      </p:stCondLst>
                      <p:childTnLst>
                        <p:par>
                          <p:cTn id="203" fill="hold">
                            <p:stCondLst>
                              <p:cond delay="0"/>
                            </p:stCondLst>
                            <p:childTnLst>
                              <p:par>
                                <p:cTn id="204" presetID="22" presetClass="exit" presetSubtype="4" fill="hold" grpId="0" nodeType="clickEffect">
                                  <p:stCondLst>
                                    <p:cond delay="0"/>
                                  </p:stCondLst>
                                  <p:childTnLst>
                                    <p:animEffect transition="out" filter="wipe(down)">
                                      <p:cBhvr>
                                        <p:cTn id="205" dur="500"/>
                                        <p:tgtEl>
                                          <p:spTgt spid="102"/>
                                        </p:tgtEl>
                                      </p:cBhvr>
                                    </p:animEffect>
                                    <p:set>
                                      <p:cBhvr>
                                        <p:cTn id="206" dur="1" fill="hold">
                                          <p:stCondLst>
                                            <p:cond delay="499"/>
                                          </p:stCondLst>
                                        </p:cTn>
                                        <p:tgtEl>
                                          <p:spTgt spid="102"/>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22" presetClass="exit" presetSubtype="4" fill="hold" grpId="0" nodeType="clickEffect">
                                  <p:stCondLst>
                                    <p:cond delay="0"/>
                                  </p:stCondLst>
                                  <p:childTnLst>
                                    <p:animEffect transition="out" filter="wipe(down)">
                                      <p:cBhvr>
                                        <p:cTn id="210" dur="500"/>
                                        <p:tgtEl>
                                          <p:spTgt spid="120"/>
                                        </p:tgtEl>
                                      </p:cBhvr>
                                    </p:animEffect>
                                    <p:set>
                                      <p:cBhvr>
                                        <p:cTn id="211" dur="1" fill="hold">
                                          <p:stCondLst>
                                            <p:cond delay="499"/>
                                          </p:stCondLst>
                                        </p:cTn>
                                        <p:tgtEl>
                                          <p:spTgt spid="120"/>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presetID="22" presetClass="exit" presetSubtype="4" fill="hold" grpId="0" nodeType="clickEffect">
                                  <p:stCondLst>
                                    <p:cond delay="0"/>
                                  </p:stCondLst>
                                  <p:childTnLst>
                                    <p:animEffect transition="out" filter="wipe(down)">
                                      <p:cBhvr>
                                        <p:cTn id="215" dur="500"/>
                                        <p:tgtEl>
                                          <p:spTgt spid="136"/>
                                        </p:tgtEl>
                                      </p:cBhvr>
                                    </p:animEffect>
                                    <p:set>
                                      <p:cBhvr>
                                        <p:cTn id="216" dur="1" fill="hold">
                                          <p:stCondLst>
                                            <p:cond delay="499"/>
                                          </p:stCondLst>
                                        </p:cTn>
                                        <p:tgtEl>
                                          <p:spTgt spid="136"/>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22" presetClass="exit" presetSubtype="4" fill="hold" grpId="0" nodeType="clickEffect">
                                  <p:stCondLst>
                                    <p:cond delay="0"/>
                                  </p:stCondLst>
                                  <p:childTnLst>
                                    <p:animEffect transition="out" filter="wipe(down)">
                                      <p:cBhvr>
                                        <p:cTn id="220" dur="500"/>
                                        <p:tgtEl>
                                          <p:spTgt spid="103"/>
                                        </p:tgtEl>
                                      </p:cBhvr>
                                    </p:animEffect>
                                    <p:set>
                                      <p:cBhvr>
                                        <p:cTn id="221" dur="1" fill="hold">
                                          <p:stCondLst>
                                            <p:cond delay="499"/>
                                          </p:stCondLst>
                                        </p:cTn>
                                        <p:tgtEl>
                                          <p:spTgt spid="103"/>
                                        </p:tgtEl>
                                        <p:attrNameLst>
                                          <p:attrName>style.visibility</p:attrName>
                                        </p:attrNameLst>
                                      </p:cBhvr>
                                      <p:to>
                                        <p:strVal val="hidden"/>
                                      </p:to>
                                    </p:set>
                                  </p:childTnLst>
                                </p:cTn>
                              </p:par>
                            </p:childTnLst>
                          </p:cTn>
                        </p:par>
                      </p:childTnLst>
                    </p:cTn>
                  </p:par>
                  <p:par>
                    <p:cTn id="222" fill="hold">
                      <p:stCondLst>
                        <p:cond delay="indefinite"/>
                      </p:stCondLst>
                      <p:childTnLst>
                        <p:par>
                          <p:cTn id="223" fill="hold">
                            <p:stCondLst>
                              <p:cond delay="0"/>
                            </p:stCondLst>
                            <p:childTnLst>
                              <p:par>
                                <p:cTn id="224" presetID="22" presetClass="exit" presetSubtype="4" fill="hold" grpId="0" nodeType="clickEffect">
                                  <p:stCondLst>
                                    <p:cond delay="0"/>
                                  </p:stCondLst>
                                  <p:childTnLst>
                                    <p:animEffect transition="out" filter="wipe(down)">
                                      <p:cBhvr>
                                        <p:cTn id="225" dur="500"/>
                                        <p:tgtEl>
                                          <p:spTgt spid="104"/>
                                        </p:tgtEl>
                                      </p:cBhvr>
                                    </p:animEffect>
                                    <p:set>
                                      <p:cBhvr>
                                        <p:cTn id="226" dur="1" fill="hold">
                                          <p:stCondLst>
                                            <p:cond delay="499"/>
                                          </p:stCondLst>
                                        </p:cTn>
                                        <p:tgtEl>
                                          <p:spTgt spid="104"/>
                                        </p:tgtEl>
                                        <p:attrNameLst>
                                          <p:attrName>style.visibility</p:attrName>
                                        </p:attrNameLst>
                                      </p:cBhvr>
                                      <p:to>
                                        <p:strVal val="hidden"/>
                                      </p:to>
                                    </p:set>
                                  </p:childTnLst>
                                </p:cTn>
                              </p:par>
                            </p:childTnLst>
                          </p:cTn>
                        </p:par>
                      </p:childTnLst>
                    </p:cTn>
                  </p:par>
                  <p:par>
                    <p:cTn id="227" fill="hold">
                      <p:stCondLst>
                        <p:cond delay="indefinite"/>
                      </p:stCondLst>
                      <p:childTnLst>
                        <p:par>
                          <p:cTn id="228" fill="hold">
                            <p:stCondLst>
                              <p:cond delay="0"/>
                            </p:stCondLst>
                            <p:childTnLst>
                              <p:par>
                                <p:cTn id="229" presetID="22" presetClass="exit" presetSubtype="4" fill="hold" grpId="0" nodeType="clickEffect">
                                  <p:stCondLst>
                                    <p:cond delay="0"/>
                                  </p:stCondLst>
                                  <p:childTnLst>
                                    <p:animEffect transition="out" filter="wipe(down)">
                                      <p:cBhvr>
                                        <p:cTn id="230" dur="500"/>
                                        <p:tgtEl>
                                          <p:spTgt spid="105"/>
                                        </p:tgtEl>
                                      </p:cBhvr>
                                    </p:animEffect>
                                    <p:set>
                                      <p:cBhvr>
                                        <p:cTn id="231" dur="1" fill="hold">
                                          <p:stCondLst>
                                            <p:cond delay="499"/>
                                          </p:stCondLst>
                                        </p:cTn>
                                        <p:tgtEl>
                                          <p:spTgt spid="105"/>
                                        </p:tgtEl>
                                        <p:attrNameLst>
                                          <p:attrName>style.visibility</p:attrName>
                                        </p:attrNameLst>
                                      </p:cBhvr>
                                      <p:to>
                                        <p:strVal val="hidden"/>
                                      </p:to>
                                    </p:set>
                                  </p:childTnLst>
                                </p:cTn>
                              </p:par>
                            </p:childTnLst>
                          </p:cTn>
                        </p:par>
                      </p:childTnLst>
                    </p:cTn>
                  </p:par>
                  <p:par>
                    <p:cTn id="232" fill="hold">
                      <p:stCondLst>
                        <p:cond delay="indefinite"/>
                      </p:stCondLst>
                      <p:childTnLst>
                        <p:par>
                          <p:cTn id="233" fill="hold">
                            <p:stCondLst>
                              <p:cond delay="0"/>
                            </p:stCondLst>
                            <p:childTnLst>
                              <p:par>
                                <p:cTn id="234" presetID="22" presetClass="exit" presetSubtype="4" fill="hold" grpId="0" nodeType="clickEffect">
                                  <p:stCondLst>
                                    <p:cond delay="0"/>
                                  </p:stCondLst>
                                  <p:childTnLst>
                                    <p:animEffect transition="out" filter="wipe(down)">
                                      <p:cBhvr>
                                        <p:cTn id="235" dur="500"/>
                                        <p:tgtEl>
                                          <p:spTgt spid="106"/>
                                        </p:tgtEl>
                                      </p:cBhvr>
                                    </p:animEffect>
                                    <p:set>
                                      <p:cBhvr>
                                        <p:cTn id="236" dur="1" fill="hold">
                                          <p:stCondLst>
                                            <p:cond delay="499"/>
                                          </p:stCondLst>
                                        </p:cTn>
                                        <p:tgtEl>
                                          <p:spTgt spid="106"/>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22" presetClass="exit" presetSubtype="4" fill="hold" grpId="0" nodeType="clickEffect">
                                  <p:stCondLst>
                                    <p:cond delay="0"/>
                                  </p:stCondLst>
                                  <p:childTnLst>
                                    <p:animEffect transition="out" filter="wipe(down)">
                                      <p:cBhvr>
                                        <p:cTn id="240" dur="500"/>
                                        <p:tgtEl>
                                          <p:spTgt spid="137"/>
                                        </p:tgtEl>
                                      </p:cBhvr>
                                    </p:animEffect>
                                    <p:set>
                                      <p:cBhvr>
                                        <p:cTn id="241" dur="1" fill="hold">
                                          <p:stCondLst>
                                            <p:cond delay="499"/>
                                          </p:stCondLst>
                                        </p:cTn>
                                        <p:tgtEl>
                                          <p:spTgt spid="137"/>
                                        </p:tgtEl>
                                        <p:attrNameLst>
                                          <p:attrName>style.visibility</p:attrName>
                                        </p:attrNameLst>
                                      </p:cBhvr>
                                      <p:to>
                                        <p:strVal val="hidden"/>
                                      </p:to>
                                    </p:set>
                                  </p:childTnLst>
                                </p:cTn>
                              </p:par>
                            </p:childTnLst>
                          </p:cTn>
                        </p:par>
                      </p:childTnLst>
                    </p:cTn>
                  </p:par>
                  <p:par>
                    <p:cTn id="242" fill="hold">
                      <p:stCondLst>
                        <p:cond delay="indefinite"/>
                      </p:stCondLst>
                      <p:childTnLst>
                        <p:par>
                          <p:cTn id="243" fill="hold">
                            <p:stCondLst>
                              <p:cond delay="0"/>
                            </p:stCondLst>
                            <p:childTnLst>
                              <p:par>
                                <p:cTn id="244" presetID="22" presetClass="exit" presetSubtype="4" fill="hold" grpId="0" nodeType="clickEffect">
                                  <p:stCondLst>
                                    <p:cond delay="0"/>
                                  </p:stCondLst>
                                  <p:childTnLst>
                                    <p:animEffect transition="out" filter="wipe(down)">
                                      <p:cBhvr>
                                        <p:cTn id="245" dur="500"/>
                                        <p:tgtEl>
                                          <p:spTgt spid="107"/>
                                        </p:tgtEl>
                                      </p:cBhvr>
                                    </p:animEffect>
                                    <p:set>
                                      <p:cBhvr>
                                        <p:cTn id="246" dur="1" fill="hold">
                                          <p:stCondLst>
                                            <p:cond delay="499"/>
                                          </p:stCondLst>
                                        </p:cTn>
                                        <p:tgtEl>
                                          <p:spTgt spid="107"/>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22" presetClass="exit" presetSubtype="4" fill="hold" grpId="0" nodeType="clickEffect">
                                  <p:stCondLst>
                                    <p:cond delay="0"/>
                                  </p:stCondLst>
                                  <p:childTnLst>
                                    <p:animEffect transition="out" filter="wipe(down)">
                                      <p:cBhvr>
                                        <p:cTn id="250" dur="500"/>
                                        <p:tgtEl>
                                          <p:spTgt spid="108"/>
                                        </p:tgtEl>
                                      </p:cBhvr>
                                    </p:animEffect>
                                    <p:set>
                                      <p:cBhvr>
                                        <p:cTn id="251" dur="1" fill="hold">
                                          <p:stCondLst>
                                            <p:cond delay="499"/>
                                          </p:stCondLst>
                                        </p:cTn>
                                        <p:tgtEl>
                                          <p:spTgt spid="108"/>
                                        </p:tgtEl>
                                        <p:attrNameLst>
                                          <p:attrName>style.visibility</p:attrName>
                                        </p:attrNameLst>
                                      </p:cBhvr>
                                      <p:to>
                                        <p:strVal val="hidden"/>
                                      </p:to>
                                    </p:set>
                                  </p:childTnLst>
                                </p:cTn>
                              </p:par>
                            </p:childTnLst>
                          </p:cTn>
                        </p:par>
                      </p:childTnLst>
                    </p:cTn>
                  </p:par>
                  <p:par>
                    <p:cTn id="252" fill="hold">
                      <p:stCondLst>
                        <p:cond delay="indefinite"/>
                      </p:stCondLst>
                      <p:childTnLst>
                        <p:par>
                          <p:cTn id="253" fill="hold">
                            <p:stCondLst>
                              <p:cond delay="0"/>
                            </p:stCondLst>
                            <p:childTnLst>
                              <p:par>
                                <p:cTn id="254" presetID="22" presetClass="exit" presetSubtype="4" fill="hold" grpId="0" nodeType="clickEffect">
                                  <p:stCondLst>
                                    <p:cond delay="0"/>
                                  </p:stCondLst>
                                  <p:childTnLst>
                                    <p:animEffect transition="out" filter="wipe(down)">
                                      <p:cBhvr>
                                        <p:cTn id="255" dur="500"/>
                                        <p:tgtEl>
                                          <p:spTgt spid="109"/>
                                        </p:tgtEl>
                                      </p:cBhvr>
                                    </p:animEffect>
                                    <p:set>
                                      <p:cBhvr>
                                        <p:cTn id="256" dur="1" fill="hold">
                                          <p:stCondLst>
                                            <p:cond delay="499"/>
                                          </p:stCondLst>
                                        </p:cTn>
                                        <p:tgtEl>
                                          <p:spTgt spid="109"/>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22" presetClass="exit" presetSubtype="4" fill="hold" grpId="0" nodeType="clickEffect">
                                  <p:stCondLst>
                                    <p:cond delay="0"/>
                                  </p:stCondLst>
                                  <p:childTnLst>
                                    <p:animEffect transition="out" filter="wipe(down)">
                                      <p:cBhvr>
                                        <p:cTn id="260" dur="500"/>
                                        <p:tgtEl>
                                          <p:spTgt spid="110"/>
                                        </p:tgtEl>
                                      </p:cBhvr>
                                    </p:animEffect>
                                    <p:set>
                                      <p:cBhvr>
                                        <p:cTn id="261" dur="1" fill="hold">
                                          <p:stCondLst>
                                            <p:cond delay="499"/>
                                          </p:stCondLst>
                                        </p:cTn>
                                        <p:tgtEl>
                                          <p:spTgt spid="110"/>
                                        </p:tgtEl>
                                        <p:attrNameLst>
                                          <p:attrName>style.visibility</p:attrName>
                                        </p:attrNameLst>
                                      </p:cBhvr>
                                      <p:to>
                                        <p:strVal val="hidden"/>
                                      </p:to>
                                    </p:set>
                                  </p:childTnLst>
                                </p:cTn>
                              </p:par>
                            </p:childTnLst>
                          </p:cTn>
                        </p:par>
                      </p:childTnLst>
                    </p:cTn>
                  </p:par>
                  <p:par>
                    <p:cTn id="262" fill="hold">
                      <p:stCondLst>
                        <p:cond delay="indefinite"/>
                      </p:stCondLst>
                      <p:childTnLst>
                        <p:par>
                          <p:cTn id="263" fill="hold">
                            <p:stCondLst>
                              <p:cond delay="0"/>
                            </p:stCondLst>
                            <p:childTnLst>
                              <p:par>
                                <p:cTn id="264" presetID="22" presetClass="exit" presetSubtype="4" fill="hold" grpId="0" nodeType="clickEffect">
                                  <p:stCondLst>
                                    <p:cond delay="0"/>
                                  </p:stCondLst>
                                  <p:childTnLst>
                                    <p:animEffect transition="out" filter="wipe(down)">
                                      <p:cBhvr>
                                        <p:cTn id="265" dur="500"/>
                                        <p:tgtEl>
                                          <p:spTgt spid="121"/>
                                        </p:tgtEl>
                                      </p:cBhvr>
                                    </p:animEffect>
                                    <p:set>
                                      <p:cBhvr>
                                        <p:cTn id="266" dur="1" fill="hold">
                                          <p:stCondLst>
                                            <p:cond delay="499"/>
                                          </p:stCondLst>
                                        </p:cTn>
                                        <p:tgtEl>
                                          <p:spTgt spid="121"/>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22" presetClass="exit" presetSubtype="4" fill="hold" grpId="0" nodeType="clickEffect">
                                  <p:stCondLst>
                                    <p:cond delay="0"/>
                                  </p:stCondLst>
                                  <p:childTnLst>
                                    <p:animEffect transition="out" filter="wipe(down)">
                                      <p:cBhvr>
                                        <p:cTn id="270" dur="500"/>
                                        <p:tgtEl>
                                          <p:spTgt spid="138"/>
                                        </p:tgtEl>
                                      </p:cBhvr>
                                    </p:animEffect>
                                    <p:set>
                                      <p:cBhvr>
                                        <p:cTn id="271" dur="1" fill="hold">
                                          <p:stCondLst>
                                            <p:cond delay="499"/>
                                          </p:stCondLst>
                                        </p:cTn>
                                        <p:tgtEl>
                                          <p:spTgt spid="138"/>
                                        </p:tgtEl>
                                        <p:attrNameLst>
                                          <p:attrName>style.visibility</p:attrName>
                                        </p:attrNameLst>
                                      </p:cBhvr>
                                      <p:to>
                                        <p:strVal val="hidden"/>
                                      </p:to>
                                    </p:set>
                                  </p:childTnLst>
                                </p:cTn>
                              </p:par>
                            </p:childTnLst>
                          </p:cTn>
                        </p:par>
                      </p:childTnLst>
                    </p:cTn>
                  </p:par>
                  <p:par>
                    <p:cTn id="272" fill="hold">
                      <p:stCondLst>
                        <p:cond delay="indefinite"/>
                      </p:stCondLst>
                      <p:childTnLst>
                        <p:par>
                          <p:cTn id="273" fill="hold">
                            <p:stCondLst>
                              <p:cond delay="0"/>
                            </p:stCondLst>
                            <p:childTnLst>
                              <p:par>
                                <p:cTn id="274" presetID="22" presetClass="exit" presetSubtype="4" fill="hold" grpId="0" nodeType="clickEffect">
                                  <p:stCondLst>
                                    <p:cond delay="0"/>
                                  </p:stCondLst>
                                  <p:childTnLst>
                                    <p:animEffect transition="out" filter="wipe(down)">
                                      <p:cBhvr>
                                        <p:cTn id="275" dur="500"/>
                                        <p:tgtEl>
                                          <p:spTgt spid="111"/>
                                        </p:tgtEl>
                                      </p:cBhvr>
                                    </p:animEffect>
                                    <p:set>
                                      <p:cBhvr>
                                        <p:cTn id="276" dur="1" fill="hold">
                                          <p:stCondLst>
                                            <p:cond delay="499"/>
                                          </p:stCondLst>
                                        </p:cTn>
                                        <p:tgtEl>
                                          <p:spTgt spid="111"/>
                                        </p:tgtEl>
                                        <p:attrNameLst>
                                          <p:attrName>style.visibility</p:attrName>
                                        </p:attrNameLst>
                                      </p:cBhvr>
                                      <p:to>
                                        <p:strVal val="hidden"/>
                                      </p:to>
                                    </p:set>
                                  </p:childTnLst>
                                </p:cTn>
                              </p:par>
                            </p:childTnLst>
                          </p:cTn>
                        </p:par>
                      </p:childTnLst>
                    </p:cTn>
                  </p:par>
                  <p:par>
                    <p:cTn id="277" fill="hold">
                      <p:stCondLst>
                        <p:cond delay="indefinite"/>
                      </p:stCondLst>
                      <p:childTnLst>
                        <p:par>
                          <p:cTn id="278" fill="hold">
                            <p:stCondLst>
                              <p:cond delay="0"/>
                            </p:stCondLst>
                            <p:childTnLst>
                              <p:par>
                                <p:cTn id="279" presetID="22" presetClass="exit" presetSubtype="4" fill="hold" grpId="0" nodeType="clickEffect">
                                  <p:stCondLst>
                                    <p:cond delay="0"/>
                                  </p:stCondLst>
                                  <p:childTnLst>
                                    <p:animEffect transition="out" filter="wipe(down)">
                                      <p:cBhvr>
                                        <p:cTn id="280" dur="500"/>
                                        <p:tgtEl>
                                          <p:spTgt spid="112"/>
                                        </p:tgtEl>
                                      </p:cBhvr>
                                    </p:animEffect>
                                    <p:set>
                                      <p:cBhvr>
                                        <p:cTn id="281" dur="1" fill="hold">
                                          <p:stCondLst>
                                            <p:cond delay="499"/>
                                          </p:stCondLst>
                                        </p:cTn>
                                        <p:tgtEl>
                                          <p:spTgt spid="112"/>
                                        </p:tgtEl>
                                        <p:attrNameLst>
                                          <p:attrName>style.visibility</p:attrName>
                                        </p:attrNameLst>
                                      </p:cBhvr>
                                      <p:to>
                                        <p:strVal val="hidden"/>
                                      </p:to>
                                    </p:set>
                                  </p:childTnLst>
                                </p:cTn>
                              </p:par>
                            </p:childTnLst>
                          </p:cTn>
                        </p:par>
                      </p:childTnLst>
                    </p:cTn>
                  </p:par>
                  <p:par>
                    <p:cTn id="282" fill="hold">
                      <p:stCondLst>
                        <p:cond delay="indefinite"/>
                      </p:stCondLst>
                      <p:childTnLst>
                        <p:par>
                          <p:cTn id="283" fill="hold">
                            <p:stCondLst>
                              <p:cond delay="0"/>
                            </p:stCondLst>
                            <p:childTnLst>
                              <p:par>
                                <p:cTn id="284" presetID="22" presetClass="exit" presetSubtype="4" fill="hold" grpId="0" nodeType="clickEffect">
                                  <p:stCondLst>
                                    <p:cond delay="0"/>
                                  </p:stCondLst>
                                  <p:childTnLst>
                                    <p:animEffect transition="out" filter="wipe(down)">
                                      <p:cBhvr>
                                        <p:cTn id="285" dur="500"/>
                                        <p:tgtEl>
                                          <p:spTgt spid="113"/>
                                        </p:tgtEl>
                                      </p:cBhvr>
                                    </p:animEffect>
                                    <p:set>
                                      <p:cBhvr>
                                        <p:cTn id="286" dur="1" fill="hold">
                                          <p:stCondLst>
                                            <p:cond delay="499"/>
                                          </p:stCondLst>
                                        </p:cTn>
                                        <p:tgtEl>
                                          <p:spTgt spid="113"/>
                                        </p:tgtEl>
                                        <p:attrNameLst>
                                          <p:attrName>style.visibility</p:attrName>
                                        </p:attrNameLst>
                                      </p:cBhvr>
                                      <p:to>
                                        <p:strVal val="hidden"/>
                                      </p:to>
                                    </p:set>
                                  </p:childTnLst>
                                </p:cTn>
                              </p:par>
                            </p:childTnLst>
                          </p:cTn>
                        </p:par>
                      </p:childTnLst>
                    </p:cTn>
                  </p:par>
                  <p:par>
                    <p:cTn id="287" fill="hold">
                      <p:stCondLst>
                        <p:cond delay="indefinite"/>
                      </p:stCondLst>
                      <p:childTnLst>
                        <p:par>
                          <p:cTn id="288" fill="hold">
                            <p:stCondLst>
                              <p:cond delay="0"/>
                            </p:stCondLst>
                            <p:childTnLst>
                              <p:par>
                                <p:cTn id="289" presetID="22" presetClass="exit" presetSubtype="4" fill="hold" grpId="0" nodeType="clickEffect">
                                  <p:stCondLst>
                                    <p:cond delay="0"/>
                                  </p:stCondLst>
                                  <p:childTnLst>
                                    <p:animEffect transition="out" filter="wipe(down)">
                                      <p:cBhvr>
                                        <p:cTn id="290" dur="500"/>
                                        <p:tgtEl>
                                          <p:spTgt spid="114"/>
                                        </p:tgtEl>
                                      </p:cBhvr>
                                    </p:animEffect>
                                    <p:set>
                                      <p:cBhvr>
                                        <p:cTn id="291" dur="1" fill="hold">
                                          <p:stCondLst>
                                            <p:cond delay="499"/>
                                          </p:stCondLst>
                                        </p:cTn>
                                        <p:tgtEl>
                                          <p:spTgt spid="114"/>
                                        </p:tgtEl>
                                        <p:attrNameLst>
                                          <p:attrName>style.visibility</p:attrName>
                                        </p:attrNameLst>
                                      </p:cBhvr>
                                      <p:to>
                                        <p:strVal val="hidden"/>
                                      </p:to>
                                    </p:set>
                                  </p:childTnLst>
                                </p:cTn>
                              </p:par>
                            </p:childTnLst>
                          </p:cTn>
                        </p:par>
                      </p:childTnLst>
                    </p:cTn>
                  </p:par>
                  <p:par>
                    <p:cTn id="292" fill="hold">
                      <p:stCondLst>
                        <p:cond delay="indefinite"/>
                      </p:stCondLst>
                      <p:childTnLst>
                        <p:par>
                          <p:cTn id="293" fill="hold">
                            <p:stCondLst>
                              <p:cond delay="0"/>
                            </p:stCondLst>
                            <p:childTnLst>
                              <p:par>
                                <p:cTn id="294" presetID="22" presetClass="exit" presetSubtype="4" fill="hold" grpId="0" nodeType="clickEffect">
                                  <p:stCondLst>
                                    <p:cond delay="0"/>
                                  </p:stCondLst>
                                  <p:childTnLst>
                                    <p:animEffect transition="out" filter="wipe(down)">
                                      <p:cBhvr>
                                        <p:cTn id="295" dur="500"/>
                                        <p:tgtEl>
                                          <p:spTgt spid="139"/>
                                        </p:tgtEl>
                                      </p:cBhvr>
                                    </p:animEffect>
                                    <p:set>
                                      <p:cBhvr>
                                        <p:cTn id="296" dur="1" fill="hold">
                                          <p:stCondLst>
                                            <p:cond delay="499"/>
                                          </p:stCondLst>
                                        </p:cTn>
                                        <p:tgtEl>
                                          <p:spTgt spid="139"/>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22" presetClass="exit" presetSubtype="4" fill="hold" grpId="0" nodeType="clickEffect">
                                  <p:stCondLst>
                                    <p:cond delay="0"/>
                                  </p:stCondLst>
                                  <p:childTnLst>
                                    <p:animEffect transition="out" filter="wipe(down)">
                                      <p:cBhvr>
                                        <p:cTn id="300" dur="500"/>
                                        <p:tgtEl>
                                          <p:spTgt spid="115"/>
                                        </p:tgtEl>
                                      </p:cBhvr>
                                    </p:animEffect>
                                    <p:set>
                                      <p:cBhvr>
                                        <p:cTn id="301" dur="1" fill="hold">
                                          <p:stCondLst>
                                            <p:cond delay="499"/>
                                          </p:stCondLst>
                                        </p:cTn>
                                        <p:tgtEl>
                                          <p:spTgt spid="115"/>
                                        </p:tgtEl>
                                        <p:attrNameLst>
                                          <p:attrName>style.visibility</p:attrName>
                                        </p:attrNameLst>
                                      </p:cBhvr>
                                      <p:to>
                                        <p:strVal val="hidden"/>
                                      </p:to>
                                    </p:set>
                                  </p:childTnLst>
                                </p:cTn>
                              </p:par>
                            </p:childTnLst>
                          </p:cTn>
                        </p:par>
                      </p:childTnLst>
                    </p:cTn>
                  </p:par>
                  <p:par>
                    <p:cTn id="302" fill="hold">
                      <p:stCondLst>
                        <p:cond delay="indefinite"/>
                      </p:stCondLst>
                      <p:childTnLst>
                        <p:par>
                          <p:cTn id="303" fill="hold">
                            <p:stCondLst>
                              <p:cond delay="0"/>
                            </p:stCondLst>
                            <p:childTnLst>
                              <p:par>
                                <p:cTn id="304" presetID="22" presetClass="exit" presetSubtype="4" fill="hold" grpId="0" nodeType="clickEffect">
                                  <p:stCondLst>
                                    <p:cond delay="0"/>
                                  </p:stCondLst>
                                  <p:childTnLst>
                                    <p:animEffect transition="out" filter="wipe(down)">
                                      <p:cBhvr>
                                        <p:cTn id="305" dur="500"/>
                                        <p:tgtEl>
                                          <p:spTgt spid="116"/>
                                        </p:tgtEl>
                                      </p:cBhvr>
                                    </p:animEffect>
                                    <p:set>
                                      <p:cBhvr>
                                        <p:cTn id="306" dur="1" fill="hold">
                                          <p:stCondLst>
                                            <p:cond delay="499"/>
                                          </p:stCondLst>
                                        </p:cTn>
                                        <p:tgtEl>
                                          <p:spTgt spid="116"/>
                                        </p:tgtEl>
                                        <p:attrNameLst>
                                          <p:attrName>style.visibility</p:attrName>
                                        </p:attrNameLst>
                                      </p:cBhvr>
                                      <p:to>
                                        <p:strVal val="hidden"/>
                                      </p:to>
                                    </p:set>
                                  </p:childTnLst>
                                </p:cTn>
                              </p:par>
                            </p:childTnLst>
                          </p:cTn>
                        </p:par>
                      </p:childTnLst>
                    </p:cTn>
                  </p:par>
                  <p:par>
                    <p:cTn id="307" fill="hold">
                      <p:stCondLst>
                        <p:cond delay="indefinite"/>
                      </p:stCondLst>
                      <p:childTnLst>
                        <p:par>
                          <p:cTn id="308" fill="hold">
                            <p:stCondLst>
                              <p:cond delay="0"/>
                            </p:stCondLst>
                            <p:childTnLst>
                              <p:par>
                                <p:cTn id="309" presetID="22" presetClass="exit" presetSubtype="4" fill="hold" grpId="0" nodeType="clickEffect">
                                  <p:stCondLst>
                                    <p:cond delay="0"/>
                                  </p:stCondLst>
                                  <p:childTnLst>
                                    <p:animEffect transition="out" filter="wipe(down)">
                                      <p:cBhvr>
                                        <p:cTn id="310" dur="500"/>
                                        <p:tgtEl>
                                          <p:spTgt spid="117"/>
                                        </p:tgtEl>
                                      </p:cBhvr>
                                    </p:animEffect>
                                    <p:set>
                                      <p:cBhvr>
                                        <p:cTn id="311" dur="1" fill="hold">
                                          <p:stCondLst>
                                            <p:cond delay="499"/>
                                          </p:stCondLst>
                                        </p:cTn>
                                        <p:tgtEl>
                                          <p:spTgt spid="117"/>
                                        </p:tgtEl>
                                        <p:attrNameLst>
                                          <p:attrName>style.visibility</p:attrName>
                                        </p:attrNameLst>
                                      </p:cBhvr>
                                      <p:to>
                                        <p:strVal val="hidden"/>
                                      </p:to>
                                    </p:set>
                                  </p:childTnLst>
                                </p:cTn>
                              </p:par>
                            </p:childTnLst>
                          </p:cTn>
                        </p:par>
                      </p:childTnLst>
                    </p:cTn>
                  </p:par>
                  <p:par>
                    <p:cTn id="312" fill="hold">
                      <p:stCondLst>
                        <p:cond delay="indefinite"/>
                      </p:stCondLst>
                      <p:childTnLst>
                        <p:par>
                          <p:cTn id="313" fill="hold">
                            <p:stCondLst>
                              <p:cond delay="0"/>
                            </p:stCondLst>
                            <p:childTnLst>
                              <p:par>
                                <p:cTn id="314" presetID="22" presetClass="exit" presetSubtype="4" fill="hold" grpId="0" nodeType="clickEffect">
                                  <p:stCondLst>
                                    <p:cond delay="0"/>
                                  </p:stCondLst>
                                  <p:childTnLst>
                                    <p:animEffect transition="out" filter="wipe(down)">
                                      <p:cBhvr>
                                        <p:cTn id="315" dur="500"/>
                                        <p:tgtEl>
                                          <p:spTgt spid="118"/>
                                        </p:tgtEl>
                                      </p:cBhvr>
                                    </p:animEffect>
                                    <p:set>
                                      <p:cBhvr>
                                        <p:cTn id="316" dur="1" fill="hold">
                                          <p:stCondLst>
                                            <p:cond delay="499"/>
                                          </p:stCondLst>
                                        </p:cTn>
                                        <p:tgtEl>
                                          <p:spTgt spid="118"/>
                                        </p:tgtEl>
                                        <p:attrNameLst>
                                          <p:attrName>style.visibility</p:attrName>
                                        </p:attrNameLst>
                                      </p:cBhvr>
                                      <p:to>
                                        <p:strVal val="hidden"/>
                                      </p:to>
                                    </p:set>
                                  </p:childTnLst>
                                </p:cTn>
                              </p:par>
                            </p:childTnLst>
                          </p:cTn>
                        </p:par>
                      </p:childTnLst>
                    </p:cTn>
                  </p:par>
                  <p:par>
                    <p:cTn id="317" fill="hold">
                      <p:stCondLst>
                        <p:cond delay="indefinite"/>
                      </p:stCondLst>
                      <p:childTnLst>
                        <p:par>
                          <p:cTn id="318" fill="hold">
                            <p:stCondLst>
                              <p:cond delay="0"/>
                            </p:stCondLst>
                            <p:childTnLst>
                              <p:par>
                                <p:cTn id="319" presetID="22" presetClass="exit" presetSubtype="4" fill="hold" grpId="0" nodeType="clickEffect">
                                  <p:stCondLst>
                                    <p:cond delay="0"/>
                                  </p:stCondLst>
                                  <p:childTnLst>
                                    <p:animEffect transition="out" filter="wipe(down)">
                                      <p:cBhvr>
                                        <p:cTn id="320" dur="500"/>
                                        <p:tgtEl>
                                          <p:spTgt spid="122"/>
                                        </p:tgtEl>
                                      </p:cBhvr>
                                    </p:animEffect>
                                    <p:set>
                                      <p:cBhvr>
                                        <p:cTn id="321" dur="1" fill="hold">
                                          <p:stCondLst>
                                            <p:cond delay="499"/>
                                          </p:stCondLst>
                                        </p:cTn>
                                        <p:tgtEl>
                                          <p:spTgt spid="122"/>
                                        </p:tgtEl>
                                        <p:attrNameLst>
                                          <p:attrName>style.visibility</p:attrName>
                                        </p:attrNameLst>
                                      </p:cBhvr>
                                      <p:to>
                                        <p:strVal val="hidden"/>
                                      </p:to>
                                    </p:set>
                                  </p:childTnLst>
                                </p:cTn>
                              </p:par>
                            </p:childTnLst>
                          </p:cTn>
                        </p:par>
                      </p:childTnLst>
                    </p:cTn>
                  </p:par>
                  <p:par>
                    <p:cTn id="322" fill="hold">
                      <p:stCondLst>
                        <p:cond delay="indefinite"/>
                      </p:stCondLst>
                      <p:childTnLst>
                        <p:par>
                          <p:cTn id="323" fill="hold">
                            <p:stCondLst>
                              <p:cond delay="0"/>
                            </p:stCondLst>
                            <p:childTnLst>
                              <p:par>
                                <p:cTn id="324" presetID="22" presetClass="exit" presetSubtype="4" fill="hold" grpId="0" nodeType="clickEffect">
                                  <p:stCondLst>
                                    <p:cond delay="0"/>
                                  </p:stCondLst>
                                  <p:childTnLst>
                                    <p:animEffect transition="out" filter="wipe(down)">
                                      <p:cBhvr>
                                        <p:cTn id="325" dur="500"/>
                                        <p:tgtEl>
                                          <p:spTgt spid="140"/>
                                        </p:tgtEl>
                                      </p:cBhvr>
                                    </p:animEffect>
                                    <p:set>
                                      <p:cBhvr>
                                        <p:cTn id="326" dur="1" fill="hold">
                                          <p:stCondLst>
                                            <p:cond delay="499"/>
                                          </p:stCondLst>
                                        </p:cTn>
                                        <p:tgtEl>
                                          <p:spTgt spid="140"/>
                                        </p:tgtEl>
                                        <p:attrNameLst>
                                          <p:attrName>style.visibility</p:attrName>
                                        </p:attrNameLst>
                                      </p:cBhvr>
                                      <p:to>
                                        <p:strVal val="hidden"/>
                                      </p:to>
                                    </p:set>
                                  </p:childTnLst>
                                </p:cTn>
                              </p:par>
                            </p:childTnLst>
                          </p:cTn>
                        </p:par>
                      </p:childTnLst>
                    </p:cTn>
                  </p:par>
                  <p:par>
                    <p:cTn id="327" fill="hold">
                      <p:stCondLst>
                        <p:cond delay="indefinite"/>
                      </p:stCondLst>
                      <p:childTnLst>
                        <p:par>
                          <p:cTn id="328" fill="hold">
                            <p:stCondLst>
                              <p:cond delay="0"/>
                            </p:stCondLst>
                            <p:childTnLst>
                              <p:par>
                                <p:cTn id="329" presetID="22" presetClass="exit" presetSubtype="4" fill="hold" grpId="0" nodeType="clickEffect">
                                  <p:stCondLst>
                                    <p:cond delay="0"/>
                                  </p:stCondLst>
                                  <p:childTnLst>
                                    <p:animEffect transition="out" filter="wipe(down)">
                                      <p:cBhvr>
                                        <p:cTn id="330" dur="500"/>
                                        <p:tgtEl>
                                          <p:spTgt spid="123"/>
                                        </p:tgtEl>
                                      </p:cBhvr>
                                    </p:animEffect>
                                    <p:set>
                                      <p:cBhvr>
                                        <p:cTn id="331" dur="1" fill="hold">
                                          <p:stCondLst>
                                            <p:cond delay="499"/>
                                          </p:stCondLst>
                                        </p:cTn>
                                        <p:tgtEl>
                                          <p:spTgt spid="123"/>
                                        </p:tgtEl>
                                        <p:attrNameLst>
                                          <p:attrName>style.visibility</p:attrName>
                                        </p:attrNameLst>
                                      </p:cBhvr>
                                      <p:to>
                                        <p:strVal val="hidden"/>
                                      </p:to>
                                    </p:set>
                                  </p:childTnLst>
                                </p:cTn>
                              </p:par>
                            </p:childTnLst>
                          </p:cTn>
                        </p:par>
                      </p:childTnLst>
                    </p:cTn>
                  </p:par>
                  <p:par>
                    <p:cTn id="332" fill="hold">
                      <p:stCondLst>
                        <p:cond delay="indefinite"/>
                      </p:stCondLst>
                      <p:childTnLst>
                        <p:par>
                          <p:cTn id="333" fill="hold">
                            <p:stCondLst>
                              <p:cond delay="0"/>
                            </p:stCondLst>
                            <p:childTnLst>
                              <p:par>
                                <p:cTn id="334" presetID="22" presetClass="exit" presetSubtype="4" fill="hold" grpId="0" nodeType="clickEffect">
                                  <p:stCondLst>
                                    <p:cond delay="0"/>
                                  </p:stCondLst>
                                  <p:childTnLst>
                                    <p:animEffect transition="out" filter="wipe(down)">
                                      <p:cBhvr>
                                        <p:cTn id="335" dur="500"/>
                                        <p:tgtEl>
                                          <p:spTgt spid="124"/>
                                        </p:tgtEl>
                                      </p:cBhvr>
                                    </p:animEffect>
                                    <p:set>
                                      <p:cBhvr>
                                        <p:cTn id="336" dur="1" fill="hold">
                                          <p:stCondLst>
                                            <p:cond delay="499"/>
                                          </p:stCondLst>
                                        </p:cTn>
                                        <p:tgtEl>
                                          <p:spTgt spid="124"/>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presetID="22" presetClass="exit" presetSubtype="4" fill="hold" grpId="0" nodeType="clickEffect">
                                  <p:stCondLst>
                                    <p:cond delay="0"/>
                                  </p:stCondLst>
                                  <p:childTnLst>
                                    <p:animEffect transition="out" filter="wipe(down)">
                                      <p:cBhvr>
                                        <p:cTn id="340" dur="500"/>
                                        <p:tgtEl>
                                          <p:spTgt spid="125"/>
                                        </p:tgtEl>
                                      </p:cBhvr>
                                    </p:animEffect>
                                    <p:set>
                                      <p:cBhvr>
                                        <p:cTn id="341" dur="1" fill="hold">
                                          <p:stCondLst>
                                            <p:cond delay="499"/>
                                          </p:stCondLst>
                                        </p:cTn>
                                        <p:tgtEl>
                                          <p:spTgt spid="125"/>
                                        </p:tgtEl>
                                        <p:attrNameLst>
                                          <p:attrName>style.visibility</p:attrName>
                                        </p:attrNameLst>
                                      </p:cBhvr>
                                      <p:to>
                                        <p:strVal val="hidden"/>
                                      </p:to>
                                    </p:set>
                                  </p:childTnLst>
                                </p:cTn>
                              </p:par>
                            </p:childTnLst>
                          </p:cTn>
                        </p:par>
                      </p:childTnLst>
                    </p:cTn>
                  </p:par>
                  <p:par>
                    <p:cTn id="342" fill="hold">
                      <p:stCondLst>
                        <p:cond delay="indefinite"/>
                      </p:stCondLst>
                      <p:childTnLst>
                        <p:par>
                          <p:cTn id="343" fill="hold">
                            <p:stCondLst>
                              <p:cond delay="0"/>
                            </p:stCondLst>
                            <p:childTnLst>
                              <p:par>
                                <p:cTn id="344" presetID="22" presetClass="exit" presetSubtype="4" fill="hold" grpId="0" nodeType="clickEffect">
                                  <p:stCondLst>
                                    <p:cond delay="0"/>
                                  </p:stCondLst>
                                  <p:childTnLst>
                                    <p:animEffect transition="out" filter="wipe(down)">
                                      <p:cBhvr>
                                        <p:cTn id="345" dur="500"/>
                                        <p:tgtEl>
                                          <p:spTgt spid="126"/>
                                        </p:tgtEl>
                                      </p:cBhvr>
                                    </p:animEffect>
                                    <p:set>
                                      <p:cBhvr>
                                        <p:cTn id="346" dur="1" fill="hold">
                                          <p:stCondLst>
                                            <p:cond delay="499"/>
                                          </p:stCondLst>
                                        </p:cTn>
                                        <p:tgtEl>
                                          <p:spTgt spid="126"/>
                                        </p:tgtEl>
                                        <p:attrNameLst>
                                          <p:attrName>style.visibility</p:attrName>
                                        </p:attrNameLst>
                                      </p:cBhvr>
                                      <p:to>
                                        <p:strVal val="hidden"/>
                                      </p:to>
                                    </p:set>
                                  </p:childTnLst>
                                </p:cTn>
                              </p:par>
                            </p:childTnLst>
                          </p:cTn>
                        </p:par>
                      </p:childTnLst>
                    </p:cTn>
                  </p:par>
                  <p:par>
                    <p:cTn id="347" fill="hold">
                      <p:stCondLst>
                        <p:cond delay="indefinite"/>
                      </p:stCondLst>
                      <p:childTnLst>
                        <p:par>
                          <p:cTn id="348" fill="hold">
                            <p:stCondLst>
                              <p:cond delay="0"/>
                            </p:stCondLst>
                            <p:childTnLst>
                              <p:par>
                                <p:cTn id="349" presetID="22" presetClass="exit" presetSubtype="4" fill="hold" grpId="0" nodeType="clickEffect">
                                  <p:stCondLst>
                                    <p:cond delay="0"/>
                                  </p:stCondLst>
                                  <p:childTnLst>
                                    <p:animEffect transition="out" filter="wipe(down)">
                                      <p:cBhvr>
                                        <p:cTn id="350" dur="500"/>
                                        <p:tgtEl>
                                          <p:spTgt spid="141"/>
                                        </p:tgtEl>
                                      </p:cBhvr>
                                    </p:animEffect>
                                    <p:set>
                                      <p:cBhvr>
                                        <p:cTn id="351" dur="1" fill="hold">
                                          <p:stCondLst>
                                            <p:cond delay="499"/>
                                          </p:stCondLst>
                                        </p:cTn>
                                        <p:tgtEl>
                                          <p:spTgt spid="141"/>
                                        </p:tgtEl>
                                        <p:attrNameLst>
                                          <p:attrName>style.visibility</p:attrName>
                                        </p:attrNameLst>
                                      </p:cBhvr>
                                      <p:to>
                                        <p:strVal val="hidden"/>
                                      </p:to>
                                    </p:set>
                                  </p:childTnLst>
                                </p:cTn>
                              </p:par>
                            </p:childTnLst>
                          </p:cTn>
                        </p:par>
                      </p:childTnLst>
                    </p:cTn>
                  </p:par>
                  <p:par>
                    <p:cTn id="352" fill="hold">
                      <p:stCondLst>
                        <p:cond delay="indefinite"/>
                      </p:stCondLst>
                      <p:childTnLst>
                        <p:par>
                          <p:cTn id="353" fill="hold">
                            <p:stCondLst>
                              <p:cond delay="0"/>
                            </p:stCondLst>
                            <p:childTnLst>
                              <p:par>
                                <p:cTn id="354" presetID="22" presetClass="exit" presetSubtype="4" fill="hold" grpId="0" nodeType="clickEffect">
                                  <p:stCondLst>
                                    <p:cond delay="0"/>
                                  </p:stCondLst>
                                  <p:childTnLst>
                                    <p:animEffect transition="out" filter="wipe(down)">
                                      <p:cBhvr>
                                        <p:cTn id="355" dur="500"/>
                                        <p:tgtEl>
                                          <p:spTgt spid="127"/>
                                        </p:tgtEl>
                                      </p:cBhvr>
                                    </p:animEffect>
                                    <p:set>
                                      <p:cBhvr>
                                        <p:cTn id="356" dur="1" fill="hold">
                                          <p:stCondLst>
                                            <p:cond delay="499"/>
                                          </p:stCondLst>
                                        </p:cTn>
                                        <p:tgtEl>
                                          <p:spTgt spid="127"/>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22" presetClass="exit" presetSubtype="4" fill="hold" grpId="0" nodeType="clickEffect">
                                  <p:stCondLst>
                                    <p:cond delay="0"/>
                                  </p:stCondLst>
                                  <p:childTnLst>
                                    <p:animEffect transition="out" filter="wipe(down)">
                                      <p:cBhvr>
                                        <p:cTn id="360" dur="500"/>
                                        <p:tgtEl>
                                          <p:spTgt spid="128"/>
                                        </p:tgtEl>
                                      </p:cBhvr>
                                    </p:animEffect>
                                    <p:set>
                                      <p:cBhvr>
                                        <p:cTn id="361" dur="1" fill="hold">
                                          <p:stCondLst>
                                            <p:cond delay="499"/>
                                          </p:stCondLst>
                                        </p:cTn>
                                        <p:tgtEl>
                                          <p:spTgt spid="128"/>
                                        </p:tgtEl>
                                        <p:attrNameLst>
                                          <p:attrName>style.visibility</p:attrName>
                                        </p:attrNameLst>
                                      </p:cBhvr>
                                      <p:to>
                                        <p:strVal val="hidden"/>
                                      </p:to>
                                    </p:set>
                                  </p:childTnLst>
                                </p:cTn>
                              </p:par>
                            </p:childTnLst>
                          </p:cTn>
                        </p:par>
                      </p:childTnLst>
                    </p:cTn>
                  </p:par>
                  <p:par>
                    <p:cTn id="362" fill="hold">
                      <p:stCondLst>
                        <p:cond delay="indefinite"/>
                      </p:stCondLst>
                      <p:childTnLst>
                        <p:par>
                          <p:cTn id="363" fill="hold">
                            <p:stCondLst>
                              <p:cond delay="0"/>
                            </p:stCondLst>
                            <p:childTnLst>
                              <p:par>
                                <p:cTn id="364" presetID="22" presetClass="exit" presetSubtype="4" fill="hold" grpId="0" nodeType="clickEffect">
                                  <p:stCondLst>
                                    <p:cond delay="0"/>
                                  </p:stCondLst>
                                  <p:childTnLst>
                                    <p:animEffect transition="out" filter="wipe(down)">
                                      <p:cBhvr>
                                        <p:cTn id="365" dur="500"/>
                                        <p:tgtEl>
                                          <p:spTgt spid="129"/>
                                        </p:tgtEl>
                                      </p:cBhvr>
                                    </p:animEffect>
                                    <p:set>
                                      <p:cBhvr>
                                        <p:cTn id="366" dur="1" fill="hold">
                                          <p:stCondLst>
                                            <p:cond delay="499"/>
                                          </p:stCondLst>
                                        </p:cTn>
                                        <p:tgtEl>
                                          <p:spTgt spid="129"/>
                                        </p:tgtEl>
                                        <p:attrNameLst>
                                          <p:attrName>style.visibility</p:attrName>
                                        </p:attrNameLst>
                                      </p:cBhvr>
                                      <p:to>
                                        <p:strVal val="hidden"/>
                                      </p:to>
                                    </p:set>
                                  </p:childTnLst>
                                </p:cTn>
                              </p:par>
                            </p:childTnLst>
                          </p:cTn>
                        </p:par>
                      </p:childTnLst>
                    </p:cTn>
                  </p:par>
                  <p:par>
                    <p:cTn id="367" fill="hold">
                      <p:stCondLst>
                        <p:cond delay="indefinite"/>
                      </p:stCondLst>
                      <p:childTnLst>
                        <p:par>
                          <p:cTn id="368" fill="hold">
                            <p:stCondLst>
                              <p:cond delay="0"/>
                            </p:stCondLst>
                            <p:childTnLst>
                              <p:par>
                                <p:cTn id="369" presetID="22" presetClass="exit" presetSubtype="4" fill="hold" grpId="0" nodeType="clickEffect">
                                  <p:stCondLst>
                                    <p:cond delay="0"/>
                                  </p:stCondLst>
                                  <p:childTnLst>
                                    <p:animEffect transition="out" filter="wipe(down)">
                                      <p:cBhvr>
                                        <p:cTn id="370" dur="500"/>
                                        <p:tgtEl>
                                          <p:spTgt spid="130"/>
                                        </p:tgtEl>
                                      </p:cBhvr>
                                    </p:animEffect>
                                    <p:set>
                                      <p:cBhvr>
                                        <p:cTn id="371" dur="1" fill="hold">
                                          <p:stCondLst>
                                            <p:cond delay="499"/>
                                          </p:stCondLst>
                                        </p:cTn>
                                        <p:tgtEl>
                                          <p:spTgt spid="130"/>
                                        </p:tgtEl>
                                        <p:attrNameLst>
                                          <p:attrName>style.visibility</p:attrName>
                                        </p:attrNameLst>
                                      </p:cBhvr>
                                      <p:to>
                                        <p:strVal val="hidden"/>
                                      </p:to>
                                    </p:set>
                                  </p:childTnLst>
                                </p:cTn>
                              </p:par>
                            </p:childTnLst>
                          </p:cTn>
                        </p:par>
                      </p:childTnLst>
                    </p:cTn>
                  </p:par>
                  <p:par>
                    <p:cTn id="372" fill="hold">
                      <p:stCondLst>
                        <p:cond delay="indefinite"/>
                      </p:stCondLst>
                      <p:childTnLst>
                        <p:par>
                          <p:cTn id="373" fill="hold">
                            <p:stCondLst>
                              <p:cond delay="0"/>
                            </p:stCondLst>
                            <p:childTnLst>
                              <p:par>
                                <p:cTn id="374" presetID="22" presetClass="exit" presetSubtype="4" fill="hold" grpId="0" nodeType="clickEffect">
                                  <p:stCondLst>
                                    <p:cond delay="0"/>
                                  </p:stCondLst>
                                  <p:childTnLst>
                                    <p:animEffect transition="out" filter="wipe(down)">
                                      <p:cBhvr>
                                        <p:cTn id="375" dur="500"/>
                                        <p:tgtEl>
                                          <p:spTgt spid="131"/>
                                        </p:tgtEl>
                                      </p:cBhvr>
                                    </p:animEffect>
                                    <p:set>
                                      <p:cBhvr>
                                        <p:cTn id="376" dur="1" fill="hold">
                                          <p:stCondLst>
                                            <p:cond delay="499"/>
                                          </p:stCondLst>
                                        </p:cTn>
                                        <p:tgtEl>
                                          <p:spTgt spid="1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9" grpId="0"/>
      <p:bldP spid="10" grpId="0"/>
      <p:bldP spid="11" grpId="0"/>
      <p:bldP spid="55" grpId="0"/>
      <p:bldP spid="56" grpId="0"/>
      <p:bldP spid="57" grpId="0"/>
      <p:bldP spid="58" grpId="0"/>
      <p:bldP spid="59" grpId="0"/>
      <p:bldP spid="60" grpId="0"/>
      <p:bldP spid="90" grpId="0"/>
      <p:bldP spid="92" grpId="0"/>
      <p:bldP spid="82" grpId="0" animBg="1"/>
      <p:bldP spid="84" grpId="0" animBg="1"/>
      <p:bldP spid="85" grpId="0" animBg="1"/>
      <p:bldP spid="86" grpId="0" animBg="1"/>
      <p:bldP spid="87" grpId="0" animBg="1"/>
      <p:bldP spid="88"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Gated D-Latch</a:t>
            </a:r>
            <a:endParaRPr lang="en-US" dirty="0"/>
          </a:p>
        </p:txBody>
      </p:sp>
      <p:sp>
        <p:nvSpPr>
          <p:cNvPr id="4" name="Rectangle 3"/>
          <p:cNvSpPr/>
          <p:nvPr/>
        </p:nvSpPr>
        <p:spPr>
          <a:xfrm>
            <a:off x="1220868" y="1200090"/>
            <a:ext cx="2203968"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5" name="Straight Connector 4"/>
          <p:cNvCxnSpPr/>
          <p:nvPr/>
        </p:nvCxnSpPr>
        <p:spPr>
          <a:xfrm flipH="1">
            <a:off x="636434" y="1428690"/>
            <a:ext cx="580565" cy="0"/>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430668" y="1428690"/>
            <a:ext cx="531732"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55434" y="1195625"/>
            <a:ext cx="373820" cy="461665"/>
          </a:xfrm>
          <a:prstGeom prst="rect">
            <a:avLst/>
          </a:prstGeom>
          <a:noFill/>
        </p:spPr>
        <p:txBody>
          <a:bodyPr wrap="none" rtlCol="0">
            <a:spAutoFit/>
          </a:bodyPr>
          <a:lstStyle/>
          <a:p>
            <a:r>
              <a:rPr lang="en-US" sz="2400" dirty="0" smtClean="0"/>
              <a:t>D</a:t>
            </a:r>
            <a:endParaRPr lang="en-US" sz="2400" dirty="0"/>
          </a:p>
        </p:txBody>
      </p:sp>
      <p:sp>
        <p:nvSpPr>
          <p:cNvPr id="10" name="TextBox 9"/>
          <p:cNvSpPr txBox="1"/>
          <p:nvPr/>
        </p:nvSpPr>
        <p:spPr>
          <a:xfrm>
            <a:off x="2973468" y="1200090"/>
            <a:ext cx="323515" cy="461665"/>
          </a:xfrm>
          <a:prstGeom prst="rect">
            <a:avLst/>
          </a:prstGeom>
          <a:noFill/>
        </p:spPr>
        <p:txBody>
          <a:bodyPr wrap="none" rtlCol="0">
            <a:spAutoFit/>
          </a:bodyPr>
          <a:lstStyle/>
          <a:p>
            <a:r>
              <a:rPr lang="en-US" sz="2400" dirty="0" smtClean="0">
                <a:solidFill>
                  <a:schemeClr val="bg1"/>
                </a:solidFill>
              </a:rPr>
              <a:t>Q</a:t>
            </a:r>
            <a:endParaRPr lang="en-US" sz="2400" dirty="0">
              <a:solidFill>
                <a:schemeClr val="bg1"/>
              </a:solidFill>
            </a:endParaRPr>
          </a:p>
        </p:txBody>
      </p:sp>
      <p:sp>
        <p:nvSpPr>
          <p:cNvPr id="11" name="TextBox 10"/>
          <p:cNvSpPr txBox="1"/>
          <p:nvPr/>
        </p:nvSpPr>
        <p:spPr>
          <a:xfrm>
            <a:off x="2990704" y="2033825"/>
            <a:ext cx="388113" cy="461665"/>
          </a:xfrm>
          <a:prstGeom prst="rect">
            <a:avLst/>
          </a:prstGeom>
          <a:noFill/>
        </p:spPr>
        <p:txBody>
          <a:bodyPr wrap="none" rtlCol="0">
            <a:spAutoFit/>
          </a:bodyPr>
          <a:lstStyle/>
          <a:p>
            <a:r>
              <a:rPr lang="en-US" sz="2400" dirty="0" smtClean="0">
                <a:solidFill>
                  <a:schemeClr val="bg1"/>
                </a:solidFill>
              </a:rPr>
              <a:t>Q’</a:t>
            </a:r>
            <a:endParaRPr lang="en-US" sz="2400" dirty="0">
              <a:solidFill>
                <a:schemeClr val="bg1"/>
              </a:solidFill>
            </a:endParaRPr>
          </a:p>
        </p:txBody>
      </p:sp>
      <p:cxnSp>
        <p:nvCxnSpPr>
          <p:cNvPr id="12" name="Straight Connector 11"/>
          <p:cNvCxnSpPr/>
          <p:nvPr/>
        </p:nvCxnSpPr>
        <p:spPr>
          <a:xfrm>
            <a:off x="3430668" y="2300226"/>
            <a:ext cx="531732"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3851741637"/>
              </p:ext>
            </p:extLst>
          </p:nvPr>
        </p:nvGraphicFramePr>
        <p:xfrm>
          <a:off x="4774190" y="3286760"/>
          <a:ext cx="4141210" cy="2580640"/>
        </p:xfrm>
        <a:graphic>
          <a:graphicData uri="http://schemas.openxmlformats.org/drawingml/2006/table">
            <a:tbl>
              <a:tblPr firstRow="1" bandRow="1"/>
              <a:tblGrid>
                <a:gridCol w="583198"/>
                <a:gridCol w="583198"/>
                <a:gridCol w="647998"/>
                <a:gridCol w="712797"/>
                <a:gridCol w="1614019"/>
              </a:tblGrid>
              <a:tr h="370840">
                <a:tc>
                  <a:txBody>
                    <a:bodyPr/>
                    <a:lstStyle/>
                    <a:p>
                      <a:pPr algn="ctr"/>
                      <a:r>
                        <a:rPr lang="en-US" sz="2000" b="1" dirty="0" smtClean="0">
                          <a:solidFill>
                            <a:schemeClr val="tx2"/>
                          </a:solidFill>
                        </a:rPr>
                        <a:t>EN</a:t>
                      </a:r>
                      <a:endParaRPr lang="en-US" sz="2000" b="1" dirty="0">
                        <a:solidFill>
                          <a:schemeClr val="tx2"/>
                        </a:solidFill>
                      </a:endParaRPr>
                    </a:p>
                  </a:txBody>
                  <a:tcPr anchor="ctr"/>
                </a:tc>
                <a:tc>
                  <a:txBody>
                    <a:bodyPr/>
                    <a:lstStyle/>
                    <a:p>
                      <a:pPr algn="ctr"/>
                      <a:r>
                        <a:rPr lang="en-US" sz="2000" b="1" dirty="0" smtClean="0">
                          <a:solidFill>
                            <a:schemeClr val="tx2"/>
                          </a:solidFill>
                        </a:rPr>
                        <a:t>D</a:t>
                      </a:r>
                      <a:endParaRPr lang="en-US" sz="2000" b="1" dirty="0">
                        <a:solidFill>
                          <a:schemeClr val="tx2"/>
                        </a:solidFill>
                      </a:endParaRPr>
                    </a:p>
                  </a:txBody>
                  <a:tcPr anchor="ctr"/>
                </a:tc>
                <a:tc>
                  <a:txBody>
                    <a:bodyPr/>
                    <a:lstStyle/>
                    <a:p>
                      <a:pPr algn="ctr"/>
                      <a:r>
                        <a:rPr lang="en-US" sz="2000" b="1" dirty="0" err="1" smtClean="0">
                          <a:solidFill>
                            <a:schemeClr val="tx2"/>
                          </a:solidFill>
                        </a:rPr>
                        <a:t>Q</a:t>
                      </a:r>
                      <a:r>
                        <a:rPr lang="en-US" sz="2000" b="1" baseline="-25000" dirty="0" err="1" smtClean="0">
                          <a:solidFill>
                            <a:schemeClr val="tx2"/>
                          </a:solidFill>
                        </a:rPr>
                        <a:t>n</a:t>
                      </a:r>
                      <a:endParaRPr lang="en-US" sz="2000" b="1" baseline="-25000" dirty="0">
                        <a:solidFill>
                          <a:schemeClr val="tx2"/>
                        </a:solidFill>
                      </a:endParaRPr>
                    </a:p>
                  </a:txBody>
                  <a:tcPr anchor="ctr"/>
                </a:tc>
                <a:tc>
                  <a:txBody>
                    <a:bodyPr/>
                    <a:lstStyle/>
                    <a:p>
                      <a:pPr algn="ctr"/>
                      <a:r>
                        <a:rPr lang="en-US" sz="2000" b="1" dirty="0" smtClean="0">
                          <a:solidFill>
                            <a:schemeClr val="tx2"/>
                          </a:solidFill>
                        </a:rPr>
                        <a:t>Q</a:t>
                      </a:r>
                      <a:r>
                        <a:rPr lang="en-US" sz="2000" b="1" baseline="-25000" dirty="0" smtClean="0">
                          <a:solidFill>
                            <a:schemeClr val="tx2"/>
                          </a:solidFill>
                        </a:rPr>
                        <a:t>n+1</a:t>
                      </a:r>
                      <a:endParaRPr lang="en-US" sz="2000" b="1" baseline="-25000" dirty="0">
                        <a:solidFill>
                          <a:schemeClr val="tx2"/>
                        </a:solidFill>
                      </a:endParaRPr>
                    </a:p>
                  </a:txBody>
                  <a:tcPr anchor="ctr"/>
                </a:tc>
                <a:tc>
                  <a:txBody>
                    <a:bodyPr/>
                    <a:lstStyle/>
                    <a:p>
                      <a:pPr algn="ctr"/>
                      <a:r>
                        <a:rPr lang="en-US" sz="2000" b="1" dirty="0" smtClean="0">
                          <a:solidFill>
                            <a:schemeClr val="tx2"/>
                          </a:solidFill>
                        </a:rPr>
                        <a:t>State</a:t>
                      </a:r>
                      <a:endParaRPr lang="en-US" sz="2000" b="1" dirty="0">
                        <a:solidFill>
                          <a:schemeClr val="tx2"/>
                        </a:solidFill>
                      </a:endParaRPr>
                    </a:p>
                  </a:txBody>
                  <a:tcPr anchor="ctr"/>
                </a:tc>
              </a:tr>
              <a:tr h="741680">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0</a:t>
                      </a:r>
                      <a:endParaRPr lang="en-US" sz="2000" dirty="0"/>
                    </a:p>
                  </a:txBody>
                  <a:tcPr anchor="ctr"/>
                </a:tc>
                <a:tc>
                  <a:txBody>
                    <a:bodyPr/>
                    <a:lstStyle/>
                    <a:p>
                      <a:pPr algn="ctr"/>
                      <a:r>
                        <a:rPr lang="en-US" sz="2000" dirty="0" smtClean="0"/>
                        <a:t>0</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0</a:t>
                      </a:r>
                      <a:endParaRPr lang="en-US" sz="2000" dirty="0"/>
                    </a:p>
                  </a:txBody>
                  <a:tcPr anchor="ctr"/>
                </a:tc>
                <a:tc>
                  <a:txBody>
                    <a:bodyPr/>
                    <a:lstStyle/>
                    <a:p>
                      <a:pPr algn="ctr"/>
                      <a:r>
                        <a:rPr lang="en-US" sz="2000" dirty="0" smtClean="0"/>
                        <a:t>Reset</a:t>
                      </a:r>
                      <a:endParaRPr lang="en-US" sz="2000" dirty="0"/>
                    </a:p>
                  </a:txBody>
                  <a:tcPr anchor="ctr"/>
                </a:tc>
              </a:tr>
              <a:tr h="741680">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1</a:t>
                      </a:r>
                      <a:endParaRPr lang="en-US" sz="2000" dirty="0"/>
                    </a:p>
                  </a:txBody>
                  <a:tcPr anchor="ctr"/>
                </a:tc>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Set</a:t>
                      </a:r>
                      <a:endParaRPr lang="en-US" sz="2000" dirty="0"/>
                    </a:p>
                  </a:txBody>
                  <a:tcPr anchor="ctr"/>
                </a:tc>
              </a:tr>
              <a:tr h="370840">
                <a:tc>
                  <a:txBody>
                    <a:bodyPr/>
                    <a:lstStyle/>
                    <a:p>
                      <a:pPr algn="ctr"/>
                      <a:r>
                        <a:rPr lang="en-US" sz="2000" dirty="0" smtClean="0"/>
                        <a:t>0</a:t>
                      </a:r>
                    </a:p>
                    <a:p>
                      <a:pPr algn="ctr"/>
                      <a:r>
                        <a:rPr lang="en-US" sz="2000" dirty="0" smtClean="0"/>
                        <a:t>0</a:t>
                      </a:r>
                      <a:endParaRPr lang="en-US" sz="2000" dirty="0"/>
                    </a:p>
                  </a:txBody>
                  <a:tcPr anchor="ctr"/>
                </a:tc>
                <a:tc>
                  <a:txBody>
                    <a:bodyPr/>
                    <a:lstStyle/>
                    <a:p>
                      <a:pPr algn="ctr"/>
                      <a:r>
                        <a:rPr lang="en-US" sz="2000" dirty="0" smtClean="0"/>
                        <a:t>x</a:t>
                      </a:r>
                    </a:p>
                    <a:p>
                      <a:pPr algn="ctr"/>
                      <a:r>
                        <a:rPr lang="en-US" sz="2000" dirty="0" smtClean="0"/>
                        <a:t>x</a:t>
                      </a:r>
                      <a:endParaRPr lang="en-US" sz="2000" dirty="0"/>
                    </a:p>
                  </a:txBody>
                  <a:tcPr anchor="ctr"/>
                </a:tc>
                <a:tc>
                  <a:txBody>
                    <a:bodyPr/>
                    <a:lstStyle/>
                    <a:p>
                      <a:pPr algn="ctr"/>
                      <a:r>
                        <a:rPr lang="en-US" sz="2000" dirty="0" smtClean="0"/>
                        <a:t>0</a:t>
                      </a:r>
                    </a:p>
                    <a:p>
                      <a:pPr algn="ctr"/>
                      <a:r>
                        <a:rPr lang="en-US" sz="2000" dirty="0" smtClean="0"/>
                        <a:t>1</a:t>
                      </a:r>
                      <a:endParaRPr lang="en-US" sz="2000" dirty="0"/>
                    </a:p>
                  </a:txBody>
                  <a:tcPr anchor="ctr"/>
                </a:tc>
                <a:tc>
                  <a:txBody>
                    <a:bodyPr/>
                    <a:lstStyle/>
                    <a:p>
                      <a:pPr algn="ctr"/>
                      <a:r>
                        <a:rPr lang="en-US" sz="2000" dirty="0" smtClean="0"/>
                        <a:t>0</a:t>
                      </a:r>
                    </a:p>
                    <a:p>
                      <a:pPr algn="ctr"/>
                      <a:r>
                        <a:rPr lang="en-US" sz="2000" dirty="0" smtClean="0"/>
                        <a:t>1</a:t>
                      </a:r>
                      <a:endParaRPr lang="en-US" sz="2000" dirty="0"/>
                    </a:p>
                  </a:txBody>
                  <a:tcPr anchor="ctr"/>
                </a:tc>
                <a:tc>
                  <a:txBody>
                    <a:bodyPr/>
                    <a:lstStyle/>
                    <a:p>
                      <a:pPr algn="ctr"/>
                      <a:r>
                        <a:rPr lang="en-US" sz="2000" dirty="0" smtClean="0"/>
                        <a:t>No Change</a:t>
                      </a:r>
                      <a:endParaRPr lang="en-US" sz="2000" dirty="0"/>
                    </a:p>
                  </a:txBody>
                  <a:tcPr anchor="ctr"/>
                </a:tc>
              </a:tr>
            </a:tbl>
          </a:graphicData>
        </a:graphic>
      </p:graphicFrame>
      <p:cxnSp>
        <p:nvCxnSpPr>
          <p:cNvPr id="40" name="Straight Connector 39"/>
          <p:cNvCxnSpPr/>
          <p:nvPr/>
        </p:nvCxnSpPr>
        <p:spPr>
          <a:xfrm flipH="1" flipV="1">
            <a:off x="2423713" y="4048066"/>
            <a:ext cx="4" cy="37829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719113" y="4948178"/>
            <a:ext cx="4" cy="503513"/>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3719117" y="3895666"/>
            <a:ext cx="4" cy="503513"/>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2423717" y="4900554"/>
            <a:ext cx="4" cy="37829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2429171" y="4384892"/>
            <a:ext cx="1289942" cy="56328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2418259" y="4384892"/>
            <a:ext cx="1300854" cy="51566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6200" y="3367088"/>
            <a:ext cx="341760" cy="400110"/>
          </a:xfrm>
          <a:prstGeom prst="rect">
            <a:avLst/>
          </a:prstGeom>
          <a:noFill/>
        </p:spPr>
        <p:txBody>
          <a:bodyPr wrap="none" rtlCol="0">
            <a:spAutoFit/>
          </a:bodyPr>
          <a:lstStyle/>
          <a:p>
            <a:r>
              <a:rPr lang="en-US" sz="2000" dirty="0" smtClean="0"/>
              <a:t>D</a:t>
            </a:r>
            <a:endParaRPr lang="en-US" sz="2000" dirty="0"/>
          </a:p>
        </p:txBody>
      </p:sp>
      <p:sp>
        <p:nvSpPr>
          <p:cNvPr id="57" name="TextBox 56"/>
          <p:cNvSpPr txBox="1"/>
          <p:nvPr/>
        </p:nvSpPr>
        <p:spPr>
          <a:xfrm>
            <a:off x="4225264" y="3695580"/>
            <a:ext cx="357790" cy="400110"/>
          </a:xfrm>
          <a:prstGeom prst="rect">
            <a:avLst/>
          </a:prstGeom>
          <a:noFill/>
        </p:spPr>
        <p:txBody>
          <a:bodyPr wrap="none" rtlCol="0">
            <a:spAutoFit/>
          </a:bodyPr>
          <a:lstStyle/>
          <a:p>
            <a:r>
              <a:rPr lang="en-US" sz="2000" dirty="0" smtClean="0"/>
              <a:t>Q</a:t>
            </a:r>
            <a:endParaRPr lang="en-US" sz="2000" dirty="0"/>
          </a:p>
        </p:txBody>
      </p:sp>
      <p:sp>
        <p:nvSpPr>
          <p:cNvPr id="58" name="TextBox 57"/>
          <p:cNvSpPr txBox="1"/>
          <p:nvPr/>
        </p:nvSpPr>
        <p:spPr>
          <a:xfrm>
            <a:off x="4225264" y="5238690"/>
            <a:ext cx="422936" cy="400110"/>
          </a:xfrm>
          <a:prstGeom prst="rect">
            <a:avLst/>
          </a:prstGeom>
          <a:noFill/>
        </p:spPr>
        <p:txBody>
          <a:bodyPr wrap="none" rtlCol="0">
            <a:spAutoFit/>
          </a:bodyPr>
          <a:lstStyle/>
          <a:p>
            <a:r>
              <a:rPr lang="en-US" sz="2000" dirty="0" smtClean="0"/>
              <a:t>Q’</a:t>
            </a:r>
            <a:endParaRPr lang="en-US" sz="2000" dirty="0"/>
          </a:p>
        </p:txBody>
      </p:sp>
      <p:sp>
        <p:nvSpPr>
          <p:cNvPr id="59" name="TextBox 58"/>
          <p:cNvSpPr txBox="1"/>
          <p:nvPr/>
        </p:nvSpPr>
        <p:spPr>
          <a:xfrm>
            <a:off x="1348086" y="5848290"/>
            <a:ext cx="1623714" cy="400110"/>
          </a:xfrm>
          <a:prstGeom prst="rect">
            <a:avLst/>
          </a:prstGeom>
          <a:noFill/>
        </p:spPr>
        <p:txBody>
          <a:bodyPr wrap="none" rtlCol="0">
            <a:spAutoFit/>
          </a:bodyPr>
          <a:lstStyle/>
          <a:p>
            <a:r>
              <a:rPr lang="en-US" sz="2000" dirty="0" smtClean="0"/>
              <a:t>Logic diagram</a:t>
            </a:r>
            <a:endParaRPr lang="en-US" sz="2000" dirty="0"/>
          </a:p>
        </p:txBody>
      </p:sp>
      <p:sp>
        <p:nvSpPr>
          <p:cNvPr id="60" name="TextBox 59"/>
          <p:cNvSpPr txBox="1"/>
          <p:nvPr/>
        </p:nvSpPr>
        <p:spPr>
          <a:xfrm>
            <a:off x="1588203" y="2571690"/>
            <a:ext cx="1537665" cy="400110"/>
          </a:xfrm>
          <a:prstGeom prst="rect">
            <a:avLst/>
          </a:prstGeom>
          <a:noFill/>
        </p:spPr>
        <p:txBody>
          <a:bodyPr wrap="none" rtlCol="0">
            <a:spAutoFit/>
          </a:bodyPr>
          <a:lstStyle/>
          <a:p>
            <a:r>
              <a:rPr lang="en-US" sz="2000" dirty="0" smtClean="0"/>
              <a:t>Logic Symbol</a:t>
            </a:r>
            <a:endParaRPr lang="en-US" sz="2000" dirty="0"/>
          </a:p>
        </p:txBody>
      </p:sp>
      <p:grpSp>
        <p:nvGrpSpPr>
          <p:cNvPr id="47" name="Group 46"/>
          <p:cNvGrpSpPr/>
          <p:nvPr/>
        </p:nvGrpSpPr>
        <p:grpSpPr>
          <a:xfrm>
            <a:off x="2409430" y="5133976"/>
            <a:ext cx="1781570" cy="612495"/>
            <a:chOff x="3279279" y="4177246"/>
            <a:chExt cx="2155699" cy="741118"/>
          </a:xfrm>
        </p:grpSpPr>
        <p:cxnSp>
          <p:nvCxnSpPr>
            <p:cNvPr id="49" name="Straight Connector 48"/>
            <p:cNvCxnSpPr/>
            <p:nvPr/>
          </p:nvCxnSpPr>
          <p:spPr>
            <a:xfrm>
              <a:off x="3363398" y="4734372"/>
              <a:ext cx="33098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279279" y="4371022"/>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4584720" y="4496209"/>
              <a:ext cx="850258" cy="117436"/>
              <a:chOff x="1490775" y="1289057"/>
              <a:chExt cx="850258" cy="117436"/>
            </a:xfrm>
          </p:grpSpPr>
          <p:cxnSp>
            <p:nvCxnSpPr>
              <p:cNvPr id="53" name="Straight Connector 52"/>
              <p:cNvCxnSpPr/>
              <p:nvPr/>
            </p:nvCxnSpPr>
            <p:spPr>
              <a:xfrm>
                <a:off x="1603168" y="1348682"/>
                <a:ext cx="73786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149077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2" name="Delay 67"/>
            <p:cNvSpPr/>
            <p:nvPr/>
          </p:nvSpPr>
          <p:spPr>
            <a:xfrm>
              <a:off x="3694386" y="4177246"/>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1" name="Group 60"/>
          <p:cNvGrpSpPr/>
          <p:nvPr/>
        </p:nvGrpSpPr>
        <p:grpSpPr>
          <a:xfrm>
            <a:off x="2313253" y="3578505"/>
            <a:ext cx="1877747" cy="612495"/>
            <a:chOff x="3162905" y="4177246"/>
            <a:chExt cx="2272073" cy="741118"/>
          </a:xfrm>
        </p:grpSpPr>
        <p:cxnSp>
          <p:nvCxnSpPr>
            <p:cNvPr id="62" name="Straight Connector 61"/>
            <p:cNvCxnSpPr/>
            <p:nvPr/>
          </p:nvCxnSpPr>
          <p:spPr>
            <a:xfrm flipV="1">
              <a:off x="3279279" y="4734370"/>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162905" y="4371024"/>
              <a:ext cx="53148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4584720" y="4496209"/>
              <a:ext cx="850258" cy="117436"/>
              <a:chOff x="1490775" y="1289057"/>
              <a:chExt cx="850258" cy="117436"/>
            </a:xfrm>
          </p:grpSpPr>
          <p:cxnSp>
            <p:nvCxnSpPr>
              <p:cNvPr id="66" name="Straight Connector 65"/>
              <p:cNvCxnSpPr/>
              <p:nvPr/>
            </p:nvCxnSpPr>
            <p:spPr>
              <a:xfrm>
                <a:off x="1603168" y="1348682"/>
                <a:ext cx="73786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49077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5" name="Delay 67"/>
            <p:cNvSpPr/>
            <p:nvPr/>
          </p:nvSpPr>
          <p:spPr>
            <a:xfrm>
              <a:off x="3694386" y="4177246"/>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8" name="Group 67"/>
          <p:cNvGrpSpPr/>
          <p:nvPr/>
        </p:nvGrpSpPr>
        <p:grpSpPr>
          <a:xfrm>
            <a:off x="373820" y="3429000"/>
            <a:ext cx="2105129" cy="612495"/>
            <a:chOff x="2206410" y="4177246"/>
            <a:chExt cx="2801925" cy="741118"/>
          </a:xfrm>
        </p:grpSpPr>
        <p:cxnSp>
          <p:nvCxnSpPr>
            <p:cNvPr id="69" name="Straight Connector 68"/>
            <p:cNvCxnSpPr/>
            <p:nvPr/>
          </p:nvCxnSpPr>
          <p:spPr>
            <a:xfrm>
              <a:off x="3433031" y="4734370"/>
              <a:ext cx="26135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206410" y="4371024"/>
              <a:ext cx="148797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4584720" y="4496209"/>
              <a:ext cx="423615" cy="117436"/>
              <a:chOff x="1490775" y="1289057"/>
              <a:chExt cx="423615" cy="117436"/>
            </a:xfrm>
          </p:grpSpPr>
          <p:cxnSp>
            <p:nvCxnSpPr>
              <p:cNvPr id="73" name="Straight Connector 72"/>
              <p:cNvCxnSpPr/>
              <p:nvPr/>
            </p:nvCxnSpPr>
            <p:spPr>
              <a:xfrm>
                <a:off x="1603169" y="1348682"/>
                <a:ext cx="31122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149077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2" name="Delay 67"/>
            <p:cNvSpPr/>
            <p:nvPr/>
          </p:nvSpPr>
          <p:spPr>
            <a:xfrm>
              <a:off x="3694386" y="4177246"/>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5" name="Group 74"/>
          <p:cNvGrpSpPr/>
          <p:nvPr/>
        </p:nvGrpSpPr>
        <p:grpSpPr>
          <a:xfrm>
            <a:off x="1295399" y="5286376"/>
            <a:ext cx="1189631" cy="612495"/>
            <a:chOff x="3424937" y="4177246"/>
            <a:chExt cx="1583398" cy="741118"/>
          </a:xfrm>
        </p:grpSpPr>
        <p:cxnSp>
          <p:nvCxnSpPr>
            <p:cNvPr id="76" name="Straight Connector 75"/>
            <p:cNvCxnSpPr/>
            <p:nvPr/>
          </p:nvCxnSpPr>
          <p:spPr>
            <a:xfrm>
              <a:off x="3474675" y="4734372"/>
              <a:ext cx="21971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3424937" y="4371024"/>
              <a:ext cx="269449" cy="4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4584720" y="4496209"/>
              <a:ext cx="423615" cy="117436"/>
              <a:chOff x="1490775" y="1289057"/>
              <a:chExt cx="423615" cy="117436"/>
            </a:xfrm>
          </p:grpSpPr>
          <p:cxnSp>
            <p:nvCxnSpPr>
              <p:cNvPr id="80" name="Straight Connector 79"/>
              <p:cNvCxnSpPr/>
              <p:nvPr/>
            </p:nvCxnSpPr>
            <p:spPr>
              <a:xfrm>
                <a:off x="1603169" y="1348682"/>
                <a:ext cx="31122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49077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9" name="Delay 67"/>
            <p:cNvSpPr/>
            <p:nvPr/>
          </p:nvSpPr>
          <p:spPr>
            <a:xfrm>
              <a:off x="3694386" y="4177246"/>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83" name="Straight Connector 82"/>
          <p:cNvCxnSpPr/>
          <p:nvPr/>
        </p:nvCxnSpPr>
        <p:spPr>
          <a:xfrm flipV="1">
            <a:off x="1295400" y="3888904"/>
            <a:ext cx="0" cy="155761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1033465" y="4666535"/>
            <a:ext cx="261935" cy="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85800" y="4462402"/>
            <a:ext cx="445956" cy="369332"/>
          </a:xfrm>
          <a:prstGeom prst="rect">
            <a:avLst/>
          </a:prstGeom>
          <a:noFill/>
        </p:spPr>
        <p:txBody>
          <a:bodyPr wrap="none" rtlCol="0">
            <a:spAutoFit/>
          </a:bodyPr>
          <a:lstStyle/>
          <a:p>
            <a:r>
              <a:rPr lang="en-US" dirty="0" smtClean="0"/>
              <a:t>EN</a:t>
            </a:r>
            <a:endParaRPr lang="en-US" dirty="0"/>
          </a:p>
        </p:txBody>
      </p:sp>
      <p:cxnSp>
        <p:nvCxnSpPr>
          <p:cNvPr id="91" name="Straight Connector 90"/>
          <p:cNvCxnSpPr/>
          <p:nvPr/>
        </p:nvCxnSpPr>
        <p:spPr>
          <a:xfrm flipH="1">
            <a:off x="643460" y="1809690"/>
            <a:ext cx="580565" cy="0"/>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79234" y="1581090"/>
            <a:ext cx="534121" cy="461665"/>
          </a:xfrm>
          <a:prstGeom prst="rect">
            <a:avLst/>
          </a:prstGeom>
          <a:noFill/>
        </p:spPr>
        <p:txBody>
          <a:bodyPr wrap="none" rtlCol="0">
            <a:spAutoFit/>
          </a:bodyPr>
          <a:lstStyle/>
          <a:p>
            <a:r>
              <a:rPr lang="en-US" sz="2400" dirty="0" smtClean="0"/>
              <a:t>EN</a:t>
            </a:r>
            <a:endParaRPr lang="en-US" sz="2400" dirty="0"/>
          </a:p>
        </p:txBody>
      </p:sp>
      <p:cxnSp>
        <p:nvCxnSpPr>
          <p:cNvPr id="82" name="Straight Connector 81"/>
          <p:cNvCxnSpPr/>
          <p:nvPr/>
        </p:nvCxnSpPr>
        <p:spPr>
          <a:xfrm flipV="1">
            <a:off x="685800" y="3579898"/>
            <a:ext cx="0" cy="2180861"/>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685800" y="5557256"/>
            <a:ext cx="675530" cy="386344"/>
            <a:chOff x="379248" y="5807937"/>
            <a:chExt cx="1448058" cy="752875"/>
          </a:xfrm>
        </p:grpSpPr>
        <p:cxnSp>
          <p:nvCxnSpPr>
            <p:cNvPr id="85" name="Straight Connector 84"/>
            <p:cNvCxnSpPr/>
            <p:nvPr/>
          </p:nvCxnSpPr>
          <p:spPr>
            <a:xfrm flipV="1">
              <a:off x="379248" y="618716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1563383" y="6183730"/>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Triangle 100"/>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Rectangle 2"/>
          <p:cNvSpPr/>
          <p:nvPr/>
        </p:nvSpPr>
        <p:spPr>
          <a:xfrm>
            <a:off x="4910136" y="3738652"/>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5486400" y="3733800"/>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6096000" y="3733800"/>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6781800" y="3733800"/>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891088" y="4076449"/>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5467352" y="4071597"/>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6076952" y="4071597"/>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6762752" y="4071597"/>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584617" y="3883245"/>
            <a:ext cx="956593" cy="363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943472" y="4481604"/>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5519736" y="4476752"/>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6129336" y="4476752"/>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815136" y="4476752"/>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924424" y="4819401"/>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5500688" y="4814549"/>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6110288" y="4814549"/>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6796088" y="4814549"/>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7617953" y="4626197"/>
            <a:ext cx="956593" cy="363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4924424" y="5181692"/>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5500688" y="5176840"/>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6110288" y="5176840"/>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6796088" y="5176840"/>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4905376" y="5519489"/>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5481640" y="5514637"/>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6091240" y="5514637"/>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6777040" y="5514637"/>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7376927" y="5326285"/>
            <a:ext cx="1400548" cy="363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978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wipe(down)">
                                      <p:cBhvr>
                                        <p:cTn id="28" dur="500"/>
                                        <p:tgtEl>
                                          <p:spTgt spid="60"/>
                                        </p:tgtEl>
                                      </p:cBhvr>
                                    </p:animEffect>
                                  </p:childTnLst>
                                </p:cTn>
                              </p:par>
                              <p:par>
                                <p:cTn id="29" presetID="22" presetClass="entr" presetSubtype="4" fill="hold" nodeType="withEffect">
                                  <p:stCondLst>
                                    <p:cond delay="0"/>
                                  </p:stCondLst>
                                  <p:childTnLst>
                                    <p:set>
                                      <p:cBhvr>
                                        <p:cTn id="30" dur="1" fill="hold">
                                          <p:stCondLst>
                                            <p:cond delay="0"/>
                                          </p:stCondLst>
                                        </p:cTn>
                                        <p:tgtEl>
                                          <p:spTgt spid="91"/>
                                        </p:tgtEl>
                                        <p:attrNameLst>
                                          <p:attrName>style.visibility</p:attrName>
                                        </p:attrNameLst>
                                      </p:cBhvr>
                                      <p:to>
                                        <p:strVal val="visible"/>
                                      </p:to>
                                    </p:set>
                                    <p:animEffect transition="in" filter="wipe(down)">
                                      <p:cBhvr>
                                        <p:cTn id="31" dur="500"/>
                                        <p:tgtEl>
                                          <p:spTgt spid="9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wipe(down)">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wipe(left)">
                                      <p:cBhvr>
                                        <p:cTn id="39" dur="500"/>
                                        <p:tgtEl>
                                          <p:spTgt spid="40"/>
                                        </p:tgtEl>
                                      </p:cBhvr>
                                    </p:animEffect>
                                  </p:childTnLst>
                                </p:cTn>
                              </p:par>
                              <p:par>
                                <p:cTn id="40" presetID="22" presetClass="entr" presetSubtype="8" fill="hold"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left)">
                                      <p:cBhvr>
                                        <p:cTn id="42" dur="500"/>
                                        <p:tgtEl>
                                          <p:spTgt spid="42"/>
                                        </p:tgtEl>
                                      </p:cBhvr>
                                    </p:animEffect>
                                  </p:childTnLst>
                                </p:cTn>
                              </p:par>
                              <p:par>
                                <p:cTn id="43" presetID="22" presetClass="entr" presetSubtype="8"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wipe(left)">
                                      <p:cBhvr>
                                        <p:cTn id="45" dur="500"/>
                                        <p:tgtEl>
                                          <p:spTgt spid="43"/>
                                        </p:tgtEl>
                                      </p:cBhvr>
                                    </p:animEffect>
                                  </p:childTnLst>
                                </p:cTn>
                              </p:par>
                              <p:par>
                                <p:cTn id="46" presetID="22" presetClass="entr" presetSubtype="8" fill="hold"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par>
                                <p:cTn id="52" presetID="22" presetClass="entr" presetSubtype="8" fill="hold" nodeType="with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wipe(left)">
                                      <p:cBhvr>
                                        <p:cTn id="54" dur="500"/>
                                        <p:tgtEl>
                                          <p:spTgt spid="48"/>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wipe(left)">
                                      <p:cBhvr>
                                        <p:cTn id="57" dur="500"/>
                                        <p:tgtEl>
                                          <p:spTgt spid="55"/>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wipe(left)">
                                      <p:cBhvr>
                                        <p:cTn id="60" dur="500"/>
                                        <p:tgtEl>
                                          <p:spTgt spid="5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left)">
                                      <p:cBhvr>
                                        <p:cTn id="63" dur="500"/>
                                        <p:tgtEl>
                                          <p:spTgt spid="5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wipe(left)">
                                      <p:cBhvr>
                                        <p:cTn id="66" dur="500"/>
                                        <p:tgtEl>
                                          <p:spTgt spid="59"/>
                                        </p:tgtEl>
                                      </p:cBhvr>
                                    </p:animEffect>
                                  </p:childTnLst>
                                </p:cTn>
                              </p:par>
                              <p:par>
                                <p:cTn id="67" presetID="22" presetClass="entr" presetSubtype="8"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wipe(left)">
                                      <p:cBhvr>
                                        <p:cTn id="69" dur="500"/>
                                        <p:tgtEl>
                                          <p:spTgt spid="47"/>
                                        </p:tgtEl>
                                      </p:cBhvr>
                                    </p:animEffect>
                                  </p:childTnLst>
                                </p:cTn>
                              </p:par>
                              <p:par>
                                <p:cTn id="70" presetID="22" presetClass="entr" presetSubtype="8" fill="hold" nodeType="with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wipe(left)">
                                      <p:cBhvr>
                                        <p:cTn id="72" dur="500"/>
                                        <p:tgtEl>
                                          <p:spTgt spid="61"/>
                                        </p:tgtEl>
                                      </p:cBhvr>
                                    </p:animEffect>
                                  </p:childTnLst>
                                </p:cTn>
                              </p:par>
                              <p:par>
                                <p:cTn id="73" presetID="22" presetClass="entr" presetSubtype="8" fill="hold" nodeType="withEffect">
                                  <p:stCondLst>
                                    <p:cond delay="0"/>
                                  </p:stCondLst>
                                  <p:childTnLst>
                                    <p:set>
                                      <p:cBhvr>
                                        <p:cTn id="74" dur="1" fill="hold">
                                          <p:stCondLst>
                                            <p:cond delay="0"/>
                                          </p:stCondLst>
                                        </p:cTn>
                                        <p:tgtEl>
                                          <p:spTgt spid="68"/>
                                        </p:tgtEl>
                                        <p:attrNameLst>
                                          <p:attrName>style.visibility</p:attrName>
                                        </p:attrNameLst>
                                      </p:cBhvr>
                                      <p:to>
                                        <p:strVal val="visible"/>
                                      </p:to>
                                    </p:set>
                                    <p:animEffect transition="in" filter="wipe(left)">
                                      <p:cBhvr>
                                        <p:cTn id="75" dur="500"/>
                                        <p:tgtEl>
                                          <p:spTgt spid="68"/>
                                        </p:tgtEl>
                                      </p:cBhvr>
                                    </p:animEffect>
                                  </p:childTnLst>
                                </p:cTn>
                              </p:par>
                              <p:par>
                                <p:cTn id="76" presetID="22" presetClass="entr" presetSubtype="8" fill="hold" nodeType="withEffect">
                                  <p:stCondLst>
                                    <p:cond delay="0"/>
                                  </p:stCondLst>
                                  <p:childTnLst>
                                    <p:set>
                                      <p:cBhvr>
                                        <p:cTn id="77" dur="1" fill="hold">
                                          <p:stCondLst>
                                            <p:cond delay="0"/>
                                          </p:stCondLst>
                                        </p:cTn>
                                        <p:tgtEl>
                                          <p:spTgt spid="75"/>
                                        </p:tgtEl>
                                        <p:attrNameLst>
                                          <p:attrName>style.visibility</p:attrName>
                                        </p:attrNameLst>
                                      </p:cBhvr>
                                      <p:to>
                                        <p:strVal val="visible"/>
                                      </p:to>
                                    </p:set>
                                    <p:animEffect transition="in" filter="wipe(left)">
                                      <p:cBhvr>
                                        <p:cTn id="78" dur="500"/>
                                        <p:tgtEl>
                                          <p:spTgt spid="75"/>
                                        </p:tgtEl>
                                      </p:cBhvr>
                                    </p:animEffect>
                                  </p:childTnLst>
                                </p:cTn>
                              </p:par>
                              <p:par>
                                <p:cTn id="79" presetID="22" presetClass="entr" presetSubtype="8" fill="hold" nodeType="withEffect">
                                  <p:stCondLst>
                                    <p:cond delay="0"/>
                                  </p:stCondLst>
                                  <p:childTnLst>
                                    <p:set>
                                      <p:cBhvr>
                                        <p:cTn id="80" dur="1" fill="hold">
                                          <p:stCondLst>
                                            <p:cond delay="0"/>
                                          </p:stCondLst>
                                        </p:cTn>
                                        <p:tgtEl>
                                          <p:spTgt spid="83"/>
                                        </p:tgtEl>
                                        <p:attrNameLst>
                                          <p:attrName>style.visibility</p:attrName>
                                        </p:attrNameLst>
                                      </p:cBhvr>
                                      <p:to>
                                        <p:strVal val="visible"/>
                                      </p:to>
                                    </p:set>
                                    <p:animEffect transition="in" filter="wipe(left)">
                                      <p:cBhvr>
                                        <p:cTn id="81" dur="500"/>
                                        <p:tgtEl>
                                          <p:spTgt spid="83"/>
                                        </p:tgtEl>
                                      </p:cBhvr>
                                    </p:animEffect>
                                  </p:childTnLst>
                                </p:cTn>
                              </p:par>
                              <p:par>
                                <p:cTn id="82" presetID="22" presetClass="entr" presetSubtype="8" fill="hold" nodeType="withEffect">
                                  <p:stCondLst>
                                    <p:cond delay="0"/>
                                  </p:stCondLst>
                                  <p:childTnLst>
                                    <p:set>
                                      <p:cBhvr>
                                        <p:cTn id="83" dur="1" fill="hold">
                                          <p:stCondLst>
                                            <p:cond delay="0"/>
                                          </p:stCondLst>
                                        </p:cTn>
                                        <p:tgtEl>
                                          <p:spTgt spid="89"/>
                                        </p:tgtEl>
                                        <p:attrNameLst>
                                          <p:attrName>style.visibility</p:attrName>
                                        </p:attrNameLst>
                                      </p:cBhvr>
                                      <p:to>
                                        <p:strVal val="visible"/>
                                      </p:to>
                                    </p:set>
                                    <p:animEffect transition="in" filter="wipe(left)">
                                      <p:cBhvr>
                                        <p:cTn id="84" dur="500"/>
                                        <p:tgtEl>
                                          <p:spTgt spid="89"/>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animEffect transition="in" filter="wipe(left)">
                                      <p:cBhvr>
                                        <p:cTn id="87" dur="500"/>
                                        <p:tgtEl>
                                          <p:spTgt spid="90"/>
                                        </p:tgtEl>
                                      </p:cBhvr>
                                    </p:animEffect>
                                  </p:childTnLst>
                                </p:cTn>
                              </p:par>
                              <p:par>
                                <p:cTn id="88" presetID="22" presetClass="entr" presetSubtype="8" fill="hold" nodeType="withEffect">
                                  <p:stCondLst>
                                    <p:cond delay="0"/>
                                  </p:stCondLst>
                                  <p:childTnLst>
                                    <p:set>
                                      <p:cBhvr>
                                        <p:cTn id="89" dur="1" fill="hold">
                                          <p:stCondLst>
                                            <p:cond delay="0"/>
                                          </p:stCondLst>
                                        </p:cTn>
                                        <p:tgtEl>
                                          <p:spTgt spid="82"/>
                                        </p:tgtEl>
                                        <p:attrNameLst>
                                          <p:attrName>style.visibility</p:attrName>
                                        </p:attrNameLst>
                                      </p:cBhvr>
                                      <p:to>
                                        <p:strVal val="visible"/>
                                      </p:to>
                                    </p:set>
                                    <p:animEffect transition="in" filter="wipe(left)">
                                      <p:cBhvr>
                                        <p:cTn id="90" dur="500"/>
                                        <p:tgtEl>
                                          <p:spTgt spid="82"/>
                                        </p:tgtEl>
                                      </p:cBhvr>
                                    </p:animEffect>
                                  </p:childTnLst>
                                </p:cTn>
                              </p:par>
                              <p:par>
                                <p:cTn id="91" presetID="22" presetClass="entr" presetSubtype="8" fill="hold" nodeType="withEffect">
                                  <p:stCondLst>
                                    <p:cond delay="0"/>
                                  </p:stCondLst>
                                  <p:childTnLst>
                                    <p:set>
                                      <p:cBhvr>
                                        <p:cTn id="92" dur="1" fill="hold">
                                          <p:stCondLst>
                                            <p:cond delay="0"/>
                                          </p:stCondLst>
                                        </p:cTn>
                                        <p:tgtEl>
                                          <p:spTgt spid="84"/>
                                        </p:tgtEl>
                                        <p:attrNameLst>
                                          <p:attrName>style.visibility</p:attrName>
                                        </p:attrNameLst>
                                      </p:cBhvr>
                                      <p:to>
                                        <p:strVal val="visible"/>
                                      </p:to>
                                    </p:set>
                                    <p:animEffect transition="in" filter="wipe(left)">
                                      <p:cBhvr>
                                        <p:cTn id="93" dur="500"/>
                                        <p:tgtEl>
                                          <p:spTgt spid="84"/>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wipe(down)">
                                      <p:cBhvr>
                                        <p:cTn id="98" dur="500"/>
                                        <p:tgtEl>
                                          <p:spTgt spid="1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xit" presetSubtype="4" fill="hold" grpId="0" nodeType="clickEffect">
                                  <p:stCondLst>
                                    <p:cond delay="0"/>
                                  </p:stCondLst>
                                  <p:childTnLst>
                                    <p:animEffect transition="out" filter="wipe(down)">
                                      <p:cBhvr>
                                        <p:cTn id="102" dur="500"/>
                                        <p:tgtEl>
                                          <p:spTgt spid="3"/>
                                        </p:tgtEl>
                                      </p:cBhvr>
                                    </p:animEffect>
                                    <p:set>
                                      <p:cBhvr>
                                        <p:cTn id="103" dur="1" fill="hold">
                                          <p:stCondLst>
                                            <p:cond delay="499"/>
                                          </p:stCondLst>
                                        </p:cTn>
                                        <p:tgtEl>
                                          <p:spTgt spid="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grpId="0" nodeType="clickEffect">
                                  <p:stCondLst>
                                    <p:cond delay="0"/>
                                  </p:stCondLst>
                                  <p:childTnLst>
                                    <p:animEffect transition="out" filter="wipe(down)">
                                      <p:cBhvr>
                                        <p:cTn id="107" dur="500"/>
                                        <p:tgtEl>
                                          <p:spTgt spid="93"/>
                                        </p:tgtEl>
                                      </p:cBhvr>
                                    </p:animEffect>
                                    <p:set>
                                      <p:cBhvr>
                                        <p:cTn id="108" dur="1" fill="hold">
                                          <p:stCondLst>
                                            <p:cond delay="499"/>
                                          </p:stCondLst>
                                        </p:cTn>
                                        <p:tgtEl>
                                          <p:spTgt spid="9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22" presetClass="exit" presetSubtype="4" fill="hold" grpId="0" nodeType="clickEffect">
                                  <p:stCondLst>
                                    <p:cond delay="0"/>
                                  </p:stCondLst>
                                  <p:childTnLst>
                                    <p:animEffect transition="out" filter="wipe(down)">
                                      <p:cBhvr>
                                        <p:cTn id="112" dur="500"/>
                                        <p:tgtEl>
                                          <p:spTgt spid="94"/>
                                        </p:tgtEl>
                                      </p:cBhvr>
                                    </p:animEffect>
                                    <p:set>
                                      <p:cBhvr>
                                        <p:cTn id="113" dur="1" fill="hold">
                                          <p:stCondLst>
                                            <p:cond delay="499"/>
                                          </p:stCondLst>
                                        </p:cTn>
                                        <p:tgtEl>
                                          <p:spTgt spid="94"/>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22" presetClass="exit" presetSubtype="4" fill="hold" grpId="0" nodeType="clickEffect">
                                  <p:stCondLst>
                                    <p:cond delay="0"/>
                                  </p:stCondLst>
                                  <p:childTnLst>
                                    <p:animEffect transition="out" filter="wipe(down)">
                                      <p:cBhvr>
                                        <p:cTn id="117" dur="500"/>
                                        <p:tgtEl>
                                          <p:spTgt spid="95"/>
                                        </p:tgtEl>
                                      </p:cBhvr>
                                    </p:animEffect>
                                    <p:set>
                                      <p:cBhvr>
                                        <p:cTn id="118" dur="1" fill="hold">
                                          <p:stCondLst>
                                            <p:cond delay="499"/>
                                          </p:stCondLst>
                                        </p:cTn>
                                        <p:tgtEl>
                                          <p:spTgt spid="95"/>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22" presetClass="exit" presetSubtype="4" fill="hold" grpId="0" nodeType="clickEffect">
                                  <p:stCondLst>
                                    <p:cond delay="0"/>
                                  </p:stCondLst>
                                  <p:childTnLst>
                                    <p:animEffect transition="out" filter="wipe(down)">
                                      <p:cBhvr>
                                        <p:cTn id="122" dur="500"/>
                                        <p:tgtEl>
                                          <p:spTgt spid="96"/>
                                        </p:tgtEl>
                                      </p:cBhvr>
                                    </p:animEffect>
                                    <p:set>
                                      <p:cBhvr>
                                        <p:cTn id="123" dur="1" fill="hold">
                                          <p:stCondLst>
                                            <p:cond delay="499"/>
                                          </p:stCondLst>
                                        </p:cTn>
                                        <p:tgtEl>
                                          <p:spTgt spid="96"/>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22" presetClass="exit" presetSubtype="4" fill="hold" grpId="0" nodeType="clickEffect">
                                  <p:stCondLst>
                                    <p:cond delay="0"/>
                                  </p:stCondLst>
                                  <p:childTnLst>
                                    <p:animEffect transition="out" filter="wipe(down)">
                                      <p:cBhvr>
                                        <p:cTn id="127" dur="500"/>
                                        <p:tgtEl>
                                          <p:spTgt spid="97"/>
                                        </p:tgtEl>
                                      </p:cBhvr>
                                    </p:animEffect>
                                    <p:set>
                                      <p:cBhvr>
                                        <p:cTn id="128" dur="1" fill="hold">
                                          <p:stCondLst>
                                            <p:cond delay="499"/>
                                          </p:stCondLst>
                                        </p:cTn>
                                        <p:tgtEl>
                                          <p:spTgt spid="97"/>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22" presetClass="exit" presetSubtype="4" fill="hold" grpId="0" nodeType="clickEffect">
                                  <p:stCondLst>
                                    <p:cond delay="0"/>
                                  </p:stCondLst>
                                  <p:childTnLst>
                                    <p:animEffect transition="out" filter="wipe(down)">
                                      <p:cBhvr>
                                        <p:cTn id="132" dur="500"/>
                                        <p:tgtEl>
                                          <p:spTgt spid="98"/>
                                        </p:tgtEl>
                                      </p:cBhvr>
                                    </p:animEffect>
                                    <p:set>
                                      <p:cBhvr>
                                        <p:cTn id="133" dur="1" fill="hold">
                                          <p:stCondLst>
                                            <p:cond delay="499"/>
                                          </p:stCondLst>
                                        </p:cTn>
                                        <p:tgtEl>
                                          <p:spTgt spid="98"/>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22" presetClass="exit" presetSubtype="4" fill="hold" grpId="0" nodeType="clickEffect">
                                  <p:stCondLst>
                                    <p:cond delay="0"/>
                                  </p:stCondLst>
                                  <p:childTnLst>
                                    <p:animEffect transition="out" filter="wipe(down)">
                                      <p:cBhvr>
                                        <p:cTn id="137" dur="500"/>
                                        <p:tgtEl>
                                          <p:spTgt spid="99"/>
                                        </p:tgtEl>
                                      </p:cBhvr>
                                    </p:animEffect>
                                    <p:set>
                                      <p:cBhvr>
                                        <p:cTn id="138" dur="1" fill="hold">
                                          <p:stCondLst>
                                            <p:cond delay="499"/>
                                          </p:stCondLst>
                                        </p:cTn>
                                        <p:tgtEl>
                                          <p:spTgt spid="99"/>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2" presetClass="exit" presetSubtype="4" fill="hold" grpId="0" nodeType="clickEffect">
                                  <p:stCondLst>
                                    <p:cond delay="0"/>
                                  </p:stCondLst>
                                  <p:childTnLst>
                                    <p:animEffect transition="out" filter="wipe(down)">
                                      <p:cBhvr>
                                        <p:cTn id="142" dur="500"/>
                                        <p:tgtEl>
                                          <p:spTgt spid="100"/>
                                        </p:tgtEl>
                                      </p:cBhvr>
                                    </p:animEffect>
                                    <p:set>
                                      <p:cBhvr>
                                        <p:cTn id="143" dur="1" fill="hold">
                                          <p:stCondLst>
                                            <p:cond delay="499"/>
                                          </p:stCondLst>
                                        </p:cTn>
                                        <p:tgtEl>
                                          <p:spTgt spid="100"/>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22" presetClass="exit" presetSubtype="4" fill="hold" grpId="0" nodeType="clickEffect">
                                  <p:stCondLst>
                                    <p:cond delay="0"/>
                                  </p:stCondLst>
                                  <p:childTnLst>
                                    <p:animEffect transition="out" filter="wipe(down)">
                                      <p:cBhvr>
                                        <p:cTn id="147" dur="500"/>
                                        <p:tgtEl>
                                          <p:spTgt spid="101"/>
                                        </p:tgtEl>
                                      </p:cBhvr>
                                    </p:animEffect>
                                    <p:set>
                                      <p:cBhvr>
                                        <p:cTn id="148" dur="1" fill="hold">
                                          <p:stCondLst>
                                            <p:cond delay="499"/>
                                          </p:stCondLst>
                                        </p:cTn>
                                        <p:tgtEl>
                                          <p:spTgt spid="101"/>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2" presetClass="exit" presetSubtype="4" fill="hold" grpId="0" nodeType="clickEffect">
                                  <p:stCondLst>
                                    <p:cond delay="0"/>
                                  </p:stCondLst>
                                  <p:childTnLst>
                                    <p:animEffect transition="out" filter="wipe(down)">
                                      <p:cBhvr>
                                        <p:cTn id="152" dur="500"/>
                                        <p:tgtEl>
                                          <p:spTgt spid="102"/>
                                        </p:tgtEl>
                                      </p:cBhvr>
                                    </p:animEffect>
                                    <p:set>
                                      <p:cBhvr>
                                        <p:cTn id="153" dur="1" fill="hold">
                                          <p:stCondLst>
                                            <p:cond delay="499"/>
                                          </p:stCondLst>
                                        </p:cTn>
                                        <p:tgtEl>
                                          <p:spTgt spid="102"/>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22" presetClass="exit" presetSubtype="4" fill="hold" grpId="0" nodeType="clickEffect">
                                  <p:stCondLst>
                                    <p:cond delay="0"/>
                                  </p:stCondLst>
                                  <p:childTnLst>
                                    <p:animEffect transition="out" filter="wipe(down)">
                                      <p:cBhvr>
                                        <p:cTn id="157" dur="500"/>
                                        <p:tgtEl>
                                          <p:spTgt spid="103"/>
                                        </p:tgtEl>
                                      </p:cBhvr>
                                    </p:animEffect>
                                    <p:set>
                                      <p:cBhvr>
                                        <p:cTn id="158" dur="1" fill="hold">
                                          <p:stCondLst>
                                            <p:cond delay="499"/>
                                          </p:stCondLst>
                                        </p:cTn>
                                        <p:tgtEl>
                                          <p:spTgt spid="103"/>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22" presetClass="exit" presetSubtype="4" fill="hold" grpId="0" nodeType="clickEffect">
                                  <p:stCondLst>
                                    <p:cond delay="0"/>
                                  </p:stCondLst>
                                  <p:childTnLst>
                                    <p:animEffect transition="out" filter="wipe(down)">
                                      <p:cBhvr>
                                        <p:cTn id="162" dur="500"/>
                                        <p:tgtEl>
                                          <p:spTgt spid="104"/>
                                        </p:tgtEl>
                                      </p:cBhvr>
                                    </p:animEffect>
                                    <p:set>
                                      <p:cBhvr>
                                        <p:cTn id="163" dur="1" fill="hold">
                                          <p:stCondLst>
                                            <p:cond delay="499"/>
                                          </p:stCondLst>
                                        </p:cTn>
                                        <p:tgtEl>
                                          <p:spTgt spid="104"/>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22" presetClass="exit" presetSubtype="4" fill="hold" grpId="0" nodeType="clickEffect">
                                  <p:stCondLst>
                                    <p:cond delay="0"/>
                                  </p:stCondLst>
                                  <p:childTnLst>
                                    <p:animEffect transition="out" filter="wipe(down)">
                                      <p:cBhvr>
                                        <p:cTn id="167" dur="500"/>
                                        <p:tgtEl>
                                          <p:spTgt spid="105"/>
                                        </p:tgtEl>
                                      </p:cBhvr>
                                    </p:animEffect>
                                    <p:set>
                                      <p:cBhvr>
                                        <p:cTn id="168" dur="1" fill="hold">
                                          <p:stCondLst>
                                            <p:cond delay="499"/>
                                          </p:stCondLst>
                                        </p:cTn>
                                        <p:tgtEl>
                                          <p:spTgt spid="105"/>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22" presetClass="exit" presetSubtype="4" fill="hold" grpId="0" nodeType="clickEffect">
                                  <p:stCondLst>
                                    <p:cond delay="0"/>
                                  </p:stCondLst>
                                  <p:childTnLst>
                                    <p:animEffect transition="out" filter="wipe(down)">
                                      <p:cBhvr>
                                        <p:cTn id="172" dur="500"/>
                                        <p:tgtEl>
                                          <p:spTgt spid="106"/>
                                        </p:tgtEl>
                                      </p:cBhvr>
                                    </p:animEffect>
                                    <p:set>
                                      <p:cBhvr>
                                        <p:cTn id="173" dur="1" fill="hold">
                                          <p:stCondLst>
                                            <p:cond delay="499"/>
                                          </p:stCondLst>
                                        </p:cTn>
                                        <p:tgtEl>
                                          <p:spTgt spid="106"/>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22" presetClass="exit" presetSubtype="4" fill="hold" grpId="0" nodeType="clickEffect">
                                  <p:stCondLst>
                                    <p:cond delay="0"/>
                                  </p:stCondLst>
                                  <p:childTnLst>
                                    <p:animEffect transition="out" filter="wipe(down)">
                                      <p:cBhvr>
                                        <p:cTn id="177" dur="500"/>
                                        <p:tgtEl>
                                          <p:spTgt spid="107"/>
                                        </p:tgtEl>
                                      </p:cBhvr>
                                    </p:animEffect>
                                    <p:set>
                                      <p:cBhvr>
                                        <p:cTn id="178" dur="1" fill="hold">
                                          <p:stCondLst>
                                            <p:cond delay="499"/>
                                          </p:stCondLst>
                                        </p:cTn>
                                        <p:tgtEl>
                                          <p:spTgt spid="107"/>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22" presetClass="exit" presetSubtype="4" fill="hold" grpId="0" nodeType="clickEffect">
                                  <p:stCondLst>
                                    <p:cond delay="0"/>
                                  </p:stCondLst>
                                  <p:childTnLst>
                                    <p:animEffect transition="out" filter="wipe(down)">
                                      <p:cBhvr>
                                        <p:cTn id="182" dur="500"/>
                                        <p:tgtEl>
                                          <p:spTgt spid="108"/>
                                        </p:tgtEl>
                                      </p:cBhvr>
                                    </p:animEffect>
                                    <p:set>
                                      <p:cBhvr>
                                        <p:cTn id="183" dur="1" fill="hold">
                                          <p:stCondLst>
                                            <p:cond delay="499"/>
                                          </p:stCondLst>
                                        </p:cTn>
                                        <p:tgtEl>
                                          <p:spTgt spid="108"/>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22" presetClass="exit" presetSubtype="4" fill="hold" grpId="0" nodeType="clickEffect">
                                  <p:stCondLst>
                                    <p:cond delay="0"/>
                                  </p:stCondLst>
                                  <p:childTnLst>
                                    <p:animEffect transition="out" filter="wipe(down)">
                                      <p:cBhvr>
                                        <p:cTn id="187" dur="500"/>
                                        <p:tgtEl>
                                          <p:spTgt spid="109"/>
                                        </p:tgtEl>
                                      </p:cBhvr>
                                    </p:animEffect>
                                    <p:set>
                                      <p:cBhvr>
                                        <p:cTn id="188" dur="1" fill="hold">
                                          <p:stCondLst>
                                            <p:cond delay="499"/>
                                          </p:stCondLst>
                                        </p:cTn>
                                        <p:tgtEl>
                                          <p:spTgt spid="109"/>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22" presetClass="exit" presetSubtype="4" fill="hold" grpId="0" nodeType="clickEffect">
                                  <p:stCondLst>
                                    <p:cond delay="0"/>
                                  </p:stCondLst>
                                  <p:childTnLst>
                                    <p:animEffect transition="out" filter="wipe(down)">
                                      <p:cBhvr>
                                        <p:cTn id="192" dur="500"/>
                                        <p:tgtEl>
                                          <p:spTgt spid="110"/>
                                        </p:tgtEl>
                                      </p:cBhvr>
                                    </p:animEffect>
                                    <p:set>
                                      <p:cBhvr>
                                        <p:cTn id="193" dur="1" fill="hold">
                                          <p:stCondLst>
                                            <p:cond delay="499"/>
                                          </p:stCondLst>
                                        </p:cTn>
                                        <p:tgtEl>
                                          <p:spTgt spid="110"/>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22" presetClass="exit" presetSubtype="4" fill="hold" grpId="0" nodeType="clickEffect">
                                  <p:stCondLst>
                                    <p:cond delay="0"/>
                                  </p:stCondLst>
                                  <p:childTnLst>
                                    <p:animEffect transition="out" filter="wipe(down)">
                                      <p:cBhvr>
                                        <p:cTn id="197" dur="500"/>
                                        <p:tgtEl>
                                          <p:spTgt spid="111"/>
                                        </p:tgtEl>
                                      </p:cBhvr>
                                    </p:animEffect>
                                    <p:set>
                                      <p:cBhvr>
                                        <p:cTn id="198" dur="1" fill="hold">
                                          <p:stCondLst>
                                            <p:cond delay="499"/>
                                          </p:stCondLst>
                                        </p:cTn>
                                        <p:tgtEl>
                                          <p:spTgt spid="111"/>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22" presetClass="exit" presetSubtype="4" fill="hold" grpId="0" nodeType="clickEffect">
                                  <p:stCondLst>
                                    <p:cond delay="0"/>
                                  </p:stCondLst>
                                  <p:childTnLst>
                                    <p:animEffect transition="out" filter="wipe(down)">
                                      <p:cBhvr>
                                        <p:cTn id="202" dur="500"/>
                                        <p:tgtEl>
                                          <p:spTgt spid="112"/>
                                        </p:tgtEl>
                                      </p:cBhvr>
                                    </p:animEffect>
                                    <p:set>
                                      <p:cBhvr>
                                        <p:cTn id="203" dur="1" fill="hold">
                                          <p:stCondLst>
                                            <p:cond delay="499"/>
                                          </p:stCondLst>
                                        </p:cTn>
                                        <p:tgtEl>
                                          <p:spTgt spid="112"/>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22" presetClass="exit" presetSubtype="4" fill="hold" grpId="0" nodeType="clickEffect">
                                  <p:stCondLst>
                                    <p:cond delay="0"/>
                                  </p:stCondLst>
                                  <p:childTnLst>
                                    <p:animEffect transition="out" filter="wipe(down)">
                                      <p:cBhvr>
                                        <p:cTn id="207" dur="500"/>
                                        <p:tgtEl>
                                          <p:spTgt spid="113"/>
                                        </p:tgtEl>
                                      </p:cBhvr>
                                    </p:animEffect>
                                    <p:set>
                                      <p:cBhvr>
                                        <p:cTn id="208" dur="1" fill="hold">
                                          <p:stCondLst>
                                            <p:cond delay="499"/>
                                          </p:stCondLst>
                                        </p:cTn>
                                        <p:tgtEl>
                                          <p:spTgt spid="113"/>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22" presetClass="exit" presetSubtype="4" fill="hold" grpId="0" nodeType="clickEffect">
                                  <p:stCondLst>
                                    <p:cond delay="0"/>
                                  </p:stCondLst>
                                  <p:childTnLst>
                                    <p:animEffect transition="out" filter="wipe(down)">
                                      <p:cBhvr>
                                        <p:cTn id="212" dur="500"/>
                                        <p:tgtEl>
                                          <p:spTgt spid="114"/>
                                        </p:tgtEl>
                                      </p:cBhvr>
                                    </p:animEffect>
                                    <p:set>
                                      <p:cBhvr>
                                        <p:cTn id="213" dur="1" fill="hold">
                                          <p:stCondLst>
                                            <p:cond delay="499"/>
                                          </p:stCondLst>
                                        </p:cTn>
                                        <p:tgtEl>
                                          <p:spTgt spid="114"/>
                                        </p:tgtEl>
                                        <p:attrNameLst>
                                          <p:attrName>style.visibility</p:attrName>
                                        </p:attrNameLst>
                                      </p:cBhvr>
                                      <p:to>
                                        <p:strVal val="hidden"/>
                                      </p:to>
                                    </p:set>
                                  </p:childTnLst>
                                </p:cTn>
                              </p:par>
                            </p:childTnLst>
                          </p:cTn>
                        </p:par>
                      </p:childTnLst>
                    </p:cTn>
                  </p:par>
                  <p:par>
                    <p:cTn id="214" fill="hold">
                      <p:stCondLst>
                        <p:cond delay="indefinite"/>
                      </p:stCondLst>
                      <p:childTnLst>
                        <p:par>
                          <p:cTn id="215" fill="hold">
                            <p:stCondLst>
                              <p:cond delay="0"/>
                            </p:stCondLst>
                            <p:childTnLst>
                              <p:par>
                                <p:cTn id="216" presetID="22" presetClass="exit" presetSubtype="4" fill="hold" grpId="0" nodeType="clickEffect">
                                  <p:stCondLst>
                                    <p:cond delay="0"/>
                                  </p:stCondLst>
                                  <p:childTnLst>
                                    <p:animEffect transition="out" filter="wipe(down)">
                                      <p:cBhvr>
                                        <p:cTn id="217" dur="500"/>
                                        <p:tgtEl>
                                          <p:spTgt spid="115"/>
                                        </p:tgtEl>
                                      </p:cBhvr>
                                    </p:animEffect>
                                    <p:set>
                                      <p:cBhvr>
                                        <p:cTn id="218" dur="1" fill="hold">
                                          <p:stCondLst>
                                            <p:cond delay="499"/>
                                          </p:stCondLst>
                                        </p:cTn>
                                        <p:tgtEl>
                                          <p:spTgt spid="115"/>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22" presetClass="exit" presetSubtype="4" fill="hold" grpId="0" nodeType="clickEffect">
                                  <p:stCondLst>
                                    <p:cond delay="0"/>
                                  </p:stCondLst>
                                  <p:childTnLst>
                                    <p:animEffect transition="out" filter="wipe(down)">
                                      <p:cBhvr>
                                        <p:cTn id="222" dur="500"/>
                                        <p:tgtEl>
                                          <p:spTgt spid="116"/>
                                        </p:tgtEl>
                                      </p:cBhvr>
                                    </p:animEffect>
                                    <p:set>
                                      <p:cBhvr>
                                        <p:cTn id="223" dur="1" fill="hold">
                                          <p:stCondLst>
                                            <p:cond delay="499"/>
                                          </p:stCondLst>
                                        </p:cTn>
                                        <p:tgtEl>
                                          <p:spTgt spid="116"/>
                                        </p:tgtEl>
                                        <p:attrNameLst>
                                          <p:attrName>style.visibility</p:attrName>
                                        </p:attrNameLst>
                                      </p:cBhvr>
                                      <p:to>
                                        <p:strVal val="hidden"/>
                                      </p:to>
                                    </p:set>
                                  </p:childTnLst>
                                </p:cTn>
                              </p:par>
                            </p:childTnLst>
                          </p:cTn>
                        </p:par>
                      </p:childTnLst>
                    </p:cTn>
                  </p:par>
                  <p:par>
                    <p:cTn id="224" fill="hold">
                      <p:stCondLst>
                        <p:cond delay="indefinite"/>
                      </p:stCondLst>
                      <p:childTnLst>
                        <p:par>
                          <p:cTn id="225" fill="hold">
                            <p:stCondLst>
                              <p:cond delay="0"/>
                            </p:stCondLst>
                            <p:childTnLst>
                              <p:par>
                                <p:cTn id="226" presetID="22" presetClass="exit" presetSubtype="4" fill="hold" grpId="0" nodeType="clickEffect">
                                  <p:stCondLst>
                                    <p:cond delay="0"/>
                                  </p:stCondLst>
                                  <p:childTnLst>
                                    <p:animEffect transition="out" filter="wipe(down)">
                                      <p:cBhvr>
                                        <p:cTn id="227" dur="500"/>
                                        <p:tgtEl>
                                          <p:spTgt spid="117"/>
                                        </p:tgtEl>
                                      </p:cBhvr>
                                    </p:animEffect>
                                    <p:set>
                                      <p:cBhvr>
                                        <p:cTn id="228" dur="1" fill="hold">
                                          <p:stCondLst>
                                            <p:cond delay="499"/>
                                          </p:stCondLst>
                                        </p:cTn>
                                        <p:tgtEl>
                                          <p:spTgt spid="117"/>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22" presetClass="exit" presetSubtype="4" fill="hold" grpId="0" nodeType="clickEffect">
                                  <p:stCondLst>
                                    <p:cond delay="0"/>
                                  </p:stCondLst>
                                  <p:childTnLst>
                                    <p:animEffect transition="out" filter="wipe(down)">
                                      <p:cBhvr>
                                        <p:cTn id="232" dur="500"/>
                                        <p:tgtEl>
                                          <p:spTgt spid="118"/>
                                        </p:tgtEl>
                                      </p:cBhvr>
                                    </p:animEffect>
                                    <p:set>
                                      <p:cBhvr>
                                        <p:cTn id="233" dur="1" fill="hold">
                                          <p:stCondLst>
                                            <p:cond delay="499"/>
                                          </p:stCondLst>
                                        </p:cTn>
                                        <p:tgtEl>
                                          <p:spTgt spid="1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0" grpId="0"/>
      <p:bldP spid="11" grpId="0"/>
      <p:bldP spid="55" grpId="0"/>
      <p:bldP spid="57" grpId="0"/>
      <p:bldP spid="58" grpId="0"/>
      <p:bldP spid="59" grpId="0"/>
      <p:bldP spid="60" grpId="0"/>
      <p:bldP spid="90" grpId="0"/>
      <p:bldP spid="92" grpId="0"/>
      <p:bldP spid="3"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J-K Flip-Flop</a:t>
            </a:r>
            <a:endParaRPr lang="en-US" dirty="0"/>
          </a:p>
        </p:txBody>
      </p:sp>
      <p:sp>
        <p:nvSpPr>
          <p:cNvPr id="4" name="Rectangle 3"/>
          <p:cNvSpPr/>
          <p:nvPr/>
        </p:nvSpPr>
        <p:spPr>
          <a:xfrm>
            <a:off x="1447800" y="1219200"/>
            <a:ext cx="2203968"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5" name="Straight Connector 4"/>
          <p:cNvCxnSpPr/>
          <p:nvPr/>
        </p:nvCxnSpPr>
        <p:spPr>
          <a:xfrm flipH="1">
            <a:off x="863366" y="1447800"/>
            <a:ext cx="580565" cy="0"/>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657600" y="1447800"/>
            <a:ext cx="643395"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47800" y="1219200"/>
            <a:ext cx="282450" cy="461665"/>
          </a:xfrm>
          <a:prstGeom prst="rect">
            <a:avLst/>
          </a:prstGeom>
          <a:noFill/>
        </p:spPr>
        <p:txBody>
          <a:bodyPr wrap="none" rtlCol="0">
            <a:spAutoFit/>
          </a:bodyPr>
          <a:lstStyle/>
          <a:p>
            <a:r>
              <a:rPr lang="en-US" sz="2400" dirty="0" smtClean="0">
                <a:solidFill>
                  <a:schemeClr val="bg1"/>
                </a:solidFill>
              </a:rPr>
              <a:t>J</a:t>
            </a:r>
            <a:endParaRPr lang="en-US" sz="2400" dirty="0">
              <a:solidFill>
                <a:schemeClr val="bg1"/>
              </a:solidFill>
            </a:endParaRPr>
          </a:p>
        </p:txBody>
      </p:sp>
      <p:cxnSp>
        <p:nvCxnSpPr>
          <p:cNvPr id="8" name="Straight Connector 7"/>
          <p:cNvCxnSpPr/>
          <p:nvPr/>
        </p:nvCxnSpPr>
        <p:spPr>
          <a:xfrm flipH="1">
            <a:off x="880050" y="2281535"/>
            <a:ext cx="580565" cy="0"/>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66710" y="2052935"/>
            <a:ext cx="344966" cy="461665"/>
          </a:xfrm>
          <a:prstGeom prst="rect">
            <a:avLst/>
          </a:prstGeom>
          <a:noFill/>
        </p:spPr>
        <p:txBody>
          <a:bodyPr wrap="none" rtlCol="0">
            <a:spAutoFit/>
          </a:bodyPr>
          <a:lstStyle/>
          <a:p>
            <a:r>
              <a:rPr lang="en-US" sz="2400" dirty="0" smtClean="0">
                <a:solidFill>
                  <a:schemeClr val="bg1"/>
                </a:solidFill>
              </a:rPr>
              <a:t>K</a:t>
            </a:r>
            <a:endParaRPr lang="en-US" sz="2400" dirty="0">
              <a:solidFill>
                <a:schemeClr val="bg1"/>
              </a:solidFill>
            </a:endParaRPr>
          </a:p>
        </p:txBody>
      </p:sp>
      <p:sp>
        <p:nvSpPr>
          <p:cNvPr id="10" name="TextBox 9"/>
          <p:cNvSpPr txBox="1"/>
          <p:nvPr/>
        </p:nvSpPr>
        <p:spPr>
          <a:xfrm>
            <a:off x="3200400" y="1219200"/>
            <a:ext cx="323515" cy="461665"/>
          </a:xfrm>
          <a:prstGeom prst="rect">
            <a:avLst/>
          </a:prstGeom>
          <a:noFill/>
        </p:spPr>
        <p:txBody>
          <a:bodyPr wrap="none" rtlCol="0">
            <a:spAutoFit/>
          </a:bodyPr>
          <a:lstStyle/>
          <a:p>
            <a:r>
              <a:rPr lang="en-US" sz="2400" dirty="0" smtClean="0">
                <a:solidFill>
                  <a:schemeClr val="bg1"/>
                </a:solidFill>
              </a:rPr>
              <a:t>Q</a:t>
            </a:r>
            <a:endParaRPr lang="en-US" sz="2400" dirty="0">
              <a:solidFill>
                <a:schemeClr val="bg1"/>
              </a:solidFill>
            </a:endParaRPr>
          </a:p>
        </p:txBody>
      </p:sp>
      <p:sp>
        <p:nvSpPr>
          <p:cNvPr id="11" name="TextBox 10"/>
          <p:cNvSpPr txBox="1"/>
          <p:nvPr/>
        </p:nvSpPr>
        <p:spPr>
          <a:xfrm>
            <a:off x="3217636" y="2052935"/>
            <a:ext cx="388113" cy="461665"/>
          </a:xfrm>
          <a:prstGeom prst="rect">
            <a:avLst/>
          </a:prstGeom>
          <a:noFill/>
        </p:spPr>
        <p:txBody>
          <a:bodyPr wrap="none" rtlCol="0">
            <a:spAutoFit/>
          </a:bodyPr>
          <a:lstStyle/>
          <a:p>
            <a:r>
              <a:rPr lang="en-US" sz="2400" dirty="0" smtClean="0">
                <a:solidFill>
                  <a:schemeClr val="bg1"/>
                </a:solidFill>
              </a:rPr>
              <a:t>Q’</a:t>
            </a:r>
            <a:endParaRPr lang="en-US" sz="2400" dirty="0">
              <a:solidFill>
                <a:schemeClr val="bg1"/>
              </a:solidFill>
            </a:endParaRPr>
          </a:p>
        </p:txBody>
      </p:sp>
      <p:cxnSp>
        <p:nvCxnSpPr>
          <p:cNvPr id="12" name="Straight Connector 11"/>
          <p:cNvCxnSpPr/>
          <p:nvPr/>
        </p:nvCxnSpPr>
        <p:spPr>
          <a:xfrm>
            <a:off x="3657600" y="2319336"/>
            <a:ext cx="643395"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3" name="Left Brace 12"/>
          <p:cNvSpPr/>
          <p:nvPr/>
        </p:nvSpPr>
        <p:spPr>
          <a:xfrm>
            <a:off x="540740" y="1322070"/>
            <a:ext cx="251901" cy="1087754"/>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a:off x="4267200" y="1339246"/>
            <a:ext cx="238257" cy="107057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rot="16200000">
            <a:off x="-123420" y="1665476"/>
            <a:ext cx="694459" cy="400110"/>
          </a:xfrm>
          <a:prstGeom prst="rect">
            <a:avLst/>
          </a:prstGeom>
          <a:noFill/>
        </p:spPr>
        <p:txBody>
          <a:bodyPr wrap="none" rtlCol="0">
            <a:spAutoFit/>
          </a:bodyPr>
          <a:lstStyle/>
          <a:p>
            <a:r>
              <a:rPr lang="en-US" sz="2000" dirty="0" smtClean="0"/>
              <a:t>Inputs</a:t>
            </a:r>
            <a:endParaRPr lang="en-US" sz="2000" dirty="0"/>
          </a:p>
        </p:txBody>
      </p:sp>
      <p:sp>
        <p:nvSpPr>
          <p:cNvPr id="16" name="TextBox 15"/>
          <p:cNvSpPr txBox="1"/>
          <p:nvPr/>
        </p:nvSpPr>
        <p:spPr>
          <a:xfrm rot="16200000">
            <a:off x="4173828" y="1735428"/>
            <a:ext cx="853434" cy="400110"/>
          </a:xfrm>
          <a:prstGeom prst="rect">
            <a:avLst/>
          </a:prstGeom>
          <a:noFill/>
        </p:spPr>
        <p:txBody>
          <a:bodyPr wrap="none" rtlCol="0">
            <a:spAutoFit/>
          </a:bodyPr>
          <a:lstStyle/>
          <a:p>
            <a:r>
              <a:rPr lang="en-US" sz="2000" dirty="0" smtClean="0"/>
              <a:t>Outputs</a:t>
            </a:r>
            <a:endParaRPr lang="en-US" sz="2000" dirty="0"/>
          </a:p>
        </p:txBody>
      </p:sp>
      <p:graphicFrame>
        <p:nvGraphicFramePr>
          <p:cNvPr id="17" name="Table 16"/>
          <p:cNvGraphicFramePr>
            <a:graphicFrameLocks noGrp="1"/>
          </p:cNvGraphicFramePr>
          <p:nvPr>
            <p:extLst>
              <p:ext uri="{D42A27DB-BD31-4B8C-83A1-F6EECF244321}">
                <p14:modId xmlns:p14="http://schemas.microsoft.com/office/powerpoint/2010/main" val="3154957921"/>
              </p:ext>
            </p:extLst>
          </p:nvPr>
        </p:nvGraphicFramePr>
        <p:xfrm>
          <a:off x="4343393" y="2885440"/>
          <a:ext cx="4724407" cy="3362960"/>
        </p:xfrm>
        <a:graphic>
          <a:graphicData uri="http://schemas.openxmlformats.org/drawingml/2006/table">
            <a:tbl>
              <a:tblPr firstRow="1" bandRow="1"/>
              <a:tblGrid>
                <a:gridCol w="665328"/>
                <a:gridCol w="665328"/>
                <a:gridCol w="739254"/>
                <a:gridCol w="813179"/>
                <a:gridCol w="1841318"/>
              </a:tblGrid>
              <a:tr h="370840">
                <a:tc>
                  <a:txBody>
                    <a:bodyPr/>
                    <a:lstStyle/>
                    <a:p>
                      <a:pPr algn="ctr"/>
                      <a:r>
                        <a:rPr lang="en-US" sz="2000" b="1" dirty="0" smtClean="0">
                          <a:solidFill>
                            <a:schemeClr val="tx2"/>
                          </a:solidFill>
                        </a:rPr>
                        <a:t>J</a:t>
                      </a:r>
                      <a:endParaRPr lang="en-US" sz="2000" b="1" dirty="0">
                        <a:solidFill>
                          <a:schemeClr val="tx2"/>
                        </a:solidFill>
                      </a:endParaRPr>
                    </a:p>
                  </a:txBody>
                  <a:tcPr anchor="ctr"/>
                </a:tc>
                <a:tc>
                  <a:txBody>
                    <a:bodyPr/>
                    <a:lstStyle/>
                    <a:p>
                      <a:pPr algn="ctr"/>
                      <a:r>
                        <a:rPr lang="en-US" sz="2000" b="1" dirty="0" smtClean="0">
                          <a:solidFill>
                            <a:schemeClr val="tx2"/>
                          </a:solidFill>
                        </a:rPr>
                        <a:t>K</a:t>
                      </a:r>
                      <a:endParaRPr lang="en-US" sz="2000" b="1" dirty="0">
                        <a:solidFill>
                          <a:schemeClr val="tx2"/>
                        </a:solidFill>
                      </a:endParaRPr>
                    </a:p>
                  </a:txBody>
                  <a:tcPr anchor="ctr"/>
                </a:tc>
                <a:tc>
                  <a:txBody>
                    <a:bodyPr/>
                    <a:lstStyle/>
                    <a:p>
                      <a:pPr algn="ctr"/>
                      <a:r>
                        <a:rPr lang="en-US" sz="2000" b="1" dirty="0" err="1" smtClean="0">
                          <a:solidFill>
                            <a:schemeClr val="tx2"/>
                          </a:solidFill>
                        </a:rPr>
                        <a:t>Q</a:t>
                      </a:r>
                      <a:r>
                        <a:rPr lang="en-US" sz="2000" b="1" baseline="-25000" dirty="0" err="1" smtClean="0">
                          <a:solidFill>
                            <a:schemeClr val="tx2"/>
                          </a:solidFill>
                        </a:rPr>
                        <a:t>n</a:t>
                      </a:r>
                      <a:endParaRPr lang="en-US" sz="2000" b="1" baseline="-25000" dirty="0">
                        <a:solidFill>
                          <a:schemeClr val="tx2"/>
                        </a:solidFill>
                      </a:endParaRPr>
                    </a:p>
                  </a:txBody>
                  <a:tcPr anchor="ctr"/>
                </a:tc>
                <a:tc>
                  <a:txBody>
                    <a:bodyPr/>
                    <a:lstStyle/>
                    <a:p>
                      <a:pPr algn="ctr"/>
                      <a:r>
                        <a:rPr lang="en-US" sz="2000" b="1" dirty="0" smtClean="0">
                          <a:solidFill>
                            <a:schemeClr val="tx2"/>
                          </a:solidFill>
                        </a:rPr>
                        <a:t>Q</a:t>
                      </a:r>
                      <a:r>
                        <a:rPr lang="en-US" sz="2000" b="1" baseline="-25000" dirty="0" smtClean="0">
                          <a:solidFill>
                            <a:schemeClr val="tx2"/>
                          </a:solidFill>
                        </a:rPr>
                        <a:t>n+1</a:t>
                      </a:r>
                      <a:endParaRPr lang="en-US" sz="2000" b="1" baseline="-25000" dirty="0">
                        <a:solidFill>
                          <a:schemeClr val="tx2"/>
                        </a:solidFill>
                      </a:endParaRPr>
                    </a:p>
                  </a:txBody>
                  <a:tcPr anchor="ctr"/>
                </a:tc>
                <a:tc>
                  <a:txBody>
                    <a:bodyPr/>
                    <a:lstStyle/>
                    <a:p>
                      <a:pPr algn="ctr"/>
                      <a:r>
                        <a:rPr lang="en-US" sz="2000" b="1" dirty="0" smtClean="0">
                          <a:solidFill>
                            <a:schemeClr val="tx2"/>
                          </a:solidFill>
                        </a:rPr>
                        <a:t>State</a:t>
                      </a:r>
                      <a:endParaRPr lang="en-US" sz="2000" b="1" dirty="0">
                        <a:solidFill>
                          <a:schemeClr val="tx2"/>
                        </a:solidFill>
                      </a:endParaRPr>
                    </a:p>
                  </a:txBody>
                  <a:tcPr anchor="ctr"/>
                </a:tc>
              </a:tr>
              <a:tr h="741680">
                <a:tc>
                  <a:txBody>
                    <a:bodyPr/>
                    <a:lstStyle/>
                    <a:p>
                      <a:pPr algn="ctr"/>
                      <a:r>
                        <a:rPr lang="en-US" sz="2000" dirty="0" smtClean="0"/>
                        <a:t>0</a:t>
                      </a:r>
                      <a:endParaRPr lang="en-US" sz="2000" dirty="0"/>
                    </a:p>
                    <a:p>
                      <a:pPr algn="ctr"/>
                      <a:r>
                        <a:rPr lang="en-US" sz="2000" dirty="0" smtClean="0"/>
                        <a:t>0</a:t>
                      </a:r>
                      <a:endParaRPr lang="en-US" sz="2000" dirty="0"/>
                    </a:p>
                  </a:txBody>
                  <a:tcPr anchor="ctr"/>
                </a:tc>
                <a:tc>
                  <a:txBody>
                    <a:bodyPr/>
                    <a:lstStyle/>
                    <a:p>
                      <a:pPr algn="ctr"/>
                      <a:r>
                        <a:rPr lang="en-US" sz="2000" dirty="0" smtClean="0"/>
                        <a:t>0</a:t>
                      </a:r>
                      <a:endParaRPr lang="en-US" sz="2000" dirty="0"/>
                    </a:p>
                    <a:p>
                      <a:pPr algn="ctr"/>
                      <a:r>
                        <a:rPr lang="en-US" sz="2000" dirty="0" smtClean="0"/>
                        <a:t>0</a:t>
                      </a:r>
                      <a:endParaRPr lang="en-US" sz="2000" dirty="0"/>
                    </a:p>
                  </a:txBody>
                  <a:tcPr anchor="ctr"/>
                </a:tc>
                <a:tc>
                  <a:txBody>
                    <a:bodyPr/>
                    <a:lstStyle/>
                    <a:p>
                      <a:pPr algn="ctr"/>
                      <a:r>
                        <a:rPr lang="en-US" sz="2000" dirty="0" smtClean="0"/>
                        <a:t>0</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1</a:t>
                      </a:r>
                      <a:endParaRPr lang="en-US" sz="2000" dirty="0"/>
                    </a:p>
                  </a:txBody>
                  <a:tcPr anchor="ctr"/>
                </a:tc>
                <a:tc>
                  <a:txBody>
                    <a:bodyPr/>
                    <a:lstStyle/>
                    <a:p>
                      <a:pPr algn="ctr"/>
                      <a:r>
                        <a:rPr lang="en-US" sz="2000" dirty="0" smtClean="0"/>
                        <a:t>No Change</a:t>
                      </a:r>
                      <a:endParaRPr lang="en-US" sz="2000" dirty="0"/>
                    </a:p>
                  </a:txBody>
                  <a:tcPr anchor="ctr"/>
                </a:tc>
              </a:tr>
              <a:tr h="741680">
                <a:tc>
                  <a:txBody>
                    <a:bodyPr/>
                    <a:lstStyle/>
                    <a:p>
                      <a:pPr algn="ctr"/>
                      <a:r>
                        <a:rPr lang="en-US" sz="2000" dirty="0" smtClean="0"/>
                        <a:t>0</a:t>
                      </a:r>
                      <a:endParaRPr lang="en-US" sz="2000" dirty="0"/>
                    </a:p>
                    <a:p>
                      <a:pPr algn="ctr"/>
                      <a:r>
                        <a:rPr lang="en-US" sz="2000" dirty="0" smtClean="0"/>
                        <a:t>0</a:t>
                      </a:r>
                      <a:endParaRPr lang="en-US" sz="2000" dirty="0"/>
                    </a:p>
                  </a:txBody>
                  <a:tcPr anchor="ctr"/>
                </a:tc>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0</a:t>
                      </a:r>
                      <a:endParaRPr lang="en-US" sz="2000" dirty="0"/>
                    </a:p>
                  </a:txBody>
                  <a:tcPr anchor="ctr"/>
                </a:tc>
                <a:tc>
                  <a:txBody>
                    <a:bodyPr/>
                    <a:lstStyle/>
                    <a:p>
                      <a:pPr algn="ctr"/>
                      <a:r>
                        <a:rPr lang="en-US" sz="2000" dirty="0" smtClean="0"/>
                        <a:t>Reset</a:t>
                      </a:r>
                      <a:endParaRPr lang="en-US" sz="2000" dirty="0"/>
                    </a:p>
                  </a:txBody>
                  <a:tcPr anchor="ctr"/>
                </a:tc>
              </a:tr>
              <a:tr h="741680">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0</a:t>
                      </a:r>
                      <a:endParaRPr lang="en-US" sz="2000" dirty="0"/>
                    </a:p>
                  </a:txBody>
                  <a:tcPr anchor="ctr"/>
                </a:tc>
                <a:tc>
                  <a:txBody>
                    <a:bodyPr/>
                    <a:lstStyle/>
                    <a:p>
                      <a:pPr algn="ctr"/>
                      <a:r>
                        <a:rPr lang="en-US" sz="2000" dirty="0" smtClean="0"/>
                        <a:t>0</a:t>
                      </a:r>
                      <a:endParaRPr lang="en-US" sz="2000" dirty="0"/>
                    </a:p>
                    <a:p>
                      <a:pPr algn="ctr"/>
                      <a:r>
                        <a:rPr lang="en-US" sz="2000" dirty="0" smtClean="0"/>
                        <a:t>1</a:t>
                      </a:r>
                      <a:endParaRPr lang="en-US" sz="2000" dirty="0"/>
                    </a:p>
                  </a:txBody>
                  <a:tcPr anchor="ctr"/>
                </a:tc>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Set</a:t>
                      </a:r>
                      <a:endParaRPr lang="en-US" sz="2000" dirty="0"/>
                    </a:p>
                  </a:txBody>
                  <a:tcPr anchor="ctr"/>
                </a:tc>
              </a:tr>
              <a:tr h="741680">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1</a:t>
                      </a:r>
                      <a:endParaRPr lang="en-US" sz="2000" dirty="0"/>
                    </a:p>
                  </a:txBody>
                  <a:tcPr anchor="ctr"/>
                </a:tc>
                <a:tc>
                  <a:txBody>
                    <a:bodyPr/>
                    <a:lstStyle/>
                    <a:p>
                      <a:pPr algn="ctr"/>
                      <a:r>
                        <a:rPr lang="en-US" sz="2000" dirty="0" smtClean="0"/>
                        <a:t>1</a:t>
                      </a:r>
                      <a:endParaRPr lang="en-US" sz="2000" dirty="0"/>
                    </a:p>
                    <a:p>
                      <a:pPr algn="ctr"/>
                      <a:r>
                        <a:rPr lang="en-US" sz="2000" dirty="0" smtClean="0"/>
                        <a:t>0</a:t>
                      </a:r>
                      <a:endParaRPr lang="en-US" sz="2000" dirty="0"/>
                    </a:p>
                  </a:txBody>
                  <a:tcPr anchor="ctr"/>
                </a:tc>
                <a:tc>
                  <a:txBody>
                    <a:bodyPr/>
                    <a:lstStyle/>
                    <a:p>
                      <a:pPr algn="ctr"/>
                      <a:r>
                        <a:rPr lang="en-US" sz="2000" dirty="0" smtClean="0"/>
                        <a:t>Toggle</a:t>
                      </a:r>
                      <a:endParaRPr lang="en-US" sz="2000" dirty="0"/>
                    </a:p>
                  </a:txBody>
                  <a:tcPr anchor="ctr"/>
                </a:tc>
              </a:tr>
            </a:tbl>
          </a:graphicData>
        </a:graphic>
      </p:graphicFrame>
      <p:grpSp>
        <p:nvGrpSpPr>
          <p:cNvPr id="18" name="Group 17"/>
          <p:cNvGrpSpPr/>
          <p:nvPr/>
        </p:nvGrpSpPr>
        <p:grpSpPr>
          <a:xfrm>
            <a:off x="1588904" y="3562290"/>
            <a:ext cx="2179159" cy="657819"/>
            <a:chOff x="6719808" y="5434727"/>
            <a:chExt cx="2900464" cy="723601"/>
          </a:xfrm>
        </p:grpSpPr>
        <p:grpSp>
          <p:nvGrpSpPr>
            <p:cNvPr id="19" name="Group 18"/>
            <p:cNvGrpSpPr/>
            <p:nvPr/>
          </p:nvGrpSpPr>
          <p:grpSpPr>
            <a:xfrm>
              <a:off x="6719808" y="5434727"/>
              <a:ext cx="1798463" cy="723601"/>
              <a:chOff x="3208798" y="5435921"/>
              <a:chExt cx="1798463" cy="723601"/>
            </a:xfrm>
          </p:grpSpPr>
          <p:cxnSp>
            <p:nvCxnSpPr>
              <p:cNvPr id="23" name="Straight Connector 22"/>
              <p:cNvCxnSpPr/>
              <p:nvPr/>
            </p:nvCxnSpPr>
            <p:spPr>
              <a:xfrm flipV="1">
                <a:off x="3675121" y="598402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208798" y="5620676"/>
                <a:ext cx="88143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Stored Data 71"/>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 name="Group 19"/>
            <p:cNvGrpSpPr/>
            <p:nvPr/>
          </p:nvGrpSpPr>
          <p:grpSpPr>
            <a:xfrm>
              <a:off x="8524804" y="5740592"/>
              <a:ext cx="1095468" cy="117436"/>
              <a:chOff x="1486315" y="1289057"/>
              <a:chExt cx="1095468" cy="117436"/>
            </a:xfrm>
          </p:grpSpPr>
          <p:cxnSp>
            <p:nvCxnSpPr>
              <p:cNvPr id="21" name="Straight Connector 20"/>
              <p:cNvCxnSpPr/>
              <p:nvPr/>
            </p:nvCxnSpPr>
            <p:spPr>
              <a:xfrm flipV="1">
                <a:off x="1603168" y="1348684"/>
                <a:ext cx="97861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48631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27" name="Group 26"/>
          <p:cNvGrpSpPr/>
          <p:nvPr/>
        </p:nvGrpSpPr>
        <p:grpSpPr>
          <a:xfrm>
            <a:off x="1588905" y="5114271"/>
            <a:ext cx="2179158" cy="657819"/>
            <a:chOff x="6719803" y="5434727"/>
            <a:chExt cx="2900460" cy="723601"/>
          </a:xfrm>
        </p:grpSpPr>
        <p:grpSp>
          <p:nvGrpSpPr>
            <p:cNvPr id="28" name="Group 27"/>
            <p:cNvGrpSpPr/>
            <p:nvPr/>
          </p:nvGrpSpPr>
          <p:grpSpPr>
            <a:xfrm>
              <a:off x="6719803" y="5434727"/>
              <a:ext cx="1798468" cy="723601"/>
              <a:chOff x="3208793" y="5435921"/>
              <a:chExt cx="1798468" cy="723601"/>
            </a:xfrm>
          </p:grpSpPr>
          <p:cxnSp>
            <p:nvCxnSpPr>
              <p:cNvPr id="32" name="Straight Connector 31"/>
              <p:cNvCxnSpPr/>
              <p:nvPr/>
            </p:nvCxnSpPr>
            <p:spPr>
              <a:xfrm>
                <a:off x="3208793" y="5984024"/>
                <a:ext cx="88143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675121" y="562067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Stored Data 71"/>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9" name="Group 28"/>
            <p:cNvGrpSpPr/>
            <p:nvPr/>
          </p:nvGrpSpPr>
          <p:grpSpPr>
            <a:xfrm>
              <a:off x="8524804" y="5740592"/>
              <a:ext cx="1095459" cy="117436"/>
              <a:chOff x="1486315" y="1289057"/>
              <a:chExt cx="1095459" cy="117436"/>
            </a:xfrm>
          </p:grpSpPr>
          <p:cxnSp>
            <p:nvCxnSpPr>
              <p:cNvPr id="30" name="Straight Connector 29"/>
              <p:cNvCxnSpPr/>
              <p:nvPr/>
            </p:nvCxnSpPr>
            <p:spPr>
              <a:xfrm flipV="1">
                <a:off x="1603168" y="1348684"/>
                <a:ext cx="978606"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48631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40" name="Straight Connector 39"/>
          <p:cNvCxnSpPr/>
          <p:nvPr/>
        </p:nvCxnSpPr>
        <p:spPr>
          <a:xfrm flipH="1" flipV="1">
            <a:off x="1939260" y="4048066"/>
            <a:ext cx="4" cy="37829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234660" y="4948178"/>
            <a:ext cx="4" cy="503513"/>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3234664" y="3895666"/>
            <a:ext cx="4" cy="503513"/>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1939264" y="4900554"/>
            <a:ext cx="4" cy="37829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1944718" y="4384892"/>
            <a:ext cx="1289942" cy="56328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1933806" y="4384892"/>
            <a:ext cx="1300854" cy="51566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28600" y="3486090"/>
            <a:ext cx="324128" cy="400110"/>
          </a:xfrm>
          <a:prstGeom prst="rect">
            <a:avLst/>
          </a:prstGeom>
          <a:noFill/>
        </p:spPr>
        <p:txBody>
          <a:bodyPr wrap="none" rtlCol="0">
            <a:spAutoFit/>
          </a:bodyPr>
          <a:lstStyle/>
          <a:p>
            <a:r>
              <a:rPr lang="en-US" sz="2000" dirty="0" smtClean="0"/>
              <a:t>K</a:t>
            </a:r>
            <a:endParaRPr lang="en-US" sz="2000" dirty="0"/>
          </a:p>
        </p:txBody>
      </p:sp>
      <p:sp>
        <p:nvSpPr>
          <p:cNvPr id="56" name="TextBox 55"/>
          <p:cNvSpPr txBox="1"/>
          <p:nvPr/>
        </p:nvSpPr>
        <p:spPr>
          <a:xfrm>
            <a:off x="266980" y="5410200"/>
            <a:ext cx="266420" cy="400110"/>
          </a:xfrm>
          <a:prstGeom prst="rect">
            <a:avLst/>
          </a:prstGeom>
          <a:noFill/>
        </p:spPr>
        <p:txBody>
          <a:bodyPr wrap="none" rtlCol="0">
            <a:spAutoFit/>
          </a:bodyPr>
          <a:lstStyle/>
          <a:p>
            <a:r>
              <a:rPr lang="en-US" sz="2000" smtClean="0"/>
              <a:t>J</a:t>
            </a:r>
            <a:endParaRPr lang="en-US" sz="2000" dirty="0"/>
          </a:p>
        </p:txBody>
      </p:sp>
      <p:sp>
        <p:nvSpPr>
          <p:cNvPr id="57" name="TextBox 56"/>
          <p:cNvSpPr txBox="1"/>
          <p:nvPr/>
        </p:nvSpPr>
        <p:spPr>
          <a:xfrm>
            <a:off x="3844264" y="3695580"/>
            <a:ext cx="357790" cy="400110"/>
          </a:xfrm>
          <a:prstGeom prst="rect">
            <a:avLst/>
          </a:prstGeom>
          <a:noFill/>
        </p:spPr>
        <p:txBody>
          <a:bodyPr wrap="none" rtlCol="0">
            <a:spAutoFit/>
          </a:bodyPr>
          <a:lstStyle/>
          <a:p>
            <a:r>
              <a:rPr lang="en-US" sz="2000" dirty="0" smtClean="0"/>
              <a:t>Q</a:t>
            </a:r>
            <a:endParaRPr lang="en-US" sz="2000" dirty="0"/>
          </a:p>
        </p:txBody>
      </p:sp>
      <p:sp>
        <p:nvSpPr>
          <p:cNvPr id="58" name="TextBox 57"/>
          <p:cNvSpPr txBox="1"/>
          <p:nvPr/>
        </p:nvSpPr>
        <p:spPr>
          <a:xfrm>
            <a:off x="3844264" y="5238690"/>
            <a:ext cx="422936" cy="400110"/>
          </a:xfrm>
          <a:prstGeom prst="rect">
            <a:avLst/>
          </a:prstGeom>
          <a:noFill/>
        </p:spPr>
        <p:txBody>
          <a:bodyPr wrap="none" rtlCol="0">
            <a:spAutoFit/>
          </a:bodyPr>
          <a:lstStyle/>
          <a:p>
            <a:r>
              <a:rPr lang="en-US" sz="2000" dirty="0" smtClean="0"/>
              <a:t>Q’</a:t>
            </a:r>
            <a:endParaRPr lang="en-US" sz="2000" dirty="0"/>
          </a:p>
        </p:txBody>
      </p:sp>
      <p:sp>
        <p:nvSpPr>
          <p:cNvPr id="60" name="TextBox 59"/>
          <p:cNvSpPr txBox="1"/>
          <p:nvPr/>
        </p:nvSpPr>
        <p:spPr>
          <a:xfrm>
            <a:off x="1815135" y="2590800"/>
            <a:ext cx="1537665" cy="400110"/>
          </a:xfrm>
          <a:prstGeom prst="rect">
            <a:avLst/>
          </a:prstGeom>
          <a:noFill/>
        </p:spPr>
        <p:txBody>
          <a:bodyPr wrap="none" rtlCol="0">
            <a:spAutoFit/>
          </a:bodyPr>
          <a:lstStyle/>
          <a:p>
            <a:r>
              <a:rPr lang="en-US" sz="2000" dirty="0" smtClean="0"/>
              <a:t>Logic Symbol</a:t>
            </a:r>
            <a:endParaRPr lang="en-US" sz="2000" dirty="0"/>
          </a:p>
        </p:txBody>
      </p:sp>
      <p:sp>
        <p:nvSpPr>
          <p:cNvPr id="3" name="Rectangle 2"/>
          <p:cNvSpPr/>
          <p:nvPr/>
        </p:nvSpPr>
        <p:spPr>
          <a:xfrm>
            <a:off x="4495800" y="4805049"/>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167312" y="4790761"/>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852429" y="4790761"/>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619189" y="4790761"/>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506011" y="5163190"/>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177523" y="5148902"/>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862640" y="5148902"/>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629400" y="5148902"/>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514165" y="4062097"/>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185677" y="4047809"/>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870794" y="4047809"/>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6637554" y="4047809"/>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4524376" y="4420238"/>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195888" y="4405950"/>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5881005" y="4405950"/>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647765" y="4405950"/>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43424" y="3314385"/>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5214936" y="3300097"/>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5900053" y="3300097"/>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6666813" y="3300097"/>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4553635" y="3672526"/>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5225147" y="3658238"/>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910264" y="3658238"/>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6677024" y="3658238"/>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4499877" y="5538473"/>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5171389" y="5524185"/>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5856506" y="5524185"/>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623266" y="5524185"/>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4510088" y="5896614"/>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5181600" y="5882326"/>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866717" y="5882326"/>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6633477" y="5882326"/>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7699839" y="4929889"/>
            <a:ext cx="856075" cy="398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7714565" y="4166873"/>
            <a:ext cx="856075" cy="398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7505193" y="3481073"/>
            <a:ext cx="1253380" cy="398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7400237" y="5589311"/>
            <a:ext cx="1516590" cy="5828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p:cNvCxnSpPr/>
          <p:nvPr/>
        </p:nvCxnSpPr>
        <p:spPr>
          <a:xfrm flipH="1">
            <a:off x="862645" y="1857671"/>
            <a:ext cx="580565" cy="0"/>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447079" y="1629071"/>
            <a:ext cx="506870" cy="461665"/>
          </a:xfrm>
          <a:prstGeom prst="rect">
            <a:avLst/>
          </a:prstGeom>
          <a:noFill/>
        </p:spPr>
        <p:txBody>
          <a:bodyPr wrap="none" rtlCol="0">
            <a:spAutoFit/>
          </a:bodyPr>
          <a:lstStyle/>
          <a:p>
            <a:r>
              <a:rPr lang="en-US" sz="2400" dirty="0" smtClean="0">
                <a:solidFill>
                  <a:schemeClr val="bg1"/>
                </a:solidFill>
              </a:rPr>
              <a:t>CP</a:t>
            </a:r>
            <a:endParaRPr lang="en-US" sz="2400" dirty="0">
              <a:solidFill>
                <a:schemeClr val="bg1"/>
              </a:solidFill>
            </a:endParaRPr>
          </a:p>
        </p:txBody>
      </p:sp>
      <p:grpSp>
        <p:nvGrpSpPr>
          <p:cNvPr id="92" name="Group 91"/>
          <p:cNvGrpSpPr/>
          <p:nvPr/>
        </p:nvGrpSpPr>
        <p:grpSpPr>
          <a:xfrm>
            <a:off x="551009" y="3426063"/>
            <a:ext cx="1175918" cy="612497"/>
            <a:chOff x="3715743" y="1715660"/>
            <a:chExt cx="1893828" cy="741118"/>
          </a:xfrm>
        </p:grpSpPr>
        <p:cxnSp>
          <p:nvCxnSpPr>
            <p:cNvPr id="93" name="Straight Connector 92"/>
            <p:cNvCxnSpPr/>
            <p:nvPr/>
          </p:nvCxnSpPr>
          <p:spPr>
            <a:xfrm flipV="1">
              <a:off x="4042896" y="226640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715743" y="2070730"/>
              <a:ext cx="74226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6"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7" name="Group 96"/>
          <p:cNvGrpSpPr/>
          <p:nvPr/>
        </p:nvGrpSpPr>
        <p:grpSpPr>
          <a:xfrm>
            <a:off x="500065" y="5302527"/>
            <a:ext cx="1234717" cy="612497"/>
            <a:chOff x="3621047" y="1715660"/>
            <a:chExt cx="1988524" cy="741118"/>
          </a:xfrm>
        </p:grpSpPr>
        <p:cxnSp>
          <p:nvCxnSpPr>
            <p:cNvPr id="98" name="Straight Connector 97"/>
            <p:cNvCxnSpPr/>
            <p:nvPr/>
          </p:nvCxnSpPr>
          <p:spPr>
            <a:xfrm>
              <a:off x="3621047" y="2122548"/>
              <a:ext cx="836956"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4042896" y="190305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1"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02" name="Straight Connector 101"/>
          <p:cNvCxnSpPr/>
          <p:nvPr/>
        </p:nvCxnSpPr>
        <p:spPr>
          <a:xfrm flipV="1">
            <a:off x="762000" y="3888904"/>
            <a:ext cx="0" cy="155761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00065" y="4666535"/>
            <a:ext cx="261935" cy="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131691" y="4462402"/>
            <a:ext cx="392405" cy="400110"/>
          </a:xfrm>
          <a:prstGeom prst="rect">
            <a:avLst/>
          </a:prstGeom>
          <a:noFill/>
        </p:spPr>
        <p:txBody>
          <a:bodyPr wrap="none" rtlCol="0">
            <a:spAutoFit/>
          </a:bodyPr>
          <a:lstStyle/>
          <a:p>
            <a:r>
              <a:rPr lang="en-US" sz="2000" dirty="0" smtClean="0"/>
              <a:t>EN</a:t>
            </a:r>
            <a:endParaRPr lang="en-US" sz="2000" dirty="0"/>
          </a:p>
        </p:txBody>
      </p:sp>
      <p:cxnSp>
        <p:nvCxnSpPr>
          <p:cNvPr id="105" name="Straight Connector 104"/>
          <p:cNvCxnSpPr/>
          <p:nvPr/>
        </p:nvCxnSpPr>
        <p:spPr>
          <a:xfrm flipV="1">
            <a:off x="3428996" y="5440088"/>
            <a:ext cx="0" cy="732112"/>
          </a:xfrm>
          <a:prstGeom prst="line">
            <a:avLst/>
          </a:prstGeom>
          <a:ln w="28575">
            <a:solidFill>
              <a:schemeClr val="accent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67163" y="6172200"/>
            <a:ext cx="266716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776288" y="5841682"/>
            <a:ext cx="0" cy="33051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762000" y="5824535"/>
            <a:ext cx="25774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3428996" y="3230230"/>
            <a:ext cx="0" cy="665556"/>
          </a:xfrm>
          <a:prstGeom prst="line">
            <a:avLst/>
          </a:prstGeom>
          <a:ln w="28575">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767163" y="3246712"/>
            <a:ext cx="266716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776288" y="3222305"/>
            <a:ext cx="0" cy="33051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762000" y="3552823"/>
            <a:ext cx="25774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96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par>
                                <p:cTn id="20" presetID="22" presetClass="entr" presetSubtype="4" fill="hold" nodeType="with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wipe(down)">
                                      <p:cBhvr>
                                        <p:cTn id="22" dur="500"/>
                                        <p:tgtEl>
                                          <p:spTgt spid="9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1"/>
                                        </p:tgtEl>
                                        <p:attrNameLst>
                                          <p:attrName>style.visibility</p:attrName>
                                        </p:attrNameLst>
                                      </p:cBhvr>
                                      <p:to>
                                        <p:strVal val="visible"/>
                                      </p:to>
                                    </p:set>
                                    <p:animEffect transition="in" filter="wipe(down)">
                                      <p:cBhvr>
                                        <p:cTn id="25" dur="500"/>
                                        <p:tgtEl>
                                          <p:spTgt spid="9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left)">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wipe(down)">
                                      <p:cBhvr>
                                        <p:cTn id="58" dur="500"/>
                                        <p:tgtEl>
                                          <p:spTgt spid="6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par>
                                <p:cTn id="64" presetID="22" presetClass="entr" presetSubtype="4" fill="hold"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down)">
                                      <p:cBhvr>
                                        <p:cTn id="66" dur="500"/>
                                        <p:tgtEl>
                                          <p:spTgt spid="27"/>
                                        </p:tgtEl>
                                      </p:cBhvr>
                                    </p:animEffect>
                                  </p:childTnLst>
                                </p:cTn>
                              </p:par>
                              <p:par>
                                <p:cTn id="67" presetID="22" presetClass="entr" presetSubtype="4"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wipe(down)">
                                      <p:cBhvr>
                                        <p:cTn id="69" dur="500"/>
                                        <p:tgtEl>
                                          <p:spTgt spid="40"/>
                                        </p:tgtEl>
                                      </p:cBhvr>
                                    </p:animEffect>
                                  </p:childTnLst>
                                </p:cTn>
                              </p:par>
                              <p:par>
                                <p:cTn id="70" presetID="22" presetClass="entr" presetSubtype="4"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wipe(down)">
                                      <p:cBhvr>
                                        <p:cTn id="72" dur="500"/>
                                        <p:tgtEl>
                                          <p:spTgt spid="42"/>
                                        </p:tgtEl>
                                      </p:cBhvr>
                                    </p:animEffect>
                                  </p:childTnLst>
                                </p:cTn>
                              </p:par>
                              <p:par>
                                <p:cTn id="73" presetID="22" presetClass="entr" presetSubtype="4" fill="hold" nodeType="with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wipe(down)">
                                      <p:cBhvr>
                                        <p:cTn id="75" dur="500"/>
                                        <p:tgtEl>
                                          <p:spTgt spid="43"/>
                                        </p:tgtEl>
                                      </p:cBhvr>
                                    </p:animEffect>
                                  </p:childTnLst>
                                </p:cTn>
                              </p:par>
                              <p:par>
                                <p:cTn id="76" presetID="22" presetClass="entr" presetSubtype="4" fill="hold"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wipe(down)">
                                      <p:cBhvr>
                                        <p:cTn id="78" dur="500"/>
                                        <p:tgtEl>
                                          <p:spTgt spid="44"/>
                                        </p:tgtEl>
                                      </p:cBhvr>
                                    </p:animEffect>
                                  </p:childTnLst>
                                </p:cTn>
                              </p:par>
                              <p:par>
                                <p:cTn id="79" presetID="22" presetClass="entr" presetSubtype="4" fill="hold"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wipe(down)">
                                      <p:cBhvr>
                                        <p:cTn id="81" dur="500"/>
                                        <p:tgtEl>
                                          <p:spTgt spid="45"/>
                                        </p:tgtEl>
                                      </p:cBhvr>
                                    </p:animEffect>
                                  </p:childTnLst>
                                </p:cTn>
                              </p:par>
                              <p:par>
                                <p:cTn id="82" presetID="22" presetClass="entr" presetSubtype="4" fill="hold" nodeType="with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wipe(down)">
                                      <p:cBhvr>
                                        <p:cTn id="84" dur="500"/>
                                        <p:tgtEl>
                                          <p:spTgt spid="48"/>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wipe(down)">
                                      <p:cBhvr>
                                        <p:cTn id="87" dur="500"/>
                                        <p:tgtEl>
                                          <p:spTgt spid="55"/>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wipe(down)">
                                      <p:cBhvr>
                                        <p:cTn id="90" dur="500"/>
                                        <p:tgtEl>
                                          <p:spTgt spid="56"/>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wipe(down)">
                                      <p:cBhvr>
                                        <p:cTn id="93" dur="500"/>
                                        <p:tgtEl>
                                          <p:spTgt spid="57"/>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58"/>
                                        </p:tgtEl>
                                        <p:attrNameLst>
                                          <p:attrName>style.visibility</p:attrName>
                                        </p:attrNameLst>
                                      </p:cBhvr>
                                      <p:to>
                                        <p:strVal val="visible"/>
                                      </p:to>
                                    </p:set>
                                    <p:animEffect transition="in" filter="wipe(down)">
                                      <p:cBhvr>
                                        <p:cTn id="96" dur="500"/>
                                        <p:tgtEl>
                                          <p:spTgt spid="58"/>
                                        </p:tgtEl>
                                      </p:cBhvr>
                                    </p:animEffect>
                                  </p:childTnLst>
                                </p:cTn>
                              </p:par>
                              <p:par>
                                <p:cTn id="97" presetID="22" presetClass="entr" presetSubtype="4" fill="hold" nodeType="with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wipe(down)">
                                      <p:cBhvr>
                                        <p:cTn id="99" dur="500"/>
                                        <p:tgtEl>
                                          <p:spTgt spid="92"/>
                                        </p:tgtEl>
                                      </p:cBhvr>
                                    </p:animEffect>
                                  </p:childTnLst>
                                </p:cTn>
                              </p:par>
                              <p:par>
                                <p:cTn id="100" presetID="22" presetClass="entr" presetSubtype="4" fill="hold" nodeType="withEffect">
                                  <p:stCondLst>
                                    <p:cond delay="0"/>
                                  </p:stCondLst>
                                  <p:childTnLst>
                                    <p:set>
                                      <p:cBhvr>
                                        <p:cTn id="101" dur="1" fill="hold">
                                          <p:stCondLst>
                                            <p:cond delay="0"/>
                                          </p:stCondLst>
                                        </p:cTn>
                                        <p:tgtEl>
                                          <p:spTgt spid="97"/>
                                        </p:tgtEl>
                                        <p:attrNameLst>
                                          <p:attrName>style.visibility</p:attrName>
                                        </p:attrNameLst>
                                      </p:cBhvr>
                                      <p:to>
                                        <p:strVal val="visible"/>
                                      </p:to>
                                    </p:set>
                                    <p:animEffect transition="in" filter="wipe(down)">
                                      <p:cBhvr>
                                        <p:cTn id="102" dur="500"/>
                                        <p:tgtEl>
                                          <p:spTgt spid="97"/>
                                        </p:tgtEl>
                                      </p:cBhvr>
                                    </p:animEffect>
                                  </p:childTnLst>
                                </p:cTn>
                              </p:par>
                              <p:par>
                                <p:cTn id="103" presetID="22" presetClass="entr" presetSubtype="4" fill="hold" nodeType="withEffect">
                                  <p:stCondLst>
                                    <p:cond delay="0"/>
                                  </p:stCondLst>
                                  <p:childTnLst>
                                    <p:set>
                                      <p:cBhvr>
                                        <p:cTn id="104" dur="1" fill="hold">
                                          <p:stCondLst>
                                            <p:cond delay="0"/>
                                          </p:stCondLst>
                                        </p:cTn>
                                        <p:tgtEl>
                                          <p:spTgt spid="102"/>
                                        </p:tgtEl>
                                        <p:attrNameLst>
                                          <p:attrName>style.visibility</p:attrName>
                                        </p:attrNameLst>
                                      </p:cBhvr>
                                      <p:to>
                                        <p:strVal val="visible"/>
                                      </p:to>
                                    </p:set>
                                    <p:animEffect transition="in" filter="wipe(down)">
                                      <p:cBhvr>
                                        <p:cTn id="105" dur="500"/>
                                        <p:tgtEl>
                                          <p:spTgt spid="102"/>
                                        </p:tgtEl>
                                      </p:cBhvr>
                                    </p:animEffect>
                                  </p:childTnLst>
                                </p:cTn>
                              </p:par>
                              <p:par>
                                <p:cTn id="106" presetID="22" presetClass="entr" presetSubtype="4" fill="hold" nodeType="withEffect">
                                  <p:stCondLst>
                                    <p:cond delay="0"/>
                                  </p:stCondLst>
                                  <p:childTnLst>
                                    <p:set>
                                      <p:cBhvr>
                                        <p:cTn id="107" dur="1" fill="hold">
                                          <p:stCondLst>
                                            <p:cond delay="0"/>
                                          </p:stCondLst>
                                        </p:cTn>
                                        <p:tgtEl>
                                          <p:spTgt spid="103"/>
                                        </p:tgtEl>
                                        <p:attrNameLst>
                                          <p:attrName>style.visibility</p:attrName>
                                        </p:attrNameLst>
                                      </p:cBhvr>
                                      <p:to>
                                        <p:strVal val="visible"/>
                                      </p:to>
                                    </p:set>
                                    <p:animEffect transition="in" filter="wipe(down)">
                                      <p:cBhvr>
                                        <p:cTn id="108" dur="500"/>
                                        <p:tgtEl>
                                          <p:spTgt spid="103"/>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104"/>
                                        </p:tgtEl>
                                        <p:attrNameLst>
                                          <p:attrName>style.visibility</p:attrName>
                                        </p:attrNameLst>
                                      </p:cBhvr>
                                      <p:to>
                                        <p:strVal val="visible"/>
                                      </p:to>
                                    </p:set>
                                    <p:animEffect transition="in" filter="wipe(down)">
                                      <p:cBhvr>
                                        <p:cTn id="111" dur="500"/>
                                        <p:tgtEl>
                                          <p:spTgt spid="104"/>
                                        </p:tgtEl>
                                      </p:cBhvr>
                                    </p:animEffect>
                                  </p:childTnLst>
                                </p:cTn>
                              </p:par>
                              <p:par>
                                <p:cTn id="112" presetID="22" presetClass="entr" presetSubtype="4" fill="hold" nodeType="withEffect">
                                  <p:stCondLst>
                                    <p:cond delay="0"/>
                                  </p:stCondLst>
                                  <p:childTnLst>
                                    <p:set>
                                      <p:cBhvr>
                                        <p:cTn id="113" dur="1" fill="hold">
                                          <p:stCondLst>
                                            <p:cond delay="0"/>
                                          </p:stCondLst>
                                        </p:cTn>
                                        <p:tgtEl>
                                          <p:spTgt spid="105"/>
                                        </p:tgtEl>
                                        <p:attrNameLst>
                                          <p:attrName>style.visibility</p:attrName>
                                        </p:attrNameLst>
                                      </p:cBhvr>
                                      <p:to>
                                        <p:strVal val="visible"/>
                                      </p:to>
                                    </p:set>
                                    <p:animEffect transition="in" filter="wipe(down)">
                                      <p:cBhvr>
                                        <p:cTn id="114" dur="500"/>
                                        <p:tgtEl>
                                          <p:spTgt spid="105"/>
                                        </p:tgtEl>
                                      </p:cBhvr>
                                    </p:animEffect>
                                  </p:childTnLst>
                                </p:cTn>
                              </p:par>
                              <p:par>
                                <p:cTn id="115" presetID="22" presetClass="entr" presetSubtype="4" fill="hold" nodeType="withEffect">
                                  <p:stCondLst>
                                    <p:cond delay="0"/>
                                  </p:stCondLst>
                                  <p:childTnLst>
                                    <p:set>
                                      <p:cBhvr>
                                        <p:cTn id="116" dur="1" fill="hold">
                                          <p:stCondLst>
                                            <p:cond delay="0"/>
                                          </p:stCondLst>
                                        </p:cTn>
                                        <p:tgtEl>
                                          <p:spTgt spid="106"/>
                                        </p:tgtEl>
                                        <p:attrNameLst>
                                          <p:attrName>style.visibility</p:attrName>
                                        </p:attrNameLst>
                                      </p:cBhvr>
                                      <p:to>
                                        <p:strVal val="visible"/>
                                      </p:to>
                                    </p:set>
                                    <p:animEffect transition="in" filter="wipe(down)">
                                      <p:cBhvr>
                                        <p:cTn id="117" dur="500"/>
                                        <p:tgtEl>
                                          <p:spTgt spid="106"/>
                                        </p:tgtEl>
                                      </p:cBhvr>
                                    </p:animEffect>
                                  </p:childTnLst>
                                </p:cTn>
                              </p:par>
                              <p:par>
                                <p:cTn id="118" presetID="22" presetClass="entr" presetSubtype="4" fill="hold" nodeType="withEffect">
                                  <p:stCondLst>
                                    <p:cond delay="0"/>
                                  </p:stCondLst>
                                  <p:childTnLst>
                                    <p:set>
                                      <p:cBhvr>
                                        <p:cTn id="119" dur="1" fill="hold">
                                          <p:stCondLst>
                                            <p:cond delay="0"/>
                                          </p:stCondLst>
                                        </p:cTn>
                                        <p:tgtEl>
                                          <p:spTgt spid="107"/>
                                        </p:tgtEl>
                                        <p:attrNameLst>
                                          <p:attrName>style.visibility</p:attrName>
                                        </p:attrNameLst>
                                      </p:cBhvr>
                                      <p:to>
                                        <p:strVal val="visible"/>
                                      </p:to>
                                    </p:set>
                                    <p:animEffect transition="in" filter="wipe(down)">
                                      <p:cBhvr>
                                        <p:cTn id="120" dur="500"/>
                                        <p:tgtEl>
                                          <p:spTgt spid="107"/>
                                        </p:tgtEl>
                                      </p:cBhvr>
                                    </p:animEffect>
                                  </p:childTnLst>
                                </p:cTn>
                              </p:par>
                              <p:par>
                                <p:cTn id="121" presetID="22" presetClass="entr" presetSubtype="4" fill="hold" nodeType="withEffect">
                                  <p:stCondLst>
                                    <p:cond delay="0"/>
                                  </p:stCondLst>
                                  <p:childTnLst>
                                    <p:set>
                                      <p:cBhvr>
                                        <p:cTn id="122" dur="1" fill="hold">
                                          <p:stCondLst>
                                            <p:cond delay="0"/>
                                          </p:stCondLst>
                                        </p:cTn>
                                        <p:tgtEl>
                                          <p:spTgt spid="108"/>
                                        </p:tgtEl>
                                        <p:attrNameLst>
                                          <p:attrName>style.visibility</p:attrName>
                                        </p:attrNameLst>
                                      </p:cBhvr>
                                      <p:to>
                                        <p:strVal val="visible"/>
                                      </p:to>
                                    </p:set>
                                    <p:animEffect transition="in" filter="wipe(down)">
                                      <p:cBhvr>
                                        <p:cTn id="123" dur="500"/>
                                        <p:tgtEl>
                                          <p:spTgt spid="108"/>
                                        </p:tgtEl>
                                      </p:cBhvr>
                                    </p:animEffect>
                                  </p:childTnLst>
                                </p:cTn>
                              </p:par>
                              <p:par>
                                <p:cTn id="124" presetID="22" presetClass="entr" presetSubtype="4" fill="hold" nodeType="withEffect">
                                  <p:stCondLst>
                                    <p:cond delay="0"/>
                                  </p:stCondLst>
                                  <p:childTnLst>
                                    <p:set>
                                      <p:cBhvr>
                                        <p:cTn id="125" dur="1" fill="hold">
                                          <p:stCondLst>
                                            <p:cond delay="0"/>
                                          </p:stCondLst>
                                        </p:cTn>
                                        <p:tgtEl>
                                          <p:spTgt spid="109"/>
                                        </p:tgtEl>
                                        <p:attrNameLst>
                                          <p:attrName>style.visibility</p:attrName>
                                        </p:attrNameLst>
                                      </p:cBhvr>
                                      <p:to>
                                        <p:strVal val="visible"/>
                                      </p:to>
                                    </p:set>
                                    <p:animEffect transition="in" filter="wipe(down)">
                                      <p:cBhvr>
                                        <p:cTn id="126" dur="500"/>
                                        <p:tgtEl>
                                          <p:spTgt spid="109"/>
                                        </p:tgtEl>
                                      </p:cBhvr>
                                    </p:animEffect>
                                  </p:childTnLst>
                                </p:cTn>
                              </p:par>
                              <p:par>
                                <p:cTn id="127" presetID="22" presetClass="entr" presetSubtype="4" fill="hold" nodeType="withEffect">
                                  <p:stCondLst>
                                    <p:cond delay="0"/>
                                  </p:stCondLst>
                                  <p:childTnLst>
                                    <p:set>
                                      <p:cBhvr>
                                        <p:cTn id="128" dur="1" fill="hold">
                                          <p:stCondLst>
                                            <p:cond delay="0"/>
                                          </p:stCondLst>
                                        </p:cTn>
                                        <p:tgtEl>
                                          <p:spTgt spid="110"/>
                                        </p:tgtEl>
                                        <p:attrNameLst>
                                          <p:attrName>style.visibility</p:attrName>
                                        </p:attrNameLst>
                                      </p:cBhvr>
                                      <p:to>
                                        <p:strVal val="visible"/>
                                      </p:to>
                                    </p:set>
                                    <p:animEffect transition="in" filter="wipe(down)">
                                      <p:cBhvr>
                                        <p:cTn id="129" dur="500"/>
                                        <p:tgtEl>
                                          <p:spTgt spid="110"/>
                                        </p:tgtEl>
                                      </p:cBhvr>
                                    </p:animEffect>
                                  </p:childTnLst>
                                </p:cTn>
                              </p:par>
                              <p:par>
                                <p:cTn id="130" presetID="22" presetClass="entr" presetSubtype="4" fill="hold" nodeType="withEffect">
                                  <p:stCondLst>
                                    <p:cond delay="0"/>
                                  </p:stCondLst>
                                  <p:childTnLst>
                                    <p:set>
                                      <p:cBhvr>
                                        <p:cTn id="131" dur="1" fill="hold">
                                          <p:stCondLst>
                                            <p:cond delay="0"/>
                                          </p:stCondLst>
                                        </p:cTn>
                                        <p:tgtEl>
                                          <p:spTgt spid="111"/>
                                        </p:tgtEl>
                                        <p:attrNameLst>
                                          <p:attrName>style.visibility</p:attrName>
                                        </p:attrNameLst>
                                      </p:cBhvr>
                                      <p:to>
                                        <p:strVal val="visible"/>
                                      </p:to>
                                    </p:set>
                                    <p:animEffect transition="in" filter="wipe(down)">
                                      <p:cBhvr>
                                        <p:cTn id="132" dur="500"/>
                                        <p:tgtEl>
                                          <p:spTgt spid="111"/>
                                        </p:tgtEl>
                                      </p:cBhvr>
                                    </p:animEffect>
                                  </p:childTnLst>
                                </p:cTn>
                              </p:par>
                              <p:par>
                                <p:cTn id="133" presetID="22" presetClass="entr" presetSubtype="4" fill="hold" nodeType="withEffect">
                                  <p:stCondLst>
                                    <p:cond delay="0"/>
                                  </p:stCondLst>
                                  <p:childTnLst>
                                    <p:set>
                                      <p:cBhvr>
                                        <p:cTn id="134" dur="1" fill="hold">
                                          <p:stCondLst>
                                            <p:cond delay="0"/>
                                          </p:stCondLst>
                                        </p:cTn>
                                        <p:tgtEl>
                                          <p:spTgt spid="112"/>
                                        </p:tgtEl>
                                        <p:attrNameLst>
                                          <p:attrName>style.visibility</p:attrName>
                                        </p:attrNameLst>
                                      </p:cBhvr>
                                      <p:to>
                                        <p:strVal val="visible"/>
                                      </p:to>
                                    </p:set>
                                    <p:animEffect transition="in" filter="wipe(down)">
                                      <p:cBhvr>
                                        <p:cTn id="135" dur="500"/>
                                        <p:tgtEl>
                                          <p:spTgt spid="112"/>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nodeType="clickEffect">
                                  <p:stCondLst>
                                    <p:cond delay="0"/>
                                  </p:stCondLst>
                                  <p:childTnLst>
                                    <p:set>
                                      <p:cBhvr>
                                        <p:cTn id="139" dur="1" fill="hold">
                                          <p:stCondLst>
                                            <p:cond delay="0"/>
                                          </p:stCondLst>
                                        </p:cTn>
                                        <p:tgtEl>
                                          <p:spTgt spid="17"/>
                                        </p:tgtEl>
                                        <p:attrNameLst>
                                          <p:attrName>style.visibility</p:attrName>
                                        </p:attrNameLst>
                                      </p:cBhvr>
                                      <p:to>
                                        <p:strVal val="visible"/>
                                      </p:to>
                                    </p:set>
                                    <p:animEffect transition="in" filter="wipe(down)">
                                      <p:cBhvr>
                                        <p:cTn id="140" dur="500"/>
                                        <p:tgtEl>
                                          <p:spTgt spid="17"/>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xit" presetSubtype="4" fill="hold" grpId="0" nodeType="clickEffect">
                                  <p:stCondLst>
                                    <p:cond delay="0"/>
                                  </p:stCondLst>
                                  <p:childTnLst>
                                    <p:animEffect transition="out" filter="wipe(down)">
                                      <p:cBhvr>
                                        <p:cTn id="144" dur="500"/>
                                        <p:tgtEl>
                                          <p:spTgt spid="3"/>
                                        </p:tgtEl>
                                      </p:cBhvr>
                                    </p:animEffect>
                                    <p:set>
                                      <p:cBhvr>
                                        <p:cTn id="145" dur="1" fill="hold">
                                          <p:stCondLst>
                                            <p:cond delay="499"/>
                                          </p:stCondLst>
                                        </p:cTn>
                                        <p:tgtEl>
                                          <p:spTgt spid="3"/>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22" presetClass="exit" presetSubtype="4" fill="hold" grpId="0" nodeType="clickEffect">
                                  <p:stCondLst>
                                    <p:cond delay="0"/>
                                  </p:stCondLst>
                                  <p:childTnLst>
                                    <p:animEffect transition="out" filter="wipe(down)">
                                      <p:cBhvr>
                                        <p:cTn id="149" dur="500"/>
                                        <p:tgtEl>
                                          <p:spTgt spid="49"/>
                                        </p:tgtEl>
                                      </p:cBhvr>
                                    </p:animEffect>
                                    <p:set>
                                      <p:cBhvr>
                                        <p:cTn id="150" dur="1" fill="hold">
                                          <p:stCondLst>
                                            <p:cond delay="499"/>
                                          </p:stCondLst>
                                        </p:cTn>
                                        <p:tgtEl>
                                          <p:spTgt spid="49"/>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22" presetClass="exit" presetSubtype="4" fill="hold" grpId="0" nodeType="clickEffect">
                                  <p:stCondLst>
                                    <p:cond delay="0"/>
                                  </p:stCondLst>
                                  <p:childTnLst>
                                    <p:animEffect transition="out" filter="wipe(down)">
                                      <p:cBhvr>
                                        <p:cTn id="154" dur="500"/>
                                        <p:tgtEl>
                                          <p:spTgt spid="50"/>
                                        </p:tgtEl>
                                      </p:cBhvr>
                                    </p:animEffect>
                                    <p:set>
                                      <p:cBhvr>
                                        <p:cTn id="155" dur="1" fill="hold">
                                          <p:stCondLst>
                                            <p:cond delay="499"/>
                                          </p:stCondLst>
                                        </p:cTn>
                                        <p:tgtEl>
                                          <p:spTgt spid="50"/>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2" presetClass="exit" presetSubtype="4" fill="hold" grpId="0" nodeType="clickEffect">
                                  <p:stCondLst>
                                    <p:cond delay="0"/>
                                  </p:stCondLst>
                                  <p:childTnLst>
                                    <p:animEffect transition="out" filter="wipe(down)">
                                      <p:cBhvr>
                                        <p:cTn id="159" dur="500"/>
                                        <p:tgtEl>
                                          <p:spTgt spid="51"/>
                                        </p:tgtEl>
                                      </p:cBhvr>
                                    </p:animEffect>
                                    <p:set>
                                      <p:cBhvr>
                                        <p:cTn id="160" dur="1" fill="hold">
                                          <p:stCondLst>
                                            <p:cond delay="499"/>
                                          </p:stCondLst>
                                        </p:cTn>
                                        <p:tgtEl>
                                          <p:spTgt spid="51"/>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22" presetClass="exit" presetSubtype="4" fill="hold" grpId="0" nodeType="clickEffect">
                                  <p:stCondLst>
                                    <p:cond delay="0"/>
                                  </p:stCondLst>
                                  <p:childTnLst>
                                    <p:animEffect transition="out" filter="wipe(down)">
                                      <p:cBhvr>
                                        <p:cTn id="164" dur="500"/>
                                        <p:tgtEl>
                                          <p:spTgt spid="52"/>
                                        </p:tgtEl>
                                      </p:cBhvr>
                                    </p:animEffect>
                                    <p:set>
                                      <p:cBhvr>
                                        <p:cTn id="165" dur="1" fill="hold">
                                          <p:stCondLst>
                                            <p:cond delay="499"/>
                                          </p:stCondLst>
                                        </p:cTn>
                                        <p:tgtEl>
                                          <p:spTgt spid="52"/>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22" presetClass="exit" presetSubtype="4" fill="hold" grpId="0" nodeType="clickEffect">
                                  <p:stCondLst>
                                    <p:cond delay="0"/>
                                  </p:stCondLst>
                                  <p:childTnLst>
                                    <p:animEffect transition="out" filter="wipe(down)">
                                      <p:cBhvr>
                                        <p:cTn id="169" dur="500"/>
                                        <p:tgtEl>
                                          <p:spTgt spid="53"/>
                                        </p:tgtEl>
                                      </p:cBhvr>
                                    </p:animEffect>
                                    <p:set>
                                      <p:cBhvr>
                                        <p:cTn id="170" dur="1" fill="hold">
                                          <p:stCondLst>
                                            <p:cond delay="499"/>
                                          </p:stCondLst>
                                        </p:cTn>
                                        <p:tgtEl>
                                          <p:spTgt spid="53"/>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22" presetClass="exit" presetSubtype="4" fill="hold" grpId="0" nodeType="clickEffect">
                                  <p:stCondLst>
                                    <p:cond delay="0"/>
                                  </p:stCondLst>
                                  <p:childTnLst>
                                    <p:animEffect transition="out" filter="wipe(down)">
                                      <p:cBhvr>
                                        <p:cTn id="174" dur="500"/>
                                        <p:tgtEl>
                                          <p:spTgt spid="54"/>
                                        </p:tgtEl>
                                      </p:cBhvr>
                                    </p:animEffect>
                                    <p:set>
                                      <p:cBhvr>
                                        <p:cTn id="175" dur="1" fill="hold">
                                          <p:stCondLst>
                                            <p:cond delay="499"/>
                                          </p:stCondLst>
                                        </p:cTn>
                                        <p:tgtEl>
                                          <p:spTgt spid="54"/>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22" presetClass="exit" presetSubtype="4" fill="hold" grpId="0" nodeType="clickEffect">
                                  <p:stCondLst>
                                    <p:cond delay="0"/>
                                  </p:stCondLst>
                                  <p:childTnLst>
                                    <p:animEffect transition="out" filter="wipe(down)">
                                      <p:cBhvr>
                                        <p:cTn id="179" dur="500"/>
                                        <p:tgtEl>
                                          <p:spTgt spid="61"/>
                                        </p:tgtEl>
                                      </p:cBhvr>
                                    </p:animEffect>
                                    <p:set>
                                      <p:cBhvr>
                                        <p:cTn id="180" dur="1" fill="hold">
                                          <p:stCondLst>
                                            <p:cond delay="499"/>
                                          </p:stCondLst>
                                        </p:cTn>
                                        <p:tgtEl>
                                          <p:spTgt spid="61"/>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22" presetClass="exit" presetSubtype="4" fill="hold" grpId="0" nodeType="clickEffect">
                                  <p:stCondLst>
                                    <p:cond delay="0"/>
                                  </p:stCondLst>
                                  <p:childTnLst>
                                    <p:animEffect transition="out" filter="wipe(down)">
                                      <p:cBhvr>
                                        <p:cTn id="184" dur="500"/>
                                        <p:tgtEl>
                                          <p:spTgt spid="86"/>
                                        </p:tgtEl>
                                      </p:cBhvr>
                                    </p:animEffect>
                                    <p:set>
                                      <p:cBhvr>
                                        <p:cTn id="185" dur="1" fill="hold">
                                          <p:stCondLst>
                                            <p:cond delay="499"/>
                                          </p:stCondLst>
                                        </p:cTn>
                                        <p:tgtEl>
                                          <p:spTgt spid="86"/>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22" presetClass="exit" presetSubtype="4" fill="hold" grpId="0" nodeType="clickEffect">
                                  <p:stCondLst>
                                    <p:cond delay="0"/>
                                  </p:stCondLst>
                                  <p:childTnLst>
                                    <p:animEffect transition="out" filter="wipe(down)">
                                      <p:cBhvr>
                                        <p:cTn id="189" dur="500"/>
                                        <p:tgtEl>
                                          <p:spTgt spid="62"/>
                                        </p:tgtEl>
                                      </p:cBhvr>
                                    </p:animEffect>
                                    <p:set>
                                      <p:cBhvr>
                                        <p:cTn id="190" dur="1" fill="hold">
                                          <p:stCondLst>
                                            <p:cond delay="499"/>
                                          </p:stCondLst>
                                        </p:cTn>
                                        <p:tgtEl>
                                          <p:spTgt spid="62"/>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22" presetClass="exit" presetSubtype="4" fill="hold" grpId="0" nodeType="clickEffect">
                                  <p:stCondLst>
                                    <p:cond delay="0"/>
                                  </p:stCondLst>
                                  <p:childTnLst>
                                    <p:animEffect transition="out" filter="wipe(down)">
                                      <p:cBhvr>
                                        <p:cTn id="194" dur="500"/>
                                        <p:tgtEl>
                                          <p:spTgt spid="63"/>
                                        </p:tgtEl>
                                      </p:cBhvr>
                                    </p:animEffect>
                                    <p:set>
                                      <p:cBhvr>
                                        <p:cTn id="195" dur="1" fill="hold">
                                          <p:stCondLst>
                                            <p:cond delay="499"/>
                                          </p:stCondLst>
                                        </p:cTn>
                                        <p:tgtEl>
                                          <p:spTgt spid="63"/>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22" presetClass="exit" presetSubtype="4" fill="hold" grpId="0" nodeType="clickEffect">
                                  <p:stCondLst>
                                    <p:cond delay="0"/>
                                  </p:stCondLst>
                                  <p:childTnLst>
                                    <p:animEffect transition="out" filter="wipe(down)">
                                      <p:cBhvr>
                                        <p:cTn id="199" dur="500"/>
                                        <p:tgtEl>
                                          <p:spTgt spid="64"/>
                                        </p:tgtEl>
                                      </p:cBhvr>
                                    </p:animEffect>
                                    <p:set>
                                      <p:cBhvr>
                                        <p:cTn id="200" dur="1" fill="hold">
                                          <p:stCondLst>
                                            <p:cond delay="499"/>
                                          </p:stCondLst>
                                        </p:cTn>
                                        <p:tgtEl>
                                          <p:spTgt spid="64"/>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22" presetClass="exit" presetSubtype="4" fill="hold" grpId="0" nodeType="clickEffect">
                                  <p:stCondLst>
                                    <p:cond delay="0"/>
                                  </p:stCondLst>
                                  <p:childTnLst>
                                    <p:animEffect transition="out" filter="wipe(down)">
                                      <p:cBhvr>
                                        <p:cTn id="204" dur="500"/>
                                        <p:tgtEl>
                                          <p:spTgt spid="65"/>
                                        </p:tgtEl>
                                      </p:cBhvr>
                                    </p:animEffect>
                                    <p:set>
                                      <p:cBhvr>
                                        <p:cTn id="205" dur="1" fill="hold">
                                          <p:stCondLst>
                                            <p:cond delay="499"/>
                                          </p:stCondLst>
                                        </p:cTn>
                                        <p:tgtEl>
                                          <p:spTgt spid="65"/>
                                        </p:tgtEl>
                                        <p:attrNameLst>
                                          <p:attrName>style.visibility</p:attrName>
                                        </p:attrNameLst>
                                      </p:cBhvr>
                                      <p:to>
                                        <p:strVal val="hidden"/>
                                      </p:to>
                                    </p:set>
                                  </p:childTnLst>
                                </p:cTn>
                              </p:par>
                            </p:childTnLst>
                          </p:cTn>
                        </p:par>
                      </p:childTnLst>
                    </p:cTn>
                  </p:par>
                  <p:par>
                    <p:cTn id="206" fill="hold">
                      <p:stCondLst>
                        <p:cond delay="indefinite"/>
                      </p:stCondLst>
                      <p:childTnLst>
                        <p:par>
                          <p:cTn id="207" fill="hold">
                            <p:stCondLst>
                              <p:cond delay="0"/>
                            </p:stCondLst>
                            <p:childTnLst>
                              <p:par>
                                <p:cTn id="208" presetID="22" presetClass="exit" presetSubtype="4" fill="hold" grpId="0" nodeType="clickEffect">
                                  <p:stCondLst>
                                    <p:cond delay="0"/>
                                  </p:stCondLst>
                                  <p:childTnLst>
                                    <p:animEffect transition="out" filter="wipe(down)">
                                      <p:cBhvr>
                                        <p:cTn id="209" dur="500"/>
                                        <p:tgtEl>
                                          <p:spTgt spid="66"/>
                                        </p:tgtEl>
                                      </p:cBhvr>
                                    </p:animEffect>
                                    <p:set>
                                      <p:cBhvr>
                                        <p:cTn id="210" dur="1" fill="hold">
                                          <p:stCondLst>
                                            <p:cond delay="499"/>
                                          </p:stCondLst>
                                        </p:cTn>
                                        <p:tgtEl>
                                          <p:spTgt spid="66"/>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22" presetClass="exit" presetSubtype="4" fill="hold" grpId="0" nodeType="clickEffect">
                                  <p:stCondLst>
                                    <p:cond delay="0"/>
                                  </p:stCondLst>
                                  <p:childTnLst>
                                    <p:animEffect transition="out" filter="wipe(down)">
                                      <p:cBhvr>
                                        <p:cTn id="214" dur="500"/>
                                        <p:tgtEl>
                                          <p:spTgt spid="67"/>
                                        </p:tgtEl>
                                      </p:cBhvr>
                                    </p:animEffect>
                                    <p:set>
                                      <p:cBhvr>
                                        <p:cTn id="215" dur="1" fill="hold">
                                          <p:stCondLst>
                                            <p:cond delay="499"/>
                                          </p:stCondLst>
                                        </p:cTn>
                                        <p:tgtEl>
                                          <p:spTgt spid="67"/>
                                        </p:tgtEl>
                                        <p:attrNameLst>
                                          <p:attrName>style.visibility</p:attrName>
                                        </p:attrNameLst>
                                      </p:cBhvr>
                                      <p:to>
                                        <p:strVal val="hidden"/>
                                      </p:to>
                                    </p:set>
                                  </p:childTnLst>
                                </p:cTn>
                              </p:par>
                            </p:childTnLst>
                          </p:cTn>
                        </p:par>
                      </p:childTnLst>
                    </p:cTn>
                  </p:par>
                  <p:par>
                    <p:cTn id="216" fill="hold">
                      <p:stCondLst>
                        <p:cond delay="indefinite"/>
                      </p:stCondLst>
                      <p:childTnLst>
                        <p:par>
                          <p:cTn id="217" fill="hold">
                            <p:stCondLst>
                              <p:cond delay="0"/>
                            </p:stCondLst>
                            <p:childTnLst>
                              <p:par>
                                <p:cTn id="218" presetID="22" presetClass="exit" presetSubtype="4" fill="hold" grpId="0" nodeType="clickEffect">
                                  <p:stCondLst>
                                    <p:cond delay="0"/>
                                  </p:stCondLst>
                                  <p:childTnLst>
                                    <p:animEffect transition="out" filter="wipe(down)">
                                      <p:cBhvr>
                                        <p:cTn id="219" dur="500"/>
                                        <p:tgtEl>
                                          <p:spTgt spid="68"/>
                                        </p:tgtEl>
                                      </p:cBhvr>
                                    </p:animEffect>
                                    <p:set>
                                      <p:cBhvr>
                                        <p:cTn id="220" dur="1" fill="hold">
                                          <p:stCondLst>
                                            <p:cond delay="499"/>
                                          </p:stCondLst>
                                        </p:cTn>
                                        <p:tgtEl>
                                          <p:spTgt spid="68"/>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22" presetClass="exit" presetSubtype="4" fill="hold" grpId="0" nodeType="clickEffect">
                                  <p:stCondLst>
                                    <p:cond delay="0"/>
                                  </p:stCondLst>
                                  <p:childTnLst>
                                    <p:animEffect transition="out" filter="wipe(down)">
                                      <p:cBhvr>
                                        <p:cTn id="224" dur="500"/>
                                        <p:tgtEl>
                                          <p:spTgt spid="69"/>
                                        </p:tgtEl>
                                      </p:cBhvr>
                                    </p:animEffect>
                                    <p:set>
                                      <p:cBhvr>
                                        <p:cTn id="225" dur="1" fill="hold">
                                          <p:stCondLst>
                                            <p:cond delay="499"/>
                                          </p:stCondLst>
                                        </p:cTn>
                                        <p:tgtEl>
                                          <p:spTgt spid="69"/>
                                        </p:tgtEl>
                                        <p:attrNameLst>
                                          <p:attrName>style.visibility</p:attrName>
                                        </p:attrNameLst>
                                      </p:cBhvr>
                                      <p:to>
                                        <p:strVal val="hidden"/>
                                      </p:to>
                                    </p:set>
                                  </p:childTnLst>
                                </p:cTn>
                              </p:par>
                            </p:childTnLst>
                          </p:cTn>
                        </p:par>
                      </p:childTnLst>
                    </p:cTn>
                  </p:par>
                  <p:par>
                    <p:cTn id="226" fill="hold">
                      <p:stCondLst>
                        <p:cond delay="indefinite"/>
                      </p:stCondLst>
                      <p:childTnLst>
                        <p:par>
                          <p:cTn id="227" fill="hold">
                            <p:stCondLst>
                              <p:cond delay="0"/>
                            </p:stCondLst>
                            <p:childTnLst>
                              <p:par>
                                <p:cTn id="228" presetID="22" presetClass="exit" presetSubtype="4" fill="hold" grpId="0" nodeType="clickEffect">
                                  <p:stCondLst>
                                    <p:cond delay="0"/>
                                  </p:stCondLst>
                                  <p:childTnLst>
                                    <p:animEffect transition="out" filter="wipe(down)">
                                      <p:cBhvr>
                                        <p:cTn id="229" dur="500"/>
                                        <p:tgtEl>
                                          <p:spTgt spid="87"/>
                                        </p:tgtEl>
                                      </p:cBhvr>
                                    </p:animEffect>
                                    <p:set>
                                      <p:cBhvr>
                                        <p:cTn id="230" dur="1" fill="hold">
                                          <p:stCondLst>
                                            <p:cond delay="499"/>
                                          </p:stCondLst>
                                        </p:cTn>
                                        <p:tgtEl>
                                          <p:spTgt spid="87"/>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22" presetClass="exit" presetSubtype="4" fill="hold" grpId="0" nodeType="clickEffect">
                                  <p:stCondLst>
                                    <p:cond delay="0"/>
                                  </p:stCondLst>
                                  <p:childTnLst>
                                    <p:animEffect transition="out" filter="wipe(down)">
                                      <p:cBhvr>
                                        <p:cTn id="234" dur="500"/>
                                        <p:tgtEl>
                                          <p:spTgt spid="70"/>
                                        </p:tgtEl>
                                      </p:cBhvr>
                                    </p:animEffect>
                                    <p:set>
                                      <p:cBhvr>
                                        <p:cTn id="235" dur="1" fill="hold">
                                          <p:stCondLst>
                                            <p:cond delay="499"/>
                                          </p:stCondLst>
                                        </p:cTn>
                                        <p:tgtEl>
                                          <p:spTgt spid="70"/>
                                        </p:tgtEl>
                                        <p:attrNameLst>
                                          <p:attrName>style.visibility</p:attrName>
                                        </p:attrNameLst>
                                      </p:cBhvr>
                                      <p:to>
                                        <p:strVal val="hidden"/>
                                      </p:to>
                                    </p:set>
                                  </p:childTnLst>
                                </p:cTn>
                              </p:par>
                            </p:childTnLst>
                          </p:cTn>
                        </p:par>
                      </p:childTnLst>
                    </p:cTn>
                  </p:par>
                  <p:par>
                    <p:cTn id="236" fill="hold">
                      <p:stCondLst>
                        <p:cond delay="indefinite"/>
                      </p:stCondLst>
                      <p:childTnLst>
                        <p:par>
                          <p:cTn id="237" fill="hold">
                            <p:stCondLst>
                              <p:cond delay="0"/>
                            </p:stCondLst>
                            <p:childTnLst>
                              <p:par>
                                <p:cTn id="238" presetID="22" presetClass="exit" presetSubtype="4" fill="hold" grpId="0" nodeType="clickEffect">
                                  <p:stCondLst>
                                    <p:cond delay="0"/>
                                  </p:stCondLst>
                                  <p:childTnLst>
                                    <p:animEffect transition="out" filter="wipe(down)">
                                      <p:cBhvr>
                                        <p:cTn id="239" dur="500"/>
                                        <p:tgtEl>
                                          <p:spTgt spid="71"/>
                                        </p:tgtEl>
                                      </p:cBhvr>
                                    </p:animEffect>
                                    <p:set>
                                      <p:cBhvr>
                                        <p:cTn id="240" dur="1" fill="hold">
                                          <p:stCondLst>
                                            <p:cond delay="499"/>
                                          </p:stCondLst>
                                        </p:cTn>
                                        <p:tgtEl>
                                          <p:spTgt spid="71"/>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22" presetClass="exit" presetSubtype="4" fill="hold" grpId="0" nodeType="clickEffect">
                                  <p:stCondLst>
                                    <p:cond delay="0"/>
                                  </p:stCondLst>
                                  <p:childTnLst>
                                    <p:animEffect transition="out" filter="wipe(down)">
                                      <p:cBhvr>
                                        <p:cTn id="244" dur="500"/>
                                        <p:tgtEl>
                                          <p:spTgt spid="72"/>
                                        </p:tgtEl>
                                      </p:cBhvr>
                                    </p:animEffect>
                                    <p:set>
                                      <p:cBhvr>
                                        <p:cTn id="245" dur="1" fill="hold">
                                          <p:stCondLst>
                                            <p:cond delay="499"/>
                                          </p:stCondLst>
                                        </p:cTn>
                                        <p:tgtEl>
                                          <p:spTgt spid="72"/>
                                        </p:tgtEl>
                                        <p:attrNameLst>
                                          <p:attrName>style.visibility</p:attrName>
                                        </p:attrNameLst>
                                      </p:cBhvr>
                                      <p:to>
                                        <p:strVal val="hidden"/>
                                      </p:to>
                                    </p:set>
                                  </p:childTnLst>
                                </p:cTn>
                              </p:par>
                            </p:childTnLst>
                          </p:cTn>
                        </p:par>
                      </p:childTnLst>
                    </p:cTn>
                  </p:par>
                  <p:par>
                    <p:cTn id="246" fill="hold">
                      <p:stCondLst>
                        <p:cond delay="indefinite"/>
                      </p:stCondLst>
                      <p:childTnLst>
                        <p:par>
                          <p:cTn id="247" fill="hold">
                            <p:stCondLst>
                              <p:cond delay="0"/>
                            </p:stCondLst>
                            <p:childTnLst>
                              <p:par>
                                <p:cTn id="248" presetID="22" presetClass="exit" presetSubtype="4" fill="hold" grpId="0" nodeType="clickEffect">
                                  <p:stCondLst>
                                    <p:cond delay="0"/>
                                  </p:stCondLst>
                                  <p:childTnLst>
                                    <p:animEffect transition="out" filter="wipe(down)">
                                      <p:cBhvr>
                                        <p:cTn id="249" dur="500"/>
                                        <p:tgtEl>
                                          <p:spTgt spid="73"/>
                                        </p:tgtEl>
                                      </p:cBhvr>
                                    </p:animEffect>
                                    <p:set>
                                      <p:cBhvr>
                                        <p:cTn id="250" dur="1" fill="hold">
                                          <p:stCondLst>
                                            <p:cond delay="499"/>
                                          </p:stCondLst>
                                        </p:cTn>
                                        <p:tgtEl>
                                          <p:spTgt spid="73"/>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22" presetClass="exit" presetSubtype="4" fill="hold" grpId="0" nodeType="clickEffect">
                                  <p:stCondLst>
                                    <p:cond delay="0"/>
                                  </p:stCondLst>
                                  <p:childTnLst>
                                    <p:animEffect transition="out" filter="wipe(down)">
                                      <p:cBhvr>
                                        <p:cTn id="254" dur="500"/>
                                        <p:tgtEl>
                                          <p:spTgt spid="74"/>
                                        </p:tgtEl>
                                      </p:cBhvr>
                                    </p:animEffect>
                                    <p:set>
                                      <p:cBhvr>
                                        <p:cTn id="255" dur="1" fill="hold">
                                          <p:stCondLst>
                                            <p:cond delay="499"/>
                                          </p:stCondLst>
                                        </p:cTn>
                                        <p:tgtEl>
                                          <p:spTgt spid="74"/>
                                        </p:tgtEl>
                                        <p:attrNameLst>
                                          <p:attrName>style.visibility</p:attrName>
                                        </p:attrNameLst>
                                      </p:cBhvr>
                                      <p:to>
                                        <p:strVal val="hidden"/>
                                      </p:to>
                                    </p:set>
                                  </p:childTnLst>
                                </p:cTn>
                              </p:par>
                            </p:childTnLst>
                          </p:cTn>
                        </p:par>
                      </p:childTnLst>
                    </p:cTn>
                  </p:par>
                  <p:par>
                    <p:cTn id="256" fill="hold">
                      <p:stCondLst>
                        <p:cond delay="indefinite"/>
                      </p:stCondLst>
                      <p:childTnLst>
                        <p:par>
                          <p:cTn id="257" fill="hold">
                            <p:stCondLst>
                              <p:cond delay="0"/>
                            </p:stCondLst>
                            <p:childTnLst>
                              <p:par>
                                <p:cTn id="258" presetID="22" presetClass="exit" presetSubtype="4" fill="hold" grpId="0" nodeType="clickEffect">
                                  <p:stCondLst>
                                    <p:cond delay="0"/>
                                  </p:stCondLst>
                                  <p:childTnLst>
                                    <p:animEffect transition="out" filter="wipe(down)">
                                      <p:cBhvr>
                                        <p:cTn id="259" dur="500"/>
                                        <p:tgtEl>
                                          <p:spTgt spid="75"/>
                                        </p:tgtEl>
                                      </p:cBhvr>
                                    </p:animEffect>
                                    <p:set>
                                      <p:cBhvr>
                                        <p:cTn id="260" dur="1" fill="hold">
                                          <p:stCondLst>
                                            <p:cond delay="499"/>
                                          </p:stCondLst>
                                        </p:cTn>
                                        <p:tgtEl>
                                          <p:spTgt spid="75"/>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22" presetClass="exit" presetSubtype="4" fill="hold" grpId="0" nodeType="clickEffect">
                                  <p:stCondLst>
                                    <p:cond delay="0"/>
                                  </p:stCondLst>
                                  <p:childTnLst>
                                    <p:animEffect transition="out" filter="wipe(down)">
                                      <p:cBhvr>
                                        <p:cTn id="264" dur="500"/>
                                        <p:tgtEl>
                                          <p:spTgt spid="76"/>
                                        </p:tgtEl>
                                      </p:cBhvr>
                                    </p:animEffect>
                                    <p:set>
                                      <p:cBhvr>
                                        <p:cTn id="265" dur="1" fill="hold">
                                          <p:stCondLst>
                                            <p:cond delay="499"/>
                                          </p:stCondLst>
                                        </p:cTn>
                                        <p:tgtEl>
                                          <p:spTgt spid="76"/>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22" presetClass="exit" presetSubtype="4" fill="hold" grpId="0" nodeType="clickEffect">
                                  <p:stCondLst>
                                    <p:cond delay="0"/>
                                  </p:stCondLst>
                                  <p:childTnLst>
                                    <p:animEffect transition="out" filter="wipe(down)">
                                      <p:cBhvr>
                                        <p:cTn id="269" dur="500"/>
                                        <p:tgtEl>
                                          <p:spTgt spid="77"/>
                                        </p:tgtEl>
                                      </p:cBhvr>
                                    </p:animEffect>
                                    <p:set>
                                      <p:cBhvr>
                                        <p:cTn id="270" dur="1" fill="hold">
                                          <p:stCondLst>
                                            <p:cond delay="499"/>
                                          </p:stCondLst>
                                        </p:cTn>
                                        <p:tgtEl>
                                          <p:spTgt spid="77"/>
                                        </p:tgtEl>
                                        <p:attrNameLst>
                                          <p:attrName>style.visibility</p:attrName>
                                        </p:attrNameLst>
                                      </p:cBhvr>
                                      <p:to>
                                        <p:strVal val="hidden"/>
                                      </p:to>
                                    </p:set>
                                  </p:childTnLst>
                                </p:cTn>
                              </p:par>
                            </p:childTnLst>
                          </p:cTn>
                        </p:par>
                      </p:childTnLst>
                    </p:cTn>
                  </p:par>
                  <p:par>
                    <p:cTn id="271" fill="hold">
                      <p:stCondLst>
                        <p:cond delay="indefinite"/>
                      </p:stCondLst>
                      <p:childTnLst>
                        <p:par>
                          <p:cTn id="272" fill="hold">
                            <p:stCondLst>
                              <p:cond delay="0"/>
                            </p:stCondLst>
                            <p:childTnLst>
                              <p:par>
                                <p:cTn id="273" presetID="22" presetClass="exit" presetSubtype="4" fill="hold" grpId="0" nodeType="clickEffect">
                                  <p:stCondLst>
                                    <p:cond delay="0"/>
                                  </p:stCondLst>
                                  <p:childTnLst>
                                    <p:animEffect transition="out" filter="wipe(down)">
                                      <p:cBhvr>
                                        <p:cTn id="274" dur="500"/>
                                        <p:tgtEl>
                                          <p:spTgt spid="88"/>
                                        </p:tgtEl>
                                      </p:cBhvr>
                                    </p:animEffect>
                                    <p:set>
                                      <p:cBhvr>
                                        <p:cTn id="275" dur="1" fill="hold">
                                          <p:stCondLst>
                                            <p:cond delay="499"/>
                                          </p:stCondLst>
                                        </p:cTn>
                                        <p:tgtEl>
                                          <p:spTgt spid="88"/>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22" presetClass="exit" presetSubtype="4" fill="hold" grpId="0" nodeType="clickEffect">
                                  <p:stCondLst>
                                    <p:cond delay="0"/>
                                  </p:stCondLst>
                                  <p:childTnLst>
                                    <p:animEffect transition="out" filter="wipe(down)">
                                      <p:cBhvr>
                                        <p:cTn id="279" dur="500"/>
                                        <p:tgtEl>
                                          <p:spTgt spid="78"/>
                                        </p:tgtEl>
                                      </p:cBhvr>
                                    </p:animEffect>
                                    <p:set>
                                      <p:cBhvr>
                                        <p:cTn id="280" dur="1" fill="hold">
                                          <p:stCondLst>
                                            <p:cond delay="499"/>
                                          </p:stCondLst>
                                        </p:cTn>
                                        <p:tgtEl>
                                          <p:spTgt spid="78"/>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22" presetClass="exit" presetSubtype="4" fill="hold" grpId="0" nodeType="clickEffect">
                                  <p:stCondLst>
                                    <p:cond delay="0"/>
                                  </p:stCondLst>
                                  <p:childTnLst>
                                    <p:animEffect transition="out" filter="wipe(down)">
                                      <p:cBhvr>
                                        <p:cTn id="284" dur="500"/>
                                        <p:tgtEl>
                                          <p:spTgt spid="79"/>
                                        </p:tgtEl>
                                      </p:cBhvr>
                                    </p:animEffect>
                                    <p:set>
                                      <p:cBhvr>
                                        <p:cTn id="285" dur="1" fill="hold">
                                          <p:stCondLst>
                                            <p:cond delay="499"/>
                                          </p:stCondLst>
                                        </p:cTn>
                                        <p:tgtEl>
                                          <p:spTgt spid="79"/>
                                        </p:tgtEl>
                                        <p:attrNameLst>
                                          <p:attrName>style.visibility</p:attrName>
                                        </p:attrNameLst>
                                      </p:cBhvr>
                                      <p:to>
                                        <p:strVal val="hidden"/>
                                      </p:to>
                                    </p:set>
                                  </p:childTnLst>
                                </p:cTn>
                              </p:par>
                            </p:childTnLst>
                          </p:cTn>
                        </p:par>
                      </p:childTnLst>
                    </p:cTn>
                  </p:par>
                  <p:par>
                    <p:cTn id="286" fill="hold">
                      <p:stCondLst>
                        <p:cond delay="indefinite"/>
                      </p:stCondLst>
                      <p:childTnLst>
                        <p:par>
                          <p:cTn id="287" fill="hold">
                            <p:stCondLst>
                              <p:cond delay="0"/>
                            </p:stCondLst>
                            <p:childTnLst>
                              <p:par>
                                <p:cTn id="288" presetID="22" presetClass="exit" presetSubtype="4" fill="hold" grpId="0" nodeType="clickEffect">
                                  <p:stCondLst>
                                    <p:cond delay="0"/>
                                  </p:stCondLst>
                                  <p:childTnLst>
                                    <p:animEffect transition="out" filter="wipe(down)">
                                      <p:cBhvr>
                                        <p:cTn id="289" dur="500"/>
                                        <p:tgtEl>
                                          <p:spTgt spid="80"/>
                                        </p:tgtEl>
                                      </p:cBhvr>
                                    </p:animEffect>
                                    <p:set>
                                      <p:cBhvr>
                                        <p:cTn id="290" dur="1" fill="hold">
                                          <p:stCondLst>
                                            <p:cond delay="499"/>
                                          </p:stCondLst>
                                        </p:cTn>
                                        <p:tgtEl>
                                          <p:spTgt spid="80"/>
                                        </p:tgtEl>
                                        <p:attrNameLst>
                                          <p:attrName>style.visibility</p:attrName>
                                        </p:attrNameLst>
                                      </p:cBhvr>
                                      <p:to>
                                        <p:strVal val="hidden"/>
                                      </p:to>
                                    </p:set>
                                  </p:childTnLst>
                                </p:cTn>
                              </p:par>
                            </p:childTnLst>
                          </p:cTn>
                        </p:par>
                      </p:childTnLst>
                    </p:cTn>
                  </p:par>
                  <p:par>
                    <p:cTn id="291" fill="hold">
                      <p:stCondLst>
                        <p:cond delay="indefinite"/>
                      </p:stCondLst>
                      <p:childTnLst>
                        <p:par>
                          <p:cTn id="292" fill="hold">
                            <p:stCondLst>
                              <p:cond delay="0"/>
                            </p:stCondLst>
                            <p:childTnLst>
                              <p:par>
                                <p:cTn id="293" presetID="22" presetClass="exit" presetSubtype="4" fill="hold" grpId="0" nodeType="clickEffect">
                                  <p:stCondLst>
                                    <p:cond delay="0"/>
                                  </p:stCondLst>
                                  <p:childTnLst>
                                    <p:animEffect transition="out" filter="wipe(down)">
                                      <p:cBhvr>
                                        <p:cTn id="294" dur="500"/>
                                        <p:tgtEl>
                                          <p:spTgt spid="81"/>
                                        </p:tgtEl>
                                      </p:cBhvr>
                                    </p:animEffect>
                                    <p:set>
                                      <p:cBhvr>
                                        <p:cTn id="295" dur="1" fill="hold">
                                          <p:stCondLst>
                                            <p:cond delay="499"/>
                                          </p:stCondLst>
                                        </p:cTn>
                                        <p:tgtEl>
                                          <p:spTgt spid="81"/>
                                        </p:tgtEl>
                                        <p:attrNameLst>
                                          <p:attrName>style.visibility</p:attrName>
                                        </p:attrNameLst>
                                      </p:cBhvr>
                                      <p:to>
                                        <p:strVal val="hidden"/>
                                      </p:to>
                                    </p:set>
                                  </p:childTnLst>
                                </p:cTn>
                              </p:par>
                            </p:childTnLst>
                          </p:cTn>
                        </p:par>
                      </p:childTnLst>
                    </p:cTn>
                  </p:par>
                  <p:par>
                    <p:cTn id="296" fill="hold">
                      <p:stCondLst>
                        <p:cond delay="indefinite"/>
                      </p:stCondLst>
                      <p:childTnLst>
                        <p:par>
                          <p:cTn id="297" fill="hold">
                            <p:stCondLst>
                              <p:cond delay="0"/>
                            </p:stCondLst>
                            <p:childTnLst>
                              <p:par>
                                <p:cTn id="298" presetID="22" presetClass="exit" presetSubtype="4" fill="hold" grpId="0" nodeType="clickEffect">
                                  <p:stCondLst>
                                    <p:cond delay="0"/>
                                  </p:stCondLst>
                                  <p:childTnLst>
                                    <p:animEffect transition="out" filter="wipe(down)">
                                      <p:cBhvr>
                                        <p:cTn id="299" dur="500"/>
                                        <p:tgtEl>
                                          <p:spTgt spid="82"/>
                                        </p:tgtEl>
                                      </p:cBhvr>
                                    </p:animEffect>
                                    <p:set>
                                      <p:cBhvr>
                                        <p:cTn id="300" dur="1" fill="hold">
                                          <p:stCondLst>
                                            <p:cond delay="499"/>
                                          </p:stCondLst>
                                        </p:cTn>
                                        <p:tgtEl>
                                          <p:spTgt spid="82"/>
                                        </p:tgtEl>
                                        <p:attrNameLst>
                                          <p:attrName>style.visibility</p:attrName>
                                        </p:attrNameLst>
                                      </p:cBhvr>
                                      <p:to>
                                        <p:strVal val="hidden"/>
                                      </p:to>
                                    </p:set>
                                  </p:childTnLst>
                                </p:cTn>
                              </p:par>
                            </p:childTnLst>
                          </p:cTn>
                        </p:par>
                      </p:childTnLst>
                    </p:cTn>
                  </p:par>
                  <p:par>
                    <p:cTn id="301" fill="hold">
                      <p:stCondLst>
                        <p:cond delay="indefinite"/>
                      </p:stCondLst>
                      <p:childTnLst>
                        <p:par>
                          <p:cTn id="302" fill="hold">
                            <p:stCondLst>
                              <p:cond delay="0"/>
                            </p:stCondLst>
                            <p:childTnLst>
                              <p:par>
                                <p:cTn id="303" presetID="22" presetClass="exit" presetSubtype="4" fill="hold" grpId="0" nodeType="clickEffect">
                                  <p:stCondLst>
                                    <p:cond delay="0"/>
                                  </p:stCondLst>
                                  <p:childTnLst>
                                    <p:animEffect transition="out" filter="wipe(down)">
                                      <p:cBhvr>
                                        <p:cTn id="304" dur="500"/>
                                        <p:tgtEl>
                                          <p:spTgt spid="83"/>
                                        </p:tgtEl>
                                      </p:cBhvr>
                                    </p:animEffect>
                                    <p:set>
                                      <p:cBhvr>
                                        <p:cTn id="305" dur="1" fill="hold">
                                          <p:stCondLst>
                                            <p:cond delay="499"/>
                                          </p:stCondLst>
                                        </p:cTn>
                                        <p:tgtEl>
                                          <p:spTgt spid="83"/>
                                        </p:tgtEl>
                                        <p:attrNameLst>
                                          <p:attrName>style.visibility</p:attrName>
                                        </p:attrNameLst>
                                      </p:cBhvr>
                                      <p:to>
                                        <p:strVal val="hidden"/>
                                      </p:to>
                                    </p:set>
                                  </p:childTnLst>
                                </p:cTn>
                              </p:par>
                            </p:childTnLst>
                          </p:cTn>
                        </p:par>
                      </p:childTnLst>
                    </p:cTn>
                  </p:par>
                  <p:par>
                    <p:cTn id="306" fill="hold">
                      <p:stCondLst>
                        <p:cond delay="indefinite"/>
                      </p:stCondLst>
                      <p:childTnLst>
                        <p:par>
                          <p:cTn id="307" fill="hold">
                            <p:stCondLst>
                              <p:cond delay="0"/>
                            </p:stCondLst>
                            <p:childTnLst>
                              <p:par>
                                <p:cTn id="308" presetID="22" presetClass="exit" presetSubtype="4" fill="hold" grpId="0" nodeType="clickEffect">
                                  <p:stCondLst>
                                    <p:cond delay="0"/>
                                  </p:stCondLst>
                                  <p:childTnLst>
                                    <p:animEffect transition="out" filter="wipe(down)">
                                      <p:cBhvr>
                                        <p:cTn id="309" dur="500"/>
                                        <p:tgtEl>
                                          <p:spTgt spid="84"/>
                                        </p:tgtEl>
                                      </p:cBhvr>
                                    </p:animEffect>
                                    <p:set>
                                      <p:cBhvr>
                                        <p:cTn id="310" dur="1" fill="hold">
                                          <p:stCondLst>
                                            <p:cond delay="499"/>
                                          </p:stCondLst>
                                        </p:cTn>
                                        <p:tgtEl>
                                          <p:spTgt spid="84"/>
                                        </p:tgtEl>
                                        <p:attrNameLst>
                                          <p:attrName>style.visibility</p:attrName>
                                        </p:attrNameLst>
                                      </p:cBhvr>
                                      <p:to>
                                        <p:strVal val="hidden"/>
                                      </p:to>
                                    </p:set>
                                  </p:childTnLst>
                                </p:cTn>
                              </p:par>
                            </p:childTnLst>
                          </p:cTn>
                        </p:par>
                      </p:childTnLst>
                    </p:cTn>
                  </p:par>
                  <p:par>
                    <p:cTn id="311" fill="hold">
                      <p:stCondLst>
                        <p:cond delay="indefinite"/>
                      </p:stCondLst>
                      <p:childTnLst>
                        <p:par>
                          <p:cTn id="312" fill="hold">
                            <p:stCondLst>
                              <p:cond delay="0"/>
                            </p:stCondLst>
                            <p:childTnLst>
                              <p:par>
                                <p:cTn id="313" presetID="22" presetClass="exit" presetSubtype="4" fill="hold" grpId="0" nodeType="clickEffect">
                                  <p:stCondLst>
                                    <p:cond delay="0"/>
                                  </p:stCondLst>
                                  <p:childTnLst>
                                    <p:animEffect transition="out" filter="wipe(down)">
                                      <p:cBhvr>
                                        <p:cTn id="314" dur="500"/>
                                        <p:tgtEl>
                                          <p:spTgt spid="85"/>
                                        </p:tgtEl>
                                      </p:cBhvr>
                                    </p:animEffect>
                                    <p:set>
                                      <p:cBhvr>
                                        <p:cTn id="315" dur="1" fill="hold">
                                          <p:stCondLst>
                                            <p:cond delay="499"/>
                                          </p:stCondLst>
                                        </p:cTn>
                                        <p:tgtEl>
                                          <p:spTgt spid="85"/>
                                        </p:tgtEl>
                                        <p:attrNameLst>
                                          <p:attrName>style.visibility</p:attrName>
                                        </p:attrNameLst>
                                      </p:cBhvr>
                                      <p:to>
                                        <p:strVal val="hidden"/>
                                      </p:to>
                                    </p:set>
                                  </p:childTnLst>
                                </p:cTn>
                              </p:par>
                            </p:childTnLst>
                          </p:cTn>
                        </p:par>
                      </p:childTnLst>
                    </p:cTn>
                  </p:par>
                  <p:par>
                    <p:cTn id="316" fill="hold">
                      <p:stCondLst>
                        <p:cond delay="indefinite"/>
                      </p:stCondLst>
                      <p:childTnLst>
                        <p:par>
                          <p:cTn id="317" fill="hold">
                            <p:stCondLst>
                              <p:cond delay="0"/>
                            </p:stCondLst>
                            <p:childTnLst>
                              <p:par>
                                <p:cTn id="318" presetID="22" presetClass="exit" presetSubtype="4" fill="hold" grpId="0" nodeType="clickEffect">
                                  <p:stCondLst>
                                    <p:cond delay="0"/>
                                  </p:stCondLst>
                                  <p:childTnLst>
                                    <p:animEffect transition="out" filter="wipe(down)">
                                      <p:cBhvr>
                                        <p:cTn id="319" dur="500"/>
                                        <p:tgtEl>
                                          <p:spTgt spid="89"/>
                                        </p:tgtEl>
                                      </p:cBhvr>
                                    </p:animEffect>
                                    <p:set>
                                      <p:cBhvr>
                                        <p:cTn id="320" dur="1" fill="hold">
                                          <p:stCondLst>
                                            <p:cond delay="499"/>
                                          </p:stCondLst>
                                        </p:cTn>
                                        <p:tgtEl>
                                          <p:spTgt spid="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9" grpId="0"/>
      <p:bldP spid="10" grpId="0"/>
      <p:bldP spid="11" grpId="0"/>
      <p:bldP spid="13" grpId="0" animBg="1"/>
      <p:bldP spid="14" grpId="0" animBg="1"/>
      <p:bldP spid="15" grpId="0"/>
      <p:bldP spid="16" grpId="0"/>
      <p:bldP spid="55" grpId="0"/>
      <p:bldP spid="56" grpId="0"/>
      <p:bldP spid="57" grpId="0"/>
      <p:bldP spid="58" grpId="0"/>
      <p:bldP spid="60" grpId="0"/>
      <p:bldP spid="3" grpId="0" animBg="1"/>
      <p:bldP spid="49" grpId="0" animBg="1"/>
      <p:bldP spid="50" grpId="0" animBg="1"/>
      <p:bldP spid="51" grpId="0" animBg="1"/>
      <p:bldP spid="52" grpId="0" animBg="1"/>
      <p:bldP spid="53" grpId="0" animBg="1"/>
      <p:bldP spid="54"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1" grpId="0"/>
      <p:bldP spid="10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 Flip-Flop</a:t>
            </a:r>
            <a:endParaRPr lang="en-US" dirty="0"/>
          </a:p>
        </p:txBody>
      </p:sp>
      <p:sp>
        <p:nvSpPr>
          <p:cNvPr id="4" name="Rectangle 3"/>
          <p:cNvSpPr/>
          <p:nvPr/>
        </p:nvSpPr>
        <p:spPr>
          <a:xfrm>
            <a:off x="1447800" y="1219200"/>
            <a:ext cx="2203968"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5" name="Straight Connector 4"/>
          <p:cNvCxnSpPr/>
          <p:nvPr/>
        </p:nvCxnSpPr>
        <p:spPr>
          <a:xfrm flipH="1">
            <a:off x="863366" y="1447800"/>
            <a:ext cx="580565" cy="0"/>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657600" y="1447800"/>
            <a:ext cx="643395"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47800" y="1219200"/>
            <a:ext cx="335348" cy="461665"/>
          </a:xfrm>
          <a:prstGeom prst="rect">
            <a:avLst/>
          </a:prstGeom>
          <a:noFill/>
        </p:spPr>
        <p:txBody>
          <a:bodyPr wrap="none" rtlCol="0">
            <a:spAutoFit/>
          </a:bodyPr>
          <a:lstStyle/>
          <a:p>
            <a:r>
              <a:rPr lang="en-US" sz="2400" dirty="0" smtClean="0">
                <a:solidFill>
                  <a:schemeClr val="bg1"/>
                </a:solidFill>
              </a:rPr>
              <a:t>T</a:t>
            </a:r>
            <a:endParaRPr lang="en-US" sz="2400" dirty="0">
              <a:solidFill>
                <a:schemeClr val="bg1"/>
              </a:solidFill>
            </a:endParaRPr>
          </a:p>
        </p:txBody>
      </p:sp>
      <p:sp>
        <p:nvSpPr>
          <p:cNvPr id="10" name="TextBox 9"/>
          <p:cNvSpPr txBox="1"/>
          <p:nvPr/>
        </p:nvSpPr>
        <p:spPr>
          <a:xfrm>
            <a:off x="3200400" y="1219200"/>
            <a:ext cx="323515" cy="461665"/>
          </a:xfrm>
          <a:prstGeom prst="rect">
            <a:avLst/>
          </a:prstGeom>
          <a:noFill/>
        </p:spPr>
        <p:txBody>
          <a:bodyPr wrap="none" rtlCol="0">
            <a:spAutoFit/>
          </a:bodyPr>
          <a:lstStyle/>
          <a:p>
            <a:r>
              <a:rPr lang="en-US" sz="2400" dirty="0" smtClean="0">
                <a:solidFill>
                  <a:schemeClr val="bg1"/>
                </a:solidFill>
              </a:rPr>
              <a:t>Q</a:t>
            </a:r>
            <a:endParaRPr lang="en-US" sz="2400" dirty="0">
              <a:solidFill>
                <a:schemeClr val="bg1"/>
              </a:solidFill>
            </a:endParaRPr>
          </a:p>
        </p:txBody>
      </p:sp>
      <p:sp>
        <p:nvSpPr>
          <p:cNvPr id="11" name="TextBox 10"/>
          <p:cNvSpPr txBox="1"/>
          <p:nvPr/>
        </p:nvSpPr>
        <p:spPr>
          <a:xfrm>
            <a:off x="3217636" y="2052935"/>
            <a:ext cx="388113" cy="461665"/>
          </a:xfrm>
          <a:prstGeom prst="rect">
            <a:avLst/>
          </a:prstGeom>
          <a:noFill/>
        </p:spPr>
        <p:txBody>
          <a:bodyPr wrap="none" rtlCol="0">
            <a:spAutoFit/>
          </a:bodyPr>
          <a:lstStyle/>
          <a:p>
            <a:r>
              <a:rPr lang="en-US" sz="2400" dirty="0" smtClean="0">
                <a:solidFill>
                  <a:schemeClr val="bg1"/>
                </a:solidFill>
              </a:rPr>
              <a:t>Q’</a:t>
            </a:r>
            <a:endParaRPr lang="en-US" sz="2400" dirty="0">
              <a:solidFill>
                <a:schemeClr val="bg1"/>
              </a:solidFill>
            </a:endParaRPr>
          </a:p>
        </p:txBody>
      </p:sp>
      <p:cxnSp>
        <p:nvCxnSpPr>
          <p:cNvPr id="12" name="Straight Connector 11"/>
          <p:cNvCxnSpPr/>
          <p:nvPr/>
        </p:nvCxnSpPr>
        <p:spPr>
          <a:xfrm>
            <a:off x="3657600" y="2319336"/>
            <a:ext cx="643395"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3" name="Left Brace 12"/>
          <p:cNvSpPr/>
          <p:nvPr/>
        </p:nvSpPr>
        <p:spPr>
          <a:xfrm>
            <a:off x="338136" y="1322070"/>
            <a:ext cx="251901" cy="1087754"/>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a:off x="4267200" y="1339246"/>
            <a:ext cx="238257" cy="107057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rot="16200000">
            <a:off x="-123420" y="1665476"/>
            <a:ext cx="694459" cy="400110"/>
          </a:xfrm>
          <a:prstGeom prst="rect">
            <a:avLst/>
          </a:prstGeom>
          <a:noFill/>
        </p:spPr>
        <p:txBody>
          <a:bodyPr wrap="none" rtlCol="0">
            <a:spAutoFit/>
          </a:bodyPr>
          <a:lstStyle/>
          <a:p>
            <a:r>
              <a:rPr lang="en-US" sz="2000" dirty="0" smtClean="0"/>
              <a:t>Inputs</a:t>
            </a:r>
            <a:endParaRPr lang="en-US" sz="2000" dirty="0"/>
          </a:p>
        </p:txBody>
      </p:sp>
      <p:sp>
        <p:nvSpPr>
          <p:cNvPr id="16" name="TextBox 15"/>
          <p:cNvSpPr txBox="1"/>
          <p:nvPr/>
        </p:nvSpPr>
        <p:spPr>
          <a:xfrm rot="16200000">
            <a:off x="4173828" y="1735428"/>
            <a:ext cx="853434" cy="400110"/>
          </a:xfrm>
          <a:prstGeom prst="rect">
            <a:avLst/>
          </a:prstGeom>
          <a:noFill/>
        </p:spPr>
        <p:txBody>
          <a:bodyPr wrap="none" rtlCol="0">
            <a:spAutoFit/>
          </a:bodyPr>
          <a:lstStyle/>
          <a:p>
            <a:r>
              <a:rPr lang="en-US" sz="2000" dirty="0" smtClean="0"/>
              <a:t>Outputs</a:t>
            </a:r>
            <a:endParaRPr lang="en-US" sz="2000" dirty="0"/>
          </a:p>
        </p:txBody>
      </p:sp>
      <p:grpSp>
        <p:nvGrpSpPr>
          <p:cNvPr id="18" name="Group 17"/>
          <p:cNvGrpSpPr/>
          <p:nvPr/>
        </p:nvGrpSpPr>
        <p:grpSpPr>
          <a:xfrm>
            <a:off x="1588904" y="3562290"/>
            <a:ext cx="2179159" cy="657819"/>
            <a:chOff x="6719808" y="5434727"/>
            <a:chExt cx="2900464" cy="723601"/>
          </a:xfrm>
        </p:grpSpPr>
        <p:grpSp>
          <p:nvGrpSpPr>
            <p:cNvPr id="19" name="Group 18"/>
            <p:cNvGrpSpPr/>
            <p:nvPr/>
          </p:nvGrpSpPr>
          <p:grpSpPr>
            <a:xfrm>
              <a:off x="6719808" y="5434727"/>
              <a:ext cx="1798463" cy="723601"/>
              <a:chOff x="3208798" y="5435921"/>
              <a:chExt cx="1798463" cy="723601"/>
            </a:xfrm>
          </p:grpSpPr>
          <p:cxnSp>
            <p:nvCxnSpPr>
              <p:cNvPr id="23" name="Straight Connector 22"/>
              <p:cNvCxnSpPr/>
              <p:nvPr/>
            </p:nvCxnSpPr>
            <p:spPr>
              <a:xfrm flipV="1">
                <a:off x="3675121" y="598402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208798" y="5620676"/>
                <a:ext cx="88143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Stored Data 71"/>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 name="Group 19"/>
            <p:cNvGrpSpPr/>
            <p:nvPr/>
          </p:nvGrpSpPr>
          <p:grpSpPr>
            <a:xfrm>
              <a:off x="8524804" y="5740592"/>
              <a:ext cx="1095468" cy="117436"/>
              <a:chOff x="1486315" y="1289057"/>
              <a:chExt cx="1095468" cy="117436"/>
            </a:xfrm>
          </p:grpSpPr>
          <p:cxnSp>
            <p:nvCxnSpPr>
              <p:cNvPr id="21" name="Straight Connector 20"/>
              <p:cNvCxnSpPr/>
              <p:nvPr/>
            </p:nvCxnSpPr>
            <p:spPr>
              <a:xfrm flipV="1">
                <a:off x="1603168" y="1348684"/>
                <a:ext cx="97861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48631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27" name="Group 26"/>
          <p:cNvGrpSpPr/>
          <p:nvPr/>
        </p:nvGrpSpPr>
        <p:grpSpPr>
          <a:xfrm>
            <a:off x="1588905" y="5114271"/>
            <a:ext cx="2179158" cy="657819"/>
            <a:chOff x="6719803" y="5434727"/>
            <a:chExt cx="2900460" cy="723601"/>
          </a:xfrm>
        </p:grpSpPr>
        <p:grpSp>
          <p:nvGrpSpPr>
            <p:cNvPr id="28" name="Group 27"/>
            <p:cNvGrpSpPr/>
            <p:nvPr/>
          </p:nvGrpSpPr>
          <p:grpSpPr>
            <a:xfrm>
              <a:off x="6719803" y="5434727"/>
              <a:ext cx="1798468" cy="723601"/>
              <a:chOff x="3208793" y="5435921"/>
              <a:chExt cx="1798468" cy="723601"/>
            </a:xfrm>
          </p:grpSpPr>
          <p:cxnSp>
            <p:nvCxnSpPr>
              <p:cNvPr id="32" name="Straight Connector 31"/>
              <p:cNvCxnSpPr/>
              <p:nvPr/>
            </p:nvCxnSpPr>
            <p:spPr>
              <a:xfrm>
                <a:off x="3208793" y="5984024"/>
                <a:ext cx="88143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675121" y="562067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Stored Data 71"/>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9" name="Group 28"/>
            <p:cNvGrpSpPr/>
            <p:nvPr/>
          </p:nvGrpSpPr>
          <p:grpSpPr>
            <a:xfrm>
              <a:off x="8524804" y="5740592"/>
              <a:ext cx="1095459" cy="117436"/>
              <a:chOff x="1486315" y="1289057"/>
              <a:chExt cx="1095459" cy="117436"/>
            </a:xfrm>
          </p:grpSpPr>
          <p:cxnSp>
            <p:nvCxnSpPr>
              <p:cNvPr id="30" name="Straight Connector 29"/>
              <p:cNvCxnSpPr/>
              <p:nvPr/>
            </p:nvCxnSpPr>
            <p:spPr>
              <a:xfrm flipV="1">
                <a:off x="1603168" y="1348684"/>
                <a:ext cx="978606"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48631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40" name="Straight Connector 39"/>
          <p:cNvCxnSpPr/>
          <p:nvPr/>
        </p:nvCxnSpPr>
        <p:spPr>
          <a:xfrm flipH="1" flipV="1">
            <a:off x="1939260" y="4048066"/>
            <a:ext cx="4" cy="37829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234660" y="4948178"/>
            <a:ext cx="4" cy="503513"/>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3234664" y="3895666"/>
            <a:ext cx="4" cy="503513"/>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1939264" y="4900554"/>
            <a:ext cx="4" cy="37829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1944718" y="4384892"/>
            <a:ext cx="1289942" cy="56328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1933806" y="4384892"/>
            <a:ext cx="1300854" cy="51566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0" y="3533714"/>
            <a:ext cx="309700" cy="400110"/>
          </a:xfrm>
          <a:prstGeom prst="rect">
            <a:avLst/>
          </a:prstGeom>
          <a:noFill/>
        </p:spPr>
        <p:txBody>
          <a:bodyPr wrap="none" rtlCol="0">
            <a:spAutoFit/>
          </a:bodyPr>
          <a:lstStyle/>
          <a:p>
            <a:r>
              <a:rPr lang="en-US" sz="2000" dirty="0" smtClean="0"/>
              <a:t>T</a:t>
            </a:r>
            <a:endParaRPr lang="en-US" sz="2000" dirty="0"/>
          </a:p>
        </p:txBody>
      </p:sp>
      <p:sp>
        <p:nvSpPr>
          <p:cNvPr id="57" name="TextBox 56"/>
          <p:cNvSpPr txBox="1"/>
          <p:nvPr/>
        </p:nvSpPr>
        <p:spPr>
          <a:xfrm>
            <a:off x="3844264" y="3695580"/>
            <a:ext cx="357790" cy="400110"/>
          </a:xfrm>
          <a:prstGeom prst="rect">
            <a:avLst/>
          </a:prstGeom>
          <a:noFill/>
        </p:spPr>
        <p:txBody>
          <a:bodyPr wrap="none" rtlCol="0">
            <a:spAutoFit/>
          </a:bodyPr>
          <a:lstStyle/>
          <a:p>
            <a:r>
              <a:rPr lang="en-US" sz="2000" dirty="0" smtClean="0"/>
              <a:t>Q</a:t>
            </a:r>
            <a:endParaRPr lang="en-US" sz="2000" dirty="0"/>
          </a:p>
        </p:txBody>
      </p:sp>
      <p:sp>
        <p:nvSpPr>
          <p:cNvPr id="58" name="TextBox 57"/>
          <p:cNvSpPr txBox="1"/>
          <p:nvPr/>
        </p:nvSpPr>
        <p:spPr>
          <a:xfrm>
            <a:off x="3844264" y="5238690"/>
            <a:ext cx="422936" cy="400110"/>
          </a:xfrm>
          <a:prstGeom prst="rect">
            <a:avLst/>
          </a:prstGeom>
          <a:noFill/>
        </p:spPr>
        <p:txBody>
          <a:bodyPr wrap="none" rtlCol="0">
            <a:spAutoFit/>
          </a:bodyPr>
          <a:lstStyle/>
          <a:p>
            <a:r>
              <a:rPr lang="en-US" sz="2000" dirty="0" smtClean="0"/>
              <a:t>Q’</a:t>
            </a:r>
            <a:endParaRPr lang="en-US" sz="2000" dirty="0"/>
          </a:p>
        </p:txBody>
      </p:sp>
      <p:sp>
        <p:nvSpPr>
          <p:cNvPr id="60" name="TextBox 59"/>
          <p:cNvSpPr txBox="1"/>
          <p:nvPr/>
        </p:nvSpPr>
        <p:spPr>
          <a:xfrm>
            <a:off x="1815135" y="2590800"/>
            <a:ext cx="1537665" cy="400110"/>
          </a:xfrm>
          <a:prstGeom prst="rect">
            <a:avLst/>
          </a:prstGeom>
          <a:noFill/>
        </p:spPr>
        <p:txBody>
          <a:bodyPr wrap="none" rtlCol="0">
            <a:spAutoFit/>
          </a:bodyPr>
          <a:lstStyle/>
          <a:p>
            <a:r>
              <a:rPr lang="en-US" sz="2000" dirty="0" smtClean="0"/>
              <a:t>Logic Symbol</a:t>
            </a:r>
            <a:endParaRPr lang="en-US" sz="2000" dirty="0"/>
          </a:p>
        </p:txBody>
      </p:sp>
      <p:cxnSp>
        <p:nvCxnSpPr>
          <p:cNvPr id="90" name="Straight Connector 89"/>
          <p:cNvCxnSpPr/>
          <p:nvPr/>
        </p:nvCxnSpPr>
        <p:spPr>
          <a:xfrm flipH="1">
            <a:off x="862645" y="1857671"/>
            <a:ext cx="580565" cy="0"/>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38152" y="1629071"/>
            <a:ext cx="506870" cy="461665"/>
          </a:xfrm>
          <a:prstGeom prst="rect">
            <a:avLst/>
          </a:prstGeom>
          <a:noFill/>
        </p:spPr>
        <p:txBody>
          <a:bodyPr wrap="none" rtlCol="0">
            <a:spAutoFit/>
          </a:bodyPr>
          <a:lstStyle/>
          <a:p>
            <a:r>
              <a:rPr lang="en-US" sz="2400" dirty="0" smtClean="0"/>
              <a:t>CP</a:t>
            </a:r>
            <a:endParaRPr lang="en-US" sz="2400" dirty="0"/>
          </a:p>
        </p:txBody>
      </p:sp>
      <p:grpSp>
        <p:nvGrpSpPr>
          <p:cNvPr id="92" name="Group 91"/>
          <p:cNvGrpSpPr/>
          <p:nvPr/>
        </p:nvGrpSpPr>
        <p:grpSpPr>
          <a:xfrm>
            <a:off x="309699" y="3426063"/>
            <a:ext cx="1417226" cy="612497"/>
            <a:chOff x="3327113" y="1715660"/>
            <a:chExt cx="2282458" cy="741118"/>
          </a:xfrm>
        </p:grpSpPr>
        <p:cxnSp>
          <p:nvCxnSpPr>
            <p:cNvPr id="93" name="Straight Connector 92"/>
            <p:cNvCxnSpPr/>
            <p:nvPr/>
          </p:nvCxnSpPr>
          <p:spPr>
            <a:xfrm flipV="1">
              <a:off x="4042896" y="226640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55" idx="3"/>
              <a:endCxn id="96" idx="1"/>
            </p:cNvCxnSpPr>
            <p:nvPr/>
          </p:nvCxnSpPr>
          <p:spPr>
            <a:xfrm flipV="1">
              <a:off x="3327113" y="2086220"/>
              <a:ext cx="1124682" cy="176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6"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7" name="Group 96"/>
          <p:cNvGrpSpPr/>
          <p:nvPr/>
        </p:nvGrpSpPr>
        <p:grpSpPr>
          <a:xfrm>
            <a:off x="589892" y="5302527"/>
            <a:ext cx="1144891" cy="612497"/>
            <a:chOff x="3765713" y="1715660"/>
            <a:chExt cx="1843858" cy="741118"/>
          </a:xfrm>
        </p:grpSpPr>
        <p:cxnSp>
          <p:nvCxnSpPr>
            <p:cNvPr id="98" name="Straight Connector 97"/>
            <p:cNvCxnSpPr>
              <a:endCxn id="101" idx="1"/>
            </p:cNvCxnSpPr>
            <p:nvPr/>
          </p:nvCxnSpPr>
          <p:spPr>
            <a:xfrm flipV="1">
              <a:off x="3765713" y="2086220"/>
              <a:ext cx="686084" cy="720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4042896" y="190305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1"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02" name="Straight Connector 101"/>
          <p:cNvCxnSpPr/>
          <p:nvPr/>
        </p:nvCxnSpPr>
        <p:spPr>
          <a:xfrm flipV="1">
            <a:off x="762000" y="3888904"/>
            <a:ext cx="0" cy="155761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endCxn id="104" idx="3"/>
          </p:cNvCxnSpPr>
          <p:nvPr/>
        </p:nvCxnSpPr>
        <p:spPr>
          <a:xfrm flipH="1" flipV="1">
            <a:off x="316205" y="4662457"/>
            <a:ext cx="445796" cy="4078"/>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76200" y="4462402"/>
            <a:ext cx="392405" cy="400110"/>
          </a:xfrm>
          <a:prstGeom prst="rect">
            <a:avLst/>
          </a:prstGeom>
          <a:noFill/>
        </p:spPr>
        <p:txBody>
          <a:bodyPr wrap="none" rtlCol="0">
            <a:spAutoFit/>
          </a:bodyPr>
          <a:lstStyle/>
          <a:p>
            <a:r>
              <a:rPr lang="en-US" sz="2000" dirty="0" smtClean="0"/>
              <a:t>EN</a:t>
            </a:r>
            <a:endParaRPr lang="en-US" sz="2000" dirty="0"/>
          </a:p>
        </p:txBody>
      </p:sp>
      <p:cxnSp>
        <p:nvCxnSpPr>
          <p:cNvPr id="105" name="Straight Connector 104"/>
          <p:cNvCxnSpPr/>
          <p:nvPr/>
        </p:nvCxnSpPr>
        <p:spPr>
          <a:xfrm flipV="1">
            <a:off x="3428996" y="5440088"/>
            <a:ext cx="0" cy="732112"/>
          </a:xfrm>
          <a:prstGeom prst="line">
            <a:avLst/>
          </a:prstGeom>
          <a:ln w="28575">
            <a:solidFill>
              <a:schemeClr val="accent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67163" y="6172200"/>
            <a:ext cx="266716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776288" y="5829650"/>
            <a:ext cx="0" cy="33051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762000" y="5824535"/>
            <a:ext cx="25774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3416964" y="3215942"/>
            <a:ext cx="0" cy="665556"/>
          </a:xfrm>
          <a:prstGeom prst="line">
            <a:avLst/>
          </a:prstGeom>
          <a:ln w="28575">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755131" y="3232424"/>
            <a:ext cx="266716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764256" y="3222305"/>
            <a:ext cx="0" cy="33051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762000" y="3552823"/>
            <a:ext cx="25774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589891" y="3733801"/>
            <a:ext cx="0" cy="1874975"/>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117" name="Table 116"/>
          <p:cNvGraphicFramePr>
            <a:graphicFrameLocks noGrp="1"/>
          </p:cNvGraphicFramePr>
          <p:nvPr>
            <p:extLst>
              <p:ext uri="{D42A27DB-BD31-4B8C-83A1-F6EECF244321}">
                <p14:modId xmlns:p14="http://schemas.microsoft.com/office/powerpoint/2010/main" val="2020561919"/>
              </p:ext>
            </p:extLst>
          </p:nvPr>
        </p:nvGraphicFramePr>
        <p:xfrm>
          <a:off x="4774190" y="3286760"/>
          <a:ext cx="3558012" cy="1879600"/>
        </p:xfrm>
        <a:graphic>
          <a:graphicData uri="http://schemas.openxmlformats.org/drawingml/2006/table">
            <a:tbl>
              <a:tblPr firstRow="1" bandRow="1"/>
              <a:tblGrid>
                <a:gridCol w="583198"/>
                <a:gridCol w="647998"/>
                <a:gridCol w="712797"/>
                <a:gridCol w="1614019"/>
              </a:tblGrid>
              <a:tr h="370840">
                <a:tc>
                  <a:txBody>
                    <a:bodyPr/>
                    <a:lstStyle/>
                    <a:p>
                      <a:pPr algn="ctr"/>
                      <a:r>
                        <a:rPr lang="en-US" sz="2000" b="1" dirty="0" smtClean="0">
                          <a:solidFill>
                            <a:schemeClr val="tx2"/>
                          </a:solidFill>
                        </a:rPr>
                        <a:t>T</a:t>
                      </a:r>
                      <a:endParaRPr lang="en-US" sz="2000" b="1" dirty="0">
                        <a:solidFill>
                          <a:schemeClr val="tx2"/>
                        </a:solidFill>
                      </a:endParaRPr>
                    </a:p>
                  </a:txBody>
                  <a:tcPr anchor="ctr"/>
                </a:tc>
                <a:tc>
                  <a:txBody>
                    <a:bodyPr/>
                    <a:lstStyle/>
                    <a:p>
                      <a:pPr algn="ctr"/>
                      <a:r>
                        <a:rPr lang="en-US" sz="2000" b="1" dirty="0" err="1" smtClean="0">
                          <a:solidFill>
                            <a:schemeClr val="tx2"/>
                          </a:solidFill>
                        </a:rPr>
                        <a:t>Q</a:t>
                      </a:r>
                      <a:r>
                        <a:rPr lang="en-US" sz="2000" b="1" baseline="-25000" dirty="0" err="1" smtClean="0">
                          <a:solidFill>
                            <a:schemeClr val="tx2"/>
                          </a:solidFill>
                        </a:rPr>
                        <a:t>n</a:t>
                      </a:r>
                      <a:endParaRPr lang="en-US" sz="2000" b="1" baseline="-25000" dirty="0">
                        <a:solidFill>
                          <a:schemeClr val="tx2"/>
                        </a:solidFill>
                      </a:endParaRPr>
                    </a:p>
                  </a:txBody>
                  <a:tcPr anchor="ctr"/>
                </a:tc>
                <a:tc>
                  <a:txBody>
                    <a:bodyPr/>
                    <a:lstStyle/>
                    <a:p>
                      <a:pPr algn="ctr"/>
                      <a:r>
                        <a:rPr lang="en-US" sz="2000" b="1" dirty="0" smtClean="0">
                          <a:solidFill>
                            <a:schemeClr val="tx2"/>
                          </a:solidFill>
                        </a:rPr>
                        <a:t>Q</a:t>
                      </a:r>
                      <a:r>
                        <a:rPr lang="en-US" sz="2000" b="1" baseline="-25000" dirty="0" smtClean="0">
                          <a:solidFill>
                            <a:schemeClr val="tx2"/>
                          </a:solidFill>
                        </a:rPr>
                        <a:t>n+1</a:t>
                      </a:r>
                      <a:endParaRPr lang="en-US" sz="2000" b="1" baseline="-25000" dirty="0">
                        <a:solidFill>
                          <a:schemeClr val="tx2"/>
                        </a:solidFill>
                      </a:endParaRPr>
                    </a:p>
                  </a:txBody>
                  <a:tcPr anchor="ctr"/>
                </a:tc>
                <a:tc>
                  <a:txBody>
                    <a:bodyPr/>
                    <a:lstStyle/>
                    <a:p>
                      <a:pPr algn="ctr"/>
                      <a:r>
                        <a:rPr lang="en-US" sz="2000" b="1" dirty="0" smtClean="0">
                          <a:solidFill>
                            <a:schemeClr val="tx2"/>
                          </a:solidFill>
                        </a:rPr>
                        <a:t>State</a:t>
                      </a:r>
                      <a:endParaRPr lang="en-US" sz="2000" b="1" dirty="0">
                        <a:solidFill>
                          <a:schemeClr val="tx2"/>
                        </a:solidFill>
                      </a:endParaRPr>
                    </a:p>
                  </a:txBody>
                  <a:tcPr anchor="ctr"/>
                </a:tc>
              </a:tr>
              <a:tr h="741680">
                <a:tc>
                  <a:txBody>
                    <a:bodyPr/>
                    <a:lstStyle/>
                    <a:p>
                      <a:pPr algn="ctr"/>
                      <a:r>
                        <a:rPr lang="en-US" sz="2000" dirty="0" smtClean="0"/>
                        <a:t>0</a:t>
                      </a:r>
                      <a:endParaRPr lang="en-US" sz="2000" dirty="0"/>
                    </a:p>
                    <a:p>
                      <a:pPr algn="ctr"/>
                      <a:r>
                        <a:rPr lang="en-US" sz="2000" dirty="0" smtClean="0"/>
                        <a:t>0</a:t>
                      </a:r>
                      <a:endParaRPr lang="en-US" sz="2000" dirty="0"/>
                    </a:p>
                  </a:txBody>
                  <a:tcPr anchor="ctr"/>
                </a:tc>
                <a:tc>
                  <a:txBody>
                    <a:bodyPr/>
                    <a:lstStyle/>
                    <a:p>
                      <a:pPr algn="ctr"/>
                      <a:r>
                        <a:rPr lang="en-US" sz="2000" dirty="0" smtClean="0"/>
                        <a:t>0</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1</a:t>
                      </a:r>
                      <a:endParaRPr lang="en-US" sz="2000" dirty="0"/>
                    </a:p>
                  </a:txBody>
                  <a:tcPr anchor="ctr"/>
                </a:tc>
                <a:tc>
                  <a:txBody>
                    <a:bodyPr/>
                    <a:lstStyle/>
                    <a:p>
                      <a:pPr algn="ctr"/>
                      <a:r>
                        <a:rPr lang="en-US" sz="2000" dirty="0" smtClean="0"/>
                        <a:t>No Change</a:t>
                      </a:r>
                      <a:endParaRPr lang="en-US" sz="2000" dirty="0"/>
                    </a:p>
                  </a:txBody>
                  <a:tcPr anchor="ctr"/>
                </a:tc>
              </a:tr>
              <a:tr h="741680">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1</a:t>
                      </a:r>
                      <a:endParaRPr lang="en-US" sz="2000" dirty="0"/>
                    </a:p>
                  </a:txBody>
                  <a:tcPr anchor="ctr"/>
                </a:tc>
                <a:tc>
                  <a:txBody>
                    <a:bodyPr/>
                    <a:lstStyle/>
                    <a:p>
                      <a:pPr algn="ctr"/>
                      <a:r>
                        <a:rPr lang="en-US" sz="2000" dirty="0" smtClean="0"/>
                        <a:t>1</a:t>
                      </a:r>
                      <a:endParaRPr lang="en-US" sz="2000" dirty="0"/>
                    </a:p>
                    <a:p>
                      <a:pPr algn="ctr"/>
                      <a:r>
                        <a:rPr lang="en-US" sz="2000" dirty="0" smtClean="0"/>
                        <a:t>0</a:t>
                      </a:r>
                      <a:endParaRPr lang="en-US" sz="2000" dirty="0"/>
                    </a:p>
                  </a:txBody>
                  <a:tcPr anchor="ctr"/>
                </a:tc>
                <a:tc>
                  <a:txBody>
                    <a:bodyPr/>
                    <a:lstStyle/>
                    <a:p>
                      <a:pPr algn="ctr"/>
                      <a:r>
                        <a:rPr lang="en-US" sz="2000" dirty="0" smtClean="0"/>
                        <a:t>Toggle</a:t>
                      </a:r>
                      <a:endParaRPr lang="en-US" sz="2000" dirty="0"/>
                    </a:p>
                  </a:txBody>
                  <a:tcPr anchor="ctr"/>
                </a:tc>
              </a:tr>
            </a:tbl>
          </a:graphicData>
        </a:graphic>
      </p:graphicFrame>
      <p:sp>
        <p:nvSpPr>
          <p:cNvPr id="119" name="Rectangle 118"/>
          <p:cNvSpPr/>
          <p:nvPr/>
        </p:nvSpPr>
        <p:spPr>
          <a:xfrm>
            <a:off x="4924424" y="3762376"/>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5534024" y="3762376"/>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6219824" y="3762376"/>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4905376" y="4100173"/>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5514976" y="4100173"/>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6200776" y="4100173"/>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6864325" y="3911821"/>
            <a:ext cx="1273225" cy="363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4957760" y="4505328"/>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5567360" y="4505328"/>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6253160" y="4505328"/>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4953000" y="4805113"/>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5562600" y="4805113"/>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6248400" y="4805113"/>
            <a:ext cx="304800" cy="30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7055977" y="4654773"/>
            <a:ext cx="956593" cy="363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270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par>
                                <p:cTn id="17" presetID="22" presetClass="entr" presetSubtype="4"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wipe(down)">
                                      <p:cBhvr>
                                        <p:cTn id="19" dur="500"/>
                                        <p:tgtEl>
                                          <p:spTgt spid="9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wipe(down)">
                                      <p:cBhvr>
                                        <p:cTn id="22" dur="500"/>
                                        <p:tgtEl>
                                          <p:spTgt spid="91"/>
                                        </p:tgtEl>
                                      </p:cBhvr>
                                    </p:animEffect>
                                  </p:childTnLst>
                                </p:cTn>
                              </p:par>
                              <p:par>
                                <p:cTn id="23" presetID="2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par>
                                <p:cTn id="37" presetID="22" presetClass="entr" presetSubtype="8"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wipe(down)">
                                      <p:cBhvr>
                                        <p:cTn id="50" dur="500"/>
                                        <p:tgtEl>
                                          <p:spTgt spid="6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down)">
                                      <p:cBhvr>
                                        <p:cTn id="55" dur="500"/>
                                        <p:tgtEl>
                                          <p:spTgt spid="18"/>
                                        </p:tgtEl>
                                      </p:cBhvr>
                                    </p:animEffect>
                                  </p:childTnLst>
                                </p:cTn>
                              </p:par>
                              <p:par>
                                <p:cTn id="56" presetID="22" presetClass="entr" presetSubtype="4" fill="hold"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wipe(down)">
                                      <p:cBhvr>
                                        <p:cTn id="58" dur="500"/>
                                        <p:tgtEl>
                                          <p:spTgt spid="27"/>
                                        </p:tgtEl>
                                      </p:cBhvr>
                                    </p:animEffect>
                                  </p:childTnLst>
                                </p:cTn>
                              </p:par>
                              <p:par>
                                <p:cTn id="59" presetID="22" presetClass="entr" presetSubtype="4" fill="hold"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wipe(down)">
                                      <p:cBhvr>
                                        <p:cTn id="61" dur="500"/>
                                        <p:tgtEl>
                                          <p:spTgt spid="40"/>
                                        </p:tgtEl>
                                      </p:cBhvr>
                                    </p:animEffect>
                                  </p:childTnLst>
                                </p:cTn>
                              </p:par>
                              <p:par>
                                <p:cTn id="62" presetID="22" presetClass="entr" presetSubtype="4" fill="hold"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wipe(down)">
                                      <p:cBhvr>
                                        <p:cTn id="64" dur="500"/>
                                        <p:tgtEl>
                                          <p:spTgt spid="42"/>
                                        </p:tgtEl>
                                      </p:cBhvr>
                                    </p:animEffect>
                                  </p:childTnLst>
                                </p:cTn>
                              </p:par>
                              <p:par>
                                <p:cTn id="65" presetID="22" presetClass="entr" presetSubtype="4"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wipe(down)">
                                      <p:cBhvr>
                                        <p:cTn id="67" dur="500"/>
                                        <p:tgtEl>
                                          <p:spTgt spid="43"/>
                                        </p:tgtEl>
                                      </p:cBhvr>
                                    </p:animEffect>
                                  </p:childTnLst>
                                </p:cTn>
                              </p:par>
                              <p:par>
                                <p:cTn id="68" presetID="22" presetClass="entr" presetSubtype="4" fill="hold"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wipe(down)">
                                      <p:cBhvr>
                                        <p:cTn id="70" dur="500"/>
                                        <p:tgtEl>
                                          <p:spTgt spid="44"/>
                                        </p:tgtEl>
                                      </p:cBhvr>
                                    </p:animEffect>
                                  </p:childTnLst>
                                </p:cTn>
                              </p:par>
                              <p:par>
                                <p:cTn id="71" presetID="22" presetClass="entr" presetSubtype="4" fill="hold"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wipe(down)">
                                      <p:cBhvr>
                                        <p:cTn id="73" dur="500"/>
                                        <p:tgtEl>
                                          <p:spTgt spid="45"/>
                                        </p:tgtEl>
                                      </p:cBhvr>
                                    </p:animEffect>
                                  </p:childTnLst>
                                </p:cTn>
                              </p:par>
                              <p:par>
                                <p:cTn id="74" presetID="22" presetClass="entr" presetSubtype="4" fill="hold" nodeType="with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wipe(down)">
                                      <p:cBhvr>
                                        <p:cTn id="76" dur="500"/>
                                        <p:tgtEl>
                                          <p:spTgt spid="48"/>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animEffect transition="in" filter="wipe(down)">
                                      <p:cBhvr>
                                        <p:cTn id="79" dur="500"/>
                                        <p:tgtEl>
                                          <p:spTgt spid="55"/>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wipe(down)">
                                      <p:cBhvr>
                                        <p:cTn id="82" dur="500"/>
                                        <p:tgtEl>
                                          <p:spTgt spid="57"/>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wipe(down)">
                                      <p:cBhvr>
                                        <p:cTn id="85" dur="500"/>
                                        <p:tgtEl>
                                          <p:spTgt spid="58"/>
                                        </p:tgtEl>
                                      </p:cBhvr>
                                    </p:animEffect>
                                  </p:childTnLst>
                                </p:cTn>
                              </p:par>
                              <p:par>
                                <p:cTn id="86" presetID="22" presetClass="entr" presetSubtype="4" fill="hold" nodeType="withEffect">
                                  <p:stCondLst>
                                    <p:cond delay="0"/>
                                  </p:stCondLst>
                                  <p:childTnLst>
                                    <p:set>
                                      <p:cBhvr>
                                        <p:cTn id="87" dur="1" fill="hold">
                                          <p:stCondLst>
                                            <p:cond delay="0"/>
                                          </p:stCondLst>
                                        </p:cTn>
                                        <p:tgtEl>
                                          <p:spTgt spid="92"/>
                                        </p:tgtEl>
                                        <p:attrNameLst>
                                          <p:attrName>style.visibility</p:attrName>
                                        </p:attrNameLst>
                                      </p:cBhvr>
                                      <p:to>
                                        <p:strVal val="visible"/>
                                      </p:to>
                                    </p:set>
                                    <p:animEffect transition="in" filter="wipe(down)">
                                      <p:cBhvr>
                                        <p:cTn id="88" dur="500"/>
                                        <p:tgtEl>
                                          <p:spTgt spid="92"/>
                                        </p:tgtEl>
                                      </p:cBhvr>
                                    </p:animEffect>
                                  </p:childTnLst>
                                </p:cTn>
                              </p:par>
                              <p:par>
                                <p:cTn id="89" presetID="22" presetClass="entr" presetSubtype="4" fill="hold" nodeType="withEffect">
                                  <p:stCondLst>
                                    <p:cond delay="0"/>
                                  </p:stCondLst>
                                  <p:childTnLst>
                                    <p:set>
                                      <p:cBhvr>
                                        <p:cTn id="90" dur="1" fill="hold">
                                          <p:stCondLst>
                                            <p:cond delay="0"/>
                                          </p:stCondLst>
                                        </p:cTn>
                                        <p:tgtEl>
                                          <p:spTgt spid="97"/>
                                        </p:tgtEl>
                                        <p:attrNameLst>
                                          <p:attrName>style.visibility</p:attrName>
                                        </p:attrNameLst>
                                      </p:cBhvr>
                                      <p:to>
                                        <p:strVal val="visible"/>
                                      </p:to>
                                    </p:set>
                                    <p:animEffect transition="in" filter="wipe(down)">
                                      <p:cBhvr>
                                        <p:cTn id="91" dur="500"/>
                                        <p:tgtEl>
                                          <p:spTgt spid="97"/>
                                        </p:tgtEl>
                                      </p:cBhvr>
                                    </p:animEffect>
                                  </p:childTnLst>
                                </p:cTn>
                              </p:par>
                              <p:par>
                                <p:cTn id="92" presetID="22" presetClass="entr" presetSubtype="4" fill="hold" nodeType="withEffect">
                                  <p:stCondLst>
                                    <p:cond delay="0"/>
                                  </p:stCondLst>
                                  <p:childTnLst>
                                    <p:set>
                                      <p:cBhvr>
                                        <p:cTn id="93" dur="1" fill="hold">
                                          <p:stCondLst>
                                            <p:cond delay="0"/>
                                          </p:stCondLst>
                                        </p:cTn>
                                        <p:tgtEl>
                                          <p:spTgt spid="102"/>
                                        </p:tgtEl>
                                        <p:attrNameLst>
                                          <p:attrName>style.visibility</p:attrName>
                                        </p:attrNameLst>
                                      </p:cBhvr>
                                      <p:to>
                                        <p:strVal val="visible"/>
                                      </p:to>
                                    </p:set>
                                    <p:animEffect transition="in" filter="wipe(down)">
                                      <p:cBhvr>
                                        <p:cTn id="94" dur="500"/>
                                        <p:tgtEl>
                                          <p:spTgt spid="102"/>
                                        </p:tgtEl>
                                      </p:cBhvr>
                                    </p:animEffect>
                                  </p:childTnLst>
                                </p:cTn>
                              </p:par>
                              <p:par>
                                <p:cTn id="95" presetID="22" presetClass="entr" presetSubtype="4" fill="hold" nodeType="withEffect">
                                  <p:stCondLst>
                                    <p:cond delay="0"/>
                                  </p:stCondLst>
                                  <p:childTnLst>
                                    <p:set>
                                      <p:cBhvr>
                                        <p:cTn id="96" dur="1" fill="hold">
                                          <p:stCondLst>
                                            <p:cond delay="0"/>
                                          </p:stCondLst>
                                        </p:cTn>
                                        <p:tgtEl>
                                          <p:spTgt spid="103"/>
                                        </p:tgtEl>
                                        <p:attrNameLst>
                                          <p:attrName>style.visibility</p:attrName>
                                        </p:attrNameLst>
                                      </p:cBhvr>
                                      <p:to>
                                        <p:strVal val="visible"/>
                                      </p:to>
                                    </p:set>
                                    <p:animEffect transition="in" filter="wipe(down)">
                                      <p:cBhvr>
                                        <p:cTn id="97" dur="500"/>
                                        <p:tgtEl>
                                          <p:spTgt spid="103"/>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104"/>
                                        </p:tgtEl>
                                        <p:attrNameLst>
                                          <p:attrName>style.visibility</p:attrName>
                                        </p:attrNameLst>
                                      </p:cBhvr>
                                      <p:to>
                                        <p:strVal val="visible"/>
                                      </p:to>
                                    </p:set>
                                    <p:animEffect transition="in" filter="wipe(down)">
                                      <p:cBhvr>
                                        <p:cTn id="100" dur="500"/>
                                        <p:tgtEl>
                                          <p:spTgt spid="104"/>
                                        </p:tgtEl>
                                      </p:cBhvr>
                                    </p:animEffect>
                                  </p:childTnLst>
                                </p:cTn>
                              </p:par>
                              <p:par>
                                <p:cTn id="101" presetID="22" presetClass="entr" presetSubtype="4" fill="hold" nodeType="withEffect">
                                  <p:stCondLst>
                                    <p:cond delay="0"/>
                                  </p:stCondLst>
                                  <p:childTnLst>
                                    <p:set>
                                      <p:cBhvr>
                                        <p:cTn id="102" dur="1" fill="hold">
                                          <p:stCondLst>
                                            <p:cond delay="0"/>
                                          </p:stCondLst>
                                        </p:cTn>
                                        <p:tgtEl>
                                          <p:spTgt spid="105"/>
                                        </p:tgtEl>
                                        <p:attrNameLst>
                                          <p:attrName>style.visibility</p:attrName>
                                        </p:attrNameLst>
                                      </p:cBhvr>
                                      <p:to>
                                        <p:strVal val="visible"/>
                                      </p:to>
                                    </p:set>
                                    <p:animEffect transition="in" filter="wipe(down)">
                                      <p:cBhvr>
                                        <p:cTn id="103" dur="500"/>
                                        <p:tgtEl>
                                          <p:spTgt spid="105"/>
                                        </p:tgtEl>
                                      </p:cBhvr>
                                    </p:animEffect>
                                  </p:childTnLst>
                                </p:cTn>
                              </p:par>
                              <p:par>
                                <p:cTn id="104" presetID="22" presetClass="entr" presetSubtype="4" fill="hold" nodeType="withEffect">
                                  <p:stCondLst>
                                    <p:cond delay="0"/>
                                  </p:stCondLst>
                                  <p:childTnLst>
                                    <p:set>
                                      <p:cBhvr>
                                        <p:cTn id="105" dur="1" fill="hold">
                                          <p:stCondLst>
                                            <p:cond delay="0"/>
                                          </p:stCondLst>
                                        </p:cTn>
                                        <p:tgtEl>
                                          <p:spTgt spid="106"/>
                                        </p:tgtEl>
                                        <p:attrNameLst>
                                          <p:attrName>style.visibility</p:attrName>
                                        </p:attrNameLst>
                                      </p:cBhvr>
                                      <p:to>
                                        <p:strVal val="visible"/>
                                      </p:to>
                                    </p:set>
                                    <p:animEffect transition="in" filter="wipe(down)">
                                      <p:cBhvr>
                                        <p:cTn id="106" dur="500"/>
                                        <p:tgtEl>
                                          <p:spTgt spid="106"/>
                                        </p:tgtEl>
                                      </p:cBhvr>
                                    </p:animEffect>
                                  </p:childTnLst>
                                </p:cTn>
                              </p:par>
                              <p:par>
                                <p:cTn id="107" presetID="22" presetClass="entr" presetSubtype="4" fill="hold" nodeType="withEffect">
                                  <p:stCondLst>
                                    <p:cond delay="0"/>
                                  </p:stCondLst>
                                  <p:childTnLst>
                                    <p:set>
                                      <p:cBhvr>
                                        <p:cTn id="108" dur="1" fill="hold">
                                          <p:stCondLst>
                                            <p:cond delay="0"/>
                                          </p:stCondLst>
                                        </p:cTn>
                                        <p:tgtEl>
                                          <p:spTgt spid="107"/>
                                        </p:tgtEl>
                                        <p:attrNameLst>
                                          <p:attrName>style.visibility</p:attrName>
                                        </p:attrNameLst>
                                      </p:cBhvr>
                                      <p:to>
                                        <p:strVal val="visible"/>
                                      </p:to>
                                    </p:set>
                                    <p:animEffect transition="in" filter="wipe(down)">
                                      <p:cBhvr>
                                        <p:cTn id="109" dur="500"/>
                                        <p:tgtEl>
                                          <p:spTgt spid="107"/>
                                        </p:tgtEl>
                                      </p:cBhvr>
                                    </p:animEffect>
                                  </p:childTnLst>
                                </p:cTn>
                              </p:par>
                              <p:par>
                                <p:cTn id="110" presetID="22" presetClass="entr" presetSubtype="4" fill="hold" nodeType="withEffect">
                                  <p:stCondLst>
                                    <p:cond delay="0"/>
                                  </p:stCondLst>
                                  <p:childTnLst>
                                    <p:set>
                                      <p:cBhvr>
                                        <p:cTn id="111" dur="1" fill="hold">
                                          <p:stCondLst>
                                            <p:cond delay="0"/>
                                          </p:stCondLst>
                                        </p:cTn>
                                        <p:tgtEl>
                                          <p:spTgt spid="108"/>
                                        </p:tgtEl>
                                        <p:attrNameLst>
                                          <p:attrName>style.visibility</p:attrName>
                                        </p:attrNameLst>
                                      </p:cBhvr>
                                      <p:to>
                                        <p:strVal val="visible"/>
                                      </p:to>
                                    </p:set>
                                    <p:animEffect transition="in" filter="wipe(down)">
                                      <p:cBhvr>
                                        <p:cTn id="112" dur="500"/>
                                        <p:tgtEl>
                                          <p:spTgt spid="108"/>
                                        </p:tgtEl>
                                      </p:cBhvr>
                                    </p:animEffect>
                                  </p:childTnLst>
                                </p:cTn>
                              </p:par>
                              <p:par>
                                <p:cTn id="113" presetID="22" presetClass="entr" presetSubtype="4" fill="hold" nodeType="withEffect">
                                  <p:stCondLst>
                                    <p:cond delay="0"/>
                                  </p:stCondLst>
                                  <p:childTnLst>
                                    <p:set>
                                      <p:cBhvr>
                                        <p:cTn id="114" dur="1" fill="hold">
                                          <p:stCondLst>
                                            <p:cond delay="0"/>
                                          </p:stCondLst>
                                        </p:cTn>
                                        <p:tgtEl>
                                          <p:spTgt spid="109"/>
                                        </p:tgtEl>
                                        <p:attrNameLst>
                                          <p:attrName>style.visibility</p:attrName>
                                        </p:attrNameLst>
                                      </p:cBhvr>
                                      <p:to>
                                        <p:strVal val="visible"/>
                                      </p:to>
                                    </p:set>
                                    <p:animEffect transition="in" filter="wipe(down)">
                                      <p:cBhvr>
                                        <p:cTn id="115" dur="500"/>
                                        <p:tgtEl>
                                          <p:spTgt spid="109"/>
                                        </p:tgtEl>
                                      </p:cBhvr>
                                    </p:animEffect>
                                  </p:childTnLst>
                                </p:cTn>
                              </p:par>
                              <p:par>
                                <p:cTn id="116" presetID="22" presetClass="entr" presetSubtype="4" fill="hold" nodeType="withEffect">
                                  <p:stCondLst>
                                    <p:cond delay="0"/>
                                  </p:stCondLst>
                                  <p:childTnLst>
                                    <p:set>
                                      <p:cBhvr>
                                        <p:cTn id="117" dur="1" fill="hold">
                                          <p:stCondLst>
                                            <p:cond delay="0"/>
                                          </p:stCondLst>
                                        </p:cTn>
                                        <p:tgtEl>
                                          <p:spTgt spid="110"/>
                                        </p:tgtEl>
                                        <p:attrNameLst>
                                          <p:attrName>style.visibility</p:attrName>
                                        </p:attrNameLst>
                                      </p:cBhvr>
                                      <p:to>
                                        <p:strVal val="visible"/>
                                      </p:to>
                                    </p:set>
                                    <p:animEffect transition="in" filter="wipe(down)">
                                      <p:cBhvr>
                                        <p:cTn id="118" dur="500"/>
                                        <p:tgtEl>
                                          <p:spTgt spid="110"/>
                                        </p:tgtEl>
                                      </p:cBhvr>
                                    </p:animEffect>
                                  </p:childTnLst>
                                </p:cTn>
                              </p:par>
                              <p:par>
                                <p:cTn id="119" presetID="22" presetClass="entr" presetSubtype="4" fill="hold" nodeType="withEffect">
                                  <p:stCondLst>
                                    <p:cond delay="0"/>
                                  </p:stCondLst>
                                  <p:childTnLst>
                                    <p:set>
                                      <p:cBhvr>
                                        <p:cTn id="120" dur="1" fill="hold">
                                          <p:stCondLst>
                                            <p:cond delay="0"/>
                                          </p:stCondLst>
                                        </p:cTn>
                                        <p:tgtEl>
                                          <p:spTgt spid="111"/>
                                        </p:tgtEl>
                                        <p:attrNameLst>
                                          <p:attrName>style.visibility</p:attrName>
                                        </p:attrNameLst>
                                      </p:cBhvr>
                                      <p:to>
                                        <p:strVal val="visible"/>
                                      </p:to>
                                    </p:set>
                                    <p:animEffect transition="in" filter="wipe(down)">
                                      <p:cBhvr>
                                        <p:cTn id="121" dur="500"/>
                                        <p:tgtEl>
                                          <p:spTgt spid="111"/>
                                        </p:tgtEl>
                                      </p:cBhvr>
                                    </p:animEffect>
                                  </p:childTnLst>
                                </p:cTn>
                              </p:par>
                              <p:par>
                                <p:cTn id="122" presetID="22" presetClass="entr" presetSubtype="4" fill="hold" nodeType="withEffect">
                                  <p:stCondLst>
                                    <p:cond delay="0"/>
                                  </p:stCondLst>
                                  <p:childTnLst>
                                    <p:set>
                                      <p:cBhvr>
                                        <p:cTn id="123" dur="1" fill="hold">
                                          <p:stCondLst>
                                            <p:cond delay="0"/>
                                          </p:stCondLst>
                                        </p:cTn>
                                        <p:tgtEl>
                                          <p:spTgt spid="112"/>
                                        </p:tgtEl>
                                        <p:attrNameLst>
                                          <p:attrName>style.visibility</p:attrName>
                                        </p:attrNameLst>
                                      </p:cBhvr>
                                      <p:to>
                                        <p:strVal val="visible"/>
                                      </p:to>
                                    </p:set>
                                    <p:animEffect transition="in" filter="wipe(down)">
                                      <p:cBhvr>
                                        <p:cTn id="124" dur="500"/>
                                        <p:tgtEl>
                                          <p:spTgt spid="112"/>
                                        </p:tgtEl>
                                      </p:cBhvr>
                                    </p:animEffect>
                                  </p:childTnLst>
                                </p:cTn>
                              </p:par>
                              <p:par>
                                <p:cTn id="125" presetID="22" presetClass="entr" presetSubtype="4" fill="hold" nodeType="withEffect">
                                  <p:stCondLst>
                                    <p:cond delay="0"/>
                                  </p:stCondLst>
                                  <p:childTnLst>
                                    <p:set>
                                      <p:cBhvr>
                                        <p:cTn id="126" dur="1" fill="hold">
                                          <p:stCondLst>
                                            <p:cond delay="0"/>
                                          </p:stCondLst>
                                        </p:cTn>
                                        <p:tgtEl>
                                          <p:spTgt spid="113"/>
                                        </p:tgtEl>
                                        <p:attrNameLst>
                                          <p:attrName>style.visibility</p:attrName>
                                        </p:attrNameLst>
                                      </p:cBhvr>
                                      <p:to>
                                        <p:strVal val="visible"/>
                                      </p:to>
                                    </p:set>
                                    <p:animEffect transition="in" filter="wipe(down)">
                                      <p:cBhvr>
                                        <p:cTn id="127" dur="500"/>
                                        <p:tgtEl>
                                          <p:spTgt spid="113"/>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nodeType="clickEffect">
                                  <p:stCondLst>
                                    <p:cond delay="0"/>
                                  </p:stCondLst>
                                  <p:childTnLst>
                                    <p:set>
                                      <p:cBhvr>
                                        <p:cTn id="131" dur="1" fill="hold">
                                          <p:stCondLst>
                                            <p:cond delay="0"/>
                                          </p:stCondLst>
                                        </p:cTn>
                                        <p:tgtEl>
                                          <p:spTgt spid="117"/>
                                        </p:tgtEl>
                                        <p:attrNameLst>
                                          <p:attrName>style.visibility</p:attrName>
                                        </p:attrNameLst>
                                      </p:cBhvr>
                                      <p:to>
                                        <p:strVal val="visible"/>
                                      </p:to>
                                    </p:set>
                                    <p:animEffect transition="in" filter="wipe(down)">
                                      <p:cBhvr>
                                        <p:cTn id="132" dur="500"/>
                                        <p:tgtEl>
                                          <p:spTgt spid="117"/>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xit" presetSubtype="4" fill="hold" grpId="0" nodeType="clickEffect">
                                  <p:stCondLst>
                                    <p:cond delay="0"/>
                                  </p:stCondLst>
                                  <p:childTnLst>
                                    <p:animEffect transition="out" filter="wipe(down)">
                                      <p:cBhvr>
                                        <p:cTn id="136" dur="500"/>
                                        <p:tgtEl>
                                          <p:spTgt spid="119"/>
                                        </p:tgtEl>
                                      </p:cBhvr>
                                    </p:animEffect>
                                    <p:set>
                                      <p:cBhvr>
                                        <p:cTn id="137" dur="1" fill="hold">
                                          <p:stCondLst>
                                            <p:cond delay="499"/>
                                          </p:stCondLst>
                                        </p:cTn>
                                        <p:tgtEl>
                                          <p:spTgt spid="119"/>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xit" presetSubtype="4" fill="hold" grpId="0" nodeType="clickEffect">
                                  <p:stCondLst>
                                    <p:cond delay="0"/>
                                  </p:stCondLst>
                                  <p:childTnLst>
                                    <p:animEffect transition="out" filter="wipe(down)">
                                      <p:cBhvr>
                                        <p:cTn id="141" dur="500"/>
                                        <p:tgtEl>
                                          <p:spTgt spid="120"/>
                                        </p:tgtEl>
                                      </p:cBhvr>
                                    </p:animEffect>
                                    <p:set>
                                      <p:cBhvr>
                                        <p:cTn id="142" dur="1" fill="hold">
                                          <p:stCondLst>
                                            <p:cond delay="499"/>
                                          </p:stCondLst>
                                        </p:cTn>
                                        <p:tgtEl>
                                          <p:spTgt spid="120"/>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xit" presetSubtype="4" fill="hold" grpId="0" nodeType="clickEffect">
                                  <p:stCondLst>
                                    <p:cond delay="0"/>
                                  </p:stCondLst>
                                  <p:childTnLst>
                                    <p:animEffect transition="out" filter="wipe(down)">
                                      <p:cBhvr>
                                        <p:cTn id="146" dur="500"/>
                                        <p:tgtEl>
                                          <p:spTgt spid="121"/>
                                        </p:tgtEl>
                                      </p:cBhvr>
                                    </p:animEffect>
                                    <p:set>
                                      <p:cBhvr>
                                        <p:cTn id="147" dur="1" fill="hold">
                                          <p:stCondLst>
                                            <p:cond delay="499"/>
                                          </p:stCondLst>
                                        </p:cTn>
                                        <p:tgtEl>
                                          <p:spTgt spid="121"/>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2" presetClass="exit" presetSubtype="4" fill="hold" grpId="0" nodeType="clickEffect">
                                  <p:stCondLst>
                                    <p:cond delay="0"/>
                                  </p:stCondLst>
                                  <p:childTnLst>
                                    <p:animEffect transition="out" filter="wipe(down)">
                                      <p:cBhvr>
                                        <p:cTn id="151" dur="500"/>
                                        <p:tgtEl>
                                          <p:spTgt spid="123"/>
                                        </p:tgtEl>
                                      </p:cBhvr>
                                    </p:animEffect>
                                    <p:set>
                                      <p:cBhvr>
                                        <p:cTn id="152" dur="1" fill="hold">
                                          <p:stCondLst>
                                            <p:cond delay="499"/>
                                          </p:stCondLst>
                                        </p:cTn>
                                        <p:tgtEl>
                                          <p:spTgt spid="123"/>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22" presetClass="exit" presetSubtype="4" fill="hold" grpId="0" nodeType="clickEffect">
                                  <p:stCondLst>
                                    <p:cond delay="0"/>
                                  </p:stCondLst>
                                  <p:childTnLst>
                                    <p:animEffect transition="out" filter="wipe(down)">
                                      <p:cBhvr>
                                        <p:cTn id="156" dur="500"/>
                                        <p:tgtEl>
                                          <p:spTgt spid="124"/>
                                        </p:tgtEl>
                                      </p:cBhvr>
                                    </p:animEffect>
                                    <p:set>
                                      <p:cBhvr>
                                        <p:cTn id="157" dur="1" fill="hold">
                                          <p:stCondLst>
                                            <p:cond delay="499"/>
                                          </p:stCondLst>
                                        </p:cTn>
                                        <p:tgtEl>
                                          <p:spTgt spid="124"/>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22" presetClass="exit" presetSubtype="4" fill="hold" grpId="0" nodeType="clickEffect">
                                  <p:stCondLst>
                                    <p:cond delay="0"/>
                                  </p:stCondLst>
                                  <p:childTnLst>
                                    <p:animEffect transition="out" filter="wipe(down)">
                                      <p:cBhvr>
                                        <p:cTn id="161" dur="500"/>
                                        <p:tgtEl>
                                          <p:spTgt spid="125"/>
                                        </p:tgtEl>
                                      </p:cBhvr>
                                    </p:animEffect>
                                    <p:set>
                                      <p:cBhvr>
                                        <p:cTn id="162" dur="1" fill="hold">
                                          <p:stCondLst>
                                            <p:cond delay="499"/>
                                          </p:stCondLst>
                                        </p:cTn>
                                        <p:tgtEl>
                                          <p:spTgt spid="125"/>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22" presetClass="exit" presetSubtype="4" fill="hold" grpId="0" nodeType="clickEffect">
                                  <p:stCondLst>
                                    <p:cond delay="0"/>
                                  </p:stCondLst>
                                  <p:childTnLst>
                                    <p:animEffect transition="out" filter="wipe(down)">
                                      <p:cBhvr>
                                        <p:cTn id="166" dur="500"/>
                                        <p:tgtEl>
                                          <p:spTgt spid="126"/>
                                        </p:tgtEl>
                                      </p:cBhvr>
                                    </p:animEffect>
                                    <p:set>
                                      <p:cBhvr>
                                        <p:cTn id="167" dur="1" fill="hold">
                                          <p:stCondLst>
                                            <p:cond delay="499"/>
                                          </p:stCondLst>
                                        </p:cTn>
                                        <p:tgtEl>
                                          <p:spTgt spid="126"/>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22" presetClass="exit" presetSubtype="4" fill="hold" grpId="0" nodeType="clickEffect">
                                  <p:stCondLst>
                                    <p:cond delay="0"/>
                                  </p:stCondLst>
                                  <p:childTnLst>
                                    <p:animEffect transition="out" filter="wipe(down)">
                                      <p:cBhvr>
                                        <p:cTn id="171" dur="500"/>
                                        <p:tgtEl>
                                          <p:spTgt spid="128"/>
                                        </p:tgtEl>
                                      </p:cBhvr>
                                    </p:animEffect>
                                    <p:set>
                                      <p:cBhvr>
                                        <p:cTn id="172" dur="1" fill="hold">
                                          <p:stCondLst>
                                            <p:cond delay="499"/>
                                          </p:stCondLst>
                                        </p:cTn>
                                        <p:tgtEl>
                                          <p:spTgt spid="128"/>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22" presetClass="exit" presetSubtype="4" fill="hold" grpId="0" nodeType="clickEffect">
                                  <p:stCondLst>
                                    <p:cond delay="0"/>
                                  </p:stCondLst>
                                  <p:childTnLst>
                                    <p:animEffect transition="out" filter="wipe(down)">
                                      <p:cBhvr>
                                        <p:cTn id="176" dur="500"/>
                                        <p:tgtEl>
                                          <p:spTgt spid="129"/>
                                        </p:tgtEl>
                                      </p:cBhvr>
                                    </p:animEffect>
                                    <p:set>
                                      <p:cBhvr>
                                        <p:cTn id="177" dur="1" fill="hold">
                                          <p:stCondLst>
                                            <p:cond delay="499"/>
                                          </p:stCondLst>
                                        </p:cTn>
                                        <p:tgtEl>
                                          <p:spTgt spid="129"/>
                                        </p:tgtEl>
                                        <p:attrNameLst>
                                          <p:attrName>style.visibility</p:attrName>
                                        </p:attrNameLst>
                                      </p:cBhvr>
                                      <p:to>
                                        <p:strVal val="hidden"/>
                                      </p:to>
                                    </p:set>
                                  </p:childTnLst>
                                </p:cTn>
                              </p:par>
                            </p:childTnLst>
                          </p:cTn>
                        </p:par>
                      </p:childTnLst>
                    </p:cTn>
                  </p:par>
                  <p:par>
                    <p:cTn id="178" fill="hold">
                      <p:stCondLst>
                        <p:cond delay="indefinite"/>
                      </p:stCondLst>
                      <p:childTnLst>
                        <p:par>
                          <p:cTn id="179" fill="hold">
                            <p:stCondLst>
                              <p:cond delay="0"/>
                            </p:stCondLst>
                            <p:childTnLst>
                              <p:par>
                                <p:cTn id="180" presetID="22" presetClass="exit" presetSubtype="4" fill="hold" grpId="0" nodeType="clickEffect">
                                  <p:stCondLst>
                                    <p:cond delay="0"/>
                                  </p:stCondLst>
                                  <p:childTnLst>
                                    <p:animEffect transition="out" filter="wipe(down)">
                                      <p:cBhvr>
                                        <p:cTn id="181" dur="500"/>
                                        <p:tgtEl>
                                          <p:spTgt spid="130"/>
                                        </p:tgtEl>
                                      </p:cBhvr>
                                    </p:animEffect>
                                    <p:set>
                                      <p:cBhvr>
                                        <p:cTn id="182" dur="1" fill="hold">
                                          <p:stCondLst>
                                            <p:cond delay="499"/>
                                          </p:stCondLst>
                                        </p:cTn>
                                        <p:tgtEl>
                                          <p:spTgt spid="130"/>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2" presetClass="exit" presetSubtype="4" fill="hold" grpId="0" nodeType="clickEffect">
                                  <p:stCondLst>
                                    <p:cond delay="0"/>
                                  </p:stCondLst>
                                  <p:childTnLst>
                                    <p:animEffect transition="out" filter="wipe(down)">
                                      <p:cBhvr>
                                        <p:cTn id="186" dur="500"/>
                                        <p:tgtEl>
                                          <p:spTgt spid="132"/>
                                        </p:tgtEl>
                                      </p:cBhvr>
                                    </p:animEffect>
                                    <p:set>
                                      <p:cBhvr>
                                        <p:cTn id="187" dur="1" fill="hold">
                                          <p:stCondLst>
                                            <p:cond delay="499"/>
                                          </p:stCondLst>
                                        </p:cTn>
                                        <p:tgtEl>
                                          <p:spTgt spid="132"/>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22" presetClass="exit" presetSubtype="4" fill="hold" grpId="0" nodeType="clickEffect">
                                  <p:stCondLst>
                                    <p:cond delay="0"/>
                                  </p:stCondLst>
                                  <p:childTnLst>
                                    <p:animEffect transition="out" filter="wipe(down)">
                                      <p:cBhvr>
                                        <p:cTn id="191" dur="500"/>
                                        <p:tgtEl>
                                          <p:spTgt spid="133"/>
                                        </p:tgtEl>
                                      </p:cBhvr>
                                    </p:animEffect>
                                    <p:set>
                                      <p:cBhvr>
                                        <p:cTn id="192" dur="1" fill="hold">
                                          <p:stCondLst>
                                            <p:cond delay="499"/>
                                          </p:stCondLst>
                                        </p:cTn>
                                        <p:tgtEl>
                                          <p:spTgt spid="133"/>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22" presetClass="exit" presetSubtype="4" fill="hold" grpId="0" nodeType="clickEffect">
                                  <p:stCondLst>
                                    <p:cond delay="0"/>
                                  </p:stCondLst>
                                  <p:childTnLst>
                                    <p:animEffect transition="out" filter="wipe(down)">
                                      <p:cBhvr>
                                        <p:cTn id="196" dur="500"/>
                                        <p:tgtEl>
                                          <p:spTgt spid="134"/>
                                        </p:tgtEl>
                                      </p:cBhvr>
                                    </p:animEffect>
                                    <p:set>
                                      <p:cBhvr>
                                        <p:cTn id="197" dur="1" fill="hold">
                                          <p:stCondLst>
                                            <p:cond delay="499"/>
                                          </p:stCondLst>
                                        </p:cTn>
                                        <p:tgtEl>
                                          <p:spTgt spid="134"/>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22" presetClass="exit" presetSubtype="4" fill="hold" grpId="0" nodeType="clickEffect">
                                  <p:stCondLst>
                                    <p:cond delay="0"/>
                                  </p:stCondLst>
                                  <p:childTnLst>
                                    <p:animEffect transition="out" filter="wipe(down)">
                                      <p:cBhvr>
                                        <p:cTn id="201" dur="500"/>
                                        <p:tgtEl>
                                          <p:spTgt spid="135"/>
                                        </p:tgtEl>
                                      </p:cBhvr>
                                    </p:animEffect>
                                    <p:set>
                                      <p:cBhvr>
                                        <p:cTn id="202" dur="1" fill="hold">
                                          <p:stCondLst>
                                            <p:cond delay="499"/>
                                          </p:stCondLst>
                                        </p:cTn>
                                        <p:tgtEl>
                                          <p:spTgt spid="1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0" grpId="0"/>
      <p:bldP spid="11" grpId="0"/>
      <p:bldP spid="13" grpId="0" animBg="1"/>
      <p:bldP spid="14" grpId="0" animBg="1"/>
      <p:bldP spid="15" grpId="0"/>
      <p:bldP spid="16" grpId="0"/>
      <p:bldP spid="55" grpId="0"/>
      <p:bldP spid="57" grpId="0"/>
      <p:bldP spid="58" grpId="0"/>
      <p:bldP spid="60" grpId="0"/>
      <p:bldP spid="91" grpId="0"/>
      <p:bldP spid="104" grpId="0"/>
      <p:bldP spid="119" grpId="0" animBg="1"/>
      <p:bldP spid="120" grpId="0" animBg="1"/>
      <p:bldP spid="121" grpId="0" animBg="1"/>
      <p:bldP spid="123" grpId="0" animBg="1"/>
      <p:bldP spid="124" grpId="0" animBg="1"/>
      <p:bldP spid="125" grpId="0" animBg="1"/>
      <p:bldP spid="126" grpId="0" animBg="1"/>
      <p:bldP spid="128" grpId="0" animBg="1"/>
      <p:bldP spid="129" grpId="0" animBg="1"/>
      <p:bldP spid="130" grpId="0" animBg="1"/>
      <p:bldP spid="132" grpId="0" animBg="1"/>
      <p:bldP spid="133" grpId="0" animBg="1"/>
      <p:bldP spid="134" grpId="0" animBg="1"/>
      <p:bldP spid="13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a:t>
            </a:r>
            <a:endParaRPr lang="en-US" dirty="0"/>
          </a:p>
        </p:txBody>
      </p:sp>
      <p:sp>
        <p:nvSpPr>
          <p:cNvPr id="3" name="Content Placeholder 2"/>
          <p:cNvSpPr>
            <a:spLocks noGrp="1"/>
          </p:cNvSpPr>
          <p:nvPr>
            <p:ph idx="1"/>
          </p:nvPr>
        </p:nvSpPr>
        <p:spPr/>
        <p:txBody>
          <a:bodyPr>
            <a:normAutofit/>
          </a:bodyPr>
          <a:lstStyle/>
          <a:p>
            <a:pPr algn="just"/>
            <a:r>
              <a:rPr lang="en-US" dirty="0"/>
              <a:t>As a flip-flop (FF) can store only one bit of data, a 0 or a </a:t>
            </a:r>
            <a:r>
              <a:rPr lang="en-US" dirty="0" smtClean="0"/>
              <a:t>1, </a:t>
            </a:r>
            <a:r>
              <a:rPr lang="en-US" dirty="0"/>
              <a:t>it is referred to as a single-bit register. </a:t>
            </a:r>
            <a:endParaRPr lang="en-US" dirty="0" smtClean="0"/>
          </a:p>
          <a:p>
            <a:pPr algn="just"/>
            <a:r>
              <a:rPr lang="en-US" dirty="0" smtClean="0"/>
              <a:t>A </a:t>
            </a:r>
            <a:r>
              <a:rPr lang="en-US" dirty="0"/>
              <a:t>register is a set of FFs </a:t>
            </a:r>
            <a:r>
              <a:rPr lang="en-US" dirty="0" smtClean="0"/>
              <a:t>used </a:t>
            </a:r>
            <a:r>
              <a:rPr lang="en-US" dirty="0"/>
              <a:t>to store binary data. </a:t>
            </a:r>
            <a:endParaRPr lang="en-US" dirty="0" smtClean="0"/>
          </a:p>
          <a:p>
            <a:pPr algn="just"/>
            <a:r>
              <a:rPr lang="en-US" dirty="0" smtClean="0"/>
              <a:t>The </a:t>
            </a:r>
            <a:r>
              <a:rPr lang="en-US" dirty="0"/>
              <a:t>storage capacity of a register is the number of bits </a:t>
            </a:r>
            <a:r>
              <a:rPr lang="en-US" dirty="0" smtClean="0"/>
              <a:t>(1s </a:t>
            </a:r>
            <a:r>
              <a:rPr lang="en-US" dirty="0"/>
              <a:t>and </a:t>
            </a:r>
            <a:r>
              <a:rPr lang="en-US" dirty="0" smtClean="0"/>
              <a:t>0s</a:t>
            </a:r>
            <a:r>
              <a:rPr lang="en-US" dirty="0"/>
              <a:t>) of digital data it can retain. </a:t>
            </a:r>
            <a:endParaRPr lang="en-US" dirty="0" smtClean="0"/>
          </a:p>
        </p:txBody>
      </p:sp>
    </p:spTree>
    <p:extLst>
      <p:ext uri="{BB962C8B-B14F-4D97-AF65-F5344CB8AC3E}">
        <p14:creationId xmlns:p14="http://schemas.microsoft.com/office/powerpoint/2010/main" val="421581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a:t>
            </a:r>
            <a:endParaRPr lang="en-US" dirty="0"/>
          </a:p>
        </p:txBody>
      </p:sp>
      <p:sp>
        <p:nvSpPr>
          <p:cNvPr id="3" name="Content Placeholder 2"/>
          <p:cNvSpPr>
            <a:spLocks noGrp="1"/>
          </p:cNvSpPr>
          <p:nvPr>
            <p:ph idx="1"/>
          </p:nvPr>
        </p:nvSpPr>
        <p:spPr/>
        <p:txBody>
          <a:bodyPr/>
          <a:lstStyle/>
          <a:p>
            <a:pPr algn="just"/>
            <a:r>
              <a:rPr lang="en-US" dirty="0"/>
              <a:t>Loading a register means setting or resetting the individual FFs, i.e. inputting data into the register so that their states correspond to the bits of data to be stored. </a:t>
            </a:r>
          </a:p>
          <a:p>
            <a:pPr algn="just"/>
            <a:r>
              <a:rPr lang="en-US" dirty="0"/>
              <a:t>Loading may be serial or parallel. </a:t>
            </a:r>
          </a:p>
          <a:p>
            <a:pPr algn="just"/>
            <a:r>
              <a:rPr lang="en-US" dirty="0"/>
              <a:t>In serial loading, data is transferred into the register in serial form i.e. one bit at a </a:t>
            </a:r>
            <a:r>
              <a:rPr lang="en-US" dirty="0" smtClean="0"/>
              <a:t>time.</a:t>
            </a:r>
          </a:p>
          <a:p>
            <a:pPr algn="just"/>
            <a:r>
              <a:rPr lang="en-US" dirty="0" smtClean="0"/>
              <a:t>In </a:t>
            </a:r>
            <a:r>
              <a:rPr lang="en-US" dirty="0"/>
              <a:t>parallel loading, the data is transferred into the register in parallel form meaning that all the FFs are triggered into their new states at the same time</a:t>
            </a:r>
            <a:r>
              <a:rPr lang="en-US" dirty="0" smtClean="0"/>
              <a:t>.</a:t>
            </a:r>
            <a:endParaRPr lang="en-US" dirty="0"/>
          </a:p>
        </p:txBody>
      </p:sp>
    </p:spTree>
    <p:extLst>
      <p:ext uri="{BB962C8B-B14F-4D97-AF65-F5344CB8AC3E}">
        <p14:creationId xmlns:p14="http://schemas.microsoft.com/office/powerpoint/2010/main" val="427544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Registers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Buffer register</a:t>
            </a:r>
          </a:p>
          <a:p>
            <a:pPr marL="457200" indent="-457200">
              <a:buFont typeface="+mj-lt"/>
              <a:buAutoNum type="arabicPeriod"/>
            </a:pPr>
            <a:r>
              <a:rPr lang="en-US" dirty="0" smtClean="0"/>
              <a:t>Shift register</a:t>
            </a:r>
          </a:p>
          <a:p>
            <a:pPr marL="457200" indent="-457200">
              <a:buFont typeface="+mj-lt"/>
              <a:buAutoNum type="arabicPeriod"/>
            </a:pPr>
            <a:r>
              <a:rPr lang="en-US" dirty="0" smtClean="0"/>
              <a:t>Bidirectional shift register</a:t>
            </a:r>
          </a:p>
          <a:p>
            <a:pPr marL="457200" indent="-457200">
              <a:buFont typeface="+mj-lt"/>
              <a:buAutoNum type="arabicPeriod"/>
            </a:pPr>
            <a:r>
              <a:rPr lang="en-US" dirty="0" smtClean="0"/>
              <a:t>Universal shift register</a:t>
            </a:r>
          </a:p>
        </p:txBody>
      </p:sp>
    </p:spTree>
    <p:extLst>
      <p:ext uri="{BB962C8B-B14F-4D97-AF65-F5344CB8AC3E}">
        <p14:creationId xmlns:p14="http://schemas.microsoft.com/office/powerpoint/2010/main" val="317498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4-bit Buffer Register</a:t>
            </a:r>
            <a:endParaRPr lang="en-US" dirty="0"/>
          </a:p>
        </p:txBody>
      </p:sp>
      <p:grpSp>
        <p:nvGrpSpPr>
          <p:cNvPr id="18" name="Group 17"/>
          <p:cNvGrpSpPr/>
          <p:nvPr/>
        </p:nvGrpSpPr>
        <p:grpSpPr>
          <a:xfrm>
            <a:off x="1066800" y="2286000"/>
            <a:ext cx="1283120" cy="1905000"/>
            <a:chOff x="1114424" y="2286000"/>
            <a:chExt cx="1552576" cy="1905000"/>
          </a:xfrm>
        </p:grpSpPr>
        <p:sp>
          <p:nvSpPr>
            <p:cNvPr id="14" name="Rectangle 13"/>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smtClean="0"/>
                <a:t>1</a:t>
              </a:r>
              <a:endParaRPr lang="en-US" baseline="-25000" dirty="0"/>
            </a:p>
          </p:txBody>
        </p:sp>
        <p:sp>
          <p:nvSpPr>
            <p:cNvPr id="15" name="TextBox 14"/>
            <p:cNvSpPr txBox="1"/>
            <p:nvPr/>
          </p:nvSpPr>
          <p:spPr>
            <a:xfrm>
              <a:off x="1219200" y="2357735"/>
              <a:ext cx="478016" cy="461665"/>
            </a:xfrm>
            <a:prstGeom prst="rect">
              <a:avLst/>
            </a:prstGeom>
            <a:noFill/>
          </p:spPr>
          <p:txBody>
            <a:bodyPr wrap="none" rtlCol="0">
              <a:spAutoFit/>
            </a:bodyPr>
            <a:lstStyle/>
            <a:p>
              <a:r>
                <a:rPr lang="en-US" sz="2400" dirty="0" smtClean="0">
                  <a:solidFill>
                    <a:schemeClr val="bg1"/>
                  </a:solidFill>
                </a:rPr>
                <a:t>D</a:t>
              </a:r>
              <a:r>
                <a:rPr lang="en-US" sz="2400" baseline="-25000" dirty="0" smtClean="0">
                  <a:solidFill>
                    <a:schemeClr val="bg1"/>
                  </a:solidFill>
                </a:rPr>
                <a:t>1</a:t>
              </a:r>
              <a:endParaRPr lang="en-US" sz="2400" baseline="-25000" dirty="0">
                <a:solidFill>
                  <a:schemeClr val="bg1"/>
                </a:solidFill>
              </a:endParaRPr>
            </a:p>
          </p:txBody>
        </p:sp>
        <p:sp>
          <p:nvSpPr>
            <p:cNvPr id="16" name="TextBox 15"/>
            <p:cNvSpPr txBox="1"/>
            <p:nvPr/>
          </p:nvSpPr>
          <p:spPr>
            <a:xfrm>
              <a:off x="2145931" y="2347912"/>
              <a:ext cx="495649"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1</a:t>
              </a:r>
              <a:endParaRPr lang="en-US" sz="2400" baseline="-25000" dirty="0">
                <a:solidFill>
                  <a:schemeClr val="bg1"/>
                </a:solidFill>
              </a:endParaRPr>
            </a:p>
          </p:txBody>
        </p:sp>
        <p:sp>
          <p:nvSpPr>
            <p:cNvPr id="17" name="TextBox 16"/>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grpSp>
        <p:nvGrpSpPr>
          <p:cNvPr id="24" name="Group 23"/>
          <p:cNvGrpSpPr/>
          <p:nvPr/>
        </p:nvGrpSpPr>
        <p:grpSpPr>
          <a:xfrm>
            <a:off x="2984080" y="2286000"/>
            <a:ext cx="1348134" cy="1905000"/>
            <a:chOff x="1114424" y="2286000"/>
            <a:chExt cx="1631243" cy="1905000"/>
          </a:xfrm>
        </p:grpSpPr>
        <p:sp>
          <p:nvSpPr>
            <p:cNvPr id="25" name="Rectangle 24"/>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2</a:t>
              </a:r>
              <a:endParaRPr lang="en-US" baseline="-25000" dirty="0"/>
            </a:p>
          </p:txBody>
        </p:sp>
        <p:sp>
          <p:nvSpPr>
            <p:cNvPr id="26" name="TextBox 25"/>
            <p:cNvSpPr txBox="1"/>
            <p:nvPr/>
          </p:nvSpPr>
          <p:spPr>
            <a:xfrm>
              <a:off x="1219200" y="2357735"/>
              <a:ext cx="578400" cy="461665"/>
            </a:xfrm>
            <a:prstGeom prst="rect">
              <a:avLst/>
            </a:prstGeom>
            <a:noFill/>
          </p:spPr>
          <p:txBody>
            <a:bodyPr wrap="none" rtlCol="0">
              <a:spAutoFit/>
            </a:bodyPr>
            <a:lstStyle/>
            <a:p>
              <a:r>
                <a:rPr lang="en-US" sz="2400" dirty="0" smtClean="0">
                  <a:solidFill>
                    <a:schemeClr val="bg1"/>
                  </a:solidFill>
                </a:rPr>
                <a:t>D</a:t>
              </a:r>
              <a:r>
                <a:rPr lang="en-US" sz="2400" baseline="-25000" dirty="0" smtClean="0">
                  <a:solidFill>
                    <a:schemeClr val="bg1"/>
                  </a:solidFill>
                </a:rPr>
                <a:t>2</a:t>
              </a:r>
              <a:endParaRPr lang="en-US" sz="2400" baseline="-25000" dirty="0">
                <a:solidFill>
                  <a:schemeClr val="bg1"/>
                </a:solidFill>
              </a:endParaRPr>
            </a:p>
          </p:txBody>
        </p:sp>
        <p:sp>
          <p:nvSpPr>
            <p:cNvPr id="27" name="TextBox 26"/>
            <p:cNvSpPr txBox="1"/>
            <p:nvPr/>
          </p:nvSpPr>
          <p:spPr>
            <a:xfrm>
              <a:off x="2145931" y="2347912"/>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2</a:t>
              </a:r>
              <a:endParaRPr lang="en-US" sz="2400" baseline="-25000" dirty="0">
                <a:solidFill>
                  <a:schemeClr val="bg1"/>
                </a:solidFill>
              </a:endParaRPr>
            </a:p>
          </p:txBody>
        </p:sp>
        <p:sp>
          <p:nvSpPr>
            <p:cNvPr id="28" name="TextBox 27"/>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grpSp>
        <p:nvGrpSpPr>
          <p:cNvPr id="29" name="Group 28"/>
          <p:cNvGrpSpPr/>
          <p:nvPr/>
        </p:nvGrpSpPr>
        <p:grpSpPr>
          <a:xfrm>
            <a:off x="4965280" y="2286000"/>
            <a:ext cx="1348134" cy="1905000"/>
            <a:chOff x="1114424" y="2286000"/>
            <a:chExt cx="1631243" cy="1905000"/>
          </a:xfrm>
        </p:grpSpPr>
        <p:sp>
          <p:nvSpPr>
            <p:cNvPr id="30" name="Rectangle 29"/>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3</a:t>
              </a:r>
              <a:endParaRPr lang="en-US" baseline="-25000" dirty="0"/>
            </a:p>
          </p:txBody>
        </p:sp>
        <p:sp>
          <p:nvSpPr>
            <p:cNvPr id="31" name="TextBox 30"/>
            <p:cNvSpPr txBox="1"/>
            <p:nvPr/>
          </p:nvSpPr>
          <p:spPr>
            <a:xfrm>
              <a:off x="1219200" y="2357735"/>
              <a:ext cx="578400" cy="461665"/>
            </a:xfrm>
            <a:prstGeom prst="rect">
              <a:avLst/>
            </a:prstGeom>
            <a:noFill/>
          </p:spPr>
          <p:txBody>
            <a:bodyPr wrap="none" rtlCol="0">
              <a:spAutoFit/>
            </a:bodyPr>
            <a:lstStyle/>
            <a:p>
              <a:r>
                <a:rPr lang="en-US" sz="2400" dirty="0" smtClean="0">
                  <a:solidFill>
                    <a:schemeClr val="bg1"/>
                  </a:solidFill>
                </a:rPr>
                <a:t>D</a:t>
              </a:r>
              <a:r>
                <a:rPr lang="en-US" sz="2400" baseline="-25000" dirty="0">
                  <a:solidFill>
                    <a:schemeClr val="bg1"/>
                  </a:solidFill>
                </a:rPr>
                <a:t>3</a:t>
              </a:r>
            </a:p>
          </p:txBody>
        </p:sp>
        <p:sp>
          <p:nvSpPr>
            <p:cNvPr id="32" name="TextBox 31"/>
            <p:cNvSpPr txBox="1"/>
            <p:nvPr/>
          </p:nvSpPr>
          <p:spPr>
            <a:xfrm>
              <a:off x="2145931" y="2347912"/>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3</a:t>
              </a:r>
              <a:endParaRPr lang="en-US" sz="2400" baseline="-25000" dirty="0">
                <a:solidFill>
                  <a:schemeClr val="bg1"/>
                </a:solidFill>
              </a:endParaRPr>
            </a:p>
          </p:txBody>
        </p:sp>
        <p:sp>
          <p:nvSpPr>
            <p:cNvPr id="33" name="TextBox 32"/>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grpSp>
        <p:nvGrpSpPr>
          <p:cNvPr id="34" name="Group 33"/>
          <p:cNvGrpSpPr/>
          <p:nvPr/>
        </p:nvGrpSpPr>
        <p:grpSpPr>
          <a:xfrm>
            <a:off x="7010400" y="2286000"/>
            <a:ext cx="1348134" cy="1905000"/>
            <a:chOff x="1114424" y="2286000"/>
            <a:chExt cx="1631243" cy="1905000"/>
          </a:xfrm>
        </p:grpSpPr>
        <p:sp>
          <p:nvSpPr>
            <p:cNvPr id="35" name="Rectangle 34"/>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4</a:t>
              </a:r>
              <a:endParaRPr lang="en-US" baseline="-25000" dirty="0"/>
            </a:p>
          </p:txBody>
        </p:sp>
        <p:sp>
          <p:nvSpPr>
            <p:cNvPr id="36" name="TextBox 35"/>
            <p:cNvSpPr txBox="1"/>
            <p:nvPr/>
          </p:nvSpPr>
          <p:spPr>
            <a:xfrm>
              <a:off x="1219200" y="2357735"/>
              <a:ext cx="578400" cy="461665"/>
            </a:xfrm>
            <a:prstGeom prst="rect">
              <a:avLst/>
            </a:prstGeom>
            <a:noFill/>
          </p:spPr>
          <p:txBody>
            <a:bodyPr wrap="none" rtlCol="0">
              <a:spAutoFit/>
            </a:bodyPr>
            <a:lstStyle/>
            <a:p>
              <a:r>
                <a:rPr lang="en-US" sz="2400" dirty="0" smtClean="0">
                  <a:solidFill>
                    <a:schemeClr val="bg1"/>
                  </a:solidFill>
                </a:rPr>
                <a:t>D</a:t>
              </a:r>
              <a:r>
                <a:rPr lang="en-US" sz="2400" baseline="-25000" dirty="0">
                  <a:solidFill>
                    <a:schemeClr val="bg1"/>
                  </a:solidFill>
                </a:rPr>
                <a:t>4</a:t>
              </a:r>
            </a:p>
          </p:txBody>
        </p:sp>
        <p:sp>
          <p:nvSpPr>
            <p:cNvPr id="37" name="TextBox 36"/>
            <p:cNvSpPr txBox="1"/>
            <p:nvPr/>
          </p:nvSpPr>
          <p:spPr>
            <a:xfrm>
              <a:off x="2145931" y="2347912"/>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4</a:t>
              </a:r>
            </a:p>
          </p:txBody>
        </p:sp>
        <p:sp>
          <p:nvSpPr>
            <p:cNvPr id="38" name="TextBox 37"/>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cxnSp>
        <p:nvCxnSpPr>
          <p:cNvPr id="42" name="Straight Connector 41"/>
          <p:cNvCxnSpPr/>
          <p:nvPr/>
        </p:nvCxnSpPr>
        <p:spPr>
          <a:xfrm>
            <a:off x="381000" y="4572000"/>
            <a:ext cx="6400800" cy="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766053" y="3200400"/>
            <a:ext cx="366822" cy="1371600"/>
            <a:chOff x="766053" y="3200400"/>
            <a:chExt cx="366822" cy="1371600"/>
          </a:xfrm>
        </p:grpSpPr>
        <p:cxnSp>
          <p:nvCxnSpPr>
            <p:cNvPr id="44" name="Straight Connector 43"/>
            <p:cNvCxnSpPr/>
            <p:nvPr/>
          </p:nvCxnSpPr>
          <p:spPr>
            <a:xfrm flipV="1">
              <a:off x="776288" y="3200400"/>
              <a:ext cx="0" cy="13716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2681178" y="3200400"/>
            <a:ext cx="366822" cy="1371600"/>
            <a:chOff x="766053" y="3200400"/>
            <a:chExt cx="366822" cy="1371600"/>
          </a:xfrm>
        </p:grpSpPr>
        <p:cxnSp>
          <p:nvCxnSpPr>
            <p:cNvPr id="49" name="Straight Connector 48"/>
            <p:cNvCxnSpPr/>
            <p:nvPr/>
          </p:nvCxnSpPr>
          <p:spPr>
            <a:xfrm flipV="1">
              <a:off x="776288" y="3200400"/>
              <a:ext cx="0" cy="13716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4710002" y="3200400"/>
            <a:ext cx="366822" cy="1371600"/>
            <a:chOff x="766053" y="3200400"/>
            <a:chExt cx="366822" cy="1371600"/>
          </a:xfrm>
        </p:grpSpPr>
        <p:cxnSp>
          <p:nvCxnSpPr>
            <p:cNvPr id="52" name="Straight Connector 51"/>
            <p:cNvCxnSpPr/>
            <p:nvPr/>
          </p:nvCxnSpPr>
          <p:spPr>
            <a:xfrm flipV="1">
              <a:off x="776288" y="3200400"/>
              <a:ext cx="0" cy="13716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6767512" y="3200400"/>
            <a:ext cx="366822" cy="1371600"/>
            <a:chOff x="766053" y="3200400"/>
            <a:chExt cx="366822" cy="1371600"/>
          </a:xfrm>
        </p:grpSpPr>
        <p:cxnSp>
          <p:nvCxnSpPr>
            <p:cNvPr id="55" name="Straight Connector 54"/>
            <p:cNvCxnSpPr/>
            <p:nvPr/>
          </p:nvCxnSpPr>
          <p:spPr>
            <a:xfrm flipV="1">
              <a:off x="776288" y="3200400"/>
              <a:ext cx="0" cy="13716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2838448" y="1828800"/>
            <a:ext cx="237296" cy="774233"/>
            <a:chOff x="2838448" y="1828800"/>
            <a:chExt cx="237296" cy="774233"/>
          </a:xfrm>
        </p:grpSpPr>
        <p:cxnSp>
          <p:nvCxnSpPr>
            <p:cNvPr id="57" name="Straight Connector 56"/>
            <p:cNvCxnSpPr/>
            <p:nvPr/>
          </p:nvCxnSpPr>
          <p:spPr>
            <a:xfrm flipV="1">
              <a:off x="2838448" y="1828800"/>
              <a:ext cx="0" cy="7742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847976" y="2590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4810952" y="1828800"/>
            <a:ext cx="237296" cy="774233"/>
            <a:chOff x="2838448" y="1828800"/>
            <a:chExt cx="237296" cy="774233"/>
          </a:xfrm>
        </p:grpSpPr>
        <p:cxnSp>
          <p:nvCxnSpPr>
            <p:cNvPr id="61" name="Straight Connector 60"/>
            <p:cNvCxnSpPr/>
            <p:nvPr/>
          </p:nvCxnSpPr>
          <p:spPr>
            <a:xfrm flipV="1">
              <a:off x="2838448" y="1828800"/>
              <a:ext cx="0" cy="7742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847976" y="2590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6849304" y="1828800"/>
            <a:ext cx="237296" cy="774233"/>
            <a:chOff x="2838448" y="1828800"/>
            <a:chExt cx="237296" cy="774233"/>
          </a:xfrm>
        </p:grpSpPr>
        <p:cxnSp>
          <p:nvCxnSpPr>
            <p:cNvPr id="64" name="Straight Connector 63"/>
            <p:cNvCxnSpPr/>
            <p:nvPr/>
          </p:nvCxnSpPr>
          <p:spPr>
            <a:xfrm flipV="1">
              <a:off x="2838448" y="1828800"/>
              <a:ext cx="0" cy="7742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847976" y="2590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905704" y="1828800"/>
            <a:ext cx="237296" cy="774233"/>
            <a:chOff x="2838448" y="1828800"/>
            <a:chExt cx="237296" cy="774233"/>
          </a:xfrm>
        </p:grpSpPr>
        <p:cxnSp>
          <p:nvCxnSpPr>
            <p:cNvPr id="67" name="Straight Connector 66"/>
            <p:cNvCxnSpPr/>
            <p:nvPr/>
          </p:nvCxnSpPr>
          <p:spPr>
            <a:xfrm flipV="1">
              <a:off x="2838448" y="1828800"/>
              <a:ext cx="0" cy="7742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847976" y="2590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685800" y="1371600"/>
            <a:ext cx="449162" cy="461665"/>
          </a:xfrm>
          <a:prstGeom prst="rect">
            <a:avLst/>
          </a:prstGeom>
          <a:noFill/>
        </p:spPr>
        <p:txBody>
          <a:bodyPr wrap="none" rtlCol="0">
            <a:spAutoFit/>
          </a:bodyPr>
          <a:lstStyle/>
          <a:p>
            <a:r>
              <a:rPr lang="en-US" sz="2400" dirty="0" smtClean="0">
                <a:solidFill>
                  <a:schemeClr val="tx2"/>
                </a:solidFill>
              </a:rPr>
              <a:t>X</a:t>
            </a:r>
            <a:r>
              <a:rPr lang="en-US" sz="2400" baseline="-25000" dirty="0" smtClean="0">
                <a:solidFill>
                  <a:schemeClr val="tx2"/>
                </a:solidFill>
              </a:rPr>
              <a:t>1</a:t>
            </a:r>
            <a:endParaRPr lang="en-US" sz="2400" baseline="-25000" dirty="0">
              <a:solidFill>
                <a:schemeClr val="tx2"/>
              </a:solidFill>
            </a:endParaRPr>
          </a:p>
        </p:txBody>
      </p:sp>
      <p:sp>
        <p:nvSpPr>
          <p:cNvPr id="70" name="TextBox 69"/>
          <p:cNvSpPr txBox="1"/>
          <p:nvPr/>
        </p:nvSpPr>
        <p:spPr>
          <a:xfrm>
            <a:off x="2675038" y="1371600"/>
            <a:ext cx="449162" cy="461665"/>
          </a:xfrm>
          <a:prstGeom prst="rect">
            <a:avLst/>
          </a:prstGeom>
          <a:noFill/>
        </p:spPr>
        <p:txBody>
          <a:bodyPr wrap="none" rtlCol="0">
            <a:spAutoFit/>
          </a:bodyPr>
          <a:lstStyle/>
          <a:p>
            <a:r>
              <a:rPr lang="en-US" sz="2400" dirty="0" smtClean="0">
                <a:solidFill>
                  <a:schemeClr val="tx2"/>
                </a:solidFill>
              </a:rPr>
              <a:t>X</a:t>
            </a:r>
            <a:r>
              <a:rPr lang="en-US" sz="2400" baseline="-25000" dirty="0">
                <a:solidFill>
                  <a:schemeClr val="tx2"/>
                </a:solidFill>
              </a:rPr>
              <a:t>2</a:t>
            </a:r>
          </a:p>
        </p:txBody>
      </p:sp>
      <p:sp>
        <p:nvSpPr>
          <p:cNvPr id="71" name="TextBox 70"/>
          <p:cNvSpPr txBox="1"/>
          <p:nvPr/>
        </p:nvSpPr>
        <p:spPr>
          <a:xfrm>
            <a:off x="4656238" y="1371600"/>
            <a:ext cx="449162" cy="461665"/>
          </a:xfrm>
          <a:prstGeom prst="rect">
            <a:avLst/>
          </a:prstGeom>
          <a:noFill/>
        </p:spPr>
        <p:txBody>
          <a:bodyPr wrap="none" rtlCol="0">
            <a:spAutoFit/>
          </a:bodyPr>
          <a:lstStyle/>
          <a:p>
            <a:r>
              <a:rPr lang="en-US" sz="2400" dirty="0" smtClean="0">
                <a:solidFill>
                  <a:schemeClr val="tx2"/>
                </a:solidFill>
              </a:rPr>
              <a:t>X</a:t>
            </a:r>
            <a:r>
              <a:rPr lang="en-US" sz="2400" baseline="-25000" dirty="0">
                <a:solidFill>
                  <a:schemeClr val="tx2"/>
                </a:solidFill>
              </a:rPr>
              <a:t>3</a:t>
            </a:r>
          </a:p>
        </p:txBody>
      </p:sp>
      <p:sp>
        <p:nvSpPr>
          <p:cNvPr id="72" name="TextBox 71"/>
          <p:cNvSpPr txBox="1"/>
          <p:nvPr/>
        </p:nvSpPr>
        <p:spPr>
          <a:xfrm>
            <a:off x="6629400" y="1371600"/>
            <a:ext cx="449162" cy="461665"/>
          </a:xfrm>
          <a:prstGeom prst="rect">
            <a:avLst/>
          </a:prstGeom>
          <a:noFill/>
        </p:spPr>
        <p:txBody>
          <a:bodyPr wrap="none" rtlCol="0">
            <a:spAutoFit/>
          </a:bodyPr>
          <a:lstStyle/>
          <a:p>
            <a:r>
              <a:rPr lang="en-US" sz="2400" dirty="0" smtClean="0">
                <a:solidFill>
                  <a:schemeClr val="tx2"/>
                </a:solidFill>
              </a:rPr>
              <a:t>X</a:t>
            </a:r>
            <a:r>
              <a:rPr lang="en-US" sz="2400" baseline="-25000" dirty="0">
                <a:solidFill>
                  <a:schemeClr val="tx2"/>
                </a:solidFill>
              </a:rPr>
              <a:t>4</a:t>
            </a:r>
          </a:p>
        </p:txBody>
      </p:sp>
      <p:cxnSp>
        <p:nvCxnSpPr>
          <p:cNvPr id="73" name="Straight Connector 72"/>
          <p:cNvCxnSpPr/>
          <p:nvPr/>
        </p:nvCxnSpPr>
        <p:spPr>
          <a:xfrm>
            <a:off x="2363032" y="2590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267200" y="2590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249232" y="2590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8306632" y="2590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6200" y="4567535"/>
            <a:ext cx="638316" cy="461665"/>
          </a:xfrm>
          <a:prstGeom prst="rect">
            <a:avLst/>
          </a:prstGeom>
          <a:noFill/>
        </p:spPr>
        <p:txBody>
          <a:bodyPr wrap="none" rtlCol="0">
            <a:spAutoFit/>
          </a:bodyPr>
          <a:lstStyle/>
          <a:p>
            <a:r>
              <a:rPr lang="en-US" sz="2400" dirty="0" smtClean="0">
                <a:solidFill>
                  <a:schemeClr val="tx2"/>
                </a:solidFill>
              </a:rPr>
              <a:t>CLK</a:t>
            </a:r>
            <a:endParaRPr lang="en-US" sz="2400" baseline="-25000" dirty="0">
              <a:solidFill>
                <a:schemeClr val="tx2"/>
              </a:solidFill>
            </a:endParaRPr>
          </a:p>
        </p:txBody>
      </p:sp>
      <p:sp>
        <p:nvSpPr>
          <p:cNvPr id="78" name="TextBox 77"/>
          <p:cNvSpPr txBox="1"/>
          <p:nvPr/>
        </p:nvSpPr>
        <p:spPr>
          <a:xfrm>
            <a:off x="5462952" y="5100935"/>
            <a:ext cx="1242648" cy="461665"/>
          </a:xfrm>
          <a:prstGeom prst="rect">
            <a:avLst/>
          </a:prstGeom>
          <a:noFill/>
        </p:spPr>
        <p:txBody>
          <a:bodyPr wrap="none" rtlCol="0">
            <a:spAutoFit/>
          </a:bodyPr>
          <a:lstStyle/>
          <a:p>
            <a:r>
              <a:rPr lang="en-US" sz="2400" dirty="0" smtClean="0"/>
              <a:t>X</a:t>
            </a:r>
            <a:r>
              <a:rPr lang="en-US" sz="2400" baseline="-25000" dirty="0" smtClean="0"/>
              <a:t>4</a:t>
            </a:r>
            <a:r>
              <a:rPr lang="en-US" sz="2400" dirty="0" smtClean="0"/>
              <a:t>X</a:t>
            </a:r>
            <a:r>
              <a:rPr lang="en-US" sz="2400" baseline="-25000" dirty="0" smtClean="0"/>
              <a:t>3</a:t>
            </a:r>
            <a:r>
              <a:rPr lang="en-US" sz="2400" dirty="0" smtClean="0"/>
              <a:t>X</a:t>
            </a:r>
            <a:r>
              <a:rPr lang="en-US" sz="2400" baseline="-25000" dirty="0" smtClean="0"/>
              <a:t>2</a:t>
            </a:r>
            <a:r>
              <a:rPr lang="en-US" sz="2400" dirty="0" smtClean="0"/>
              <a:t>X</a:t>
            </a:r>
            <a:r>
              <a:rPr lang="en-US" sz="2400" baseline="-25000" dirty="0"/>
              <a:t>1</a:t>
            </a:r>
          </a:p>
        </p:txBody>
      </p:sp>
      <p:sp>
        <p:nvSpPr>
          <p:cNvPr id="79" name="TextBox 78"/>
          <p:cNvSpPr txBox="1"/>
          <p:nvPr/>
        </p:nvSpPr>
        <p:spPr>
          <a:xfrm>
            <a:off x="3907466" y="5091112"/>
            <a:ext cx="1628972" cy="461665"/>
          </a:xfrm>
          <a:prstGeom prst="rect">
            <a:avLst/>
          </a:prstGeom>
          <a:noFill/>
        </p:spPr>
        <p:txBody>
          <a:bodyPr wrap="none" rtlCol="0">
            <a:spAutoFit/>
          </a:bodyPr>
          <a:lstStyle/>
          <a:p>
            <a:r>
              <a:rPr lang="en-US" sz="2400" dirty="0" smtClean="0"/>
              <a:t>Q</a:t>
            </a:r>
            <a:r>
              <a:rPr lang="en-US" sz="2400" baseline="-25000" dirty="0" smtClean="0"/>
              <a:t>4</a:t>
            </a:r>
            <a:r>
              <a:rPr lang="en-US" sz="2400" dirty="0" smtClean="0"/>
              <a:t>Q</a:t>
            </a:r>
            <a:r>
              <a:rPr lang="en-US" sz="2400" baseline="-25000" dirty="0" smtClean="0"/>
              <a:t>3</a:t>
            </a:r>
            <a:r>
              <a:rPr lang="en-US" sz="2400" dirty="0" smtClean="0"/>
              <a:t>Q</a:t>
            </a:r>
            <a:r>
              <a:rPr lang="en-US" sz="2400" baseline="-25000" dirty="0" smtClean="0"/>
              <a:t>2</a:t>
            </a:r>
            <a:r>
              <a:rPr lang="en-US" sz="2400" dirty="0" smtClean="0"/>
              <a:t>Q</a:t>
            </a:r>
            <a:r>
              <a:rPr lang="en-US" sz="2400" baseline="-25000" dirty="0" smtClean="0"/>
              <a:t>1 </a:t>
            </a:r>
            <a:r>
              <a:rPr lang="en-US" sz="2400" dirty="0" smtClean="0"/>
              <a:t>=</a:t>
            </a:r>
            <a:endParaRPr lang="en-US" sz="2400" baseline="-25000" dirty="0"/>
          </a:p>
        </p:txBody>
      </p:sp>
      <p:sp>
        <p:nvSpPr>
          <p:cNvPr id="81" name="TextBox 80"/>
          <p:cNvSpPr txBox="1"/>
          <p:nvPr/>
        </p:nvSpPr>
        <p:spPr>
          <a:xfrm>
            <a:off x="4947699" y="5486400"/>
            <a:ext cx="843501" cy="461665"/>
          </a:xfrm>
          <a:prstGeom prst="rect">
            <a:avLst/>
          </a:prstGeom>
          <a:noFill/>
        </p:spPr>
        <p:txBody>
          <a:bodyPr wrap="none" rtlCol="0">
            <a:spAutoFit/>
          </a:bodyPr>
          <a:lstStyle/>
          <a:p>
            <a:r>
              <a:rPr lang="en-US" sz="2400" dirty="0" smtClean="0"/>
              <a:t>Q = X</a:t>
            </a:r>
            <a:endParaRPr lang="en-US" sz="2400" baseline="-25000" dirty="0"/>
          </a:p>
        </p:txBody>
      </p:sp>
      <p:sp>
        <p:nvSpPr>
          <p:cNvPr id="83" name="TextBox 82"/>
          <p:cNvSpPr txBox="1"/>
          <p:nvPr/>
        </p:nvSpPr>
        <p:spPr>
          <a:xfrm>
            <a:off x="152400" y="5105400"/>
            <a:ext cx="2977931" cy="461665"/>
          </a:xfrm>
          <a:prstGeom prst="rect">
            <a:avLst/>
          </a:prstGeom>
          <a:noFill/>
        </p:spPr>
        <p:txBody>
          <a:bodyPr wrap="none" rtlCol="0">
            <a:spAutoFit/>
          </a:bodyPr>
          <a:lstStyle/>
          <a:p>
            <a:r>
              <a:rPr lang="en-US" sz="2400" dirty="0" smtClean="0"/>
              <a:t>On positive clock edge</a:t>
            </a:r>
            <a:endParaRPr lang="en-US" sz="2400" baseline="-25000" dirty="0"/>
          </a:p>
        </p:txBody>
      </p:sp>
      <p:cxnSp>
        <p:nvCxnSpPr>
          <p:cNvPr id="85" name="Straight Arrow Connector 84"/>
          <p:cNvCxnSpPr>
            <a:stCxn id="83" idx="3"/>
            <a:endCxn id="79" idx="1"/>
          </p:cNvCxnSpPr>
          <p:nvPr/>
        </p:nvCxnSpPr>
        <p:spPr>
          <a:xfrm flipV="1">
            <a:off x="3130331" y="5321945"/>
            <a:ext cx="777135" cy="14288"/>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71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500"/>
                                        <p:tgtEl>
                                          <p:spTgt spid="24"/>
                                        </p:tgtEl>
                                      </p:cBhvr>
                                    </p:animEffect>
                                  </p:childTnLst>
                                </p:cTn>
                              </p:par>
                              <p:par>
                                <p:cTn id="11" presetID="22" presetClass="entr" presetSubtype="4"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par>
                                <p:cTn id="14" presetID="22" presetClass="entr" presetSubtype="4"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down)">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left)">
                                      <p:cBhvr>
                                        <p:cTn id="21" dur="500"/>
                                        <p:tgtEl>
                                          <p:spTgt spid="47"/>
                                        </p:tgtEl>
                                      </p:cBhvr>
                                    </p:animEffect>
                                  </p:childTnLst>
                                </p:cTn>
                              </p:par>
                              <p:par>
                                <p:cTn id="22" presetID="22" presetClass="entr" presetSubtype="8"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left)">
                                      <p:cBhvr>
                                        <p:cTn id="24" dur="500"/>
                                        <p:tgtEl>
                                          <p:spTgt spid="42"/>
                                        </p:tgtEl>
                                      </p:cBhvr>
                                    </p:animEffect>
                                  </p:childTnLst>
                                </p:cTn>
                              </p:par>
                              <p:par>
                                <p:cTn id="25" presetID="22" presetClass="entr" presetSubtype="8"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left)">
                                      <p:cBhvr>
                                        <p:cTn id="27" dur="500"/>
                                        <p:tgtEl>
                                          <p:spTgt spid="48"/>
                                        </p:tgtEl>
                                      </p:cBhvr>
                                    </p:animEffect>
                                  </p:childTnLst>
                                </p:cTn>
                              </p:par>
                              <p:par>
                                <p:cTn id="28" presetID="22" presetClass="entr" presetSubtype="8" fill="hold"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wipe(left)">
                                      <p:cBhvr>
                                        <p:cTn id="30" dur="500"/>
                                        <p:tgtEl>
                                          <p:spTgt spid="51"/>
                                        </p:tgtEl>
                                      </p:cBhvr>
                                    </p:animEffect>
                                  </p:childTnLst>
                                </p:cTn>
                              </p:par>
                              <p:par>
                                <p:cTn id="31" presetID="22" presetClass="entr" presetSubtype="8"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left)">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66"/>
                                        </p:tgtEl>
                                        <p:attrNameLst>
                                          <p:attrName>style.visibility</p:attrName>
                                        </p:attrNameLst>
                                      </p:cBhvr>
                                      <p:to>
                                        <p:strVal val="visible"/>
                                      </p:to>
                                    </p:set>
                                    <p:animEffect transition="in" filter="wipe(up)">
                                      <p:cBhvr>
                                        <p:cTn id="41" dur="500"/>
                                        <p:tgtEl>
                                          <p:spTgt spid="6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69"/>
                                        </p:tgtEl>
                                        <p:attrNameLst>
                                          <p:attrName>style.visibility</p:attrName>
                                        </p:attrNameLst>
                                      </p:cBhvr>
                                      <p:to>
                                        <p:strVal val="visible"/>
                                      </p:to>
                                    </p:set>
                                    <p:animEffect transition="in" filter="wipe(up)">
                                      <p:cBhvr>
                                        <p:cTn id="44" dur="500"/>
                                        <p:tgtEl>
                                          <p:spTgt spid="69"/>
                                        </p:tgtEl>
                                      </p:cBhvr>
                                    </p:animEffect>
                                  </p:childTnLst>
                                </p:cTn>
                              </p:par>
                              <p:par>
                                <p:cTn id="45" presetID="22" presetClass="entr" presetSubtype="1"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wipe(up)">
                                      <p:cBhvr>
                                        <p:cTn id="47" dur="500"/>
                                        <p:tgtEl>
                                          <p:spTgt spid="59"/>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wipe(up)">
                                      <p:cBhvr>
                                        <p:cTn id="50" dur="500"/>
                                        <p:tgtEl>
                                          <p:spTgt spid="70"/>
                                        </p:tgtEl>
                                      </p:cBhvr>
                                    </p:animEffect>
                                  </p:childTnLst>
                                </p:cTn>
                              </p:par>
                              <p:par>
                                <p:cTn id="51" presetID="22" presetClass="entr" presetSubtype="1" fill="hold"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ipe(up)">
                                      <p:cBhvr>
                                        <p:cTn id="53" dur="500"/>
                                        <p:tgtEl>
                                          <p:spTgt spid="60"/>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wipe(up)">
                                      <p:cBhvr>
                                        <p:cTn id="56" dur="500"/>
                                        <p:tgtEl>
                                          <p:spTgt spid="71"/>
                                        </p:tgtEl>
                                      </p:cBhvr>
                                    </p:animEffect>
                                  </p:childTnLst>
                                </p:cTn>
                              </p:par>
                              <p:par>
                                <p:cTn id="57" presetID="22" presetClass="entr" presetSubtype="1"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wipe(up)">
                                      <p:cBhvr>
                                        <p:cTn id="59" dur="500"/>
                                        <p:tgtEl>
                                          <p:spTgt spid="63"/>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72"/>
                                        </p:tgtEl>
                                        <p:attrNameLst>
                                          <p:attrName>style.visibility</p:attrName>
                                        </p:attrNameLst>
                                      </p:cBhvr>
                                      <p:to>
                                        <p:strVal val="visible"/>
                                      </p:to>
                                    </p:set>
                                    <p:animEffect transition="in" filter="wipe(up)">
                                      <p:cBhvr>
                                        <p:cTn id="62" dur="500"/>
                                        <p:tgtEl>
                                          <p:spTgt spid="7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wipe(left)">
                                      <p:cBhvr>
                                        <p:cTn id="67" dur="500"/>
                                        <p:tgtEl>
                                          <p:spTgt spid="73"/>
                                        </p:tgtEl>
                                      </p:cBhvr>
                                    </p:animEffect>
                                  </p:childTnLst>
                                </p:cTn>
                              </p:par>
                              <p:par>
                                <p:cTn id="68" presetID="22" presetClass="entr" presetSubtype="8" fill="hold" nodeType="withEffect">
                                  <p:stCondLst>
                                    <p:cond delay="0"/>
                                  </p:stCondLst>
                                  <p:childTnLst>
                                    <p:set>
                                      <p:cBhvr>
                                        <p:cTn id="69" dur="1" fill="hold">
                                          <p:stCondLst>
                                            <p:cond delay="0"/>
                                          </p:stCondLst>
                                        </p:cTn>
                                        <p:tgtEl>
                                          <p:spTgt spid="74"/>
                                        </p:tgtEl>
                                        <p:attrNameLst>
                                          <p:attrName>style.visibility</p:attrName>
                                        </p:attrNameLst>
                                      </p:cBhvr>
                                      <p:to>
                                        <p:strVal val="visible"/>
                                      </p:to>
                                    </p:set>
                                    <p:animEffect transition="in" filter="wipe(left)">
                                      <p:cBhvr>
                                        <p:cTn id="70" dur="500"/>
                                        <p:tgtEl>
                                          <p:spTgt spid="74"/>
                                        </p:tgtEl>
                                      </p:cBhvr>
                                    </p:animEffect>
                                  </p:childTnLst>
                                </p:cTn>
                              </p:par>
                              <p:par>
                                <p:cTn id="71" presetID="22" presetClass="entr" presetSubtype="8" fill="hold" nodeType="withEffect">
                                  <p:stCondLst>
                                    <p:cond delay="0"/>
                                  </p:stCondLst>
                                  <p:childTnLst>
                                    <p:set>
                                      <p:cBhvr>
                                        <p:cTn id="72" dur="1" fill="hold">
                                          <p:stCondLst>
                                            <p:cond delay="0"/>
                                          </p:stCondLst>
                                        </p:cTn>
                                        <p:tgtEl>
                                          <p:spTgt spid="75"/>
                                        </p:tgtEl>
                                        <p:attrNameLst>
                                          <p:attrName>style.visibility</p:attrName>
                                        </p:attrNameLst>
                                      </p:cBhvr>
                                      <p:to>
                                        <p:strVal val="visible"/>
                                      </p:to>
                                    </p:set>
                                    <p:animEffect transition="in" filter="wipe(left)">
                                      <p:cBhvr>
                                        <p:cTn id="73" dur="500"/>
                                        <p:tgtEl>
                                          <p:spTgt spid="75"/>
                                        </p:tgtEl>
                                      </p:cBhvr>
                                    </p:animEffect>
                                  </p:childTnLst>
                                </p:cTn>
                              </p:par>
                              <p:par>
                                <p:cTn id="74" presetID="22" presetClass="entr" presetSubtype="8" fill="hold" nodeType="with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wipe(left)">
                                      <p:cBhvr>
                                        <p:cTn id="76" dur="500"/>
                                        <p:tgtEl>
                                          <p:spTgt spid="7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83"/>
                                        </p:tgtEl>
                                        <p:attrNameLst>
                                          <p:attrName>style.visibility</p:attrName>
                                        </p:attrNameLst>
                                      </p:cBhvr>
                                      <p:to>
                                        <p:strVal val="visible"/>
                                      </p:to>
                                    </p:set>
                                    <p:animEffect transition="in" filter="wipe(down)">
                                      <p:cBhvr>
                                        <p:cTn id="81" dur="500"/>
                                        <p:tgtEl>
                                          <p:spTgt spid="83"/>
                                        </p:tgtEl>
                                      </p:cBhvr>
                                    </p:animEffect>
                                  </p:childTnLst>
                                </p:cTn>
                              </p:par>
                              <p:par>
                                <p:cTn id="82" presetID="22" presetClass="entr" presetSubtype="4" fill="hold" nodeType="withEffect">
                                  <p:stCondLst>
                                    <p:cond delay="0"/>
                                  </p:stCondLst>
                                  <p:childTnLst>
                                    <p:set>
                                      <p:cBhvr>
                                        <p:cTn id="83" dur="1" fill="hold">
                                          <p:stCondLst>
                                            <p:cond delay="0"/>
                                          </p:stCondLst>
                                        </p:cTn>
                                        <p:tgtEl>
                                          <p:spTgt spid="85"/>
                                        </p:tgtEl>
                                        <p:attrNameLst>
                                          <p:attrName>style.visibility</p:attrName>
                                        </p:attrNameLst>
                                      </p:cBhvr>
                                      <p:to>
                                        <p:strVal val="visible"/>
                                      </p:to>
                                    </p:set>
                                    <p:animEffect transition="in" filter="wipe(down)">
                                      <p:cBhvr>
                                        <p:cTn id="84" dur="500"/>
                                        <p:tgtEl>
                                          <p:spTgt spid="8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79"/>
                                        </p:tgtEl>
                                        <p:attrNameLst>
                                          <p:attrName>style.visibility</p:attrName>
                                        </p:attrNameLst>
                                      </p:cBhvr>
                                      <p:to>
                                        <p:strVal val="visible"/>
                                      </p:to>
                                    </p:set>
                                    <p:animEffect transition="in" filter="wipe(down)">
                                      <p:cBhvr>
                                        <p:cTn id="89" dur="500"/>
                                        <p:tgtEl>
                                          <p:spTgt spid="79"/>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78"/>
                                        </p:tgtEl>
                                        <p:attrNameLst>
                                          <p:attrName>style.visibility</p:attrName>
                                        </p:attrNameLst>
                                      </p:cBhvr>
                                      <p:to>
                                        <p:strVal val="visible"/>
                                      </p:to>
                                    </p:set>
                                    <p:animEffect transition="in" filter="wipe(down)">
                                      <p:cBhvr>
                                        <p:cTn id="94" dur="500"/>
                                        <p:tgtEl>
                                          <p:spTgt spid="7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81"/>
                                        </p:tgtEl>
                                        <p:attrNameLst>
                                          <p:attrName>style.visibility</p:attrName>
                                        </p:attrNameLst>
                                      </p:cBhvr>
                                      <p:to>
                                        <p:strVal val="visible"/>
                                      </p:to>
                                    </p:set>
                                    <p:animEffect transition="in" filter="wipe(down)">
                                      <p:cBhvr>
                                        <p:cTn id="9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P spid="72" grpId="0"/>
      <p:bldP spid="77" grpId="0"/>
      <p:bldP spid="78" grpId="0"/>
      <p:bldP spid="79" grpId="0"/>
      <p:bldP spid="81" grpId="0"/>
      <p:bldP spid="8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Register</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A number of FFs connected together such that data may be shifted into and shifted out of them </a:t>
            </a:r>
            <a:r>
              <a:rPr lang="en-US" dirty="0" smtClean="0"/>
              <a:t>is </a:t>
            </a:r>
            <a:r>
              <a:rPr lang="en-US" dirty="0"/>
              <a:t>called a shift </a:t>
            </a:r>
            <a:r>
              <a:rPr lang="en-US" dirty="0" smtClean="0"/>
              <a:t>register.</a:t>
            </a:r>
          </a:p>
          <a:p>
            <a:pPr algn="just"/>
            <a:r>
              <a:rPr lang="en-US" dirty="0" smtClean="0"/>
              <a:t>Data </a:t>
            </a:r>
            <a:r>
              <a:rPr lang="en-US" dirty="0"/>
              <a:t>may be shifted into or out of the register either in serial form or in parallel form. </a:t>
            </a:r>
            <a:endParaRPr lang="en-US" dirty="0" smtClean="0"/>
          </a:p>
          <a:p>
            <a:pPr algn="just"/>
            <a:r>
              <a:rPr lang="en-US" dirty="0" smtClean="0"/>
              <a:t>So</a:t>
            </a:r>
            <a:r>
              <a:rPr lang="en-US" dirty="0"/>
              <a:t>, there are four basic types of shift registers: </a:t>
            </a:r>
            <a:endParaRPr lang="en-US" dirty="0" smtClean="0"/>
          </a:p>
          <a:p>
            <a:pPr marL="857250" lvl="1" indent="-457200" algn="just">
              <a:buFont typeface="+mj-lt"/>
              <a:buAutoNum type="arabicPeriod"/>
            </a:pPr>
            <a:r>
              <a:rPr lang="en-US" dirty="0" smtClean="0"/>
              <a:t>serial-in</a:t>
            </a:r>
            <a:r>
              <a:rPr lang="en-US" dirty="0"/>
              <a:t>, </a:t>
            </a:r>
            <a:r>
              <a:rPr lang="en-US" dirty="0" smtClean="0"/>
              <a:t>serial-out</a:t>
            </a:r>
          </a:p>
          <a:p>
            <a:pPr marL="857250" lvl="1" indent="-457200" algn="just">
              <a:buFont typeface="+mj-lt"/>
              <a:buAutoNum type="arabicPeriod"/>
            </a:pPr>
            <a:r>
              <a:rPr lang="en-US" dirty="0" smtClean="0"/>
              <a:t>serial-in</a:t>
            </a:r>
            <a:r>
              <a:rPr lang="en-US" dirty="0"/>
              <a:t>, </a:t>
            </a:r>
            <a:r>
              <a:rPr lang="en-US" dirty="0" smtClean="0"/>
              <a:t>parallel out</a:t>
            </a:r>
          </a:p>
          <a:p>
            <a:pPr marL="857250" lvl="1" indent="-457200" algn="just">
              <a:buFont typeface="+mj-lt"/>
              <a:buAutoNum type="arabicPeriod"/>
            </a:pPr>
            <a:r>
              <a:rPr lang="en-US" dirty="0" smtClean="0"/>
              <a:t>parallel-in</a:t>
            </a:r>
            <a:r>
              <a:rPr lang="en-US" dirty="0"/>
              <a:t>, </a:t>
            </a:r>
            <a:r>
              <a:rPr lang="en-US" dirty="0" smtClean="0"/>
              <a:t>serial-out</a:t>
            </a:r>
          </a:p>
          <a:p>
            <a:pPr marL="857250" lvl="1" indent="-457200" algn="just">
              <a:buFont typeface="+mj-lt"/>
              <a:buAutoNum type="arabicPeriod"/>
            </a:pPr>
            <a:r>
              <a:rPr lang="en-US" dirty="0" smtClean="0"/>
              <a:t>parallel-in</a:t>
            </a:r>
            <a:r>
              <a:rPr lang="en-US" dirty="0"/>
              <a:t>, </a:t>
            </a:r>
            <a:r>
              <a:rPr lang="en-US" dirty="0" smtClean="0"/>
              <a:t>parallel-out </a:t>
            </a:r>
          </a:p>
          <a:p>
            <a:pPr algn="just"/>
            <a:r>
              <a:rPr lang="en-US" dirty="0" smtClean="0"/>
              <a:t>Data </a:t>
            </a:r>
            <a:r>
              <a:rPr lang="en-US" dirty="0"/>
              <a:t>may be rotated left or right. Data may be shifted from left to right or right to left at will, i.e. in a bidirectional way. </a:t>
            </a:r>
            <a:endParaRPr lang="en-US" dirty="0" smtClean="0"/>
          </a:p>
          <a:p>
            <a:pPr algn="just"/>
            <a:r>
              <a:rPr lang="en-US" dirty="0" smtClean="0"/>
              <a:t>Also</a:t>
            </a:r>
            <a:r>
              <a:rPr lang="en-US" dirty="0"/>
              <a:t>, data may be shifted in serially (in either way) or in </a:t>
            </a:r>
            <a:r>
              <a:rPr lang="en-US" dirty="0" smtClean="0"/>
              <a:t>parallel and </a:t>
            </a:r>
            <a:r>
              <a:rPr lang="en-US" dirty="0"/>
              <a:t>shifted out serially (in either way) or in </a:t>
            </a:r>
            <a:r>
              <a:rPr lang="en-US" dirty="0" smtClean="0"/>
              <a:t>parallel.</a:t>
            </a:r>
            <a:endParaRPr lang="en-US" dirty="0"/>
          </a:p>
        </p:txBody>
      </p:sp>
    </p:spTree>
    <p:extLst>
      <p:ext uri="{BB962C8B-B14F-4D97-AF65-F5344CB8AC3E}">
        <p14:creationId xmlns:p14="http://schemas.microsoft.com/office/powerpoint/2010/main" val="245316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covered</a:t>
            </a:r>
            <a:endParaRPr lang="en-US" dirty="0"/>
          </a:p>
        </p:txBody>
      </p:sp>
      <p:sp>
        <p:nvSpPr>
          <p:cNvPr id="3" name="Content Placeholder 2"/>
          <p:cNvSpPr>
            <a:spLocks noGrp="1"/>
          </p:cNvSpPr>
          <p:nvPr>
            <p:ph idx="1"/>
          </p:nvPr>
        </p:nvSpPr>
        <p:spPr/>
        <p:txBody>
          <a:bodyPr/>
          <a:lstStyle/>
          <a:p>
            <a:r>
              <a:rPr lang="en-US" dirty="0" smtClean="0"/>
              <a:t>Types of Flip Flops</a:t>
            </a:r>
          </a:p>
          <a:p>
            <a:r>
              <a:rPr lang="en-US" dirty="0" smtClean="0"/>
              <a:t>Flip </a:t>
            </a:r>
            <a:r>
              <a:rPr lang="en-US" dirty="0"/>
              <a:t>Flops and its Applications</a:t>
            </a:r>
          </a:p>
        </p:txBody>
      </p:sp>
    </p:spTree>
    <p:extLst>
      <p:ext uri="{BB962C8B-B14F-4D97-AF65-F5344CB8AC3E}">
        <p14:creationId xmlns:p14="http://schemas.microsoft.com/office/powerpoint/2010/main" val="2943974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transmission in shift register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10751748"/>
              </p:ext>
            </p:extLst>
          </p:nvPr>
        </p:nvGraphicFramePr>
        <p:xfrm>
          <a:off x="2686751" y="1632803"/>
          <a:ext cx="3429000" cy="584200"/>
        </p:xfrm>
        <a:graphic>
          <a:graphicData uri="http://schemas.openxmlformats.org/drawingml/2006/table">
            <a:tbl>
              <a:tblPr firstRow="1" bandRow="1"/>
              <a:tblGrid>
                <a:gridCol w="857250"/>
                <a:gridCol w="857250"/>
                <a:gridCol w="857250"/>
                <a:gridCol w="857250"/>
              </a:tblGrid>
              <a:tr h="5842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cxnSp>
        <p:nvCxnSpPr>
          <p:cNvPr id="11" name="Straight Arrow Connector 10"/>
          <p:cNvCxnSpPr/>
          <p:nvPr/>
        </p:nvCxnSpPr>
        <p:spPr>
          <a:xfrm>
            <a:off x="2153351" y="1912203"/>
            <a:ext cx="5334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20151" y="1912203"/>
            <a:ext cx="5334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091687" y="1912203"/>
            <a:ext cx="5334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972751" y="1912203"/>
            <a:ext cx="5334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115751" y="1912203"/>
            <a:ext cx="5334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686751" y="2293203"/>
            <a:ext cx="3429000" cy="830997"/>
          </a:xfrm>
          <a:prstGeom prst="rect">
            <a:avLst/>
          </a:prstGeom>
          <a:noFill/>
        </p:spPr>
        <p:txBody>
          <a:bodyPr wrap="square" rtlCol="0">
            <a:spAutoFit/>
          </a:bodyPr>
          <a:lstStyle/>
          <a:p>
            <a:pPr algn="ctr"/>
            <a:r>
              <a:rPr lang="en-US" sz="2400" dirty="0" smtClean="0"/>
              <a:t>Serial-in, serial-out shift-right, shift register</a:t>
            </a:r>
            <a:endParaRPr lang="en-US" sz="2400" baseline="-25000" dirty="0"/>
          </a:p>
        </p:txBody>
      </p:sp>
      <p:sp>
        <p:nvSpPr>
          <p:cNvPr id="18" name="TextBox 17"/>
          <p:cNvSpPr txBox="1"/>
          <p:nvPr/>
        </p:nvSpPr>
        <p:spPr>
          <a:xfrm>
            <a:off x="1752600" y="964467"/>
            <a:ext cx="801503" cy="1015663"/>
          </a:xfrm>
          <a:prstGeom prst="rect">
            <a:avLst/>
          </a:prstGeom>
          <a:noFill/>
        </p:spPr>
        <p:txBody>
          <a:bodyPr wrap="square" rtlCol="0">
            <a:spAutoFit/>
          </a:bodyPr>
          <a:lstStyle/>
          <a:p>
            <a:pPr algn="ctr"/>
            <a:r>
              <a:rPr lang="en-US" sz="2000" dirty="0" smtClean="0"/>
              <a:t>Serial data input</a:t>
            </a:r>
            <a:endParaRPr lang="en-US" sz="2000" baseline="-25000" dirty="0"/>
          </a:p>
        </p:txBody>
      </p:sp>
      <p:sp>
        <p:nvSpPr>
          <p:cNvPr id="19" name="TextBox 18"/>
          <p:cNvSpPr txBox="1"/>
          <p:nvPr/>
        </p:nvSpPr>
        <p:spPr>
          <a:xfrm>
            <a:off x="6068290" y="914400"/>
            <a:ext cx="969818" cy="903926"/>
          </a:xfrm>
          <a:prstGeom prst="rect">
            <a:avLst/>
          </a:prstGeom>
          <a:noFill/>
        </p:spPr>
        <p:txBody>
          <a:bodyPr wrap="square" rtlCol="0">
            <a:spAutoFit/>
          </a:bodyPr>
          <a:lstStyle/>
          <a:p>
            <a:pPr algn="ctr"/>
            <a:r>
              <a:rPr lang="en-US" sz="2000" dirty="0" smtClean="0"/>
              <a:t>Serial data output</a:t>
            </a:r>
            <a:endParaRPr lang="en-US" sz="2000" baseline="-25000" dirty="0"/>
          </a:p>
        </p:txBody>
      </p:sp>
      <p:graphicFrame>
        <p:nvGraphicFramePr>
          <p:cNvPr id="20" name="Table 19"/>
          <p:cNvGraphicFramePr>
            <a:graphicFrameLocks noGrp="1"/>
          </p:cNvGraphicFramePr>
          <p:nvPr>
            <p:extLst>
              <p:ext uri="{D42A27DB-BD31-4B8C-83A1-F6EECF244321}">
                <p14:modId xmlns:p14="http://schemas.microsoft.com/office/powerpoint/2010/main" val="3745349845"/>
              </p:ext>
            </p:extLst>
          </p:nvPr>
        </p:nvGraphicFramePr>
        <p:xfrm>
          <a:off x="2686751" y="4071203"/>
          <a:ext cx="3429000" cy="584200"/>
        </p:xfrm>
        <a:graphic>
          <a:graphicData uri="http://schemas.openxmlformats.org/drawingml/2006/table">
            <a:tbl>
              <a:tblPr firstRow="1" bandRow="1"/>
              <a:tblGrid>
                <a:gridCol w="857250"/>
                <a:gridCol w="857250"/>
                <a:gridCol w="857250"/>
                <a:gridCol w="857250"/>
              </a:tblGrid>
              <a:tr h="5842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cxnSp>
        <p:nvCxnSpPr>
          <p:cNvPr id="21" name="Straight Arrow Connector 20"/>
          <p:cNvCxnSpPr/>
          <p:nvPr/>
        </p:nvCxnSpPr>
        <p:spPr>
          <a:xfrm>
            <a:off x="2153351" y="4350603"/>
            <a:ext cx="533400" cy="0"/>
          </a:xfrm>
          <a:prstGeom prst="straightConnector1">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220151" y="4350603"/>
            <a:ext cx="533400" cy="0"/>
          </a:xfrm>
          <a:prstGeom prst="straightConnector1">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091687" y="4350603"/>
            <a:ext cx="533400" cy="0"/>
          </a:xfrm>
          <a:prstGeom prst="straightConnector1">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72751" y="4350603"/>
            <a:ext cx="533400" cy="0"/>
          </a:xfrm>
          <a:prstGeom prst="straightConnector1">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115751" y="4350603"/>
            <a:ext cx="533400" cy="0"/>
          </a:xfrm>
          <a:prstGeom prst="straightConnector1">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686751" y="4731603"/>
            <a:ext cx="3429000" cy="830997"/>
          </a:xfrm>
          <a:prstGeom prst="rect">
            <a:avLst/>
          </a:prstGeom>
          <a:noFill/>
        </p:spPr>
        <p:txBody>
          <a:bodyPr wrap="square" rtlCol="0">
            <a:spAutoFit/>
          </a:bodyPr>
          <a:lstStyle/>
          <a:p>
            <a:pPr algn="ctr"/>
            <a:r>
              <a:rPr lang="en-US" sz="2400" dirty="0" smtClean="0"/>
              <a:t>Serial-in, serial-out shift-left, shift register</a:t>
            </a:r>
            <a:endParaRPr lang="en-US" sz="2400" baseline="-25000" dirty="0"/>
          </a:p>
        </p:txBody>
      </p:sp>
      <p:sp>
        <p:nvSpPr>
          <p:cNvPr id="27" name="TextBox 26"/>
          <p:cNvSpPr txBox="1"/>
          <p:nvPr/>
        </p:nvSpPr>
        <p:spPr>
          <a:xfrm>
            <a:off x="1668442" y="3352800"/>
            <a:ext cx="969818" cy="994319"/>
          </a:xfrm>
          <a:prstGeom prst="rect">
            <a:avLst/>
          </a:prstGeom>
          <a:noFill/>
        </p:spPr>
        <p:txBody>
          <a:bodyPr wrap="square" rtlCol="0">
            <a:spAutoFit/>
          </a:bodyPr>
          <a:lstStyle/>
          <a:p>
            <a:pPr algn="ctr"/>
            <a:r>
              <a:rPr lang="en-US" sz="2000" dirty="0" smtClean="0"/>
              <a:t>Serial data output</a:t>
            </a:r>
            <a:endParaRPr lang="en-US" sz="2000" baseline="-25000" dirty="0"/>
          </a:p>
        </p:txBody>
      </p:sp>
      <p:sp>
        <p:nvSpPr>
          <p:cNvPr id="28" name="TextBox 27"/>
          <p:cNvSpPr txBox="1"/>
          <p:nvPr/>
        </p:nvSpPr>
        <p:spPr>
          <a:xfrm>
            <a:off x="6152448" y="3276600"/>
            <a:ext cx="801503" cy="1015663"/>
          </a:xfrm>
          <a:prstGeom prst="rect">
            <a:avLst/>
          </a:prstGeom>
          <a:noFill/>
        </p:spPr>
        <p:txBody>
          <a:bodyPr wrap="square" rtlCol="0">
            <a:spAutoFit/>
          </a:bodyPr>
          <a:lstStyle/>
          <a:p>
            <a:pPr algn="ctr"/>
            <a:r>
              <a:rPr lang="en-US" sz="2000" dirty="0" smtClean="0"/>
              <a:t>Serial data input</a:t>
            </a:r>
            <a:endParaRPr lang="en-US" sz="2000" baseline="-25000" dirty="0"/>
          </a:p>
        </p:txBody>
      </p:sp>
    </p:spTree>
    <p:extLst>
      <p:ext uri="{BB962C8B-B14F-4D97-AF65-F5344CB8AC3E}">
        <p14:creationId xmlns:p14="http://schemas.microsoft.com/office/powerpoint/2010/main" val="79066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down)">
                                      <p:cBhvr>
                                        <p:cTn id="46" dur="500"/>
                                        <p:tgtEl>
                                          <p:spTgt spid="2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down)">
                                      <p:cBhvr>
                                        <p:cTn id="49" dur="500"/>
                                        <p:tgtEl>
                                          <p:spTgt spid="2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right)">
                                      <p:cBhvr>
                                        <p:cTn id="54" dur="500"/>
                                        <p:tgtEl>
                                          <p:spTgt spid="28"/>
                                        </p:tgtEl>
                                      </p:cBhvr>
                                    </p:animEffect>
                                  </p:childTnLst>
                                </p:cTn>
                              </p:par>
                              <p:par>
                                <p:cTn id="55" presetID="22" presetClass="entr" presetSubtype="2"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right)">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right)">
                                      <p:cBhvr>
                                        <p:cTn id="62" dur="500"/>
                                        <p:tgtEl>
                                          <p:spTgt spid="24"/>
                                        </p:tgtEl>
                                      </p:cBhvr>
                                    </p:animEffect>
                                  </p:childTnLst>
                                </p:cTn>
                              </p:par>
                              <p:par>
                                <p:cTn id="63" presetID="22" presetClass="entr" presetSubtype="2" fill="hold"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right)">
                                      <p:cBhvr>
                                        <p:cTn id="65" dur="500"/>
                                        <p:tgtEl>
                                          <p:spTgt spid="23"/>
                                        </p:tgtEl>
                                      </p:cBhvr>
                                    </p:animEffect>
                                  </p:childTnLst>
                                </p:cTn>
                              </p:par>
                              <p:par>
                                <p:cTn id="66" presetID="22" presetClass="entr" presetSubtype="2" fill="hold"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right)">
                                      <p:cBhvr>
                                        <p:cTn id="68" dur="500"/>
                                        <p:tgtEl>
                                          <p:spTgt spid="22"/>
                                        </p:tgtEl>
                                      </p:cBhvr>
                                    </p:animEffect>
                                  </p:childTnLst>
                                </p:cTn>
                              </p:par>
                              <p:par>
                                <p:cTn id="69" presetID="22" presetClass="entr" presetSubtype="2"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right)">
                                      <p:cBhvr>
                                        <p:cTn id="71" dur="500"/>
                                        <p:tgtEl>
                                          <p:spTgt spid="21"/>
                                        </p:tgtEl>
                                      </p:cBhvr>
                                    </p:animEffect>
                                  </p:childTnLst>
                                </p:cTn>
                              </p:par>
                              <p:par>
                                <p:cTn id="72" presetID="22" presetClass="entr" presetSubtype="2"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right)">
                                      <p:cBhvr>
                                        <p:cTn id="7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6" grpId="0"/>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transmission in shift register</a:t>
            </a:r>
          </a:p>
        </p:txBody>
      </p:sp>
      <p:graphicFrame>
        <p:nvGraphicFramePr>
          <p:cNvPr id="4" name="Table 3"/>
          <p:cNvGraphicFramePr>
            <a:graphicFrameLocks noGrp="1"/>
          </p:cNvGraphicFramePr>
          <p:nvPr>
            <p:extLst>
              <p:ext uri="{D42A27DB-BD31-4B8C-83A1-F6EECF244321}">
                <p14:modId xmlns:p14="http://schemas.microsoft.com/office/powerpoint/2010/main" val="881769325"/>
              </p:ext>
            </p:extLst>
          </p:nvPr>
        </p:nvGraphicFramePr>
        <p:xfrm>
          <a:off x="2686751" y="1632803"/>
          <a:ext cx="3429000" cy="584200"/>
        </p:xfrm>
        <a:graphic>
          <a:graphicData uri="http://schemas.openxmlformats.org/drawingml/2006/table">
            <a:tbl>
              <a:tblPr firstRow="1" bandRow="1"/>
              <a:tblGrid>
                <a:gridCol w="857250"/>
                <a:gridCol w="857250"/>
                <a:gridCol w="857250"/>
                <a:gridCol w="857250"/>
              </a:tblGrid>
              <a:tr h="5842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cxnSp>
        <p:nvCxnSpPr>
          <p:cNvPr id="5" name="Straight Arrow Connector 4"/>
          <p:cNvCxnSpPr/>
          <p:nvPr/>
        </p:nvCxnSpPr>
        <p:spPr>
          <a:xfrm>
            <a:off x="2153351" y="1912203"/>
            <a:ext cx="5334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220151" y="1912203"/>
            <a:ext cx="5334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091687" y="1912203"/>
            <a:ext cx="5334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972751" y="1912203"/>
            <a:ext cx="5334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19251" y="2895600"/>
            <a:ext cx="4564000" cy="469077"/>
          </a:xfrm>
          <a:prstGeom prst="rect">
            <a:avLst/>
          </a:prstGeom>
          <a:noFill/>
        </p:spPr>
        <p:txBody>
          <a:bodyPr wrap="square" rtlCol="0">
            <a:spAutoFit/>
          </a:bodyPr>
          <a:lstStyle/>
          <a:p>
            <a:pPr algn="ctr"/>
            <a:r>
              <a:rPr lang="en-US" sz="2400" dirty="0" smtClean="0"/>
              <a:t>Serial-in, parallel-out, shift register</a:t>
            </a:r>
            <a:endParaRPr lang="en-US" sz="2400" baseline="-25000" dirty="0"/>
          </a:p>
        </p:txBody>
      </p:sp>
      <p:sp>
        <p:nvSpPr>
          <p:cNvPr id="10" name="TextBox 9"/>
          <p:cNvSpPr txBox="1"/>
          <p:nvPr/>
        </p:nvSpPr>
        <p:spPr>
          <a:xfrm>
            <a:off x="1752600" y="964467"/>
            <a:ext cx="801503" cy="1015663"/>
          </a:xfrm>
          <a:prstGeom prst="rect">
            <a:avLst/>
          </a:prstGeom>
          <a:noFill/>
        </p:spPr>
        <p:txBody>
          <a:bodyPr wrap="square" rtlCol="0">
            <a:spAutoFit/>
          </a:bodyPr>
          <a:lstStyle/>
          <a:p>
            <a:pPr algn="ctr"/>
            <a:r>
              <a:rPr lang="en-US" sz="2000" dirty="0" smtClean="0"/>
              <a:t>Serial data input</a:t>
            </a:r>
            <a:endParaRPr lang="en-US" sz="2000" baseline="-25000" dirty="0"/>
          </a:p>
        </p:txBody>
      </p:sp>
      <p:sp>
        <p:nvSpPr>
          <p:cNvPr id="11" name="TextBox 10"/>
          <p:cNvSpPr txBox="1"/>
          <p:nvPr/>
        </p:nvSpPr>
        <p:spPr>
          <a:xfrm>
            <a:off x="3276600" y="2464860"/>
            <a:ext cx="2286780" cy="430740"/>
          </a:xfrm>
          <a:prstGeom prst="rect">
            <a:avLst/>
          </a:prstGeom>
          <a:noFill/>
        </p:spPr>
        <p:txBody>
          <a:bodyPr wrap="square" rtlCol="0">
            <a:spAutoFit/>
          </a:bodyPr>
          <a:lstStyle/>
          <a:p>
            <a:pPr algn="ctr"/>
            <a:r>
              <a:rPr lang="en-US" sz="2000" dirty="0" smtClean="0"/>
              <a:t>Parallel data output</a:t>
            </a:r>
            <a:endParaRPr lang="en-US" sz="2000" baseline="-25000" dirty="0"/>
          </a:p>
        </p:txBody>
      </p:sp>
      <p:cxnSp>
        <p:nvCxnSpPr>
          <p:cNvPr id="12" name="Straight Arrow Connector 11"/>
          <p:cNvCxnSpPr/>
          <p:nvPr/>
        </p:nvCxnSpPr>
        <p:spPr>
          <a:xfrm>
            <a:off x="3105152" y="2201778"/>
            <a:ext cx="0" cy="31282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962400" y="2209800"/>
            <a:ext cx="0" cy="31282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848224" y="2209800"/>
            <a:ext cx="0" cy="31282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686424" y="2209800"/>
            <a:ext cx="0" cy="31282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2686523368"/>
              </p:ext>
            </p:extLst>
          </p:nvPr>
        </p:nvGraphicFramePr>
        <p:xfrm>
          <a:off x="2686751" y="4504649"/>
          <a:ext cx="3429000" cy="584200"/>
        </p:xfrm>
        <a:graphic>
          <a:graphicData uri="http://schemas.openxmlformats.org/drawingml/2006/table">
            <a:tbl>
              <a:tblPr firstRow="1" bandRow="1"/>
              <a:tblGrid>
                <a:gridCol w="857250"/>
                <a:gridCol w="857250"/>
                <a:gridCol w="857250"/>
                <a:gridCol w="857250"/>
              </a:tblGrid>
              <a:tr h="5842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23" name="TextBox 22"/>
          <p:cNvSpPr txBox="1"/>
          <p:nvPr/>
        </p:nvSpPr>
        <p:spPr>
          <a:xfrm>
            <a:off x="1891051" y="5779323"/>
            <a:ext cx="5020400" cy="469077"/>
          </a:xfrm>
          <a:prstGeom prst="rect">
            <a:avLst/>
          </a:prstGeom>
          <a:noFill/>
        </p:spPr>
        <p:txBody>
          <a:bodyPr wrap="square" rtlCol="0">
            <a:spAutoFit/>
          </a:bodyPr>
          <a:lstStyle/>
          <a:p>
            <a:pPr algn="ctr"/>
            <a:r>
              <a:rPr lang="en-US" sz="2400" dirty="0" smtClean="0"/>
              <a:t>Parallel-in, parallel-out, shift register</a:t>
            </a:r>
            <a:endParaRPr lang="en-US" sz="2400" baseline="-25000" dirty="0"/>
          </a:p>
        </p:txBody>
      </p:sp>
      <p:sp>
        <p:nvSpPr>
          <p:cNvPr id="24" name="TextBox 23"/>
          <p:cNvSpPr txBox="1"/>
          <p:nvPr/>
        </p:nvSpPr>
        <p:spPr>
          <a:xfrm>
            <a:off x="3407509" y="3721923"/>
            <a:ext cx="2078891" cy="421688"/>
          </a:xfrm>
          <a:prstGeom prst="rect">
            <a:avLst/>
          </a:prstGeom>
          <a:noFill/>
        </p:spPr>
        <p:txBody>
          <a:bodyPr wrap="square" rtlCol="0">
            <a:spAutoFit/>
          </a:bodyPr>
          <a:lstStyle/>
          <a:p>
            <a:pPr algn="ctr"/>
            <a:r>
              <a:rPr lang="en-US" sz="2000" dirty="0" smtClean="0"/>
              <a:t>Parallel data input</a:t>
            </a:r>
            <a:endParaRPr lang="en-US" sz="2000" baseline="-25000" dirty="0"/>
          </a:p>
        </p:txBody>
      </p:sp>
      <p:sp>
        <p:nvSpPr>
          <p:cNvPr id="25" name="TextBox 24"/>
          <p:cNvSpPr txBox="1"/>
          <p:nvPr/>
        </p:nvSpPr>
        <p:spPr>
          <a:xfrm>
            <a:off x="3276600" y="5336706"/>
            <a:ext cx="2286780" cy="430740"/>
          </a:xfrm>
          <a:prstGeom prst="rect">
            <a:avLst/>
          </a:prstGeom>
          <a:noFill/>
        </p:spPr>
        <p:txBody>
          <a:bodyPr wrap="square" rtlCol="0">
            <a:spAutoFit/>
          </a:bodyPr>
          <a:lstStyle/>
          <a:p>
            <a:pPr algn="ctr"/>
            <a:r>
              <a:rPr lang="en-US" sz="2000" dirty="0" smtClean="0"/>
              <a:t>Parallel data output</a:t>
            </a:r>
            <a:endParaRPr lang="en-US" sz="2000" baseline="-25000" dirty="0"/>
          </a:p>
        </p:txBody>
      </p:sp>
      <p:cxnSp>
        <p:nvCxnSpPr>
          <p:cNvPr id="26" name="Straight Arrow Connector 25"/>
          <p:cNvCxnSpPr/>
          <p:nvPr/>
        </p:nvCxnSpPr>
        <p:spPr>
          <a:xfrm>
            <a:off x="3105152" y="5073624"/>
            <a:ext cx="0" cy="31282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962400" y="5081646"/>
            <a:ext cx="0" cy="31282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848224" y="5081646"/>
            <a:ext cx="0" cy="31282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686424" y="5081646"/>
            <a:ext cx="0" cy="31282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105152" y="4193411"/>
            <a:ext cx="0" cy="31282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962400" y="4201433"/>
            <a:ext cx="0" cy="31282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848224" y="4201433"/>
            <a:ext cx="0" cy="31282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686424" y="4201433"/>
            <a:ext cx="0" cy="31282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56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par>
                                <p:cTn id="19" presetID="22" presetClass="entr" presetSubtype="8"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par>
                                <p:cTn id="22" presetID="22" presetClass="entr" presetSubtype="8"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par>
                                <p:cTn id="25" presetID="22" presetClass="entr" presetSubtype="8"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up)">
                                      <p:cBhvr>
                                        <p:cTn id="35" dur="500"/>
                                        <p:tgtEl>
                                          <p:spTgt spid="15"/>
                                        </p:tgtEl>
                                      </p:cBhvr>
                                    </p:animEffect>
                                  </p:childTnLst>
                                </p:cTn>
                              </p:par>
                              <p:par>
                                <p:cTn id="36" presetID="22" presetClass="entr" presetSubtype="1"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up)">
                                      <p:cBhvr>
                                        <p:cTn id="38" dur="500"/>
                                        <p:tgtEl>
                                          <p:spTgt spid="16"/>
                                        </p:tgtEl>
                                      </p:cBhvr>
                                    </p:animEffect>
                                  </p:childTnLst>
                                </p:cTn>
                              </p:par>
                              <p:par>
                                <p:cTn id="39" presetID="22" presetClass="entr" presetSubtype="1"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500"/>
                                        <p:tgtEl>
                                          <p:spTgt spid="17"/>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up)">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down)">
                                      <p:cBhvr>
                                        <p:cTn id="49" dur="500"/>
                                        <p:tgtEl>
                                          <p:spTgt spid="18"/>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down)">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up)">
                                      <p:cBhvr>
                                        <p:cTn id="57" dur="500"/>
                                        <p:tgtEl>
                                          <p:spTgt spid="30"/>
                                        </p:tgtEl>
                                      </p:cBhvr>
                                    </p:animEffect>
                                  </p:childTnLst>
                                </p:cTn>
                              </p:par>
                              <p:par>
                                <p:cTn id="58" presetID="22" presetClass="entr" presetSubtype="1"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up)">
                                      <p:cBhvr>
                                        <p:cTn id="60" dur="500"/>
                                        <p:tgtEl>
                                          <p:spTgt spid="31"/>
                                        </p:tgtEl>
                                      </p:cBhvr>
                                    </p:animEffect>
                                  </p:childTnLst>
                                </p:cTn>
                              </p:par>
                              <p:par>
                                <p:cTn id="61" presetID="22" presetClass="entr" presetSubtype="1"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up)">
                                      <p:cBhvr>
                                        <p:cTn id="63" dur="500"/>
                                        <p:tgtEl>
                                          <p:spTgt spid="32"/>
                                        </p:tgtEl>
                                      </p:cBhvr>
                                    </p:animEffect>
                                  </p:childTnLst>
                                </p:cTn>
                              </p:par>
                              <p:par>
                                <p:cTn id="64" presetID="22" presetClass="entr" presetSubtype="1" fill="hold"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wipe(up)">
                                      <p:cBhvr>
                                        <p:cTn id="66" dur="500"/>
                                        <p:tgtEl>
                                          <p:spTgt spid="33"/>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up)">
                                      <p:cBhvr>
                                        <p:cTn id="69" dur="500"/>
                                        <p:tgtEl>
                                          <p:spTgt spid="2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wipe(up)">
                                      <p:cBhvr>
                                        <p:cTn id="74" dur="500"/>
                                        <p:tgtEl>
                                          <p:spTgt spid="26"/>
                                        </p:tgtEl>
                                      </p:cBhvr>
                                    </p:animEffect>
                                  </p:childTnLst>
                                </p:cTn>
                              </p:par>
                              <p:par>
                                <p:cTn id="75" presetID="22" presetClass="entr" presetSubtype="1" fill="hold" nodeType="with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wipe(up)">
                                      <p:cBhvr>
                                        <p:cTn id="77" dur="500"/>
                                        <p:tgtEl>
                                          <p:spTgt spid="27"/>
                                        </p:tgtEl>
                                      </p:cBhvr>
                                    </p:animEffect>
                                  </p:childTnLst>
                                </p:cTn>
                              </p:par>
                              <p:par>
                                <p:cTn id="78" presetID="22" presetClass="entr" presetSubtype="1" fill="hold" nodeType="with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wipe(up)">
                                      <p:cBhvr>
                                        <p:cTn id="80" dur="500"/>
                                        <p:tgtEl>
                                          <p:spTgt spid="28"/>
                                        </p:tgtEl>
                                      </p:cBhvr>
                                    </p:animEffect>
                                  </p:childTnLst>
                                </p:cTn>
                              </p:par>
                              <p:par>
                                <p:cTn id="81" presetID="22" presetClass="entr" presetSubtype="1" fill="hold" nodeType="with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wipe(up)">
                                      <p:cBhvr>
                                        <p:cTn id="83" dur="500"/>
                                        <p:tgtEl>
                                          <p:spTgt spid="29"/>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wipe(up)">
                                      <p:cBhvr>
                                        <p:cTn id="8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23" grpId="0"/>
      <p:bldP spid="24"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transmission in shift register</a:t>
            </a:r>
          </a:p>
        </p:txBody>
      </p:sp>
      <p:graphicFrame>
        <p:nvGraphicFramePr>
          <p:cNvPr id="4" name="Table 3"/>
          <p:cNvGraphicFramePr>
            <a:graphicFrameLocks noGrp="1"/>
          </p:cNvGraphicFramePr>
          <p:nvPr>
            <p:extLst>
              <p:ext uri="{D42A27DB-BD31-4B8C-83A1-F6EECF244321}">
                <p14:modId xmlns:p14="http://schemas.microsoft.com/office/powerpoint/2010/main" val="1600620566"/>
              </p:ext>
            </p:extLst>
          </p:nvPr>
        </p:nvGraphicFramePr>
        <p:xfrm>
          <a:off x="2686751" y="1849526"/>
          <a:ext cx="3429000" cy="584200"/>
        </p:xfrm>
        <a:graphic>
          <a:graphicData uri="http://schemas.openxmlformats.org/drawingml/2006/table">
            <a:tbl>
              <a:tblPr firstRow="1" bandRow="1"/>
              <a:tblGrid>
                <a:gridCol w="857250"/>
                <a:gridCol w="857250"/>
                <a:gridCol w="857250"/>
                <a:gridCol w="857250"/>
              </a:tblGrid>
              <a:tr h="5842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cxnSp>
        <p:nvCxnSpPr>
          <p:cNvPr id="5" name="Straight Arrow Connector 4"/>
          <p:cNvCxnSpPr/>
          <p:nvPr/>
        </p:nvCxnSpPr>
        <p:spPr>
          <a:xfrm>
            <a:off x="3276600" y="2128926"/>
            <a:ext cx="5334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4114800" y="2128926"/>
            <a:ext cx="5334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029200" y="2128926"/>
            <a:ext cx="5334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096000" y="2128926"/>
            <a:ext cx="5334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19251" y="2662535"/>
            <a:ext cx="4564000" cy="461665"/>
          </a:xfrm>
          <a:prstGeom prst="rect">
            <a:avLst/>
          </a:prstGeom>
          <a:noFill/>
        </p:spPr>
        <p:txBody>
          <a:bodyPr wrap="square" rtlCol="0">
            <a:spAutoFit/>
          </a:bodyPr>
          <a:lstStyle/>
          <a:p>
            <a:pPr algn="ctr"/>
            <a:r>
              <a:rPr lang="en-US" sz="2400" dirty="0" smtClean="0"/>
              <a:t>Parallel-in, serial-out, shift register</a:t>
            </a:r>
            <a:endParaRPr lang="en-US" sz="2400" baseline="-25000" dirty="0"/>
          </a:p>
        </p:txBody>
      </p:sp>
      <p:sp>
        <p:nvSpPr>
          <p:cNvPr id="10" name="TextBox 9"/>
          <p:cNvSpPr txBox="1"/>
          <p:nvPr/>
        </p:nvSpPr>
        <p:spPr>
          <a:xfrm>
            <a:off x="6277139" y="1143000"/>
            <a:ext cx="969818" cy="994319"/>
          </a:xfrm>
          <a:prstGeom prst="rect">
            <a:avLst/>
          </a:prstGeom>
          <a:noFill/>
        </p:spPr>
        <p:txBody>
          <a:bodyPr wrap="square" rtlCol="0">
            <a:spAutoFit/>
          </a:bodyPr>
          <a:lstStyle/>
          <a:p>
            <a:pPr algn="ctr"/>
            <a:r>
              <a:rPr lang="en-US" sz="2000" dirty="0" smtClean="0"/>
              <a:t>Serial data output</a:t>
            </a:r>
            <a:endParaRPr lang="en-US" sz="2000" baseline="-25000" dirty="0"/>
          </a:p>
        </p:txBody>
      </p:sp>
      <p:sp>
        <p:nvSpPr>
          <p:cNvPr id="11" name="TextBox 10"/>
          <p:cNvSpPr txBox="1"/>
          <p:nvPr/>
        </p:nvSpPr>
        <p:spPr>
          <a:xfrm>
            <a:off x="3380545" y="1143000"/>
            <a:ext cx="2078891" cy="400110"/>
          </a:xfrm>
          <a:prstGeom prst="rect">
            <a:avLst/>
          </a:prstGeom>
          <a:noFill/>
        </p:spPr>
        <p:txBody>
          <a:bodyPr wrap="square" rtlCol="0">
            <a:spAutoFit/>
          </a:bodyPr>
          <a:lstStyle/>
          <a:p>
            <a:pPr algn="ctr"/>
            <a:r>
              <a:rPr lang="en-US" sz="2000" dirty="0" smtClean="0"/>
              <a:t>Parallel data input</a:t>
            </a:r>
            <a:endParaRPr lang="en-US" sz="2000" baseline="-25000" dirty="0"/>
          </a:p>
        </p:txBody>
      </p:sp>
      <p:cxnSp>
        <p:nvCxnSpPr>
          <p:cNvPr id="12" name="Straight Arrow Connector 11"/>
          <p:cNvCxnSpPr/>
          <p:nvPr/>
        </p:nvCxnSpPr>
        <p:spPr>
          <a:xfrm>
            <a:off x="3105152" y="1524000"/>
            <a:ext cx="0" cy="31282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962400" y="1532022"/>
            <a:ext cx="0" cy="31282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848224" y="1532022"/>
            <a:ext cx="0" cy="31282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686424" y="1532022"/>
            <a:ext cx="0" cy="31282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78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par>
                                <p:cTn id="16" presetID="22" presetClass="entr" presetSubtype="1"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par>
                                <p:cTn id="19" presetID="22" presetClass="entr" presetSubtype="1"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up)">
                                      <p:cBhvr>
                                        <p:cTn id="21" dur="500"/>
                                        <p:tgtEl>
                                          <p:spTgt spid="13"/>
                                        </p:tgtEl>
                                      </p:cBhvr>
                                    </p:animEffect>
                                  </p:childTnLst>
                                </p:cTn>
                              </p:par>
                              <p:par>
                                <p:cTn id="22" presetID="22" presetClass="entr" presetSubtype="1"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up)">
                                      <p:cBhvr>
                                        <p:cTn id="24" dur="500"/>
                                        <p:tgtEl>
                                          <p:spTgt spid="14"/>
                                        </p:tgtEl>
                                      </p:cBhvr>
                                    </p:animEffect>
                                  </p:childTnLst>
                                </p:cTn>
                              </p:par>
                              <p:par>
                                <p:cTn id="25" presetID="22" presetClass="entr" presetSubtype="1"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par>
                                <p:cTn id="33" presetID="22" presetClass="entr" presetSubtype="8"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par>
                                <p:cTn id="36" presetID="22" presetClass="entr" presetSubtype="8"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par>
                                <p:cTn id="39" presetID="22" presetClass="entr" presetSubtype="8"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Serial-in, Serial-out, Shift register</a:t>
            </a:r>
            <a:endParaRPr lang="en-US" dirty="0"/>
          </a:p>
        </p:txBody>
      </p:sp>
      <p:grpSp>
        <p:nvGrpSpPr>
          <p:cNvPr id="4" name="Group 3"/>
          <p:cNvGrpSpPr/>
          <p:nvPr/>
        </p:nvGrpSpPr>
        <p:grpSpPr>
          <a:xfrm>
            <a:off x="1066800" y="2286000"/>
            <a:ext cx="1283120" cy="1905000"/>
            <a:chOff x="1114424" y="2286000"/>
            <a:chExt cx="1552576" cy="1905000"/>
          </a:xfrm>
        </p:grpSpPr>
        <p:sp>
          <p:nvSpPr>
            <p:cNvPr id="5" name="Rectangle 4"/>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smtClean="0"/>
                <a:t>1</a:t>
              </a:r>
              <a:endParaRPr lang="en-US" baseline="-25000" dirty="0"/>
            </a:p>
          </p:txBody>
        </p:sp>
        <p:sp>
          <p:nvSpPr>
            <p:cNvPr id="6" name="TextBox 5"/>
            <p:cNvSpPr txBox="1"/>
            <p:nvPr/>
          </p:nvSpPr>
          <p:spPr>
            <a:xfrm>
              <a:off x="1219200" y="2357735"/>
              <a:ext cx="478016" cy="461665"/>
            </a:xfrm>
            <a:prstGeom prst="rect">
              <a:avLst/>
            </a:prstGeom>
            <a:noFill/>
          </p:spPr>
          <p:txBody>
            <a:bodyPr wrap="none" rtlCol="0">
              <a:spAutoFit/>
            </a:bodyPr>
            <a:lstStyle/>
            <a:p>
              <a:r>
                <a:rPr lang="en-US" sz="2400" dirty="0" smtClean="0">
                  <a:solidFill>
                    <a:schemeClr val="bg1"/>
                  </a:solidFill>
                </a:rPr>
                <a:t>D</a:t>
              </a:r>
              <a:r>
                <a:rPr lang="en-US" sz="2400" baseline="-25000" dirty="0" smtClean="0">
                  <a:solidFill>
                    <a:schemeClr val="bg1"/>
                  </a:solidFill>
                </a:rPr>
                <a:t>1</a:t>
              </a:r>
              <a:endParaRPr lang="en-US" sz="2400" baseline="-25000" dirty="0">
                <a:solidFill>
                  <a:schemeClr val="bg1"/>
                </a:solidFill>
              </a:endParaRPr>
            </a:p>
          </p:txBody>
        </p:sp>
        <p:sp>
          <p:nvSpPr>
            <p:cNvPr id="7" name="TextBox 6"/>
            <p:cNvSpPr txBox="1"/>
            <p:nvPr/>
          </p:nvSpPr>
          <p:spPr>
            <a:xfrm>
              <a:off x="2145931" y="2347912"/>
              <a:ext cx="495649"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1</a:t>
              </a:r>
              <a:endParaRPr lang="en-US" sz="2400" baseline="-25000" dirty="0">
                <a:solidFill>
                  <a:schemeClr val="bg1"/>
                </a:solidFill>
              </a:endParaRPr>
            </a:p>
          </p:txBody>
        </p:sp>
        <p:sp>
          <p:nvSpPr>
            <p:cNvPr id="8" name="TextBox 7"/>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grpSp>
        <p:nvGrpSpPr>
          <p:cNvPr id="9" name="Group 8"/>
          <p:cNvGrpSpPr/>
          <p:nvPr/>
        </p:nvGrpSpPr>
        <p:grpSpPr>
          <a:xfrm>
            <a:off x="2984080" y="2286000"/>
            <a:ext cx="1348134" cy="1905000"/>
            <a:chOff x="1114424" y="2286000"/>
            <a:chExt cx="1631243" cy="1905000"/>
          </a:xfrm>
        </p:grpSpPr>
        <p:sp>
          <p:nvSpPr>
            <p:cNvPr id="10" name="Rectangle 9"/>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2</a:t>
              </a:r>
              <a:endParaRPr lang="en-US" baseline="-25000" dirty="0"/>
            </a:p>
          </p:txBody>
        </p:sp>
        <p:sp>
          <p:nvSpPr>
            <p:cNvPr id="11" name="TextBox 10"/>
            <p:cNvSpPr txBox="1"/>
            <p:nvPr/>
          </p:nvSpPr>
          <p:spPr>
            <a:xfrm>
              <a:off x="1219200" y="2357735"/>
              <a:ext cx="578400" cy="461665"/>
            </a:xfrm>
            <a:prstGeom prst="rect">
              <a:avLst/>
            </a:prstGeom>
            <a:noFill/>
          </p:spPr>
          <p:txBody>
            <a:bodyPr wrap="none" rtlCol="0">
              <a:spAutoFit/>
            </a:bodyPr>
            <a:lstStyle/>
            <a:p>
              <a:r>
                <a:rPr lang="en-US" sz="2400" dirty="0" smtClean="0">
                  <a:solidFill>
                    <a:schemeClr val="bg1"/>
                  </a:solidFill>
                </a:rPr>
                <a:t>D</a:t>
              </a:r>
              <a:r>
                <a:rPr lang="en-US" sz="2400" baseline="-25000" dirty="0" smtClean="0">
                  <a:solidFill>
                    <a:schemeClr val="bg1"/>
                  </a:solidFill>
                </a:rPr>
                <a:t>2</a:t>
              </a:r>
              <a:endParaRPr lang="en-US" sz="2400" baseline="-25000" dirty="0">
                <a:solidFill>
                  <a:schemeClr val="bg1"/>
                </a:solidFill>
              </a:endParaRPr>
            </a:p>
          </p:txBody>
        </p:sp>
        <p:sp>
          <p:nvSpPr>
            <p:cNvPr id="12" name="TextBox 11"/>
            <p:cNvSpPr txBox="1"/>
            <p:nvPr/>
          </p:nvSpPr>
          <p:spPr>
            <a:xfrm>
              <a:off x="2145931" y="2347912"/>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2</a:t>
              </a:r>
              <a:endParaRPr lang="en-US" sz="2400" baseline="-25000" dirty="0">
                <a:solidFill>
                  <a:schemeClr val="bg1"/>
                </a:solidFill>
              </a:endParaRPr>
            </a:p>
          </p:txBody>
        </p:sp>
        <p:sp>
          <p:nvSpPr>
            <p:cNvPr id="13" name="TextBox 12"/>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grpSp>
        <p:nvGrpSpPr>
          <p:cNvPr id="14" name="Group 13"/>
          <p:cNvGrpSpPr/>
          <p:nvPr/>
        </p:nvGrpSpPr>
        <p:grpSpPr>
          <a:xfrm>
            <a:off x="4965280" y="2286000"/>
            <a:ext cx="1348134" cy="1905000"/>
            <a:chOff x="1114424" y="2286000"/>
            <a:chExt cx="1631243" cy="1905000"/>
          </a:xfrm>
        </p:grpSpPr>
        <p:sp>
          <p:nvSpPr>
            <p:cNvPr id="15" name="Rectangle 14"/>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3</a:t>
              </a:r>
              <a:endParaRPr lang="en-US" baseline="-25000" dirty="0"/>
            </a:p>
          </p:txBody>
        </p:sp>
        <p:sp>
          <p:nvSpPr>
            <p:cNvPr id="16" name="TextBox 15"/>
            <p:cNvSpPr txBox="1"/>
            <p:nvPr/>
          </p:nvSpPr>
          <p:spPr>
            <a:xfrm>
              <a:off x="1219200" y="2357735"/>
              <a:ext cx="578400" cy="461665"/>
            </a:xfrm>
            <a:prstGeom prst="rect">
              <a:avLst/>
            </a:prstGeom>
            <a:noFill/>
          </p:spPr>
          <p:txBody>
            <a:bodyPr wrap="none" rtlCol="0">
              <a:spAutoFit/>
            </a:bodyPr>
            <a:lstStyle/>
            <a:p>
              <a:r>
                <a:rPr lang="en-US" sz="2400" dirty="0" smtClean="0">
                  <a:solidFill>
                    <a:schemeClr val="bg1"/>
                  </a:solidFill>
                </a:rPr>
                <a:t>D</a:t>
              </a:r>
              <a:r>
                <a:rPr lang="en-US" sz="2400" baseline="-25000" dirty="0">
                  <a:solidFill>
                    <a:schemeClr val="bg1"/>
                  </a:solidFill>
                </a:rPr>
                <a:t>3</a:t>
              </a:r>
            </a:p>
          </p:txBody>
        </p:sp>
        <p:sp>
          <p:nvSpPr>
            <p:cNvPr id="17" name="TextBox 16"/>
            <p:cNvSpPr txBox="1"/>
            <p:nvPr/>
          </p:nvSpPr>
          <p:spPr>
            <a:xfrm>
              <a:off x="2145931" y="2347912"/>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3</a:t>
              </a:r>
              <a:endParaRPr lang="en-US" sz="2400" baseline="-25000" dirty="0">
                <a:solidFill>
                  <a:schemeClr val="bg1"/>
                </a:solidFill>
              </a:endParaRPr>
            </a:p>
          </p:txBody>
        </p:sp>
        <p:sp>
          <p:nvSpPr>
            <p:cNvPr id="18" name="TextBox 17"/>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grpSp>
        <p:nvGrpSpPr>
          <p:cNvPr id="19" name="Group 18"/>
          <p:cNvGrpSpPr/>
          <p:nvPr/>
        </p:nvGrpSpPr>
        <p:grpSpPr>
          <a:xfrm>
            <a:off x="7010400" y="2286000"/>
            <a:ext cx="1348134" cy="1905000"/>
            <a:chOff x="1114424" y="2286000"/>
            <a:chExt cx="1631243" cy="1905000"/>
          </a:xfrm>
        </p:grpSpPr>
        <p:sp>
          <p:nvSpPr>
            <p:cNvPr id="20" name="Rectangle 19"/>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4</a:t>
              </a:r>
              <a:endParaRPr lang="en-US" baseline="-25000" dirty="0"/>
            </a:p>
          </p:txBody>
        </p:sp>
        <p:sp>
          <p:nvSpPr>
            <p:cNvPr id="21" name="TextBox 20"/>
            <p:cNvSpPr txBox="1"/>
            <p:nvPr/>
          </p:nvSpPr>
          <p:spPr>
            <a:xfrm>
              <a:off x="1219200" y="2357735"/>
              <a:ext cx="578400" cy="461665"/>
            </a:xfrm>
            <a:prstGeom prst="rect">
              <a:avLst/>
            </a:prstGeom>
            <a:noFill/>
          </p:spPr>
          <p:txBody>
            <a:bodyPr wrap="none" rtlCol="0">
              <a:spAutoFit/>
            </a:bodyPr>
            <a:lstStyle/>
            <a:p>
              <a:r>
                <a:rPr lang="en-US" sz="2400" dirty="0" smtClean="0">
                  <a:solidFill>
                    <a:schemeClr val="bg1"/>
                  </a:solidFill>
                </a:rPr>
                <a:t>D</a:t>
              </a:r>
              <a:r>
                <a:rPr lang="en-US" sz="2400" baseline="-25000" dirty="0">
                  <a:solidFill>
                    <a:schemeClr val="bg1"/>
                  </a:solidFill>
                </a:rPr>
                <a:t>4</a:t>
              </a:r>
            </a:p>
          </p:txBody>
        </p:sp>
        <p:sp>
          <p:nvSpPr>
            <p:cNvPr id="22" name="TextBox 21"/>
            <p:cNvSpPr txBox="1"/>
            <p:nvPr/>
          </p:nvSpPr>
          <p:spPr>
            <a:xfrm>
              <a:off x="2145931" y="2347912"/>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4</a:t>
              </a:r>
            </a:p>
          </p:txBody>
        </p:sp>
        <p:sp>
          <p:nvSpPr>
            <p:cNvPr id="23" name="TextBox 22"/>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cxnSp>
        <p:nvCxnSpPr>
          <p:cNvPr id="24" name="Straight Connector 23"/>
          <p:cNvCxnSpPr/>
          <p:nvPr/>
        </p:nvCxnSpPr>
        <p:spPr>
          <a:xfrm>
            <a:off x="381000" y="4572000"/>
            <a:ext cx="6400800" cy="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766053" y="3200400"/>
            <a:ext cx="366822" cy="1371600"/>
            <a:chOff x="766053" y="3200400"/>
            <a:chExt cx="366822" cy="1371600"/>
          </a:xfrm>
        </p:grpSpPr>
        <p:cxnSp>
          <p:nvCxnSpPr>
            <p:cNvPr id="26" name="Straight Connector 25"/>
            <p:cNvCxnSpPr/>
            <p:nvPr/>
          </p:nvCxnSpPr>
          <p:spPr>
            <a:xfrm flipV="1">
              <a:off x="776288" y="3200400"/>
              <a:ext cx="0" cy="13716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2681178" y="3200400"/>
            <a:ext cx="366822" cy="1371600"/>
            <a:chOff x="766053" y="3200400"/>
            <a:chExt cx="366822" cy="1371600"/>
          </a:xfrm>
        </p:grpSpPr>
        <p:cxnSp>
          <p:nvCxnSpPr>
            <p:cNvPr id="29" name="Straight Connector 28"/>
            <p:cNvCxnSpPr/>
            <p:nvPr/>
          </p:nvCxnSpPr>
          <p:spPr>
            <a:xfrm flipV="1">
              <a:off x="776288" y="3200400"/>
              <a:ext cx="0" cy="13716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4710002" y="3200400"/>
            <a:ext cx="366822" cy="1371600"/>
            <a:chOff x="766053" y="3200400"/>
            <a:chExt cx="366822" cy="1371600"/>
          </a:xfrm>
        </p:grpSpPr>
        <p:cxnSp>
          <p:nvCxnSpPr>
            <p:cNvPr id="32" name="Straight Connector 31"/>
            <p:cNvCxnSpPr/>
            <p:nvPr/>
          </p:nvCxnSpPr>
          <p:spPr>
            <a:xfrm flipV="1">
              <a:off x="776288" y="3200400"/>
              <a:ext cx="0" cy="13716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6767512" y="3200400"/>
            <a:ext cx="366822" cy="1371600"/>
            <a:chOff x="766053" y="3200400"/>
            <a:chExt cx="366822" cy="1371600"/>
          </a:xfrm>
        </p:grpSpPr>
        <p:cxnSp>
          <p:nvCxnSpPr>
            <p:cNvPr id="35" name="Straight Connector 34"/>
            <p:cNvCxnSpPr/>
            <p:nvPr/>
          </p:nvCxnSpPr>
          <p:spPr>
            <a:xfrm flipV="1">
              <a:off x="776288" y="3200400"/>
              <a:ext cx="0" cy="13716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905704" y="1828800"/>
            <a:ext cx="237296" cy="774233"/>
            <a:chOff x="2838448" y="1828800"/>
            <a:chExt cx="237296" cy="774233"/>
          </a:xfrm>
        </p:grpSpPr>
        <p:cxnSp>
          <p:nvCxnSpPr>
            <p:cNvPr id="47" name="Straight Connector 46"/>
            <p:cNvCxnSpPr/>
            <p:nvPr/>
          </p:nvCxnSpPr>
          <p:spPr>
            <a:xfrm flipV="1">
              <a:off x="2838448" y="1828800"/>
              <a:ext cx="0" cy="7742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847976" y="2590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49" name="TextBox 48"/>
          <p:cNvSpPr txBox="1"/>
          <p:nvPr/>
        </p:nvSpPr>
        <p:spPr>
          <a:xfrm>
            <a:off x="228600" y="1371600"/>
            <a:ext cx="1609736" cy="461665"/>
          </a:xfrm>
          <a:prstGeom prst="rect">
            <a:avLst/>
          </a:prstGeom>
          <a:noFill/>
        </p:spPr>
        <p:txBody>
          <a:bodyPr wrap="none" rtlCol="0">
            <a:spAutoFit/>
          </a:bodyPr>
          <a:lstStyle/>
          <a:p>
            <a:r>
              <a:rPr lang="en-US" sz="2400" dirty="0" smtClean="0">
                <a:solidFill>
                  <a:schemeClr val="tx2"/>
                </a:solidFill>
              </a:rPr>
              <a:t>Serial Input</a:t>
            </a:r>
            <a:endParaRPr lang="en-US" sz="2400" baseline="-25000" dirty="0">
              <a:solidFill>
                <a:schemeClr val="tx2"/>
              </a:solidFill>
            </a:endParaRPr>
          </a:p>
        </p:txBody>
      </p:sp>
      <p:cxnSp>
        <p:nvCxnSpPr>
          <p:cNvPr id="53" name="Straight Connector 52"/>
          <p:cNvCxnSpPr>
            <a:endCxn id="11" idx="1"/>
          </p:cNvCxnSpPr>
          <p:nvPr/>
        </p:nvCxnSpPr>
        <p:spPr>
          <a:xfrm flipV="1">
            <a:off x="2363032" y="2588568"/>
            <a:ext cx="707640" cy="22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16" idx="1"/>
          </p:cNvCxnSpPr>
          <p:nvPr/>
        </p:nvCxnSpPr>
        <p:spPr>
          <a:xfrm flipV="1">
            <a:off x="4267200" y="2588568"/>
            <a:ext cx="784672" cy="22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21" idx="1"/>
          </p:cNvCxnSpPr>
          <p:nvPr/>
        </p:nvCxnSpPr>
        <p:spPr>
          <a:xfrm flipV="1">
            <a:off x="6249232" y="2588568"/>
            <a:ext cx="847760" cy="22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306632" y="2590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6200" y="4567535"/>
            <a:ext cx="638316" cy="461665"/>
          </a:xfrm>
          <a:prstGeom prst="rect">
            <a:avLst/>
          </a:prstGeom>
          <a:noFill/>
        </p:spPr>
        <p:txBody>
          <a:bodyPr wrap="none" rtlCol="0">
            <a:spAutoFit/>
          </a:bodyPr>
          <a:lstStyle/>
          <a:p>
            <a:r>
              <a:rPr lang="en-US" sz="2400" dirty="0" smtClean="0">
                <a:solidFill>
                  <a:schemeClr val="tx2"/>
                </a:solidFill>
              </a:rPr>
              <a:t>CLK</a:t>
            </a:r>
            <a:endParaRPr lang="en-US" sz="2400" baseline="-25000" dirty="0">
              <a:solidFill>
                <a:schemeClr val="tx2"/>
              </a:solidFill>
            </a:endParaRPr>
          </a:p>
        </p:txBody>
      </p:sp>
      <p:sp>
        <p:nvSpPr>
          <p:cNvPr id="62" name="TextBox 61"/>
          <p:cNvSpPr txBox="1"/>
          <p:nvPr/>
        </p:nvSpPr>
        <p:spPr>
          <a:xfrm>
            <a:off x="8276606" y="1905000"/>
            <a:ext cx="940111" cy="707886"/>
          </a:xfrm>
          <a:prstGeom prst="rect">
            <a:avLst/>
          </a:prstGeom>
          <a:noFill/>
        </p:spPr>
        <p:txBody>
          <a:bodyPr wrap="square" rtlCol="0">
            <a:spAutoFit/>
          </a:bodyPr>
          <a:lstStyle/>
          <a:p>
            <a:pPr algn="ctr"/>
            <a:r>
              <a:rPr lang="en-US" sz="2000" dirty="0" smtClean="0">
                <a:solidFill>
                  <a:schemeClr val="tx2"/>
                </a:solidFill>
              </a:rPr>
              <a:t>Serial output</a:t>
            </a:r>
            <a:endParaRPr lang="en-US" sz="2000" baseline="-25000" dirty="0">
              <a:solidFill>
                <a:schemeClr val="tx2"/>
              </a:solidFill>
            </a:endParaRPr>
          </a:p>
        </p:txBody>
      </p:sp>
    </p:spTree>
    <p:extLst>
      <p:ext uri="{BB962C8B-B14F-4D97-AF65-F5344CB8AC3E}">
        <p14:creationId xmlns:p14="http://schemas.microsoft.com/office/powerpoint/2010/main" val="54250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par>
                                <p:cTn id="14" presetID="22" presetClass="entr" presetSubtype="4"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par>
                                <p:cTn id="22" presetID="22" presetClass="entr" presetSubtype="8"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left)">
                                      <p:cBhvr>
                                        <p:cTn id="24" dur="500"/>
                                        <p:tgtEl>
                                          <p:spTgt spid="24"/>
                                        </p:tgtEl>
                                      </p:cBhvr>
                                    </p:animEffect>
                                  </p:childTnLst>
                                </p:cTn>
                              </p:par>
                              <p:par>
                                <p:cTn id="25" presetID="22" presetClass="entr" presetSubtype="8"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par>
                                <p:cTn id="28" presetID="22" presetClass="entr" presetSubtype="8"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par>
                                <p:cTn id="31" presetID="22" presetClass="entr" presetSubtype="8"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wipe(left)">
                                      <p:cBhvr>
                                        <p:cTn id="36" dur="500"/>
                                        <p:tgtEl>
                                          <p:spTgt spid="5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wipe(up)">
                                      <p:cBhvr>
                                        <p:cTn id="41" dur="500"/>
                                        <p:tgtEl>
                                          <p:spTgt spid="4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wipe(up)">
                                      <p:cBhvr>
                                        <p:cTn id="44" dur="500"/>
                                        <p:tgtEl>
                                          <p:spTgt spid="4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wipe(left)">
                                      <p:cBhvr>
                                        <p:cTn id="49" dur="500"/>
                                        <p:tgtEl>
                                          <p:spTgt spid="5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wipe(left)">
                                      <p:cBhvr>
                                        <p:cTn id="54" dur="500"/>
                                        <p:tgtEl>
                                          <p:spTgt spid="5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left)">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left)">
                                      <p:cBhvr>
                                        <p:cTn id="64" dur="500"/>
                                        <p:tgtEl>
                                          <p:spTgt spid="56"/>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wipe(up)">
                                      <p:cBhvr>
                                        <p:cTn id="6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7" grpId="0"/>
      <p:bldP spid="6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Serial-in, Serial-out, Shift register</a:t>
            </a:r>
            <a:endParaRPr lang="en-US" dirty="0"/>
          </a:p>
        </p:txBody>
      </p:sp>
      <p:cxnSp>
        <p:nvCxnSpPr>
          <p:cNvPr id="24" name="Straight Connector 23"/>
          <p:cNvCxnSpPr/>
          <p:nvPr/>
        </p:nvCxnSpPr>
        <p:spPr>
          <a:xfrm>
            <a:off x="381000" y="4572000"/>
            <a:ext cx="6400800" cy="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928578" y="3200400"/>
            <a:ext cx="366822" cy="1371600"/>
            <a:chOff x="766053" y="3200400"/>
            <a:chExt cx="366822" cy="1371600"/>
          </a:xfrm>
        </p:grpSpPr>
        <p:cxnSp>
          <p:nvCxnSpPr>
            <p:cNvPr id="26" name="Straight Connector 25"/>
            <p:cNvCxnSpPr/>
            <p:nvPr/>
          </p:nvCxnSpPr>
          <p:spPr>
            <a:xfrm flipV="1">
              <a:off x="776288" y="3200400"/>
              <a:ext cx="0" cy="13716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2681178" y="3200400"/>
            <a:ext cx="366822" cy="1371600"/>
            <a:chOff x="766053" y="3200400"/>
            <a:chExt cx="366822" cy="1371600"/>
          </a:xfrm>
        </p:grpSpPr>
        <p:cxnSp>
          <p:nvCxnSpPr>
            <p:cNvPr id="29" name="Straight Connector 28"/>
            <p:cNvCxnSpPr/>
            <p:nvPr/>
          </p:nvCxnSpPr>
          <p:spPr>
            <a:xfrm flipV="1">
              <a:off x="776288" y="3200400"/>
              <a:ext cx="0" cy="13716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4710002" y="3200400"/>
            <a:ext cx="366822" cy="1371600"/>
            <a:chOff x="766053" y="3200400"/>
            <a:chExt cx="366822" cy="1371600"/>
          </a:xfrm>
        </p:grpSpPr>
        <p:cxnSp>
          <p:nvCxnSpPr>
            <p:cNvPr id="32" name="Straight Connector 31"/>
            <p:cNvCxnSpPr/>
            <p:nvPr/>
          </p:nvCxnSpPr>
          <p:spPr>
            <a:xfrm flipV="1">
              <a:off x="776288" y="3200400"/>
              <a:ext cx="0" cy="13716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6767512" y="3200400"/>
            <a:ext cx="366822" cy="1371600"/>
            <a:chOff x="766053" y="3200400"/>
            <a:chExt cx="366822" cy="1371600"/>
          </a:xfrm>
        </p:grpSpPr>
        <p:cxnSp>
          <p:nvCxnSpPr>
            <p:cNvPr id="35" name="Straight Connector 34"/>
            <p:cNvCxnSpPr/>
            <p:nvPr/>
          </p:nvCxnSpPr>
          <p:spPr>
            <a:xfrm flipV="1">
              <a:off x="776288" y="3200400"/>
              <a:ext cx="0" cy="13716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a:xfrm>
            <a:off x="76200" y="2590800"/>
            <a:ext cx="10668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11" idx="1"/>
          </p:cNvCxnSpPr>
          <p:nvPr/>
        </p:nvCxnSpPr>
        <p:spPr>
          <a:xfrm flipV="1">
            <a:off x="2363032" y="2588568"/>
            <a:ext cx="707640" cy="22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16" idx="1"/>
          </p:cNvCxnSpPr>
          <p:nvPr/>
        </p:nvCxnSpPr>
        <p:spPr>
          <a:xfrm flipV="1">
            <a:off x="4267200" y="2588568"/>
            <a:ext cx="784672" cy="22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21" idx="1"/>
          </p:cNvCxnSpPr>
          <p:nvPr/>
        </p:nvCxnSpPr>
        <p:spPr>
          <a:xfrm flipV="1">
            <a:off x="6249232" y="2588568"/>
            <a:ext cx="847760" cy="22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306632" y="2590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6200" y="4567535"/>
            <a:ext cx="638316" cy="461665"/>
          </a:xfrm>
          <a:prstGeom prst="rect">
            <a:avLst/>
          </a:prstGeom>
          <a:noFill/>
        </p:spPr>
        <p:txBody>
          <a:bodyPr wrap="none" rtlCol="0">
            <a:spAutoFit/>
          </a:bodyPr>
          <a:lstStyle/>
          <a:p>
            <a:r>
              <a:rPr lang="en-US" sz="2400" dirty="0" smtClean="0">
                <a:solidFill>
                  <a:schemeClr val="tx2"/>
                </a:solidFill>
              </a:rPr>
              <a:t>CLK</a:t>
            </a:r>
            <a:endParaRPr lang="en-US" sz="2400" baseline="-25000" dirty="0">
              <a:solidFill>
                <a:schemeClr val="tx2"/>
              </a:solidFill>
            </a:endParaRPr>
          </a:p>
        </p:txBody>
      </p:sp>
      <p:sp>
        <p:nvSpPr>
          <p:cNvPr id="62" name="TextBox 61"/>
          <p:cNvSpPr txBox="1"/>
          <p:nvPr/>
        </p:nvSpPr>
        <p:spPr>
          <a:xfrm>
            <a:off x="8276606" y="1905000"/>
            <a:ext cx="940111" cy="707886"/>
          </a:xfrm>
          <a:prstGeom prst="rect">
            <a:avLst/>
          </a:prstGeom>
          <a:noFill/>
        </p:spPr>
        <p:txBody>
          <a:bodyPr wrap="square" rtlCol="0">
            <a:spAutoFit/>
          </a:bodyPr>
          <a:lstStyle/>
          <a:p>
            <a:pPr algn="ctr"/>
            <a:r>
              <a:rPr lang="en-US" sz="2000" dirty="0" smtClean="0">
                <a:solidFill>
                  <a:schemeClr val="tx2"/>
                </a:solidFill>
              </a:rPr>
              <a:t>Serial output</a:t>
            </a:r>
            <a:endParaRPr lang="en-US" sz="2000" baseline="-25000" dirty="0">
              <a:solidFill>
                <a:schemeClr val="tx2"/>
              </a:solidFill>
            </a:endParaRPr>
          </a:p>
        </p:txBody>
      </p:sp>
      <p:sp>
        <p:nvSpPr>
          <p:cNvPr id="50" name="TextBox 49"/>
          <p:cNvSpPr txBox="1"/>
          <p:nvPr/>
        </p:nvSpPr>
        <p:spPr>
          <a:xfrm>
            <a:off x="228600" y="914400"/>
            <a:ext cx="2417650" cy="461665"/>
          </a:xfrm>
          <a:prstGeom prst="rect">
            <a:avLst/>
          </a:prstGeom>
          <a:noFill/>
        </p:spPr>
        <p:txBody>
          <a:bodyPr wrap="none" rtlCol="0">
            <a:spAutoFit/>
          </a:bodyPr>
          <a:lstStyle/>
          <a:p>
            <a:r>
              <a:rPr lang="en-US" sz="2400" dirty="0" smtClean="0"/>
              <a:t>Using J-K Flip Flop</a:t>
            </a:r>
            <a:endParaRPr lang="en-US" sz="2400" baseline="-25000" dirty="0"/>
          </a:p>
        </p:txBody>
      </p:sp>
      <p:grpSp>
        <p:nvGrpSpPr>
          <p:cNvPr id="3" name="Group 2"/>
          <p:cNvGrpSpPr/>
          <p:nvPr/>
        </p:nvGrpSpPr>
        <p:grpSpPr>
          <a:xfrm>
            <a:off x="1066800" y="2286000"/>
            <a:ext cx="1283120" cy="1905000"/>
            <a:chOff x="1066800" y="2286000"/>
            <a:chExt cx="1283120" cy="1905000"/>
          </a:xfrm>
        </p:grpSpPr>
        <p:grpSp>
          <p:nvGrpSpPr>
            <p:cNvPr id="4" name="Group 3"/>
            <p:cNvGrpSpPr/>
            <p:nvPr/>
          </p:nvGrpSpPr>
          <p:grpSpPr>
            <a:xfrm>
              <a:off x="1066800" y="2286000"/>
              <a:ext cx="1283120" cy="1905000"/>
              <a:chOff x="1114424" y="2286000"/>
              <a:chExt cx="1552576" cy="1905000"/>
            </a:xfrm>
          </p:grpSpPr>
          <p:sp>
            <p:nvSpPr>
              <p:cNvPr id="5" name="Rectangle 4"/>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smtClean="0"/>
                  <a:t>1</a:t>
                </a:r>
                <a:endParaRPr lang="en-US" baseline="-25000" dirty="0"/>
              </a:p>
            </p:txBody>
          </p:sp>
          <p:sp>
            <p:nvSpPr>
              <p:cNvPr id="6" name="TextBox 5"/>
              <p:cNvSpPr txBox="1"/>
              <p:nvPr/>
            </p:nvSpPr>
            <p:spPr>
              <a:xfrm>
                <a:off x="1219200" y="2357735"/>
                <a:ext cx="478016" cy="461665"/>
              </a:xfrm>
              <a:prstGeom prst="rect">
                <a:avLst/>
              </a:prstGeom>
              <a:noFill/>
            </p:spPr>
            <p:txBody>
              <a:bodyPr wrap="none" rtlCol="0">
                <a:spAutoFit/>
              </a:bodyPr>
              <a:lstStyle/>
              <a:p>
                <a:r>
                  <a:rPr lang="en-US" sz="2400" dirty="0" smtClean="0">
                    <a:solidFill>
                      <a:schemeClr val="bg1"/>
                    </a:solidFill>
                  </a:rPr>
                  <a:t>J</a:t>
                </a:r>
                <a:r>
                  <a:rPr lang="en-US" sz="2400" baseline="-25000" dirty="0" smtClean="0">
                    <a:solidFill>
                      <a:schemeClr val="bg1"/>
                    </a:solidFill>
                  </a:rPr>
                  <a:t>1</a:t>
                </a:r>
                <a:endParaRPr lang="en-US" sz="2400" baseline="-25000" dirty="0">
                  <a:solidFill>
                    <a:schemeClr val="bg1"/>
                  </a:solidFill>
                </a:endParaRPr>
              </a:p>
            </p:txBody>
          </p:sp>
          <p:sp>
            <p:nvSpPr>
              <p:cNvPr id="7" name="TextBox 6"/>
              <p:cNvSpPr txBox="1"/>
              <p:nvPr/>
            </p:nvSpPr>
            <p:spPr>
              <a:xfrm>
                <a:off x="2145931" y="2347912"/>
                <a:ext cx="495649"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1</a:t>
                </a:r>
                <a:endParaRPr lang="en-US" sz="2400" baseline="-25000" dirty="0">
                  <a:solidFill>
                    <a:schemeClr val="bg1"/>
                  </a:solidFill>
                </a:endParaRPr>
              </a:p>
            </p:txBody>
          </p:sp>
          <p:sp>
            <p:nvSpPr>
              <p:cNvPr id="8" name="TextBox 7"/>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sp>
          <p:nvSpPr>
            <p:cNvPr id="51" name="TextBox 50"/>
            <p:cNvSpPr txBox="1"/>
            <p:nvPr/>
          </p:nvSpPr>
          <p:spPr>
            <a:xfrm>
              <a:off x="1157288" y="3729335"/>
              <a:ext cx="449162" cy="461665"/>
            </a:xfrm>
            <a:prstGeom prst="rect">
              <a:avLst/>
            </a:prstGeom>
            <a:noFill/>
          </p:spPr>
          <p:txBody>
            <a:bodyPr wrap="none" rtlCol="0">
              <a:spAutoFit/>
            </a:bodyPr>
            <a:lstStyle/>
            <a:p>
              <a:r>
                <a:rPr lang="en-US" sz="2400" dirty="0" smtClean="0">
                  <a:solidFill>
                    <a:schemeClr val="bg1"/>
                  </a:solidFill>
                </a:rPr>
                <a:t>K</a:t>
              </a:r>
              <a:r>
                <a:rPr lang="en-US" sz="2400" baseline="-25000" dirty="0" smtClean="0">
                  <a:solidFill>
                    <a:schemeClr val="bg1"/>
                  </a:solidFill>
                </a:rPr>
                <a:t>1</a:t>
              </a:r>
              <a:endParaRPr lang="en-US" sz="2400" baseline="-25000" dirty="0">
                <a:solidFill>
                  <a:schemeClr val="bg1"/>
                </a:solidFill>
              </a:endParaRPr>
            </a:p>
          </p:txBody>
        </p:sp>
        <p:sp>
          <p:nvSpPr>
            <p:cNvPr id="52" name="TextBox 51"/>
            <p:cNvSpPr txBox="1"/>
            <p:nvPr/>
          </p:nvSpPr>
          <p:spPr>
            <a:xfrm>
              <a:off x="1828800" y="3729335"/>
              <a:ext cx="520539"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1</a:t>
              </a:r>
              <a:r>
                <a:rPr lang="en-US" sz="2400" dirty="0" smtClean="0">
                  <a:solidFill>
                    <a:schemeClr val="bg1"/>
                  </a:solidFill>
                </a:rPr>
                <a:t>’</a:t>
              </a:r>
              <a:endParaRPr lang="en-US" sz="2400" baseline="-25000" dirty="0">
                <a:solidFill>
                  <a:schemeClr val="bg1"/>
                </a:solidFill>
              </a:endParaRPr>
            </a:p>
          </p:txBody>
        </p:sp>
      </p:grpSp>
      <p:grpSp>
        <p:nvGrpSpPr>
          <p:cNvPr id="58" name="Group 57"/>
          <p:cNvGrpSpPr/>
          <p:nvPr/>
        </p:nvGrpSpPr>
        <p:grpSpPr>
          <a:xfrm>
            <a:off x="2971800" y="2286000"/>
            <a:ext cx="1348134" cy="1905000"/>
            <a:chOff x="1066800" y="2286000"/>
            <a:chExt cx="1348134" cy="1905000"/>
          </a:xfrm>
        </p:grpSpPr>
        <p:grpSp>
          <p:nvGrpSpPr>
            <p:cNvPr id="59" name="Group 58"/>
            <p:cNvGrpSpPr/>
            <p:nvPr/>
          </p:nvGrpSpPr>
          <p:grpSpPr>
            <a:xfrm>
              <a:off x="1066800" y="2286000"/>
              <a:ext cx="1348134" cy="1905000"/>
              <a:chOff x="1114424" y="2286000"/>
              <a:chExt cx="1631243" cy="1905000"/>
            </a:xfrm>
          </p:grpSpPr>
          <p:sp>
            <p:nvSpPr>
              <p:cNvPr id="63" name="Rectangle 62"/>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smtClean="0"/>
                  <a:t>2</a:t>
                </a:r>
                <a:endParaRPr lang="en-US" baseline="-25000" dirty="0"/>
              </a:p>
            </p:txBody>
          </p:sp>
          <p:sp>
            <p:nvSpPr>
              <p:cNvPr id="64" name="TextBox 63"/>
              <p:cNvSpPr txBox="1"/>
              <p:nvPr/>
            </p:nvSpPr>
            <p:spPr>
              <a:xfrm>
                <a:off x="1219200" y="2357735"/>
                <a:ext cx="467839" cy="461665"/>
              </a:xfrm>
              <a:prstGeom prst="rect">
                <a:avLst/>
              </a:prstGeom>
              <a:noFill/>
            </p:spPr>
            <p:txBody>
              <a:bodyPr wrap="none" rtlCol="0">
                <a:spAutoFit/>
              </a:bodyPr>
              <a:lstStyle/>
              <a:p>
                <a:r>
                  <a:rPr lang="en-US" sz="2400" dirty="0" smtClean="0">
                    <a:solidFill>
                      <a:schemeClr val="bg1"/>
                    </a:solidFill>
                  </a:rPr>
                  <a:t>J</a:t>
                </a:r>
                <a:r>
                  <a:rPr lang="en-US" sz="2400" baseline="-25000" dirty="0">
                    <a:solidFill>
                      <a:schemeClr val="bg1"/>
                    </a:solidFill>
                  </a:rPr>
                  <a:t>2</a:t>
                </a:r>
              </a:p>
            </p:txBody>
          </p:sp>
          <p:sp>
            <p:nvSpPr>
              <p:cNvPr id="65" name="TextBox 64"/>
              <p:cNvSpPr txBox="1"/>
              <p:nvPr/>
            </p:nvSpPr>
            <p:spPr>
              <a:xfrm>
                <a:off x="2145931" y="2347912"/>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2</a:t>
                </a:r>
              </a:p>
            </p:txBody>
          </p:sp>
          <p:sp>
            <p:nvSpPr>
              <p:cNvPr id="66" name="TextBox 65"/>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sp>
          <p:nvSpPr>
            <p:cNvPr id="60" name="TextBox 59"/>
            <p:cNvSpPr txBox="1"/>
            <p:nvPr/>
          </p:nvSpPr>
          <p:spPr>
            <a:xfrm>
              <a:off x="1157288" y="3729335"/>
              <a:ext cx="449162" cy="461665"/>
            </a:xfrm>
            <a:prstGeom prst="rect">
              <a:avLst/>
            </a:prstGeom>
            <a:noFill/>
          </p:spPr>
          <p:txBody>
            <a:bodyPr wrap="none" rtlCol="0">
              <a:spAutoFit/>
            </a:bodyPr>
            <a:lstStyle/>
            <a:p>
              <a:r>
                <a:rPr lang="en-US" sz="2400" dirty="0" smtClean="0">
                  <a:solidFill>
                    <a:schemeClr val="bg1"/>
                  </a:solidFill>
                </a:rPr>
                <a:t>K</a:t>
              </a:r>
              <a:r>
                <a:rPr lang="en-US" sz="2400" baseline="-25000" dirty="0">
                  <a:solidFill>
                    <a:schemeClr val="bg1"/>
                  </a:solidFill>
                </a:rPr>
                <a:t>2</a:t>
              </a:r>
            </a:p>
          </p:txBody>
        </p:sp>
        <p:sp>
          <p:nvSpPr>
            <p:cNvPr id="61" name="TextBox 60"/>
            <p:cNvSpPr txBox="1"/>
            <p:nvPr/>
          </p:nvSpPr>
          <p:spPr>
            <a:xfrm>
              <a:off x="1828800" y="3729335"/>
              <a:ext cx="572593"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2</a:t>
              </a:r>
              <a:r>
                <a:rPr lang="en-US" sz="2400" dirty="0" smtClean="0">
                  <a:solidFill>
                    <a:schemeClr val="bg1"/>
                  </a:solidFill>
                </a:rPr>
                <a:t>’</a:t>
              </a:r>
              <a:endParaRPr lang="en-US" sz="2400" baseline="-25000" dirty="0">
                <a:solidFill>
                  <a:schemeClr val="bg1"/>
                </a:solidFill>
              </a:endParaRPr>
            </a:p>
          </p:txBody>
        </p:sp>
      </p:grpSp>
      <p:grpSp>
        <p:nvGrpSpPr>
          <p:cNvPr id="67" name="Group 66"/>
          <p:cNvGrpSpPr/>
          <p:nvPr/>
        </p:nvGrpSpPr>
        <p:grpSpPr>
          <a:xfrm>
            <a:off x="4965280" y="2286000"/>
            <a:ext cx="1348134" cy="1905000"/>
            <a:chOff x="1066800" y="2286000"/>
            <a:chExt cx="1348134" cy="1905000"/>
          </a:xfrm>
        </p:grpSpPr>
        <p:grpSp>
          <p:nvGrpSpPr>
            <p:cNvPr id="68" name="Group 67"/>
            <p:cNvGrpSpPr/>
            <p:nvPr/>
          </p:nvGrpSpPr>
          <p:grpSpPr>
            <a:xfrm>
              <a:off x="1066800" y="2286000"/>
              <a:ext cx="1348134" cy="1905000"/>
              <a:chOff x="1114424" y="2286000"/>
              <a:chExt cx="1631243" cy="1905000"/>
            </a:xfrm>
          </p:grpSpPr>
          <p:sp>
            <p:nvSpPr>
              <p:cNvPr id="71" name="Rectangle 70"/>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smtClean="0"/>
                  <a:t>3</a:t>
                </a:r>
                <a:endParaRPr lang="en-US" baseline="-25000" dirty="0"/>
              </a:p>
            </p:txBody>
          </p:sp>
          <p:sp>
            <p:nvSpPr>
              <p:cNvPr id="72" name="TextBox 71"/>
              <p:cNvSpPr txBox="1"/>
              <p:nvPr/>
            </p:nvSpPr>
            <p:spPr>
              <a:xfrm>
                <a:off x="1219200" y="2357735"/>
                <a:ext cx="467839" cy="461665"/>
              </a:xfrm>
              <a:prstGeom prst="rect">
                <a:avLst/>
              </a:prstGeom>
              <a:noFill/>
            </p:spPr>
            <p:txBody>
              <a:bodyPr wrap="none" rtlCol="0">
                <a:spAutoFit/>
              </a:bodyPr>
              <a:lstStyle/>
              <a:p>
                <a:r>
                  <a:rPr lang="en-US" sz="2400" dirty="0" smtClean="0">
                    <a:solidFill>
                      <a:schemeClr val="bg1"/>
                    </a:solidFill>
                  </a:rPr>
                  <a:t>J</a:t>
                </a:r>
                <a:r>
                  <a:rPr lang="en-US" sz="2400" baseline="-25000" dirty="0">
                    <a:solidFill>
                      <a:schemeClr val="bg1"/>
                    </a:solidFill>
                  </a:rPr>
                  <a:t>3</a:t>
                </a:r>
              </a:p>
            </p:txBody>
          </p:sp>
          <p:sp>
            <p:nvSpPr>
              <p:cNvPr id="73" name="TextBox 72"/>
              <p:cNvSpPr txBox="1"/>
              <p:nvPr/>
            </p:nvSpPr>
            <p:spPr>
              <a:xfrm>
                <a:off x="2145931" y="2347912"/>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3</a:t>
                </a:r>
              </a:p>
            </p:txBody>
          </p:sp>
          <p:sp>
            <p:nvSpPr>
              <p:cNvPr id="74" name="TextBox 73"/>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sp>
          <p:nvSpPr>
            <p:cNvPr id="69" name="TextBox 68"/>
            <p:cNvSpPr txBox="1"/>
            <p:nvPr/>
          </p:nvSpPr>
          <p:spPr>
            <a:xfrm>
              <a:off x="1157288" y="3729335"/>
              <a:ext cx="449162" cy="461665"/>
            </a:xfrm>
            <a:prstGeom prst="rect">
              <a:avLst/>
            </a:prstGeom>
            <a:noFill/>
          </p:spPr>
          <p:txBody>
            <a:bodyPr wrap="none" rtlCol="0">
              <a:spAutoFit/>
            </a:bodyPr>
            <a:lstStyle/>
            <a:p>
              <a:r>
                <a:rPr lang="en-US" sz="2400" dirty="0" smtClean="0">
                  <a:solidFill>
                    <a:schemeClr val="bg1"/>
                  </a:solidFill>
                </a:rPr>
                <a:t>K</a:t>
              </a:r>
              <a:r>
                <a:rPr lang="en-US" sz="2400" baseline="-25000" dirty="0">
                  <a:solidFill>
                    <a:schemeClr val="bg1"/>
                  </a:solidFill>
                </a:rPr>
                <a:t>3</a:t>
              </a:r>
            </a:p>
          </p:txBody>
        </p:sp>
        <p:sp>
          <p:nvSpPr>
            <p:cNvPr id="70" name="TextBox 69"/>
            <p:cNvSpPr txBox="1"/>
            <p:nvPr/>
          </p:nvSpPr>
          <p:spPr>
            <a:xfrm>
              <a:off x="1828800" y="3729335"/>
              <a:ext cx="572593"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3</a:t>
              </a:r>
              <a:r>
                <a:rPr lang="en-US" sz="2400" dirty="0" smtClean="0">
                  <a:solidFill>
                    <a:schemeClr val="bg1"/>
                  </a:solidFill>
                </a:rPr>
                <a:t>’</a:t>
              </a:r>
              <a:endParaRPr lang="en-US" sz="2400" baseline="-25000" dirty="0">
                <a:solidFill>
                  <a:schemeClr val="bg1"/>
                </a:solidFill>
              </a:endParaRPr>
            </a:p>
          </p:txBody>
        </p:sp>
      </p:grpSp>
      <p:grpSp>
        <p:nvGrpSpPr>
          <p:cNvPr id="75" name="Group 74"/>
          <p:cNvGrpSpPr/>
          <p:nvPr/>
        </p:nvGrpSpPr>
        <p:grpSpPr>
          <a:xfrm>
            <a:off x="7022680" y="2286000"/>
            <a:ext cx="1348134" cy="1905000"/>
            <a:chOff x="1066800" y="2286000"/>
            <a:chExt cx="1348134" cy="1905000"/>
          </a:xfrm>
        </p:grpSpPr>
        <p:grpSp>
          <p:nvGrpSpPr>
            <p:cNvPr id="76" name="Group 75"/>
            <p:cNvGrpSpPr/>
            <p:nvPr/>
          </p:nvGrpSpPr>
          <p:grpSpPr>
            <a:xfrm>
              <a:off x="1066800" y="2286000"/>
              <a:ext cx="1348134" cy="1905000"/>
              <a:chOff x="1114424" y="2286000"/>
              <a:chExt cx="1631243" cy="1905000"/>
            </a:xfrm>
          </p:grpSpPr>
          <p:sp>
            <p:nvSpPr>
              <p:cNvPr id="79" name="Rectangle 78"/>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t>FF</a:t>
                </a:r>
                <a:r>
                  <a:rPr lang="en-US" sz="2800" baseline="-25000" smtClean="0"/>
                  <a:t>4</a:t>
                </a:r>
                <a:endParaRPr lang="en-US" baseline="-25000" dirty="0"/>
              </a:p>
            </p:txBody>
          </p:sp>
          <p:sp>
            <p:nvSpPr>
              <p:cNvPr id="80" name="TextBox 79"/>
              <p:cNvSpPr txBox="1"/>
              <p:nvPr/>
            </p:nvSpPr>
            <p:spPr>
              <a:xfrm>
                <a:off x="1219200" y="2357735"/>
                <a:ext cx="467839" cy="461665"/>
              </a:xfrm>
              <a:prstGeom prst="rect">
                <a:avLst/>
              </a:prstGeom>
              <a:noFill/>
            </p:spPr>
            <p:txBody>
              <a:bodyPr wrap="none" rtlCol="0">
                <a:spAutoFit/>
              </a:bodyPr>
              <a:lstStyle/>
              <a:p>
                <a:r>
                  <a:rPr lang="en-US" sz="2400" dirty="0" smtClean="0">
                    <a:solidFill>
                      <a:schemeClr val="bg1"/>
                    </a:solidFill>
                  </a:rPr>
                  <a:t>J</a:t>
                </a:r>
                <a:r>
                  <a:rPr lang="en-US" sz="2400" baseline="-25000" dirty="0">
                    <a:solidFill>
                      <a:schemeClr val="bg1"/>
                    </a:solidFill>
                  </a:rPr>
                  <a:t>4</a:t>
                </a:r>
              </a:p>
            </p:txBody>
          </p:sp>
          <p:sp>
            <p:nvSpPr>
              <p:cNvPr id="81" name="TextBox 80"/>
              <p:cNvSpPr txBox="1"/>
              <p:nvPr/>
            </p:nvSpPr>
            <p:spPr>
              <a:xfrm>
                <a:off x="2145931" y="2347912"/>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4</a:t>
                </a:r>
              </a:p>
            </p:txBody>
          </p:sp>
          <p:sp>
            <p:nvSpPr>
              <p:cNvPr id="82" name="TextBox 81"/>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sp>
          <p:nvSpPr>
            <p:cNvPr id="77" name="TextBox 76"/>
            <p:cNvSpPr txBox="1"/>
            <p:nvPr/>
          </p:nvSpPr>
          <p:spPr>
            <a:xfrm>
              <a:off x="1157288" y="3729335"/>
              <a:ext cx="449162" cy="461665"/>
            </a:xfrm>
            <a:prstGeom prst="rect">
              <a:avLst/>
            </a:prstGeom>
            <a:noFill/>
          </p:spPr>
          <p:txBody>
            <a:bodyPr wrap="none" rtlCol="0">
              <a:spAutoFit/>
            </a:bodyPr>
            <a:lstStyle/>
            <a:p>
              <a:r>
                <a:rPr lang="en-US" sz="2400" dirty="0" smtClean="0">
                  <a:solidFill>
                    <a:schemeClr val="bg1"/>
                  </a:solidFill>
                </a:rPr>
                <a:t>K</a:t>
              </a:r>
              <a:r>
                <a:rPr lang="en-US" sz="2400" baseline="-25000" dirty="0">
                  <a:solidFill>
                    <a:schemeClr val="bg1"/>
                  </a:solidFill>
                </a:rPr>
                <a:t>4</a:t>
              </a:r>
            </a:p>
          </p:txBody>
        </p:sp>
        <p:sp>
          <p:nvSpPr>
            <p:cNvPr id="78" name="TextBox 77"/>
            <p:cNvSpPr txBox="1"/>
            <p:nvPr/>
          </p:nvSpPr>
          <p:spPr>
            <a:xfrm>
              <a:off x="1828800" y="3729335"/>
              <a:ext cx="572593"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4</a:t>
              </a:r>
              <a:r>
                <a:rPr lang="en-US" sz="2400" dirty="0" smtClean="0">
                  <a:solidFill>
                    <a:schemeClr val="bg1"/>
                  </a:solidFill>
                </a:rPr>
                <a:t>’</a:t>
              </a:r>
              <a:endParaRPr lang="en-US" sz="2400" baseline="-25000" dirty="0">
                <a:solidFill>
                  <a:schemeClr val="bg1"/>
                </a:solidFill>
              </a:endParaRPr>
            </a:p>
          </p:txBody>
        </p:sp>
      </p:grpSp>
      <p:cxnSp>
        <p:nvCxnSpPr>
          <p:cNvPr id="83" name="Straight Connector 82"/>
          <p:cNvCxnSpPr/>
          <p:nvPr/>
        </p:nvCxnSpPr>
        <p:spPr>
          <a:xfrm flipV="1">
            <a:off x="2347912" y="3960168"/>
            <a:ext cx="707640" cy="22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252912" y="3974456"/>
            <a:ext cx="784672" cy="22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6249232" y="3974456"/>
            <a:ext cx="847760" cy="223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025406" y="3152776"/>
            <a:ext cx="117594" cy="1175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2930406" y="3152776"/>
            <a:ext cx="117594" cy="1175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4911606" y="3159006"/>
            <a:ext cx="117594" cy="1175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6969006" y="3159006"/>
            <a:ext cx="117594" cy="1175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p:cNvCxnSpPr/>
          <p:nvPr/>
        </p:nvCxnSpPr>
        <p:spPr>
          <a:xfrm flipV="1">
            <a:off x="304800" y="2590800"/>
            <a:ext cx="0" cy="1371600"/>
          </a:xfrm>
          <a:prstGeom prst="line">
            <a:avLst/>
          </a:prstGeom>
          <a:ln w="25400">
            <a:headEnd type="none"/>
            <a:tailEnd type="oval"/>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304800" y="3743328"/>
            <a:ext cx="838200" cy="386344"/>
            <a:chOff x="379248" y="5807937"/>
            <a:chExt cx="1796754" cy="752875"/>
          </a:xfrm>
        </p:grpSpPr>
        <p:cxnSp>
          <p:nvCxnSpPr>
            <p:cNvPr id="93" name="Straight Connector 92"/>
            <p:cNvCxnSpPr/>
            <p:nvPr/>
          </p:nvCxnSpPr>
          <p:spPr>
            <a:xfrm flipV="1">
              <a:off x="379248" y="618716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1591266" y="6184640"/>
              <a:ext cx="584736"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Triangle 100"/>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7" name="TextBox 96"/>
          <p:cNvSpPr txBox="1"/>
          <p:nvPr/>
        </p:nvSpPr>
        <p:spPr>
          <a:xfrm>
            <a:off x="192671" y="1871067"/>
            <a:ext cx="805426" cy="643533"/>
          </a:xfrm>
          <a:prstGeom prst="rect">
            <a:avLst/>
          </a:prstGeom>
          <a:noFill/>
        </p:spPr>
        <p:txBody>
          <a:bodyPr wrap="square" rtlCol="0">
            <a:spAutoFit/>
          </a:bodyPr>
          <a:lstStyle/>
          <a:p>
            <a:r>
              <a:rPr lang="en-US" sz="2000" dirty="0" smtClean="0">
                <a:solidFill>
                  <a:schemeClr val="tx2"/>
                </a:solidFill>
              </a:rPr>
              <a:t>Serial input</a:t>
            </a:r>
            <a:endParaRPr lang="en-US" sz="2000" baseline="-25000" dirty="0">
              <a:solidFill>
                <a:schemeClr val="tx2"/>
              </a:solidFill>
            </a:endParaRPr>
          </a:p>
        </p:txBody>
      </p:sp>
      <p:cxnSp>
        <p:nvCxnSpPr>
          <p:cNvPr id="98" name="Straight Connector 97"/>
          <p:cNvCxnSpPr/>
          <p:nvPr/>
        </p:nvCxnSpPr>
        <p:spPr>
          <a:xfrm>
            <a:off x="8305800" y="4022558"/>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429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up)">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down)">
                                      <p:cBhvr>
                                        <p:cTn id="15" dur="500"/>
                                        <p:tgtEl>
                                          <p:spTgt spid="58"/>
                                        </p:tgtEl>
                                      </p:cBhvr>
                                    </p:animEffect>
                                  </p:childTnLst>
                                </p:cTn>
                              </p:par>
                              <p:par>
                                <p:cTn id="16" presetID="22" presetClass="entr" presetSubtype="4" fill="hold" nodeType="with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wipe(down)">
                                      <p:cBhvr>
                                        <p:cTn id="18" dur="500"/>
                                        <p:tgtEl>
                                          <p:spTgt spid="67"/>
                                        </p:tgtEl>
                                      </p:cBhvr>
                                    </p:animEffect>
                                  </p:childTnLst>
                                </p:cTn>
                              </p:par>
                              <p:par>
                                <p:cTn id="19" presetID="22" presetClass="entr" presetSubtype="4"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wipe(down)">
                                      <p:cBhvr>
                                        <p:cTn id="21" dur="500"/>
                                        <p:tgtEl>
                                          <p:spTgt spid="7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par>
                                <p:cTn id="27" presetID="22" presetClass="entr" presetSubtype="8"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par>
                                <p:cTn id="33" presetID="22" presetClass="entr" presetSubtype="8"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500"/>
                                        <p:tgtEl>
                                          <p:spTgt spid="31"/>
                                        </p:tgtEl>
                                      </p:cBhvr>
                                    </p:animEffect>
                                  </p:childTnLst>
                                </p:cTn>
                              </p:par>
                              <p:par>
                                <p:cTn id="36" presetID="22" presetClass="entr" presetSubtype="8" fill="hold"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wipe(left)">
                                      <p:cBhvr>
                                        <p:cTn id="38" dur="500"/>
                                        <p:tgtEl>
                                          <p:spTgt spid="34"/>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left)">
                                      <p:cBhvr>
                                        <p:cTn id="41" dur="500"/>
                                        <p:tgtEl>
                                          <p:spTgt spid="57"/>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down)">
                                      <p:cBhvr>
                                        <p:cTn id="44" dur="500"/>
                                        <p:tgtEl>
                                          <p:spTgt spid="9"/>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88"/>
                                        </p:tgtEl>
                                        <p:attrNameLst>
                                          <p:attrName>style.visibility</p:attrName>
                                        </p:attrNameLst>
                                      </p:cBhvr>
                                      <p:to>
                                        <p:strVal val="visible"/>
                                      </p:to>
                                    </p:set>
                                    <p:animEffect transition="in" filter="wipe(down)">
                                      <p:cBhvr>
                                        <p:cTn id="47" dur="500"/>
                                        <p:tgtEl>
                                          <p:spTgt spid="88"/>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89"/>
                                        </p:tgtEl>
                                        <p:attrNameLst>
                                          <p:attrName>style.visibility</p:attrName>
                                        </p:attrNameLst>
                                      </p:cBhvr>
                                      <p:to>
                                        <p:strVal val="visible"/>
                                      </p:to>
                                    </p:set>
                                    <p:animEffect transition="in" filter="wipe(down)">
                                      <p:cBhvr>
                                        <p:cTn id="50" dur="500"/>
                                        <p:tgtEl>
                                          <p:spTgt spid="89"/>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90"/>
                                        </p:tgtEl>
                                        <p:attrNameLst>
                                          <p:attrName>style.visibility</p:attrName>
                                        </p:attrNameLst>
                                      </p:cBhvr>
                                      <p:to>
                                        <p:strVal val="visible"/>
                                      </p:to>
                                    </p:set>
                                    <p:animEffect transition="in" filter="wipe(down)">
                                      <p:cBhvr>
                                        <p:cTn id="53" dur="500"/>
                                        <p:tgtEl>
                                          <p:spTgt spid="9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97"/>
                                        </p:tgtEl>
                                        <p:attrNameLst>
                                          <p:attrName>style.visibility</p:attrName>
                                        </p:attrNameLst>
                                      </p:cBhvr>
                                      <p:to>
                                        <p:strVal val="visible"/>
                                      </p:to>
                                    </p:set>
                                    <p:animEffect transition="in" filter="wipe(left)">
                                      <p:cBhvr>
                                        <p:cTn id="58" dur="500"/>
                                        <p:tgtEl>
                                          <p:spTgt spid="97"/>
                                        </p:tgtEl>
                                      </p:cBhvr>
                                    </p:animEffect>
                                  </p:childTnLst>
                                </p:cTn>
                              </p:par>
                              <p:par>
                                <p:cTn id="59" presetID="22" presetClass="entr" presetSubtype="8" fill="hold"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wipe(left)">
                                      <p:cBhvr>
                                        <p:cTn id="61" dur="500"/>
                                        <p:tgtEl>
                                          <p:spTgt spid="4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91"/>
                                        </p:tgtEl>
                                        <p:attrNameLst>
                                          <p:attrName>style.visibility</p:attrName>
                                        </p:attrNameLst>
                                      </p:cBhvr>
                                      <p:to>
                                        <p:strVal val="visible"/>
                                      </p:to>
                                    </p:set>
                                    <p:animEffect transition="in" filter="wipe(up)">
                                      <p:cBhvr>
                                        <p:cTn id="66" dur="500"/>
                                        <p:tgtEl>
                                          <p:spTgt spid="91"/>
                                        </p:tgtEl>
                                      </p:cBhvr>
                                    </p:animEffect>
                                  </p:childTnLst>
                                </p:cTn>
                              </p:par>
                              <p:par>
                                <p:cTn id="67" presetID="22" presetClass="entr" presetSubtype="1" fill="hold" nodeType="withEffect">
                                  <p:stCondLst>
                                    <p:cond delay="0"/>
                                  </p:stCondLst>
                                  <p:childTnLst>
                                    <p:set>
                                      <p:cBhvr>
                                        <p:cTn id="68" dur="1" fill="hold">
                                          <p:stCondLst>
                                            <p:cond delay="0"/>
                                          </p:stCondLst>
                                        </p:cTn>
                                        <p:tgtEl>
                                          <p:spTgt spid="92"/>
                                        </p:tgtEl>
                                        <p:attrNameLst>
                                          <p:attrName>style.visibility</p:attrName>
                                        </p:attrNameLst>
                                      </p:cBhvr>
                                      <p:to>
                                        <p:strVal val="visible"/>
                                      </p:to>
                                    </p:set>
                                    <p:animEffect transition="in" filter="wipe(up)">
                                      <p:cBhvr>
                                        <p:cTn id="69" dur="500"/>
                                        <p:tgtEl>
                                          <p:spTgt spid="9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wipe(left)">
                                      <p:cBhvr>
                                        <p:cTn id="74" dur="500"/>
                                        <p:tgtEl>
                                          <p:spTgt spid="53"/>
                                        </p:tgtEl>
                                      </p:cBhvr>
                                    </p:animEffect>
                                  </p:childTnLst>
                                </p:cTn>
                              </p:par>
                              <p:par>
                                <p:cTn id="75" presetID="22" presetClass="entr" presetSubtype="8" fill="hold" nodeType="with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wipe(left)">
                                      <p:cBhvr>
                                        <p:cTn id="77" dur="500"/>
                                        <p:tgtEl>
                                          <p:spTgt spid="54"/>
                                        </p:tgtEl>
                                      </p:cBhvr>
                                    </p:animEffect>
                                  </p:childTnLst>
                                </p:cTn>
                              </p:par>
                              <p:par>
                                <p:cTn id="78" presetID="22" presetClass="entr" presetSubtype="8" fill="hold" nodeType="withEffect">
                                  <p:stCondLst>
                                    <p:cond delay="0"/>
                                  </p:stCondLst>
                                  <p:childTnLst>
                                    <p:set>
                                      <p:cBhvr>
                                        <p:cTn id="79" dur="1" fill="hold">
                                          <p:stCondLst>
                                            <p:cond delay="0"/>
                                          </p:stCondLst>
                                        </p:cTn>
                                        <p:tgtEl>
                                          <p:spTgt spid="55"/>
                                        </p:tgtEl>
                                        <p:attrNameLst>
                                          <p:attrName>style.visibility</p:attrName>
                                        </p:attrNameLst>
                                      </p:cBhvr>
                                      <p:to>
                                        <p:strVal val="visible"/>
                                      </p:to>
                                    </p:set>
                                    <p:animEffect transition="in" filter="wipe(left)">
                                      <p:cBhvr>
                                        <p:cTn id="80" dur="500"/>
                                        <p:tgtEl>
                                          <p:spTgt spid="55"/>
                                        </p:tgtEl>
                                      </p:cBhvr>
                                    </p:animEffect>
                                  </p:childTnLst>
                                </p:cTn>
                              </p:par>
                              <p:par>
                                <p:cTn id="81" presetID="22" presetClass="entr" presetSubtype="8" fill="hold" nodeType="withEffect">
                                  <p:stCondLst>
                                    <p:cond delay="0"/>
                                  </p:stCondLst>
                                  <p:childTnLst>
                                    <p:set>
                                      <p:cBhvr>
                                        <p:cTn id="82" dur="1" fill="hold">
                                          <p:stCondLst>
                                            <p:cond delay="0"/>
                                          </p:stCondLst>
                                        </p:cTn>
                                        <p:tgtEl>
                                          <p:spTgt spid="56"/>
                                        </p:tgtEl>
                                        <p:attrNameLst>
                                          <p:attrName>style.visibility</p:attrName>
                                        </p:attrNameLst>
                                      </p:cBhvr>
                                      <p:to>
                                        <p:strVal val="visible"/>
                                      </p:to>
                                    </p:set>
                                    <p:animEffect transition="in" filter="wipe(left)">
                                      <p:cBhvr>
                                        <p:cTn id="83" dur="500"/>
                                        <p:tgtEl>
                                          <p:spTgt spid="56"/>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83"/>
                                        </p:tgtEl>
                                        <p:attrNameLst>
                                          <p:attrName>style.visibility</p:attrName>
                                        </p:attrNameLst>
                                      </p:cBhvr>
                                      <p:to>
                                        <p:strVal val="visible"/>
                                      </p:to>
                                    </p:set>
                                    <p:animEffect transition="in" filter="wipe(left)">
                                      <p:cBhvr>
                                        <p:cTn id="88" dur="500"/>
                                        <p:tgtEl>
                                          <p:spTgt spid="83"/>
                                        </p:tgtEl>
                                      </p:cBhvr>
                                    </p:animEffect>
                                  </p:childTnLst>
                                </p:cTn>
                              </p:par>
                              <p:par>
                                <p:cTn id="89" presetID="22" presetClass="entr" presetSubtype="8" fill="hold" nodeType="withEffect">
                                  <p:stCondLst>
                                    <p:cond delay="0"/>
                                  </p:stCondLst>
                                  <p:childTnLst>
                                    <p:set>
                                      <p:cBhvr>
                                        <p:cTn id="90" dur="1" fill="hold">
                                          <p:stCondLst>
                                            <p:cond delay="0"/>
                                          </p:stCondLst>
                                        </p:cTn>
                                        <p:tgtEl>
                                          <p:spTgt spid="86"/>
                                        </p:tgtEl>
                                        <p:attrNameLst>
                                          <p:attrName>style.visibility</p:attrName>
                                        </p:attrNameLst>
                                      </p:cBhvr>
                                      <p:to>
                                        <p:strVal val="visible"/>
                                      </p:to>
                                    </p:set>
                                    <p:animEffect transition="in" filter="wipe(left)">
                                      <p:cBhvr>
                                        <p:cTn id="91" dur="500"/>
                                        <p:tgtEl>
                                          <p:spTgt spid="86"/>
                                        </p:tgtEl>
                                      </p:cBhvr>
                                    </p:animEffect>
                                  </p:childTnLst>
                                </p:cTn>
                              </p:par>
                              <p:par>
                                <p:cTn id="92" presetID="22" presetClass="entr" presetSubtype="8" fill="hold" nodeType="withEffect">
                                  <p:stCondLst>
                                    <p:cond delay="0"/>
                                  </p:stCondLst>
                                  <p:childTnLst>
                                    <p:set>
                                      <p:cBhvr>
                                        <p:cTn id="93" dur="1" fill="hold">
                                          <p:stCondLst>
                                            <p:cond delay="0"/>
                                          </p:stCondLst>
                                        </p:cTn>
                                        <p:tgtEl>
                                          <p:spTgt spid="87"/>
                                        </p:tgtEl>
                                        <p:attrNameLst>
                                          <p:attrName>style.visibility</p:attrName>
                                        </p:attrNameLst>
                                      </p:cBhvr>
                                      <p:to>
                                        <p:strVal val="visible"/>
                                      </p:to>
                                    </p:set>
                                    <p:animEffect transition="in" filter="wipe(left)">
                                      <p:cBhvr>
                                        <p:cTn id="94" dur="500"/>
                                        <p:tgtEl>
                                          <p:spTgt spid="8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62"/>
                                        </p:tgtEl>
                                        <p:attrNameLst>
                                          <p:attrName>style.visibility</p:attrName>
                                        </p:attrNameLst>
                                      </p:cBhvr>
                                      <p:to>
                                        <p:strVal val="visible"/>
                                      </p:to>
                                    </p:set>
                                    <p:animEffect transition="in" filter="wipe(down)">
                                      <p:cBhvr>
                                        <p:cTn id="99" dur="500"/>
                                        <p:tgtEl>
                                          <p:spTgt spid="62"/>
                                        </p:tgtEl>
                                      </p:cBhvr>
                                    </p:animEffect>
                                  </p:childTnLst>
                                </p:cTn>
                              </p:par>
                              <p:par>
                                <p:cTn id="100" presetID="22" presetClass="entr" presetSubtype="8" fill="hold" nodeType="withEffect">
                                  <p:stCondLst>
                                    <p:cond delay="0"/>
                                  </p:stCondLst>
                                  <p:childTnLst>
                                    <p:set>
                                      <p:cBhvr>
                                        <p:cTn id="101" dur="1" fill="hold">
                                          <p:stCondLst>
                                            <p:cond delay="0"/>
                                          </p:stCondLst>
                                        </p:cTn>
                                        <p:tgtEl>
                                          <p:spTgt spid="98"/>
                                        </p:tgtEl>
                                        <p:attrNameLst>
                                          <p:attrName>style.visibility</p:attrName>
                                        </p:attrNameLst>
                                      </p:cBhvr>
                                      <p:to>
                                        <p:strVal val="visible"/>
                                      </p:to>
                                    </p:set>
                                    <p:animEffect transition="in" filter="wipe(left)">
                                      <p:cBhvr>
                                        <p:cTn id="102"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2" grpId="0"/>
      <p:bldP spid="50" grpId="0"/>
      <p:bldP spid="9" grpId="0" animBg="1"/>
      <p:bldP spid="88" grpId="0" animBg="1"/>
      <p:bldP spid="89" grpId="0" animBg="1"/>
      <p:bldP spid="90" grpId="0" animBg="1"/>
      <p:bldP spid="9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Serial-in, Serial-out, Shift-left, Shift register</a:t>
            </a:r>
            <a:endParaRPr lang="en-US" sz="3200" dirty="0"/>
          </a:p>
        </p:txBody>
      </p:sp>
      <p:grpSp>
        <p:nvGrpSpPr>
          <p:cNvPr id="4" name="Group 3"/>
          <p:cNvGrpSpPr/>
          <p:nvPr/>
        </p:nvGrpSpPr>
        <p:grpSpPr>
          <a:xfrm>
            <a:off x="1066800" y="2286000"/>
            <a:ext cx="1348134" cy="1905000"/>
            <a:chOff x="1114424" y="2286000"/>
            <a:chExt cx="1631243" cy="1905000"/>
          </a:xfrm>
        </p:grpSpPr>
        <p:sp>
          <p:nvSpPr>
            <p:cNvPr id="5" name="Rectangle 4"/>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4</a:t>
              </a:r>
              <a:endParaRPr lang="en-US" baseline="-25000" dirty="0"/>
            </a:p>
          </p:txBody>
        </p:sp>
        <p:sp>
          <p:nvSpPr>
            <p:cNvPr id="6" name="TextBox 5"/>
            <p:cNvSpPr txBox="1"/>
            <p:nvPr/>
          </p:nvSpPr>
          <p:spPr>
            <a:xfrm>
              <a:off x="1219200" y="2357735"/>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4</a:t>
              </a:r>
              <a:endParaRPr lang="en-US" sz="2400" baseline="-25000" dirty="0">
                <a:solidFill>
                  <a:schemeClr val="bg1"/>
                </a:solidFill>
              </a:endParaRPr>
            </a:p>
          </p:txBody>
        </p:sp>
        <p:sp>
          <p:nvSpPr>
            <p:cNvPr id="7" name="TextBox 6"/>
            <p:cNvSpPr txBox="1"/>
            <p:nvPr/>
          </p:nvSpPr>
          <p:spPr>
            <a:xfrm>
              <a:off x="2145931" y="2347912"/>
              <a:ext cx="599736" cy="461665"/>
            </a:xfrm>
            <a:prstGeom prst="rect">
              <a:avLst/>
            </a:prstGeom>
            <a:noFill/>
          </p:spPr>
          <p:txBody>
            <a:bodyPr wrap="none" rtlCol="0">
              <a:spAutoFit/>
            </a:bodyPr>
            <a:lstStyle/>
            <a:p>
              <a:r>
                <a:rPr lang="en-US" sz="2400" dirty="0" smtClean="0">
                  <a:solidFill>
                    <a:schemeClr val="bg1"/>
                  </a:solidFill>
                </a:rPr>
                <a:t>D</a:t>
              </a:r>
              <a:r>
                <a:rPr lang="en-US" sz="2400" baseline="-25000" dirty="0" smtClean="0">
                  <a:solidFill>
                    <a:schemeClr val="bg1"/>
                  </a:solidFill>
                </a:rPr>
                <a:t>4</a:t>
              </a:r>
              <a:endParaRPr lang="en-US" sz="2400" baseline="-25000" dirty="0">
                <a:solidFill>
                  <a:schemeClr val="bg1"/>
                </a:solidFill>
              </a:endParaRPr>
            </a:p>
          </p:txBody>
        </p:sp>
        <p:sp>
          <p:nvSpPr>
            <p:cNvPr id="8" name="TextBox 7"/>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grpSp>
        <p:nvGrpSpPr>
          <p:cNvPr id="9" name="Group 8"/>
          <p:cNvGrpSpPr/>
          <p:nvPr/>
        </p:nvGrpSpPr>
        <p:grpSpPr>
          <a:xfrm>
            <a:off x="2984080" y="2286000"/>
            <a:ext cx="1348134" cy="1905000"/>
            <a:chOff x="1114424" y="2286000"/>
            <a:chExt cx="1631243" cy="1905000"/>
          </a:xfrm>
        </p:grpSpPr>
        <p:sp>
          <p:nvSpPr>
            <p:cNvPr id="10" name="Rectangle 9"/>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3</a:t>
              </a:r>
              <a:endParaRPr lang="en-US" baseline="-25000" dirty="0"/>
            </a:p>
          </p:txBody>
        </p:sp>
        <p:sp>
          <p:nvSpPr>
            <p:cNvPr id="11" name="TextBox 10"/>
            <p:cNvSpPr txBox="1"/>
            <p:nvPr/>
          </p:nvSpPr>
          <p:spPr>
            <a:xfrm>
              <a:off x="1219200" y="2357735"/>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3</a:t>
              </a:r>
              <a:endParaRPr lang="en-US" sz="2400" baseline="-25000" dirty="0">
                <a:solidFill>
                  <a:schemeClr val="bg1"/>
                </a:solidFill>
              </a:endParaRPr>
            </a:p>
          </p:txBody>
        </p:sp>
        <p:sp>
          <p:nvSpPr>
            <p:cNvPr id="12" name="TextBox 11"/>
            <p:cNvSpPr txBox="1"/>
            <p:nvPr/>
          </p:nvSpPr>
          <p:spPr>
            <a:xfrm>
              <a:off x="2145931" y="2347912"/>
              <a:ext cx="599736" cy="461665"/>
            </a:xfrm>
            <a:prstGeom prst="rect">
              <a:avLst/>
            </a:prstGeom>
            <a:noFill/>
          </p:spPr>
          <p:txBody>
            <a:bodyPr wrap="none" rtlCol="0">
              <a:spAutoFit/>
            </a:bodyPr>
            <a:lstStyle/>
            <a:p>
              <a:r>
                <a:rPr lang="en-US" sz="2400" dirty="0" smtClean="0">
                  <a:solidFill>
                    <a:schemeClr val="bg1"/>
                  </a:solidFill>
                </a:rPr>
                <a:t>D</a:t>
              </a:r>
              <a:r>
                <a:rPr lang="en-US" sz="2400" baseline="-25000" dirty="0" smtClean="0">
                  <a:solidFill>
                    <a:schemeClr val="bg1"/>
                  </a:solidFill>
                </a:rPr>
                <a:t>3</a:t>
              </a:r>
              <a:endParaRPr lang="en-US" sz="2400" baseline="-25000" dirty="0">
                <a:solidFill>
                  <a:schemeClr val="bg1"/>
                </a:solidFill>
              </a:endParaRPr>
            </a:p>
          </p:txBody>
        </p:sp>
        <p:sp>
          <p:nvSpPr>
            <p:cNvPr id="13" name="TextBox 12"/>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grpSp>
        <p:nvGrpSpPr>
          <p:cNvPr id="14" name="Group 13"/>
          <p:cNvGrpSpPr/>
          <p:nvPr/>
        </p:nvGrpSpPr>
        <p:grpSpPr>
          <a:xfrm>
            <a:off x="4965280" y="2286000"/>
            <a:ext cx="1348134" cy="1905000"/>
            <a:chOff x="1114424" y="2286000"/>
            <a:chExt cx="1631243" cy="1905000"/>
          </a:xfrm>
        </p:grpSpPr>
        <p:sp>
          <p:nvSpPr>
            <p:cNvPr id="15" name="Rectangle 14"/>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2</a:t>
              </a:r>
              <a:endParaRPr lang="en-US" baseline="-25000" dirty="0"/>
            </a:p>
          </p:txBody>
        </p:sp>
        <p:sp>
          <p:nvSpPr>
            <p:cNvPr id="16" name="TextBox 15"/>
            <p:cNvSpPr txBox="1"/>
            <p:nvPr/>
          </p:nvSpPr>
          <p:spPr>
            <a:xfrm>
              <a:off x="1219200" y="2357735"/>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2</a:t>
              </a:r>
              <a:endParaRPr lang="en-US" sz="2400" baseline="-25000" dirty="0">
                <a:solidFill>
                  <a:schemeClr val="bg1"/>
                </a:solidFill>
              </a:endParaRPr>
            </a:p>
          </p:txBody>
        </p:sp>
        <p:sp>
          <p:nvSpPr>
            <p:cNvPr id="17" name="TextBox 16"/>
            <p:cNvSpPr txBox="1"/>
            <p:nvPr/>
          </p:nvSpPr>
          <p:spPr>
            <a:xfrm>
              <a:off x="2145931" y="2347912"/>
              <a:ext cx="599736" cy="461665"/>
            </a:xfrm>
            <a:prstGeom prst="rect">
              <a:avLst/>
            </a:prstGeom>
            <a:noFill/>
          </p:spPr>
          <p:txBody>
            <a:bodyPr wrap="none" rtlCol="0">
              <a:spAutoFit/>
            </a:bodyPr>
            <a:lstStyle/>
            <a:p>
              <a:r>
                <a:rPr lang="en-US" sz="2400" dirty="0" smtClean="0">
                  <a:solidFill>
                    <a:schemeClr val="bg1"/>
                  </a:solidFill>
                </a:rPr>
                <a:t>D</a:t>
              </a:r>
              <a:r>
                <a:rPr lang="en-US" sz="2400" baseline="-25000" dirty="0" smtClean="0">
                  <a:solidFill>
                    <a:schemeClr val="bg1"/>
                  </a:solidFill>
                </a:rPr>
                <a:t>2</a:t>
              </a:r>
              <a:endParaRPr lang="en-US" sz="2400" baseline="-25000" dirty="0">
                <a:solidFill>
                  <a:schemeClr val="bg1"/>
                </a:solidFill>
              </a:endParaRPr>
            </a:p>
          </p:txBody>
        </p:sp>
        <p:sp>
          <p:nvSpPr>
            <p:cNvPr id="18" name="TextBox 17"/>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grpSp>
        <p:nvGrpSpPr>
          <p:cNvPr id="19" name="Group 18"/>
          <p:cNvGrpSpPr/>
          <p:nvPr/>
        </p:nvGrpSpPr>
        <p:grpSpPr>
          <a:xfrm>
            <a:off x="7010400" y="2286000"/>
            <a:ext cx="1348134" cy="1905000"/>
            <a:chOff x="1114424" y="2286000"/>
            <a:chExt cx="1631243" cy="1905000"/>
          </a:xfrm>
        </p:grpSpPr>
        <p:sp>
          <p:nvSpPr>
            <p:cNvPr id="20" name="Rectangle 19"/>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1</a:t>
              </a:r>
              <a:endParaRPr lang="en-US" baseline="-25000" dirty="0"/>
            </a:p>
          </p:txBody>
        </p:sp>
        <p:sp>
          <p:nvSpPr>
            <p:cNvPr id="21" name="TextBox 20"/>
            <p:cNvSpPr txBox="1"/>
            <p:nvPr/>
          </p:nvSpPr>
          <p:spPr>
            <a:xfrm>
              <a:off x="1219200" y="2357735"/>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1</a:t>
              </a:r>
              <a:endParaRPr lang="en-US" sz="2400" baseline="-25000" dirty="0">
                <a:solidFill>
                  <a:schemeClr val="bg1"/>
                </a:solidFill>
              </a:endParaRPr>
            </a:p>
          </p:txBody>
        </p:sp>
        <p:sp>
          <p:nvSpPr>
            <p:cNvPr id="22" name="TextBox 21"/>
            <p:cNvSpPr txBox="1"/>
            <p:nvPr/>
          </p:nvSpPr>
          <p:spPr>
            <a:xfrm>
              <a:off x="2145931" y="2347912"/>
              <a:ext cx="599736" cy="461665"/>
            </a:xfrm>
            <a:prstGeom prst="rect">
              <a:avLst/>
            </a:prstGeom>
            <a:noFill/>
          </p:spPr>
          <p:txBody>
            <a:bodyPr wrap="none" rtlCol="0">
              <a:spAutoFit/>
            </a:bodyPr>
            <a:lstStyle/>
            <a:p>
              <a:r>
                <a:rPr lang="en-US" sz="2400" dirty="0" smtClean="0">
                  <a:solidFill>
                    <a:schemeClr val="bg1"/>
                  </a:solidFill>
                </a:rPr>
                <a:t>D</a:t>
              </a:r>
              <a:r>
                <a:rPr lang="en-US" sz="2400" baseline="-25000" dirty="0" smtClean="0">
                  <a:solidFill>
                    <a:schemeClr val="bg1"/>
                  </a:solidFill>
                </a:rPr>
                <a:t>1</a:t>
              </a:r>
              <a:endParaRPr lang="en-US" sz="2400" baseline="-25000" dirty="0">
                <a:solidFill>
                  <a:schemeClr val="bg1"/>
                </a:solidFill>
              </a:endParaRPr>
            </a:p>
          </p:txBody>
        </p:sp>
        <p:sp>
          <p:nvSpPr>
            <p:cNvPr id="23" name="TextBox 22"/>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cxnSp>
        <p:nvCxnSpPr>
          <p:cNvPr id="24" name="Straight Connector 23"/>
          <p:cNvCxnSpPr/>
          <p:nvPr/>
        </p:nvCxnSpPr>
        <p:spPr>
          <a:xfrm>
            <a:off x="381000" y="4572000"/>
            <a:ext cx="6400800" cy="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766053" y="3200400"/>
            <a:ext cx="366822" cy="1371600"/>
            <a:chOff x="766053" y="3200400"/>
            <a:chExt cx="366822" cy="1371600"/>
          </a:xfrm>
        </p:grpSpPr>
        <p:cxnSp>
          <p:nvCxnSpPr>
            <p:cNvPr id="26" name="Straight Connector 25"/>
            <p:cNvCxnSpPr/>
            <p:nvPr/>
          </p:nvCxnSpPr>
          <p:spPr>
            <a:xfrm flipV="1">
              <a:off x="776288" y="3200400"/>
              <a:ext cx="0" cy="13716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2681178" y="3200400"/>
            <a:ext cx="366822" cy="1371600"/>
            <a:chOff x="766053" y="3200400"/>
            <a:chExt cx="366822" cy="1371600"/>
          </a:xfrm>
        </p:grpSpPr>
        <p:cxnSp>
          <p:nvCxnSpPr>
            <p:cNvPr id="29" name="Straight Connector 28"/>
            <p:cNvCxnSpPr/>
            <p:nvPr/>
          </p:nvCxnSpPr>
          <p:spPr>
            <a:xfrm flipV="1">
              <a:off x="776288" y="3200400"/>
              <a:ext cx="0" cy="13716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4710002" y="3200400"/>
            <a:ext cx="366822" cy="1371600"/>
            <a:chOff x="766053" y="3200400"/>
            <a:chExt cx="366822" cy="1371600"/>
          </a:xfrm>
        </p:grpSpPr>
        <p:cxnSp>
          <p:nvCxnSpPr>
            <p:cNvPr id="32" name="Straight Connector 31"/>
            <p:cNvCxnSpPr/>
            <p:nvPr/>
          </p:nvCxnSpPr>
          <p:spPr>
            <a:xfrm flipV="1">
              <a:off x="776288" y="3200400"/>
              <a:ext cx="0" cy="13716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6767512" y="3200400"/>
            <a:ext cx="366822" cy="1371600"/>
            <a:chOff x="766053" y="3200400"/>
            <a:chExt cx="366822" cy="1371600"/>
          </a:xfrm>
        </p:grpSpPr>
        <p:cxnSp>
          <p:nvCxnSpPr>
            <p:cNvPr id="35" name="Straight Connector 34"/>
            <p:cNvCxnSpPr/>
            <p:nvPr/>
          </p:nvCxnSpPr>
          <p:spPr>
            <a:xfrm flipV="1">
              <a:off x="776288" y="3200400"/>
              <a:ext cx="0" cy="13716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a:xfrm>
            <a:off x="714516" y="2590800"/>
            <a:ext cx="42848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8016" y="1882914"/>
            <a:ext cx="1167384" cy="707886"/>
          </a:xfrm>
          <a:prstGeom prst="rect">
            <a:avLst/>
          </a:prstGeom>
          <a:noFill/>
        </p:spPr>
        <p:txBody>
          <a:bodyPr wrap="square" rtlCol="0">
            <a:spAutoFit/>
          </a:bodyPr>
          <a:lstStyle/>
          <a:p>
            <a:r>
              <a:rPr lang="en-US" sz="2000" dirty="0" smtClean="0">
                <a:solidFill>
                  <a:schemeClr val="tx2"/>
                </a:solidFill>
              </a:rPr>
              <a:t>Serial Output</a:t>
            </a:r>
            <a:endParaRPr lang="en-US" sz="2000" baseline="-25000" dirty="0">
              <a:solidFill>
                <a:schemeClr val="tx2"/>
              </a:solidFill>
            </a:endParaRPr>
          </a:p>
        </p:txBody>
      </p:sp>
      <p:cxnSp>
        <p:nvCxnSpPr>
          <p:cNvPr id="53" name="Straight Connector 52"/>
          <p:cNvCxnSpPr>
            <a:endCxn id="11" idx="1"/>
          </p:cNvCxnSpPr>
          <p:nvPr/>
        </p:nvCxnSpPr>
        <p:spPr>
          <a:xfrm flipV="1">
            <a:off x="2363032" y="2588568"/>
            <a:ext cx="707640" cy="22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16" idx="1"/>
          </p:cNvCxnSpPr>
          <p:nvPr/>
        </p:nvCxnSpPr>
        <p:spPr>
          <a:xfrm flipV="1">
            <a:off x="4267200" y="2588568"/>
            <a:ext cx="784672" cy="22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21" idx="1"/>
          </p:cNvCxnSpPr>
          <p:nvPr/>
        </p:nvCxnSpPr>
        <p:spPr>
          <a:xfrm flipV="1">
            <a:off x="6249232" y="2588568"/>
            <a:ext cx="847760" cy="22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306632" y="2590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6200" y="4567535"/>
            <a:ext cx="638316" cy="461665"/>
          </a:xfrm>
          <a:prstGeom prst="rect">
            <a:avLst/>
          </a:prstGeom>
          <a:noFill/>
        </p:spPr>
        <p:txBody>
          <a:bodyPr wrap="none" rtlCol="0">
            <a:spAutoFit/>
          </a:bodyPr>
          <a:lstStyle/>
          <a:p>
            <a:r>
              <a:rPr lang="en-US" sz="2400" dirty="0" smtClean="0">
                <a:solidFill>
                  <a:schemeClr val="tx2"/>
                </a:solidFill>
              </a:rPr>
              <a:t>CLK</a:t>
            </a:r>
            <a:endParaRPr lang="en-US" sz="2400" baseline="-25000" dirty="0">
              <a:solidFill>
                <a:schemeClr val="tx2"/>
              </a:solidFill>
            </a:endParaRPr>
          </a:p>
        </p:txBody>
      </p:sp>
      <p:sp>
        <p:nvSpPr>
          <p:cNvPr id="62" name="TextBox 61"/>
          <p:cNvSpPr txBox="1"/>
          <p:nvPr/>
        </p:nvSpPr>
        <p:spPr>
          <a:xfrm>
            <a:off x="8276606" y="1905000"/>
            <a:ext cx="940111" cy="707886"/>
          </a:xfrm>
          <a:prstGeom prst="rect">
            <a:avLst/>
          </a:prstGeom>
          <a:noFill/>
        </p:spPr>
        <p:txBody>
          <a:bodyPr wrap="square" rtlCol="0">
            <a:spAutoFit/>
          </a:bodyPr>
          <a:lstStyle/>
          <a:p>
            <a:pPr algn="ctr"/>
            <a:r>
              <a:rPr lang="en-US" sz="2000" dirty="0" smtClean="0">
                <a:solidFill>
                  <a:schemeClr val="tx2"/>
                </a:solidFill>
              </a:rPr>
              <a:t>Serial input</a:t>
            </a:r>
            <a:endParaRPr lang="en-US" sz="2000" baseline="-25000" dirty="0">
              <a:solidFill>
                <a:schemeClr val="tx2"/>
              </a:solidFill>
            </a:endParaRPr>
          </a:p>
        </p:txBody>
      </p:sp>
    </p:spTree>
    <p:extLst>
      <p:ext uri="{BB962C8B-B14F-4D97-AF65-F5344CB8AC3E}">
        <p14:creationId xmlns:p14="http://schemas.microsoft.com/office/powerpoint/2010/main" val="407658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par>
                                <p:cTn id="14" presetID="22" presetClass="entr" presetSubtype="4"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par>
                                <p:cTn id="22" presetID="22" presetClass="entr" presetSubtype="8"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left)">
                                      <p:cBhvr>
                                        <p:cTn id="24" dur="500"/>
                                        <p:tgtEl>
                                          <p:spTgt spid="24"/>
                                        </p:tgtEl>
                                      </p:cBhvr>
                                    </p:animEffect>
                                  </p:childTnLst>
                                </p:cTn>
                              </p:par>
                              <p:par>
                                <p:cTn id="25" presetID="22" presetClass="entr" presetSubtype="8"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par>
                                <p:cTn id="28" presetID="22" presetClass="entr" presetSubtype="8"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par>
                                <p:cTn id="31" presetID="22" presetClass="entr" presetSubtype="8"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wipe(left)">
                                      <p:cBhvr>
                                        <p:cTn id="36" dur="500"/>
                                        <p:tgtEl>
                                          <p:spTgt spid="5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wipe(left)">
                                      <p:cBhvr>
                                        <p:cTn id="41" dur="500"/>
                                        <p:tgtEl>
                                          <p:spTgt spid="5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up)">
                                      <p:cBhvr>
                                        <p:cTn id="44" dur="500"/>
                                        <p:tgtEl>
                                          <p:spTgt spid="6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wipe(right)">
                                      <p:cBhvr>
                                        <p:cTn id="49" dur="500"/>
                                        <p:tgtEl>
                                          <p:spTgt spid="55"/>
                                        </p:tgtEl>
                                      </p:cBhvr>
                                    </p:animEffect>
                                  </p:childTnLst>
                                </p:cTn>
                              </p:par>
                              <p:par>
                                <p:cTn id="50" presetID="22" presetClass="entr" presetSubtype="2" fill="hold"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wipe(right)">
                                      <p:cBhvr>
                                        <p:cTn id="52" dur="500"/>
                                        <p:tgtEl>
                                          <p:spTgt spid="54"/>
                                        </p:tgtEl>
                                      </p:cBhvr>
                                    </p:animEffect>
                                  </p:childTnLst>
                                </p:cTn>
                              </p:par>
                              <p:par>
                                <p:cTn id="53" presetID="22" presetClass="entr" presetSubtype="2"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wipe(right)">
                                      <p:cBhvr>
                                        <p:cTn id="55" dur="500"/>
                                        <p:tgtEl>
                                          <p:spTgt spid="53"/>
                                        </p:tgtEl>
                                      </p:cBhvr>
                                    </p:animEffect>
                                  </p:childTnLst>
                                </p:cTn>
                              </p:par>
                              <p:par>
                                <p:cTn id="56" presetID="22" presetClass="entr" presetSubtype="2" fill="hold" nodeType="with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wipe(right)">
                                      <p:cBhvr>
                                        <p:cTn id="58" dur="500"/>
                                        <p:tgtEl>
                                          <p:spTgt spid="4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wipe(down)">
                                      <p:cBhvr>
                                        <p:cTn id="6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7" grpId="0"/>
      <p:bldP spid="6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Serial-in, Parallel-out, Shift register</a:t>
            </a:r>
            <a:endParaRPr lang="en-US" dirty="0"/>
          </a:p>
        </p:txBody>
      </p:sp>
      <p:grpSp>
        <p:nvGrpSpPr>
          <p:cNvPr id="4" name="Group 3"/>
          <p:cNvGrpSpPr/>
          <p:nvPr/>
        </p:nvGrpSpPr>
        <p:grpSpPr>
          <a:xfrm>
            <a:off x="1066800" y="2286000"/>
            <a:ext cx="1362560" cy="1905000"/>
            <a:chOff x="1114424" y="2286000"/>
            <a:chExt cx="1648699" cy="1905000"/>
          </a:xfrm>
        </p:grpSpPr>
        <p:sp>
          <p:nvSpPr>
            <p:cNvPr id="5" name="Rectangle 4"/>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smtClean="0"/>
                <a:t>1</a:t>
              </a:r>
              <a:endParaRPr lang="en-US" baseline="-25000" dirty="0"/>
            </a:p>
          </p:txBody>
        </p:sp>
        <p:sp>
          <p:nvSpPr>
            <p:cNvPr id="6" name="TextBox 5"/>
            <p:cNvSpPr txBox="1"/>
            <p:nvPr/>
          </p:nvSpPr>
          <p:spPr>
            <a:xfrm>
              <a:off x="1219200" y="2357735"/>
              <a:ext cx="478016" cy="461665"/>
            </a:xfrm>
            <a:prstGeom prst="rect">
              <a:avLst/>
            </a:prstGeom>
            <a:noFill/>
          </p:spPr>
          <p:txBody>
            <a:bodyPr wrap="none" rtlCol="0">
              <a:spAutoFit/>
            </a:bodyPr>
            <a:lstStyle/>
            <a:p>
              <a:r>
                <a:rPr lang="en-US" sz="2400" dirty="0" smtClean="0">
                  <a:solidFill>
                    <a:schemeClr val="bg1"/>
                  </a:solidFill>
                </a:rPr>
                <a:t>D</a:t>
              </a:r>
              <a:r>
                <a:rPr lang="en-US" sz="2400" baseline="-25000" dirty="0" smtClean="0">
                  <a:solidFill>
                    <a:schemeClr val="bg1"/>
                  </a:solidFill>
                </a:rPr>
                <a:t>1</a:t>
              </a:r>
              <a:endParaRPr lang="en-US" sz="2400" baseline="-25000" dirty="0">
                <a:solidFill>
                  <a:schemeClr val="bg1"/>
                </a:solidFill>
              </a:endParaRPr>
            </a:p>
          </p:txBody>
        </p:sp>
        <p:sp>
          <p:nvSpPr>
            <p:cNvPr id="7" name="TextBox 6"/>
            <p:cNvSpPr txBox="1"/>
            <p:nvPr/>
          </p:nvSpPr>
          <p:spPr>
            <a:xfrm>
              <a:off x="2145931" y="2347912"/>
              <a:ext cx="617192"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A</a:t>
              </a:r>
              <a:endParaRPr lang="en-US" sz="2400" baseline="-25000" dirty="0">
                <a:solidFill>
                  <a:schemeClr val="bg1"/>
                </a:solidFill>
              </a:endParaRPr>
            </a:p>
          </p:txBody>
        </p:sp>
        <p:sp>
          <p:nvSpPr>
            <p:cNvPr id="8" name="TextBox 7"/>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grpSp>
        <p:nvGrpSpPr>
          <p:cNvPr id="9" name="Group 8"/>
          <p:cNvGrpSpPr/>
          <p:nvPr/>
        </p:nvGrpSpPr>
        <p:grpSpPr>
          <a:xfrm>
            <a:off x="2984080" y="2286000"/>
            <a:ext cx="1356149" cy="1905000"/>
            <a:chOff x="1114424" y="2286000"/>
            <a:chExt cx="1640941" cy="1905000"/>
          </a:xfrm>
        </p:grpSpPr>
        <p:sp>
          <p:nvSpPr>
            <p:cNvPr id="10" name="Rectangle 9"/>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2</a:t>
              </a:r>
              <a:endParaRPr lang="en-US" baseline="-25000" dirty="0"/>
            </a:p>
          </p:txBody>
        </p:sp>
        <p:sp>
          <p:nvSpPr>
            <p:cNvPr id="11" name="TextBox 10"/>
            <p:cNvSpPr txBox="1"/>
            <p:nvPr/>
          </p:nvSpPr>
          <p:spPr>
            <a:xfrm>
              <a:off x="1219200" y="2357735"/>
              <a:ext cx="578400" cy="461665"/>
            </a:xfrm>
            <a:prstGeom prst="rect">
              <a:avLst/>
            </a:prstGeom>
            <a:noFill/>
          </p:spPr>
          <p:txBody>
            <a:bodyPr wrap="none" rtlCol="0">
              <a:spAutoFit/>
            </a:bodyPr>
            <a:lstStyle/>
            <a:p>
              <a:r>
                <a:rPr lang="en-US" sz="2400" dirty="0" smtClean="0">
                  <a:solidFill>
                    <a:schemeClr val="bg1"/>
                  </a:solidFill>
                </a:rPr>
                <a:t>D</a:t>
              </a:r>
              <a:r>
                <a:rPr lang="en-US" sz="2400" baseline="-25000" dirty="0" smtClean="0">
                  <a:solidFill>
                    <a:schemeClr val="bg1"/>
                  </a:solidFill>
                </a:rPr>
                <a:t>2</a:t>
              </a:r>
              <a:endParaRPr lang="en-US" sz="2400" baseline="-25000" dirty="0">
                <a:solidFill>
                  <a:schemeClr val="bg1"/>
                </a:solidFill>
              </a:endParaRPr>
            </a:p>
          </p:txBody>
        </p:sp>
        <p:sp>
          <p:nvSpPr>
            <p:cNvPr id="12" name="TextBox 11"/>
            <p:cNvSpPr txBox="1"/>
            <p:nvPr/>
          </p:nvSpPr>
          <p:spPr>
            <a:xfrm>
              <a:off x="2145931" y="2347912"/>
              <a:ext cx="609434"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B</a:t>
              </a:r>
            </a:p>
          </p:txBody>
        </p:sp>
        <p:sp>
          <p:nvSpPr>
            <p:cNvPr id="13" name="TextBox 12"/>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grpSp>
        <p:nvGrpSpPr>
          <p:cNvPr id="14" name="Group 13"/>
          <p:cNvGrpSpPr/>
          <p:nvPr/>
        </p:nvGrpSpPr>
        <p:grpSpPr>
          <a:xfrm>
            <a:off x="4965280" y="2286000"/>
            <a:ext cx="1352942" cy="1905000"/>
            <a:chOff x="1114424" y="2286000"/>
            <a:chExt cx="1637061" cy="1905000"/>
          </a:xfrm>
        </p:grpSpPr>
        <p:sp>
          <p:nvSpPr>
            <p:cNvPr id="15" name="Rectangle 14"/>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3</a:t>
              </a:r>
              <a:endParaRPr lang="en-US" baseline="-25000" dirty="0"/>
            </a:p>
          </p:txBody>
        </p:sp>
        <p:sp>
          <p:nvSpPr>
            <p:cNvPr id="16" name="TextBox 15"/>
            <p:cNvSpPr txBox="1"/>
            <p:nvPr/>
          </p:nvSpPr>
          <p:spPr>
            <a:xfrm>
              <a:off x="1219200" y="2357735"/>
              <a:ext cx="578400" cy="461665"/>
            </a:xfrm>
            <a:prstGeom prst="rect">
              <a:avLst/>
            </a:prstGeom>
            <a:noFill/>
          </p:spPr>
          <p:txBody>
            <a:bodyPr wrap="none" rtlCol="0">
              <a:spAutoFit/>
            </a:bodyPr>
            <a:lstStyle/>
            <a:p>
              <a:r>
                <a:rPr lang="en-US" sz="2400" dirty="0" smtClean="0">
                  <a:solidFill>
                    <a:schemeClr val="bg1"/>
                  </a:solidFill>
                </a:rPr>
                <a:t>D</a:t>
              </a:r>
              <a:r>
                <a:rPr lang="en-US" sz="2400" baseline="-25000" dirty="0">
                  <a:solidFill>
                    <a:schemeClr val="bg1"/>
                  </a:solidFill>
                </a:rPr>
                <a:t>3</a:t>
              </a:r>
            </a:p>
          </p:txBody>
        </p:sp>
        <p:sp>
          <p:nvSpPr>
            <p:cNvPr id="17" name="TextBox 16"/>
            <p:cNvSpPr txBox="1"/>
            <p:nvPr/>
          </p:nvSpPr>
          <p:spPr>
            <a:xfrm>
              <a:off x="2145931" y="2347912"/>
              <a:ext cx="605554"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C</a:t>
              </a:r>
            </a:p>
          </p:txBody>
        </p:sp>
        <p:sp>
          <p:nvSpPr>
            <p:cNvPr id="18" name="TextBox 17"/>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grpSp>
        <p:nvGrpSpPr>
          <p:cNvPr id="19" name="Group 18"/>
          <p:cNvGrpSpPr/>
          <p:nvPr/>
        </p:nvGrpSpPr>
        <p:grpSpPr>
          <a:xfrm>
            <a:off x="7010400" y="2286000"/>
            <a:ext cx="1370575" cy="1905000"/>
            <a:chOff x="1114424" y="2286000"/>
            <a:chExt cx="1658397" cy="1905000"/>
          </a:xfrm>
        </p:grpSpPr>
        <p:sp>
          <p:nvSpPr>
            <p:cNvPr id="20" name="Rectangle 19"/>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4</a:t>
              </a:r>
              <a:endParaRPr lang="en-US" baseline="-25000" dirty="0"/>
            </a:p>
          </p:txBody>
        </p:sp>
        <p:sp>
          <p:nvSpPr>
            <p:cNvPr id="21" name="TextBox 20"/>
            <p:cNvSpPr txBox="1"/>
            <p:nvPr/>
          </p:nvSpPr>
          <p:spPr>
            <a:xfrm>
              <a:off x="1219200" y="2357735"/>
              <a:ext cx="578400" cy="461665"/>
            </a:xfrm>
            <a:prstGeom prst="rect">
              <a:avLst/>
            </a:prstGeom>
            <a:noFill/>
          </p:spPr>
          <p:txBody>
            <a:bodyPr wrap="none" rtlCol="0">
              <a:spAutoFit/>
            </a:bodyPr>
            <a:lstStyle/>
            <a:p>
              <a:r>
                <a:rPr lang="en-US" sz="2400" dirty="0" smtClean="0">
                  <a:solidFill>
                    <a:schemeClr val="bg1"/>
                  </a:solidFill>
                </a:rPr>
                <a:t>D</a:t>
              </a:r>
              <a:r>
                <a:rPr lang="en-US" sz="2400" baseline="-25000" dirty="0">
                  <a:solidFill>
                    <a:schemeClr val="bg1"/>
                  </a:solidFill>
                </a:rPr>
                <a:t>4</a:t>
              </a:r>
            </a:p>
          </p:txBody>
        </p:sp>
        <p:sp>
          <p:nvSpPr>
            <p:cNvPr id="22" name="TextBox 21"/>
            <p:cNvSpPr txBox="1"/>
            <p:nvPr/>
          </p:nvSpPr>
          <p:spPr>
            <a:xfrm>
              <a:off x="2145931" y="2347912"/>
              <a:ext cx="626890"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D</a:t>
              </a:r>
            </a:p>
          </p:txBody>
        </p:sp>
        <p:sp>
          <p:nvSpPr>
            <p:cNvPr id="23" name="TextBox 22"/>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cxnSp>
        <p:nvCxnSpPr>
          <p:cNvPr id="24" name="Straight Connector 23"/>
          <p:cNvCxnSpPr/>
          <p:nvPr/>
        </p:nvCxnSpPr>
        <p:spPr>
          <a:xfrm>
            <a:off x="381000" y="4572000"/>
            <a:ext cx="6400800" cy="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766053" y="3200400"/>
            <a:ext cx="366822" cy="1371600"/>
            <a:chOff x="766053" y="3200400"/>
            <a:chExt cx="366822" cy="1371600"/>
          </a:xfrm>
        </p:grpSpPr>
        <p:cxnSp>
          <p:nvCxnSpPr>
            <p:cNvPr id="26" name="Straight Connector 25"/>
            <p:cNvCxnSpPr/>
            <p:nvPr/>
          </p:nvCxnSpPr>
          <p:spPr>
            <a:xfrm flipV="1">
              <a:off x="776288" y="3200400"/>
              <a:ext cx="0" cy="13716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2681178" y="3200400"/>
            <a:ext cx="366822" cy="1371600"/>
            <a:chOff x="766053" y="3200400"/>
            <a:chExt cx="366822" cy="1371600"/>
          </a:xfrm>
        </p:grpSpPr>
        <p:cxnSp>
          <p:nvCxnSpPr>
            <p:cNvPr id="29" name="Straight Connector 28"/>
            <p:cNvCxnSpPr/>
            <p:nvPr/>
          </p:nvCxnSpPr>
          <p:spPr>
            <a:xfrm flipV="1">
              <a:off x="776288" y="3200400"/>
              <a:ext cx="0" cy="13716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4710002" y="3200400"/>
            <a:ext cx="366822" cy="1371600"/>
            <a:chOff x="766053" y="3200400"/>
            <a:chExt cx="366822" cy="1371600"/>
          </a:xfrm>
        </p:grpSpPr>
        <p:cxnSp>
          <p:nvCxnSpPr>
            <p:cNvPr id="32" name="Straight Connector 31"/>
            <p:cNvCxnSpPr/>
            <p:nvPr/>
          </p:nvCxnSpPr>
          <p:spPr>
            <a:xfrm flipV="1">
              <a:off x="776288" y="3200400"/>
              <a:ext cx="0" cy="13716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6767512" y="3200400"/>
            <a:ext cx="366822" cy="1371600"/>
            <a:chOff x="766053" y="3200400"/>
            <a:chExt cx="366822" cy="1371600"/>
          </a:xfrm>
        </p:grpSpPr>
        <p:cxnSp>
          <p:nvCxnSpPr>
            <p:cNvPr id="35" name="Straight Connector 34"/>
            <p:cNvCxnSpPr/>
            <p:nvPr/>
          </p:nvCxnSpPr>
          <p:spPr>
            <a:xfrm flipV="1">
              <a:off x="776288" y="3200400"/>
              <a:ext cx="0" cy="13716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905704" y="1828800"/>
            <a:ext cx="237296" cy="774233"/>
            <a:chOff x="2838448" y="1828800"/>
            <a:chExt cx="237296" cy="774233"/>
          </a:xfrm>
        </p:grpSpPr>
        <p:cxnSp>
          <p:nvCxnSpPr>
            <p:cNvPr id="47" name="Straight Connector 46"/>
            <p:cNvCxnSpPr/>
            <p:nvPr/>
          </p:nvCxnSpPr>
          <p:spPr>
            <a:xfrm flipV="1">
              <a:off x="2838448" y="1828800"/>
              <a:ext cx="0" cy="7742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847976" y="2590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49" name="TextBox 48"/>
          <p:cNvSpPr txBox="1"/>
          <p:nvPr/>
        </p:nvSpPr>
        <p:spPr>
          <a:xfrm>
            <a:off x="228600" y="1371600"/>
            <a:ext cx="1609736" cy="461665"/>
          </a:xfrm>
          <a:prstGeom prst="rect">
            <a:avLst/>
          </a:prstGeom>
          <a:noFill/>
        </p:spPr>
        <p:txBody>
          <a:bodyPr wrap="none" rtlCol="0">
            <a:spAutoFit/>
          </a:bodyPr>
          <a:lstStyle/>
          <a:p>
            <a:r>
              <a:rPr lang="en-US" sz="2400" dirty="0" smtClean="0">
                <a:solidFill>
                  <a:schemeClr val="tx2"/>
                </a:solidFill>
              </a:rPr>
              <a:t>Serial Input</a:t>
            </a:r>
            <a:endParaRPr lang="en-US" sz="2400" baseline="-25000" dirty="0">
              <a:solidFill>
                <a:schemeClr val="tx2"/>
              </a:solidFill>
            </a:endParaRPr>
          </a:p>
        </p:txBody>
      </p:sp>
      <p:cxnSp>
        <p:nvCxnSpPr>
          <p:cNvPr id="53" name="Straight Connector 52"/>
          <p:cNvCxnSpPr>
            <a:endCxn id="11" idx="1"/>
          </p:cNvCxnSpPr>
          <p:nvPr/>
        </p:nvCxnSpPr>
        <p:spPr>
          <a:xfrm flipV="1">
            <a:off x="2363032" y="2588568"/>
            <a:ext cx="707640" cy="22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16" idx="1"/>
          </p:cNvCxnSpPr>
          <p:nvPr/>
        </p:nvCxnSpPr>
        <p:spPr>
          <a:xfrm flipV="1">
            <a:off x="4267200" y="2588568"/>
            <a:ext cx="784672" cy="22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21" idx="1"/>
          </p:cNvCxnSpPr>
          <p:nvPr/>
        </p:nvCxnSpPr>
        <p:spPr>
          <a:xfrm flipV="1">
            <a:off x="6249232" y="2588568"/>
            <a:ext cx="847760" cy="22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306632" y="2590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6200" y="4567535"/>
            <a:ext cx="638316" cy="461665"/>
          </a:xfrm>
          <a:prstGeom prst="rect">
            <a:avLst/>
          </a:prstGeom>
          <a:noFill/>
        </p:spPr>
        <p:txBody>
          <a:bodyPr wrap="none" rtlCol="0">
            <a:spAutoFit/>
          </a:bodyPr>
          <a:lstStyle/>
          <a:p>
            <a:r>
              <a:rPr lang="en-US" sz="2400" dirty="0" smtClean="0">
                <a:solidFill>
                  <a:schemeClr val="tx2"/>
                </a:solidFill>
              </a:rPr>
              <a:t>CLK</a:t>
            </a:r>
            <a:endParaRPr lang="en-US" sz="2400" baseline="-25000" dirty="0">
              <a:solidFill>
                <a:schemeClr val="tx2"/>
              </a:solidFill>
            </a:endParaRPr>
          </a:p>
        </p:txBody>
      </p:sp>
      <p:cxnSp>
        <p:nvCxnSpPr>
          <p:cNvPr id="50" name="Straight Connector 49"/>
          <p:cNvCxnSpPr/>
          <p:nvPr/>
        </p:nvCxnSpPr>
        <p:spPr>
          <a:xfrm flipV="1">
            <a:off x="2714624" y="1949311"/>
            <a:ext cx="0" cy="639862"/>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452688" y="1443335"/>
            <a:ext cx="510076" cy="461665"/>
          </a:xfrm>
          <a:prstGeom prst="rect">
            <a:avLst/>
          </a:prstGeom>
          <a:noFill/>
        </p:spPr>
        <p:txBody>
          <a:bodyPr wrap="none" rtlCol="0">
            <a:spAutoFit/>
          </a:bodyPr>
          <a:lstStyle/>
          <a:p>
            <a:r>
              <a:rPr lang="en-US" sz="2400" dirty="0" smtClean="0"/>
              <a:t>Q</a:t>
            </a:r>
            <a:r>
              <a:rPr lang="en-US" sz="2400" baseline="-25000" dirty="0" smtClean="0"/>
              <a:t>A</a:t>
            </a:r>
            <a:endParaRPr lang="en-US" sz="2400" baseline="-25000" dirty="0"/>
          </a:p>
        </p:txBody>
      </p:sp>
      <p:sp>
        <p:nvSpPr>
          <p:cNvPr id="52" name="TextBox 51"/>
          <p:cNvSpPr txBox="1"/>
          <p:nvPr/>
        </p:nvSpPr>
        <p:spPr>
          <a:xfrm>
            <a:off x="4366724" y="1447800"/>
            <a:ext cx="503664" cy="461665"/>
          </a:xfrm>
          <a:prstGeom prst="rect">
            <a:avLst/>
          </a:prstGeom>
          <a:noFill/>
        </p:spPr>
        <p:txBody>
          <a:bodyPr wrap="none" rtlCol="0">
            <a:spAutoFit/>
          </a:bodyPr>
          <a:lstStyle/>
          <a:p>
            <a:r>
              <a:rPr lang="en-US" sz="2400" dirty="0" smtClean="0"/>
              <a:t>Q</a:t>
            </a:r>
            <a:r>
              <a:rPr lang="en-US" sz="2400" baseline="-25000" dirty="0"/>
              <a:t>B</a:t>
            </a:r>
          </a:p>
        </p:txBody>
      </p:sp>
      <p:sp>
        <p:nvSpPr>
          <p:cNvPr id="58" name="TextBox 57"/>
          <p:cNvSpPr txBox="1"/>
          <p:nvPr/>
        </p:nvSpPr>
        <p:spPr>
          <a:xfrm>
            <a:off x="6424124" y="1443335"/>
            <a:ext cx="500458" cy="461665"/>
          </a:xfrm>
          <a:prstGeom prst="rect">
            <a:avLst/>
          </a:prstGeom>
          <a:noFill/>
        </p:spPr>
        <p:txBody>
          <a:bodyPr wrap="none" rtlCol="0">
            <a:spAutoFit/>
          </a:bodyPr>
          <a:lstStyle/>
          <a:p>
            <a:r>
              <a:rPr lang="en-US" sz="2400" dirty="0" smtClean="0"/>
              <a:t>Q</a:t>
            </a:r>
            <a:r>
              <a:rPr lang="en-US" sz="2400" baseline="-25000" dirty="0"/>
              <a:t>C</a:t>
            </a:r>
          </a:p>
        </p:txBody>
      </p:sp>
      <p:sp>
        <p:nvSpPr>
          <p:cNvPr id="59" name="TextBox 58"/>
          <p:cNvSpPr txBox="1"/>
          <p:nvPr/>
        </p:nvSpPr>
        <p:spPr>
          <a:xfrm>
            <a:off x="8329124" y="1447800"/>
            <a:ext cx="518091" cy="461665"/>
          </a:xfrm>
          <a:prstGeom prst="rect">
            <a:avLst/>
          </a:prstGeom>
          <a:noFill/>
        </p:spPr>
        <p:txBody>
          <a:bodyPr wrap="none" rtlCol="0">
            <a:spAutoFit/>
          </a:bodyPr>
          <a:lstStyle/>
          <a:p>
            <a:r>
              <a:rPr lang="en-US" sz="2400" dirty="0" smtClean="0"/>
              <a:t>Q</a:t>
            </a:r>
            <a:r>
              <a:rPr lang="en-US" sz="2400" baseline="-25000" dirty="0" smtClean="0"/>
              <a:t>D</a:t>
            </a:r>
            <a:endParaRPr lang="en-US" sz="2400" baseline="-25000" dirty="0"/>
          </a:p>
        </p:txBody>
      </p:sp>
      <p:cxnSp>
        <p:nvCxnSpPr>
          <p:cNvPr id="60" name="Straight Connector 59"/>
          <p:cNvCxnSpPr/>
          <p:nvPr/>
        </p:nvCxnSpPr>
        <p:spPr>
          <a:xfrm flipV="1">
            <a:off x="4648200" y="1947864"/>
            <a:ext cx="0" cy="639862"/>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629400" y="1950938"/>
            <a:ext cx="0" cy="639862"/>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8534400" y="1950938"/>
            <a:ext cx="0" cy="639862"/>
          </a:xfrm>
          <a:prstGeom prst="line">
            <a:avLst/>
          </a:prstGeom>
          <a:ln w="25400">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82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par>
                                <p:cTn id="14" presetID="22" presetClass="entr" presetSubtype="4"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par>
                                <p:cTn id="22" presetID="22" presetClass="entr" presetSubtype="8"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left)">
                                      <p:cBhvr>
                                        <p:cTn id="24" dur="500"/>
                                        <p:tgtEl>
                                          <p:spTgt spid="24"/>
                                        </p:tgtEl>
                                      </p:cBhvr>
                                    </p:animEffect>
                                  </p:childTnLst>
                                </p:cTn>
                              </p:par>
                              <p:par>
                                <p:cTn id="25" presetID="22" presetClass="entr" presetSubtype="8"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par>
                                <p:cTn id="28" presetID="22" presetClass="entr" presetSubtype="8"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par>
                                <p:cTn id="31" presetID="22" presetClass="entr" presetSubtype="8"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wipe(left)">
                                      <p:cBhvr>
                                        <p:cTn id="36" dur="500"/>
                                        <p:tgtEl>
                                          <p:spTgt spid="5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wipe(up)">
                                      <p:cBhvr>
                                        <p:cTn id="41" dur="500"/>
                                        <p:tgtEl>
                                          <p:spTgt spid="4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wipe(up)">
                                      <p:cBhvr>
                                        <p:cTn id="44" dur="500"/>
                                        <p:tgtEl>
                                          <p:spTgt spid="4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wipe(left)">
                                      <p:cBhvr>
                                        <p:cTn id="49" dur="500"/>
                                        <p:tgtEl>
                                          <p:spTgt spid="5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wipe(left)">
                                      <p:cBhvr>
                                        <p:cTn id="54" dur="500"/>
                                        <p:tgtEl>
                                          <p:spTgt spid="5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left)">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down)">
                                      <p:cBhvr>
                                        <p:cTn id="64" dur="500"/>
                                        <p:tgtEl>
                                          <p:spTgt spid="50"/>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wipe(down)">
                                      <p:cBhvr>
                                        <p:cTn id="67" dur="500"/>
                                        <p:tgtEl>
                                          <p:spTgt spid="5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60"/>
                                        </p:tgtEl>
                                        <p:attrNameLst>
                                          <p:attrName>style.visibility</p:attrName>
                                        </p:attrNameLst>
                                      </p:cBhvr>
                                      <p:to>
                                        <p:strVal val="visible"/>
                                      </p:to>
                                    </p:set>
                                    <p:animEffect transition="in" filter="wipe(down)">
                                      <p:cBhvr>
                                        <p:cTn id="72" dur="500"/>
                                        <p:tgtEl>
                                          <p:spTgt spid="60"/>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wipe(down)">
                                      <p:cBhvr>
                                        <p:cTn id="75" dur="500"/>
                                        <p:tgtEl>
                                          <p:spTgt spid="5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61"/>
                                        </p:tgtEl>
                                        <p:attrNameLst>
                                          <p:attrName>style.visibility</p:attrName>
                                        </p:attrNameLst>
                                      </p:cBhvr>
                                      <p:to>
                                        <p:strVal val="visible"/>
                                      </p:to>
                                    </p:set>
                                    <p:animEffect transition="in" filter="wipe(down)">
                                      <p:cBhvr>
                                        <p:cTn id="80" dur="500"/>
                                        <p:tgtEl>
                                          <p:spTgt spid="61"/>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wipe(down)">
                                      <p:cBhvr>
                                        <p:cTn id="83" dur="500"/>
                                        <p:tgtEl>
                                          <p:spTgt spid="58"/>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wipe(down)">
                                      <p:cBhvr>
                                        <p:cTn id="88" dur="500"/>
                                        <p:tgtEl>
                                          <p:spTgt spid="59"/>
                                        </p:tgtEl>
                                      </p:cBhvr>
                                    </p:animEffect>
                                  </p:childTnLst>
                                </p:cTn>
                              </p:par>
                              <p:par>
                                <p:cTn id="89" presetID="22" presetClass="entr" presetSubtype="4" fill="hold" nodeType="with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wipe(down)">
                                      <p:cBhvr>
                                        <p:cTn id="91" dur="500"/>
                                        <p:tgtEl>
                                          <p:spTgt spid="63"/>
                                        </p:tgtEl>
                                      </p:cBhvr>
                                    </p:animEffect>
                                  </p:childTnLst>
                                </p:cTn>
                              </p:par>
                              <p:par>
                                <p:cTn id="92" presetID="22" presetClass="entr" presetSubtype="4" fill="hold" nodeType="with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wipe(down)">
                                      <p:cBhvr>
                                        <p:cTn id="9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7" grpId="0"/>
      <p:bldP spid="51" grpId="0"/>
      <p:bldP spid="52" grpId="0"/>
      <p:bldP spid="58" grpId="0"/>
      <p:bldP spid="5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Parallel-in, Serial-out, Shift register</a:t>
            </a:r>
            <a:endParaRPr lang="en-US" dirty="0"/>
          </a:p>
        </p:txBody>
      </p:sp>
      <p:grpSp>
        <p:nvGrpSpPr>
          <p:cNvPr id="4" name="Group 3"/>
          <p:cNvGrpSpPr/>
          <p:nvPr/>
        </p:nvGrpSpPr>
        <p:grpSpPr>
          <a:xfrm>
            <a:off x="943499" y="3810000"/>
            <a:ext cx="1362560" cy="1905000"/>
            <a:chOff x="1114424" y="2286000"/>
            <a:chExt cx="1648699" cy="1905000"/>
          </a:xfrm>
        </p:grpSpPr>
        <p:sp>
          <p:nvSpPr>
            <p:cNvPr id="5" name="Rectangle 4"/>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smtClean="0"/>
                <a:t>1</a:t>
              </a:r>
              <a:endParaRPr lang="en-US" baseline="-25000" dirty="0"/>
            </a:p>
          </p:txBody>
        </p:sp>
        <p:sp>
          <p:nvSpPr>
            <p:cNvPr id="6" name="TextBox 5"/>
            <p:cNvSpPr txBox="1"/>
            <p:nvPr/>
          </p:nvSpPr>
          <p:spPr>
            <a:xfrm>
              <a:off x="1219200" y="2357735"/>
              <a:ext cx="478016" cy="461665"/>
            </a:xfrm>
            <a:prstGeom prst="rect">
              <a:avLst/>
            </a:prstGeom>
            <a:noFill/>
          </p:spPr>
          <p:txBody>
            <a:bodyPr wrap="none" rtlCol="0">
              <a:spAutoFit/>
            </a:bodyPr>
            <a:lstStyle/>
            <a:p>
              <a:r>
                <a:rPr lang="en-US" sz="2400" dirty="0" smtClean="0">
                  <a:solidFill>
                    <a:schemeClr val="bg1"/>
                  </a:solidFill>
                </a:rPr>
                <a:t>D</a:t>
              </a:r>
              <a:r>
                <a:rPr lang="en-US" sz="2400" baseline="-25000" dirty="0" smtClean="0">
                  <a:solidFill>
                    <a:schemeClr val="bg1"/>
                  </a:solidFill>
                </a:rPr>
                <a:t>1</a:t>
              </a:r>
              <a:endParaRPr lang="en-US" sz="2400" baseline="-25000" dirty="0">
                <a:solidFill>
                  <a:schemeClr val="bg1"/>
                </a:solidFill>
              </a:endParaRPr>
            </a:p>
          </p:txBody>
        </p:sp>
        <p:sp>
          <p:nvSpPr>
            <p:cNvPr id="7" name="TextBox 6"/>
            <p:cNvSpPr txBox="1"/>
            <p:nvPr/>
          </p:nvSpPr>
          <p:spPr>
            <a:xfrm>
              <a:off x="2145931" y="2347912"/>
              <a:ext cx="617192"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1</a:t>
              </a:r>
              <a:endParaRPr lang="en-US" sz="2400" baseline="-25000" dirty="0">
                <a:solidFill>
                  <a:schemeClr val="bg1"/>
                </a:solidFill>
              </a:endParaRPr>
            </a:p>
          </p:txBody>
        </p:sp>
        <p:sp>
          <p:nvSpPr>
            <p:cNvPr id="8" name="TextBox 7"/>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grpSp>
        <p:nvGrpSpPr>
          <p:cNvPr id="9" name="Group 8"/>
          <p:cNvGrpSpPr/>
          <p:nvPr/>
        </p:nvGrpSpPr>
        <p:grpSpPr>
          <a:xfrm>
            <a:off x="3089379" y="3810000"/>
            <a:ext cx="1356149" cy="1905000"/>
            <a:chOff x="1114424" y="2286000"/>
            <a:chExt cx="1640941" cy="1905000"/>
          </a:xfrm>
        </p:grpSpPr>
        <p:sp>
          <p:nvSpPr>
            <p:cNvPr id="10" name="Rectangle 9"/>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2</a:t>
              </a:r>
              <a:endParaRPr lang="en-US" baseline="-25000" dirty="0"/>
            </a:p>
          </p:txBody>
        </p:sp>
        <p:sp>
          <p:nvSpPr>
            <p:cNvPr id="11" name="TextBox 10"/>
            <p:cNvSpPr txBox="1"/>
            <p:nvPr/>
          </p:nvSpPr>
          <p:spPr>
            <a:xfrm>
              <a:off x="1219200" y="2357735"/>
              <a:ext cx="578400" cy="461665"/>
            </a:xfrm>
            <a:prstGeom prst="rect">
              <a:avLst/>
            </a:prstGeom>
            <a:noFill/>
          </p:spPr>
          <p:txBody>
            <a:bodyPr wrap="none" rtlCol="0">
              <a:spAutoFit/>
            </a:bodyPr>
            <a:lstStyle/>
            <a:p>
              <a:r>
                <a:rPr lang="en-US" sz="2400" dirty="0" smtClean="0">
                  <a:solidFill>
                    <a:schemeClr val="bg1"/>
                  </a:solidFill>
                </a:rPr>
                <a:t>D</a:t>
              </a:r>
              <a:r>
                <a:rPr lang="en-US" sz="2400" baseline="-25000" dirty="0" smtClean="0">
                  <a:solidFill>
                    <a:schemeClr val="bg1"/>
                  </a:solidFill>
                </a:rPr>
                <a:t>2</a:t>
              </a:r>
              <a:endParaRPr lang="en-US" sz="2400" baseline="-25000" dirty="0">
                <a:solidFill>
                  <a:schemeClr val="bg1"/>
                </a:solidFill>
              </a:endParaRPr>
            </a:p>
          </p:txBody>
        </p:sp>
        <p:sp>
          <p:nvSpPr>
            <p:cNvPr id="12" name="TextBox 11"/>
            <p:cNvSpPr txBox="1"/>
            <p:nvPr/>
          </p:nvSpPr>
          <p:spPr>
            <a:xfrm>
              <a:off x="2145931" y="2347912"/>
              <a:ext cx="609434"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2</a:t>
              </a:r>
              <a:endParaRPr lang="en-US" sz="2400" baseline="-25000" dirty="0">
                <a:solidFill>
                  <a:schemeClr val="bg1"/>
                </a:solidFill>
              </a:endParaRPr>
            </a:p>
          </p:txBody>
        </p:sp>
        <p:sp>
          <p:nvSpPr>
            <p:cNvPr id="13" name="TextBox 12"/>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grpSp>
        <p:nvGrpSpPr>
          <p:cNvPr id="14" name="Group 13"/>
          <p:cNvGrpSpPr/>
          <p:nvPr/>
        </p:nvGrpSpPr>
        <p:grpSpPr>
          <a:xfrm>
            <a:off x="5273473" y="3810000"/>
            <a:ext cx="1352942" cy="1905000"/>
            <a:chOff x="1114424" y="2286000"/>
            <a:chExt cx="1637061" cy="1905000"/>
          </a:xfrm>
        </p:grpSpPr>
        <p:sp>
          <p:nvSpPr>
            <p:cNvPr id="15" name="Rectangle 14"/>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3</a:t>
              </a:r>
              <a:endParaRPr lang="en-US" baseline="-25000" dirty="0"/>
            </a:p>
          </p:txBody>
        </p:sp>
        <p:sp>
          <p:nvSpPr>
            <p:cNvPr id="16" name="TextBox 15"/>
            <p:cNvSpPr txBox="1"/>
            <p:nvPr/>
          </p:nvSpPr>
          <p:spPr>
            <a:xfrm>
              <a:off x="1219200" y="2357735"/>
              <a:ext cx="578400" cy="461665"/>
            </a:xfrm>
            <a:prstGeom prst="rect">
              <a:avLst/>
            </a:prstGeom>
            <a:noFill/>
          </p:spPr>
          <p:txBody>
            <a:bodyPr wrap="none" rtlCol="0">
              <a:spAutoFit/>
            </a:bodyPr>
            <a:lstStyle/>
            <a:p>
              <a:r>
                <a:rPr lang="en-US" sz="2400" dirty="0" smtClean="0">
                  <a:solidFill>
                    <a:schemeClr val="bg1"/>
                  </a:solidFill>
                </a:rPr>
                <a:t>D</a:t>
              </a:r>
              <a:r>
                <a:rPr lang="en-US" sz="2400" baseline="-25000" dirty="0">
                  <a:solidFill>
                    <a:schemeClr val="bg1"/>
                  </a:solidFill>
                </a:rPr>
                <a:t>3</a:t>
              </a:r>
            </a:p>
          </p:txBody>
        </p:sp>
        <p:sp>
          <p:nvSpPr>
            <p:cNvPr id="17" name="TextBox 16"/>
            <p:cNvSpPr txBox="1"/>
            <p:nvPr/>
          </p:nvSpPr>
          <p:spPr>
            <a:xfrm>
              <a:off x="2145931" y="2347912"/>
              <a:ext cx="605554"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3</a:t>
              </a:r>
              <a:endParaRPr lang="en-US" sz="2400" baseline="-25000" dirty="0">
                <a:solidFill>
                  <a:schemeClr val="bg1"/>
                </a:solidFill>
              </a:endParaRPr>
            </a:p>
          </p:txBody>
        </p:sp>
        <p:sp>
          <p:nvSpPr>
            <p:cNvPr id="18" name="TextBox 17"/>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grpSp>
        <p:nvGrpSpPr>
          <p:cNvPr id="19" name="Group 18"/>
          <p:cNvGrpSpPr/>
          <p:nvPr/>
        </p:nvGrpSpPr>
        <p:grpSpPr>
          <a:xfrm>
            <a:off x="7468625" y="3810000"/>
            <a:ext cx="1348133" cy="1905000"/>
            <a:chOff x="1114424" y="2286000"/>
            <a:chExt cx="1631242" cy="1905000"/>
          </a:xfrm>
        </p:grpSpPr>
        <p:sp>
          <p:nvSpPr>
            <p:cNvPr id="20" name="Rectangle 19"/>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4</a:t>
              </a:r>
              <a:endParaRPr lang="en-US" baseline="-25000" dirty="0"/>
            </a:p>
          </p:txBody>
        </p:sp>
        <p:sp>
          <p:nvSpPr>
            <p:cNvPr id="21" name="TextBox 20"/>
            <p:cNvSpPr txBox="1"/>
            <p:nvPr/>
          </p:nvSpPr>
          <p:spPr>
            <a:xfrm>
              <a:off x="1219200" y="2357735"/>
              <a:ext cx="578400" cy="461665"/>
            </a:xfrm>
            <a:prstGeom prst="rect">
              <a:avLst/>
            </a:prstGeom>
            <a:noFill/>
          </p:spPr>
          <p:txBody>
            <a:bodyPr wrap="none" rtlCol="0">
              <a:spAutoFit/>
            </a:bodyPr>
            <a:lstStyle/>
            <a:p>
              <a:r>
                <a:rPr lang="en-US" sz="2400" dirty="0" smtClean="0">
                  <a:solidFill>
                    <a:schemeClr val="bg1"/>
                  </a:solidFill>
                </a:rPr>
                <a:t>D</a:t>
              </a:r>
              <a:r>
                <a:rPr lang="en-US" sz="2400" baseline="-25000" dirty="0">
                  <a:solidFill>
                    <a:schemeClr val="bg1"/>
                  </a:solidFill>
                </a:rPr>
                <a:t>4</a:t>
              </a:r>
            </a:p>
          </p:txBody>
        </p:sp>
        <p:sp>
          <p:nvSpPr>
            <p:cNvPr id="22" name="TextBox 21"/>
            <p:cNvSpPr txBox="1"/>
            <p:nvPr/>
          </p:nvSpPr>
          <p:spPr>
            <a:xfrm>
              <a:off x="2145930" y="2347912"/>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4</a:t>
              </a:r>
              <a:endParaRPr lang="en-US" sz="2400" baseline="-25000" dirty="0">
                <a:solidFill>
                  <a:schemeClr val="bg1"/>
                </a:solidFill>
              </a:endParaRPr>
            </a:p>
          </p:txBody>
        </p:sp>
        <p:sp>
          <p:nvSpPr>
            <p:cNvPr id="23" name="TextBox 22"/>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cxnSp>
        <p:nvCxnSpPr>
          <p:cNvPr id="24" name="Straight Connector 23"/>
          <p:cNvCxnSpPr/>
          <p:nvPr/>
        </p:nvCxnSpPr>
        <p:spPr>
          <a:xfrm flipV="1">
            <a:off x="486299" y="6091535"/>
            <a:ext cx="6697929" cy="4465"/>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714899" y="4724400"/>
            <a:ext cx="366822" cy="1371600"/>
            <a:chOff x="766053" y="3200400"/>
            <a:chExt cx="366822" cy="1371600"/>
          </a:xfrm>
        </p:grpSpPr>
        <p:cxnSp>
          <p:nvCxnSpPr>
            <p:cNvPr id="26" name="Straight Connector 25"/>
            <p:cNvCxnSpPr/>
            <p:nvPr/>
          </p:nvCxnSpPr>
          <p:spPr>
            <a:xfrm flipV="1">
              <a:off x="776288" y="3200400"/>
              <a:ext cx="0" cy="13716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2786477" y="4724400"/>
            <a:ext cx="366822" cy="1371600"/>
            <a:chOff x="766053" y="3200400"/>
            <a:chExt cx="366822" cy="1371600"/>
          </a:xfrm>
        </p:grpSpPr>
        <p:cxnSp>
          <p:nvCxnSpPr>
            <p:cNvPr id="29" name="Straight Connector 28"/>
            <p:cNvCxnSpPr/>
            <p:nvPr/>
          </p:nvCxnSpPr>
          <p:spPr>
            <a:xfrm flipV="1">
              <a:off x="776288" y="3200400"/>
              <a:ext cx="0" cy="13716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4996277" y="4724400"/>
            <a:ext cx="366822" cy="1371600"/>
            <a:chOff x="766053" y="3200400"/>
            <a:chExt cx="366822" cy="1371600"/>
          </a:xfrm>
        </p:grpSpPr>
        <p:cxnSp>
          <p:nvCxnSpPr>
            <p:cNvPr id="32" name="Straight Connector 31"/>
            <p:cNvCxnSpPr/>
            <p:nvPr/>
          </p:nvCxnSpPr>
          <p:spPr>
            <a:xfrm flipV="1">
              <a:off x="776288" y="3200400"/>
              <a:ext cx="0" cy="13716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7173993" y="4724400"/>
            <a:ext cx="366822" cy="1371600"/>
            <a:chOff x="766053" y="3200400"/>
            <a:chExt cx="366822" cy="1371600"/>
          </a:xfrm>
        </p:grpSpPr>
        <p:cxnSp>
          <p:nvCxnSpPr>
            <p:cNvPr id="35" name="Straight Connector 34"/>
            <p:cNvCxnSpPr/>
            <p:nvPr/>
          </p:nvCxnSpPr>
          <p:spPr>
            <a:xfrm flipV="1">
              <a:off x="776288" y="3200400"/>
              <a:ext cx="0" cy="13716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782403" y="1219200"/>
            <a:ext cx="237296" cy="2901462"/>
            <a:chOff x="2838448" y="-304800"/>
            <a:chExt cx="237296" cy="2901462"/>
          </a:xfrm>
        </p:grpSpPr>
        <p:cxnSp>
          <p:nvCxnSpPr>
            <p:cNvPr id="47" name="Straight Connector 46"/>
            <p:cNvCxnSpPr/>
            <p:nvPr/>
          </p:nvCxnSpPr>
          <p:spPr>
            <a:xfrm flipV="1">
              <a:off x="2838448" y="-304800"/>
              <a:ext cx="0" cy="29014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847976" y="2590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9" name="TextBox 48"/>
              <p:cNvSpPr txBox="1"/>
              <p:nvPr/>
            </p:nvSpPr>
            <p:spPr>
              <a:xfrm>
                <a:off x="125218" y="1695646"/>
                <a:ext cx="665881" cy="590354"/>
              </a:xfrm>
              <a:prstGeom prst="rect">
                <a:avLst/>
              </a:prstGeom>
              <a:noFill/>
            </p:spPr>
            <p:txBody>
              <a:bodyPr wrap="square" rtlCol="0">
                <a:spAutoFit/>
              </a:bodyPr>
              <a:lstStyle/>
              <a:p>
                <a:r>
                  <a:rPr lang="en-US" sz="1600" dirty="0" smtClean="0"/>
                  <a:t>Shift/</a:t>
                </a:r>
                <a14:m>
                  <m:oMath xmlns:m="http://schemas.openxmlformats.org/officeDocument/2006/math">
                    <m:acc>
                      <m:accPr>
                        <m:chr m:val="̅"/>
                        <m:ctrlPr>
                          <a:rPr lang="en-US" sz="1600" i="1" smtClean="0">
                            <a:latin typeface="Cambria Math" panose="02040503050406030204" pitchFamily="18" charset="0"/>
                          </a:rPr>
                        </m:ctrlPr>
                      </m:accPr>
                      <m:e>
                        <m:r>
                          <m:rPr>
                            <m:sty m:val="p"/>
                          </m:rPr>
                          <a:rPr lang="en-US" sz="1600" b="0" i="0" smtClean="0">
                            <a:latin typeface="Cambria Math" panose="02040503050406030204" pitchFamily="18" charset="0"/>
                          </a:rPr>
                          <m:t>Load</m:t>
                        </m:r>
                      </m:e>
                    </m:acc>
                  </m:oMath>
                </a14:m>
                <a:endParaRPr lang="en-US" sz="1600" baseline="-25000" dirty="0"/>
              </a:p>
            </p:txBody>
          </p:sp>
        </mc:Choice>
        <mc:Fallback xmlns="">
          <p:sp>
            <p:nvSpPr>
              <p:cNvPr id="49" name="TextBox 48"/>
              <p:cNvSpPr txBox="1">
                <a:spLocks noRot="1" noChangeAspect="1" noMove="1" noResize="1" noEditPoints="1" noAdjustHandles="1" noChangeArrowheads="1" noChangeShapeType="1" noTextEdit="1"/>
              </p:cNvSpPr>
              <p:nvPr/>
            </p:nvSpPr>
            <p:spPr>
              <a:xfrm>
                <a:off x="125218" y="1695646"/>
                <a:ext cx="665881" cy="590354"/>
              </a:xfrm>
              <a:prstGeom prst="rect">
                <a:avLst/>
              </a:prstGeom>
              <a:blipFill rotWithShape="0">
                <a:blip r:embed="rId2"/>
                <a:stretch>
                  <a:fillRect l="-5505" t="-3093"/>
                </a:stretch>
              </a:blipFill>
            </p:spPr>
            <p:txBody>
              <a:bodyPr/>
              <a:lstStyle/>
              <a:p>
                <a:r>
                  <a:rPr lang="en-US">
                    <a:noFill/>
                  </a:rPr>
                  <a:t> </a:t>
                </a:r>
              </a:p>
            </p:txBody>
          </p:sp>
        </mc:Fallback>
      </mc:AlternateContent>
      <p:cxnSp>
        <p:nvCxnSpPr>
          <p:cNvPr id="56" name="Straight Connector 55"/>
          <p:cNvCxnSpPr/>
          <p:nvPr/>
        </p:nvCxnSpPr>
        <p:spPr>
          <a:xfrm>
            <a:off x="8763832" y="4114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81499" y="6091535"/>
            <a:ext cx="638316" cy="461665"/>
          </a:xfrm>
          <a:prstGeom prst="rect">
            <a:avLst/>
          </a:prstGeom>
          <a:noFill/>
        </p:spPr>
        <p:txBody>
          <a:bodyPr wrap="none" rtlCol="0">
            <a:spAutoFit/>
          </a:bodyPr>
          <a:lstStyle/>
          <a:p>
            <a:r>
              <a:rPr lang="en-US" sz="2400" dirty="0" smtClean="0">
                <a:solidFill>
                  <a:schemeClr val="tx2"/>
                </a:solidFill>
              </a:rPr>
              <a:t>CLK</a:t>
            </a:r>
            <a:endParaRPr lang="en-US" sz="2400" baseline="-25000" dirty="0">
              <a:solidFill>
                <a:schemeClr val="tx2"/>
              </a:solidFill>
            </a:endParaRPr>
          </a:p>
        </p:txBody>
      </p:sp>
      <p:cxnSp>
        <p:nvCxnSpPr>
          <p:cNvPr id="73" name="Straight Connector 72"/>
          <p:cNvCxnSpPr/>
          <p:nvPr/>
        </p:nvCxnSpPr>
        <p:spPr>
          <a:xfrm>
            <a:off x="295799" y="1676400"/>
            <a:ext cx="724877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943499" y="1905000"/>
            <a:ext cx="6216441" cy="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1095899" y="1484670"/>
            <a:ext cx="838200" cy="386344"/>
            <a:chOff x="379248" y="5807937"/>
            <a:chExt cx="1796754" cy="752875"/>
          </a:xfrm>
        </p:grpSpPr>
        <p:cxnSp>
          <p:nvCxnSpPr>
            <p:cNvPr id="76" name="Straight Connector 75"/>
            <p:cNvCxnSpPr/>
            <p:nvPr/>
          </p:nvCxnSpPr>
          <p:spPr>
            <a:xfrm flipV="1">
              <a:off x="379248" y="618716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1591266" y="6184640"/>
              <a:ext cx="584736"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1446530" y="6125012"/>
              <a:ext cx="120028" cy="117436"/>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riangle 100"/>
            <p:cNvSpPr/>
            <p:nvPr/>
          </p:nvSpPr>
          <p:spPr>
            <a:xfrm rot="5400000">
              <a:off x="733521" y="5859860"/>
              <a:ext cx="752875" cy="649030"/>
            </a:xfrm>
            <a:prstGeom prst="triangl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80" name="Straight Connector 79"/>
          <p:cNvCxnSpPr/>
          <p:nvPr/>
        </p:nvCxnSpPr>
        <p:spPr>
          <a:xfrm flipV="1">
            <a:off x="959541" y="1689531"/>
            <a:ext cx="0" cy="214611"/>
          </a:xfrm>
          <a:prstGeom prst="line">
            <a:avLst/>
          </a:prstGeom>
          <a:ln w="25400">
            <a:tailEnd type="oval"/>
          </a:ln>
        </p:spPr>
        <p:style>
          <a:lnRef idx="1">
            <a:schemeClr val="accent1"/>
          </a:lnRef>
          <a:fillRef idx="0">
            <a:schemeClr val="accent1"/>
          </a:fillRef>
          <a:effectRef idx="0">
            <a:schemeClr val="accent1"/>
          </a:effectRef>
          <a:fontRef idx="minor">
            <a:schemeClr val="tx1"/>
          </a:fontRef>
        </p:style>
      </p:cxnSp>
      <p:grpSp>
        <p:nvGrpSpPr>
          <p:cNvPr id="130" name="Group 129"/>
          <p:cNvGrpSpPr/>
          <p:nvPr/>
        </p:nvGrpSpPr>
        <p:grpSpPr>
          <a:xfrm>
            <a:off x="2223689" y="1219199"/>
            <a:ext cx="1218368" cy="2895603"/>
            <a:chOff x="2118390" y="1219199"/>
            <a:chExt cx="1218368" cy="2895603"/>
          </a:xfrm>
        </p:grpSpPr>
        <p:grpSp>
          <p:nvGrpSpPr>
            <p:cNvPr id="104" name="Group 103"/>
            <p:cNvGrpSpPr/>
            <p:nvPr/>
          </p:nvGrpSpPr>
          <p:grpSpPr>
            <a:xfrm>
              <a:off x="2118390" y="1219199"/>
              <a:ext cx="1218368" cy="2895603"/>
              <a:chOff x="2118390" y="1219199"/>
              <a:chExt cx="1218368" cy="2895603"/>
            </a:xfrm>
          </p:grpSpPr>
          <p:grpSp>
            <p:nvGrpSpPr>
              <p:cNvPr id="92" name="Group 91"/>
              <p:cNvGrpSpPr/>
              <p:nvPr/>
            </p:nvGrpSpPr>
            <p:grpSpPr>
              <a:xfrm>
                <a:off x="2452927" y="1219199"/>
                <a:ext cx="883831" cy="2895603"/>
                <a:chOff x="2392769" y="1219199"/>
                <a:chExt cx="883831" cy="2895603"/>
              </a:xfrm>
            </p:grpSpPr>
            <p:grpSp>
              <p:nvGrpSpPr>
                <p:cNvPr id="88" name="Group 87"/>
                <p:cNvGrpSpPr/>
                <p:nvPr/>
              </p:nvGrpSpPr>
              <p:grpSpPr>
                <a:xfrm>
                  <a:off x="2392769" y="1219199"/>
                  <a:ext cx="883831" cy="2895603"/>
                  <a:chOff x="2392769" y="1219199"/>
                  <a:chExt cx="883831" cy="2895603"/>
                </a:xfrm>
              </p:grpSpPr>
              <p:grpSp>
                <p:nvGrpSpPr>
                  <p:cNvPr id="62" name="Group 61"/>
                  <p:cNvGrpSpPr/>
                  <p:nvPr/>
                </p:nvGrpSpPr>
                <p:grpSpPr>
                  <a:xfrm rot="5400000">
                    <a:off x="2114623" y="2182287"/>
                    <a:ext cx="902029" cy="345738"/>
                    <a:chOff x="3269941" y="1715660"/>
                    <a:chExt cx="2339630" cy="741118"/>
                  </a:xfrm>
                </p:grpSpPr>
                <p:cxnSp>
                  <p:nvCxnSpPr>
                    <p:cNvPr id="64" name="Straight Connector 63"/>
                    <p:cNvCxnSpPr/>
                    <p:nvPr/>
                  </p:nvCxnSpPr>
                  <p:spPr>
                    <a:xfrm flipV="1">
                      <a:off x="4042896" y="226640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a:off x="3863972" y="1309029"/>
                      <a:ext cx="0" cy="118806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8" name="Group 67"/>
                  <p:cNvGrpSpPr/>
                  <p:nvPr/>
                </p:nvGrpSpPr>
                <p:grpSpPr>
                  <a:xfrm rot="5400000">
                    <a:off x="2312809" y="1837252"/>
                    <a:ext cx="1581843" cy="345738"/>
                    <a:chOff x="1506679" y="1715660"/>
                    <a:chExt cx="4102892" cy="741118"/>
                  </a:xfrm>
                </p:grpSpPr>
                <p:cxnSp>
                  <p:nvCxnSpPr>
                    <p:cNvPr id="69" name="Straight Connector 68"/>
                    <p:cNvCxnSpPr/>
                    <p:nvPr/>
                  </p:nvCxnSpPr>
                  <p:spPr>
                    <a:xfrm rot="16200000">
                      <a:off x="3575270" y="1383675"/>
                      <a:ext cx="0" cy="1765465"/>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6200000">
                      <a:off x="2982341" y="427398"/>
                      <a:ext cx="0" cy="295132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2"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1" name="Group 80"/>
                  <p:cNvGrpSpPr/>
                  <p:nvPr/>
                </p:nvGrpSpPr>
                <p:grpSpPr>
                  <a:xfrm rot="5400000">
                    <a:off x="2303496" y="3399057"/>
                    <a:ext cx="1093925" cy="337565"/>
                    <a:chOff x="3675121" y="3048834"/>
                    <a:chExt cx="3121090" cy="723601"/>
                  </a:xfrm>
                </p:grpSpPr>
                <p:cxnSp>
                  <p:nvCxnSpPr>
                    <p:cNvPr id="82" name="Straight Connector 81"/>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3675121" y="323358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a:off x="5903323" y="2520959"/>
                      <a:ext cx="2" cy="17857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3990333" y="3048834"/>
                      <a:ext cx="1016928" cy="723601"/>
                      <a:chOff x="3990333" y="3048834"/>
                      <a:chExt cx="1016928" cy="723601"/>
                    </a:xfrm>
                  </p:grpSpPr>
                  <p:sp>
                    <p:nvSpPr>
                      <p:cNvPr id="86" name="Stored Data 71"/>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Stored Data 71"/>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37" name="Elbow Connector 36"/>
                  <p:cNvCxnSpPr/>
                  <p:nvPr/>
                </p:nvCxnSpPr>
                <p:spPr>
                  <a:xfrm rot="16200000" flipH="1">
                    <a:off x="2504212" y="2775830"/>
                    <a:ext cx="320760" cy="197908"/>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5400000">
                    <a:off x="2896377" y="2828154"/>
                    <a:ext cx="241495" cy="172525"/>
                  </a:xfrm>
                  <a:prstGeom prst="bentConnector3">
                    <a:avLst>
                      <a:gd name="adj1" fmla="val 31679"/>
                    </a:avLst>
                  </a:prstGeom>
                  <a:ln w="28575"/>
                </p:spPr>
                <p:style>
                  <a:lnRef idx="1">
                    <a:schemeClr val="accent1"/>
                  </a:lnRef>
                  <a:fillRef idx="0">
                    <a:schemeClr val="accent1"/>
                  </a:fillRef>
                  <a:effectRef idx="0">
                    <a:schemeClr val="accent1"/>
                  </a:effectRef>
                  <a:fontRef idx="minor">
                    <a:schemeClr val="tx1"/>
                  </a:fontRef>
                </p:style>
              </p:cxnSp>
            </p:grpSp>
            <p:cxnSp>
              <p:nvCxnSpPr>
                <p:cNvPr id="89" name="Straight Connector 88"/>
                <p:cNvCxnSpPr/>
                <p:nvPr/>
              </p:nvCxnSpPr>
              <p:spPr>
                <a:xfrm>
                  <a:off x="2847474" y="4098758"/>
                  <a:ext cx="188238" cy="0"/>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100" name="Straight Connector 99"/>
              <p:cNvCxnSpPr/>
              <p:nvPr/>
            </p:nvCxnSpPr>
            <p:spPr>
              <a:xfrm>
                <a:off x="2118390" y="4114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2346158" y="2202149"/>
                <a:ext cx="0" cy="1912651"/>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103" name="Straight Connector 102"/>
            <p:cNvCxnSpPr/>
            <p:nvPr/>
          </p:nvCxnSpPr>
          <p:spPr>
            <a:xfrm>
              <a:off x="2344479" y="2193758"/>
              <a:ext cx="20706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4372499" y="1219200"/>
            <a:ext cx="1218368" cy="2895603"/>
            <a:chOff x="4267200" y="1219200"/>
            <a:chExt cx="1218368" cy="2895603"/>
          </a:xfrm>
        </p:grpSpPr>
        <p:grpSp>
          <p:nvGrpSpPr>
            <p:cNvPr id="105" name="Group 104"/>
            <p:cNvGrpSpPr/>
            <p:nvPr/>
          </p:nvGrpSpPr>
          <p:grpSpPr>
            <a:xfrm>
              <a:off x="4267200" y="1219200"/>
              <a:ext cx="1218368" cy="2895603"/>
              <a:chOff x="2118390" y="1219199"/>
              <a:chExt cx="1218368" cy="2895603"/>
            </a:xfrm>
          </p:grpSpPr>
          <p:grpSp>
            <p:nvGrpSpPr>
              <p:cNvPr id="106" name="Group 105"/>
              <p:cNvGrpSpPr/>
              <p:nvPr/>
            </p:nvGrpSpPr>
            <p:grpSpPr>
              <a:xfrm>
                <a:off x="2452927" y="1219199"/>
                <a:ext cx="883831" cy="2895603"/>
                <a:chOff x="2392769" y="1219199"/>
                <a:chExt cx="883831" cy="2895603"/>
              </a:xfrm>
            </p:grpSpPr>
            <p:grpSp>
              <p:nvGrpSpPr>
                <p:cNvPr id="109" name="Group 108"/>
                <p:cNvGrpSpPr/>
                <p:nvPr/>
              </p:nvGrpSpPr>
              <p:grpSpPr>
                <a:xfrm>
                  <a:off x="2392769" y="1219199"/>
                  <a:ext cx="883831" cy="2895603"/>
                  <a:chOff x="2392769" y="1219199"/>
                  <a:chExt cx="883831" cy="2895603"/>
                </a:xfrm>
              </p:grpSpPr>
              <p:grpSp>
                <p:nvGrpSpPr>
                  <p:cNvPr id="111" name="Group 110"/>
                  <p:cNvGrpSpPr/>
                  <p:nvPr/>
                </p:nvGrpSpPr>
                <p:grpSpPr>
                  <a:xfrm rot="5400000">
                    <a:off x="2114623" y="2182287"/>
                    <a:ext cx="902029" cy="345738"/>
                    <a:chOff x="3269941" y="1715660"/>
                    <a:chExt cx="2339630" cy="741118"/>
                  </a:xfrm>
                </p:grpSpPr>
                <p:cxnSp>
                  <p:nvCxnSpPr>
                    <p:cNvPr id="126" name="Straight Connector 125"/>
                    <p:cNvCxnSpPr/>
                    <p:nvPr/>
                  </p:nvCxnSpPr>
                  <p:spPr>
                    <a:xfrm flipV="1">
                      <a:off x="4042896" y="226640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rot="16200000">
                      <a:off x="3863972" y="1309029"/>
                      <a:ext cx="0" cy="118806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9"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2" name="Group 111"/>
                  <p:cNvGrpSpPr/>
                  <p:nvPr/>
                </p:nvGrpSpPr>
                <p:grpSpPr>
                  <a:xfrm rot="5400000">
                    <a:off x="2312809" y="1837252"/>
                    <a:ext cx="1581843" cy="345738"/>
                    <a:chOff x="1506679" y="1715660"/>
                    <a:chExt cx="4102892" cy="741118"/>
                  </a:xfrm>
                </p:grpSpPr>
                <p:cxnSp>
                  <p:nvCxnSpPr>
                    <p:cNvPr id="122" name="Straight Connector 121"/>
                    <p:cNvCxnSpPr/>
                    <p:nvPr/>
                  </p:nvCxnSpPr>
                  <p:spPr>
                    <a:xfrm rot="16200000">
                      <a:off x="3575270" y="1383675"/>
                      <a:ext cx="0" cy="1765465"/>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16200000">
                      <a:off x="2982341" y="427398"/>
                      <a:ext cx="0" cy="295132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5"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3" name="Group 112"/>
                  <p:cNvGrpSpPr/>
                  <p:nvPr/>
                </p:nvGrpSpPr>
                <p:grpSpPr>
                  <a:xfrm rot="5400000">
                    <a:off x="2303496" y="3399057"/>
                    <a:ext cx="1093925" cy="337565"/>
                    <a:chOff x="3675121" y="3048834"/>
                    <a:chExt cx="3121090" cy="723601"/>
                  </a:xfrm>
                </p:grpSpPr>
                <p:cxnSp>
                  <p:nvCxnSpPr>
                    <p:cNvPr id="116" name="Straight Connector 115"/>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3675121" y="323358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16200000">
                      <a:off x="5903323" y="2520959"/>
                      <a:ext cx="2" cy="17857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3990333" y="3048834"/>
                      <a:ext cx="1016928" cy="723601"/>
                      <a:chOff x="3990333" y="3048834"/>
                      <a:chExt cx="1016928" cy="723601"/>
                    </a:xfrm>
                  </p:grpSpPr>
                  <p:sp>
                    <p:nvSpPr>
                      <p:cNvPr id="120" name="Stored Data 71"/>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Stored Data 71"/>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114" name="Elbow Connector 113"/>
                  <p:cNvCxnSpPr/>
                  <p:nvPr/>
                </p:nvCxnSpPr>
                <p:spPr>
                  <a:xfrm rot="16200000" flipH="1">
                    <a:off x="2504212" y="2775830"/>
                    <a:ext cx="320760" cy="197908"/>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15" name="Elbow Connector 114"/>
                  <p:cNvCxnSpPr/>
                  <p:nvPr/>
                </p:nvCxnSpPr>
                <p:spPr>
                  <a:xfrm rot="5400000">
                    <a:off x="2896377" y="2828154"/>
                    <a:ext cx="241495" cy="172525"/>
                  </a:xfrm>
                  <a:prstGeom prst="bentConnector3">
                    <a:avLst>
                      <a:gd name="adj1" fmla="val 31679"/>
                    </a:avLst>
                  </a:prstGeom>
                  <a:ln w="28575"/>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2847474" y="4098758"/>
                  <a:ext cx="188238" cy="0"/>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107" name="Straight Connector 106"/>
              <p:cNvCxnSpPr/>
              <p:nvPr/>
            </p:nvCxnSpPr>
            <p:spPr>
              <a:xfrm>
                <a:off x="2118390" y="4114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2346158" y="2202149"/>
                <a:ext cx="0" cy="1912651"/>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131" name="Straight Connector 130"/>
            <p:cNvCxnSpPr/>
            <p:nvPr/>
          </p:nvCxnSpPr>
          <p:spPr>
            <a:xfrm>
              <a:off x="4483768" y="2209800"/>
              <a:ext cx="20706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33" name="Group 132"/>
          <p:cNvGrpSpPr/>
          <p:nvPr/>
        </p:nvGrpSpPr>
        <p:grpSpPr>
          <a:xfrm>
            <a:off x="6567089" y="1219200"/>
            <a:ext cx="1218368" cy="2895603"/>
            <a:chOff x="4267200" y="1219200"/>
            <a:chExt cx="1218368" cy="2895603"/>
          </a:xfrm>
        </p:grpSpPr>
        <p:grpSp>
          <p:nvGrpSpPr>
            <p:cNvPr id="134" name="Group 133"/>
            <p:cNvGrpSpPr/>
            <p:nvPr/>
          </p:nvGrpSpPr>
          <p:grpSpPr>
            <a:xfrm>
              <a:off x="4267200" y="1219200"/>
              <a:ext cx="1218368" cy="2895603"/>
              <a:chOff x="2118390" y="1219199"/>
              <a:chExt cx="1218368" cy="2895603"/>
            </a:xfrm>
          </p:grpSpPr>
          <p:grpSp>
            <p:nvGrpSpPr>
              <p:cNvPr id="136" name="Group 135"/>
              <p:cNvGrpSpPr/>
              <p:nvPr/>
            </p:nvGrpSpPr>
            <p:grpSpPr>
              <a:xfrm>
                <a:off x="2452927" y="1219199"/>
                <a:ext cx="883831" cy="2895603"/>
                <a:chOff x="2392769" y="1219199"/>
                <a:chExt cx="883831" cy="2895603"/>
              </a:xfrm>
            </p:grpSpPr>
            <p:grpSp>
              <p:nvGrpSpPr>
                <p:cNvPr id="139" name="Group 138"/>
                <p:cNvGrpSpPr/>
                <p:nvPr/>
              </p:nvGrpSpPr>
              <p:grpSpPr>
                <a:xfrm>
                  <a:off x="2392769" y="1219199"/>
                  <a:ext cx="883831" cy="2895603"/>
                  <a:chOff x="2392769" y="1219199"/>
                  <a:chExt cx="883831" cy="2895603"/>
                </a:xfrm>
              </p:grpSpPr>
              <p:grpSp>
                <p:nvGrpSpPr>
                  <p:cNvPr id="141" name="Group 140"/>
                  <p:cNvGrpSpPr/>
                  <p:nvPr/>
                </p:nvGrpSpPr>
                <p:grpSpPr>
                  <a:xfrm rot="5400000">
                    <a:off x="2114623" y="2182287"/>
                    <a:ext cx="902029" cy="345738"/>
                    <a:chOff x="3269941" y="1715660"/>
                    <a:chExt cx="2339630" cy="741118"/>
                  </a:xfrm>
                </p:grpSpPr>
                <p:cxnSp>
                  <p:nvCxnSpPr>
                    <p:cNvPr id="156" name="Straight Connector 155"/>
                    <p:cNvCxnSpPr/>
                    <p:nvPr/>
                  </p:nvCxnSpPr>
                  <p:spPr>
                    <a:xfrm flipV="1">
                      <a:off x="4042896" y="226640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rot="16200000">
                      <a:off x="3863972" y="1309029"/>
                      <a:ext cx="0" cy="1188061"/>
                    </a:xfrm>
                    <a:prstGeom prst="line">
                      <a:avLst/>
                    </a:prstGeom>
                    <a:ln w="28575">
                      <a:solidFill>
                        <a:schemeClr val="accent1"/>
                      </a:solidFill>
                      <a:head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9"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2" name="Group 141"/>
                  <p:cNvGrpSpPr/>
                  <p:nvPr/>
                </p:nvGrpSpPr>
                <p:grpSpPr>
                  <a:xfrm rot="5400000">
                    <a:off x="2312809" y="1837252"/>
                    <a:ext cx="1581843" cy="345738"/>
                    <a:chOff x="1506679" y="1715660"/>
                    <a:chExt cx="4102892" cy="741118"/>
                  </a:xfrm>
                </p:grpSpPr>
                <p:cxnSp>
                  <p:nvCxnSpPr>
                    <p:cNvPr id="152" name="Straight Connector 151"/>
                    <p:cNvCxnSpPr/>
                    <p:nvPr/>
                  </p:nvCxnSpPr>
                  <p:spPr>
                    <a:xfrm rot="16200000">
                      <a:off x="3575270" y="1383675"/>
                      <a:ext cx="0" cy="1765465"/>
                    </a:xfrm>
                    <a:prstGeom prst="line">
                      <a:avLst/>
                    </a:prstGeom>
                    <a:ln w="28575">
                      <a:solidFill>
                        <a:schemeClr val="accent1"/>
                      </a:solidFill>
                      <a:head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16200000">
                      <a:off x="2982341" y="427398"/>
                      <a:ext cx="0" cy="295132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5"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3" name="Group 142"/>
                  <p:cNvGrpSpPr/>
                  <p:nvPr/>
                </p:nvGrpSpPr>
                <p:grpSpPr>
                  <a:xfrm rot="5400000">
                    <a:off x="2303496" y="3399057"/>
                    <a:ext cx="1093925" cy="337565"/>
                    <a:chOff x="3675121" y="3048834"/>
                    <a:chExt cx="3121090" cy="723601"/>
                  </a:xfrm>
                </p:grpSpPr>
                <p:cxnSp>
                  <p:nvCxnSpPr>
                    <p:cNvPr id="146" name="Straight Connector 145"/>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3675121" y="323358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6200000">
                      <a:off x="5903323" y="2520959"/>
                      <a:ext cx="2" cy="17857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49" name="Group 148"/>
                    <p:cNvGrpSpPr/>
                    <p:nvPr/>
                  </p:nvGrpSpPr>
                  <p:grpSpPr>
                    <a:xfrm>
                      <a:off x="3990333" y="3048834"/>
                      <a:ext cx="1016928" cy="723601"/>
                      <a:chOff x="3990333" y="3048834"/>
                      <a:chExt cx="1016928" cy="723601"/>
                    </a:xfrm>
                  </p:grpSpPr>
                  <p:sp>
                    <p:nvSpPr>
                      <p:cNvPr id="150" name="Stored Data 71"/>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Stored Data 71"/>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144" name="Elbow Connector 143"/>
                  <p:cNvCxnSpPr/>
                  <p:nvPr/>
                </p:nvCxnSpPr>
                <p:spPr>
                  <a:xfrm rot="16200000" flipH="1">
                    <a:off x="2504212" y="2775830"/>
                    <a:ext cx="320760" cy="197908"/>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45" name="Elbow Connector 144"/>
                  <p:cNvCxnSpPr/>
                  <p:nvPr/>
                </p:nvCxnSpPr>
                <p:spPr>
                  <a:xfrm rot="5400000">
                    <a:off x="2896377" y="2828154"/>
                    <a:ext cx="241495" cy="172525"/>
                  </a:xfrm>
                  <a:prstGeom prst="bentConnector3">
                    <a:avLst>
                      <a:gd name="adj1" fmla="val 31679"/>
                    </a:avLst>
                  </a:prstGeom>
                  <a:ln w="28575"/>
                </p:spPr>
                <p:style>
                  <a:lnRef idx="1">
                    <a:schemeClr val="accent1"/>
                  </a:lnRef>
                  <a:fillRef idx="0">
                    <a:schemeClr val="accent1"/>
                  </a:fillRef>
                  <a:effectRef idx="0">
                    <a:schemeClr val="accent1"/>
                  </a:effectRef>
                  <a:fontRef idx="minor">
                    <a:schemeClr val="tx1"/>
                  </a:fontRef>
                </p:style>
              </p:cxnSp>
            </p:grpSp>
            <p:cxnSp>
              <p:nvCxnSpPr>
                <p:cNvPr id="140" name="Straight Connector 139"/>
                <p:cNvCxnSpPr/>
                <p:nvPr/>
              </p:nvCxnSpPr>
              <p:spPr>
                <a:xfrm>
                  <a:off x="2847474" y="4098758"/>
                  <a:ext cx="188238" cy="0"/>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a:xfrm>
                <a:off x="2118390" y="4114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2346158" y="2202149"/>
                <a:ext cx="0" cy="1912651"/>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135" name="Straight Connector 134"/>
            <p:cNvCxnSpPr/>
            <p:nvPr/>
          </p:nvCxnSpPr>
          <p:spPr>
            <a:xfrm>
              <a:off x="4483768" y="2209800"/>
              <a:ext cx="207062"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66" name="TextBox 165"/>
          <p:cNvSpPr txBox="1"/>
          <p:nvPr/>
        </p:nvSpPr>
        <p:spPr>
          <a:xfrm>
            <a:off x="580899" y="838200"/>
            <a:ext cx="362600" cy="461665"/>
          </a:xfrm>
          <a:prstGeom prst="rect">
            <a:avLst/>
          </a:prstGeom>
          <a:noFill/>
        </p:spPr>
        <p:txBody>
          <a:bodyPr wrap="none" rtlCol="0">
            <a:spAutoFit/>
          </a:bodyPr>
          <a:lstStyle/>
          <a:p>
            <a:r>
              <a:rPr lang="en-US" sz="2400" dirty="0" smtClean="0"/>
              <a:t>A</a:t>
            </a:r>
            <a:endParaRPr lang="en-US" sz="2400" baseline="-25000" dirty="0"/>
          </a:p>
        </p:txBody>
      </p:sp>
      <p:sp>
        <p:nvSpPr>
          <p:cNvPr id="167" name="TextBox 166"/>
          <p:cNvSpPr txBox="1"/>
          <p:nvPr/>
        </p:nvSpPr>
        <p:spPr>
          <a:xfrm>
            <a:off x="3171699" y="838200"/>
            <a:ext cx="362600" cy="461665"/>
          </a:xfrm>
          <a:prstGeom prst="rect">
            <a:avLst/>
          </a:prstGeom>
          <a:noFill/>
        </p:spPr>
        <p:txBody>
          <a:bodyPr wrap="none" rtlCol="0">
            <a:spAutoFit/>
          </a:bodyPr>
          <a:lstStyle/>
          <a:p>
            <a:r>
              <a:rPr lang="en-US" sz="2400" dirty="0" smtClean="0"/>
              <a:t>B</a:t>
            </a:r>
            <a:endParaRPr lang="en-US" sz="2400" baseline="-25000" dirty="0"/>
          </a:p>
        </p:txBody>
      </p:sp>
      <p:sp>
        <p:nvSpPr>
          <p:cNvPr id="168" name="TextBox 167"/>
          <p:cNvSpPr txBox="1"/>
          <p:nvPr/>
        </p:nvSpPr>
        <p:spPr>
          <a:xfrm>
            <a:off x="5286899" y="838200"/>
            <a:ext cx="348172" cy="461665"/>
          </a:xfrm>
          <a:prstGeom prst="rect">
            <a:avLst/>
          </a:prstGeom>
          <a:noFill/>
        </p:spPr>
        <p:txBody>
          <a:bodyPr wrap="none" rtlCol="0">
            <a:spAutoFit/>
          </a:bodyPr>
          <a:lstStyle/>
          <a:p>
            <a:r>
              <a:rPr lang="en-US" sz="2400" dirty="0" smtClean="0"/>
              <a:t>C</a:t>
            </a:r>
            <a:endParaRPr lang="en-US" sz="2400" baseline="-25000" dirty="0"/>
          </a:p>
        </p:txBody>
      </p:sp>
      <p:sp>
        <p:nvSpPr>
          <p:cNvPr id="169" name="TextBox 168"/>
          <p:cNvSpPr txBox="1"/>
          <p:nvPr/>
        </p:nvSpPr>
        <p:spPr>
          <a:xfrm>
            <a:off x="7515099" y="838200"/>
            <a:ext cx="373820" cy="461665"/>
          </a:xfrm>
          <a:prstGeom prst="rect">
            <a:avLst/>
          </a:prstGeom>
          <a:noFill/>
        </p:spPr>
        <p:txBody>
          <a:bodyPr wrap="none" rtlCol="0">
            <a:spAutoFit/>
          </a:bodyPr>
          <a:lstStyle/>
          <a:p>
            <a:r>
              <a:rPr lang="en-US" sz="2400" dirty="0" smtClean="0"/>
              <a:t>D</a:t>
            </a:r>
            <a:endParaRPr lang="en-US" sz="2400" baseline="-25000" dirty="0"/>
          </a:p>
        </p:txBody>
      </p:sp>
    </p:spTree>
    <p:extLst>
      <p:ext uri="{BB962C8B-B14F-4D97-AF65-F5344CB8AC3E}">
        <p14:creationId xmlns:p14="http://schemas.microsoft.com/office/powerpoint/2010/main" val="57160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par>
                                <p:cTn id="14" presetID="22" presetClass="entr" presetSubtype="4"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par>
                                <p:cTn id="22" presetID="22" presetClass="entr" presetSubtype="8"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par>
                                <p:cTn id="25" presetID="22" presetClass="entr" presetSubtype="8"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500"/>
                                        <p:tgtEl>
                                          <p:spTgt spid="31"/>
                                        </p:tgtEl>
                                      </p:cBhvr>
                                    </p:animEffect>
                                  </p:childTnLst>
                                </p:cTn>
                              </p:par>
                              <p:par>
                                <p:cTn id="28" presetID="22" presetClass="entr" presetSubtype="8" fill="hold"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500"/>
                                        <p:tgtEl>
                                          <p:spTgt spid="34"/>
                                        </p:tgtEl>
                                      </p:cBhvr>
                                    </p:animEffect>
                                  </p:childTnLst>
                                </p:cTn>
                              </p:par>
                              <p:par>
                                <p:cTn id="31" presetID="22" presetClass="entr" presetSubtype="8"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wipe(down)">
                                      <p:cBhvr>
                                        <p:cTn id="36" dur="500"/>
                                        <p:tgtEl>
                                          <p:spTgt spid="5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wipe(left)">
                                      <p:cBhvr>
                                        <p:cTn id="41" dur="500"/>
                                        <p:tgtEl>
                                          <p:spTgt spid="74"/>
                                        </p:tgtEl>
                                      </p:cBhvr>
                                    </p:animEffect>
                                  </p:childTnLst>
                                </p:cTn>
                              </p:par>
                              <p:par>
                                <p:cTn id="42" presetID="22" presetClass="entr" presetSubtype="8" fill="hold" nodeType="withEffect">
                                  <p:stCondLst>
                                    <p:cond delay="0"/>
                                  </p:stCondLst>
                                  <p:childTnLst>
                                    <p:set>
                                      <p:cBhvr>
                                        <p:cTn id="43" dur="1" fill="hold">
                                          <p:stCondLst>
                                            <p:cond delay="0"/>
                                          </p:stCondLst>
                                        </p:cTn>
                                        <p:tgtEl>
                                          <p:spTgt spid="73"/>
                                        </p:tgtEl>
                                        <p:attrNameLst>
                                          <p:attrName>style.visibility</p:attrName>
                                        </p:attrNameLst>
                                      </p:cBhvr>
                                      <p:to>
                                        <p:strVal val="visible"/>
                                      </p:to>
                                    </p:set>
                                    <p:animEffect transition="in" filter="wipe(left)">
                                      <p:cBhvr>
                                        <p:cTn id="44" dur="500"/>
                                        <p:tgtEl>
                                          <p:spTgt spid="73"/>
                                        </p:tgtEl>
                                      </p:cBhvr>
                                    </p:animEffect>
                                  </p:childTnLst>
                                </p:cTn>
                              </p:par>
                              <p:par>
                                <p:cTn id="45" presetID="22" presetClass="entr" presetSubtype="8" fill="hold" nodeType="with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wipe(left)">
                                      <p:cBhvr>
                                        <p:cTn id="47" dur="500"/>
                                        <p:tgtEl>
                                          <p:spTgt spid="75"/>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wipe(left)">
                                      <p:cBhvr>
                                        <p:cTn id="50" dur="500"/>
                                        <p:tgtEl>
                                          <p:spTgt spid="49"/>
                                        </p:tgtEl>
                                      </p:cBhvr>
                                    </p:animEffect>
                                  </p:childTnLst>
                                </p:cTn>
                              </p:par>
                              <p:par>
                                <p:cTn id="51" presetID="22" presetClass="entr" presetSubtype="4" fill="hold" nodeType="withEffect">
                                  <p:stCondLst>
                                    <p:cond delay="0"/>
                                  </p:stCondLst>
                                  <p:childTnLst>
                                    <p:set>
                                      <p:cBhvr>
                                        <p:cTn id="52" dur="1" fill="hold">
                                          <p:stCondLst>
                                            <p:cond delay="0"/>
                                          </p:stCondLst>
                                        </p:cTn>
                                        <p:tgtEl>
                                          <p:spTgt spid="80"/>
                                        </p:tgtEl>
                                        <p:attrNameLst>
                                          <p:attrName>style.visibility</p:attrName>
                                        </p:attrNameLst>
                                      </p:cBhvr>
                                      <p:to>
                                        <p:strVal val="visible"/>
                                      </p:to>
                                    </p:set>
                                    <p:animEffect transition="in" filter="wipe(down)">
                                      <p:cBhvr>
                                        <p:cTn id="53" dur="500"/>
                                        <p:tgtEl>
                                          <p:spTgt spid="8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wipe(up)">
                                      <p:cBhvr>
                                        <p:cTn id="58" dur="500"/>
                                        <p:tgtEl>
                                          <p:spTgt spid="46"/>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166"/>
                                        </p:tgtEl>
                                        <p:attrNameLst>
                                          <p:attrName>style.visibility</p:attrName>
                                        </p:attrNameLst>
                                      </p:cBhvr>
                                      <p:to>
                                        <p:strVal val="visible"/>
                                      </p:to>
                                    </p:set>
                                    <p:animEffect transition="in" filter="wipe(up)">
                                      <p:cBhvr>
                                        <p:cTn id="61" dur="500"/>
                                        <p:tgtEl>
                                          <p:spTgt spid="16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130"/>
                                        </p:tgtEl>
                                        <p:attrNameLst>
                                          <p:attrName>style.visibility</p:attrName>
                                        </p:attrNameLst>
                                      </p:cBhvr>
                                      <p:to>
                                        <p:strVal val="visible"/>
                                      </p:to>
                                    </p:set>
                                    <p:animEffect transition="in" filter="wipe(up)">
                                      <p:cBhvr>
                                        <p:cTn id="66" dur="500"/>
                                        <p:tgtEl>
                                          <p:spTgt spid="130"/>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167"/>
                                        </p:tgtEl>
                                        <p:attrNameLst>
                                          <p:attrName>style.visibility</p:attrName>
                                        </p:attrNameLst>
                                      </p:cBhvr>
                                      <p:to>
                                        <p:strVal val="visible"/>
                                      </p:to>
                                    </p:set>
                                    <p:animEffect transition="in" filter="wipe(up)">
                                      <p:cBhvr>
                                        <p:cTn id="69" dur="500"/>
                                        <p:tgtEl>
                                          <p:spTgt spid="16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132"/>
                                        </p:tgtEl>
                                        <p:attrNameLst>
                                          <p:attrName>style.visibility</p:attrName>
                                        </p:attrNameLst>
                                      </p:cBhvr>
                                      <p:to>
                                        <p:strVal val="visible"/>
                                      </p:to>
                                    </p:set>
                                    <p:animEffect transition="in" filter="wipe(up)">
                                      <p:cBhvr>
                                        <p:cTn id="74" dur="500"/>
                                        <p:tgtEl>
                                          <p:spTgt spid="132"/>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168"/>
                                        </p:tgtEl>
                                        <p:attrNameLst>
                                          <p:attrName>style.visibility</p:attrName>
                                        </p:attrNameLst>
                                      </p:cBhvr>
                                      <p:to>
                                        <p:strVal val="visible"/>
                                      </p:to>
                                    </p:set>
                                    <p:animEffect transition="in" filter="wipe(up)">
                                      <p:cBhvr>
                                        <p:cTn id="77" dur="500"/>
                                        <p:tgtEl>
                                          <p:spTgt spid="16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133"/>
                                        </p:tgtEl>
                                        <p:attrNameLst>
                                          <p:attrName>style.visibility</p:attrName>
                                        </p:attrNameLst>
                                      </p:cBhvr>
                                      <p:to>
                                        <p:strVal val="visible"/>
                                      </p:to>
                                    </p:set>
                                    <p:animEffect transition="in" filter="wipe(up)">
                                      <p:cBhvr>
                                        <p:cTn id="82" dur="500"/>
                                        <p:tgtEl>
                                          <p:spTgt spid="133"/>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169"/>
                                        </p:tgtEl>
                                        <p:attrNameLst>
                                          <p:attrName>style.visibility</p:attrName>
                                        </p:attrNameLst>
                                      </p:cBhvr>
                                      <p:to>
                                        <p:strVal val="visible"/>
                                      </p:to>
                                    </p:set>
                                    <p:animEffect transition="in" filter="wipe(up)">
                                      <p:cBhvr>
                                        <p:cTn id="85" dur="500"/>
                                        <p:tgtEl>
                                          <p:spTgt spid="16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wipe(down)">
                                      <p:cBhvr>
                                        <p:cTn id="9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7" grpId="0"/>
      <p:bldP spid="166" grpId="0"/>
      <p:bldP spid="167" grpId="0"/>
      <p:bldP spid="168" grpId="0"/>
      <p:bldP spid="16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Parallel-in, Parallel-out, Shift register</a:t>
            </a:r>
            <a:endParaRPr lang="en-US" sz="3600" dirty="0"/>
          </a:p>
        </p:txBody>
      </p:sp>
      <p:grpSp>
        <p:nvGrpSpPr>
          <p:cNvPr id="4" name="Group 3"/>
          <p:cNvGrpSpPr/>
          <p:nvPr/>
        </p:nvGrpSpPr>
        <p:grpSpPr>
          <a:xfrm>
            <a:off x="1066800" y="2286000"/>
            <a:ext cx="1283120" cy="1905000"/>
            <a:chOff x="1114424" y="2286000"/>
            <a:chExt cx="1552576" cy="1905000"/>
          </a:xfrm>
        </p:grpSpPr>
        <p:sp>
          <p:nvSpPr>
            <p:cNvPr id="5" name="Rectangle 4"/>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smtClean="0"/>
                <a:t>1</a:t>
              </a:r>
              <a:endParaRPr lang="en-US" baseline="-25000" dirty="0"/>
            </a:p>
          </p:txBody>
        </p:sp>
        <p:sp>
          <p:nvSpPr>
            <p:cNvPr id="6" name="TextBox 5"/>
            <p:cNvSpPr txBox="1"/>
            <p:nvPr/>
          </p:nvSpPr>
          <p:spPr>
            <a:xfrm>
              <a:off x="1219200" y="2357735"/>
              <a:ext cx="452322" cy="461665"/>
            </a:xfrm>
            <a:prstGeom prst="rect">
              <a:avLst/>
            </a:prstGeom>
            <a:noFill/>
          </p:spPr>
          <p:txBody>
            <a:bodyPr wrap="none" rtlCol="0">
              <a:spAutoFit/>
            </a:bodyPr>
            <a:lstStyle/>
            <a:p>
              <a:r>
                <a:rPr lang="en-US" sz="2400" dirty="0" smtClean="0">
                  <a:solidFill>
                    <a:schemeClr val="bg1"/>
                  </a:solidFill>
                </a:rPr>
                <a:t>D</a:t>
              </a:r>
              <a:endParaRPr lang="en-US" sz="2400" baseline="-25000" dirty="0">
                <a:solidFill>
                  <a:schemeClr val="bg1"/>
                </a:solidFill>
              </a:endParaRPr>
            </a:p>
          </p:txBody>
        </p:sp>
        <p:sp>
          <p:nvSpPr>
            <p:cNvPr id="7" name="TextBox 6"/>
            <p:cNvSpPr txBox="1"/>
            <p:nvPr/>
          </p:nvSpPr>
          <p:spPr>
            <a:xfrm>
              <a:off x="2145931" y="2347912"/>
              <a:ext cx="473660" cy="461665"/>
            </a:xfrm>
            <a:prstGeom prst="rect">
              <a:avLst/>
            </a:prstGeom>
            <a:noFill/>
          </p:spPr>
          <p:txBody>
            <a:bodyPr wrap="none" rtlCol="0">
              <a:spAutoFit/>
            </a:bodyPr>
            <a:lstStyle/>
            <a:p>
              <a:r>
                <a:rPr lang="en-US" sz="2400" dirty="0" smtClean="0">
                  <a:solidFill>
                    <a:schemeClr val="bg1"/>
                  </a:solidFill>
                </a:rPr>
                <a:t>Q</a:t>
              </a:r>
              <a:endParaRPr lang="en-US" sz="2400" baseline="-25000" dirty="0">
                <a:solidFill>
                  <a:schemeClr val="bg1"/>
                </a:solidFill>
              </a:endParaRPr>
            </a:p>
          </p:txBody>
        </p:sp>
        <p:sp>
          <p:nvSpPr>
            <p:cNvPr id="8" name="TextBox 7"/>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grpSp>
        <p:nvGrpSpPr>
          <p:cNvPr id="9" name="Group 8"/>
          <p:cNvGrpSpPr/>
          <p:nvPr/>
        </p:nvGrpSpPr>
        <p:grpSpPr>
          <a:xfrm>
            <a:off x="2984080" y="2286000"/>
            <a:ext cx="1283120" cy="1905000"/>
            <a:chOff x="1114424" y="2286000"/>
            <a:chExt cx="1552576" cy="1905000"/>
          </a:xfrm>
        </p:grpSpPr>
        <p:sp>
          <p:nvSpPr>
            <p:cNvPr id="10" name="Rectangle 9"/>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2</a:t>
              </a:r>
              <a:endParaRPr lang="en-US" baseline="-25000" dirty="0"/>
            </a:p>
          </p:txBody>
        </p:sp>
        <p:sp>
          <p:nvSpPr>
            <p:cNvPr id="11" name="TextBox 10"/>
            <p:cNvSpPr txBox="1"/>
            <p:nvPr/>
          </p:nvSpPr>
          <p:spPr>
            <a:xfrm>
              <a:off x="1219200" y="2357735"/>
              <a:ext cx="452322" cy="461665"/>
            </a:xfrm>
            <a:prstGeom prst="rect">
              <a:avLst/>
            </a:prstGeom>
            <a:noFill/>
          </p:spPr>
          <p:txBody>
            <a:bodyPr wrap="none" rtlCol="0">
              <a:spAutoFit/>
            </a:bodyPr>
            <a:lstStyle/>
            <a:p>
              <a:r>
                <a:rPr lang="en-US" sz="2400" dirty="0" smtClean="0">
                  <a:solidFill>
                    <a:schemeClr val="bg1"/>
                  </a:solidFill>
                </a:rPr>
                <a:t>D</a:t>
              </a:r>
              <a:endParaRPr lang="en-US" sz="2400" baseline="-25000" dirty="0">
                <a:solidFill>
                  <a:schemeClr val="bg1"/>
                </a:solidFill>
              </a:endParaRPr>
            </a:p>
          </p:txBody>
        </p:sp>
        <p:sp>
          <p:nvSpPr>
            <p:cNvPr id="12" name="TextBox 11"/>
            <p:cNvSpPr txBox="1"/>
            <p:nvPr/>
          </p:nvSpPr>
          <p:spPr>
            <a:xfrm>
              <a:off x="2145931" y="2347912"/>
              <a:ext cx="473660" cy="461665"/>
            </a:xfrm>
            <a:prstGeom prst="rect">
              <a:avLst/>
            </a:prstGeom>
            <a:noFill/>
          </p:spPr>
          <p:txBody>
            <a:bodyPr wrap="none" rtlCol="0">
              <a:spAutoFit/>
            </a:bodyPr>
            <a:lstStyle/>
            <a:p>
              <a:r>
                <a:rPr lang="en-US" sz="2400" dirty="0" smtClean="0">
                  <a:solidFill>
                    <a:schemeClr val="bg1"/>
                  </a:solidFill>
                </a:rPr>
                <a:t>Q</a:t>
              </a:r>
              <a:endParaRPr lang="en-US" sz="2400" baseline="-25000" dirty="0">
                <a:solidFill>
                  <a:schemeClr val="bg1"/>
                </a:solidFill>
              </a:endParaRPr>
            </a:p>
          </p:txBody>
        </p:sp>
        <p:sp>
          <p:nvSpPr>
            <p:cNvPr id="13" name="TextBox 12"/>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grpSp>
        <p:nvGrpSpPr>
          <p:cNvPr id="14" name="Group 13"/>
          <p:cNvGrpSpPr/>
          <p:nvPr/>
        </p:nvGrpSpPr>
        <p:grpSpPr>
          <a:xfrm>
            <a:off x="4965280" y="2286000"/>
            <a:ext cx="1283120" cy="1905000"/>
            <a:chOff x="1114424" y="2286000"/>
            <a:chExt cx="1552576" cy="1905000"/>
          </a:xfrm>
        </p:grpSpPr>
        <p:sp>
          <p:nvSpPr>
            <p:cNvPr id="15" name="Rectangle 14"/>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3</a:t>
              </a:r>
              <a:endParaRPr lang="en-US" baseline="-25000" dirty="0"/>
            </a:p>
          </p:txBody>
        </p:sp>
        <p:sp>
          <p:nvSpPr>
            <p:cNvPr id="16" name="TextBox 15"/>
            <p:cNvSpPr txBox="1"/>
            <p:nvPr/>
          </p:nvSpPr>
          <p:spPr>
            <a:xfrm>
              <a:off x="1219200" y="2357735"/>
              <a:ext cx="452322" cy="461665"/>
            </a:xfrm>
            <a:prstGeom prst="rect">
              <a:avLst/>
            </a:prstGeom>
            <a:noFill/>
          </p:spPr>
          <p:txBody>
            <a:bodyPr wrap="none" rtlCol="0">
              <a:spAutoFit/>
            </a:bodyPr>
            <a:lstStyle/>
            <a:p>
              <a:r>
                <a:rPr lang="en-US" sz="2400" dirty="0" smtClean="0">
                  <a:solidFill>
                    <a:schemeClr val="bg1"/>
                  </a:solidFill>
                </a:rPr>
                <a:t>D</a:t>
              </a:r>
              <a:endParaRPr lang="en-US" sz="2400" baseline="-25000" dirty="0">
                <a:solidFill>
                  <a:schemeClr val="bg1"/>
                </a:solidFill>
              </a:endParaRPr>
            </a:p>
          </p:txBody>
        </p:sp>
        <p:sp>
          <p:nvSpPr>
            <p:cNvPr id="17" name="TextBox 16"/>
            <p:cNvSpPr txBox="1"/>
            <p:nvPr/>
          </p:nvSpPr>
          <p:spPr>
            <a:xfrm>
              <a:off x="2145931" y="2347912"/>
              <a:ext cx="473660" cy="461665"/>
            </a:xfrm>
            <a:prstGeom prst="rect">
              <a:avLst/>
            </a:prstGeom>
            <a:noFill/>
          </p:spPr>
          <p:txBody>
            <a:bodyPr wrap="none" rtlCol="0">
              <a:spAutoFit/>
            </a:bodyPr>
            <a:lstStyle/>
            <a:p>
              <a:r>
                <a:rPr lang="en-US" sz="2400" dirty="0" smtClean="0">
                  <a:solidFill>
                    <a:schemeClr val="bg1"/>
                  </a:solidFill>
                </a:rPr>
                <a:t>Q</a:t>
              </a:r>
              <a:endParaRPr lang="en-US" sz="2400" baseline="-25000" dirty="0">
                <a:solidFill>
                  <a:schemeClr val="bg1"/>
                </a:solidFill>
              </a:endParaRPr>
            </a:p>
          </p:txBody>
        </p:sp>
        <p:sp>
          <p:nvSpPr>
            <p:cNvPr id="18" name="TextBox 17"/>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grpSp>
        <p:nvGrpSpPr>
          <p:cNvPr id="19" name="Group 18"/>
          <p:cNvGrpSpPr/>
          <p:nvPr/>
        </p:nvGrpSpPr>
        <p:grpSpPr>
          <a:xfrm>
            <a:off x="7010400" y="2286000"/>
            <a:ext cx="1283120" cy="1905000"/>
            <a:chOff x="1114424" y="2286000"/>
            <a:chExt cx="1552576" cy="1905000"/>
          </a:xfrm>
        </p:grpSpPr>
        <p:sp>
          <p:nvSpPr>
            <p:cNvPr id="20" name="Rectangle 19"/>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4</a:t>
              </a:r>
              <a:endParaRPr lang="en-US" baseline="-25000" dirty="0"/>
            </a:p>
          </p:txBody>
        </p:sp>
        <p:sp>
          <p:nvSpPr>
            <p:cNvPr id="21" name="TextBox 20"/>
            <p:cNvSpPr txBox="1"/>
            <p:nvPr/>
          </p:nvSpPr>
          <p:spPr>
            <a:xfrm>
              <a:off x="1219200" y="2357735"/>
              <a:ext cx="452322" cy="461665"/>
            </a:xfrm>
            <a:prstGeom prst="rect">
              <a:avLst/>
            </a:prstGeom>
            <a:noFill/>
          </p:spPr>
          <p:txBody>
            <a:bodyPr wrap="none" rtlCol="0">
              <a:spAutoFit/>
            </a:bodyPr>
            <a:lstStyle/>
            <a:p>
              <a:r>
                <a:rPr lang="en-US" sz="2400" dirty="0" smtClean="0">
                  <a:solidFill>
                    <a:schemeClr val="bg1"/>
                  </a:solidFill>
                </a:rPr>
                <a:t>D</a:t>
              </a:r>
              <a:endParaRPr lang="en-US" sz="2400" baseline="-25000" dirty="0">
                <a:solidFill>
                  <a:schemeClr val="bg1"/>
                </a:solidFill>
              </a:endParaRPr>
            </a:p>
          </p:txBody>
        </p:sp>
        <p:sp>
          <p:nvSpPr>
            <p:cNvPr id="22" name="TextBox 21"/>
            <p:cNvSpPr txBox="1"/>
            <p:nvPr/>
          </p:nvSpPr>
          <p:spPr>
            <a:xfrm>
              <a:off x="2145931" y="2347912"/>
              <a:ext cx="473660" cy="461665"/>
            </a:xfrm>
            <a:prstGeom prst="rect">
              <a:avLst/>
            </a:prstGeom>
            <a:noFill/>
          </p:spPr>
          <p:txBody>
            <a:bodyPr wrap="none" rtlCol="0">
              <a:spAutoFit/>
            </a:bodyPr>
            <a:lstStyle/>
            <a:p>
              <a:r>
                <a:rPr lang="en-US" sz="2400" dirty="0" smtClean="0">
                  <a:solidFill>
                    <a:schemeClr val="bg1"/>
                  </a:solidFill>
                </a:rPr>
                <a:t>Q</a:t>
              </a:r>
              <a:endParaRPr lang="en-US" sz="2400" baseline="-25000" dirty="0">
                <a:solidFill>
                  <a:schemeClr val="bg1"/>
                </a:solidFill>
              </a:endParaRPr>
            </a:p>
          </p:txBody>
        </p:sp>
        <p:sp>
          <p:nvSpPr>
            <p:cNvPr id="23" name="TextBox 22"/>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cxnSp>
        <p:nvCxnSpPr>
          <p:cNvPr id="24" name="Straight Connector 23"/>
          <p:cNvCxnSpPr/>
          <p:nvPr/>
        </p:nvCxnSpPr>
        <p:spPr>
          <a:xfrm>
            <a:off x="381000" y="4572000"/>
            <a:ext cx="6501413" cy="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766053" y="3200400"/>
            <a:ext cx="366822" cy="1371600"/>
            <a:chOff x="766053" y="3200400"/>
            <a:chExt cx="366822" cy="1371600"/>
          </a:xfrm>
        </p:grpSpPr>
        <p:cxnSp>
          <p:nvCxnSpPr>
            <p:cNvPr id="26" name="Straight Connector 25"/>
            <p:cNvCxnSpPr/>
            <p:nvPr/>
          </p:nvCxnSpPr>
          <p:spPr>
            <a:xfrm flipV="1">
              <a:off x="776288" y="3200400"/>
              <a:ext cx="0" cy="13716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2833578" y="3200400"/>
            <a:ext cx="366822" cy="1371600"/>
            <a:chOff x="766053" y="3200400"/>
            <a:chExt cx="366822" cy="1371600"/>
          </a:xfrm>
        </p:grpSpPr>
        <p:cxnSp>
          <p:nvCxnSpPr>
            <p:cNvPr id="29" name="Straight Connector 28"/>
            <p:cNvCxnSpPr/>
            <p:nvPr/>
          </p:nvCxnSpPr>
          <p:spPr>
            <a:xfrm flipV="1">
              <a:off x="776288" y="3200400"/>
              <a:ext cx="0" cy="13716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4814778" y="3200400"/>
            <a:ext cx="366822" cy="1371600"/>
            <a:chOff x="766053" y="3200400"/>
            <a:chExt cx="366822" cy="1371600"/>
          </a:xfrm>
        </p:grpSpPr>
        <p:cxnSp>
          <p:nvCxnSpPr>
            <p:cNvPr id="32" name="Straight Connector 31"/>
            <p:cNvCxnSpPr/>
            <p:nvPr/>
          </p:nvCxnSpPr>
          <p:spPr>
            <a:xfrm flipV="1">
              <a:off x="776288" y="3200400"/>
              <a:ext cx="0" cy="13716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6872178" y="3200400"/>
            <a:ext cx="366822" cy="1371600"/>
            <a:chOff x="766053" y="3200400"/>
            <a:chExt cx="366822" cy="1371600"/>
          </a:xfrm>
        </p:grpSpPr>
        <p:cxnSp>
          <p:nvCxnSpPr>
            <p:cNvPr id="35" name="Straight Connector 34"/>
            <p:cNvCxnSpPr/>
            <p:nvPr/>
          </p:nvCxnSpPr>
          <p:spPr>
            <a:xfrm flipV="1">
              <a:off x="776288" y="3200400"/>
              <a:ext cx="0" cy="13716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905704" y="1828800"/>
            <a:ext cx="237296" cy="774233"/>
            <a:chOff x="2838448" y="1828800"/>
            <a:chExt cx="237296" cy="774233"/>
          </a:xfrm>
        </p:grpSpPr>
        <p:cxnSp>
          <p:nvCxnSpPr>
            <p:cNvPr id="47" name="Straight Connector 46"/>
            <p:cNvCxnSpPr/>
            <p:nvPr/>
          </p:nvCxnSpPr>
          <p:spPr>
            <a:xfrm flipV="1">
              <a:off x="2838448" y="1828800"/>
              <a:ext cx="0" cy="7742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847976" y="2590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49" name="TextBox 48"/>
          <p:cNvSpPr txBox="1"/>
          <p:nvPr/>
        </p:nvSpPr>
        <p:spPr>
          <a:xfrm>
            <a:off x="704200" y="1371600"/>
            <a:ext cx="362600" cy="461665"/>
          </a:xfrm>
          <a:prstGeom prst="rect">
            <a:avLst/>
          </a:prstGeom>
          <a:noFill/>
        </p:spPr>
        <p:txBody>
          <a:bodyPr wrap="none" rtlCol="0">
            <a:spAutoFit/>
          </a:bodyPr>
          <a:lstStyle/>
          <a:p>
            <a:r>
              <a:rPr lang="en-US" sz="2400" dirty="0" smtClean="0">
                <a:solidFill>
                  <a:schemeClr val="tx2"/>
                </a:solidFill>
              </a:rPr>
              <a:t>A</a:t>
            </a:r>
            <a:endParaRPr lang="en-US" sz="2400" baseline="-25000" dirty="0">
              <a:solidFill>
                <a:schemeClr val="tx2"/>
              </a:solidFill>
            </a:endParaRPr>
          </a:p>
        </p:txBody>
      </p:sp>
      <p:sp>
        <p:nvSpPr>
          <p:cNvPr id="57" name="TextBox 56"/>
          <p:cNvSpPr txBox="1"/>
          <p:nvPr/>
        </p:nvSpPr>
        <p:spPr>
          <a:xfrm>
            <a:off x="76200" y="4567535"/>
            <a:ext cx="638316" cy="461665"/>
          </a:xfrm>
          <a:prstGeom prst="rect">
            <a:avLst/>
          </a:prstGeom>
          <a:noFill/>
        </p:spPr>
        <p:txBody>
          <a:bodyPr wrap="none" rtlCol="0">
            <a:spAutoFit/>
          </a:bodyPr>
          <a:lstStyle/>
          <a:p>
            <a:r>
              <a:rPr lang="en-US" sz="2400" dirty="0" smtClean="0">
                <a:solidFill>
                  <a:schemeClr val="tx2"/>
                </a:solidFill>
              </a:rPr>
              <a:t>CLK</a:t>
            </a:r>
            <a:endParaRPr lang="en-US" sz="2400" baseline="-25000" dirty="0">
              <a:solidFill>
                <a:schemeClr val="tx2"/>
              </a:solidFill>
            </a:endParaRPr>
          </a:p>
        </p:txBody>
      </p:sp>
      <p:grpSp>
        <p:nvGrpSpPr>
          <p:cNvPr id="50" name="Group 49"/>
          <p:cNvGrpSpPr/>
          <p:nvPr/>
        </p:nvGrpSpPr>
        <p:grpSpPr>
          <a:xfrm>
            <a:off x="2819400" y="1828800"/>
            <a:ext cx="237296" cy="774233"/>
            <a:chOff x="2838448" y="1828800"/>
            <a:chExt cx="237296" cy="774233"/>
          </a:xfrm>
        </p:grpSpPr>
        <p:cxnSp>
          <p:nvCxnSpPr>
            <p:cNvPr id="51" name="Straight Connector 50"/>
            <p:cNvCxnSpPr/>
            <p:nvPr/>
          </p:nvCxnSpPr>
          <p:spPr>
            <a:xfrm flipV="1">
              <a:off x="2838448" y="1828800"/>
              <a:ext cx="0" cy="7742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847976" y="2590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800600" y="1828800"/>
            <a:ext cx="237296" cy="774233"/>
            <a:chOff x="2838448" y="1828800"/>
            <a:chExt cx="237296" cy="774233"/>
          </a:xfrm>
        </p:grpSpPr>
        <p:cxnSp>
          <p:nvCxnSpPr>
            <p:cNvPr id="59" name="Straight Connector 58"/>
            <p:cNvCxnSpPr/>
            <p:nvPr/>
          </p:nvCxnSpPr>
          <p:spPr>
            <a:xfrm flipV="1">
              <a:off x="2838448" y="1828800"/>
              <a:ext cx="0" cy="7742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847976" y="2590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6849304" y="1828800"/>
            <a:ext cx="237296" cy="774233"/>
            <a:chOff x="2838448" y="1828800"/>
            <a:chExt cx="237296" cy="774233"/>
          </a:xfrm>
        </p:grpSpPr>
        <p:cxnSp>
          <p:nvCxnSpPr>
            <p:cNvPr id="63" name="Straight Connector 62"/>
            <p:cNvCxnSpPr/>
            <p:nvPr/>
          </p:nvCxnSpPr>
          <p:spPr>
            <a:xfrm flipV="1">
              <a:off x="2838448" y="1828800"/>
              <a:ext cx="0" cy="7742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847976" y="2590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2344991" y="2590800"/>
            <a:ext cx="217298" cy="2438400"/>
            <a:chOff x="2344991" y="2590800"/>
            <a:chExt cx="217298" cy="2438400"/>
          </a:xfrm>
        </p:grpSpPr>
        <p:cxnSp>
          <p:nvCxnSpPr>
            <p:cNvPr id="53" name="Straight Connector 52"/>
            <p:cNvCxnSpPr/>
            <p:nvPr/>
          </p:nvCxnSpPr>
          <p:spPr>
            <a:xfrm>
              <a:off x="2344991" y="2590800"/>
              <a:ext cx="21729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2546684" y="2590800"/>
              <a:ext cx="0" cy="243840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4278502" y="2590800"/>
            <a:ext cx="217298" cy="2438400"/>
            <a:chOff x="2344991" y="2590800"/>
            <a:chExt cx="217298" cy="2438400"/>
          </a:xfrm>
        </p:grpSpPr>
        <p:cxnSp>
          <p:nvCxnSpPr>
            <p:cNvPr id="67" name="Straight Connector 66"/>
            <p:cNvCxnSpPr/>
            <p:nvPr/>
          </p:nvCxnSpPr>
          <p:spPr>
            <a:xfrm>
              <a:off x="2344991" y="2590800"/>
              <a:ext cx="21729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2546684" y="2590800"/>
              <a:ext cx="0" cy="243840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6248400" y="2590800"/>
            <a:ext cx="217298" cy="2438400"/>
            <a:chOff x="2344991" y="2590800"/>
            <a:chExt cx="217298" cy="2438400"/>
          </a:xfrm>
        </p:grpSpPr>
        <p:cxnSp>
          <p:nvCxnSpPr>
            <p:cNvPr id="70" name="Straight Connector 69"/>
            <p:cNvCxnSpPr/>
            <p:nvPr/>
          </p:nvCxnSpPr>
          <p:spPr>
            <a:xfrm>
              <a:off x="2344991" y="2590800"/>
              <a:ext cx="21729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2546684" y="2590800"/>
              <a:ext cx="0" cy="243840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8305800" y="2590800"/>
            <a:ext cx="217298" cy="2438400"/>
            <a:chOff x="2344991" y="2590800"/>
            <a:chExt cx="217298" cy="2438400"/>
          </a:xfrm>
        </p:grpSpPr>
        <p:cxnSp>
          <p:nvCxnSpPr>
            <p:cNvPr id="73" name="Straight Connector 72"/>
            <p:cNvCxnSpPr/>
            <p:nvPr/>
          </p:nvCxnSpPr>
          <p:spPr>
            <a:xfrm>
              <a:off x="2344991" y="2590800"/>
              <a:ext cx="21729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2546684" y="2590800"/>
              <a:ext cx="0" cy="243840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2590800" y="1371600"/>
            <a:ext cx="362600" cy="461665"/>
          </a:xfrm>
          <a:prstGeom prst="rect">
            <a:avLst/>
          </a:prstGeom>
          <a:noFill/>
        </p:spPr>
        <p:txBody>
          <a:bodyPr wrap="none" rtlCol="0">
            <a:spAutoFit/>
          </a:bodyPr>
          <a:lstStyle/>
          <a:p>
            <a:r>
              <a:rPr lang="en-US" sz="2400" dirty="0" smtClean="0">
                <a:solidFill>
                  <a:schemeClr val="tx2"/>
                </a:solidFill>
              </a:rPr>
              <a:t>B</a:t>
            </a:r>
            <a:endParaRPr lang="en-US" sz="2400" baseline="-25000" dirty="0">
              <a:solidFill>
                <a:schemeClr val="tx2"/>
              </a:solidFill>
            </a:endParaRPr>
          </a:p>
        </p:txBody>
      </p:sp>
      <p:sp>
        <p:nvSpPr>
          <p:cNvPr id="76" name="TextBox 75"/>
          <p:cNvSpPr txBox="1"/>
          <p:nvPr/>
        </p:nvSpPr>
        <p:spPr>
          <a:xfrm>
            <a:off x="4604828" y="1367135"/>
            <a:ext cx="348172" cy="461665"/>
          </a:xfrm>
          <a:prstGeom prst="rect">
            <a:avLst/>
          </a:prstGeom>
          <a:noFill/>
        </p:spPr>
        <p:txBody>
          <a:bodyPr wrap="none" rtlCol="0">
            <a:spAutoFit/>
          </a:bodyPr>
          <a:lstStyle/>
          <a:p>
            <a:r>
              <a:rPr lang="en-US" sz="2400" dirty="0" smtClean="0">
                <a:solidFill>
                  <a:schemeClr val="tx2"/>
                </a:solidFill>
              </a:rPr>
              <a:t>C</a:t>
            </a:r>
            <a:endParaRPr lang="en-US" sz="2400" baseline="-25000" dirty="0">
              <a:solidFill>
                <a:schemeClr val="tx2"/>
              </a:solidFill>
            </a:endParaRPr>
          </a:p>
        </p:txBody>
      </p:sp>
      <p:sp>
        <p:nvSpPr>
          <p:cNvPr id="77" name="TextBox 76"/>
          <p:cNvSpPr txBox="1"/>
          <p:nvPr/>
        </p:nvSpPr>
        <p:spPr>
          <a:xfrm>
            <a:off x="6629400" y="1371600"/>
            <a:ext cx="373820" cy="461665"/>
          </a:xfrm>
          <a:prstGeom prst="rect">
            <a:avLst/>
          </a:prstGeom>
          <a:noFill/>
        </p:spPr>
        <p:txBody>
          <a:bodyPr wrap="none" rtlCol="0">
            <a:spAutoFit/>
          </a:bodyPr>
          <a:lstStyle/>
          <a:p>
            <a:r>
              <a:rPr lang="en-US" sz="2400" dirty="0" smtClean="0">
                <a:solidFill>
                  <a:schemeClr val="tx2"/>
                </a:solidFill>
              </a:rPr>
              <a:t>D</a:t>
            </a:r>
            <a:endParaRPr lang="en-US" sz="2400" baseline="-25000" dirty="0">
              <a:solidFill>
                <a:schemeClr val="tx2"/>
              </a:solidFill>
            </a:endParaRPr>
          </a:p>
        </p:txBody>
      </p:sp>
      <p:sp>
        <p:nvSpPr>
          <p:cNvPr id="78" name="TextBox 77"/>
          <p:cNvSpPr txBox="1"/>
          <p:nvPr/>
        </p:nvSpPr>
        <p:spPr>
          <a:xfrm>
            <a:off x="2286000" y="5029200"/>
            <a:ext cx="510076" cy="461665"/>
          </a:xfrm>
          <a:prstGeom prst="rect">
            <a:avLst/>
          </a:prstGeom>
          <a:noFill/>
        </p:spPr>
        <p:txBody>
          <a:bodyPr wrap="none" rtlCol="0">
            <a:spAutoFit/>
          </a:bodyPr>
          <a:lstStyle/>
          <a:p>
            <a:r>
              <a:rPr lang="en-US" sz="2400" dirty="0" smtClean="0"/>
              <a:t>Q</a:t>
            </a:r>
            <a:r>
              <a:rPr lang="en-US" sz="2400" baseline="-25000" dirty="0" smtClean="0"/>
              <a:t>A</a:t>
            </a:r>
            <a:endParaRPr lang="en-US" sz="2400" baseline="-25000" dirty="0"/>
          </a:p>
        </p:txBody>
      </p:sp>
      <p:sp>
        <p:nvSpPr>
          <p:cNvPr id="79" name="TextBox 78"/>
          <p:cNvSpPr txBox="1"/>
          <p:nvPr/>
        </p:nvSpPr>
        <p:spPr>
          <a:xfrm>
            <a:off x="4200036" y="5033665"/>
            <a:ext cx="503664" cy="461665"/>
          </a:xfrm>
          <a:prstGeom prst="rect">
            <a:avLst/>
          </a:prstGeom>
          <a:noFill/>
        </p:spPr>
        <p:txBody>
          <a:bodyPr wrap="none" rtlCol="0">
            <a:spAutoFit/>
          </a:bodyPr>
          <a:lstStyle/>
          <a:p>
            <a:r>
              <a:rPr lang="en-US" sz="2400" dirty="0" smtClean="0"/>
              <a:t>Q</a:t>
            </a:r>
            <a:r>
              <a:rPr lang="en-US" sz="2400" baseline="-25000" dirty="0"/>
              <a:t>B</a:t>
            </a:r>
          </a:p>
        </p:txBody>
      </p:sp>
      <p:sp>
        <p:nvSpPr>
          <p:cNvPr id="80" name="TextBox 79"/>
          <p:cNvSpPr txBox="1"/>
          <p:nvPr/>
        </p:nvSpPr>
        <p:spPr>
          <a:xfrm>
            <a:off x="6263709" y="5029200"/>
            <a:ext cx="500458" cy="461665"/>
          </a:xfrm>
          <a:prstGeom prst="rect">
            <a:avLst/>
          </a:prstGeom>
          <a:noFill/>
        </p:spPr>
        <p:txBody>
          <a:bodyPr wrap="none" rtlCol="0">
            <a:spAutoFit/>
          </a:bodyPr>
          <a:lstStyle/>
          <a:p>
            <a:r>
              <a:rPr lang="en-US" sz="2400" dirty="0" smtClean="0"/>
              <a:t>Q</a:t>
            </a:r>
            <a:r>
              <a:rPr lang="en-US" sz="2400" baseline="-25000" dirty="0"/>
              <a:t>C</a:t>
            </a:r>
          </a:p>
        </p:txBody>
      </p:sp>
      <p:sp>
        <p:nvSpPr>
          <p:cNvPr id="81" name="TextBox 80"/>
          <p:cNvSpPr txBox="1"/>
          <p:nvPr/>
        </p:nvSpPr>
        <p:spPr>
          <a:xfrm>
            <a:off x="8321109" y="5033665"/>
            <a:ext cx="518091" cy="461665"/>
          </a:xfrm>
          <a:prstGeom prst="rect">
            <a:avLst/>
          </a:prstGeom>
          <a:noFill/>
        </p:spPr>
        <p:txBody>
          <a:bodyPr wrap="none" rtlCol="0">
            <a:spAutoFit/>
          </a:bodyPr>
          <a:lstStyle/>
          <a:p>
            <a:r>
              <a:rPr lang="en-US" sz="2400" dirty="0" smtClean="0"/>
              <a:t>Q</a:t>
            </a:r>
            <a:r>
              <a:rPr lang="en-US" sz="2400" baseline="-25000" dirty="0" smtClean="0"/>
              <a:t>D</a:t>
            </a:r>
            <a:endParaRPr lang="en-US" sz="2400" baseline="-25000" dirty="0"/>
          </a:p>
        </p:txBody>
      </p:sp>
    </p:spTree>
    <p:extLst>
      <p:ext uri="{BB962C8B-B14F-4D97-AF65-F5344CB8AC3E}">
        <p14:creationId xmlns:p14="http://schemas.microsoft.com/office/powerpoint/2010/main" val="332583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par>
                                <p:cTn id="14" presetID="22" presetClass="entr" presetSubtype="4"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par>
                                <p:cTn id="22" presetID="22" presetClass="entr" presetSubtype="8"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left)">
                                      <p:cBhvr>
                                        <p:cTn id="24" dur="500"/>
                                        <p:tgtEl>
                                          <p:spTgt spid="24"/>
                                        </p:tgtEl>
                                      </p:cBhvr>
                                    </p:animEffect>
                                  </p:childTnLst>
                                </p:cTn>
                              </p:par>
                              <p:par>
                                <p:cTn id="25" presetID="22" presetClass="entr" presetSubtype="8"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par>
                                <p:cTn id="28" presetID="22" presetClass="entr" presetSubtype="8"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par>
                                <p:cTn id="31" presetID="22" presetClass="entr" presetSubtype="8"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wipe(left)">
                                      <p:cBhvr>
                                        <p:cTn id="36" dur="500"/>
                                        <p:tgtEl>
                                          <p:spTgt spid="5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wipe(up)">
                                      <p:cBhvr>
                                        <p:cTn id="41" dur="500"/>
                                        <p:tgtEl>
                                          <p:spTgt spid="4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wipe(up)">
                                      <p:cBhvr>
                                        <p:cTn id="44" dur="500"/>
                                        <p:tgtEl>
                                          <p:spTgt spid="4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wipe(up)">
                                      <p:cBhvr>
                                        <p:cTn id="49" dur="500"/>
                                        <p:tgtEl>
                                          <p:spTgt spid="50"/>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wipe(up)">
                                      <p:cBhvr>
                                        <p:cTn id="52" dur="500"/>
                                        <p:tgtEl>
                                          <p:spTgt spid="7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wipe(up)">
                                      <p:cBhvr>
                                        <p:cTn id="57" dur="500"/>
                                        <p:tgtEl>
                                          <p:spTgt spid="58"/>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76"/>
                                        </p:tgtEl>
                                        <p:attrNameLst>
                                          <p:attrName>style.visibility</p:attrName>
                                        </p:attrNameLst>
                                      </p:cBhvr>
                                      <p:to>
                                        <p:strVal val="visible"/>
                                      </p:to>
                                    </p:set>
                                    <p:animEffect transition="in" filter="wipe(up)">
                                      <p:cBhvr>
                                        <p:cTn id="60" dur="500"/>
                                        <p:tgtEl>
                                          <p:spTgt spid="7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wipe(up)">
                                      <p:cBhvr>
                                        <p:cTn id="65" dur="500"/>
                                        <p:tgtEl>
                                          <p:spTgt spid="61"/>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77"/>
                                        </p:tgtEl>
                                        <p:attrNameLst>
                                          <p:attrName>style.visibility</p:attrName>
                                        </p:attrNameLst>
                                      </p:cBhvr>
                                      <p:to>
                                        <p:strVal val="visible"/>
                                      </p:to>
                                    </p:set>
                                    <p:animEffect transition="in" filter="wipe(up)">
                                      <p:cBhvr>
                                        <p:cTn id="68" dur="500"/>
                                        <p:tgtEl>
                                          <p:spTgt spid="7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wipe(up)">
                                      <p:cBhvr>
                                        <p:cTn id="73" dur="500"/>
                                        <p:tgtEl>
                                          <p:spTgt spid="39"/>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78"/>
                                        </p:tgtEl>
                                        <p:attrNameLst>
                                          <p:attrName>style.visibility</p:attrName>
                                        </p:attrNameLst>
                                      </p:cBhvr>
                                      <p:to>
                                        <p:strVal val="visible"/>
                                      </p:to>
                                    </p:set>
                                    <p:animEffect transition="in" filter="wipe(up)">
                                      <p:cBhvr>
                                        <p:cTn id="76" dur="500"/>
                                        <p:tgtEl>
                                          <p:spTgt spid="7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66"/>
                                        </p:tgtEl>
                                        <p:attrNameLst>
                                          <p:attrName>style.visibility</p:attrName>
                                        </p:attrNameLst>
                                      </p:cBhvr>
                                      <p:to>
                                        <p:strVal val="visible"/>
                                      </p:to>
                                    </p:set>
                                    <p:animEffect transition="in" filter="wipe(up)">
                                      <p:cBhvr>
                                        <p:cTn id="81" dur="500"/>
                                        <p:tgtEl>
                                          <p:spTgt spid="66"/>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79"/>
                                        </p:tgtEl>
                                        <p:attrNameLst>
                                          <p:attrName>style.visibility</p:attrName>
                                        </p:attrNameLst>
                                      </p:cBhvr>
                                      <p:to>
                                        <p:strVal val="visible"/>
                                      </p:to>
                                    </p:set>
                                    <p:animEffect transition="in" filter="wipe(up)">
                                      <p:cBhvr>
                                        <p:cTn id="84" dur="500"/>
                                        <p:tgtEl>
                                          <p:spTgt spid="79"/>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69"/>
                                        </p:tgtEl>
                                        <p:attrNameLst>
                                          <p:attrName>style.visibility</p:attrName>
                                        </p:attrNameLst>
                                      </p:cBhvr>
                                      <p:to>
                                        <p:strVal val="visible"/>
                                      </p:to>
                                    </p:set>
                                    <p:animEffect transition="in" filter="wipe(up)">
                                      <p:cBhvr>
                                        <p:cTn id="89" dur="500"/>
                                        <p:tgtEl>
                                          <p:spTgt spid="69"/>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80"/>
                                        </p:tgtEl>
                                        <p:attrNameLst>
                                          <p:attrName>style.visibility</p:attrName>
                                        </p:attrNameLst>
                                      </p:cBhvr>
                                      <p:to>
                                        <p:strVal val="visible"/>
                                      </p:to>
                                    </p:set>
                                    <p:animEffect transition="in" filter="wipe(up)">
                                      <p:cBhvr>
                                        <p:cTn id="92" dur="500"/>
                                        <p:tgtEl>
                                          <p:spTgt spid="8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72"/>
                                        </p:tgtEl>
                                        <p:attrNameLst>
                                          <p:attrName>style.visibility</p:attrName>
                                        </p:attrNameLst>
                                      </p:cBhvr>
                                      <p:to>
                                        <p:strVal val="visible"/>
                                      </p:to>
                                    </p:set>
                                    <p:animEffect transition="in" filter="wipe(up)">
                                      <p:cBhvr>
                                        <p:cTn id="97" dur="500"/>
                                        <p:tgtEl>
                                          <p:spTgt spid="72"/>
                                        </p:tgtEl>
                                      </p:cBhvr>
                                    </p:animEffect>
                                  </p:childTnLst>
                                </p:cTn>
                              </p:par>
                              <p:par>
                                <p:cTn id="98" presetID="22" presetClass="entr" presetSubtype="1" fill="hold" grpId="0" nodeType="with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wipe(up)">
                                      <p:cBhvr>
                                        <p:cTn id="100"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7" grpId="0"/>
      <p:bldP spid="75" grpId="0"/>
      <p:bldP spid="76" grpId="0"/>
      <p:bldP spid="77" grpId="0"/>
      <p:bldP spid="78" grpId="0"/>
      <p:bldP spid="79" grpId="0"/>
      <p:bldP spid="80" grpId="0"/>
      <p:bldP spid="8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Bidirectional Shift Register</a:t>
            </a:r>
            <a:endParaRPr lang="en-US" dirty="0"/>
          </a:p>
        </p:txBody>
      </p:sp>
      <p:grpSp>
        <p:nvGrpSpPr>
          <p:cNvPr id="4" name="Group 3"/>
          <p:cNvGrpSpPr/>
          <p:nvPr/>
        </p:nvGrpSpPr>
        <p:grpSpPr>
          <a:xfrm>
            <a:off x="1152040" y="3810000"/>
            <a:ext cx="1362560" cy="1905000"/>
            <a:chOff x="1114424" y="2286000"/>
            <a:chExt cx="1648699" cy="1905000"/>
          </a:xfrm>
        </p:grpSpPr>
        <p:sp>
          <p:nvSpPr>
            <p:cNvPr id="5" name="Rectangle 4"/>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smtClean="0"/>
                <a:t>1</a:t>
              </a:r>
              <a:endParaRPr lang="en-US" baseline="-25000" dirty="0"/>
            </a:p>
          </p:txBody>
        </p:sp>
        <p:sp>
          <p:nvSpPr>
            <p:cNvPr id="6" name="TextBox 5"/>
            <p:cNvSpPr txBox="1"/>
            <p:nvPr/>
          </p:nvSpPr>
          <p:spPr>
            <a:xfrm>
              <a:off x="1219200" y="2357735"/>
              <a:ext cx="478016" cy="461665"/>
            </a:xfrm>
            <a:prstGeom prst="rect">
              <a:avLst/>
            </a:prstGeom>
            <a:noFill/>
          </p:spPr>
          <p:txBody>
            <a:bodyPr wrap="none" rtlCol="0">
              <a:spAutoFit/>
            </a:bodyPr>
            <a:lstStyle/>
            <a:p>
              <a:r>
                <a:rPr lang="en-US" sz="2400" dirty="0" smtClean="0">
                  <a:solidFill>
                    <a:schemeClr val="bg1"/>
                  </a:solidFill>
                </a:rPr>
                <a:t>D</a:t>
              </a:r>
              <a:r>
                <a:rPr lang="en-US" sz="2400" baseline="-25000" dirty="0" smtClean="0">
                  <a:solidFill>
                    <a:schemeClr val="bg1"/>
                  </a:solidFill>
                </a:rPr>
                <a:t>1</a:t>
              </a:r>
              <a:endParaRPr lang="en-US" sz="2400" baseline="-25000" dirty="0">
                <a:solidFill>
                  <a:schemeClr val="bg1"/>
                </a:solidFill>
              </a:endParaRPr>
            </a:p>
          </p:txBody>
        </p:sp>
        <p:sp>
          <p:nvSpPr>
            <p:cNvPr id="7" name="TextBox 6"/>
            <p:cNvSpPr txBox="1"/>
            <p:nvPr/>
          </p:nvSpPr>
          <p:spPr>
            <a:xfrm>
              <a:off x="2145931" y="2347912"/>
              <a:ext cx="617192"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1</a:t>
              </a:r>
              <a:endParaRPr lang="en-US" sz="2400" baseline="-25000" dirty="0">
                <a:solidFill>
                  <a:schemeClr val="bg1"/>
                </a:solidFill>
              </a:endParaRPr>
            </a:p>
          </p:txBody>
        </p:sp>
        <p:sp>
          <p:nvSpPr>
            <p:cNvPr id="8" name="TextBox 7"/>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grpSp>
        <p:nvGrpSpPr>
          <p:cNvPr id="9" name="Group 8"/>
          <p:cNvGrpSpPr/>
          <p:nvPr/>
        </p:nvGrpSpPr>
        <p:grpSpPr>
          <a:xfrm>
            <a:off x="3292051" y="3810000"/>
            <a:ext cx="1356149" cy="1905000"/>
            <a:chOff x="1114424" y="2286000"/>
            <a:chExt cx="1640941" cy="1905000"/>
          </a:xfrm>
        </p:grpSpPr>
        <p:sp>
          <p:nvSpPr>
            <p:cNvPr id="10" name="Rectangle 9"/>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2</a:t>
              </a:r>
              <a:endParaRPr lang="en-US" baseline="-25000" dirty="0"/>
            </a:p>
          </p:txBody>
        </p:sp>
        <p:sp>
          <p:nvSpPr>
            <p:cNvPr id="11" name="TextBox 10"/>
            <p:cNvSpPr txBox="1"/>
            <p:nvPr/>
          </p:nvSpPr>
          <p:spPr>
            <a:xfrm>
              <a:off x="1219200" y="2357735"/>
              <a:ext cx="578400" cy="461665"/>
            </a:xfrm>
            <a:prstGeom prst="rect">
              <a:avLst/>
            </a:prstGeom>
            <a:noFill/>
          </p:spPr>
          <p:txBody>
            <a:bodyPr wrap="none" rtlCol="0">
              <a:spAutoFit/>
            </a:bodyPr>
            <a:lstStyle/>
            <a:p>
              <a:r>
                <a:rPr lang="en-US" sz="2400" dirty="0" smtClean="0">
                  <a:solidFill>
                    <a:schemeClr val="bg1"/>
                  </a:solidFill>
                </a:rPr>
                <a:t>D</a:t>
              </a:r>
              <a:r>
                <a:rPr lang="en-US" sz="2400" baseline="-25000" dirty="0" smtClean="0">
                  <a:solidFill>
                    <a:schemeClr val="bg1"/>
                  </a:solidFill>
                </a:rPr>
                <a:t>2</a:t>
              </a:r>
              <a:endParaRPr lang="en-US" sz="2400" baseline="-25000" dirty="0">
                <a:solidFill>
                  <a:schemeClr val="bg1"/>
                </a:solidFill>
              </a:endParaRPr>
            </a:p>
          </p:txBody>
        </p:sp>
        <p:sp>
          <p:nvSpPr>
            <p:cNvPr id="12" name="TextBox 11"/>
            <p:cNvSpPr txBox="1"/>
            <p:nvPr/>
          </p:nvSpPr>
          <p:spPr>
            <a:xfrm>
              <a:off x="2145931" y="2347912"/>
              <a:ext cx="609434"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2</a:t>
              </a:r>
              <a:endParaRPr lang="en-US" sz="2400" baseline="-25000" dirty="0">
                <a:solidFill>
                  <a:schemeClr val="bg1"/>
                </a:solidFill>
              </a:endParaRPr>
            </a:p>
          </p:txBody>
        </p:sp>
        <p:sp>
          <p:nvSpPr>
            <p:cNvPr id="13" name="TextBox 12"/>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grpSp>
        <p:nvGrpSpPr>
          <p:cNvPr id="14" name="Group 13"/>
          <p:cNvGrpSpPr/>
          <p:nvPr/>
        </p:nvGrpSpPr>
        <p:grpSpPr>
          <a:xfrm>
            <a:off x="5428858" y="3810000"/>
            <a:ext cx="1352942" cy="1905000"/>
            <a:chOff x="1114424" y="2286000"/>
            <a:chExt cx="1637061" cy="1905000"/>
          </a:xfrm>
        </p:grpSpPr>
        <p:sp>
          <p:nvSpPr>
            <p:cNvPr id="15" name="Rectangle 14"/>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3</a:t>
              </a:r>
              <a:endParaRPr lang="en-US" baseline="-25000" dirty="0"/>
            </a:p>
          </p:txBody>
        </p:sp>
        <p:sp>
          <p:nvSpPr>
            <p:cNvPr id="16" name="TextBox 15"/>
            <p:cNvSpPr txBox="1"/>
            <p:nvPr/>
          </p:nvSpPr>
          <p:spPr>
            <a:xfrm>
              <a:off x="1219200" y="2357735"/>
              <a:ext cx="578400" cy="461665"/>
            </a:xfrm>
            <a:prstGeom prst="rect">
              <a:avLst/>
            </a:prstGeom>
            <a:noFill/>
          </p:spPr>
          <p:txBody>
            <a:bodyPr wrap="none" rtlCol="0">
              <a:spAutoFit/>
            </a:bodyPr>
            <a:lstStyle/>
            <a:p>
              <a:r>
                <a:rPr lang="en-US" sz="2400" dirty="0" smtClean="0">
                  <a:solidFill>
                    <a:schemeClr val="bg1"/>
                  </a:solidFill>
                </a:rPr>
                <a:t>D</a:t>
              </a:r>
              <a:r>
                <a:rPr lang="en-US" sz="2400" baseline="-25000" dirty="0">
                  <a:solidFill>
                    <a:schemeClr val="bg1"/>
                  </a:solidFill>
                </a:rPr>
                <a:t>3</a:t>
              </a:r>
            </a:p>
          </p:txBody>
        </p:sp>
        <p:sp>
          <p:nvSpPr>
            <p:cNvPr id="17" name="TextBox 16"/>
            <p:cNvSpPr txBox="1"/>
            <p:nvPr/>
          </p:nvSpPr>
          <p:spPr>
            <a:xfrm>
              <a:off x="2145931" y="2347912"/>
              <a:ext cx="605554"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3</a:t>
              </a:r>
              <a:endParaRPr lang="en-US" sz="2400" baseline="-25000" dirty="0">
                <a:solidFill>
                  <a:schemeClr val="bg1"/>
                </a:solidFill>
              </a:endParaRPr>
            </a:p>
          </p:txBody>
        </p:sp>
        <p:sp>
          <p:nvSpPr>
            <p:cNvPr id="18" name="TextBox 17"/>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grpSp>
        <p:nvGrpSpPr>
          <p:cNvPr id="19" name="Group 18"/>
          <p:cNvGrpSpPr/>
          <p:nvPr/>
        </p:nvGrpSpPr>
        <p:grpSpPr>
          <a:xfrm>
            <a:off x="7468625" y="3810000"/>
            <a:ext cx="1348133" cy="1905000"/>
            <a:chOff x="1114424" y="2286000"/>
            <a:chExt cx="1631242" cy="1905000"/>
          </a:xfrm>
        </p:grpSpPr>
        <p:sp>
          <p:nvSpPr>
            <p:cNvPr id="20" name="Rectangle 19"/>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4</a:t>
              </a:r>
              <a:endParaRPr lang="en-US" baseline="-25000" dirty="0"/>
            </a:p>
          </p:txBody>
        </p:sp>
        <p:sp>
          <p:nvSpPr>
            <p:cNvPr id="21" name="TextBox 20"/>
            <p:cNvSpPr txBox="1"/>
            <p:nvPr/>
          </p:nvSpPr>
          <p:spPr>
            <a:xfrm>
              <a:off x="1219200" y="2357735"/>
              <a:ext cx="578400" cy="461665"/>
            </a:xfrm>
            <a:prstGeom prst="rect">
              <a:avLst/>
            </a:prstGeom>
            <a:noFill/>
          </p:spPr>
          <p:txBody>
            <a:bodyPr wrap="none" rtlCol="0">
              <a:spAutoFit/>
            </a:bodyPr>
            <a:lstStyle/>
            <a:p>
              <a:r>
                <a:rPr lang="en-US" sz="2400" dirty="0" smtClean="0">
                  <a:solidFill>
                    <a:schemeClr val="bg1"/>
                  </a:solidFill>
                </a:rPr>
                <a:t>D</a:t>
              </a:r>
              <a:r>
                <a:rPr lang="en-US" sz="2400" baseline="-25000" dirty="0">
                  <a:solidFill>
                    <a:schemeClr val="bg1"/>
                  </a:solidFill>
                </a:rPr>
                <a:t>4</a:t>
              </a:r>
            </a:p>
          </p:txBody>
        </p:sp>
        <p:sp>
          <p:nvSpPr>
            <p:cNvPr id="22" name="TextBox 21"/>
            <p:cNvSpPr txBox="1"/>
            <p:nvPr/>
          </p:nvSpPr>
          <p:spPr>
            <a:xfrm>
              <a:off x="2145930" y="2347912"/>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4</a:t>
              </a:r>
              <a:endParaRPr lang="en-US" sz="2400" baseline="-25000" dirty="0">
                <a:solidFill>
                  <a:schemeClr val="bg1"/>
                </a:solidFill>
              </a:endParaRPr>
            </a:p>
          </p:txBody>
        </p:sp>
        <p:sp>
          <p:nvSpPr>
            <p:cNvPr id="23" name="TextBox 22"/>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cxnSp>
        <p:nvCxnSpPr>
          <p:cNvPr id="24" name="Straight Connector 23"/>
          <p:cNvCxnSpPr/>
          <p:nvPr/>
        </p:nvCxnSpPr>
        <p:spPr>
          <a:xfrm flipV="1">
            <a:off x="486299" y="6091535"/>
            <a:ext cx="6697929" cy="4465"/>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914400" y="4724400"/>
            <a:ext cx="366822" cy="1371600"/>
            <a:chOff x="766053" y="3200400"/>
            <a:chExt cx="366822" cy="1371600"/>
          </a:xfrm>
        </p:grpSpPr>
        <p:cxnSp>
          <p:nvCxnSpPr>
            <p:cNvPr id="26" name="Straight Connector 25"/>
            <p:cNvCxnSpPr/>
            <p:nvPr/>
          </p:nvCxnSpPr>
          <p:spPr>
            <a:xfrm flipV="1">
              <a:off x="776288" y="3200400"/>
              <a:ext cx="0" cy="13716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2985978" y="4724400"/>
            <a:ext cx="366822" cy="1371600"/>
            <a:chOff x="766053" y="3200400"/>
            <a:chExt cx="366822" cy="1371600"/>
          </a:xfrm>
        </p:grpSpPr>
        <p:cxnSp>
          <p:nvCxnSpPr>
            <p:cNvPr id="29" name="Straight Connector 28"/>
            <p:cNvCxnSpPr/>
            <p:nvPr/>
          </p:nvCxnSpPr>
          <p:spPr>
            <a:xfrm flipV="1">
              <a:off x="776288" y="3200400"/>
              <a:ext cx="0" cy="13716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5195778" y="4724400"/>
            <a:ext cx="366822" cy="1371600"/>
            <a:chOff x="766053" y="3200400"/>
            <a:chExt cx="366822" cy="1371600"/>
          </a:xfrm>
        </p:grpSpPr>
        <p:cxnSp>
          <p:nvCxnSpPr>
            <p:cNvPr id="32" name="Straight Connector 31"/>
            <p:cNvCxnSpPr/>
            <p:nvPr/>
          </p:nvCxnSpPr>
          <p:spPr>
            <a:xfrm flipV="1">
              <a:off x="776288" y="3200400"/>
              <a:ext cx="0" cy="13716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7173993" y="4724400"/>
            <a:ext cx="366822" cy="1371600"/>
            <a:chOff x="766053" y="3200400"/>
            <a:chExt cx="366822" cy="1371600"/>
          </a:xfrm>
        </p:grpSpPr>
        <p:cxnSp>
          <p:nvCxnSpPr>
            <p:cNvPr id="35" name="Straight Connector 34"/>
            <p:cNvCxnSpPr/>
            <p:nvPr/>
          </p:nvCxnSpPr>
          <p:spPr>
            <a:xfrm flipV="1">
              <a:off x="776288" y="3200400"/>
              <a:ext cx="0" cy="13716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9" name="TextBox 48"/>
              <p:cNvSpPr txBox="1"/>
              <p:nvPr/>
            </p:nvSpPr>
            <p:spPr>
              <a:xfrm>
                <a:off x="-76200" y="1999933"/>
                <a:ext cx="665881" cy="590867"/>
              </a:xfrm>
              <a:prstGeom prst="rect">
                <a:avLst/>
              </a:prstGeom>
              <a:noFill/>
            </p:spPr>
            <p:txBody>
              <a:bodyPr wrap="square" rtlCol="0">
                <a:spAutoFit/>
              </a:bodyPr>
              <a:lstStyle/>
              <a:p>
                <a:r>
                  <a:rPr lang="en-US" sz="1600" dirty="0" smtClean="0"/>
                  <a:t>Right/</a:t>
                </a:r>
                <a14:m>
                  <m:oMath xmlns:m="http://schemas.openxmlformats.org/officeDocument/2006/math">
                    <m:acc>
                      <m:accPr>
                        <m:chr m:val="̅"/>
                        <m:ctrlPr>
                          <a:rPr lang="en-US" sz="1600" i="1" smtClean="0">
                            <a:latin typeface="Cambria Math" panose="02040503050406030204" pitchFamily="18" charset="0"/>
                          </a:rPr>
                        </m:ctrlPr>
                      </m:accPr>
                      <m:e>
                        <m:r>
                          <m:rPr>
                            <m:sty m:val="p"/>
                          </m:rPr>
                          <a:rPr lang="en-US" sz="1600" b="0" i="0" smtClean="0">
                            <a:latin typeface="Cambria Math" panose="02040503050406030204" pitchFamily="18" charset="0"/>
                          </a:rPr>
                          <m:t>Left</m:t>
                        </m:r>
                      </m:e>
                    </m:acc>
                  </m:oMath>
                </a14:m>
                <a:endParaRPr lang="en-US" sz="1600" baseline="-25000" dirty="0"/>
              </a:p>
            </p:txBody>
          </p:sp>
        </mc:Choice>
        <mc:Fallback xmlns="">
          <p:sp>
            <p:nvSpPr>
              <p:cNvPr id="49" name="TextBox 48"/>
              <p:cNvSpPr txBox="1">
                <a:spLocks noRot="1" noChangeAspect="1" noMove="1" noResize="1" noEditPoints="1" noAdjustHandles="1" noChangeArrowheads="1" noChangeShapeType="1" noTextEdit="1"/>
              </p:cNvSpPr>
              <p:nvPr/>
            </p:nvSpPr>
            <p:spPr>
              <a:xfrm>
                <a:off x="-76200" y="1999933"/>
                <a:ext cx="665881" cy="590867"/>
              </a:xfrm>
              <a:prstGeom prst="rect">
                <a:avLst/>
              </a:prstGeom>
              <a:blipFill rotWithShape="0">
                <a:blip r:embed="rId2"/>
                <a:stretch>
                  <a:fillRect l="-4545" t="-3093" b="-12371"/>
                </a:stretch>
              </a:blipFill>
            </p:spPr>
            <p:txBody>
              <a:bodyPr/>
              <a:lstStyle/>
              <a:p>
                <a:r>
                  <a:rPr lang="en-US">
                    <a:noFill/>
                  </a:rPr>
                  <a:t> </a:t>
                </a:r>
              </a:p>
            </p:txBody>
          </p:sp>
        </mc:Fallback>
      </mc:AlternateContent>
      <p:cxnSp>
        <p:nvCxnSpPr>
          <p:cNvPr id="56" name="Straight Connector 55"/>
          <p:cNvCxnSpPr/>
          <p:nvPr/>
        </p:nvCxnSpPr>
        <p:spPr>
          <a:xfrm>
            <a:off x="8753958" y="4114800"/>
            <a:ext cx="31418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81499" y="6091535"/>
            <a:ext cx="638316" cy="461665"/>
          </a:xfrm>
          <a:prstGeom prst="rect">
            <a:avLst/>
          </a:prstGeom>
          <a:noFill/>
        </p:spPr>
        <p:txBody>
          <a:bodyPr wrap="none" rtlCol="0">
            <a:spAutoFit/>
          </a:bodyPr>
          <a:lstStyle/>
          <a:p>
            <a:r>
              <a:rPr lang="en-US" sz="2400" dirty="0" smtClean="0">
                <a:solidFill>
                  <a:schemeClr val="tx2"/>
                </a:solidFill>
              </a:rPr>
              <a:t>CLK</a:t>
            </a:r>
            <a:endParaRPr lang="en-US" sz="2400" baseline="-25000" dirty="0">
              <a:solidFill>
                <a:schemeClr val="tx2"/>
              </a:solidFill>
            </a:endParaRPr>
          </a:p>
        </p:txBody>
      </p:sp>
      <p:cxnSp>
        <p:nvCxnSpPr>
          <p:cNvPr id="73" name="Straight Connector 72"/>
          <p:cNvCxnSpPr/>
          <p:nvPr/>
        </p:nvCxnSpPr>
        <p:spPr>
          <a:xfrm>
            <a:off x="295799" y="1676400"/>
            <a:ext cx="724877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25218" y="1905000"/>
            <a:ext cx="7034722" cy="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0" y="1484670"/>
            <a:ext cx="914400" cy="386344"/>
            <a:chOff x="215907" y="5807937"/>
            <a:chExt cx="1960095" cy="752875"/>
          </a:xfrm>
        </p:grpSpPr>
        <p:cxnSp>
          <p:nvCxnSpPr>
            <p:cNvPr id="76" name="Straight Connector 75"/>
            <p:cNvCxnSpPr/>
            <p:nvPr/>
          </p:nvCxnSpPr>
          <p:spPr>
            <a:xfrm>
              <a:off x="215907" y="6187165"/>
              <a:ext cx="578449"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1591266" y="6184640"/>
              <a:ext cx="584736"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1446530" y="6125012"/>
              <a:ext cx="120028" cy="117436"/>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riangle 100"/>
            <p:cNvSpPr/>
            <p:nvPr/>
          </p:nvSpPr>
          <p:spPr>
            <a:xfrm rot="5400000">
              <a:off x="733521" y="5859860"/>
              <a:ext cx="752875" cy="649030"/>
            </a:xfrm>
            <a:prstGeom prst="triangl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80" name="Straight Connector 79"/>
          <p:cNvCxnSpPr/>
          <p:nvPr/>
        </p:nvCxnSpPr>
        <p:spPr>
          <a:xfrm flipV="1">
            <a:off x="133352" y="1689531"/>
            <a:ext cx="0" cy="214611"/>
          </a:xfrm>
          <a:prstGeom prst="line">
            <a:avLst/>
          </a:prstGeom>
          <a:ln w="25400">
            <a:tailEnd type="oval"/>
          </a:ln>
        </p:spPr>
        <p:style>
          <a:lnRef idx="1">
            <a:schemeClr val="accent1"/>
          </a:lnRef>
          <a:fillRef idx="0">
            <a:schemeClr val="accent1"/>
          </a:fillRef>
          <a:effectRef idx="0">
            <a:schemeClr val="accent1"/>
          </a:effectRef>
          <a:fontRef idx="minor">
            <a:schemeClr val="tx1"/>
          </a:fontRef>
        </p:style>
      </p:cxnSp>
      <p:grpSp>
        <p:nvGrpSpPr>
          <p:cNvPr id="130" name="Group 129"/>
          <p:cNvGrpSpPr/>
          <p:nvPr/>
        </p:nvGrpSpPr>
        <p:grpSpPr>
          <a:xfrm>
            <a:off x="2439231" y="1676399"/>
            <a:ext cx="1218369" cy="2438403"/>
            <a:chOff x="2118390" y="1676399"/>
            <a:chExt cx="1218369" cy="2438403"/>
          </a:xfrm>
        </p:grpSpPr>
        <p:grpSp>
          <p:nvGrpSpPr>
            <p:cNvPr id="104" name="Group 103"/>
            <p:cNvGrpSpPr/>
            <p:nvPr/>
          </p:nvGrpSpPr>
          <p:grpSpPr>
            <a:xfrm>
              <a:off x="2118390" y="1676399"/>
              <a:ext cx="1218369" cy="2438403"/>
              <a:chOff x="2118390" y="1676399"/>
              <a:chExt cx="1218369" cy="2438403"/>
            </a:xfrm>
          </p:grpSpPr>
          <p:grpSp>
            <p:nvGrpSpPr>
              <p:cNvPr id="92" name="Group 91"/>
              <p:cNvGrpSpPr/>
              <p:nvPr/>
            </p:nvGrpSpPr>
            <p:grpSpPr>
              <a:xfrm>
                <a:off x="2452927" y="1676399"/>
                <a:ext cx="883832" cy="2438403"/>
                <a:chOff x="2392769" y="1676399"/>
                <a:chExt cx="883832" cy="2438403"/>
              </a:xfrm>
            </p:grpSpPr>
            <p:grpSp>
              <p:nvGrpSpPr>
                <p:cNvPr id="88" name="Group 87"/>
                <p:cNvGrpSpPr/>
                <p:nvPr/>
              </p:nvGrpSpPr>
              <p:grpSpPr>
                <a:xfrm>
                  <a:off x="2392769" y="1676399"/>
                  <a:ext cx="883832" cy="2438403"/>
                  <a:chOff x="2392769" y="1676399"/>
                  <a:chExt cx="883832" cy="2438403"/>
                </a:xfrm>
              </p:grpSpPr>
              <p:grpSp>
                <p:nvGrpSpPr>
                  <p:cNvPr id="62" name="Group 61"/>
                  <p:cNvGrpSpPr/>
                  <p:nvPr/>
                </p:nvGrpSpPr>
                <p:grpSpPr>
                  <a:xfrm rot="5400000">
                    <a:off x="2114623" y="2182287"/>
                    <a:ext cx="902029" cy="345738"/>
                    <a:chOff x="3269941" y="1715660"/>
                    <a:chExt cx="2339630" cy="741118"/>
                  </a:xfrm>
                </p:grpSpPr>
                <p:cxnSp>
                  <p:nvCxnSpPr>
                    <p:cNvPr id="64" name="Straight Connector 63"/>
                    <p:cNvCxnSpPr/>
                    <p:nvPr/>
                  </p:nvCxnSpPr>
                  <p:spPr>
                    <a:xfrm flipV="1">
                      <a:off x="4042896" y="226640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a:off x="3863972" y="1309029"/>
                      <a:ext cx="0" cy="118806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8" name="Group 67"/>
                  <p:cNvGrpSpPr/>
                  <p:nvPr/>
                </p:nvGrpSpPr>
                <p:grpSpPr>
                  <a:xfrm rot="5400000">
                    <a:off x="2541410" y="2065852"/>
                    <a:ext cx="1124643" cy="345738"/>
                    <a:chOff x="2692537" y="1715660"/>
                    <a:chExt cx="2917034" cy="741118"/>
                  </a:xfrm>
                </p:grpSpPr>
                <p:cxnSp>
                  <p:nvCxnSpPr>
                    <p:cNvPr id="69" name="Straight Connector 68"/>
                    <p:cNvCxnSpPr/>
                    <p:nvPr/>
                  </p:nvCxnSpPr>
                  <p:spPr>
                    <a:xfrm rot="16200000">
                      <a:off x="3575270" y="1383675"/>
                      <a:ext cx="0" cy="1765465"/>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6200000" flipH="1">
                      <a:off x="4243302" y="1688354"/>
                      <a:ext cx="5833" cy="42357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2"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1" name="Group 80"/>
                  <p:cNvGrpSpPr/>
                  <p:nvPr/>
                </p:nvGrpSpPr>
                <p:grpSpPr>
                  <a:xfrm rot="5400000">
                    <a:off x="2303496" y="3399057"/>
                    <a:ext cx="1093925" cy="337565"/>
                    <a:chOff x="3675121" y="3048834"/>
                    <a:chExt cx="3121090" cy="723601"/>
                  </a:xfrm>
                </p:grpSpPr>
                <p:cxnSp>
                  <p:nvCxnSpPr>
                    <p:cNvPr id="82" name="Straight Connector 81"/>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3675121" y="323358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a:off x="5903323" y="2520959"/>
                      <a:ext cx="2" cy="17857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3990333" y="3048834"/>
                      <a:ext cx="1016928" cy="723601"/>
                      <a:chOff x="3990333" y="3048834"/>
                      <a:chExt cx="1016928" cy="723601"/>
                    </a:xfrm>
                  </p:grpSpPr>
                  <p:sp>
                    <p:nvSpPr>
                      <p:cNvPr id="86" name="Stored Data 71"/>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Stored Data 71"/>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37" name="Elbow Connector 36"/>
                  <p:cNvCxnSpPr/>
                  <p:nvPr/>
                </p:nvCxnSpPr>
                <p:spPr>
                  <a:xfrm rot="16200000" flipH="1">
                    <a:off x="2504212" y="2775830"/>
                    <a:ext cx="320760" cy="197908"/>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5400000">
                    <a:off x="2896377" y="2828154"/>
                    <a:ext cx="241495" cy="172525"/>
                  </a:xfrm>
                  <a:prstGeom prst="bentConnector3">
                    <a:avLst>
                      <a:gd name="adj1" fmla="val 31679"/>
                    </a:avLst>
                  </a:prstGeom>
                  <a:ln w="28575"/>
                </p:spPr>
                <p:style>
                  <a:lnRef idx="1">
                    <a:schemeClr val="accent1"/>
                  </a:lnRef>
                  <a:fillRef idx="0">
                    <a:schemeClr val="accent1"/>
                  </a:fillRef>
                  <a:effectRef idx="0">
                    <a:schemeClr val="accent1"/>
                  </a:effectRef>
                  <a:fontRef idx="minor">
                    <a:schemeClr val="tx1"/>
                  </a:fontRef>
                </p:style>
              </p:cxnSp>
            </p:grpSp>
            <p:cxnSp>
              <p:nvCxnSpPr>
                <p:cNvPr id="89" name="Straight Connector 88"/>
                <p:cNvCxnSpPr/>
                <p:nvPr/>
              </p:nvCxnSpPr>
              <p:spPr>
                <a:xfrm>
                  <a:off x="2847474" y="4098758"/>
                  <a:ext cx="188238" cy="0"/>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100" name="Straight Connector 99"/>
              <p:cNvCxnSpPr/>
              <p:nvPr/>
            </p:nvCxnSpPr>
            <p:spPr>
              <a:xfrm>
                <a:off x="2118390" y="4114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2346158" y="2202149"/>
                <a:ext cx="0" cy="1912651"/>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103" name="Straight Connector 102"/>
            <p:cNvCxnSpPr/>
            <p:nvPr/>
          </p:nvCxnSpPr>
          <p:spPr>
            <a:xfrm>
              <a:off x="2344479" y="2193758"/>
              <a:ext cx="20706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1431836" y="1484669"/>
            <a:ext cx="4359364" cy="2630131"/>
            <a:chOff x="1126204" y="1484672"/>
            <a:chExt cx="4359364" cy="2630131"/>
          </a:xfrm>
        </p:grpSpPr>
        <p:grpSp>
          <p:nvGrpSpPr>
            <p:cNvPr id="105" name="Group 104"/>
            <p:cNvGrpSpPr/>
            <p:nvPr/>
          </p:nvGrpSpPr>
          <p:grpSpPr>
            <a:xfrm>
              <a:off x="4267200" y="1484672"/>
              <a:ext cx="1218368" cy="2630131"/>
              <a:chOff x="2118390" y="1484671"/>
              <a:chExt cx="1218368" cy="2630131"/>
            </a:xfrm>
          </p:grpSpPr>
          <p:grpSp>
            <p:nvGrpSpPr>
              <p:cNvPr id="106" name="Group 105"/>
              <p:cNvGrpSpPr/>
              <p:nvPr/>
            </p:nvGrpSpPr>
            <p:grpSpPr>
              <a:xfrm>
                <a:off x="2452927" y="1484671"/>
                <a:ext cx="883831" cy="2630131"/>
                <a:chOff x="2392769" y="1484671"/>
                <a:chExt cx="883831" cy="2630131"/>
              </a:xfrm>
            </p:grpSpPr>
            <p:grpSp>
              <p:nvGrpSpPr>
                <p:cNvPr id="109" name="Group 108"/>
                <p:cNvGrpSpPr/>
                <p:nvPr/>
              </p:nvGrpSpPr>
              <p:grpSpPr>
                <a:xfrm>
                  <a:off x="2392769" y="1484671"/>
                  <a:ext cx="883831" cy="2630131"/>
                  <a:chOff x="2392769" y="1484671"/>
                  <a:chExt cx="883831" cy="2630131"/>
                </a:xfrm>
              </p:grpSpPr>
              <p:grpSp>
                <p:nvGrpSpPr>
                  <p:cNvPr id="111" name="Group 110"/>
                  <p:cNvGrpSpPr/>
                  <p:nvPr/>
                </p:nvGrpSpPr>
                <p:grpSpPr>
                  <a:xfrm rot="5400000">
                    <a:off x="2114623" y="2182287"/>
                    <a:ext cx="902029" cy="345738"/>
                    <a:chOff x="3269941" y="1715660"/>
                    <a:chExt cx="2339630" cy="741118"/>
                  </a:xfrm>
                </p:grpSpPr>
                <p:cxnSp>
                  <p:nvCxnSpPr>
                    <p:cNvPr id="126" name="Straight Connector 125"/>
                    <p:cNvCxnSpPr/>
                    <p:nvPr/>
                  </p:nvCxnSpPr>
                  <p:spPr>
                    <a:xfrm rot="16200000">
                      <a:off x="4062727" y="1871132"/>
                      <a:ext cx="0" cy="79055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rot="16200000">
                      <a:off x="3863972" y="1309029"/>
                      <a:ext cx="0" cy="118806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9"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2" name="Group 111"/>
                  <p:cNvGrpSpPr/>
                  <p:nvPr/>
                </p:nvGrpSpPr>
                <p:grpSpPr>
                  <a:xfrm rot="5400000">
                    <a:off x="2445545" y="1969988"/>
                    <a:ext cx="1316371" cy="345738"/>
                    <a:chOff x="2195245" y="1715660"/>
                    <a:chExt cx="3414326" cy="741118"/>
                  </a:xfrm>
                </p:grpSpPr>
                <p:cxnSp>
                  <p:nvCxnSpPr>
                    <p:cNvPr id="122" name="Straight Connector 121"/>
                    <p:cNvCxnSpPr/>
                    <p:nvPr/>
                  </p:nvCxnSpPr>
                  <p:spPr>
                    <a:xfrm rot="16200000">
                      <a:off x="3575270" y="1383675"/>
                      <a:ext cx="0" cy="1765465"/>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16200000">
                      <a:off x="3326624" y="771681"/>
                      <a:ext cx="0" cy="226275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5"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3" name="Group 112"/>
                  <p:cNvGrpSpPr/>
                  <p:nvPr/>
                </p:nvGrpSpPr>
                <p:grpSpPr>
                  <a:xfrm rot="5400000">
                    <a:off x="2303496" y="3399057"/>
                    <a:ext cx="1093925" cy="337565"/>
                    <a:chOff x="3675121" y="3048834"/>
                    <a:chExt cx="3121090" cy="723601"/>
                  </a:xfrm>
                </p:grpSpPr>
                <p:cxnSp>
                  <p:nvCxnSpPr>
                    <p:cNvPr id="116" name="Straight Connector 115"/>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3675121" y="323358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16200000">
                      <a:off x="5903323" y="2520959"/>
                      <a:ext cx="2" cy="17857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3990333" y="3048834"/>
                      <a:ext cx="1016928" cy="723601"/>
                      <a:chOff x="3990333" y="3048834"/>
                      <a:chExt cx="1016928" cy="723601"/>
                    </a:xfrm>
                  </p:grpSpPr>
                  <p:sp>
                    <p:nvSpPr>
                      <p:cNvPr id="120" name="Stored Data 71"/>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Stored Data 71"/>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114" name="Elbow Connector 113"/>
                  <p:cNvCxnSpPr/>
                  <p:nvPr/>
                </p:nvCxnSpPr>
                <p:spPr>
                  <a:xfrm rot="16200000" flipH="1">
                    <a:off x="2504212" y="2775830"/>
                    <a:ext cx="320760" cy="197908"/>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15" name="Elbow Connector 114"/>
                  <p:cNvCxnSpPr/>
                  <p:nvPr/>
                </p:nvCxnSpPr>
                <p:spPr>
                  <a:xfrm rot="5400000">
                    <a:off x="2896377" y="2828154"/>
                    <a:ext cx="241495" cy="172525"/>
                  </a:xfrm>
                  <a:prstGeom prst="bentConnector3">
                    <a:avLst>
                      <a:gd name="adj1" fmla="val 31679"/>
                    </a:avLst>
                  </a:prstGeom>
                  <a:ln w="28575"/>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2847474" y="4098758"/>
                  <a:ext cx="188238" cy="0"/>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107" name="Straight Connector 106"/>
              <p:cNvCxnSpPr/>
              <p:nvPr/>
            </p:nvCxnSpPr>
            <p:spPr>
              <a:xfrm>
                <a:off x="2118390" y="4114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2346158" y="2057399"/>
                <a:ext cx="0" cy="2057402"/>
              </a:xfrm>
              <a:prstGeom prst="line">
                <a:avLst/>
              </a:prstGeom>
              <a:ln w="25400">
                <a:tailEnd type="oval"/>
              </a:ln>
            </p:spPr>
            <p:style>
              <a:lnRef idx="1">
                <a:schemeClr val="accent1"/>
              </a:lnRef>
              <a:fillRef idx="0">
                <a:schemeClr val="accent1"/>
              </a:fillRef>
              <a:effectRef idx="0">
                <a:schemeClr val="accent1"/>
              </a:effectRef>
              <a:fontRef idx="minor">
                <a:schemeClr val="tx1"/>
              </a:fontRef>
            </p:style>
          </p:cxnSp>
        </p:grpSp>
        <p:cxnSp>
          <p:nvCxnSpPr>
            <p:cNvPr id="131" name="Straight Connector 130"/>
            <p:cNvCxnSpPr/>
            <p:nvPr/>
          </p:nvCxnSpPr>
          <p:spPr>
            <a:xfrm>
              <a:off x="1126204" y="2057400"/>
              <a:ext cx="3564626"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33" name="Group 132"/>
          <p:cNvGrpSpPr/>
          <p:nvPr/>
        </p:nvGrpSpPr>
        <p:grpSpPr>
          <a:xfrm>
            <a:off x="3570178" y="1204911"/>
            <a:ext cx="4215279" cy="2909889"/>
            <a:chOff x="1270289" y="1219200"/>
            <a:chExt cx="4215279" cy="2909889"/>
          </a:xfrm>
        </p:grpSpPr>
        <p:grpSp>
          <p:nvGrpSpPr>
            <p:cNvPr id="134" name="Group 133"/>
            <p:cNvGrpSpPr/>
            <p:nvPr/>
          </p:nvGrpSpPr>
          <p:grpSpPr>
            <a:xfrm>
              <a:off x="4267200" y="1219200"/>
              <a:ext cx="1218368" cy="2909889"/>
              <a:chOff x="2118390" y="1219199"/>
              <a:chExt cx="1218368" cy="2909889"/>
            </a:xfrm>
          </p:grpSpPr>
          <p:grpSp>
            <p:nvGrpSpPr>
              <p:cNvPr id="136" name="Group 135"/>
              <p:cNvGrpSpPr/>
              <p:nvPr/>
            </p:nvGrpSpPr>
            <p:grpSpPr>
              <a:xfrm>
                <a:off x="2452927" y="1219199"/>
                <a:ext cx="883831" cy="2895603"/>
                <a:chOff x="2392769" y="1219199"/>
                <a:chExt cx="883831" cy="2895603"/>
              </a:xfrm>
            </p:grpSpPr>
            <p:grpSp>
              <p:nvGrpSpPr>
                <p:cNvPr id="139" name="Group 138"/>
                <p:cNvGrpSpPr/>
                <p:nvPr/>
              </p:nvGrpSpPr>
              <p:grpSpPr>
                <a:xfrm>
                  <a:off x="2392769" y="1219199"/>
                  <a:ext cx="883831" cy="2895603"/>
                  <a:chOff x="2392769" y="1219199"/>
                  <a:chExt cx="883831" cy="2895603"/>
                </a:xfrm>
              </p:grpSpPr>
              <p:grpSp>
                <p:nvGrpSpPr>
                  <p:cNvPr id="141" name="Group 140"/>
                  <p:cNvGrpSpPr/>
                  <p:nvPr/>
                </p:nvGrpSpPr>
                <p:grpSpPr>
                  <a:xfrm rot="5400000">
                    <a:off x="2114623" y="2182287"/>
                    <a:ext cx="902029" cy="345738"/>
                    <a:chOff x="3269941" y="1715660"/>
                    <a:chExt cx="2339630" cy="741118"/>
                  </a:xfrm>
                </p:grpSpPr>
                <p:cxnSp>
                  <p:nvCxnSpPr>
                    <p:cNvPr id="156" name="Straight Connector 155"/>
                    <p:cNvCxnSpPr/>
                    <p:nvPr/>
                  </p:nvCxnSpPr>
                  <p:spPr>
                    <a:xfrm flipV="1">
                      <a:off x="4042896" y="226640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rot="16200000">
                      <a:off x="3863972" y="1309029"/>
                      <a:ext cx="0" cy="1188061"/>
                    </a:xfrm>
                    <a:prstGeom prst="line">
                      <a:avLst/>
                    </a:prstGeom>
                    <a:ln w="28575">
                      <a:solidFill>
                        <a:schemeClr val="accent1"/>
                      </a:solidFill>
                      <a:head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9"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2" name="Group 141"/>
                  <p:cNvGrpSpPr/>
                  <p:nvPr/>
                </p:nvGrpSpPr>
                <p:grpSpPr>
                  <a:xfrm rot="5400000">
                    <a:off x="2312809" y="1837252"/>
                    <a:ext cx="1581843" cy="345738"/>
                    <a:chOff x="1506679" y="1715660"/>
                    <a:chExt cx="4102892" cy="741118"/>
                  </a:xfrm>
                </p:grpSpPr>
                <p:cxnSp>
                  <p:nvCxnSpPr>
                    <p:cNvPr id="152" name="Straight Connector 151"/>
                    <p:cNvCxnSpPr/>
                    <p:nvPr/>
                  </p:nvCxnSpPr>
                  <p:spPr>
                    <a:xfrm rot="16200000">
                      <a:off x="3575270" y="1383675"/>
                      <a:ext cx="0" cy="1765465"/>
                    </a:xfrm>
                    <a:prstGeom prst="line">
                      <a:avLst/>
                    </a:prstGeom>
                    <a:ln w="28575">
                      <a:solidFill>
                        <a:schemeClr val="accent1"/>
                      </a:solidFill>
                      <a:head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16200000">
                      <a:off x="2982341" y="427398"/>
                      <a:ext cx="0" cy="295132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5"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3" name="Group 142"/>
                  <p:cNvGrpSpPr/>
                  <p:nvPr/>
                </p:nvGrpSpPr>
                <p:grpSpPr>
                  <a:xfrm rot="5400000">
                    <a:off x="2303496" y="3399057"/>
                    <a:ext cx="1093925" cy="337565"/>
                    <a:chOff x="3675121" y="3048834"/>
                    <a:chExt cx="3121090" cy="723601"/>
                  </a:xfrm>
                </p:grpSpPr>
                <p:cxnSp>
                  <p:nvCxnSpPr>
                    <p:cNvPr id="146" name="Straight Connector 145"/>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3675121" y="323358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6200000">
                      <a:off x="5903323" y="2520959"/>
                      <a:ext cx="2" cy="17857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49" name="Group 148"/>
                    <p:cNvGrpSpPr/>
                    <p:nvPr/>
                  </p:nvGrpSpPr>
                  <p:grpSpPr>
                    <a:xfrm>
                      <a:off x="3990333" y="3048834"/>
                      <a:ext cx="1016928" cy="723601"/>
                      <a:chOff x="3990333" y="3048834"/>
                      <a:chExt cx="1016928" cy="723601"/>
                    </a:xfrm>
                  </p:grpSpPr>
                  <p:sp>
                    <p:nvSpPr>
                      <p:cNvPr id="150" name="Stored Data 71"/>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Stored Data 71"/>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144" name="Elbow Connector 143"/>
                  <p:cNvCxnSpPr/>
                  <p:nvPr/>
                </p:nvCxnSpPr>
                <p:spPr>
                  <a:xfrm rot="16200000" flipH="1">
                    <a:off x="2504212" y="2775830"/>
                    <a:ext cx="320760" cy="197908"/>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45" name="Elbow Connector 144"/>
                  <p:cNvCxnSpPr/>
                  <p:nvPr/>
                </p:nvCxnSpPr>
                <p:spPr>
                  <a:xfrm rot="5400000">
                    <a:off x="2896377" y="2828154"/>
                    <a:ext cx="241495" cy="172525"/>
                  </a:xfrm>
                  <a:prstGeom prst="bentConnector3">
                    <a:avLst>
                      <a:gd name="adj1" fmla="val 31679"/>
                    </a:avLst>
                  </a:prstGeom>
                  <a:ln w="28575"/>
                </p:spPr>
                <p:style>
                  <a:lnRef idx="1">
                    <a:schemeClr val="accent1"/>
                  </a:lnRef>
                  <a:fillRef idx="0">
                    <a:schemeClr val="accent1"/>
                  </a:fillRef>
                  <a:effectRef idx="0">
                    <a:schemeClr val="accent1"/>
                  </a:effectRef>
                  <a:fontRef idx="minor">
                    <a:schemeClr val="tx1"/>
                  </a:fontRef>
                </p:style>
              </p:cxnSp>
            </p:grpSp>
            <p:cxnSp>
              <p:nvCxnSpPr>
                <p:cNvPr id="140" name="Straight Connector 139"/>
                <p:cNvCxnSpPr/>
                <p:nvPr/>
              </p:nvCxnSpPr>
              <p:spPr>
                <a:xfrm>
                  <a:off x="2847474" y="4098758"/>
                  <a:ext cx="188238" cy="0"/>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a:xfrm>
                <a:off x="2118390" y="4114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2346158" y="2216437"/>
                <a:ext cx="0" cy="1912651"/>
              </a:xfrm>
              <a:prstGeom prst="line">
                <a:avLst/>
              </a:prstGeom>
              <a:ln w="25400">
                <a:tailEnd type="oval"/>
              </a:ln>
            </p:spPr>
            <p:style>
              <a:lnRef idx="1">
                <a:schemeClr val="accent1"/>
              </a:lnRef>
              <a:fillRef idx="0">
                <a:schemeClr val="accent1"/>
              </a:fillRef>
              <a:effectRef idx="0">
                <a:schemeClr val="accent1"/>
              </a:effectRef>
              <a:fontRef idx="minor">
                <a:schemeClr val="tx1"/>
              </a:fontRef>
            </p:style>
          </p:cxnSp>
        </p:grpSp>
        <p:cxnSp>
          <p:nvCxnSpPr>
            <p:cNvPr id="135" name="Straight Connector 134"/>
            <p:cNvCxnSpPr/>
            <p:nvPr/>
          </p:nvCxnSpPr>
          <p:spPr>
            <a:xfrm>
              <a:off x="1270289" y="2209800"/>
              <a:ext cx="3420541"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94" name="Group 193"/>
          <p:cNvGrpSpPr/>
          <p:nvPr/>
        </p:nvGrpSpPr>
        <p:grpSpPr>
          <a:xfrm>
            <a:off x="640168" y="1200467"/>
            <a:ext cx="883832" cy="2914336"/>
            <a:chOff x="2392769" y="1200466"/>
            <a:chExt cx="883832" cy="2914336"/>
          </a:xfrm>
        </p:grpSpPr>
        <p:grpSp>
          <p:nvGrpSpPr>
            <p:cNvPr id="197" name="Group 196"/>
            <p:cNvGrpSpPr/>
            <p:nvPr/>
          </p:nvGrpSpPr>
          <p:grpSpPr>
            <a:xfrm>
              <a:off x="2392769" y="1200466"/>
              <a:ext cx="883832" cy="2914336"/>
              <a:chOff x="2392769" y="1200466"/>
              <a:chExt cx="883832" cy="2914336"/>
            </a:xfrm>
          </p:grpSpPr>
          <p:grpSp>
            <p:nvGrpSpPr>
              <p:cNvPr id="199" name="Group 198"/>
              <p:cNvGrpSpPr/>
              <p:nvPr/>
            </p:nvGrpSpPr>
            <p:grpSpPr>
              <a:xfrm rot="5400000">
                <a:off x="1762786" y="1830449"/>
                <a:ext cx="1605704" cy="345738"/>
                <a:chOff x="1444789" y="1715660"/>
                <a:chExt cx="4164782" cy="741118"/>
              </a:xfrm>
            </p:grpSpPr>
            <p:cxnSp>
              <p:nvCxnSpPr>
                <p:cNvPr id="214" name="Straight Connector 213"/>
                <p:cNvCxnSpPr/>
                <p:nvPr/>
              </p:nvCxnSpPr>
              <p:spPr>
                <a:xfrm rot="16200000">
                  <a:off x="2951396" y="759800"/>
                  <a:ext cx="0" cy="3013214"/>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16200000">
                  <a:off x="3863972" y="1309029"/>
                  <a:ext cx="0" cy="118806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7"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0" name="Group 199"/>
              <p:cNvGrpSpPr/>
              <p:nvPr/>
            </p:nvGrpSpPr>
            <p:grpSpPr>
              <a:xfrm rot="5400000">
                <a:off x="2541410" y="2065852"/>
                <a:ext cx="1124643" cy="345738"/>
                <a:chOff x="2692537" y="1715660"/>
                <a:chExt cx="2917034" cy="741118"/>
              </a:xfrm>
            </p:grpSpPr>
            <p:cxnSp>
              <p:nvCxnSpPr>
                <p:cNvPr id="210" name="Straight Connector 209"/>
                <p:cNvCxnSpPr/>
                <p:nvPr/>
              </p:nvCxnSpPr>
              <p:spPr>
                <a:xfrm rot="16200000">
                  <a:off x="3575270" y="1383675"/>
                  <a:ext cx="0" cy="1765465"/>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a:off x="4069377" y="1514427"/>
                  <a:ext cx="2" cy="77725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3"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1" name="Group 200"/>
              <p:cNvGrpSpPr/>
              <p:nvPr/>
            </p:nvGrpSpPr>
            <p:grpSpPr>
              <a:xfrm rot="5400000">
                <a:off x="2303496" y="3399057"/>
                <a:ext cx="1093925" cy="337565"/>
                <a:chOff x="3675121" y="3048834"/>
                <a:chExt cx="3121090" cy="723601"/>
              </a:xfrm>
            </p:grpSpPr>
            <p:cxnSp>
              <p:nvCxnSpPr>
                <p:cNvPr id="204" name="Straight Connector 203"/>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V="1">
                  <a:off x="3675121" y="323358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16200000">
                  <a:off x="5903323" y="2520959"/>
                  <a:ext cx="2" cy="17857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07" name="Group 206"/>
                <p:cNvGrpSpPr/>
                <p:nvPr/>
              </p:nvGrpSpPr>
              <p:grpSpPr>
                <a:xfrm>
                  <a:off x="3990333" y="3048834"/>
                  <a:ext cx="1016928" cy="723601"/>
                  <a:chOff x="3990333" y="3048834"/>
                  <a:chExt cx="1016928" cy="723601"/>
                </a:xfrm>
              </p:grpSpPr>
              <p:sp>
                <p:nvSpPr>
                  <p:cNvPr id="208" name="Stored Data 71"/>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Stored Data 71"/>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202" name="Elbow Connector 201"/>
              <p:cNvCxnSpPr/>
              <p:nvPr/>
            </p:nvCxnSpPr>
            <p:spPr>
              <a:xfrm rot="16200000" flipH="1">
                <a:off x="2504212" y="2775830"/>
                <a:ext cx="320760" cy="197908"/>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203" name="Elbow Connector 202"/>
              <p:cNvCxnSpPr/>
              <p:nvPr/>
            </p:nvCxnSpPr>
            <p:spPr>
              <a:xfrm rot="5400000">
                <a:off x="2896377" y="2828154"/>
                <a:ext cx="241495" cy="172525"/>
              </a:xfrm>
              <a:prstGeom prst="bentConnector3">
                <a:avLst>
                  <a:gd name="adj1" fmla="val 31679"/>
                </a:avLst>
              </a:prstGeom>
              <a:ln w="28575"/>
            </p:spPr>
            <p:style>
              <a:lnRef idx="1">
                <a:schemeClr val="accent1"/>
              </a:lnRef>
              <a:fillRef idx="0">
                <a:schemeClr val="accent1"/>
              </a:fillRef>
              <a:effectRef idx="0">
                <a:schemeClr val="accent1"/>
              </a:effectRef>
              <a:fontRef idx="minor">
                <a:schemeClr val="tx1"/>
              </a:fontRef>
            </p:style>
          </p:cxnSp>
        </p:grpSp>
        <p:cxnSp>
          <p:nvCxnSpPr>
            <p:cNvPr id="198" name="Straight Connector 197"/>
            <p:cNvCxnSpPr/>
            <p:nvPr/>
          </p:nvCxnSpPr>
          <p:spPr>
            <a:xfrm>
              <a:off x="2847474" y="4098758"/>
              <a:ext cx="188238" cy="0"/>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218" name="Straight Connector 217"/>
          <p:cNvCxnSpPr/>
          <p:nvPr/>
        </p:nvCxnSpPr>
        <p:spPr>
          <a:xfrm>
            <a:off x="5703776" y="1495424"/>
            <a:ext cx="324972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8943976" y="1491041"/>
            <a:ext cx="0" cy="2623757"/>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95799" y="1219200"/>
            <a:ext cx="740974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21" name="TextBox 220"/>
          <p:cNvSpPr txBox="1"/>
          <p:nvPr/>
        </p:nvSpPr>
        <p:spPr>
          <a:xfrm>
            <a:off x="0" y="838200"/>
            <a:ext cx="454805" cy="378388"/>
          </a:xfrm>
          <a:prstGeom prst="rect">
            <a:avLst/>
          </a:prstGeom>
          <a:noFill/>
        </p:spPr>
        <p:txBody>
          <a:bodyPr wrap="square" rtlCol="0">
            <a:spAutoFit/>
          </a:bodyPr>
          <a:lstStyle/>
          <a:p>
            <a:r>
              <a:rPr lang="en-US" dirty="0" smtClean="0"/>
              <a:t>D</a:t>
            </a:r>
            <a:r>
              <a:rPr lang="en-US" baseline="-25000" dirty="0" smtClean="0"/>
              <a:t>in</a:t>
            </a:r>
            <a:endParaRPr lang="en-US" baseline="-25000" dirty="0"/>
          </a:p>
        </p:txBody>
      </p:sp>
    </p:spTree>
    <p:extLst>
      <p:ext uri="{BB962C8B-B14F-4D97-AF65-F5344CB8AC3E}">
        <p14:creationId xmlns:p14="http://schemas.microsoft.com/office/powerpoint/2010/main" val="167411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par>
                                <p:cTn id="14" presetID="22" presetClass="entr" presetSubtype="4"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par>
                                <p:cTn id="22" presetID="22" presetClass="entr" presetSubtype="8"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par>
                                <p:cTn id="25" presetID="22" presetClass="entr" presetSubtype="8"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500"/>
                                        <p:tgtEl>
                                          <p:spTgt spid="31"/>
                                        </p:tgtEl>
                                      </p:cBhvr>
                                    </p:animEffect>
                                  </p:childTnLst>
                                </p:cTn>
                              </p:par>
                              <p:par>
                                <p:cTn id="28" presetID="22" presetClass="entr" presetSubtype="8" fill="hold"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500"/>
                                        <p:tgtEl>
                                          <p:spTgt spid="34"/>
                                        </p:tgtEl>
                                      </p:cBhvr>
                                    </p:animEffect>
                                  </p:childTnLst>
                                </p:cTn>
                              </p:par>
                              <p:par>
                                <p:cTn id="31" presetID="22" presetClass="entr" presetSubtype="8"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wipe(down)">
                                      <p:cBhvr>
                                        <p:cTn id="36" dur="500"/>
                                        <p:tgtEl>
                                          <p:spTgt spid="5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wipe(left)">
                                      <p:cBhvr>
                                        <p:cTn id="41" dur="500"/>
                                        <p:tgtEl>
                                          <p:spTgt spid="74"/>
                                        </p:tgtEl>
                                      </p:cBhvr>
                                    </p:animEffect>
                                  </p:childTnLst>
                                </p:cTn>
                              </p:par>
                              <p:par>
                                <p:cTn id="42" presetID="22" presetClass="entr" presetSubtype="8" fill="hold" nodeType="withEffect">
                                  <p:stCondLst>
                                    <p:cond delay="0"/>
                                  </p:stCondLst>
                                  <p:childTnLst>
                                    <p:set>
                                      <p:cBhvr>
                                        <p:cTn id="43" dur="1" fill="hold">
                                          <p:stCondLst>
                                            <p:cond delay="0"/>
                                          </p:stCondLst>
                                        </p:cTn>
                                        <p:tgtEl>
                                          <p:spTgt spid="73"/>
                                        </p:tgtEl>
                                        <p:attrNameLst>
                                          <p:attrName>style.visibility</p:attrName>
                                        </p:attrNameLst>
                                      </p:cBhvr>
                                      <p:to>
                                        <p:strVal val="visible"/>
                                      </p:to>
                                    </p:set>
                                    <p:animEffect transition="in" filter="wipe(left)">
                                      <p:cBhvr>
                                        <p:cTn id="44" dur="500"/>
                                        <p:tgtEl>
                                          <p:spTgt spid="73"/>
                                        </p:tgtEl>
                                      </p:cBhvr>
                                    </p:animEffect>
                                  </p:childTnLst>
                                </p:cTn>
                              </p:par>
                              <p:par>
                                <p:cTn id="45" presetID="22" presetClass="entr" presetSubtype="8" fill="hold" nodeType="with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wipe(left)">
                                      <p:cBhvr>
                                        <p:cTn id="47" dur="500"/>
                                        <p:tgtEl>
                                          <p:spTgt spid="75"/>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wipe(left)">
                                      <p:cBhvr>
                                        <p:cTn id="50" dur="500"/>
                                        <p:tgtEl>
                                          <p:spTgt spid="49"/>
                                        </p:tgtEl>
                                      </p:cBhvr>
                                    </p:animEffect>
                                  </p:childTnLst>
                                </p:cTn>
                              </p:par>
                              <p:par>
                                <p:cTn id="51" presetID="22" presetClass="entr" presetSubtype="4" fill="hold" nodeType="withEffect">
                                  <p:stCondLst>
                                    <p:cond delay="0"/>
                                  </p:stCondLst>
                                  <p:childTnLst>
                                    <p:set>
                                      <p:cBhvr>
                                        <p:cTn id="52" dur="1" fill="hold">
                                          <p:stCondLst>
                                            <p:cond delay="0"/>
                                          </p:stCondLst>
                                        </p:cTn>
                                        <p:tgtEl>
                                          <p:spTgt spid="80"/>
                                        </p:tgtEl>
                                        <p:attrNameLst>
                                          <p:attrName>style.visibility</p:attrName>
                                        </p:attrNameLst>
                                      </p:cBhvr>
                                      <p:to>
                                        <p:strVal val="visible"/>
                                      </p:to>
                                    </p:set>
                                    <p:animEffect transition="in" filter="wipe(down)">
                                      <p:cBhvr>
                                        <p:cTn id="53" dur="500"/>
                                        <p:tgtEl>
                                          <p:spTgt spid="8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94"/>
                                        </p:tgtEl>
                                        <p:attrNameLst>
                                          <p:attrName>style.visibility</p:attrName>
                                        </p:attrNameLst>
                                      </p:cBhvr>
                                      <p:to>
                                        <p:strVal val="visible"/>
                                      </p:to>
                                    </p:set>
                                    <p:animEffect transition="in" filter="wipe(up)">
                                      <p:cBhvr>
                                        <p:cTn id="58" dur="500"/>
                                        <p:tgtEl>
                                          <p:spTgt spid="194"/>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21"/>
                                        </p:tgtEl>
                                        <p:attrNameLst>
                                          <p:attrName>style.visibility</p:attrName>
                                        </p:attrNameLst>
                                      </p:cBhvr>
                                      <p:to>
                                        <p:strVal val="visible"/>
                                      </p:to>
                                    </p:set>
                                    <p:animEffect transition="in" filter="wipe(left)">
                                      <p:cBhvr>
                                        <p:cTn id="61" dur="500"/>
                                        <p:tgtEl>
                                          <p:spTgt spid="22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130"/>
                                        </p:tgtEl>
                                        <p:attrNameLst>
                                          <p:attrName>style.visibility</p:attrName>
                                        </p:attrNameLst>
                                      </p:cBhvr>
                                      <p:to>
                                        <p:strVal val="visible"/>
                                      </p:to>
                                    </p:set>
                                    <p:animEffect transition="in" filter="wipe(up)">
                                      <p:cBhvr>
                                        <p:cTn id="66" dur="500"/>
                                        <p:tgtEl>
                                          <p:spTgt spid="13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132"/>
                                        </p:tgtEl>
                                        <p:attrNameLst>
                                          <p:attrName>style.visibility</p:attrName>
                                        </p:attrNameLst>
                                      </p:cBhvr>
                                      <p:to>
                                        <p:strVal val="visible"/>
                                      </p:to>
                                    </p:set>
                                    <p:animEffect transition="in" filter="wipe(up)">
                                      <p:cBhvr>
                                        <p:cTn id="71" dur="500"/>
                                        <p:tgtEl>
                                          <p:spTgt spid="13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133"/>
                                        </p:tgtEl>
                                        <p:attrNameLst>
                                          <p:attrName>style.visibility</p:attrName>
                                        </p:attrNameLst>
                                      </p:cBhvr>
                                      <p:to>
                                        <p:strVal val="visible"/>
                                      </p:to>
                                    </p:set>
                                    <p:animEffect transition="in" filter="wipe(up)">
                                      <p:cBhvr>
                                        <p:cTn id="76" dur="500"/>
                                        <p:tgtEl>
                                          <p:spTgt spid="133"/>
                                        </p:tgtEl>
                                      </p:cBhvr>
                                    </p:animEffect>
                                  </p:childTnLst>
                                </p:cTn>
                              </p:par>
                              <p:par>
                                <p:cTn id="77" presetID="22" presetClass="entr" presetSubtype="8" fill="hold" nodeType="withEffect">
                                  <p:stCondLst>
                                    <p:cond delay="0"/>
                                  </p:stCondLst>
                                  <p:childTnLst>
                                    <p:set>
                                      <p:cBhvr>
                                        <p:cTn id="78" dur="1" fill="hold">
                                          <p:stCondLst>
                                            <p:cond delay="0"/>
                                          </p:stCondLst>
                                        </p:cTn>
                                        <p:tgtEl>
                                          <p:spTgt spid="220"/>
                                        </p:tgtEl>
                                        <p:attrNameLst>
                                          <p:attrName>style.visibility</p:attrName>
                                        </p:attrNameLst>
                                      </p:cBhvr>
                                      <p:to>
                                        <p:strVal val="visible"/>
                                      </p:to>
                                    </p:set>
                                    <p:animEffect transition="in" filter="wipe(left)">
                                      <p:cBhvr>
                                        <p:cTn id="79" dur="500"/>
                                        <p:tgtEl>
                                          <p:spTgt spid="220"/>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wipe(left)">
                                      <p:cBhvr>
                                        <p:cTn id="84" dur="500"/>
                                        <p:tgtEl>
                                          <p:spTgt spid="56"/>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2" fill="hold" nodeType="clickEffect">
                                  <p:stCondLst>
                                    <p:cond delay="0"/>
                                  </p:stCondLst>
                                  <p:childTnLst>
                                    <p:set>
                                      <p:cBhvr>
                                        <p:cTn id="88" dur="1" fill="hold">
                                          <p:stCondLst>
                                            <p:cond delay="0"/>
                                          </p:stCondLst>
                                        </p:cTn>
                                        <p:tgtEl>
                                          <p:spTgt spid="219"/>
                                        </p:tgtEl>
                                        <p:attrNameLst>
                                          <p:attrName>style.visibility</p:attrName>
                                        </p:attrNameLst>
                                      </p:cBhvr>
                                      <p:to>
                                        <p:strVal val="visible"/>
                                      </p:to>
                                    </p:set>
                                    <p:animEffect transition="in" filter="wipe(right)">
                                      <p:cBhvr>
                                        <p:cTn id="89" dur="500"/>
                                        <p:tgtEl>
                                          <p:spTgt spid="219"/>
                                        </p:tgtEl>
                                      </p:cBhvr>
                                    </p:animEffect>
                                  </p:childTnLst>
                                </p:cTn>
                              </p:par>
                              <p:par>
                                <p:cTn id="90" presetID="22" presetClass="entr" presetSubtype="2" fill="hold" nodeType="withEffect">
                                  <p:stCondLst>
                                    <p:cond delay="0"/>
                                  </p:stCondLst>
                                  <p:childTnLst>
                                    <p:set>
                                      <p:cBhvr>
                                        <p:cTn id="91" dur="1" fill="hold">
                                          <p:stCondLst>
                                            <p:cond delay="0"/>
                                          </p:stCondLst>
                                        </p:cTn>
                                        <p:tgtEl>
                                          <p:spTgt spid="218"/>
                                        </p:tgtEl>
                                        <p:attrNameLst>
                                          <p:attrName>style.visibility</p:attrName>
                                        </p:attrNameLst>
                                      </p:cBhvr>
                                      <p:to>
                                        <p:strVal val="visible"/>
                                      </p:to>
                                    </p:set>
                                    <p:animEffect transition="in" filter="wipe(right)">
                                      <p:cBhvr>
                                        <p:cTn id="92" dur="5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7" grpId="0"/>
      <p:bldP spid="2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Switching Circuits</a:t>
            </a:r>
            <a:endParaRPr lang="en-US" dirty="0"/>
          </a:p>
        </p:txBody>
      </p:sp>
      <p:sp>
        <p:nvSpPr>
          <p:cNvPr id="3" name="Content Placeholder 2"/>
          <p:cNvSpPr>
            <a:spLocks noGrp="1"/>
          </p:cNvSpPr>
          <p:nvPr>
            <p:ph idx="1"/>
          </p:nvPr>
        </p:nvSpPr>
        <p:spPr/>
        <p:txBody>
          <a:bodyPr/>
          <a:lstStyle/>
          <a:p>
            <a:pPr algn="just"/>
            <a:r>
              <a:rPr lang="en-US" dirty="0" smtClean="0"/>
              <a:t>Sequential switching circuits are circuits whose output levels at any instant of time are dependent not only on the levels present at the inputs at that time, but also on the state of the circuit, i.e. on the prior input level conditions (i.e. on its past inputs)</a:t>
            </a:r>
          </a:p>
          <a:p>
            <a:pPr algn="just"/>
            <a:r>
              <a:rPr lang="en-US" dirty="0" smtClean="0"/>
              <a:t>The past history is provided by feedback from the output back to the input.</a:t>
            </a:r>
          </a:p>
          <a:p>
            <a:pPr algn="just"/>
            <a:r>
              <a:rPr lang="en-US" dirty="0" smtClean="0"/>
              <a:t>Made up of combinational circuits and memory elements.</a:t>
            </a:r>
          </a:p>
          <a:p>
            <a:pPr algn="just"/>
            <a:r>
              <a:rPr lang="en-US" dirty="0" err="1" smtClean="0"/>
              <a:t>Eg</a:t>
            </a:r>
            <a:r>
              <a:rPr lang="en-US" dirty="0" smtClean="0"/>
              <a:t>. Counters, shift registers, serial adder, etc.</a:t>
            </a:r>
          </a:p>
        </p:txBody>
      </p:sp>
    </p:spTree>
    <p:extLst>
      <p:ext uri="{BB962C8B-B14F-4D97-AF65-F5344CB8AC3E}">
        <p14:creationId xmlns:p14="http://schemas.microsoft.com/office/powerpoint/2010/main" val="47449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Shift Register</a:t>
            </a:r>
            <a:endParaRPr lang="en-US" dirty="0"/>
          </a:p>
        </p:txBody>
      </p:sp>
      <p:grpSp>
        <p:nvGrpSpPr>
          <p:cNvPr id="4" name="Group 3"/>
          <p:cNvGrpSpPr/>
          <p:nvPr/>
        </p:nvGrpSpPr>
        <p:grpSpPr>
          <a:xfrm>
            <a:off x="1128713" y="4038600"/>
            <a:ext cx="1004979" cy="973226"/>
            <a:chOff x="562867" y="1821093"/>
            <a:chExt cx="1156189" cy="1177604"/>
          </a:xfrm>
        </p:grpSpPr>
        <p:sp>
          <p:nvSpPr>
            <p:cNvPr id="5" name="Rectangle 4"/>
            <p:cNvSpPr/>
            <p:nvPr/>
          </p:nvSpPr>
          <p:spPr>
            <a:xfrm>
              <a:off x="614999" y="1821093"/>
              <a:ext cx="1047036" cy="1177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 x 1</a:t>
              </a:r>
            </a:p>
            <a:p>
              <a:pPr algn="ctr"/>
              <a:r>
                <a:rPr lang="en-US" dirty="0" smtClean="0"/>
                <a:t>MUX</a:t>
              </a:r>
              <a:r>
                <a:rPr lang="en-US" baseline="-25000" dirty="0" smtClean="0"/>
                <a:t>4</a:t>
              </a:r>
              <a:endParaRPr lang="en-US" baseline="-25000" dirty="0"/>
            </a:p>
          </p:txBody>
        </p:sp>
        <p:sp>
          <p:nvSpPr>
            <p:cNvPr id="6" name="TextBox 5"/>
            <p:cNvSpPr txBox="1"/>
            <p:nvPr/>
          </p:nvSpPr>
          <p:spPr>
            <a:xfrm>
              <a:off x="562867" y="2622958"/>
              <a:ext cx="1156189" cy="364837"/>
            </a:xfrm>
            <a:prstGeom prst="rect">
              <a:avLst/>
            </a:prstGeom>
            <a:noFill/>
          </p:spPr>
          <p:txBody>
            <a:bodyPr wrap="square" rtlCol="0">
              <a:spAutoFit/>
            </a:bodyPr>
            <a:lstStyle/>
            <a:p>
              <a:pPr algn="ctr"/>
              <a:r>
                <a:rPr lang="en-US" dirty="0" smtClean="0">
                  <a:solidFill>
                    <a:schemeClr val="bg1"/>
                  </a:solidFill>
                </a:rPr>
                <a:t>3  2  1  0</a:t>
              </a:r>
              <a:endParaRPr lang="en-US" dirty="0">
                <a:solidFill>
                  <a:schemeClr val="bg1"/>
                </a:solidFill>
              </a:endParaRPr>
            </a:p>
          </p:txBody>
        </p:sp>
      </p:grpSp>
      <p:grpSp>
        <p:nvGrpSpPr>
          <p:cNvPr id="7" name="Group 6"/>
          <p:cNvGrpSpPr/>
          <p:nvPr/>
        </p:nvGrpSpPr>
        <p:grpSpPr>
          <a:xfrm>
            <a:off x="3262221" y="4038600"/>
            <a:ext cx="1004979" cy="973226"/>
            <a:chOff x="562867" y="1821093"/>
            <a:chExt cx="1156189" cy="1177604"/>
          </a:xfrm>
        </p:grpSpPr>
        <p:sp>
          <p:nvSpPr>
            <p:cNvPr id="8" name="Rectangle 7"/>
            <p:cNvSpPr/>
            <p:nvPr/>
          </p:nvSpPr>
          <p:spPr>
            <a:xfrm>
              <a:off x="614999" y="1821093"/>
              <a:ext cx="1047036" cy="1177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 x 1</a:t>
              </a:r>
            </a:p>
            <a:p>
              <a:pPr algn="ctr"/>
              <a:r>
                <a:rPr lang="en-US" dirty="0" smtClean="0"/>
                <a:t>MUX</a:t>
              </a:r>
              <a:r>
                <a:rPr lang="en-US" baseline="-25000" dirty="0"/>
                <a:t>3</a:t>
              </a:r>
            </a:p>
          </p:txBody>
        </p:sp>
        <p:sp>
          <p:nvSpPr>
            <p:cNvPr id="9" name="TextBox 8"/>
            <p:cNvSpPr txBox="1"/>
            <p:nvPr/>
          </p:nvSpPr>
          <p:spPr>
            <a:xfrm>
              <a:off x="562867" y="2622958"/>
              <a:ext cx="1156189" cy="364837"/>
            </a:xfrm>
            <a:prstGeom prst="rect">
              <a:avLst/>
            </a:prstGeom>
            <a:noFill/>
          </p:spPr>
          <p:txBody>
            <a:bodyPr wrap="square" rtlCol="0">
              <a:spAutoFit/>
            </a:bodyPr>
            <a:lstStyle/>
            <a:p>
              <a:pPr algn="ctr"/>
              <a:r>
                <a:rPr lang="en-US" dirty="0" smtClean="0">
                  <a:solidFill>
                    <a:schemeClr val="bg1"/>
                  </a:solidFill>
                </a:rPr>
                <a:t>3  2  1  0</a:t>
              </a:r>
              <a:endParaRPr lang="en-US" dirty="0">
                <a:solidFill>
                  <a:schemeClr val="bg1"/>
                </a:solidFill>
              </a:endParaRPr>
            </a:p>
          </p:txBody>
        </p:sp>
      </p:grpSp>
      <p:grpSp>
        <p:nvGrpSpPr>
          <p:cNvPr id="10" name="Group 9"/>
          <p:cNvGrpSpPr/>
          <p:nvPr/>
        </p:nvGrpSpPr>
        <p:grpSpPr>
          <a:xfrm>
            <a:off x="5395821" y="4038600"/>
            <a:ext cx="1004979" cy="973226"/>
            <a:chOff x="562867" y="1821093"/>
            <a:chExt cx="1156189" cy="1177604"/>
          </a:xfrm>
        </p:grpSpPr>
        <p:sp>
          <p:nvSpPr>
            <p:cNvPr id="11" name="Rectangle 10"/>
            <p:cNvSpPr/>
            <p:nvPr/>
          </p:nvSpPr>
          <p:spPr>
            <a:xfrm>
              <a:off x="614999" y="1821093"/>
              <a:ext cx="1047036" cy="1177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 x 1</a:t>
              </a:r>
            </a:p>
            <a:p>
              <a:pPr algn="ctr"/>
              <a:r>
                <a:rPr lang="en-US" dirty="0" smtClean="0"/>
                <a:t>MUX</a:t>
              </a:r>
              <a:r>
                <a:rPr lang="en-US" baseline="-25000" dirty="0"/>
                <a:t>2</a:t>
              </a:r>
            </a:p>
          </p:txBody>
        </p:sp>
        <p:sp>
          <p:nvSpPr>
            <p:cNvPr id="12" name="TextBox 11"/>
            <p:cNvSpPr txBox="1"/>
            <p:nvPr/>
          </p:nvSpPr>
          <p:spPr>
            <a:xfrm>
              <a:off x="562867" y="2622958"/>
              <a:ext cx="1156189" cy="364837"/>
            </a:xfrm>
            <a:prstGeom prst="rect">
              <a:avLst/>
            </a:prstGeom>
            <a:noFill/>
          </p:spPr>
          <p:txBody>
            <a:bodyPr wrap="square" rtlCol="0">
              <a:spAutoFit/>
            </a:bodyPr>
            <a:lstStyle/>
            <a:p>
              <a:pPr algn="ctr"/>
              <a:r>
                <a:rPr lang="en-US" dirty="0" smtClean="0">
                  <a:solidFill>
                    <a:schemeClr val="bg1"/>
                  </a:solidFill>
                </a:rPr>
                <a:t>3  2  1  0</a:t>
              </a:r>
              <a:endParaRPr lang="en-US" dirty="0">
                <a:solidFill>
                  <a:schemeClr val="bg1"/>
                </a:solidFill>
              </a:endParaRPr>
            </a:p>
          </p:txBody>
        </p:sp>
      </p:grpSp>
      <p:grpSp>
        <p:nvGrpSpPr>
          <p:cNvPr id="13" name="Group 12"/>
          <p:cNvGrpSpPr/>
          <p:nvPr/>
        </p:nvGrpSpPr>
        <p:grpSpPr>
          <a:xfrm>
            <a:off x="7529421" y="4038600"/>
            <a:ext cx="1004979" cy="973226"/>
            <a:chOff x="562867" y="1821093"/>
            <a:chExt cx="1156189" cy="1177604"/>
          </a:xfrm>
        </p:grpSpPr>
        <p:sp>
          <p:nvSpPr>
            <p:cNvPr id="14" name="Rectangle 13"/>
            <p:cNvSpPr/>
            <p:nvPr/>
          </p:nvSpPr>
          <p:spPr>
            <a:xfrm>
              <a:off x="614999" y="1821093"/>
              <a:ext cx="1047036" cy="1177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 x 1</a:t>
              </a:r>
            </a:p>
            <a:p>
              <a:pPr algn="ctr"/>
              <a:r>
                <a:rPr lang="en-US" dirty="0" smtClean="0"/>
                <a:t>MUX</a:t>
              </a:r>
              <a:r>
                <a:rPr lang="en-US" baseline="-25000" dirty="0"/>
                <a:t>1</a:t>
              </a:r>
            </a:p>
          </p:txBody>
        </p:sp>
        <p:sp>
          <p:nvSpPr>
            <p:cNvPr id="15" name="TextBox 14"/>
            <p:cNvSpPr txBox="1"/>
            <p:nvPr/>
          </p:nvSpPr>
          <p:spPr>
            <a:xfrm>
              <a:off x="562867" y="2622958"/>
              <a:ext cx="1156189" cy="364837"/>
            </a:xfrm>
            <a:prstGeom prst="rect">
              <a:avLst/>
            </a:prstGeom>
            <a:noFill/>
          </p:spPr>
          <p:txBody>
            <a:bodyPr wrap="square" rtlCol="0">
              <a:spAutoFit/>
            </a:bodyPr>
            <a:lstStyle/>
            <a:p>
              <a:pPr algn="ctr"/>
              <a:r>
                <a:rPr lang="en-US" dirty="0" smtClean="0">
                  <a:solidFill>
                    <a:schemeClr val="bg1"/>
                  </a:solidFill>
                </a:rPr>
                <a:t>3  2  1  0</a:t>
              </a:r>
              <a:endParaRPr lang="en-US" dirty="0">
                <a:solidFill>
                  <a:schemeClr val="bg1"/>
                </a:solidFill>
              </a:endParaRPr>
            </a:p>
          </p:txBody>
        </p:sp>
      </p:grpSp>
      <p:grpSp>
        <p:nvGrpSpPr>
          <p:cNvPr id="83" name="Group 82"/>
          <p:cNvGrpSpPr/>
          <p:nvPr/>
        </p:nvGrpSpPr>
        <p:grpSpPr>
          <a:xfrm>
            <a:off x="762001" y="1752600"/>
            <a:ext cx="1447799" cy="1061312"/>
            <a:chOff x="1219200" y="2285999"/>
            <a:chExt cx="1447800" cy="1987408"/>
          </a:xfrm>
        </p:grpSpPr>
        <p:sp>
          <p:nvSpPr>
            <p:cNvPr id="84" name="Rectangle 83"/>
            <p:cNvSpPr/>
            <p:nvPr/>
          </p:nvSpPr>
          <p:spPr>
            <a:xfrm>
              <a:off x="1219200" y="2285999"/>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smtClean="0"/>
                <a:t>4</a:t>
              </a:r>
              <a:endParaRPr lang="en-US" baseline="-25000" dirty="0"/>
            </a:p>
          </p:txBody>
        </p:sp>
        <p:sp>
          <p:nvSpPr>
            <p:cNvPr id="85" name="TextBox 84"/>
            <p:cNvSpPr txBox="1"/>
            <p:nvPr/>
          </p:nvSpPr>
          <p:spPr>
            <a:xfrm>
              <a:off x="1247776" y="3168253"/>
              <a:ext cx="348172" cy="899654"/>
            </a:xfrm>
            <a:prstGeom prst="rect">
              <a:avLst/>
            </a:prstGeom>
            <a:noFill/>
          </p:spPr>
          <p:txBody>
            <a:bodyPr wrap="none" rtlCol="0">
              <a:spAutoFit/>
            </a:bodyPr>
            <a:lstStyle/>
            <a:p>
              <a:r>
                <a:rPr lang="en-US" sz="2400" dirty="0" smtClean="0">
                  <a:solidFill>
                    <a:schemeClr val="bg1"/>
                  </a:solidFill>
                </a:rPr>
                <a:t>C</a:t>
              </a:r>
              <a:endParaRPr lang="en-US" sz="2400" baseline="-25000" dirty="0">
                <a:solidFill>
                  <a:schemeClr val="bg1"/>
                </a:solidFill>
              </a:endParaRPr>
            </a:p>
          </p:txBody>
        </p:sp>
        <p:sp>
          <p:nvSpPr>
            <p:cNvPr id="86" name="TextBox 85"/>
            <p:cNvSpPr txBox="1"/>
            <p:nvPr/>
          </p:nvSpPr>
          <p:spPr>
            <a:xfrm>
              <a:off x="2179796" y="3454289"/>
              <a:ext cx="373820" cy="743516"/>
            </a:xfrm>
            <a:prstGeom prst="rect">
              <a:avLst/>
            </a:prstGeom>
            <a:noFill/>
          </p:spPr>
          <p:txBody>
            <a:bodyPr wrap="none" rtlCol="0">
              <a:spAutoFit/>
            </a:bodyPr>
            <a:lstStyle/>
            <a:p>
              <a:r>
                <a:rPr lang="en-US" sz="2400" dirty="0" smtClean="0">
                  <a:solidFill>
                    <a:schemeClr val="bg1"/>
                  </a:solidFill>
                </a:rPr>
                <a:t>D</a:t>
              </a:r>
              <a:endParaRPr lang="en-US" sz="2400" baseline="-25000" dirty="0">
                <a:solidFill>
                  <a:schemeClr val="bg1"/>
                </a:solidFill>
              </a:endParaRPr>
            </a:p>
          </p:txBody>
        </p:sp>
        <p:sp>
          <p:nvSpPr>
            <p:cNvPr id="87" name="TextBox 86"/>
            <p:cNvSpPr txBox="1"/>
            <p:nvPr/>
          </p:nvSpPr>
          <p:spPr>
            <a:xfrm>
              <a:off x="1279265" y="3714791"/>
              <a:ext cx="338554" cy="558616"/>
            </a:xfrm>
            <a:prstGeom prst="rect">
              <a:avLst/>
            </a:prstGeom>
            <a:noFill/>
          </p:spPr>
          <p:txBody>
            <a:bodyPr wrap="none" rtlCol="0">
              <a:spAutoFit/>
            </a:bodyPr>
            <a:lstStyle/>
            <a:p>
              <a:r>
                <a:rPr lang="en-US" sz="2400" dirty="0" smtClean="0">
                  <a:solidFill>
                    <a:schemeClr val="bg1"/>
                  </a:solidFill>
                </a:rPr>
                <a:t>^</a:t>
              </a:r>
              <a:endParaRPr lang="en-US" sz="2400" baseline="-25000" dirty="0">
                <a:solidFill>
                  <a:schemeClr val="bg1"/>
                </a:solidFill>
              </a:endParaRPr>
            </a:p>
          </p:txBody>
        </p:sp>
      </p:grpSp>
      <p:cxnSp>
        <p:nvCxnSpPr>
          <p:cNvPr id="88" name="Straight Connector 87"/>
          <p:cNvCxnSpPr>
            <a:stCxn id="86" idx="2"/>
          </p:cNvCxnSpPr>
          <p:nvPr/>
        </p:nvCxnSpPr>
        <p:spPr>
          <a:xfrm>
            <a:off x="1909506" y="2773539"/>
            <a:ext cx="0" cy="131385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86299" y="3204865"/>
            <a:ext cx="6905100" cy="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0" y="3000376"/>
            <a:ext cx="561372" cy="400110"/>
          </a:xfrm>
          <a:prstGeom prst="rect">
            <a:avLst/>
          </a:prstGeom>
          <a:noFill/>
        </p:spPr>
        <p:txBody>
          <a:bodyPr wrap="none" rtlCol="0">
            <a:spAutoFit/>
          </a:bodyPr>
          <a:lstStyle/>
          <a:p>
            <a:r>
              <a:rPr lang="en-US" sz="2000" dirty="0" smtClean="0">
                <a:solidFill>
                  <a:schemeClr val="tx2"/>
                </a:solidFill>
              </a:rPr>
              <a:t>CLK</a:t>
            </a:r>
            <a:endParaRPr lang="en-US" sz="2000" baseline="-25000" dirty="0">
              <a:solidFill>
                <a:schemeClr val="tx2"/>
              </a:solidFill>
            </a:endParaRPr>
          </a:p>
        </p:txBody>
      </p:sp>
      <p:cxnSp>
        <p:nvCxnSpPr>
          <p:cNvPr id="91" name="Straight Connector 90"/>
          <p:cNvCxnSpPr/>
          <p:nvPr/>
        </p:nvCxnSpPr>
        <p:spPr>
          <a:xfrm>
            <a:off x="990600" y="2783192"/>
            <a:ext cx="0" cy="418636"/>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2895601" y="1752600"/>
            <a:ext cx="1447799" cy="1061312"/>
            <a:chOff x="1219200" y="2285999"/>
            <a:chExt cx="1447800" cy="1987408"/>
          </a:xfrm>
        </p:grpSpPr>
        <p:sp>
          <p:nvSpPr>
            <p:cNvPr id="99" name="Rectangle 98"/>
            <p:cNvSpPr/>
            <p:nvPr/>
          </p:nvSpPr>
          <p:spPr>
            <a:xfrm>
              <a:off x="1219200" y="2285999"/>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smtClean="0"/>
                <a:t>3</a:t>
              </a:r>
              <a:endParaRPr lang="en-US" baseline="-25000" dirty="0"/>
            </a:p>
          </p:txBody>
        </p:sp>
        <p:sp>
          <p:nvSpPr>
            <p:cNvPr id="100" name="TextBox 99"/>
            <p:cNvSpPr txBox="1"/>
            <p:nvPr/>
          </p:nvSpPr>
          <p:spPr>
            <a:xfrm>
              <a:off x="1247776" y="3168253"/>
              <a:ext cx="348172" cy="899654"/>
            </a:xfrm>
            <a:prstGeom prst="rect">
              <a:avLst/>
            </a:prstGeom>
            <a:noFill/>
          </p:spPr>
          <p:txBody>
            <a:bodyPr wrap="none" rtlCol="0">
              <a:spAutoFit/>
            </a:bodyPr>
            <a:lstStyle/>
            <a:p>
              <a:r>
                <a:rPr lang="en-US" sz="2400" dirty="0" smtClean="0">
                  <a:solidFill>
                    <a:schemeClr val="bg1"/>
                  </a:solidFill>
                </a:rPr>
                <a:t>C</a:t>
              </a:r>
              <a:endParaRPr lang="en-US" sz="2400" baseline="-25000" dirty="0">
                <a:solidFill>
                  <a:schemeClr val="bg1"/>
                </a:solidFill>
              </a:endParaRPr>
            </a:p>
          </p:txBody>
        </p:sp>
        <p:sp>
          <p:nvSpPr>
            <p:cNvPr id="101" name="TextBox 100"/>
            <p:cNvSpPr txBox="1"/>
            <p:nvPr/>
          </p:nvSpPr>
          <p:spPr>
            <a:xfrm>
              <a:off x="2179796" y="3454289"/>
              <a:ext cx="373820" cy="743516"/>
            </a:xfrm>
            <a:prstGeom prst="rect">
              <a:avLst/>
            </a:prstGeom>
            <a:noFill/>
          </p:spPr>
          <p:txBody>
            <a:bodyPr wrap="none" rtlCol="0">
              <a:spAutoFit/>
            </a:bodyPr>
            <a:lstStyle/>
            <a:p>
              <a:r>
                <a:rPr lang="en-US" sz="2400" dirty="0" smtClean="0">
                  <a:solidFill>
                    <a:schemeClr val="bg1"/>
                  </a:solidFill>
                </a:rPr>
                <a:t>D</a:t>
              </a:r>
              <a:endParaRPr lang="en-US" sz="2400" baseline="-25000" dirty="0">
                <a:solidFill>
                  <a:schemeClr val="bg1"/>
                </a:solidFill>
              </a:endParaRPr>
            </a:p>
          </p:txBody>
        </p:sp>
        <p:sp>
          <p:nvSpPr>
            <p:cNvPr id="102" name="TextBox 101"/>
            <p:cNvSpPr txBox="1"/>
            <p:nvPr/>
          </p:nvSpPr>
          <p:spPr>
            <a:xfrm>
              <a:off x="1279265" y="3714791"/>
              <a:ext cx="338554" cy="558616"/>
            </a:xfrm>
            <a:prstGeom prst="rect">
              <a:avLst/>
            </a:prstGeom>
            <a:noFill/>
          </p:spPr>
          <p:txBody>
            <a:bodyPr wrap="none" rtlCol="0">
              <a:spAutoFit/>
            </a:bodyPr>
            <a:lstStyle/>
            <a:p>
              <a:r>
                <a:rPr lang="en-US" sz="2400" dirty="0" smtClean="0">
                  <a:solidFill>
                    <a:schemeClr val="bg1"/>
                  </a:solidFill>
                </a:rPr>
                <a:t>^</a:t>
              </a:r>
              <a:endParaRPr lang="en-US" sz="2400" baseline="-25000" dirty="0">
                <a:solidFill>
                  <a:schemeClr val="bg1"/>
                </a:solidFill>
              </a:endParaRPr>
            </a:p>
          </p:txBody>
        </p:sp>
      </p:grpSp>
      <p:cxnSp>
        <p:nvCxnSpPr>
          <p:cNvPr id="103" name="Straight Connector 102"/>
          <p:cNvCxnSpPr>
            <a:stCxn id="101" idx="2"/>
          </p:cNvCxnSpPr>
          <p:nvPr/>
        </p:nvCxnSpPr>
        <p:spPr>
          <a:xfrm>
            <a:off x="4043106" y="2773539"/>
            <a:ext cx="0" cy="131385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124200" y="2783192"/>
            <a:ext cx="0" cy="418636"/>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nvGrpSpPr>
          <p:cNvPr id="105" name="Group 104"/>
          <p:cNvGrpSpPr/>
          <p:nvPr/>
        </p:nvGrpSpPr>
        <p:grpSpPr>
          <a:xfrm>
            <a:off x="5029201" y="1752600"/>
            <a:ext cx="1447799" cy="1061312"/>
            <a:chOff x="1219200" y="2285999"/>
            <a:chExt cx="1447800" cy="1987408"/>
          </a:xfrm>
        </p:grpSpPr>
        <p:sp>
          <p:nvSpPr>
            <p:cNvPr id="106" name="Rectangle 105"/>
            <p:cNvSpPr/>
            <p:nvPr/>
          </p:nvSpPr>
          <p:spPr>
            <a:xfrm>
              <a:off x="1219200" y="2285999"/>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smtClean="0"/>
                <a:t>2</a:t>
              </a:r>
              <a:endParaRPr lang="en-US" baseline="-25000" dirty="0"/>
            </a:p>
          </p:txBody>
        </p:sp>
        <p:sp>
          <p:nvSpPr>
            <p:cNvPr id="107" name="TextBox 106"/>
            <p:cNvSpPr txBox="1"/>
            <p:nvPr/>
          </p:nvSpPr>
          <p:spPr>
            <a:xfrm>
              <a:off x="1247776" y="3168253"/>
              <a:ext cx="348172" cy="899654"/>
            </a:xfrm>
            <a:prstGeom prst="rect">
              <a:avLst/>
            </a:prstGeom>
            <a:noFill/>
          </p:spPr>
          <p:txBody>
            <a:bodyPr wrap="none" rtlCol="0">
              <a:spAutoFit/>
            </a:bodyPr>
            <a:lstStyle/>
            <a:p>
              <a:r>
                <a:rPr lang="en-US" sz="2400" dirty="0" smtClean="0">
                  <a:solidFill>
                    <a:schemeClr val="bg1"/>
                  </a:solidFill>
                </a:rPr>
                <a:t>C</a:t>
              </a:r>
              <a:endParaRPr lang="en-US" sz="2400" baseline="-25000" dirty="0">
                <a:solidFill>
                  <a:schemeClr val="bg1"/>
                </a:solidFill>
              </a:endParaRPr>
            </a:p>
          </p:txBody>
        </p:sp>
        <p:sp>
          <p:nvSpPr>
            <p:cNvPr id="108" name="TextBox 107"/>
            <p:cNvSpPr txBox="1"/>
            <p:nvPr/>
          </p:nvSpPr>
          <p:spPr>
            <a:xfrm>
              <a:off x="2179796" y="3454289"/>
              <a:ext cx="373820" cy="743516"/>
            </a:xfrm>
            <a:prstGeom prst="rect">
              <a:avLst/>
            </a:prstGeom>
            <a:noFill/>
          </p:spPr>
          <p:txBody>
            <a:bodyPr wrap="none" rtlCol="0">
              <a:spAutoFit/>
            </a:bodyPr>
            <a:lstStyle/>
            <a:p>
              <a:r>
                <a:rPr lang="en-US" sz="2400" dirty="0" smtClean="0">
                  <a:solidFill>
                    <a:schemeClr val="bg1"/>
                  </a:solidFill>
                </a:rPr>
                <a:t>D</a:t>
              </a:r>
              <a:endParaRPr lang="en-US" sz="2400" baseline="-25000" dirty="0">
                <a:solidFill>
                  <a:schemeClr val="bg1"/>
                </a:solidFill>
              </a:endParaRPr>
            </a:p>
          </p:txBody>
        </p:sp>
        <p:sp>
          <p:nvSpPr>
            <p:cNvPr id="109" name="TextBox 108"/>
            <p:cNvSpPr txBox="1"/>
            <p:nvPr/>
          </p:nvSpPr>
          <p:spPr>
            <a:xfrm>
              <a:off x="1279265" y="3714791"/>
              <a:ext cx="338554" cy="558616"/>
            </a:xfrm>
            <a:prstGeom prst="rect">
              <a:avLst/>
            </a:prstGeom>
            <a:noFill/>
          </p:spPr>
          <p:txBody>
            <a:bodyPr wrap="none" rtlCol="0">
              <a:spAutoFit/>
            </a:bodyPr>
            <a:lstStyle/>
            <a:p>
              <a:r>
                <a:rPr lang="en-US" sz="2400" dirty="0" smtClean="0">
                  <a:solidFill>
                    <a:schemeClr val="bg1"/>
                  </a:solidFill>
                </a:rPr>
                <a:t>^</a:t>
              </a:r>
              <a:endParaRPr lang="en-US" sz="2400" baseline="-25000" dirty="0">
                <a:solidFill>
                  <a:schemeClr val="bg1"/>
                </a:solidFill>
              </a:endParaRPr>
            </a:p>
          </p:txBody>
        </p:sp>
      </p:grpSp>
      <p:cxnSp>
        <p:nvCxnSpPr>
          <p:cNvPr id="110" name="Straight Connector 109"/>
          <p:cNvCxnSpPr>
            <a:stCxn id="108" idx="2"/>
          </p:cNvCxnSpPr>
          <p:nvPr/>
        </p:nvCxnSpPr>
        <p:spPr>
          <a:xfrm>
            <a:off x="6176706" y="2773539"/>
            <a:ext cx="0" cy="131385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5257800" y="2783192"/>
            <a:ext cx="0" cy="418636"/>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nvGrpSpPr>
          <p:cNvPr id="112" name="Group 111"/>
          <p:cNvGrpSpPr/>
          <p:nvPr/>
        </p:nvGrpSpPr>
        <p:grpSpPr>
          <a:xfrm>
            <a:off x="7162800" y="1752600"/>
            <a:ext cx="1447799" cy="1061312"/>
            <a:chOff x="1219200" y="2285999"/>
            <a:chExt cx="1447800" cy="1987408"/>
          </a:xfrm>
        </p:grpSpPr>
        <p:sp>
          <p:nvSpPr>
            <p:cNvPr id="113" name="Rectangle 112"/>
            <p:cNvSpPr/>
            <p:nvPr/>
          </p:nvSpPr>
          <p:spPr>
            <a:xfrm>
              <a:off x="1219200" y="2285999"/>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smtClean="0"/>
                <a:t>1</a:t>
              </a:r>
              <a:endParaRPr lang="en-US" baseline="-25000" dirty="0"/>
            </a:p>
          </p:txBody>
        </p:sp>
        <p:sp>
          <p:nvSpPr>
            <p:cNvPr id="114" name="TextBox 113"/>
            <p:cNvSpPr txBox="1"/>
            <p:nvPr/>
          </p:nvSpPr>
          <p:spPr>
            <a:xfrm>
              <a:off x="1247776" y="3168253"/>
              <a:ext cx="348172" cy="899654"/>
            </a:xfrm>
            <a:prstGeom prst="rect">
              <a:avLst/>
            </a:prstGeom>
            <a:noFill/>
          </p:spPr>
          <p:txBody>
            <a:bodyPr wrap="none" rtlCol="0">
              <a:spAutoFit/>
            </a:bodyPr>
            <a:lstStyle/>
            <a:p>
              <a:r>
                <a:rPr lang="en-US" sz="2400" dirty="0" smtClean="0">
                  <a:solidFill>
                    <a:schemeClr val="bg1"/>
                  </a:solidFill>
                </a:rPr>
                <a:t>C</a:t>
              </a:r>
              <a:endParaRPr lang="en-US" sz="2400" baseline="-25000" dirty="0">
                <a:solidFill>
                  <a:schemeClr val="bg1"/>
                </a:solidFill>
              </a:endParaRPr>
            </a:p>
          </p:txBody>
        </p:sp>
        <p:sp>
          <p:nvSpPr>
            <p:cNvPr id="115" name="TextBox 114"/>
            <p:cNvSpPr txBox="1"/>
            <p:nvPr/>
          </p:nvSpPr>
          <p:spPr>
            <a:xfrm>
              <a:off x="2179796" y="3454289"/>
              <a:ext cx="373820" cy="743516"/>
            </a:xfrm>
            <a:prstGeom prst="rect">
              <a:avLst/>
            </a:prstGeom>
            <a:noFill/>
          </p:spPr>
          <p:txBody>
            <a:bodyPr wrap="none" rtlCol="0">
              <a:spAutoFit/>
            </a:bodyPr>
            <a:lstStyle/>
            <a:p>
              <a:r>
                <a:rPr lang="en-US" sz="2400" dirty="0" smtClean="0">
                  <a:solidFill>
                    <a:schemeClr val="bg1"/>
                  </a:solidFill>
                </a:rPr>
                <a:t>D</a:t>
              </a:r>
              <a:endParaRPr lang="en-US" sz="2400" baseline="-25000" dirty="0">
                <a:solidFill>
                  <a:schemeClr val="bg1"/>
                </a:solidFill>
              </a:endParaRPr>
            </a:p>
          </p:txBody>
        </p:sp>
        <p:sp>
          <p:nvSpPr>
            <p:cNvPr id="116" name="TextBox 115"/>
            <p:cNvSpPr txBox="1"/>
            <p:nvPr/>
          </p:nvSpPr>
          <p:spPr>
            <a:xfrm>
              <a:off x="1279265" y="3714791"/>
              <a:ext cx="338554" cy="558616"/>
            </a:xfrm>
            <a:prstGeom prst="rect">
              <a:avLst/>
            </a:prstGeom>
            <a:noFill/>
          </p:spPr>
          <p:txBody>
            <a:bodyPr wrap="none" rtlCol="0">
              <a:spAutoFit/>
            </a:bodyPr>
            <a:lstStyle/>
            <a:p>
              <a:r>
                <a:rPr lang="en-US" sz="2400" dirty="0" smtClean="0">
                  <a:solidFill>
                    <a:schemeClr val="bg1"/>
                  </a:solidFill>
                </a:rPr>
                <a:t>^</a:t>
              </a:r>
              <a:endParaRPr lang="en-US" sz="2400" baseline="-25000" dirty="0">
                <a:solidFill>
                  <a:schemeClr val="bg1"/>
                </a:solidFill>
              </a:endParaRPr>
            </a:p>
          </p:txBody>
        </p:sp>
      </p:grpSp>
      <p:cxnSp>
        <p:nvCxnSpPr>
          <p:cNvPr id="117" name="Straight Connector 116"/>
          <p:cNvCxnSpPr>
            <a:stCxn id="115" idx="2"/>
          </p:cNvCxnSpPr>
          <p:nvPr/>
        </p:nvCxnSpPr>
        <p:spPr>
          <a:xfrm>
            <a:off x="8310305" y="2773539"/>
            <a:ext cx="0" cy="131385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7391399" y="2783192"/>
            <a:ext cx="0" cy="418636"/>
          </a:xfrm>
          <a:prstGeom prst="line">
            <a:avLst/>
          </a:prstGeom>
          <a:ln w="28575">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295400" y="5031926"/>
            <a:ext cx="0" cy="89738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429000" y="5029200"/>
            <a:ext cx="0" cy="89738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562600" y="5029200"/>
            <a:ext cx="0" cy="89738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696200" y="5029200"/>
            <a:ext cx="0" cy="89738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905000" y="1247776"/>
            <a:ext cx="0" cy="50655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4038600" y="1247776"/>
            <a:ext cx="0" cy="50655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6172200" y="1247776"/>
            <a:ext cx="0" cy="50655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8305799" y="1247776"/>
            <a:ext cx="0" cy="50655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1713292" y="900112"/>
            <a:ext cx="420308" cy="400110"/>
          </a:xfrm>
          <a:prstGeom prst="rect">
            <a:avLst/>
          </a:prstGeom>
          <a:noFill/>
        </p:spPr>
        <p:txBody>
          <a:bodyPr wrap="none" rtlCol="0">
            <a:spAutoFit/>
          </a:bodyPr>
          <a:lstStyle/>
          <a:p>
            <a:r>
              <a:rPr lang="en-US" sz="2000" dirty="0" smtClean="0">
                <a:solidFill>
                  <a:schemeClr val="tx2"/>
                </a:solidFill>
              </a:rPr>
              <a:t>A</a:t>
            </a:r>
            <a:r>
              <a:rPr lang="en-US" sz="2000" baseline="-25000" dirty="0" smtClean="0">
                <a:solidFill>
                  <a:schemeClr val="tx2"/>
                </a:solidFill>
              </a:rPr>
              <a:t>3</a:t>
            </a:r>
            <a:endParaRPr lang="en-US" sz="2000" baseline="-25000" dirty="0">
              <a:solidFill>
                <a:schemeClr val="tx2"/>
              </a:solidFill>
            </a:endParaRPr>
          </a:p>
        </p:txBody>
      </p:sp>
      <p:sp>
        <p:nvSpPr>
          <p:cNvPr id="128" name="TextBox 127"/>
          <p:cNvSpPr txBox="1"/>
          <p:nvPr/>
        </p:nvSpPr>
        <p:spPr>
          <a:xfrm>
            <a:off x="3846892" y="914400"/>
            <a:ext cx="420308" cy="400110"/>
          </a:xfrm>
          <a:prstGeom prst="rect">
            <a:avLst/>
          </a:prstGeom>
          <a:noFill/>
        </p:spPr>
        <p:txBody>
          <a:bodyPr wrap="none" rtlCol="0">
            <a:spAutoFit/>
          </a:bodyPr>
          <a:lstStyle/>
          <a:p>
            <a:r>
              <a:rPr lang="en-US" sz="2000" dirty="0" smtClean="0">
                <a:solidFill>
                  <a:schemeClr val="tx2"/>
                </a:solidFill>
              </a:rPr>
              <a:t>A</a:t>
            </a:r>
            <a:r>
              <a:rPr lang="en-US" sz="2000" baseline="-25000" dirty="0">
                <a:solidFill>
                  <a:schemeClr val="tx2"/>
                </a:solidFill>
              </a:rPr>
              <a:t>2</a:t>
            </a:r>
          </a:p>
        </p:txBody>
      </p:sp>
      <p:sp>
        <p:nvSpPr>
          <p:cNvPr id="129" name="TextBox 128"/>
          <p:cNvSpPr txBox="1"/>
          <p:nvPr/>
        </p:nvSpPr>
        <p:spPr>
          <a:xfrm>
            <a:off x="5980492" y="914400"/>
            <a:ext cx="420308" cy="400110"/>
          </a:xfrm>
          <a:prstGeom prst="rect">
            <a:avLst/>
          </a:prstGeom>
          <a:noFill/>
        </p:spPr>
        <p:txBody>
          <a:bodyPr wrap="none" rtlCol="0">
            <a:spAutoFit/>
          </a:bodyPr>
          <a:lstStyle/>
          <a:p>
            <a:r>
              <a:rPr lang="en-US" sz="2000" dirty="0" smtClean="0">
                <a:solidFill>
                  <a:schemeClr val="tx2"/>
                </a:solidFill>
              </a:rPr>
              <a:t>A</a:t>
            </a:r>
            <a:r>
              <a:rPr lang="en-US" sz="2000" baseline="-25000" dirty="0" smtClean="0">
                <a:solidFill>
                  <a:schemeClr val="tx2"/>
                </a:solidFill>
              </a:rPr>
              <a:t>1</a:t>
            </a:r>
            <a:endParaRPr lang="en-US" sz="2000" baseline="-25000" dirty="0">
              <a:solidFill>
                <a:schemeClr val="tx2"/>
              </a:solidFill>
            </a:endParaRPr>
          </a:p>
        </p:txBody>
      </p:sp>
      <p:sp>
        <p:nvSpPr>
          <p:cNvPr id="130" name="TextBox 129"/>
          <p:cNvSpPr txBox="1"/>
          <p:nvPr/>
        </p:nvSpPr>
        <p:spPr>
          <a:xfrm>
            <a:off x="8114092" y="895290"/>
            <a:ext cx="420308" cy="400110"/>
          </a:xfrm>
          <a:prstGeom prst="rect">
            <a:avLst/>
          </a:prstGeom>
          <a:noFill/>
        </p:spPr>
        <p:txBody>
          <a:bodyPr wrap="none" rtlCol="0">
            <a:spAutoFit/>
          </a:bodyPr>
          <a:lstStyle/>
          <a:p>
            <a:r>
              <a:rPr lang="en-US" sz="2000" dirty="0" smtClean="0">
                <a:solidFill>
                  <a:schemeClr val="tx2"/>
                </a:solidFill>
              </a:rPr>
              <a:t>A</a:t>
            </a:r>
            <a:r>
              <a:rPr lang="en-US" sz="2000" baseline="-25000" dirty="0" smtClean="0">
                <a:solidFill>
                  <a:schemeClr val="tx2"/>
                </a:solidFill>
              </a:rPr>
              <a:t>0</a:t>
            </a:r>
            <a:endParaRPr lang="en-US" sz="2000" baseline="-25000" dirty="0">
              <a:solidFill>
                <a:schemeClr val="tx2"/>
              </a:solidFill>
            </a:endParaRPr>
          </a:p>
        </p:txBody>
      </p:sp>
      <p:cxnSp>
        <p:nvCxnSpPr>
          <p:cNvPr id="131" name="Straight Connector 130"/>
          <p:cNvCxnSpPr/>
          <p:nvPr/>
        </p:nvCxnSpPr>
        <p:spPr>
          <a:xfrm flipV="1">
            <a:off x="581024" y="4267200"/>
            <a:ext cx="579375" cy="1"/>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577913" y="4648199"/>
            <a:ext cx="579375" cy="1"/>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2094106" y="4267201"/>
            <a:ext cx="1185826" cy="2"/>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105283" y="4648201"/>
            <a:ext cx="1188937"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4224336" y="4267200"/>
            <a:ext cx="1185826" cy="2"/>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4235551" y="4648200"/>
            <a:ext cx="1188937"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6391310" y="4267200"/>
            <a:ext cx="1185826" cy="2"/>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6388199" y="4648200"/>
            <a:ext cx="1188937"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237382" y="4038600"/>
            <a:ext cx="372218" cy="400110"/>
          </a:xfrm>
          <a:prstGeom prst="rect">
            <a:avLst/>
          </a:prstGeom>
          <a:noFill/>
        </p:spPr>
        <p:txBody>
          <a:bodyPr wrap="none" rtlCol="0">
            <a:spAutoFit/>
          </a:bodyPr>
          <a:lstStyle/>
          <a:p>
            <a:r>
              <a:rPr lang="en-US" sz="2000" dirty="0">
                <a:solidFill>
                  <a:schemeClr val="tx2"/>
                </a:solidFill>
              </a:rPr>
              <a:t>s</a:t>
            </a:r>
            <a:r>
              <a:rPr lang="en-US" sz="2000" baseline="-25000" dirty="0" smtClean="0">
                <a:solidFill>
                  <a:schemeClr val="tx2"/>
                </a:solidFill>
              </a:rPr>
              <a:t>1</a:t>
            </a:r>
            <a:endParaRPr lang="en-US" sz="2000" baseline="-25000" dirty="0">
              <a:solidFill>
                <a:schemeClr val="tx2"/>
              </a:solidFill>
            </a:endParaRPr>
          </a:p>
        </p:txBody>
      </p:sp>
      <p:sp>
        <p:nvSpPr>
          <p:cNvPr id="141" name="TextBox 140"/>
          <p:cNvSpPr txBox="1"/>
          <p:nvPr/>
        </p:nvSpPr>
        <p:spPr>
          <a:xfrm>
            <a:off x="237382" y="4400490"/>
            <a:ext cx="372218" cy="400110"/>
          </a:xfrm>
          <a:prstGeom prst="rect">
            <a:avLst/>
          </a:prstGeom>
          <a:noFill/>
        </p:spPr>
        <p:txBody>
          <a:bodyPr wrap="none" rtlCol="0">
            <a:spAutoFit/>
          </a:bodyPr>
          <a:lstStyle/>
          <a:p>
            <a:r>
              <a:rPr lang="en-US" sz="2000" dirty="0" smtClean="0">
                <a:solidFill>
                  <a:schemeClr val="tx2"/>
                </a:solidFill>
              </a:rPr>
              <a:t>s</a:t>
            </a:r>
            <a:r>
              <a:rPr lang="en-US" sz="2000" baseline="-25000" dirty="0">
                <a:solidFill>
                  <a:schemeClr val="tx2"/>
                </a:solidFill>
              </a:rPr>
              <a:t>0</a:t>
            </a:r>
          </a:p>
        </p:txBody>
      </p:sp>
      <p:sp>
        <p:nvSpPr>
          <p:cNvPr id="142" name="TextBox 141"/>
          <p:cNvSpPr txBox="1"/>
          <p:nvPr/>
        </p:nvSpPr>
        <p:spPr>
          <a:xfrm>
            <a:off x="1188652" y="5924490"/>
            <a:ext cx="335348" cy="400110"/>
          </a:xfrm>
          <a:prstGeom prst="rect">
            <a:avLst/>
          </a:prstGeom>
          <a:noFill/>
        </p:spPr>
        <p:txBody>
          <a:bodyPr wrap="none" rtlCol="0">
            <a:spAutoFit/>
          </a:bodyPr>
          <a:lstStyle/>
          <a:p>
            <a:r>
              <a:rPr lang="en-US" sz="2000" dirty="0" smtClean="0">
                <a:solidFill>
                  <a:schemeClr val="tx2"/>
                </a:solidFill>
              </a:rPr>
              <a:t>I</a:t>
            </a:r>
            <a:r>
              <a:rPr lang="en-US" sz="2000" baseline="-25000" dirty="0" smtClean="0">
                <a:solidFill>
                  <a:schemeClr val="tx2"/>
                </a:solidFill>
              </a:rPr>
              <a:t>3</a:t>
            </a:r>
            <a:endParaRPr lang="en-US" sz="2000" baseline="-25000" dirty="0">
              <a:solidFill>
                <a:schemeClr val="tx2"/>
              </a:solidFill>
            </a:endParaRPr>
          </a:p>
        </p:txBody>
      </p:sp>
      <p:sp>
        <p:nvSpPr>
          <p:cNvPr id="143" name="TextBox 142"/>
          <p:cNvSpPr txBox="1"/>
          <p:nvPr/>
        </p:nvSpPr>
        <p:spPr>
          <a:xfrm>
            <a:off x="3322252" y="5924490"/>
            <a:ext cx="335348" cy="400110"/>
          </a:xfrm>
          <a:prstGeom prst="rect">
            <a:avLst/>
          </a:prstGeom>
          <a:noFill/>
        </p:spPr>
        <p:txBody>
          <a:bodyPr wrap="none" rtlCol="0">
            <a:spAutoFit/>
          </a:bodyPr>
          <a:lstStyle/>
          <a:p>
            <a:r>
              <a:rPr lang="en-US" sz="2000" dirty="0" smtClean="0">
                <a:solidFill>
                  <a:schemeClr val="tx2"/>
                </a:solidFill>
              </a:rPr>
              <a:t>I</a:t>
            </a:r>
            <a:r>
              <a:rPr lang="en-US" sz="2000" baseline="-25000" dirty="0" smtClean="0">
                <a:solidFill>
                  <a:schemeClr val="tx2"/>
                </a:solidFill>
              </a:rPr>
              <a:t>2</a:t>
            </a:r>
            <a:endParaRPr lang="en-US" sz="2000" baseline="-25000" dirty="0">
              <a:solidFill>
                <a:schemeClr val="tx2"/>
              </a:solidFill>
            </a:endParaRPr>
          </a:p>
        </p:txBody>
      </p:sp>
      <p:sp>
        <p:nvSpPr>
          <p:cNvPr id="144" name="TextBox 143"/>
          <p:cNvSpPr txBox="1"/>
          <p:nvPr/>
        </p:nvSpPr>
        <p:spPr>
          <a:xfrm>
            <a:off x="5455852" y="5924490"/>
            <a:ext cx="335348" cy="400110"/>
          </a:xfrm>
          <a:prstGeom prst="rect">
            <a:avLst/>
          </a:prstGeom>
          <a:noFill/>
        </p:spPr>
        <p:txBody>
          <a:bodyPr wrap="none" rtlCol="0">
            <a:spAutoFit/>
          </a:bodyPr>
          <a:lstStyle/>
          <a:p>
            <a:r>
              <a:rPr lang="en-US" sz="2000" dirty="0" smtClean="0">
                <a:solidFill>
                  <a:schemeClr val="tx2"/>
                </a:solidFill>
              </a:rPr>
              <a:t>I</a:t>
            </a:r>
            <a:r>
              <a:rPr lang="en-US" sz="2000" baseline="-25000" dirty="0" smtClean="0">
                <a:solidFill>
                  <a:schemeClr val="tx2"/>
                </a:solidFill>
              </a:rPr>
              <a:t>1</a:t>
            </a:r>
            <a:endParaRPr lang="en-US" sz="2000" baseline="-25000" dirty="0">
              <a:solidFill>
                <a:schemeClr val="tx2"/>
              </a:solidFill>
            </a:endParaRPr>
          </a:p>
        </p:txBody>
      </p:sp>
      <p:sp>
        <p:nvSpPr>
          <p:cNvPr id="145" name="TextBox 144"/>
          <p:cNvSpPr txBox="1"/>
          <p:nvPr/>
        </p:nvSpPr>
        <p:spPr>
          <a:xfrm>
            <a:off x="7589452" y="5848290"/>
            <a:ext cx="335348" cy="400110"/>
          </a:xfrm>
          <a:prstGeom prst="rect">
            <a:avLst/>
          </a:prstGeom>
          <a:noFill/>
        </p:spPr>
        <p:txBody>
          <a:bodyPr wrap="none" rtlCol="0">
            <a:spAutoFit/>
          </a:bodyPr>
          <a:lstStyle/>
          <a:p>
            <a:r>
              <a:rPr lang="en-US" sz="2000" dirty="0" smtClean="0">
                <a:solidFill>
                  <a:schemeClr val="tx2"/>
                </a:solidFill>
              </a:rPr>
              <a:t>I</a:t>
            </a:r>
            <a:r>
              <a:rPr lang="en-US" sz="2000" baseline="-25000" dirty="0" smtClean="0">
                <a:solidFill>
                  <a:schemeClr val="tx2"/>
                </a:solidFill>
              </a:rPr>
              <a:t>0</a:t>
            </a:r>
            <a:endParaRPr lang="en-US" sz="2000" baseline="-25000" dirty="0">
              <a:solidFill>
                <a:schemeClr val="tx2"/>
              </a:solidFill>
            </a:endParaRPr>
          </a:p>
        </p:txBody>
      </p:sp>
      <p:cxnSp>
        <p:nvCxnSpPr>
          <p:cNvPr id="146" name="Straight Connector 145"/>
          <p:cNvCxnSpPr/>
          <p:nvPr/>
        </p:nvCxnSpPr>
        <p:spPr>
          <a:xfrm>
            <a:off x="1952624" y="5029200"/>
            <a:ext cx="0" cy="38057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1947864" y="5410202"/>
            <a:ext cx="1938336" cy="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3886200" y="5029200"/>
            <a:ext cx="0" cy="38057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2362200" y="1501051"/>
            <a:ext cx="0" cy="3917816"/>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V="1">
            <a:off x="1905596" y="1509711"/>
            <a:ext cx="464023" cy="1"/>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4086224" y="5020533"/>
            <a:ext cx="0" cy="38057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4081464" y="5401535"/>
            <a:ext cx="1938336" cy="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6019800" y="5020533"/>
            <a:ext cx="0" cy="38057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4495800" y="1492384"/>
            <a:ext cx="0" cy="3917816"/>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4039196" y="1501044"/>
            <a:ext cx="464023" cy="1"/>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6219824" y="5020533"/>
            <a:ext cx="0" cy="38057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6215064" y="5401535"/>
            <a:ext cx="1938336" cy="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153400" y="5020533"/>
            <a:ext cx="0" cy="38057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6629400" y="1528763"/>
            <a:ext cx="0" cy="3881437"/>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6172796" y="1532660"/>
            <a:ext cx="464023" cy="1"/>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353424" y="5029200"/>
            <a:ext cx="0" cy="38057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8348664" y="5410203"/>
            <a:ext cx="414336" cy="1"/>
          </a:xfrm>
          <a:prstGeom prst="line">
            <a:avLst/>
          </a:prstGeom>
          <a:ln w="25400">
            <a:tailEnd type="ova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763000" y="1519240"/>
            <a:ext cx="0" cy="4040701"/>
          </a:xfrm>
          <a:prstGeom prst="line">
            <a:avLst/>
          </a:prstGeom>
          <a:ln w="28575">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V="1">
            <a:off x="8306396" y="1532660"/>
            <a:ext cx="464023" cy="1"/>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757360" y="5029200"/>
            <a:ext cx="0" cy="6858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671512" y="5715000"/>
            <a:ext cx="1094141" cy="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2788" y="5401270"/>
            <a:ext cx="1145788" cy="923330"/>
          </a:xfrm>
          <a:prstGeom prst="rect">
            <a:avLst/>
          </a:prstGeom>
          <a:noFill/>
        </p:spPr>
        <p:txBody>
          <a:bodyPr wrap="square" rtlCol="0">
            <a:spAutoFit/>
          </a:bodyPr>
          <a:lstStyle/>
          <a:p>
            <a:pPr algn="ctr"/>
            <a:r>
              <a:rPr lang="en-US" dirty="0" smtClean="0">
                <a:solidFill>
                  <a:schemeClr val="tx2"/>
                </a:solidFill>
              </a:rPr>
              <a:t>Serial input for shift-right</a:t>
            </a:r>
            <a:endParaRPr lang="en-US" baseline="-25000" dirty="0">
              <a:solidFill>
                <a:schemeClr val="tx2"/>
              </a:solidFill>
            </a:endParaRPr>
          </a:p>
        </p:txBody>
      </p:sp>
      <p:cxnSp>
        <p:nvCxnSpPr>
          <p:cNvPr id="177" name="Straight Connector 176"/>
          <p:cNvCxnSpPr/>
          <p:nvPr/>
        </p:nvCxnSpPr>
        <p:spPr>
          <a:xfrm>
            <a:off x="7932348" y="5029200"/>
            <a:ext cx="0" cy="89529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7924800" y="5929311"/>
            <a:ext cx="464023" cy="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8077200" y="5629870"/>
            <a:ext cx="1145788" cy="923330"/>
          </a:xfrm>
          <a:prstGeom prst="rect">
            <a:avLst/>
          </a:prstGeom>
          <a:noFill/>
        </p:spPr>
        <p:txBody>
          <a:bodyPr wrap="square" rtlCol="0">
            <a:spAutoFit/>
          </a:bodyPr>
          <a:lstStyle/>
          <a:p>
            <a:pPr algn="ctr"/>
            <a:r>
              <a:rPr lang="en-US" dirty="0" smtClean="0">
                <a:solidFill>
                  <a:schemeClr val="tx2"/>
                </a:solidFill>
              </a:rPr>
              <a:t>Serial input for shift-left</a:t>
            </a:r>
            <a:endParaRPr lang="en-US" baseline="-25000" dirty="0">
              <a:solidFill>
                <a:schemeClr val="tx2"/>
              </a:solidFill>
            </a:endParaRPr>
          </a:p>
        </p:txBody>
      </p:sp>
      <p:cxnSp>
        <p:nvCxnSpPr>
          <p:cNvPr id="183" name="Straight Connector 182"/>
          <p:cNvCxnSpPr/>
          <p:nvPr/>
        </p:nvCxnSpPr>
        <p:spPr>
          <a:xfrm>
            <a:off x="1524000" y="5029200"/>
            <a:ext cx="0" cy="51525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1509712" y="5562603"/>
            <a:ext cx="2986088" cy="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495800" y="5398539"/>
            <a:ext cx="0" cy="16140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3657600" y="5029200"/>
            <a:ext cx="0" cy="66765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3643312" y="5715004"/>
            <a:ext cx="29860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H="1">
            <a:off x="6629400" y="5398539"/>
            <a:ext cx="7419" cy="31380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5791200" y="5029200"/>
            <a:ext cx="0" cy="51525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V="1">
            <a:off x="5776912" y="5562603"/>
            <a:ext cx="2986088" cy="1"/>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06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down)">
                                      <p:cBhvr>
                                        <p:cTn id="7" dur="500"/>
                                        <p:tgtEl>
                                          <p:spTgt spid="83"/>
                                        </p:tgtEl>
                                      </p:cBhvr>
                                    </p:animEffect>
                                  </p:childTnLst>
                                </p:cTn>
                              </p:par>
                              <p:par>
                                <p:cTn id="8" presetID="22" presetClass="entr" presetSubtype="4" fill="hold"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wipe(down)">
                                      <p:cBhvr>
                                        <p:cTn id="10" dur="500"/>
                                        <p:tgtEl>
                                          <p:spTgt spid="98"/>
                                        </p:tgtEl>
                                      </p:cBhvr>
                                    </p:animEffect>
                                  </p:childTnLst>
                                </p:cTn>
                              </p:par>
                              <p:par>
                                <p:cTn id="11" presetID="22" presetClass="entr" presetSubtype="4" fill="hold" nodeType="withEffect">
                                  <p:stCondLst>
                                    <p:cond delay="0"/>
                                  </p:stCondLst>
                                  <p:childTnLst>
                                    <p:set>
                                      <p:cBhvr>
                                        <p:cTn id="12" dur="1" fill="hold">
                                          <p:stCondLst>
                                            <p:cond delay="0"/>
                                          </p:stCondLst>
                                        </p:cTn>
                                        <p:tgtEl>
                                          <p:spTgt spid="105"/>
                                        </p:tgtEl>
                                        <p:attrNameLst>
                                          <p:attrName>style.visibility</p:attrName>
                                        </p:attrNameLst>
                                      </p:cBhvr>
                                      <p:to>
                                        <p:strVal val="visible"/>
                                      </p:to>
                                    </p:set>
                                    <p:animEffect transition="in" filter="wipe(down)">
                                      <p:cBhvr>
                                        <p:cTn id="13" dur="500"/>
                                        <p:tgtEl>
                                          <p:spTgt spid="105"/>
                                        </p:tgtEl>
                                      </p:cBhvr>
                                    </p:animEffect>
                                  </p:childTnLst>
                                </p:cTn>
                              </p:par>
                              <p:par>
                                <p:cTn id="14" presetID="22" presetClass="entr" presetSubtype="4" fill="hold" nodeType="withEffect">
                                  <p:stCondLst>
                                    <p:cond delay="0"/>
                                  </p:stCondLst>
                                  <p:childTnLst>
                                    <p:set>
                                      <p:cBhvr>
                                        <p:cTn id="15" dur="1" fill="hold">
                                          <p:stCondLst>
                                            <p:cond delay="0"/>
                                          </p:stCondLst>
                                        </p:cTn>
                                        <p:tgtEl>
                                          <p:spTgt spid="112"/>
                                        </p:tgtEl>
                                        <p:attrNameLst>
                                          <p:attrName>style.visibility</p:attrName>
                                        </p:attrNameLst>
                                      </p:cBhvr>
                                      <p:to>
                                        <p:strVal val="visible"/>
                                      </p:to>
                                    </p:set>
                                    <p:animEffect transition="in" filter="wipe(down)">
                                      <p:cBhvr>
                                        <p:cTn id="16" dur="500"/>
                                        <p:tgtEl>
                                          <p:spTgt spid="1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wipe(left)">
                                      <p:cBhvr>
                                        <p:cTn id="21" dur="500"/>
                                        <p:tgtEl>
                                          <p:spTgt spid="89"/>
                                        </p:tgtEl>
                                      </p:cBhvr>
                                    </p:animEffect>
                                  </p:childTnLst>
                                </p:cTn>
                              </p:par>
                              <p:par>
                                <p:cTn id="22" presetID="22" presetClass="entr" presetSubtype="8"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wipe(left)">
                                      <p:cBhvr>
                                        <p:cTn id="24" dur="500"/>
                                        <p:tgtEl>
                                          <p:spTgt spid="91"/>
                                        </p:tgtEl>
                                      </p:cBhvr>
                                    </p:animEffect>
                                  </p:childTnLst>
                                </p:cTn>
                              </p:par>
                              <p:par>
                                <p:cTn id="25" presetID="22" presetClass="entr" presetSubtype="8" fill="hold" nodeType="withEffect">
                                  <p:stCondLst>
                                    <p:cond delay="0"/>
                                  </p:stCondLst>
                                  <p:childTnLst>
                                    <p:set>
                                      <p:cBhvr>
                                        <p:cTn id="26" dur="1" fill="hold">
                                          <p:stCondLst>
                                            <p:cond delay="0"/>
                                          </p:stCondLst>
                                        </p:cTn>
                                        <p:tgtEl>
                                          <p:spTgt spid="104"/>
                                        </p:tgtEl>
                                        <p:attrNameLst>
                                          <p:attrName>style.visibility</p:attrName>
                                        </p:attrNameLst>
                                      </p:cBhvr>
                                      <p:to>
                                        <p:strVal val="visible"/>
                                      </p:to>
                                    </p:set>
                                    <p:animEffect transition="in" filter="wipe(left)">
                                      <p:cBhvr>
                                        <p:cTn id="27" dur="500"/>
                                        <p:tgtEl>
                                          <p:spTgt spid="104"/>
                                        </p:tgtEl>
                                      </p:cBhvr>
                                    </p:animEffect>
                                  </p:childTnLst>
                                </p:cTn>
                              </p:par>
                              <p:par>
                                <p:cTn id="28" presetID="22" presetClass="entr" presetSubtype="8" fill="hold" nodeType="withEffect">
                                  <p:stCondLst>
                                    <p:cond delay="0"/>
                                  </p:stCondLst>
                                  <p:childTnLst>
                                    <p:set>
                                      <p:cBhvr>
                                        <p:cTn id="29" dur="1" fill="hold">
                                          <p:stCondLst>
                                            <p:cond delay="0"/>
                                          </p:stCondLst>
                                        </p:cTn>
                                        <p:tgtEl>
                                          <p:spTgt spid="111"/>
                                        </p:tgtEl>
                                        <p:attrNameLst>
                                          <p:attrName>style.visibility</p:attrName>
                                        </p:attrNameLst>
                                      </p:cBhvr>
                                      <p:to>
                                        <p:strVal val="visible"/>
                                      </p:to>
                                    </p:set>
                                    <p:animEffect transition="in" filter="wipe(left)">
                                      <p:cBhvr>
                                        <p:cTn id="30" dur="500"/>
                                        <p:tgtEl>
                                          <p:spTgt spid="111"/>
                                        </p:tgtEl>
                                      </p:cBhvr>
                                    </p:animEffect>
                                  </p:childTnLst>
                                </p:cTn>
                              </p:par>
                              <p:par>
                                <p:cTn id="31" presetID="22" presetClass="entr" presetSubtype="8"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animEffect transition="in" filter="wipe(left)">
                                      <p:cBhvr>
                                        <p:cTn id="33" dur="500"/>
                                        <p:tgtEl>
                                          <p:spTgt spid="118"/>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wipe(left)">
                                      <p:cBhvr>
                                        <p:cTn id="36" dur="500"/>
                                        <p:tgtEl>
                                          <p:spTgt spid="9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23"/>
                                        </p:tgtEl>
                                        <p:attrNameLst>
                                          <p:attrName>style.visibility</p:attrName>
                                        </p:attrNameLst>
                                      </p:cBhvr>
                                      <p:to>
                                        <p:strVal val="visible"/>
                                      </p:to>
                                    </p:set>
                                    <p:animEffect transition="in" filter="wipe(down)">
                                      <p:cBhvr>
                                        <p:cTn id="41" dur="500"/>
                                        <p:tgtEl>
                                          <p:spTgt spid="123"/>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27"/>
                                        </p:tgtEl>
                                        <p:attrNameLst>
                                          <p:attrName>style.visibility</p:attrName>
                                        </p:attrNameLst>
                                      </p:cBhvr>
                                      <p:to>
                                        <p:strVal val="visible"/>
                                      </p:to>
                                    </p:set>
                                    <p:animEffect transition="in" filter="wipe(down)">
                                      <p:cBhvr>
                                        <p:cTn id="44" dur="500"/>
                                        <p:tgtEl>
                                          <p:spTgt spid="127"/>
                                        </p:tgtEl>
                                      </p:cBhvr>
                                    </p:animEffect>
                                  </p:childTnLst>
                                </p:cTn>
                              </p:par>
                              <p:par>
                                <p:cTn id="45" presetID="22" presetClass="entr" presetSubtype="4" fill="hold" nodeType="withEffect">
                                  <p:stCondLst>
                                    <p:cond delay="0"/>
                                  </p:stCondLst>
                                  <p:childTnLst>
                                    <p:set>
                                      <p:cBhvr>
                                        <p:cTn id="46" dur="1" fill="hold">
                                          <p:stCondLst>
                                            <p:cond delay="0"/>
                                          </p:stCondLst>
                                        </p:cTn>
                                        <p:tgtEl>
                                          <p:spTgt spid="124"/>
                                        </p:tgtEl>
                                        <p:attrNameLst>
                                          <p:attrName>style.visibility</p:attrName>
                                        </p:attrNameLst>
                                      </p:cBhvr>
                                      <p:to>
                                        <p:strVal val="visible"/>
                                      </p:to>
                                    </p:set>
                                    <p:animEffect transition="in" filter="wipe(down)">
                                      <p:cBhvr>
                                        <p:cTn id="47" dur="500"/>
                                        <p:tgtEl>
                                          <p:spTgt spid="12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28"/>
                                        </p:tgtEl>
                                        <p:attrNameLst>
                                          <p:attrName>style.visibility</p:attrName>
                                        </p:attrNameLst>
                                      </p:cBhvr>
                                      <p:to>
                                        <p:strVal val="visible"/>
                                      </p:to>
                                    </p:set>
                                    <p:animEffect transition="in" filter="wipe(down)">
                                      <p:cBhvr>
                                        <p:cTn id="50" dur="500"/>
                                        <p:tgtEl>
                                          <p:spTgt spid="128"/>
                                        </p:tgtEl>
                                      </p:cBhvr>
                                    </p:animEffect>
                                  </p:childTnLst>
                                </p:cTn>
                              </p:par>
                              <p:par>
                                <p:cTn id="51" presetID="22" presetClass="entr" presetSubtype="4" fill="hold" nodeType="withEffect">
                                  <p:stCondLst>
                                    <p:cond delay="0"/>
                                  </p:stCondLst>
                                  <p:childTnLst>
                                    <p:set>
                                      <p:cBhvr>
                                        <p:cTn id="52" dur="1" fill="hold">
                                          <p:stCondLst>
                                            <p:cond delay="0"/>
                                          </p:stCondLst>
                                        </p:cTn>
                                        <p:tgtEl>
                                          <p:spTgt spid="125"/>
                                        </p:tgtEl>
                                        <p:attrNameLst>
                                          <p:attrName>style.visibility</p:attrName>
                                        </p:attrNameLst>
                                      </p:cBhvr>
                                      <p:to>
                                        <p:strVal val="visible"/>
                                      </p:to>
                                    </p:set>
                                    <p:animEffect transition="in" filter="wipe(down)">
                                      <p:cBhvr>
                                        <p:cTn id="53" dur="500"/>
                                        <p:tgtEl>
                                          <p:spTgt spid="125"/>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29"/>
                                        </p:tgtEl>
                                        <p:attrNameLst>
                                          <p:attrName>style.visibility</p:attrName>
                                        </p:attrNameLst>
                                      </p:cBhvr>
                                      <p:to>
                                        <p:strVal val="visible"/>
                                      </p:to>
                                    </p:set>
                                    <p:animEffect transition="in" filter="wipe(down)">
                                      <p:cBhvr>
                                        <p:cTn id="56" dur="500"/>
                                        <p:tgtEl>
                                          <p:spTgt spid="129"/>
                                        </p:tgtEl>
                                      </p:cBhvr>
                                    </p:animEffect>
                                  </p:childTnLst>
                                </p:cTn>
                              </p:par>
                              <p:par>
                                <p:cTn id="57" presetID="22" presetClass="entr" presetSubtype="4" fill="hold" nodeType="withEffect">
                                  <p:stCondLst>
                                    <p:cond delay="0"/>
                                  </p:stCondLst>
                                  <p:childTnLst>
                                    <p:set>
                                      <p:cBhvr>
                                        <p:cTn id="58" dur="1" fill="hold">
                                          <p:stCondLst>
                                            <p:cond delay="0"/>
                                          </p:stCondLst>
                                        </p:cTn>
                                        <p:tgtEl>
                                          <p:spTgt spid="126"/>
                                        </p:tgtEl>
                                        <p:attrNameLst>
                                          <p:attrName>style.visibility</p:attrName>
                                        </p:attrNameLst>
                                      </p:cBhvr>
                                      <p:to>
                                        <p:strVal val="visible"/>
                                      </p:to>
                                    </p:set>
                                    <p:animEffect transition="in" filter="wipe(down)">
                                      <p:cBhvr>
                                        <p:cTn id="59" dur="500"/>
                                        <p:tgtEl>
                                          <p:spTgt spid="126"/>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130"/>
                                        </p:tgtEl>
                                        <p:attrNameLst>
                                          <p:attrName>style.visibility</p:attrName>
                                        </p:attrNameLst>
                                      </p:cBhvr>
                                      <p:to>
                                        <p:strVal val="visible"/>
                                      </p:to>
                                    </p:set>
                                    <p:animEffect transition="in" filter="wipe(down)">
                                      <p:cBhvr>
                                        <p:cTn id="62" dur="500"/>
                                        <p:tgtEl>
                                          <p:spTgt spid="13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wipe(down)">
                                      <p:cBhvr>
                                        <p:cTn id="67" dur="500"/>
                                        <p:tgtEl>
                                          <p:spTgt spid="4"/>
                                        </p:tgtEl>
                                      </p:cBhvr>
                                    </p:animEffect>
                                  </p:childTnLst>
                                </p:cTn>
                              </p:par>
                              <p:par>
                                <p:cTn id="68" presetID="22" presetClass="entr" presetSubtype="4" fill="hold" nodeType="with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down)">
                                      <p:cBhvr>
                                        <p:cTn id="70" dur="500"/>
                                        <p:tgtEl>
                                          <p:spTgt spid="7"/>
                                        </p:tgtEl>
                                      </p:cBhvr>
                                    </p:animEffect>
                                  </p:childTnLst>
                                </p:cTn>
                              </p:par>
                              <p:par>
                                <p:cTn id="71" presetID="22" presetClass="entr" presetSubtype="4" fill="hold" nodeType="with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wipe(down)">
                                      <p:cBhvr>
                                        <p:cTn id="73" dur="500"/>
                                        <p:tgtEl>
                                          <p:spTgt spid="10"/>
                                        </p:tgtEl>
                                      </p:cBhvr>
                                    </p:animEffect>
                                  </p:childTnLst>
                                </p:cTn>
                              </p:par>
                              <p:par>
                                <p:cTn id="74" presetID="22" presetClass="entr" presetSubtype="4" fill="hold" nodeType="with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wipe(down)">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40"/>
                                        </p:tgtEl>
                                        <p:attrNameLst>
                                          <p:attrName>style.visibility</p:attrName>
                                        </p:attrNameLst>
                                      </p:cBhvr>
                                      <p:to>
                                        <p:strVal val="visible"/>
                                      </p:to>
                                    </p:set>
                                    <p:animEffect transition="in" filter="wipe(left)">
                                      <p:cBhvr>
                                        <p:cTn id="81" dur="500"/>
                                        <p:tgtEl>
                                          <p:spTgt spid="140"/>
                                        </p:tgtEl>
                                      </p:cBhvr>
                                    </p:animEffect>
                                  </p:childTnLst>
                                </p:cTn>
                              </p:par>
                              <p:par>
                                <p:cTn id="82" presetID="22" presetClass="entr" presetSubtype="8" fill="hold" nodeType="withEffect">
                                  <p:stCondLst>
                                    <p:cond delay="0"/>
                                  </p:stCondLst>
                                  <p:childTnLst>
                                    <p:set>
                                      <p:cBhvr>
                                        <p:cTn id="83" dur="1" fill="hold">
                                          <p:stCondLst>
                                            <p:cond delay="0"/>
                                          </p:stCondLst>
                                        </p:cTn>
                                        <p:tgtEl>
                                          <p:spTgt spid="131"/>
                                        </p:tgtEl>
                                        <p:attrNameLst>
                                          <p:attrName>style.visibility</p:attrName>
                                        </p:attrNameLst>
                                      </p:cBhvr>
                                      <p:to>
                                        <p:strVal val="visible"/>
                                      </p:to>
                                    </p:set>
                                    <p:animEffect transition="in" filter="wipe(left)">
                                      <p:cBhvr>
                                        <p:cTn id="84" dur="500"/>
                                        <p:tgtEl>
                                          <p:spTgt spid="131"/>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141"/>
                                        </p:tgtEl>
                                        <p:attrNameLst>
                                          <p:attrName>style.visibility</p:attrName>
                                        </p:attrNameLst>
                                      </p:cBhvr>
                                      <p:to>
                                        <p:strVal val="visible"/>
                                      </p:to>
                                    </p:set>
                                    <p:animEffect transition="in" filter="wipe(left)">
                                      <p:cBhvr>
                                        <p:cTn id="87" dur="500"/>
                                        <p:tgtEl>
                                          <p:spTgt spid="141"/>
                                        </p:tgtEl>
                                      </p:cBhvr>
                                    </p:animEffect>
                                  </p:childTnLst>
                                </p:cTn>
                              </p:par>
                              <p:par>
                                <p:cTn id="88" presetID="22" presetClass="entr" presetSubtype="8" fill="hold" nodeType="withEffect">
                                  <p:stCondLst>
                                    <p:cond delay="0"/>
                                  </p:stCondLst>
                                  <p:childTnLst>
                                    <p:set>
                                      <p:cBhvr>
                                        <p:cTn id="89" dur="1" fill="hold">
                                          <p:stCondLst>
                                            <p:cond delay="0"/>
                                          </p:stCondLst>
                                        </p:cTn>
                                        <p:tgtEl>
                                          <p:spTgt spid="132"/>
                                        </p:tgtEl>
                                        <p:attrNameLst>
                                          <p:attrName>style.visibility</p:attrName>
                                        </p:attrNameLst>
                                      </p:cBhvr>
                                      <p:to>
                                        <p:strVal val="visible"/>
                                      </p:to>
                                    </p:set>
                                    <p:animEffect transition="in" filter="wipe(left)">
                                      <p:cBhvr>
                                        <p:cTn id="90" dur="500"/>
                                        <p:tgtEl>
                                          <p:spTgt spid="132"/>
                                        </p:tgtEl>
                                      </p:cBhvr>
                                    </p:animEffect>
                                  </p:childTnLst>
                                </p:cTn>
                              </p:par>
                              <p:par>
                                <p:cTn id="91" presetID="22" presetClass="entr" presetSubtype="8" fill="hold" nodeType="withEffect">
                                  <p:stCondLst>
                                    <p:cond delay="0"/>
                                  </p:stCondLst>
                                  <p:childTnLst>
                                    <p:set>
                                      <p:cBhvr>
                                        <p:cTn id="92" dur="1" fill="hold">
                                          <p:stCondLst>
                                            <p:cond delay="0"/>
                                          </p:stCondLst>
                                        </p:cTn>
                                        <p:tgtEl>
                                          <p:spTgt spid="133"/>
                                        </p:tgtEl>
                                        <p:attrNameLst>
                                          <p:attrName>style.visibility</p:attrName>
                                        </p:attrNameLst>
                                      </p:cBhvr>
                                      <p:to>
                                        <p:strVal val="visible"/>
                                      </p:to>
                                    </p:set>
                                    <p:animEffect transition="in" filter="wipe(left)">
                                      <p:cBhvr>
                                        <p:cTn id="93" dur="500"/>
                                        <p:tgtEl>
                                          <p:spTgt spid="133"/>
                                        </p:tgtEl>
                                      </p:cBhvr>
                                    </p:animEffect>
                                  </p:childTnLst>
                                </p:cTn>
                              </p:par>
                              <p:par>
                                <p:cTn id="94" presetID="22" presetClass="entr" presetSubtype="8" fill="hold" nodeType="withEffect">
                                  <p:stCondLst>
                                    <p:cond delay="0"/>
                                  </p:stCondLst>
                                  <p:childTnLst>
                                    <p:set>
                                      <p:cBhvr>
                                        <p:cTn id="95" dur="1" fill="hold">
                                          <p:stCondLst>
                                            <p:cond delay="0"/>
                                          </p:stCondLst>
                                        </p:cTn>
                                        <p:tgtEl>
                                          <p:spTgt spid="134"/>
                                        </p:tgtEl>
                                        <p:attrNameLst>
                                          <p:attrName>style.visibility</p:attrName>
                                        </p:attrNameLst>
                                      </p:cBhvr>
                                      <p:to>
                                        <p:strVal val="visible"/>
                                      </p:to>
                                    </p:set>
                                    <p:animEffect transition="in" filter="wipe(left)">
                                      <p:cBhvr>
                                        <p:cTn id="96" dur="500"/>
                                        <p:tgtEl>
                                          <p:spTgt spid="134"/>
                                        </p:tgtEl>
                                      </p:cBhvr>
                                    </p:animEffect>
                                  </p:childTnLst>
                                </p:cTn>
                              </p:par>
                              <p:par>
                                <p:cTn id="97" presetID="22" presetClass="entr" presetSubtype="8" fill="hold" nodeType="withEffect">
                                  <p:stCondLst>
                                    <p:cond delay="0"/>
                                  </p:stCondLst>
                                  <p:childTnLst>
                                    <p:set>
                                      <p:cBhvr>
                                        <p:cTn id="98" dur="1" fill="hold">
                                          <p:stCondLst>
                                            <p:cond delay="0"/>
                                          </p:stCondLst>
                                        </p:cTn>
                                        <p:tgtEl>
                                          <p:spTgt spid="136"/>
                                        </p:tgtEl>
                                        <p:attrNameLst>
                                          <p:attrName>style.visibility</p:attrName>
                                        </p:attrNameLst>
                                      </p:cBhvr>
                                      <p:to>
                                        <p:strVal val="visible"/>
                                      </p:to>
                                    </p:set>
                                    <p:animEffect transition="in" filter="wipe(left)">
                                      <p:cBhvr>
                                        <p:cTn id="99" dur="500"/>
                                        <p:tgtEl>
                                          <p:spTgt spid="136"/>
                                        </p:tgtEl>
                                      </p:cBhvr>
                                    </p:animEffect>
                                  </p:childTnLst>
                                </p:cTn>
                              </p:par>
                              <p:par>
                                <p:cTn id="100" presetID="22" presetClass="entr" presetSubtype="8" fill="hold" nodeType="withEffect">
                                  <p:stCondLst>
                                    <p:cond delay="0"/>
                                  </p:stCondLst>
                                  <p:childTnLst>
                                    <p:set>
                                      <p:cBhvr>
                                        <p:cTn id="101" dur="1" fill="hold">
                                          <p:stCondLst>
                                            <p:cond delay="0"/>
                                          </p:stCondLst>
                                        </p:cTn>
                                        <p:tgtEl>
                                          <p:spTgt spid="137"/>
                                        </p:tgtEl>
                                        <p:attrNameLst>
                                          <p:attrName>style.visibility</p:attrName>
                                        </p:attrNameLst>
                                      </p:cBhvr>
                                      <p:to>
                                        <p:strVal val="visible"/>
                                      </p:to>
                                    </p:set>
                                    <p:animEffect transition="in" filter="wipe(left)">
                                      <p:cBhvr>
                                        <p:cTn id="102" dur="500"/>
                                        <p:tgtEl>
                                          <p:spTgt spid="137"/>
                                        </p:tgtEl>
                                      </p:cBhvr>
                                    </p:animEffect>
                                  </p:childTnLst>
                                </p:cTn>
                              </p:par>
                              <p:par>
                                <p:cTn id="103" presetID="22" presetClass="entr" presetSubtype="8" fill="hold" nodeType="withEffect">
                                  <p:stCondLst>
                                    <p:cond delay="0"/>
                                  </p:stCondLst>
                                  <p:childTnLst>
                                    <p:set>
                                      <p:cBhvr>
                                        <p:cTn id="104" dur="1" fill="hold">
                                          <p:stCondLst>
                                            <p:cond delay="0"/>
                                          </p:stCondLst>
                                        </p:cTn>
                                        <p:tgtEl>
                                          <p:spTgt spid="138"/>
                                        </p:tgtEl>
                                        <p:attrNameLst>
                                          <p:attrName>style.visibility</p:attrName>
                                        </p:attrNameLst>
                                      </p:cBhvr>
                                      <p:to>
                                        <p:strVal val="visible"/>
                                      </p:to>
                                    </p:set>
                                    <p:animEffect transition="in" filter="wipe(left)">
                                      <p:cBhvr>
                                        <p:cTn id="105" dur="500"/>
                                        <p:tgtEl>
                                          <p:spTgt spid="138"/>
                                        </p:tgtEl>
                                      </p:cBhvr>
                                    </p:animEffect>
                                  </p:childTnLst>
                                </p:cTn>
                              </p:par>
                              <p:par>
                                <p:cTn id="106" presetID="22" presetClass="entr" presetSubtype="8" fill="hold" nodeType="withEffect">
                                  <p:stCondLst>
                                    <p:cond delay="0"/>
                                  </p:stCondLst>
                                  <p:childTnLst>
                                    <p:set>
                                      <p:cBhvr>
                                        <p:cTn id="107" dur="1" fill="hold">
                                          <p:stCondLst>
                                            <p:cond delay="0"/>
                                          </p:stCondLst>
                                        </p:cTn>
                                        <p:tgtEl>
                                          <p:spTgt spid="139"/>
                                        </p:tgtEl>
                                        <p:attrNameLst>
                                          <p:attrName>style.visibility</p:attrName>
                                        </p:attrNameLst>
                                      </p:cBhvr>
                                      <p:to>
                                        <p:strVal val="visible"/>
                                      </p:to>
                                    </p:set>
                                    <p:animEffect transition="in" filter="wipe(left)">
                                      <p:cBhvr>
                                        <p:cTn id="108" dur="500"/>
                                        <p:tgtEl>
                                          <p:spTgt spid="13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88"/>
                                        </p:tgtEl>
                                        <p:attrNameLst>
                                          <p:attrName>style.visibility</p:attrName>
                                        </p:attrNameLst>
                                      </p:cBhvr>
                                      <p:to>
                                        <p:strVal val="visible"/>
                                      </p:to>
                                    </p:set>
                                    <p:animEffect transition="in" filter="wipe(down)">
                                      <p:cBhvr>
                                        <p:cTn id="113" dur="500"/>
                                        <p:tgtEl>
                                          <p:spTgt spid="88"/>
                                        </p:tgtEl>
                                      </p:cBhvr>
                                    </p:animEffect>
                                  </p:childTnLst>
                                </p:cTn>
                              </p:par>
                              <p:par>
                                <p:cTn id="114" presetID="22" presetClass="entr" presetSubtype="4" fill="hold" nodeType="withEffect">
                                  <p:stCondLst>
                                    <p:cond delay="0"/>
                                  </p:stCondLst>
                                  <p:childTnLst>
                                    <p:set>
                                      <p:cBhvr>
                                        <p:cTn id="115" dur="1" fill="hold">
                                          <p:stCondLst>
                                            <p:cond delay="0"/>
                                          </p:stCondLst>
                                        </p:cTn>
                                        <p:tgtEl>
                                          <p:spTgt spid="103"/>
                                        </p:tgtEl>
                                        <p:attrNameLst>
                                          <p:attrName>style.visibility</p:attrName>
                                        </p:attrNameLst>
                                      </p:cBhvr>
                                      <p:to>
                                        <p:strVal val="visible"/>
                                      </p:to>
                                    </p:set>
                                    <p:animEffect transition="in" filter="wipe(down)">
                                      <p:cBhvr>
                                        <p:cTn id="116" dur="500"/>
                                        <p:tgtEl>
                                          <p:spTgt spid="103"/>
                                        </p:tgtEl>
                                      </p:cBhvr>
                                    </p:animEffect>
                                  </p:childTnLst>
                                </p:cTn>
                              </p:par>
                              <p:par>
                                <p:cTn id="117" presetID="22" presetClass="entr" presetSubtype="4" fill="hold" nodeType="withEffect">
                                  <p:stCondLst>
                                    <p:cond delay="0"/>
                                  </p:stCondLst>
                                  <p:childTnLst>
                                    <p:set>
                                      <p:cBhvr>
                                        <p:cTn id="118" dur="1" fill="hold">
                                          <p:stCondLst>
                                            <p:cond delay="0"/>
                                          </p:stCondLst>
                                        </p:cTn>
                                        <p:tgtEl>
                                          <p:spTgt spid="110"/>
                                        </p:tgtEl>
                                        <p:attrNameLst>
                                          <p:attrName>style.visibility</p:attrName>
                                        </p:attrNameLst>
                                      </p:cBhvr>
                                      <p:to>
                                        <p:strVal val="visible"/>
                                      </p:to>
                                    </p:set>
                                    <p:animEffect transition="in" filter="wipe(down)">
                                      <p:cBhvr>
                                        <p:cTn id="119" dur="500"/>
                                        <p:tgtEl>
                                          <p:spTgt spid="110"/>
                                        </p:tgtEl>
                                      </p:cBhvr>
                                    </p:animEffect>
                                  </p:childTnLst>
                                </p:cTn>
                              </p:par>
                              <p:par>
                                <p:cTn id="120" presetID="22" presetClass="entr" presetSubtype="4" fill="hold" nodeType="withEffect">
                                  <p:stCondLst>
                                    <p:cond delay="0"/>
                                  </p:stCondLst>
                                  <p:childTnLst>
                                    <p:set>
                                      <p:cBhvr>
                                        <p:cTn id="121" dur="1" fill="hold">
                                          <p:stCondLst>
                                            <p:cond delay="0"/>
                                          </p:stCondLst>
                                        </p:cTn>
                                        <p:tgtEl>
                                          <p:spTgt spid="117"/>
                                        </p:tgtEl>
                                        <p:attrNameLst>
                                          <p:attrName>style.visibility</p:attrName>
                                        </p:attrNameLst>
                                      </p:cBhvr>
                                      <p:to>
                                        <p:strVal val="visible"/>
                                      </p:to>
                                    </p:set>
                                    <p:animEffect transition="in" filter="wipe(down)">
                                      <p:cBhvr>
                                        <p:cTn id="122" dur="500"/>
                                        <p:tgtEl>
                                          <p:spTgt spid="117"/>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119"/>
                                        </p:tgtEl>
                                        <p:attrNameLst>
                                          <p:attrName>style.visibility</p:attrName>
                                        </p:attrNameLst>
                                      </p:cBhvr>
                                      <p:to>
                                        <p:strVal val="visible"/>
                                      </p:to>
                                    </p:set>
                                    <p:animEffect transition="in" filter="wipe(down)">
                                      <p:cBhvr>
                                        <p:cTn id="127" dur="500"/>
                                        <p:tgtEl>
                                          <p:spTgt spid="119"/>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142"/>
                                        </p:tgtEl>
                                        <p:attrNameLst>
                                          <p:attrName>style.visibility</p:attrName>
                                        </p:attrNameLst>
                                      </p:cBhvr>
                                      <p:to>
                                        <p:strVal val="visible"/>
                                      </p:to>
                                    </p:set>
                                    <p:animEffect transition="in" filter="wipe(down)">
                                      <p:cBhvr>
                                        <p:cTn id="130" dur="500"/>
                                        <p:tgtEl>
                                          <p:spTgt spid="142"/>
                                        </p:tgtEl>
                                      </p:cBhvr>
                                    </p:animEffect>
                                  </p:childTnLst>
                                </p:cTn>
                              </p:par>
                              <p:par>
                                <p:cTn id="131" presetID="22" presetClass="entr" presetSubtype="4" fill="hold" nodeType="withEffect">
                                  <p:stCondLst>
                                    <p:cond delay="0"/>
                                  </p:stCondLst>
                                  <p:childTnLst>
                                    <p:set>
                                      <p:cBhvr>
                                        <p:cTn id="132" dur="1" fill="hold">
                                          <p:stCondLst>
                                            <p:cond delay="0"/>
                                          </p:stCondLst>
                                        </p:cTn>
                                        <p:tgtEl>
                                          <p:spTgt spid="120"/>
                                        </p:tgtEl>
                                        <p:attrNameLst>
                                          <p:attrName>style.visibility</p:attrName>
                                        </p:attrNameLst>
                                      </p:cBhvr>
                                      <p:to>
                                        <p:strVal val="visible"/>
                                      </p:to>
                                    </p:set>
                                    <p:animEffect transition="in" filter="wipe(down)">
                                      <p:cBhvr>
                                        <p:cTn id="133" dur="500"/>
                                        <p:tgtEl>
                                          <p:spTgt spid="120"/>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143"/>
                                        </p:tgtEl>
                                        <p:attrNameLst>
                                          <p:attrName>style.visibility</p:attrName>
                                        </p:attrNameLst>
                                      </p:cBhvr>
                                      <p:to>
                                        <p:strVal val="visible"/>
                                      </p:to>
                                    </p:set>
                                    <p:animEffect transition="in" filter="wipe(down)">
                                      <p:cBhvr>
                                        <p:cTn id="136" dur="500"/>
                                        <p:tgtEl>
                                          <p:spTgt spid="143"/>
                                        </p:tgtEl>
                                      </p:cBhvr>
                                    </p:animEffect>
                                  </p:childTnLst>
                                </p:cTn>
                              </p:par>
                              <p:par>
                                <p:cTn id="137" presetID="22" presetClass="entr" presetSubtype="4" fill="hold" nodeType="withEffect">
                                  <p:stCondLst>
                                    <p:cond delay="0"/>
                                  </p:stCondLst>
                                  <p:childTnLst>
                                    <p:set>
                                      <p:cBhvr>
                                        <p:cTn id="138" dur="1" fill="hold">
                                          <p:stCondLst>
                                            <p:cond delay="0"/>
                                          </p:stCondLst>
                                        </p:cTn>
                                        <p:tgtEl>
                                          <p:spTgt spid="121"/>
                                        </p:tgtEl>
                                        <p:attrNameLst>
                                          <p:attrName>style.visibility</p:attrName>
                                        </p:attrNameLst>
                                      </p:cBhvr>
                                      <p:to>
                                        <p:strVal val="visible"/>
                                      </p:to>
                                    </p:set>
                                    <p:animEffect transition="in" filter="wipe(down)">
                                      <p:cBhvr>
                                        <p:cTn id="139" dur="500"/>
                                        <p:tgtEl>
                                          <p:spTgt spid="121"/>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144"/>
                                        </p:tgtEl>
                                        <p:attrNameLst>
                                          <p:attrName>style.visibility</p:attrName>
                                        </p:attrNameLst>
                                      </p:cBhvr>
                                      <p:to>
                                        <p:strVal val="visible"/>
                                      </p:to>
                                    </p:set>
                                    <p:animEffect transition="in" filter="wipe(down)">
                                      <p:cBhvr>
                                        <p:cTn id="142" dur="500"/>
                                        <p:tgtEl>
                                          <p:spTgt spid="144"/>
                                        </p:tgtEl>
                                      </p:cBhvr>
                                    </p:animEffect>
                                  </p:childTnLst>
                                </p:cTn>
                              </p:par>
                              <p:par>
                                <p:cTn id="143" presetID="22" presetClass="entr" presetSubtype="4" fill="hold" nodeType="withEffect">
                                  <p:stCondLst>
                                    <p:cond delay="0"/>
                                  </p:stCondLst>
                                  <p:childTnLst>
                                    <p:set>
                                      <p:cBhvr>
                                        <p:cTn id="144" dur="1" fill="hold">
                                          <p:stCondLst>
                                            <p:cond delay="0"/>
                                          </p:stCondLst>
                                        </p:cTn>
                                        <p:tgtEl>
                                          <p:spTgt spid="122"/>
                                        </p:tgtEl>
                                        <p:attrNameLst>
                                          <p:attrName>style.visibility</p:attrName>
                                        </p:attrNameLst>
                                      </p:cBhvr>
                                      <p:to>
                                        <p:strVal val="visible"/>
                                      </p:to>
                                    </p:set>
                                    <p:animEffect transition="in" filter="wipe(down)">
                                      <p:cBhvr>
                                        <p:cTn id="145" dur="500"/>
                                        <p:tgtEl>
                                          <p:spTgt spid="122"/>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145"/>
                                        </p:tgtEl>
                                        <p:attrNameLst>
                                          <p:attrName>style.visibility</p:attrName>
                                        </p:attrNameLst>
                                      </p:cBhvr>
                                      <p:to>
                                        <p:strVal val="visible"/>
                                      </p:to>
                                    </p:set>
                                    <p:animEffect transition="in" filter="wipe(down)">
                                      <p:cBhvr>
                                        <p:cTn id="148" dur="500"/>
                                        <p:tgtEl>
                                          <p:spTgt spid="145"/>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grpId="0" nodeType="clickEffect">
                                  <p:stCondLst>
                                    <p:cond delay="0"/>
                                  </p:stCondLst>
                                  <p:childTnLst>
                                    <p:set>
                                      <p:cBhvr>
                                        <p:cTn id="152" dur="1" fill="hold">
                                          <p:stCondLst>
                                            <p:cond delay="0"/>
                                          </p:stCondLst>
                                        </p:cTn>
                                        <p:tgtEl>
                                          <p:spTgt spid="176"/>
                                        </p:tgtEl>
                                        <p:attrNameLst>
                                          <p:attrName>style.visibility</p:attrName>
                                        </p:attrNameLst>
                                      </p:cBhvr>
                                      <p:to>
                                        <p:strVal val="visible"/>
                                      </p:to>
                                    </p:set>
                                    <p:animEffect transition="in" filter="wipe(down)">
                                      <p:cBhvr>
                                        <p:cTn id="153" dur="500"/>
                                        <p:tgtEl>
                                          <p:spTgt spid="176"/>
                                        </p:tgtEl>
                                      </p:cBhvr>
                                    </p:animEffect>
                                  </p:childTnLst>
                                </p:cTn>
                              </p:par>
                              <p:par>
                                <p:cTn id="154" presetID="22" presetClass="entr" presetSubtype="4" fill="hold" nodeType="withEffect">
                                  <p:stCondLst>
                                    <p:cond delay="0"/>
                                  </p:stCondLst>
                                  <p:childTnLst>
                                    <p:set>
                                      <p:cBhvr>
                                        <p:cTn id="155" dur="1" fill="hold">
                                          <p:stCondLst>
                                            <p:cond delay="0"/>
                                          </p:stCondLst>
                                        </p:cTn>
                                        <p:tgtEl>
                                          <p:spTgt spid="173"/>
                                        </p:tgtEl>
                                        <p:attrNameLst>
                                          <p:attrName>style.visibility</p:attrName>
                                        </p:attrNameLst>
                                      </p:cBhvr>
                                      <p:to>
                                        <p:strVal val="visible"/>
                                      </p:to>
                                    </p:set>
                                    <p:animEffect transition="in" filter="wipe(down)">
                                      <p:cBhvr>
                                        <p:cTn id="156" dur="500"/>
                                        <p:tgtEl>
                                          <p:spTgt spid="173"/>
                                        </p:tgtEl>
                                      </p:cBhvr>
                                    </p:animEffect>
                                  </p:childTnLst>
                                </p:cTn>
                              </p:par>
                              <p:par>
                                <p:cTn id="157" presetID="22" presetClass="entr" presetSubtype="4" fill="hold" nodeType="withEffect">
                                  <p:stCondLst>
                                    <p:cond delay="0"/>
                                  </p:stCondLst>
                                  <p:childTnLst>
                                    <p:set>
                                      <p:cBhvr>
                                        <p:cTn id="158" dur="1" fill="hold">
                                          <p:stCondLst>
                                            <p:cond delay="0"/>
                                          </p:stCondLst>
                                        </p:cTn>
                                        <p:tgtEl>
                                          <p:spTgt spid="172"/>
                                        </p:tgtEl>
                                        <p:attrNameLst>
                                          <p:attrName>style.visibility</p:attrName>
                                        </p:attrNameLst>
                                      </p:cBhvr>
                                      <p:to>
                                        <p:strVal val="visible"/>
                                      </p:to>
                                    </p:set>
                                    <p:animEffect transition="in" filter="wipe(down)">
                                      <p:cBhvr>
                                        <p:cTn id="159" dur="500"/>
                                        <p:tgtEl>
                                          <p:spTgt spid="172"/>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1" fill="hold" nodeType="clickEffect">
                                  <p:stCondLst>
                                    <p:cond delay="0"/>
                                  </p:stCondLst>
                                  <p:childTnLst>
                                    <p:set>
                                      <p:cBhvr>
                                        <p:cTn id="163" dur="1" fill="hold">
                                          <p:stCondLst>
                                            <p:cond delay="0"/>
                                          </p:stCondLst>
                                        </p:cTn>
                                        <p:tgtEl>
                                          <p:spTgt spid="147"/>
                                        </p:tgtEl>
                                        <p:attrNameLst>
                                          <p:attrName>style.visibility</p:attrName>
                                        </p:attrNameLst>
                                      </p:cBhvr>
                                      <p:to>
                                        <p:strVal val="visible"/>
                                      </p:to>
                                    </p:set>
                                    <p:animEffect transition="in" filter="wipe(up)">
                                      <p:cBhvr>
                                        <p:cTn id="164" dur="500"/>
                                        <p:tgtEl>
                                          <p:spTgt spid="147"/>
                                        </p:tgtEl>
                                      </p:cBhvr>
                                    </p:animEffect>
                                  </p:childTnLst>
                                </p:cTn>
                              </p:par>
                              <p:par>
                                <p:cTn id="165" presetID="22" presetClass="entr" presetSubtype="1" fill="hold" nodeType="withEffect">
                                  <p:stCondLst>
                                    <p:cond delay="0"/>
                                  </p:stCondLst>
                                  <p:childTnLst>
                                    <p:set>
                                      <p:cBhvr>
                                        <p:cTn id="166" dur="1" fill="hold">
                                          <p:stCondLst>
                                            <p:cond delay="0"/>
                                          </p:stCondLst>
                                        </p:cTn>
                                        <p:tgtEl>
                                          <p:spTgt spid="150"/>
                                        </p:tgtEl>
                                        <p:attrNameLst>
                                          <p:attrName>style.visibility</p:attrName>
                                        </p:attrNameLst>
                                      </p:cBhvr>
                                      <p:to>
                                        <p:strVal val="visible"/>
                                      </p:to>
                                    </p:set>
                                    <p:animEffect transition="in" filter="wipe(up)">
                                      <p:cBhvr>
                                        <p:cTn id="167" dur="500"/>
                                        <p:tgtEl>
                                          <p:spTgt spid="150"/>
                                        </p:tgtEl>
                                      </p:cBhvr>
                                    </p:animEffect>
                                  </p:childTnLst>
                                </p:cTn>
                              </p:par>
                              <p:par>
                                <p:cTn id="168" presetID="22" presetClass="entr" presetSubtype="1" fill="hold" nodeType="withEffect">
                                  <p:stCondLst>
                                    <p:cond delay="0"/>
                                  </p:stCondLst>
                                  <p:childTnLst>
                                    <p:set>
                                      <p:cBhvr>
                                        <p:cTn id="169" dur="1" fill="hold">
                                          <p:stCondLst>
                                            <p:cond delay="0"/>
                                          </p:stCondLst>
                                        </p:cTn>
                                        <p:tgtEl>
                                          <p:spTgt spid="153"/>
                                        </p:tgtEl>
                                        <p:attrNameLst>
                                          <p:attrName>style.visibility</p:attrName>
                                        </p:attrNameLst>
                                      </p:cBhvr>
                                      <p:to>
                                        <p:strVal val="visible"/>
                                      </p:to>
                                    </p:set>
                                    <p:animEffect transition="in" filter="wipe(up)">
                                      <p:cBhvr>
                                        <p:cTn id="170" dur="500"/>
                                        <p:tgtEl>
                                          <p:spTgt spid="153"/>
                                        </p:tgtEl>
                                      </p:cBhvr>
                                    </p:animEffect>
                                  </p:childTnLst>
                                </p:cTn>
                              </p:par>
                              <p:par>
                                <p:cTn id="171" presetID="22" presetClass="entr" presetSubtype="1" fill="hold" nodeType="withEffect">
                                  <p:stCondLst>
                                    <p:cond delay="0"/>
                                  </p:stCondLst>
                                  <p:childTnLst>
                                    <p:set>
                                      <p:cBhvr>
                                        <p:cTn id="172" dur="1" fill="hold">
                                          <p:stCondLst>
                                            <p:cond delay="0"/>
                                          </p:stCondLst>
                                        </p:cTn>
                                        <p:tgtEl>
                                          <p:spTgt spid="149"/>
                                        </p:tgtEl>
                                        <p:attrNameLst>
                                          <p:attrName>style.visibility</p:attrName>
                                        </p:attrNameLst>
                                      </p:cBhvr>
                                      <p:to>
                                        <p:strVal val="visible"/>
                                      </p:to>
                                    </p:set>
                                    <p:animEffect transition="in" filter="wipe(up)">
                                      <p:cBhvr>
                                        <p:cTn id="173" dur="500"/>
                                        <p:tgtEl>
                                          <p:spTgt spid="149"/>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1" fill="hold" nodeType="clickEffect">
                                  <p:stCondLst>
                                    <p:cond delay="0"/>
                                  </p:stCondLst>
                                  <p:childTnLst>
                                    <p:set>
                                      <p:cBhvr>
                                        <p:cTn id="177" dur="1" fill="hold">
                                          <p:stCondLst>
                                            <p:cond delay="0"/>
                                          </p:stCondLst>
                                        </p:cTn>
                                        <p:tgtEl>
                                          <p:spTgt spid="158"/>
                                        </p:tgtEl>
                                        <p:attrNameLst>
                                          <p:attrName>style.visibility</p:attrName>
                                        </p:attrNameLst>
                                      </p:cBhvr>
                                      <p:to>
                                        <p:strVal val="visible"/>
                                      </p:to>
                                    </p:set>
                                    <p:animEffect transition="in" filter="wipe(up)">
                                      <p:cBhvr>
                                        <p:cTn id="178" dur="500"/>
                                        <p:tgtEl>
                                          <p:spTgt spid="158"/>
                                        </p:tgtEl>
                                      </p:cBhvr>
                                    </p:animEffect>
                                  </p:childTnLst>
                                </p:cTn>
                              </p:par>
                              <p:par>
                                <p:cTn id="179" presetID="22" presetClass="entr" presetSubtype="1" fill="hold" nodeType="withEffect">
                                  <p:stCondLst>
                                    <p:cond delay="0"/>
                                  </p:stCondLst>
                                  <p:childTnLst>
                                    <p:set>
                                      <p:cBhvr>
                                        <p:cTn id="180" dur="1" fill="hold">
                                          <p:stCondLst>
                                            <p:cond delay="0"/>
                                          </p:stCondLst>
                                        </p:cTn>
                                        <p:tgtEl>
                                          <p:spTgt spid="157"/>
                                        </p:tgtEl>
                                        <p:attrNameLst>
                                          <p:attrName>style.visibility</p:attrName>
                                        </p:attrNameLst>
                                      </p:cBhvr>
                                      <p:to>
                                        <p:strVal val="visible"/>
                                      </p:to>
                                    </p:set>
                                    <p:animEffect transition="in" filter="wipe(up)">
                                      <p:cBhvr>
                                        <p:cTn id="181" dur="500"/>
                                        <p:tgtEl>
                                          <p:spTgt spid="157"/>
                                        </p:tgtEl>
                                      </p:cBhvr>
                                    </p:animEffect>
                                  </p:childTnLst>
                                </p:cTn>
                              </p:par>
                              <p:par>
                                <p:cTn id="182" presetID="22" presetClass="entr" presetSubtype="1" fill="hold" nodeType="withEffect">
                                  <p:stCondLst>
                                    <p:cond delay="0"/>
                                  </p:stCondLst>
                                  <p:childTnLst>
                                    <p:set>
                                      <p:cBhvr>
                                        <p:cTn id="183" dur="1" fill="hold">
                                          <p:stCondLst>
                                            <p:cond delay="0"/>
                                          </p:stCondLst>
                                        </p:cTn>
                                        <p:tgtEl>
                                          <p:spTgt spid="155"/>
                                        </p:tgtEl>
                                        <p:attrNameLst>
                                          <p:attrName>style.visibility</p:attrName>
                                        </p:attrNameLst>
                                      </p:cBhvr>
                                      <p:to>
                                        <p:strVal val="visible"/>
                                      </p:to>
                                    </p:set>
                                    <p:animEffect transition="in" filter="wipe(up)">
                                      <p:cBhvr>
                                        <p:cTn id="184" dur="500"/>
                                        <p:tgtEl>
                                          <p:spTgt spid="155"/>
                                        </p:tgtEl>
                                      </p:cBhvr>
                                    </p:animEffect>
                                  </p:childTnLst>
                                </p:cTn>
                              </p:par>
                              <p:par>
                                <p:cTn id="185" presetID="22" presetClass="entr" presetSubtype="1" fill="hold" nodeType="withEffect">
                                  <p:stCondLst>
                                    <p:cond delay="0"/>
                                  </p:stCondLst>
                                  <p:childTnLst>
                                    <p:set>
                                      <p:cBhvr>
                                        <p:cTn id="186" dur="1" fill="hold">
                                          <p:stCondLst>
                                            <p:cond delay="0"/>
                                          </p:stCondLst>
                                        </p:cTn>
                                        <p:tgtEl>
                                          <p:spTgt spid="156"/>
                                        </p:tgtEl>
                                        <p:attrNameLst>
                                          <p:attrName>style.visibility</p:attrName>
                                        </p:attrNameLst>
                                      </p:cBhvr>
                                      <p:to>
                                        <p:strVal val="visible"/>
                                      </p:to>
                                    </p:set>
                                    <p:animEffect transition="in" filter="wipe(up)">
                                      <p:cBhvr>
                                        <p:cTn id="187" dur="500"/>
                                        <p:tgtEl>
                                          <p:spTgt spid="156"/>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1" fill="hold" nodeType="clickEffect">
                                  <p:stCondLst>
                                    <p:cond delay="0"/>
                                  </p:stCondLst>
                                  <p:childTnLst>
                                    <p:set>
                                      <p:cBhvr>
                                        <p:cTn id="191" dur="1" fill="hold">
                                          <p:stCondLst>
                                            <p:cond delay="0"/>
                                          </p:stCondLst>
                                        </p:cTn>
                                        <p:tgtEl>
                                          <p:spTgt spid="163"/>
                                        </p:tgtEl>
                                        <p:attrNameLst>
                                          <p:attrName>style.visibility</p:attrName>
                                        </p:attrNameLst>
                                      </p:cBhvr>
                                      <p:to>
                                        <p:strVal val="visible"/>
                                      </p:to>
                                    </p:set>
                                    <p:animEffect transition="in" filter="wipe(up)">
                                      <p:cBhvr>
                                        <p:cTn id="192" dur="500"/>
                                        <p:tgtEl>
                                          <p:spTgt spid="163"/>
                                        </p:tgtEl>
                                      </p:cBhvr>
                                    </p:animEffect>
                                  </p:childTnLst>
                                </p:cTn>
                              </p:par>
                              <p:par>
                                <p:cTn id="193" presetID="22" presetClass="entr" presetSubtype="1" fill="hold" nodeType="withEffect">
                                  <p:stCondLst>
                                    <p:cond delay="0"/>
                                  </p:stCondLst>
                                  <p:childTnLst>
                                    <p:set>
                                      <p:cBhvr>
                                        <p:cTn id="194" dur="1" fill="hold">
                                          <p:stCondLst>
                                            <p:cond delay="0"/>
                                          </p:stCondLst>
                                        </p:cTn>
                                        <p:tgtEl>
                                          <p:spTgt spid="162"/>
                                        </p:tgtEl>
                                        <p:attrNameLst>
                                          <p:attrName>style.visibility</p:attrName>
                                        </p:attrNameLst>
                                      </p:cBhvr>
                                      <p:to>
                                        <p:strVal val="visible"/>
                                      </p:to>
                                    </p:set>
                                    <p:animEffect transition="in" filter="wipe(up)">
                                      <p:cBhvr>
                                        <p:cTn id="195" dur="500"/>
                                        <p:tgtEl>
                                          <p:spTgt spid="162"/>
                                        </p:tgtEl>
                                      </p:cBhvr>
                                    </p:animEffect>
                                  </p:childTnLst>
                                </p:cTn>
                              </p:par>
                              <p:par>
                                <p:cTn id="196" presetID="22" presetClass="entr" presetSubtype="1" fill="hold" nodeType="withEffect">
                                  <p:stCondLst>
                                    <p:cond delay="0"/>
                                  </p:stCondLst>
                                  <p:childTnLst>
                                    <p:set>
                                      <p:cBhvr>
                                        <p:cTn id="197" dur="1" fill="hold">
                                          <p:stCondLst>
                                            <p:cond delay="0"/>
                                          </p:stCondLst>
                                        </p:cTn>
                                        <p:tgtEl>
                                          <p:spTgt spid="160"/>
                                        </p:tgtEl>
                                        <p:attrNameLst>
                                          <p:attrName>style.visibility</p:attrName>
                                        </p:attrNameLst>
                                      </p:cBhvr>
                                      <p:to>
                                        <p:strVal val="visible"/>
                                      </p:to>
                                    </p:set>
                                    <p:animEffect transition="in" filter="wipe(up)">
                                      <p:cBhvr>
                                        <p:cTn id="198" dur="500"/>
                                        <p:tgtEl>
                                          <p:spTgt spid="160"/>
                                        </p:tgtEl>
                                      </p:cBhvr>
                                    </p:animEffect>
                                  </p:childTnLst>
                                </p:cTn>
                              </p:par>
                              <p:par>
                                <p:cTn id="199" presetID="22" presetClass="entr" presetSubtype="1" fill="hold" nodeType="withEffect">
                                  <p:stCondLst>
                                    <p:cond delay="0"/>
                                  </p:stCondLst>
                                  <p:childTnLst>
                                    <p:set>
                                      <p:cBhvr>
                                        <p:cTn id="200" dur="1" fill="hold">
                                          <p:stCondLst>
                                            <p:cond delay="0"/>
                                          </p:stCondLst>
                                        </p:cTn>
                                        <p:tgtEl>
                                          <p:spTgt spid="161"/>
                                        </p:tgtEl>
                                        <p:attrNameLst>
                                          <p:attrName>style.visibility</p:attrName>
                                        </p:attrNameLst>
                                      </p:cBhvr>
                                      <p:to>
                                        <p:strVal val="visible"/>
                                      </p:to>
                                    </p:set>
                                    <p:animEffect transition="in" filter="wipe(up)">
                                      <p:cBhvr>
                                        <p:cTn id="201" dur="500"/>
                                        <p:tgtEl>
                                          <p:spTgt spid="161"/>
                                        </p:tgtEl>
                                      </p:cBhvr>
                                    </p:animEffect>
                                  </p:childTnLst>
                                </p:cTn>
                              </p:par>
                            </p:childTnLst>
                          </p:cTn>
                        </p:par>
                      </p:childTnLst>
                    </p:cTn>
                  </p:par>
                  <p:par>
                    <p:cTn id="202" fill="hold">
                      <p:stCondLst>
                        <p:cond delay="indefinite"/>
                      </p:stCondLst>
                      <p:childTnLst>
                        <p:par>
                          <p:cTn id="203" fill="hold">
                            <p:stCondLst>
                              <p:cond delay="0"/>
                            </p:stCondLst>
                            <p:childTnLst>
                              <p:par>
                                <p:cTn id="204" presetID="22" presetClass="entr" presetSubtype="4" fill="hold" nodeType="clickEffect">
                                  <p:stCondLst>
                                    <p:cond delay="0"/>
                                  </p:stCondLst>
                                  <p:childTnLst>
                                    <p:set>
                                      <p:cBhvr>
                                        <p:cTn id="205" dur="1" fill="hold">
                                          <p:stCondLst>
                                            <p:cond delay="0"/>
                                          </p:stCondLst>
                                        </p:cTn>
                                        <p:tgtEl>
                                          <p:spTgt spid="178"/>
                                        </p:tgtEl>
                                        <p:attrNameLst>
                                          <p:attrName>style.visibility</p:attrName>
                                        </p:attrNameLst>
                                      </p:cBhvr>
                                      <p:to>
                                        <p:strVal val="visible"/>
                                      </p:to>
                                    </p:set>
                                    <p:animEffect transition="in" filter="wipe(down)">
                                      <p:cBhvr>
                                        <p:cTn id="206" dur="500"/>
                                        <p:tgtEl>
                                          <p:spTgt spid="178"/>
                                        </p:tgtEl>
                                      </p:cBhvr>
                                    </p:animEffect>
                                  </p:childTnLst>
                                </p:cTn>
                              </p:par>
                              <p:par>
                                <p:cTn id="207" presetID="22" presetClass="entr" presetSubtype="4" fill="hold" grpId="0" nodeType="withEffect">
                                  <p:stCondLst>
                                    <p:cond delay="0"/>
                                  </p:stCondLst>
                                  <p:childTnLst>
                                    <p:set>
                                      <p:cBhvr>
                                        <p:cTn id="208" dur="1" fill="hold">
                                          <p:stCondLst>
                                            <p:cond delay="0"/>
                                          </p:stCondLst>
                                        </p:cTn>
                                        <p:tgtEl>
                                          <p:spTgt spid="179"/>
                                        </p:tgtEl>
                                        <p:attrNameLst>
                                          <p:attrName>style.visibility</p:attrName>
                                        </p:attrNameLst>
                                      </p:cBhvr>
                                      <p:to>
                                        <p:strVal val="visible"/>
                                      </p:to>
                                    </p:set>
                                    <p:animEffect transition="in" filter="wipe(down)">
                                      <p:cBhvr>
                                        <p:cTn id="209" dur="500"/>
                                        <p:tgtEl>
                                          <p:spTgt spid="179"/>
                                        </p:tgtEl>
                                      </p:cBhvr>
                                    </p:animEffect>
                                  </p:childTnLst>
                                </p:cTn>
                              </p:par>
                              <p:par>
                                <p:cTn id="210" presetID="22" presetClass="entr" presetSubtype="4" fill="hold" nodeType="withEffect">
                                  <p:stCondLst>
                                    <p:cond delay="0"/>
                                  </p:stCondLst>
                                  <p:childTnLst>
                                    <p:set>
                                      <p:cBhvr>
                                        <p:cTn id="211" dur="1" fill="hold">
                                          <p:stCondLst>
                                            <p:cond delay="0"/>
                                          </p:stCondLst>
                                        </p:cTn>
                                        <p:tgtEl>
                                          <p:spTgt spid="177"/>
                                        </p:tgtEl>
                                        <p:attrNameLst>
                                          <p:attrName>style.visibility</p:attrName>
                                        </p:attrNameLst>
                                      </p:cBhvr>
                                      <p:to>
                                        <p:strVal val="visible"/>
                                      </p:to>
                                    </p:set>
                                    <p:animEffect transition="in" filter="wipe(down)">
                                      <p:cBhvr>
                                        <p:cTn id="212" dur="500"/>
                                        <p:tgtEl>
                                          <p:spTgt spid="177"/>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1" fill="hold" nodeType="clickEffect">
                                  <p:stCondLst>
                                    <p:cond delay="0"/>
                                  </p:stCondLst>
                                  <p:childTnLst>
                                    <p:set>
                                      <p:cBhvr>
                                        <p:cTn id="216" dur="1" fill="hold">
                                          <p:stCondLst>
                                            <p:cond delay="0"/>
                                          </p:stCondLst>
                                        </p:cTn>
                                        <p:tgtEl>
                                          <p:spTgt spid="168"/>
                                        </p:tgtEl>
                                        <p:attrNameLst>
                                          <p:attrName>style.visibility</p:attrName>
                                        </p:attrNameLst>
                                      </p:cBhvr>
                                      <p:to>
                                        <p:strVal val="visible"/>
                                      </p:to>
                                    </p:set>
                                    <p:animEffect transition="in" filter="wipe(up)">
                                      <p:cBhvr>
                                        <p:cTn id="217" dur="500"/>
                                        <p:tgtEl>
                                          <p:spTgt spid="168"/>
                                        </p:tgtEl>
                                      </p:cBhvr>
                                    </p:animEffect>
                                  </p:childTnLst>
                                </p:cTn>
                              </p:par>
                              <p:par>
                                <p:cTn id="218" presetID="22" presetClass="entr" presetSubtype="1" fill="hold" nodeType="withEffect">
                                  <p:stCondLst>
                                    <p:cond delay="0"/>
                                  </p:stCondLst>
                                  <p:childTnLst>
                                    <p:set>
                                      <p:cBhvr>
                                        <p:cTn id="219" dur="1" fill="hold">
                                          <p:stCondLst>
                                            <p:cond delay="0"/>
                                          </p:stCondLst>
                                        </p:cTn>
                                        <p:tgtEl>
                                          <p:spTgt spid="167"/>
                                        </p:tgtEl>
                                        <p:attrNameLst>
                                          <p:attrName>style.visibility</p:attrName>
                                        </p:attrNameLst>
                                      </p:cBhvr>
                                      <p:to>
                                        <p:strVal val="visible"/>
                                      </p:to>
                                    </p:set>
                                    <p:animEffect transition="in" filter="wipe(up)">
                                      <p:cBhvr>
                                        <p:cTn id="220" dur="500"/>
                                        <p:tgtEl>
                                          <p:spTgt spid="167"/>
                                        </p:tgtEl>
                                      </p:cBhvr>
                                    </p:animEffect>
                                  </p:childTnLst>
                                </p:cTn>
                              </p:par>
                              <p:par>
                                <p:cTn id="221" presetID="22" presetClass="entr" presetSubtype="1" fill="hold" nodeType="withEffect">
                                  <p:stCondLst>
                                    <p:cond delay="0"/>
                                  </p:stCondLst>
                                  <p:childTnLst>
                                    <p:set>
                                      <p:cBhvr>
                                        <p:cTn id="222" dur="1" fill="hold">
                                          <p:stCondLst>
                                            <p:cond delay="0"/>
                                          </p:stCondLst>
                                        </p:cTn>
                                        <p:tgtEl>
                                          <p:spTgt spid="195"/>
                                        </p:tgtEl>
                                        <p:attrNameLst>
                                          <p:attrName>style.visibility</p:attrName>
                                        </p:attrNameLst>
                                      </p:cBhvr>
                                      <p:to>
                                        <p:strVal val="visible"/>
                                      </p:to>
                                    </p:set>
                                    <p:animEffect transition="in" filter="wipe(up)">
                                      <p:cBhvr>
                                        <p:cTn id="223" dur="500"/>
                                        <p:tgtEl>
                                          <p:spTgt spid="195"/>
                                        </p:tgtEl>
                                      </p:cBhvr>
                                    </p:animEffect>
                                  </p:childTnLst>
                                </p:cTn>
                              </p:par>
                              <p:par>
                                <p:cTn id="224" presetID="22" presetClass="entr" presetSubtype="1" fill="hold" nodeType="withEffect">
                                  <p:stCondLst>
                                    <p:cond delay="0"/>
                                  </p:stCondLst>
                                  <p:childTnLst>
                                    <p:set>
                                      <p:cBhvr>
                                        <p:cTn id="225" dur="1" fill="hold">
                                          <p:stCondLst>
                                            <p:cond delay="0"/>
                                          </p:stCondLst>
                                        </p:cTn>
                                        <p:tgtEl>
                                          <p:spTgt spid="194"/>
                                        </p:tgtEl>
                                        <p:attrNameLst>
                                          <p:attrName>style.visibility</p:attrName>
                                        </p:attrNameLst>
                                      </p:cBhvr>
                                      <p:to>
                                        <p:strVal val="visible"/>
                                      </p:to>
                                    </p:set>
                                    <p:animEffect transition="in" filter="wipe(up)">
                                      <p:cBhvr>
                                        <p:cTn id="226" dur="500"/>
                                        <p:tgtEl>
                                          <p:spTgt spid="194"/>
                                        </p:tgtEl>
                                      </p:cBhvr>
                                    </p:animEffect>
                                  </p:childTnLst>
                                </p:cTn>
                              </p:par>
                            </p:childTnLst>
                          </p:cTn>
                        </p:par>
                      </p:childTnLst>
                    </p:cTn>
                  </p:par>
                  <p:par>
                    <p:cTn id="227" fill="hold">
                      <p:stCondLst>
                        <p:cond delay="indefinite"/>
                      </p:stCondLst>
                      <p:childTnLst>
                        <p:par>
                          <p:cTn id="228" fill="hold">
                            <p:stCondLst>
                              <p:cond delay="0"/>
                            </p:stCondLst>
                            <p:childTnLst>
                              <p:par>
                                <p:cTn id="229" presetID="22" presetClass="entr" presetSubtype="2" fill="hold" nodeType="clickEffect">
                                  <p:stCondLst>
                                    <p:cond delay="0"/>
                                  </p:stCondLst>
                                  <p:childTnLst>
                                    <p:set>
                                      <p:cBhvr>
                                        <p:cTn id="230" dur="1" fill="hold">
                                          <p:stCondLst>
                                            <p:cond delay="0"/>
                                          </p:stCondLst>
                                        </p:cTn>
                                        <p:tgtEl>
                                          <p:spTgt spid="189"/>
                                        </p:tgtEl>
                                        <p:attrNameLst>
                                          <p:attrName>style.visibility</p:attrName>
                                        </p:attrNameLst>
                                      </p:cBhvr>
                                      <p:to>
                                        <p:strVal val="visible"/>
                                      </p:to>
                                    </p:set>
                                    <p:animEffect transition="in" filter="wipe(right)">
                                      <p:cBhvr>
                                        <p:cTn id="231" dur="500"/>
                                        <p:tgtEl>
                                          <p:spTgt spid="189"/>
                                        </p:tgtEl>
                                      </p:cBhvr>
                                    </p:animEffect>
                                  </p:childTnLst>
                                </p:cTn>
                              </p:par>
                              <p:par>
                                <p:cTn id="232" presetID="22" presetClass="entr" presetSubtype="2" fill="hold" nodeType="withEffect">
                                  <p:stCondLst>
                                    <p:cond delay="0"/>
                                  </p:stCondLst>
                                  <p:childTnLst>
                                    <p:set>
                                      <p:cBhvr>
                                        <p:cTn id="233" dur="1" fill="hold">
                                          <p:stCondLst>
                                            <p:cond delay="0"/>
                                          </p:stCondLst>
                                        </p:cTn>
                                        <p:tgtEl>
                                          <p:spTgt spid="188"/>
                                        </p:tgtEl>
                                        <p:attrNameLst>
                                          <p:attrName>style.visibility</p:attrName>
                                        </p:attrNameLst>
                                      </p:cBhvr>
                                      <p:to>
                                        <p:strVal val="visible"/>
                                      </p:to>
                                    </p:set>
                                    <p:animEffect transition="in" filter="wipe(right)">
                                      <p:cBhvr>
                                        <p:cTn id="234" dur="500"/>
                                        <p:tgtEl>
                                          <p:spTgt spid="188"/>
                                        </p:tgtEl>
                                      </p:cBhvr>
                                    </p:animEffect>
                                  </p:childTnLst>
                                </p:cTn>
                              </p:par>
                              <p:par>
                                <p:cTn id="235" presetID="22" presetClass="entr" presetSubtype="2" fill="hold" nodeType="withEffect">
                                  <p:stCondLst>
                                    <p:cond delay="0"/>
                                  </p:stCondLst>
                                  <p:childTnLst>
                                    <p:set>
                                      <p:cBhvr>
                                        <p:cTn id="236" dur="1" fill="hold">
                                          <p:stCondLst>
                                            <p:cond delay="0"/>
                                          </p:stCondLst>
                                        </p:cTn>
                                        <p:tgtEl>
                                          <p:spTgt spid="187"/>
                                        </p:tgtEl>
                                        <p:attrNameLst>
                                          <p:attrName>style.visibility</p:attrName>
                                        </p:attrNameLst>
                                      </p:cBhvr>
                                      <p:to>
                                        <p:strVal val="visible"/>
                                      </p:to>
                                    </p:set>
                                    <p:animEffect transition="in" filter="wipe(right)">
                                      <p:cBhvr>
                                        <p:cTn id="237" dur="500"/>
                                        <p:tgtEl>
                                          <p:spTgt spid="187"/>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2" fill="hold" nodeType="clickEffect">
                                  <p:stCondLst>
                                    <p:cond delay="0"/>
                                  </p:stCondLst>
                                  <p:childTnLst>
                                    <p:set>
                                      <p:cBhvr>
                                        <p:cTn id="241" dur="1" fill="hold">
                                          <p:stCondLst>
                                            <p:cond delay="0"/>
                                          </p:stCondLst>
                                        </p:cTn>
                                        <p:tgtEl>
                                          <p:spTgt spid="186"/>
                                        </p:tgtEl>
                                        <p:attrNameLst>
                                          <p:attrName>style.visibility</p:attrName>
                                        </p:attrNameLst>
                                      </p:cBhvr>
                                      <p:to>
                                        <p:strVal val="visible"/>
                                      </p:to>
                                    </p:set>
                                    <p:animEffect transition="in" filter="wipe(right)">
                                      <p:cBhvr>
                                        <p:cTn id="242" dur="500"/>
                                        <p:tgtEl>
                                          <p:spTgt spid="186"/>
                                        </p:tgtEl>
                                      </p:cBhvr>
                                    </p:animEffect>
                                  </p:childTnLst>
                                </p:cTn>
                              </p:par>
                              <p:par>
                                <p:cTn id="243" presetID="22" presetClass="entr" presetSubtype="2" fill="hold" nodeType="withEffect">
                                  <p:stCondLst>
                                    <p:cond delay="0"/>
                                  </p:stCondLst>
                                  <p:childTnLst>
                                    <p:set>
                                      <p:cBhvr>
                                        <p:cTn id="244" dur="1" fill="hold">
                                          <p:stCondLst>
                                            <p:cond delay="0"/>
                                          </p:stCondLst>
                                        </p:cTn>
                                        <p:tgtEl>
                                          <p:spTgt spid="184"/>
                                        </p:tgtEl>
                                        <p:attrNameLst>
                                          <p:attrName>style.visibility</p:attrName>
                                        </p:attrNameLst>
                                      </p:cBhvr>
                                      <p:to>
                                        <p:strVal val="visible"/>
                                      </p:to>
                                    </p:set>
                                    <p:animEffect transition="in" filter="wipe(right)">
                                      <p:cBhvr>
                                        <p:cTn id="245" dur="500"/>
                                        <p:tgtEl>
                                          <p:spTgt spid="184"/>
                                        </p:tgtEl>
                                      </p:cBhvr>
                                    </p:animEffect>
                                  </p:childTnLst>
                                </p:cTn>
                              </p:par>
                              <p:par>
                                <p:cTn id="246" presetID="22" presetClass="entr" presetSubtype="2" fill="hold" nodeType="withEffect">
                                  <p:stCondLst>
                                    <p:cond delay="0"/>
                                  </p:stCondLst>
                                  <p:childTnLst>
                                    <p:set>
                                      <p:cBhvr>
                                        <p:cTn id="247" dur="1" fill="hold">
                                          <p:stCondLst>
                                            <p:cond delay="0"/>
                                          </p:stCondLst>
                                        </p:cTn>
                                        <p:tgtEl>
                                          <p:spTgt spid="183"/>
                                        </p:tgtEl>
                                        <p:attrNameLst>
                                          <p:attrName>style.visibility</p:attrName>
                                        </p:attrNameLst>
                                      </p:cBhvr>
                                      <p:to>
                                        <p:strVal val="visible"/>
                                      </p:to>
                                    </p:set>
                                    <p:animEffect transition="in" filter="wipe(right)">
                                      <p:cBhvr>
                                        <p:cTn id="248" dur="500"/>
                                        <p:tgtEl>
                                          <p:spTgt spid="183"/>
                                        </p:tgtEl>
                                      </p:cBhvr>
                                    </p:animEffect>
                                  </p:childTnLst>
                                </p:cTn>
                              </p:par>
                            </p:childTnLst>
                          </p:cTn>
                        </p:par>
                      </p:childTnLst>
                    </p:cTn>
                  </p:par>
                  <p:par>
                    <p:cTn id="249" fill="hold">
                      <p:stCondLst>
                        <p:cond delay="indefinite"/>
                      </p:stCondLst>
                      <p:childTnLst>
                        <p:par>
                          <p:cTn id="250" fill="hold">
                            <p:stCondLst>
                              <p:cond delay="0"/>
                            </p:stCondLst>
                            <p:childTnLst>
                              <p:par>
                                <p:cTn id="251" presetID="22" presetClass="entr" presetSubtype="4" fill="hold" nodeType="clickEffect">
                                  <p:stCondLst>
                                    <p:cond delay="0"/>
                                  </p:stCondLst>
                                  <p:childTnLst>
                                    <p:set>
                                      <p:cBhvr>
                                        <p:cTn id="252" dur="1" fill="hold">
                                          <p:stCondLst>
                                            <p:cond delay="0"/>
                                          </p:stCondLst>
                                        </p:cTn>
                                        <p:tgtEl>
                                          <p:spTgt spid="146"/>
                                        </p:tgtEl>
                                        <p:attrNameLst>
                                          <p:attrName>style.visibility</p:attrName>
                                        </p:attrNameLst>
                                      </p:cBhvr>
                                      <p:to>
                                        <p:strVal val="visible"/>
                                      </p:to>
                                    </p:set>
                                    <p:animEffect transition="in" filter="wipe(down)">
                                      <p:cBhvr>
                                        <p:cTn id="253" dur="500"/>
                                        <p:tgtEl>
                                          <p:spTgt spid="146"/>
                                        </p:tgtEl>
                                      </p:cBhvr>
                                    </p:animEffect>
                                  </p:childTnLst>
                                </p:cTn>
                              </p:par>
                            </p:childTnLst>
                          </p:cTn>
                        </p:par>
                      </p:childTnLst>
                    </p:cTn>
                  </p:par>
                  <p:par>
                    <p:cTn id="254" fill="hold">
                      <p:stCondLst>
                        <p:cond delay="indefinite"/>
                      </p:stCondLst>
                      <p:childTnLst>
                        <p:par>
                          <p:cTn id="255" fill="hold">
                            <p:stCondLst>
                              <p:cond delay="0"/>
                            </p:stCondLst>
                            <p:childTnLst>
                              <p:par>
                                <p:cTn id="256" presetID="22" presetClass="entr" presetSubtype="4" fill="hold" nodeType="clickEffect">
                                  <p:stCondLst>
                                    <p:cond delay="0"/>
                                  </p:stCondLst>
                                  <p:childTnLst>
                                    <p:set>
                                      <p:cBhvr>
                                        <p:cTn id="257" dur="1" fill="hold">
                                          <p:stCondLst>
                                            <p:cond delay="0"/>
                                          </p:stCondLst>
                                        </p:cTn>
                                        <p:tgtEl>
                                          <p:spTgt spid="154"/>
                                        </p:tgtEl>
                                        <p:attrNameLst>
                                          <p:attrName>style.visibility</p:attrName>
                                        </p:attrNameLst>
                                      </p:cBhvr>
                                      <p:to>
                                        <p:strVal val="visible"/>
                                      </p:to>
                                    </p:set>
                                    <p:animEffect transition="in" filter="wipe(down)">
                                      <p:cBhvr>
                                        <p:cTn id="258" dur="500"/>
                                        <p:tgtEl>
                                          <p:spTgt spid="154"/>
                                        </p:tgtEl>
                                      </p:cBhvr>
                                    </p:animEffect>
                                  </p:childTnLst>
                                </p:cTn>
                              </p:par>
                            </p:childTnLst>
                          </p:cTn>
                        </p:par>
                      </p:childTnLst>
                    </p:cTn>
                  </p:par>
                  <p:par>
                    <p:cTn id="259" fill="hold">
                      <p:stCondLst>
                        <p:cond delay="indefinite"/>
                      </p:stCondLst>
                      <p:childTnLst>
                        <p:par>
                          <p:cTn id="260" fill="hold">
                            <p:stCondLst>
                              <p:cond delay="0"/>
                            </p:stCondLst>
                            <p:childTnLst>
                              <p:par>
                                <p:cTn id="261" presetID="22" presetClass="entr" presetSubtype="4" fill="hold" nodeType="clickEffect">
                                  <p:stCondLst>
                                    <p:cond delay="0"/>
                                  </p:stCondLst>
                                  <p:childTnLst>
                                    <p:set>
                                      <p:cBhvr>
                                        <p:cTn id="262" dur="1" fill="hold">
                                          <p:stCondLst>
                                            <p:cond delay="0"/>
                                          </p:stCondLst>
                                        </p:cTn>
                                        <p:tgtEl>
                                          <p:spTgt spid="159"/>
                                        </p:tgtEl>
                                        <p:attrNameLst>
                                          <p:attrName>style.visibility</p:attrName>
                                        </p:attrNameLst>
                                      </p:cBhvr>
                                      <p:to>
                                        <p:strVal val="visible"/>
                                      </p:to>
                                    </p:set>
                                    <p:animEffect transition="in" filter="wipe(down)">
                                      <p:cBhvr>
                                        <p:cTn id="263" dur="500"/>
                                        <p:tgtEl>
                                          <p:spTgt spid="159"/>
                                        </p:tgtEl>
                                      </p:cBhvr>
                                    </p:animEffect>
                                  </p:childTnLst>
                                </p:cTn>
                              </p:par>
                            </p:childTnLst>
                          </p:cTn>
                        </p:par>
                      </p:childTnLst>
                    </p:cTn>
                  </p:par>
                  <p:par>
                    <p:cTn id="264" fill="hold">
                      <p:stCondLst>
                        <p:cond delay="indefinite"/>
                      </p:stCondLst>
                      <p:childTnLst>
                        <p:par>
                          <p:cTn id="265" fill="hold">
                            <p:stCondLst>
                              <p:cond delay="0"/>
                            </p:stCondLst>
                            <p:childTnLst>
                              <p:par>
                                <p:cTn id="266" presetID="22" presetClass="entr" presetSubtype="4" fill="hold" nodeType="clickEffect">
                                  <p:stCondLst>
                                    <p:cond delay="0"/>
                                  </p:stCondLst>
                                  <p:childTnLst>
                                    <p:set>
                                      <p:cBhvr>
                                        <p:cTn id="267" dur="1" fill="hold">
                                          <p:stCondLst>
                                            <p:cond delay="0"/>
                                          </p:stCondLst>
                                        </p:cTn>
                                        <p:tgtEl>
                                          <p:spTgt spid="165"/>
                                        </p:tgtEl>
                                        <p:attrNameLst>
                                          <p:attrName>style.visibility</p:attrName>
                                        </p:attrNameLst>
                                      </p:cBhvr>
                                      <p:to>
                                        <p:strVal val="visible"/>
                                      </p:to>
                                    </p:set>
                                    <p:animEffect transition="in" filter="wipe(down)">
                                      <p:cBhvr>
                                        <p:cTn id="268" dur="500"/>
                                        <p:tgtEl>
                                          <p:spTgt spid="165"/>
                                        </p:tgtEl>
                                      </p:cBhvr>
                                    </p:animEffect>
                                  </p:childTnLst>
                                </p:cTn>
                              </p:par>
                              <p:par>
                                <p:cTn id="269" presetID="22" presetClass="entr" presetSubtype="4" fill="hold" nodeType="withEffect">
                                  <p:stCondLst>
                                    <p:cond delay="0"/>
                                  </p:stCondLst>
                                  <p:childTnLst>
                                    <p:set>
                                      <p:cBhvr>
                                        <p:cTn id="270" dur="1" fill="hold">
                                          <p:stCondLst>
                                            <p:cond delay="0"/>
                                          </p:stCondLst>
                                        </p:cTn>
                                        <p:tgtEl>
                                          <p:spTgt spid="164"/>
                                        </p:tgtEl>
                                        <p:attrNameLst>
                                          <p:attrName>style.visibility</p:attrName>
                                        </p:attrNameLst>
                                      </p:cBhvr>
                                      <p:to>
                                        <p:strVal val="visible"/>
                                      </p:to>
                                    </p:set>
                                    <p:animEffect transition="in" filter="wipe(down)">
                                      <p:cBhvr>
                                        <p:cTn id="271"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127" grpId="0"/>
      <p:bldP spid="128" grpId="0"/>
      <p:bldP spid="129" grpId="0"/>
      <p:bldP spid="130" grpId="0"/>
      <p:bldP spid="140" grpId="0"/>
      <p:bldP spid="141" grpId="0"/>
      <p:bldP spid="142" grpId="0"/>
      <p:bldP spid="143" grpId="0"/>
      <p:bldP spid="144" grpId="0"/>
      <p:bldP spid="145" grpId="0"/>
      <p:bldP spid="176" grpId="0"/>
      <p:bldP spid="17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Universal </a:t>
            </a:r>
            <a:r>
              <a:rPr lang="en-US" sz="3200" smtClean="0"/>
              <a:t>Shift Register (</a:t>
            </a:r>
            <a:r>
              <a:rPr lang="en-US" sz="3200" dirty="0" smtClean="0"/>
              <a:t>Function table)</a:t>
            </a:r>
            <a:endParaRPr lang="en-US" sz="32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95094607"/>
              </p:ext>
            </p:extLst>
          </p:nvPr>
        </p:nvGraphicFramePr>
        <p:xfrm>
          <a:off x="190500" y="1219200"/>
          <a:ext cx="8763000" cy="2590800"/>
        </p:xfrm>
        <a:graphic>
          <a:graphicData uri="http://schemas.openxmlformats.org/drawingml/2006/table">
            <a:tbl>
              <a:tblPr firstRow="1" bandRow="1">
                <a:tableStyleId>{5C22544A-7EE6-4342-B048-85BDC9FD1C3A}</a:tableStyleId>
              </a:tblPr>
              <a:tblGrid>
                <a:gridCol w="2921000"/>
                <a:gridCol w="2921000"/>
                <a:gridCol w="2921000"/>
              </a:tblGrid>
              <a:tr h="370840">
                <a:tc>
                  <a:txBody>
                    <a:bodyPr/>
                    <a:lstStyle/>
                    <a:p>
                      <a:pPr algn="ctr"/>
                      <a:r>
                        <a:rPr lang="en-US" sz="2800" dirty="0" smtClean="0"/>
                        <a:t>S</a:t>
                      </a:r>
                      <a:r>
                        <a:rPr lang="en-US" sz="2800" baseline="-25000" dirty="0" smtClean="0"/>
                        <a:t>1</a:t>
                      </a:r>
                      <a:endParaRPr lang="en-US" sz="2800" baseline="-25000" dirty="0"/>
                    </a:p>
                  </a:txBody>
                  <a:tcPr anchor="ctr"/>
                </a:tc>
                <a:tc>
                  <a:txBody>
                    <a:bodyPr/>
                    <a:lstStyle/>
                    <a:p>
                      <a:pPr algn="ctr"/>
                      <a:r>
                        <a:rPr lang="en-US" sz="2800" dirty="0" smtClean="0"/>
                        <a:t>S</a:t>
                      </a:r>
                      <a:r>
                        <a:rPr lang="en-US" sz="2800" baseline="-25000" dirty="0" smtClean="0"/>
                        <a:t>0</a:t>
                      </a:r>
                      <a:endParaRPr lang="en-US" sz="2800" dirty="0"/>
                    </a:p>
                  </a:txBody>
                  <a:tcPr anchor="ctr"/>
                </a:tc>
                <a:tc>
                  <a:txBody>
                    <a:bodyPr/>
                    <a:lstStyle/>
                    <a:p>
                      <a:pPr algn="ctr"/>
                      <a:r>
                        <a:rPr lang="en-US" sz="2800" dirty="0" smtClean="0"/>
                        <a:t>Operation</a:t>
                      </a:r>
                      <a:endParaRPr lang="en-US" sz="2800" dirty="0"/>
                    </a:p>
                  </a:txBody>
                  <a:tcPr anchor="ctr"/>
                </a:tc>
              </a:tr>
              <a:tr h="370840">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No change</a:t>
                      </a:r>
                      <a:endParaRPr lang="en-US" sz="2800" dirty="0"/>
                    </a:p>
                  </a:txBody>
                  <a:tcPr anchor="ctr"/>
                </a:tc>
              </a:tr>
              <a:tr h="370840">
                <a:tc>
                  <a:txBody>
                    <a:bodyPr/>
                    <a:lstStyle/>
                    <a:p>
                      <a:pPr algn="ctr"/>
                      <a:r>
                        <a:rPr lang="en-US" sz="2800" dirty="0" smtClean="0"/>
                        <a:t>0</a:t>
                      </a:r>
                      <a:endParaRPr lang="en-US" sz="2800" dirty="0"/>
                    </a:p>
                  </a:txBody>
                  <a:tcPr anchor="ctr"/>
                </a:tc>
                <a:tc>
                  <a:txBody>
                    <a:bodyPr/>
                    <a:lstStyle/>
                    <a:p>
                      <a:pPr algn="ctr"/>
                      <a:r>
                        <a:rPr lang="en-US" sz="2800" dirty="0" smtClean="0"/>
                        <a:t>1</a:t>
                      </a:r>
                      <a:endParaRPr lang="en-US" sz="2800" dirty="0"/>
                    </a:p>
                  </a:txBody>
                  <a:tcPr anchor="ctr"/>
                </a:tc>
                <a:tc>
                  <a:txBody>
                    <a:bodyPr/>
                    <a:lstStyle/>
                    <a:p>
                      <a:pPr algn="ctr"/>
                      <a:r>
                        <a:rPr lang="en-US" sz="2800" dirty="0" smtClean="0"/>
                        <a:t>Shift Right</a:t>
                      </a:r>
                      <a:endParaRPr lang="en-US" sz="2800" dirty="0"/>
                    </a:p>
                  </a:txBody>
                  <a:tcPr anchor="ctr"/>
                </a:tc>
              </a:tr>
              <a:tr h="370840">
                <a:tc>
                  <a:txBody>
                    <a:bodyPr/>
                    <a:lstStyle/>
                    <a:p>
                      <a:pPr algn="ctr"/>
                      <a:r>
                        <a:rPr lang="en-US" sz="2800" dirty="0" smtClean="0"/>
                        <a:t>1</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Shift Left</a:t>
                      </a:r>
                      <a:endParaRPr lang="en-US" sz="2800" dirty="0"/>
                    </a:p>
                  </a:txBody>
                  <a:tcPr anchor="ctr"/>
                </a:tc>
              </a:tr>
              <a:tr h="370840">
                <a:tc>
                  <a:txBody>
                    <a:bodyPr/>
                    <a:lstStyle/>
                    <a:p>
                      <a:pPr algn="ctr"/>
                      <a:r>
                        <a:rPr lang="en-US" sz="2800" dirty="0" smtClean="0"/>
                        <a:t>1</a:t>
                      </a:r>
                      <a:endParaRPr lang="en-US" sz="2800" dirty="0"/>
                    </a:p>
                  </a:txBody>
                  <a:tcPr anchor="ctr"/>
                </a:tc>
                <a:tc>
                  <a:txBody>
                    <a:bodyPr/>
                    <a:lstStyle/>
                    <a:p>
                      <a:pPr algn="ctr"/>
                      <a:r>
                        <a:rPr lang="en-US" sz="2800" dirty="0" smtClean="0"/>
                        <a:t>1</a:t>
                      </a:r>
                      <a:endParaRPr lang="en-US" sz="2800" dirty="0"/>
                    </a:p>
                  </a:txBody>
                  <a:tcPr anchor="ctr"/>
                </a:tc>
                <a:tc>
                  <a:txBody>
                    <a:bodyPr/>
                    <a:lstStyle/>
                    <a:p>
                      <a:pPr algn="ctr"/>
                      <a:r>
                        <a:rPr lang="en-US" sz="2800" dirty="0" smtClean="0"/>
                        <a:t>Parallel Load</a:t>
                      </a:r>
                      <a:endParaRPr lang="en-US" sz="2800" dirty="0"/>
                    </a:p>
                  </a:txBody>
                  <a:tcPr anchor="ctr"/>
                </a:tc>
              </a:tr>
            </a:tbl>
          </a:graphicData>
        </a:graphic>
      </p:graphicFrame>
    </p:spTree>
    <p:extLst>
      <p:ext uri="{BB962C8B-B14F-4D97-AF65-F5344CB8AC3E}">
        <p14:creationId xmlns:p14="http://schemas.microsoft.com/office/powerpoint/2010/main" val="38080646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2-bit Ripple Up-Counter using Negative Edge-triggered Flip-Flop</a:t>
            </a:r>
            <a:endParaRPr lang="en-US" sz="2800" dirty="0"/>
          </a:p>
        </p:txBody>
      </p:sp>
      <p:cxnSp>
        <p:nvCxnSpPr>
          <p:cNvPr id="4" name="Straight Connector 3"/>
          <p:cNvCxnSpPr/>
          <p:nvPr/>
        </p:nvCxnSpPr>
        <p:spPr>
          <a:xfrm>
            <a:off x="561372" y="2000310"/>
            <a:ext cx="533400" cy="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1018572" y="1695510"/>
            <a:ext cx="1283120" cy="1905000"/>
            <a:chOff x="1066800" y="2286000"/>
            <a:chExt cx="1283120" cy="1905000"/>
          </a:xfrm>
        </p:grpSpPr>
        <p:grpSp>
          <p:nvGrpSpPr>
            <p:cNvPr id="6" name="Group 5"/>
            <p:cNvGrpSpPr/>
            <p:nvPr/>
          </p:nvGrpSpPr>
          <p:grpSpPr>
            <a:xfrm>
              <a:off x="1066800" y="2286000"/>
              <a:ext cx="1283120" cy="1905000"/>
              <a:chOff x="1114424" y="2286000"/>
              <a:chExt cx="1552576" cy="1905000"/>
            </a:xfrm>
          </p:grpSpPr>
          <p:sp>
            <p:nvSpPr>
              <p:cNvPr id="9" name="Rectangle 8"/>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smtClean="0"/>
                  <a:t>1</a:t>
                </a:r>
                <a:endParaRPr lang="en-US" baseline="-25000" dirty="0"/>
              </a:p>
            </p:txBody>
          </p:sp>
          <p:sp>
            <p:nvSpPr>
              <p:cNvPr id="10" name="TextBox 9"/>
              <p:cNvSpPr txBox="1"/>
              <p:nvPr/>
            </p:nvSpPr>
            <p:spPr>
              <a:xfrm>
                <a:off x="1219200" y="2357735"/>
                <a:ext cx="478016" cy="461665"/>
              </a:xfrm>
              <a:prstGeom prst="rect">
                <a:avLst/>
              </a:prstGeom>
              <a:noFill/>
            </p:spPr>
            <p:txBody>
              <a:bodyPr wrap="none" rtlCol="0">
                <a:spAutoFit/>
              </a:bodyPr>
              <a:lstStyle/>
              <a:p>
                <a:r>
                  <a:rPr lang="en-US" sz="2400" dirty="0" smtClean="0">
                    <a:solidFill>
                      <a:schemeClr val="bg1"/>
                    </a:solidFill>
                  </a:rPr>
                  <a:t>J</a:t>
                </a:r>
                <a:r>
                  <a:rPr lang="en-US" sz="2400" baseline="-25000" dirty="0" smtClean="0">
                    <a:solidFill>
                      <a:schemeClr val="bg1"/>
                    </a:solidFill>
                  </a:rPr>
                  <a:t>1</a:t>
                </a:r>
                <a:endParaRPr lang="en-US" sz="2400" baseline="-25000" dirty="0">
                  <a:solidFill>
                    <a:schemeClr val="bg1"/>
                  </a:solidFill>
                </a:endParaRPr>
              </a:p>
            </p:txBody>
          </p:sp>
          <p:sp>
            <p:nvSpPr>
              <p:cNvPr id="11" name="TextBox 10"/>
              <p:cNvSpPr txBox="1"/>
              <p:nvPr/>
            </p:nvSpPr>
            <p:spPr>
              <a:xfrm>
                <a:off x="2145931" y="2347912"/>
                <a:ext cx="495649"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1</a:t>
                </a:r>
                <a:endParaRPr lang="en-US" sz="2400" baseline="-25000" dirty="0">
                  <a:solidFill>
                    <a:schemeClr val="bg1"/>
                  </a:solidFill>
                </a:endParaRPr>
              </a:p>
            </p:txBody>
          </p:sp>
          <p:sp>
            <p:nvSpPr>
              <p:cNvPr id="12" name="TextBox 11"/>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sp>
          <p:nvSpPr>
            <p:cNvPr id="7" name="TextBox 6"/>
            <p:cNvSpPr txBox="1"/>
            <p:nvPr/>
          </p:nvSpPr>
          <p:spPr>
            <a:xfrm>
              <a:off x="1157288" y="3729335"/>
              <a:ext cx="449162" cy="461665"/>
            </a:xfrm>
            <a:prstGeom prst="rect">
              <a:avLst/>
            </a:prstGeom>
            <a:noFill/>
          </p:spPr>
          <p:txBody>
            <a:bodyPr wrap="none" rtlCol="0">
              <a:spAutoFit/>
            </a:bodyPr>
            <a:lstStyle/>
            <a:p>
              <a:r>
                <a:rPr lang="en-US" sz="2400" dirty="0" smtClean="0">
                  <a:solidFill>
                    <a:schemeClr val="bg1"/>
                  </a:solidFill>
                </a:rPr>
                <a:t>K</a:t>
              </a:r>
              <a:r>
                <a:rPr lang="en-US" sz="2400" baseline="-25000" dirty="0" smtClean="0">
                  <a:solidFill>
                    <a:schemeClr val="bg1"/>
                  </a:solidFill>
                </a:rPr>
                <a:t>1</a:t>
              </a:r>
              <a:endParaRPr lang="en-US" sz="2400" baseline="-25000" dirty="0">
                <a:solidFill>
                  <a:schemeClr val="bg1"/>
                </a:solidFill>
              </a:endParaRPr>
            </a:p>
          </p:txBody>
        </p:sp>
        <p:sp>
          <p:nvSpPr>
            <p:cNvPr id="8" name="TextBox 7"/>
            <p:cNvSpPr txBox="1"/>
            <p:nvPr/>
          </p:nvSpPr>
          <p:spPr>
            <a:xfrm>
              <a:off x="1828800" y="3729335"/>
              <a:ext cx="520539"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1</a:t>
              </a:r>
              <a:r>
                <a:rPr lang="en-US" sz="2400" dirty="0" smtClean="0">
                  <a:solidFill>
                    <a:schemeClr val="bg1"/>
                  </a:solidFill>
                </a:rPr>
                <a:t>’</a:t>
              </a:r>
              <a:endParaRPr lang="en-US" sz="2400" baseline="-25000" dirty="0">
                <a:solidFill>
                  <a:schemeClr val="bg1"/>
                </a:solidFill>
              </a:endParaRPr>
            </a:p>
          </p:txBody>
        </p:sp>
      </p:grpSp>
      <p:grpSp>
        <p:nvGrpSpPr>
          <p:cNvPr id="13" name="Group 12"/>
          <p:cNvGrpSpPr/>
          <p:nvPr/>
        </p:nvGrpSpPr>
        <p:grpSpPr>
          <a:xfrm>
            <a:off x="3328038" y="1695510"/>
            <a:ext cx="1348134" cy="1905000"/>
            <a:chOff x="1066800" y="2286000"/>
            <a:chExt cx="1348134" cy="1905000"/>
          </a:xfrm>
        </p:grpSpPr>
        <p:grpSp>
          <p:nvGrpSpPr>
            <p:cNvPr id="14" name="Group 13"/>
            <p:cNvGrpSpPr/>
            <p:nvPr/>
          </p:nvGrpSpPr>
          <p:grpSpPr>
            <a:xfrm>
              <a:off x="1066800" y="2286000"/>
              <a:ext cx="1348134" cy="1905000"/>
              <a:chOff x="1114424" y="2286000"/>
              <a:chExt cx="1631243" cy="1905000"/>
            </a:xfrm>
          </p:grpSpPr>
          <p:sp>
            <p:nvSpPr>
              <p:cNvPr id="17" name="Rectangle 16"/>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smtClean="0"/>
                  <a:t>2</a:t>
                </a:r>
                <a:endParaRPr lang="en-US" baseline="-25000" dirty="0"/>
              </a:p>
            </p:txBody>
          </p:sp>
          <p:sp>
            <p:nvSpPr>
              <p:cNvPr id="18" name="TextBox 17"/>
              <p:cNvSpPr txBox="1"/>
              <p:nvPr/>
            </p:nvSpPr>
            <p:spPr>
              <a:xfrm>
                <a:off x="1219200" y="2357735"/>
                <a:ext cx="467839" cy="461665"/>
              </a:xfrm>
              <a:prstGeom prst="rect">
                <a:avLst/>
              </a:prstGeom>
              <a:noFill/>
            </p:spPr>
            <p:txBody>
              <a:bodyPr wrap="none" rtlCol="0">
                <a:spAutoFit/>
              </a:bodyPr>
              <a:lstStyle/>
              <a:p>
                <a:r>
                  <a:rPr lang="en-US" sz="2400" dirty="0" smtClean="0">
                    <a:solidFill>
                      <a:schemeClr val="bg1"/>
                    </a:solidFill>
                  </a:rPr>
                  <a:t>J</a:t>
                </a:r>
                <a:r>
                  <a:rPr lang="en-US" sz="2400" baseline="-25000" dirty="0">
                    <a:solidFill>
                      <a:schemeClr val="bg1"/>
                    </a:solidFill>
                  </a:rPr>
                  <a:t>2</a:t>
                </a:r>
              </a:p>
            </p:txBody>
          </p:sp>
          <p:sp>
            <p:nvSpPr>
              <p:cNvPr id="19" name="TextBox 18"/>
              <p:cNvSpPr txBox="1"/>
              <p:nvPr/>
            </p:nvSpPr>
            <p:spPr>
              <a:xfrm>
                <a:off x="2145931" y="2347912"/>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2</a:t>
                </a:r>
              </a:p>
            </p:txBody>
          </p:sp>
          <p:sp>
            <p:nvSpPr>
              <p:cNvPr id="20" name="TextBox 19"/>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sp>
          <p:nvSpPr>
            <p:cNvPr id="15" name="TextBox 14"/>
            <p:cNvSpPr txBox="1"/>
            <p:nvPr/>
          </p:nvSpPr>
          <p:spPr>
            <a:xfrm>
              <a:off x="1157288" y="3729335"/>
              <a:ext cx="449162" cy="461665"/>
            </a:xfrm>
            <a:prstGeom prst="rect">
              <a:avLst/>
            </a:prstGeom>
            <a:noFill/>
          </p:spPr>
          <p:txBody>
            <a:bodyPr wrap="none" rtlCol="0">
              <a:spAutoFit/>
            </a:bodyPr>
            <a:lstStyle/>
            <a:p>
              <a:r>
                <a:rPr lang="en-US" sz="2400" dirty="0" smtClean="0">
                  <a:solidFill>
                    <a:schemeClr val="bg1"/>
                  </a:solidFill>
                </a:rPr>
                <a:t>K</a:t>
              </a:r>
              <a:r>
                <a:rPr lang="en-US" sz="2400" baseline="-25000" dirty="0">
                  <a:solidFill>
                    <a:schemeClr val="bg1"/>
                  </a:solidFill>
                </a:rPr>
                <a:t>2</a:t>
              </a:r>
            </a:p>
          </p:txBody>
        </p:sp>
        <p:sp>
          <p:nvSpPr>
            <p:cNvPr id="16" name="TextBox 15"/>
            <p:cNvSpPr txBox="1"/>
            <p:nvPr/>
          </p:nvSpPr>
          <p:spPr>
            <a:xfrm>
              <a:off x="1828800" y="3729335"/>
              <a:ext cx="572593"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2</a:t>
              </a:r>
              <a:r>
                <a:rPr lang="en-US" sz="2400" dirty="0" smtClean="0">
                  <a:solidFill>
                    <a:schemeClr val="bg1"/>
                  </a:solidFill>
                </a:rPr>
                <a:t>’</a:t>
              </a:r>
              <a:endParaRPr lang="en-US" sz="2400" baseline="-25000" dirty="0">
                <a:solidFill>
                  <a:schemeClr val="bg1"/>
                </a:solidFill>
              </a:endParaRPr>
            </a:p>
          </p:txBody>
        </p:sp>
      </p:grpSp>
      <p:cxnSp>
        <p:nvCxnSpPr>
          <p:cNvPr id="21" name="Straight Connector 20"/>
          <p:cNvCxnSpPr/>
          <p:nvPr/>
        </p:nvCxnSpPr>
        <p:spPr>
          <a:xfrm flipV="1">
            <a:off x="561372" y="1377230"/>
            <a:ext cx="0" cy="200816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61372" y="3371910"/>
            <a:ext cx="533400" cy="0"/>
          </a:xfrm>
          <a:prstGeom prst="line">
            <a:avLst/>
          </a:prstGeom>
          <a:ln w="25400">
            <a:head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08972" y="914400"/>
            <a:ext cx="314510" cy="400110"/>
          </a:xfrm>
          <a:prstGeom prst="rect">
            <a:avLst/>
          </a:prstGeom>
          <a:noFill/>
        </p:spPr>
        <p:txBody>
          <a:bodyPr wrap="none" rtlCol="0">
            <a:spAutoFit/>
          </a:bodyPr>
          <a:lstStyle/>
          <a:p>
            <a:r>
              <a:rPr lang="en-US" sz="2000" dirty="0" smtClean="0">
                <a:solidFill>
                  <a:schemeClr val="tx2"/>
                </a:solidFill>
              </a:rPr>
              <a:t>1</a:t>
            </a:r>
            <a:endParaRPr lang="en-US" sz="2000" baseline="-25000" dirty="0">
              <a:solidFill>
                <a:schemeClr val="tx2"/>
              </a:solidFill>
            </a:endParaRPr>
          </a:p>
        </p:txBody>
      </p:sp>
      <p:grpSp>
        <p:nvGrpSpPr>
          <p:cNvPr id="34" name="Group 33"/>
          <p:cNvGrpSpPr/>
          <p:nvPr/>
        </p:nvGrpSpPr>
        <p:grpSpPr>
          <a:xfrm>
            <a:off x="232258" y="2590862"/>
            <a:ext cx="862514" cy="117594"/>
            <a:chOff x="280486" y="3000376"/>
            <a:chExt cx="862514" cy="117594"/>
          </a:xfrm>
        </p:grpSpPr>
        <p:cxnSp>
          <p:nvCxnSpPr>
            <p:cNvPr id="27" name="Straight Connector 26"/>
            <p:cNvCxnSpPr/>
            <p:nvPr/>
          </p:nvCxnSpPr>
          <p:spPr>
            <a:xfrm>
              <a:off x="280486" y="3048000"/>
              <a:ext cx="78631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1025406" y="3000376"/>
              <a:ext cx="117594" cy="1175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p:cNvCxnSpPr/>
          <p:nvPr/>
        </p:nvCxnSpPr>
        <p:spPr>
          <a:xfrm>
            <a:off x="2954234" y="2001118"/>
            <a:ext cx="440826" cy="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937860" y="1378038"/>
            <a:ext cx="0" cy="200816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954234" y="3372718"/>
            <a:ext cx="440826" cy="0"/>
          </a:xfrm>
          <a:prstGeom prst="line">
            <a:avLst/>
          </a:prstGeom>
          <a:ln w="25400">
            <a:head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75750" y="933510"/>
            <a:ext cx="314510" cy="400110"/>
          </a:xfrm>
          <a:prstGeom prst="rect">
            <a:avLst/>
          </a:prstGeom>
          <a:noFill/>
        </p:spPr>
        <p:txBody>
          <a:bodyPr wrap="none" rtlCol="0">
            <a:spAutoFit/>
          </a:bodyPr>
          <a:lstStyle/>
          <a:p>
            <a:r>
              <a:rPr lang="en-US" sz="2000" dirty="0" smtClean="0">
                <a:solidFill>
                  <a:schemeClr val="tx2"/>
                </a:solidFill>
              </a:rPr>
              <a:t>1</a:t>
            </a:r>
            <a:endParaRPr lang="en-US" sz="2000" baseline="-25000" dirty="0">
              <a:solidFill>
                <a:schemeClr val="tx2"/>
              </a:solidFill>
            </a:endParaRPr>
          </a:p>
        </p:txBody>
      </p:sp>
      <p:cxnSp>
        <p:nvCxnSpPr>
          <p:cNvPr id="33" name="Straight Connector 32"/>
          <p:cNvCxnSpPr/>
          <p:nvPr/>
        </p:nvCxnSpPr>
        <p:spPr>
          <a:xfrm flipV="1">
            <a:off x="2618772" y="1390710"/>
            <a:ext cx="0" cy="1246909"/>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2618772" y="2582804"/>
            <a:ext cx="762000" cy="117594"/>
            <a:chOff x="381000" y="3000376"/>
            <a:chExt cx="762000" cy="117594"/>
          </a:xfrm>
        </p:grpSpPr>
        <p:cxnSp>
          <p:nvCxnSpPr>
            <p:cNvPr id="36" name="Straight Connector 35"/>
            <p:cNvCxnSpPr/>
            <p:nvPr/>
          </p:nvCxnSpPr>
          <p:spPr>
            <a:xfrm>
              <a:off x="381000" y="3048000"/>
              <a:ext cx="6858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1025406" y="3000376"/>
              <a:ext cx="117594" cy="1175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Connector 38"/>
          <p:cNvCxnSpPr/>
          <p:nvPr/>
        </p:nvCxnSpPr>
        <p:spPr>
          <a:xfrm>
            <a:off x="2299684" y="2000310"/>
            <a:ext cx="331199" cy="0"/>
          </a:xfrm>
          <a:prstGeom prst="line">
            <a:avLst/>
          </a:prstGeom>
          <a:ln w="25400">
            <a:headEnd type="none"/>
            <a:tailEnd type="ova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390172" y="914400"/>
            <a:ext cx="444352" cy="400110"/>
          </a:xfrm>
          <a:prstGeom prst="rect">
            <a:avLst/>
          </a:prstGeom>
          <a:noFill/>
        </p:spPr>
        <p:txBody>
          <a:bodyPr wrap="none" rtlCol="0">
            <a:spAutoFit/>
          </a:bodyPr>
          <a:lstStyle/>
          <a:p>
            <a:r>
              <a:rPr lang="en-US" sz="2000" dirty="0" smtClean="0">
                <a:solidFill>
                  <a:schemeClr val="tx2"/>
                </a:solidFill>
              </a:rPr>
              <a:t>Q</a:t>
            </a:r>
            <a:r>
              <a:rPr lang="en-US" sz="2000" baseline="-25000" dirty="0" smtClean="0">
                <a:solidFill>
                  <a:schemeClr val="tx2"/>
                </a:solidFill>
              </a:rPr>
              <a:t>1</a:t>
            </a:r>
            <a:endParaRPr lang="en-US" sz="2000" baseline="-25000" dirty="0">
              <a:solidFill>
                <a:schemeClr val="tx2"/>
              </a:solidFill>
            </a:endParaRPr>
          </a:p>
        </p:txBody>
      </p:sp>
      <p:cxnSp>
        <p:nvCxnSpPr>
          <p:cNvPr id="41" name="Straight Connector 40"/>
          <p:cNvCxnSpPr/>
          <p:nvPr/>
        </p:nvCxnSpPr>
        <p:spPr>
          <a:xfrm>
            <a:off x="2313972" y="3419534"/>
            <a:ext cx="331199" cy="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614260" y="3419534"/>
            <a:ext cx="331199" cy="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4935525" y="1375145"/>
            <a:ext cx="0" cy="639862"/>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616437" y="2000310"/>
            <a:ext cx="331199" cy="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676172" y="933510"/>
            <a:ext cx="444352" cy="400110"/>
          </a:xfrm>
          <a:prstGeom prst="rect">
            <a:avLst/>
          </a:prstGeom>
          <a:noFill/>
        </p:spPr>
        <p:txBody>
          <a:bodyPr wrap="none" rtlCol="0">
            <a:spAutoFit/>
          </a:bodyPr>
          <a:lstStyle/>
          <a:p>
            <a:r>
              <a:rPr lang="en-US" sz="2000" dirty="0" smtClean="0">
                <a:solidFill>
                  <a:schemeClr val="tx2"/>
                </a:solidFill>
              </a:rPr>
              <a:t>Q</a:t>
            </a:r>
            <a:r>
              <a:rPr lang="en-US" sz="2000" baseline="-25000" dirty="0">
                <a:solidFill>
                  <a:schemeClr val="tx2"/>
                </a:solidFill>
              </a:rPr>
              <a:t>2</a:t>
            </a:r>
          </a:p>
        </p:txBody>
      </p:sp>
      <p:sp>
        <p:nvSpPr>
          <p:cNvPr id="46" name="TextBox 45"/>
          <p:cNvSpPr txBox="1"/>
          <p:nvPr/>
        </p:nvSpPr>
        <p:spPr>
          <a:xfrm>
            <a:off x="-76200" y="2266890"/>
            <a:ext cx="561372" cy="400110"/>
          </a:xfrm>
          <a:prstGeom prst="rect">
            <a:avLst/>
          </a:prstGeom>
          <a:noFill/>
        </p:spPr>
        <p:txBody>
          <a:bodyPr wrap="none" rtlCol="0">
            <a:spAutoFit/>
          </a:bodyPr>
          <a:lstStyle/>
          <a:p>
            <a:r>
              <a:rPr lang="en-US" sz="2000" dirty="0" smtClean="0">
                <a:solidFill>
                  <a:schemeClr val="tx2"/>
                </a:solidFill>
              </a:rPr>
              <a:t>CLK</a:t>
            </a:r>
            <a:endParaRPr lang="en-US" sz="2000" baseline="-25000" dirty="0">
              <a:solidFill>
                <a:schemeClr val="tx2"/>
              </a:solidFill>
            </a:endParaRPr>
          </a:p>
        </p:txBody>
      </p:sp>
      <p:graphicFrame>
        <p:nvGraphicFramePr>
          <p:cNvPr id="47" name="Table 46"/>
          <p:cNvGraphicFramePr>
            <a:graphicFrameLocks noGrp="1"/>
          </p:cNvGraphicFramePr>
          <p:nvPr>
            <p:extLst>
              <p:ext uri="{D42A27DB-BD31-4B8C-83A1-F6EECF244321}">
                <p14:modId xmlns:p14="http://schemas.microsoft.com/office/powerpoint/2010/main" val="329601913"/>
              </p:ext>
            </p:extLst>
          </p:nvPr>
        </p:nvGraphicFramePr>
        <p:xfrm>
          <a:off x="5257799" y="1447798"/>
          <a:ext cx="3792525" cy="2375430"/>
        </p:xfrm>
        <a:graphic>
          <a:graphicData uri="http://schemas.openxmlformats.org/drawingml/2006/table">
            <a:tbl>
              <a:tblPr firstRow="1" bandRow="1"/>
              <a:tblGrid>
                <a:gridCol w="758505"/>
                <a:gridCol w="758505"/>
                <a:gridCol w="758505"/>
                <a:gridCol w="758505"/>
                <a:gridCol w="758505"/>
              </a:tblGrid>
              <a:tr h="395905">
                <a:tc rowSpan="2">
                  <a:txBody>
                    <a:bodyPr/>
                    <a:lstStyle/>
                    <a:p>
                      <a:pPr algn="ctr"/>
                      <a:r>
                        <a:rPr lang="en-US" dirty="0" smtClean="0"/>
                        <a:t>CLK</a:t>
                      </a:r>
                      <a:endParaRPr lang="en-US" dirty="0"/>
                    </a:p>
                  </a:txBody>
                  <a:tcPr anchor="ctr"/>
                </a:tc>
                <a:tc gridSpan="2">
                  <a:txBody>
                    <a:bodyPr/>
                    <a:lstStyle/>
                    <a:p>
                      <a:pPr algn="ctr"/>
                      <a:r>
                        <a:rPr lang="en-US" dirty="0" smtClean="0"/>
                        <a:t>Present</a:t>
                      </a:r>
                      <a:r>
                        <a:rPr lang="en-US" baseline="0" dirty="0" smtClean="0"/>
                        <a:t> State</a:t>
                      </a:r>
                      <a:endParaRPr lang="en-US" dirty="0"/>
                    </a:p>
                  </a:txBody>
                  <a:tcPr anchor="ctr"/>
                </a:tc>
                <a:tc hMerge="1">
                  <a:txBody>
                    <a:bodyPr/>
                    <a:lstStyle/>
                    <a:p>
                      <a:pPr algn="ctr"/>
                      <a:endParaRPr lang="en-US" dirty="0"/>
                    </a:p>
                  </a:txBody>
                  <a:tcPr anchor="ctr"/>
                </a:tc>
                <a:tc gridSpan="2">
                  <a:txBody>
                    <a:bodyPr/>
                    <a:lstStyle/>
                    <a:p>
                      <a:pPr algn="ctr"/>
                      <a:r>
                        <a:rPr lang="en-US" dirty="0" smtClean="0"/>
                        <a:t>Next State</a:t>
                      </a:r>
                      <a:endParaRPr lang="en-US" dirty="0"/>
                    </a:p>
                  </a:txBody>
                  <a:tcPr anchor="ctr"/>
                </a:tc>
                <a:tc hMerge="1">
                  <a:txBody>
                    <a:bodyPr/>
                    <a:lstStyle/>
                    <a:p>
                      <a:pPr algn="ctr"/>
                      <a:endParaRPr lang="en-US" dirty="0"/>
                    </a:p>
                  </a:txBody>
                  <a:tcPr anchor="ctr"/>
                </a:tc>
              </a:tr>
              <a:tr h="395905">
                <a:tc vMerge="1">
                  <a:txBody>
                    <a:bodyPr/>
                    <a:lstStyle/>
                    <a:p>
                      <a:pPr algn="ctr"/>
                      <a:endParaRPr lang="en-US" baseline="-25000" dirty="0"/>
                    </a:p>
                  </a:txBody>
                  <a:tcPr anchor="ctr"/>
                </a:tc>
                <a:tc>
                  <a:txBody>
                    <a:bodyPr/>
                    <a:lstStyle/>
                    <a:p>
                      <a:pPr algn="ctr"/>
                      <a:r>
                        <a:rPr lang="en-US" dirty="0" smtClean="0"/>
                        <a:t>Q</a:t>
                      </a:r>
                      <a:r>
                        <a:rPr lang="en-US" baseline="-25000" dirty="0" smtClean="0"/>
                        <a:t>2</a:t>
                      </a:r>
                      <a:endParaRPr lang="en-US" baseline="-25000" dirty="0"/>
                    </a:p>
                  </a:txBody>
                  <a:tcPr anchor="ctr"/>
                </a:tc>
                <a:tc>
                  <a:txBody>
                    <a:bodyPr/>
                    <a:lstStyle/>
                    <a:p>
                      <a:pPr algn="ctr"/>
                      <a:r>
                        <a:rPr lang="en-US" dirty="0" smtClean="0"/>
                        <a:t>Q</a:t>
                      </a:r>
                      <a:r>
                        <a:rPr lang="en-US" baseline="-25000" dirty="0" smtClean="0"/>
                        <a:t>1</a:t>
                      </a:r>
                      <a:endParaRPr lang="en-US" dirty="0"/>
                    </a:p>
                  </a:txBody>
                  <a:tcPr anchor="ctr"/>
                </a:tc>
                <a:tc>
                  <a:txBody>
                    <a:bodyPr/>
                    <a:lstStyle/>
                    <a:p>
                      <a:pPr algn="ctr"/>
                      <a:r>
                        <a:rPr lang="en-US" dirty="0" smtClean="0"/>
                        <a:t>Q</a:t>
                      </a:r>
                      <a:r>
                        <a:rPr lang="en-US" baseline="-25000" dirty="0" smtClean="0"/>
                        <a:t>2</a:t>
                      </a:r>
                      <a:endParaRPr lang="en-US" dirty="0"/>
                    </a:p>
                  </a:txBody>
                  <a:tcPr anchor="ctr"/>
                </a:tc>
                <a:tc>
                  <a:txBody>
                    <a:bodyPr/>
                    <a:lstStyle/>
                    <a:p>
                      <a:pPr algn="ctr"/>
                      <a:r>
                        <a:rPr lang="en-US" dirty="0" smtClean="0"/>
                        <a:t>Q</a:t>
                      </a:r>
                      <a:r>
                        <a:rPr lang="en-US" baseline="-25000" dirty="0" smtClean="0"/>
                        <a:t>1</a:t>
                      </a:r>
                      <a:endParaRPr lang="en-US" dirty="0"/>
                    </a:p>
                  </a:txBody>
                  <a:tcPr anchor="ctr"/>
                </a:tc>
              </a:tr>
              <a:tr h="395905">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395905">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395905">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r h="395905">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cxnSp>
        <p:nvCxnSpPr>
          <p:cNvPr id="49" name="Elbow Connector 48"/>
          <p:cNvCxnSpPr/>
          <p:nvPr/>
        </p:nvCxnSpPr>
        <p:spPr>
          <a:xfrm flipV="1">
            <a:off x="685800" y="4029075"/>
            <a:ext cx="930678" cy="542925"/>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606953" y="4029075"/>
            <a:ext cx="930678" cy="542925"/>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616478" y="4029075"/>
            <a:ext cx="0" cy="54292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2519363" y="4029075"/>
            <a:ext cx="930678" cy="542925"/>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528888" y="4029075"/>
            <a:ext cx="0" cy="54292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flipV="1">
            <a:off x="3435753" y="4029075"/>
            <a:ext cx="930678" cy="542925"/>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445278" y="4029075"/>
            <a:ext cx="0" cy="54292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4350153" y="4029075"/>
            <a:ext cx="930678" cy="542925"/>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4359678" y="4029075"/>
            <a:ext cx="0" cy="54292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p:nvPr/>
        </p:nvCxnSpPr>
        <p:spPr>
          <a:xfrm flipV="1">
            <a:off x="685800" y="4876800"/>
            <a:ext cx="1843088" cy="546629"/>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685800" y="5629274"/>
            <a:ext cx="3673878" cy="542928"/>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2500312" y="4876800"/>
            <a:ext cx="1843088" cy="546629"/>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2514600" y="4867275"/>
            <a:ext cx="0" cy="5429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4343400" y="4867275"/>
            <a:ext cx="0" cy="5429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4329112" y="4876800"/>
            <a:ext cx="1843088" cy="546629"/>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257800" y="4038600"/>
            <a:ext cx="0" cy="54292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257800" y="4572000"/>
            <a:ext cx="4572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343400" y="5629275"/>
            <a:ext cx="0" cy="542925"/>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4329112" y="6172200"/>
            <a:ext cx="754856" cy="9525"/>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6200" y="4267200"/>
            <a:ext cx="561372" cy="400110"/>
          </a:xfrm>
          <a:prstGeom prst="rect">
            <a:avLst/>
          </a:prstGeom>
          <a:noFill/>
        </p:spPr>
        <p:txBody>
          <a:bodyPr wrap="none" rtlCol="0">
            <a:spAutoFit/>
          </a:bodyPr>
          <a:lstStyle/>
          <a:p>
            <a:r>
              <a:rPr lang="en-US" sz="2000" dirty="0" smtClean="0">
                <a:solidFill>
                  <a:schemeClr val="tx2"/>
                </a:solidFill>
              </a:rPr>
              <a:t>CLK</a:t>
            </a:r>
            <a:endParaRPr lang="en-US" sz="2000" baseline="-25000" dirty="0">
              <a:solidFill>
                <a:schemeClr val="tx2"/>
              </a:solidFill>
            </a:endParaRPr>
          </a:p>
        </p:txBody>
      </p:sp>
      <p:sp>
        <p:nvSpPr>
          <p:cNvPr id="87" name="TextBox 86"/>
          <p:cNvSpPr txBox="1"/>
          <p:nvPr/>
        </p:nvSpPr>
        <p:spPr>
          <a:xfrm>
            <a:off x="228600" y="4990980"/>
            <a:ext cx="444352" cy="400110"/>
          </a:xfrm>
          <a:prstGeom prst="rect">
            <a:avLst/>
          </a:prstGeom>
          <a:noFill/>
        </p:spPr>
        <p:txBody>
          <a:bodyPr wrap="none" rtlCol="0">
            <a:spAutoFit/>
          </a:bodyPr>
          <a:lstStyle/>
          <a:p>
            <a:r>
              <a:rPr lang="en-US" sz="2000" dirty="0" smtClean="0">
                <a:solidFill>
                  <a:schemeClr val="tx2"/>
                </a:solidFill>
              </a:rPr>
              <a:t>Q</a:t>
            </a:r>
            <a:r>
              <a:rPr lang="en-US" sz="2000" baseline="-25000" dirty="0" smtClean="0">
                <a:solidFill>
                  <a:schemeClr val="tx2"/>
                </a:solidFill>
              </a:rPr>
              <a:t>1</a:t>
            </a:r>
            <a:endParaRPr lang="en-US" sz="2000" baseline="-25000" dirty="0">
              <a:solidFill>
                <a:schemeClr val="tx2"/>
              </a:solidFill>
            </a:endParaRPr>
          </a:p>
        </p:txBody>
      </p:sp>
      <p:sp>
        <p:nvSpPr>
          <p:cNvPr id="88" name="TextBox 87"/>
          <p:cNvSpPr txBox="1"/>
          <p:nvPr/>
        </p:nvSpPr>
        <p:spPr>
          <a:xfrm>
            <a:off x="228600" y="5791200"/>
            <a:ext cx="444352" cy="400110"/>
          </a:xfrm>
          <a:prstGeom prst="rect">
            <a:avLst/>
          </a:prstGeom>
          <a:noFill/>
        </p:spPr>
        <p:txBody>
          <a:bodyPr wrap="none" rtlCol="0">
            <a:spAutoFit/>
          </a:bodyPr>
          <a:lstStyle/>
          <a:p>
            <a:r>
              <a:rPr lang="en-US" sz="2000" dirty="0" smtClean="0">
                <a:solidFill>
                  <a:schemeClr val="tx2"/>
                </a:solidFill>
              </a:rPr>
              <a:t>Q</a:t>
            </a:r>
            <a:r>
              <a:rPr lang="en-US" sz="2000" baseline="-25000" dirty="0">
                <a:solidFill>
                  <a:schemeClr val="tx2"/>
                </a:solidFill>
              </a:rPr>
              <a:t>2</a:t>
            </a:r>
          </a:p>
        </p:txBody>
      </p:sp>
      <p:sp>
        <p:nvSpPr>
          <p:cNvPr id="89" name="TextBox 88"/>
          <p:cNvSpPr txBox="1"/>
          <p:nvPr/>
        </p:nvSpPr>
        <p:spPr>
          <a:xfrm>
            <a:off x="990600" y="4933890"/>
            <a:ext cx="314510" cy="400110"/>
          </a:xfrm>
          <a:prstGeom prst="rect">
            <a:avLst/>
          </a:prstGeom>
          <a:noFill/>
        </p:spPr>
        <p:txBody>
          <a:bodyPr wrap="none" rtlCol="0">
            <a:spAutoFit/>
          </a:bodyPr>
          <a:lstStyle/>
          <a:p>
            <a:r>
              <a:rPr lang="en-US" sz="2000" dirty="0" smtClean="0">
                <a:solidFill>
                  <a:schemeClr val="tx2"/>
                </a:solidFill>
              </a:rPr>
              <a:t>0</a:t>
            </a:r>
            <a:endParaRPr lang="en-US" sz="2000" baseline="-25000" dirty="0">
              <a:solidFill>
                <a:schemeClr val="tx2"/>
              </a:solidFill>
            </a:endParaRPr>
          </a:p>
        </p:txBody>
      </p:sp>
      <p:sp>
        <p:nvSpPr>
          <p:cNvPr id="90" name="TextBox 89"/>
          <p:cNvSpPr txBox="1"/>
          <p:nvPr/>
        </p:nvSpPr>
        <p:spPr>
          <a:xfrm>
            <a:off x="1881002" y="4953000"/>
            <a:ext cx="314510" cy="400110"/>
          </a:xfrm>
          <a:prstGeom prst="rect">
            <a:avLst/>
          </a:prstGeom>
          <a:noFill/>
        </p:spPr>
        <p:txBody>
          <a:bodyPr wrap="none" rtlCol="0">
            <a:spAutoFit/>
          </a:bodyPr>
          <a:lstStyle/>
          <a:p>
            <a:r>
              <a:rPr lang="en-US" sz="2000" dirty="0" smtClean="0">
                <a:solidFill>
                  <a:schemeClr val="tx2"/>
                </a:solidFill>
              </a:rPr>
              <a:t>1</a:t>
            </a:r>
            <a:endParaRPr lang="en-US" sz="2000" baseline="-25000" dirty="0">
              <a:solidFill>
                <a:schemeClr val="tx2"/>
              </a:solidFill>
            </a:endParaRPr>
          </a:p>
        </p:txBody>
      </p:sp>
      <p:sp>
        <p:nvSpPr>
          <p:cNvPr id="91" name="TextBox 90"/>
          <p:cNvSpPr txBox="1"/>
          <p:nvPr/>
        </p:nvSpPr>
        <p:spPr>
          <a:xfrm>
            <a:off x="2809690" y="4933890"/>
            <a:ext cx="314510" cy="400110"/>
          </a:xfrm>
          <a:prstGeom prst="rect">
            <a:avLst/>
          </a:prstGeom>
          <a:noFill/>
        </p:spPr>
        <p:txBody>
          <a:bodyPr wrap="none" rtlCol="0">
            <a:spAutoFit/>
          </a:bodyPr>
          <a:lstStyle/>
          <a:p>
            <a:r>
              <a:rPr lang="en-US" sz="2000" dirty="0" smtClean="0">
                <a:solidFill>
                  <a:schemeClr val="tx2"/>
                </a:solidFill>
              </a:rPr>
              <a:t>0</a:t>
            </a:r>
            <a:endParaRPr lang="en-US" sz="2000" baseline="-25000" dirty="0">
              <a:solidFill>
                <a:schemeClr val="tx2"/>
              </a:solidFill>
            </a:endParaRPr>
          </a:p>
        </p:txBody>
      </p:sp>
      <p:sp>
        <p:nvSpPr>
          <p:cNvPr id="92" name="TextBox 91"/>
          <p:cNvSpPr txBox="1"/>
          <p:nvPr/>
        </p:nvSpPr>
        <p:spPr>
          <a:xfrm>
            <a:off x="3724090" y="4938712"/>
            <a:ext cx="314510" cy="400110"/>
          </a:xfrm>
          <a:prstGeom prst="rect">
            <a:avLst/>
          </a:prstGeom>
          <a:noFill/>
        </p:spPr>
        <p:txBody>
          <a:bodyPr wrap="none" rtlCol="0">
            <a:spAutoFit/>
          </a:bodyPr>
          <a:lstStyle/>
          <a:p>
            <a:r>
              <a:rPr lang="en-US" sz="2000" dirty="0">
                <a:solidFill>
                  <a:schemeClr val="tx2"/>
                </a:solidFill>
              </a:rPr>
              <a:t>1</a:t>
            </a:r>
            <a:endParaRPr lang="en-US" sz="2000" baseline="-25000" dirty="0">
              <a:solidFill>
                <a:schemeClr val="tx2"/>
              </a:solidFill>
            </a:endParaRPr>
          </a:p>
        </p:txBody>
      </p:sp>
      <p:sp>
        <p:nvSpPr>
          <p:cNvPr id="93" name="TextBox 92"/>
          <p:cNvSpPr txBox="1"/>
          <p:nvPr/>
        </p:nvSpPr>
        <p:spPr>
          <a:xfrm>
            <a:off x="4638490" y="4953000"/>
            <a:ext cx="314510" cy="400110"/>
          </a:xfrm>
          <a:prstGeom prst="rect">
            <a:avLst/>
          </a:prstGeom>
          <a:noFill/>
        </p:spPr>
        <p:txBody>
          <a:bodyPr wrap="none" rtlCol="0">
            <a:spAutoFit/>
          </a:bodyPr>
          <a:lstStyle/>
          <a:p>
            <a:r>
              <a:rPr lang="en-US" sz="2000" dirty="0" smtClean="0">
                <a:solidFill>
                  <a:schemeClr val="tx2"/>
                </a:solidFill>
              </a:rPr>
              <a:t>0</a:t>
            </a:r>
            <a:endParaRPr lang="en-US" sz="2000" baseline="-25000" dirty="0">
              <a:solidFill>
                <a:schemeClr val="tx2"/>
              </a:solidFill>
            </a:endParaRPr>
          </a:p>
        </p:txBody>
      </p:sp>
      <p:sp>
        <p:nvSpPr>
          <p:cNvPr id="94" name="TextBox 93"/>
          <p:cNvSpPr txBox="1"/>
          <p:nvPr/>
        </p:nvSpPr>
        <p:spPr>
          <a:xfrm>
            <a:off x="1438090" y="5676780"/>
            <a:ext cx="314510" cy="400110"/>
          </a:xfrm>
          <a:prstGeom prst="rect">
            <a:avLst/>
          </a:prstGeom>
          <a:noFill/>
        </p:spPr>
        <p:txBody>
          <a:bodyPr wrap="none" rtlCol="0">
            <a:spAutoFit/>
          </a:bodyPr>
          <a:lstStyle/>
          <a:p>
            <a:r>
              <a:rPr lang="en-US" sz="2000" dirty="0" smtClean="0">
                <a:solidFill>
                  <a:schemeClr val="tx2"/>
                </a:solidFill>
              </a:rPr>
              <a:t>0</a:t>
            </a:r>
            <a:endParaRPr lang="en-US" sz="2000" baseline="-25000" dirty="0">
              <a:solidFill>
                <a:schemeClr val="tx2"/>
              </a:solidFill>
            </a:endParaRPr>
          </a:p>
        </p:txBody>
      </p:sp>
      <p:sp>
        <p:nvSpPr>
          <p:cNvPr id="95" name="TextBox 94"/>
          <p:cNvSpPr txBox="1"/>
          <p:nvPr/>
        </p:nvSpPr>
        <p:spPr>
          <a:xfrm>
            <a:off x="3276600" y="5681602"/>
            <a:ext cx="314510" cy="400110"/>
          </a:xfrm>
          <a:prstGeom prst="rect">
            <a:avLst/>
          </a:prstGeom>
          <a:noFill/>
        </p:spPr>
        <p:txBody>
          <a:bodyPr wrap="none" rtlCol="0">
            <a:spAutoFit/>
          </a:bodyPr>
          <a:lstStyle/>
          <a:p>
            <a:r>
              <a:rPr lang="en-US" sz="2000" dirty="0">
                <a:solidFill>
                  <a:schemeClr val="tx2"/>
                </a:solidFill>
              </a:rPr>
              <a:t>1</a:t>
            </a:r>
            <a:endParaRPr lang="en-US" sz="2000" baseline="-25000" dirty="0">
              <a:solidFill>
                <a:schemeClr val="tx2"/>
              </a:solidFill>
            </a:endParaRPr>
          </a:p>
        </p:txBody>
      </p:sp>
      <p:sp>
        <p:nvSpPr>
          <p:cNvPr id="96" name="TextBox 95"/>
          <p:cNvSpPr txBox="1"/>
          <p:nvPr/>
        </p:nvSpPr>
        <p:spPr>
          <a:xfrm>
            <a:off x="4486090" y="5695890"/>
            <a:ext cx="314510" cy="400110"/>
          </a:xfrm>
          <a:prstGeom prst="rect">
            <a:avLst/>
          </a:prstGeom>
          <a:noFill/>
        </p:spPr>
        <p:txBody>
          <a:bodyPr wrap="none" rtlCol="0">
            <a:spAutoFit/>
          </a:bodyPr>
          <a:lstStyle/>
          <a:p>
            <a:r>
              <a:rPr lang="en-US" sz="2000" dirty="0" smtClean="0">
                <a:solidFill>
                  <a:schemeClr val="tx2"/>
                </a:solidFill>
              </a:rPr>
              <a:t>0</a:t>
            </a:r>
            <a:endParaRPr lang="en-US" sz="2000" baseline="-25000" dirty="0">
              <a:solidFill>
                <a:schemeClr val="tx2"/>
              </a:solidFill>
            </a:endParaRPr>
          </a:p>
        </p:txBody>
      </p:sp>
      <p:sp>
        <p:nvSpPr>
          <p:cNvPr id="97" name="Rectangle 96"/>
          <p:cNvSpPr/>
          <p:nvPr/>
        </p:nvSpPr>
        <p:spPr>
          <a:xfrm>
            <a:off x="5410200" y="2266890"/>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6172200" y="2286000"/>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6948488" y="2271712"/>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710488" y="2290822"/>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8458200" y="2286000"/>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5395912" y="2667000"/>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6157912" y="2686110"/>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934200" y="2671822"/>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7696200" y="2690932"/>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8443912" y="2686110"/>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5410200" y="3076576"/>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6172200" y="3067110"/>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6948488" y="3052822"/>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7710488" y="3071932"/>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8458200" y="3067110"/>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5424488" y="3455866"/>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6186488" y="3474976"/>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6962776" y="3460688"/>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7724776" y="3479798"/>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8472488" y="3474976"/>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21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500"/>
                                        <p:tgtEl>
                                          <p:spTgt spid="21"/>
                                        </p:tgtEl>
                                      </p:cBhvr>
                                    </p:animEffect>
                                  </p:childTnLst>
                                </p:cTn>
                              </p:par>
                              <p:par>
                                <p:cTn id="17" presetID="2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down)">
                                      <p:cBhvr>
                                        <p:cTn id="19" dur="500"/>
                                        <p:tgtEl>
                                          <p:spTgt spid="2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down)">
                                      <p:cBhvr>
                                        <p:cTn id="22" dur="500"/>
                                        <p:tgtEl>
                                          <p:spTgt spid="24"/>
                                        </p:tgtEl>
                                      </p:cBhvr>
                                    </p:animEffect>
                                  </p:childTnLst>
                                </p:cTn>
                              </p:par>
                              <p:par>
                                <p:cTn id="23" presetID="22" presetClass="entr" presetSubtype="4"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down)">
                                      <p:cBhvr>
                                        <p:cTn id="25" dur="500"/>
                                        <p:tgtEl>
                                          <p:spTgt spid="34"/>
                                        </p:tgtEl>
                                      </p:cBhvr>
                                    </p:animEffect>
                                  </p:childTnLst>
                                </p:cTn>
                              </p:par>
                              <p:par>
                                <p:cTn id="26" presetID="22" presetClass="entr" presetSubtype="4"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down)">
                                      <p:cBhvr>
                                        <p:cTn id="28" dur="500"/>
                                        <p:tgtEl>
                                          <p:spTgt spid="29"/>
                                        </p:tgtEl>
                                      </p:cBhvr>
                                    </p:animEffect>
                                  </p:childTnLst>
                                </p:cTn>
                              </p:par>
                              <p:par>
                                <p:cTn id="29" presetID="22" presetClass="entr" presetSubtype="4"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down)">
                                      <p:cBhvr>
                                        <p:cTn id="31" dur="500"/>
                                        <p:tgtEl>
                                          <p:spTgt spid="30"/>
                                        </p:tgtEl>
                                      </p:cBhvr>
                                    </p:animEffect>
                                  </p:childTnLst>
                                </p:cTn>
                              </p:par>
                              <p:par>
                                <p:cTn id="32" presetID="22" presetClass="entr" presetSubtype="4" fill="hold"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down)">
                                      <p:cBhvr>
                                        <p:cTn id="34" dur="500"/>
                                        <p:tgtEl>
                                          <p:spTgt spid="3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down)">
                                      <p:cBhvr>
                                        <p:cTn id="37" dur="500"/>
                                        <p:tgtEl>
                                          <p:spTgt spid="32"/>
                                        </p:tgtEl>
                                      </p:cBhvr>
                                    </p:animEffect>
                                  </p:childTnLst>
                                </p:cTn>
                              </p:par>
                              <p:par>
                                <p:cTn id="38" presetID="22" presetClass="entr" presetSubtype="4"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down)">
                                      <p:cBhvr>
                                        <p:cTn id="40" dur="500"/>
                                        <p:tgtEl>
                                          <p:spTgt spid="33"/>
                                        </p:tgtEl>
                                      </p:cBhvr>
                                    </p:animEffect>
                                  </p:childTnLst>
                                </p:cTn>
                              </p:par>
                              <p:par>
                                <p:cTn id="41" presetID="22" presetClass="entr" presetSubtype="4"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down)">
                                      <p:cBhvr>
                                        <p:cTn id="43" dur="500"/>
                                        <p:tgtEl>
                                          <p:spTgt spid="35"/>
                                        </p:tgtEl>
                                      </p:cBhvr>
                                    </p:animEffect>
                                  </p:childTnLst>
                                </p:cTn>
                              </p:par>
                              <p:par>
                                <p:cTn id="44" presetID="22" presetClass="entr" presetSubtype="4" fill="hold"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ipe(down)">
                                      <p:cBhvr>
                                        <p:cTn id="46" dur="500"/>
                                        <p:tgtEl>
                                          <p:spTgt spid="39"/>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down)">
                                      <p:cBhvr>
                                        <p:cTn id="49" dur="500"/>
                                        <p:tgtEl>
                                          <p:spTgt spid="40"/>
                                        </p:tgtEl>
                                      </p:cBhvr>
                                    </p:animEffect>
                                  </p:childTnLst>
                                </p:cTn>
                              </p:par>
                              <p:par>
                                <p:cTn id="50" presetID="22" presetClass="entr" presetSubtype="4" fill="hold"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down)">
                                      <p:cBhvr>
                                        <p:cTn id="52" dur="500"/>
                                        <p:tgtEl>
                                          <p:spTgt spid="41"/>
                                        </p:tgtEl>
                                      </p:cBhvr>
                                    </p:animEffect>
                                  </p:childTnLst>
                                </p:cTn>
                              </p:par>
                              <p:par>
                                <p:cTn id="53" presetID="22" presetClass="entr" presetSubtype="4"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wipe(down)">
                                      <p:cBhvr>
                                        <p:cTn id="55" dur="500"/>
                                        <p:tgtEl>
                                          <p:spTgt spid="42"/>
                                        </p:tgtEl>
                                      </p:cBhvr>
                                    </p:animEffect>
                                  </p:childTnLst>
                                </p:cTn>
                              </p:par>
                              <p:par>
                                <p:cTn id="56" presetID="22" presetClass="entr" presetSubtype="4" fill="hold"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wipe(down)">
                                      <p:cBhvr>
                                        <p:cTn id="58" dur="500"/>
                                        <p:tgtEl>
                                          <p:spTgt spid="43"/>
                                        </p:tgtEl>
                                      </p:cBhvr>
                                    </p:animEffect>
                                  </p:childTnLst>
                                </p:cTn>
                              </p:par>
                              <p:par>
                                <p:cTn id="59" presetID="22" presetClass="entr" presetSubtype="4" fill="hold" nodeType="with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wipe(down)">
                                      <p:cBhvr>
                                        <p:cTn id="64" dur="500"/>
                                        <p:tgtEl>
                                          <p:spTgt spid="46"/>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wipe(down)">
                                      <p:cBhvr>
                                        <p:cTn id="67" dur="500"/>
                                        <p:tgtEl>
                                          <p:spTgt spid="4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down)">
                                      <p:cBhvr>
                                        <p:cTn id="72" dur="500"/>
                                        <p:tgtEl>
                                          <p:spTgt spid="4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xit" presetSubtype="4" fill="hold" grpId="0" nodeType="clickEffect">
                                  <p:stCondLst>
                                    <p:cond delay="0"/>
                                  </p:stCondLst>
                                  <p:childTnLst>
                                    <p:animEffect transition="out" filter="wipe(down)">
                                      <p:cBhvr>
                                        <p:cTn id="76" dur="500"/>
                                        <p:tgtEl>
                                          <p:spTgt spid="98"/>
                                        </p:tgtEl>
                                      </p:cBhvr>
                                    </p:animEffect>
                                    <p:set>
                                      <p:cBhvr>
                                        <p:cTn id="77" dur="1" fill="hold">
                                          <p:stCondLst>
                                            <p:cond delay="499"/>
                                          </p:stCondLst>
                                        </p:cTn>
                                        <p:tgtEl>
                                          <p:spTgt spid="98"/>
                                        </p:tgtEl>
                                        <p:attrNameLst>
                                          <p:attrName>style.visibility</p:attrName>
                                        </p:attrNameLst>
                                      </p:cBhvr>
                                      <p:to>
                                        <p:strVal val="hidden"/>
                                      </p:to>
                                    </p:set>
                                  </p:childTnLst>
                                </p:cTn>
                              </p:par>
                              <p:par>
                                <p:cTn id="78" presetID="22" presetClass="exit" presetSubtype="4" fill="hold" grpId="0" nodeType="withEffect">
                                  <p:stCondLst>
                                    <p:cond delay="0"/>
                                  </p:stCondLst>
                                  <p:childTnLst>
                                    <p:animEffect transition="out" filter="wipe(down)">
                                      <p:cBhvr>
                                        <p:cTn id="79" dur="500"/>
                                        <p:tgtEl>
                                          <p:spTgt spid="99"/>
                                        </p:tgtEl>
                                      </p:cBhvr>
                                    </p:animEffect>
                                    <p:set>
                                      <p:cBhvr>
                                        <p:cTn id="80" dur="1" fill="hold">
                                          <p:stCondLst>
                                            <p:cond delay="499"/>
                                          </p:stCondLst>
                                        </p:cTn>
                                        <p:tgtEl>
                                          <p:spTgt spid="9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xit" presetSubtype="4" fill="hold" grpId="0" nodeType="clickEffect">
                                  <p:stCondLst>
                                    <p:cond delay="0"/>
                                  </p:stCondLst>
                                  <p:childTnLst>
                                    <p:animEffect transition="out" filter="wipe(down)">
                                      <p:cBhvr>
                                        <p:cTn id="84" dur="500"/>
                                        <p:tgtEl>
                                          <p:spTgt spid="97"/>
                                        </p:tgtEl>
                                      </p:cBhvr>
                                    </p:animEffect>
                                    <p:set>
                                      <p:cBhvr>
                                        <p:cTn id="85" dur="1" fill="hold">
                                          <p:stCondLst>
                                            <p:cond delay="499"/>
                                          </p:stCondLst>
                                        </p:cTn>
                                        <p:tgtEl>
                                          <p:spTgt spid="97"/>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xit" presetSubtype="4" fill="hold" grpId="0" nodeType="clickEffect">
                                  <p:stCondLst>
                                    <p:cond delay="0"/>
                                  </p:stCondLst>
                                  <p:childTnLst>
                                    <p:animEffect transition="out" filter="wipe(down)">
                                      <p:cBhvr>
                                        <p:cTn id="89" dur="500"/>
                                        <p:tgtEl>
                                          <p:spTgt spid="101"/>
                                        </p:tgtEl>
                                      </p:cBhvr>
                                    </p:animEffect>
                                    <p:set>
                                      <p:cBhvr>
                                        <p:cTn id="90" dur="1" fill="hold">
                                          <p:stCondLst>
                                            <p:cond delay="499"/>
                                          </p:stCondLst>
                                        </p:cTn>
                                        <p:tgtEl>
                                          <p:spTgt spid="10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xit" presetSubtype="4" fill="hold" grpId="0" nodeType="clickEffect">
                                  <p:stCondLst>
                                    <p:cond delay="0"/>
                                  </p:stCondLst>
                                  <p:childTnLst>
                                    <p:animEffect transition="out" filter="wipe(down)">
                                      <p:cBhvr>
                                        <p:cTn id="94" dur="500"/>
                                        <p:tgtEl>
                                          <p:spTgt spid="100"/>
                                        </p:tgtEl>
                                      </p:cBhvr>
                                    </p:animEffect>
                                    <p:set>
                                      <p:cBhvr>
                                        <p:cTn id="95" dur="1" fill="hold">
                                          <p:stCondLst>
                                            <p:cond delay="499"/>
                                          </p:stCondLst>
                                        </p:cTn>
                                        <p:tgtEl>
                                          <p:spTgt spid="100"/>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xit" presetSubtype="4" fill="hold" grpId="0" nodeType="clickEffect">
                                  <p:stCondLst>
                                    <p:cond delay="0"/>
                                  </p:stCondLst>
                                  <p:childTnLst>
                                    <p:animEffect transition="out" filter="wipe(down)">
                                      <p:cBhvr>
                                        <p:cTn id="99" dur="500"/>
                                        <p:tgtEl>
                                          <p:spTgt spid="103"/>
                                        </p:tgtEl>
                                      </p:cBhvr>
                                    </p:animEffect>
                                    <p:set>
                                      <p:cBhvr>
                                        <p:cTn id="100" dur="1" fill="hold">
                                          <p:stCondLst>
                                            <p:cond delay="499"/>
                                          </p:stCondLst>
                                        </p:cTn>
                                        <p:tgtEl>
                                          <p:spTgt spid="103"/>
                                        </p:tgtEl>
                                        <p:attrNameLst>
                                          <p:attrName>style.visibility</p:attrName>
                                        </p:attrNameLst>
                                      </p:cBhvr>
                                      <p:to>
                                        <p:strVal val="hidden"/>
                                      </p:to>
                                    </p:set>
                                  </p:childTnLst>
                                </p:cTn>
                              </p:par>
                              <p:par>
                                <p:cTn id="101" presetID="22" presetClass="exit" presetSubtype="4" fill="hold" grpId="0" nodeType="withEffect">
                                  <p:stCondLst>
                                    <p:cond delay="0"/>
                                  </p:stCondLst>
                                  <p:childTnLst>
                                    <p:animEffect transition="out" filter="wipe(down)">
                                      <p:cBhvr>
                                        <p:cTn id="102" dur="500"/>
                                        <p:tgtEl>
                                          <p:spTgt spid="104"/>
                                        </p:tgtEl>
                                      </p:cBhvr>
                                    </p:animEffect>
                                    <p:set>
                                      <p:cBhvr>
                                        <p:cTn id="103" dur="1" fill="hold">
                                          <p:stCondLst>
                                            <p:cond delay="499"/>
                                          </p:stCondLst>
                                        </p:cTn>
                                        <p:tgtEl>
                                          <p:spTgt spid="10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grpId="0" nodeType="clickEffect">
                                  <p:stCondLst>
                                    <p:cond delay="0"/>
                                  </p:stCondLst>
                                  <p:childTnLst>
                                    <p:animEffect transition="out" filter="wipe(down)">
                                      <p:cBhvr>
                                        <p:cTn id="107" dur="500"/>
                                        <p:tgtEl>
                                          <p:spTgt spid="102"/>
                                        </p:tgtEl>
                                      </p:cBhvr>
                                    </p:animEffect>
                                    <p:set>
                                      <p:cBhvr>
                                        <p:cTn id="108" dur="1" fill="hold">
                                          <p:stCondLst>
                                            <p:cond delay="499"/>
                                          </p:stCondLst>
                                        </p:cTn>
                                        <p:tgtEl>
                                          <p:spTgt spid="102"/>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22" presetClass="exit" presetSubtype="4" fill="hold" grpId="0" nodeType="clickEffect">
                                  <p:stCondLst>
                                    <p:cond delay="0"/>
                                  </p:stCondLst>
                                  <p:childTnLst>
                                    <p:animEffect transition="out" filter="wipe(down)">
                                      <p:cBhvr>
                                        <p:cTn id="112" dur="500"/>
                                        <p:tgtEl>
                                          <p:spTgt spid="106"/>
                                        </p:tgtEl>
                                      </p:cBhvr>
                                    </p:animEffect>
                                    <p:set>
                                      <p:cBhvr>
                                        <p:cTn id="113" dur="1" fill="hold">
                                          <p:stCondLst>
                                            <p:cond delay="499"/>
                                          </p:stCondLst>
                                        </p:cTn>
                                        <p:tgtEl>
                                          <p:spTgt spid="106"/>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22" presetClass="exit" presetSubtype="4" fill="hold" grpId="0" nodeType="clickEffect">
                                  <p:stCondLst>
                                    <p:cond delay="0"/>
                                  </p:stCondLst>
                                  <p:childTnLst>
                                    <p:animEffect transition="out" filter="wipe(down)">
                                      <p:cBhvr>
                                        <p:cTn id="117" dur="500"/>
                                        <p:tgtEl>
                                          <p:spTgt spid="105"/>
                                        </p:tgtEl>
                                      </p:cBhvr>
                                    </p:animEffect>
                                    <p:set>
                                      <p:cBhvr>
                                        <p:cTn id="118" dur="1" fill="hold">
                                          <p:stCondLst>
                                            <p:cond delay="499"/>
                                          </p:stCondLst>
                                        </p:cTn>
                                        <p:tgtEl>
                                          <p:spTgt spid="105"/>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22" presetClass="exit" presetSubtype="4" fill="hold" grpId="0" nodeType="clickEffect">
                                  <p:stCondLst>
                                    <p:cond delay="0"/>
                                  </p:stCondLst>
                                  <p:childTnLst>
                                    <p:animEffect transition="out" filter="wipe(down)">
                                      <p:cBhvr>
                                        <p:cTn id="122" dur="500"/>
                                        <p:tgtEl>
                                          <p:spTgt spid="108"/>
                                        </p:tgtEl>
                                      </p:cBhvr>
                                    </p:animEffect>
                                    <p:set>
                                      <p:cBhvr>
                                        <p:cTn id="123" dur="1" fill="hold">
                                          <p:stCondLst>
                                            <p:cond delay="499"/>
                                          </p:stCondLst>
                                        </p:cTn>
                                        <p:tgtEl>
                                          <p:spTgt spid="108"/>
                                        </p:tgtEl>
                                        <p:attrNameLst>
                                          <p:attrName>style.visibility</p:attrName>
                                        </p:attrNameLst>
                                      </p:cBhvr>
                                      <p:to>
                                        <p:strVal val="hidden"/>
                                      </p:to>
                                    </p:set>
                                  </p:childTnLst>
                                </p:cTn>
                              </p:par>
                              <p:par>
                                <p:cTn id="124" presetID="22" presetClass="exit" presetSubtype="4" fill="hold" grpId="0" nodeType="withEffect">
                                  <p:stCondLst>
                                    <p:cond delay="0"/>
                                  </p:stCondLst>
                                  <p:childTnLst>
                                    <p:animEffect transition="out" filter="wipe(down)">
                                      <p:cBhvr>
                                        <p:cTn id="125" dur="500"/>
                                        <p:tgtEl>
                                          <p:spTgt spid="109"/>
                                        </p:tgtEl>
                                      </p:cBhvr>
                                    </p:animEffect>
                                    <p:set>
                                      <p:cBhvr>
                                        <p:cTn id="126" dur="1" fill="hold">
                                          <p:stCondLst>
                                            <p:cond delay="499"/>
                                          </p:stCondLst>
                                        </p:cTn>
                                        <p:tgtEl>
                                          <p:spTgt spid="109"/>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22" presetClass="exit" presetSubtype="4" fill="hold" grpId="0" nodeType="clickEffect">
                                  <p:stCondLst>
                                    <p:cond delay="0"/>
                                  </p:stCondLst>
                                  <p:childTnLst>
                                    <p:animEffect transition="out" filter="wipe(down)">
                                      <p:cBhvr>
                                        <p:cTn id="130" dur="500"/>
                                        <p:tgtEl>
                                          <p:spTgt spid="107"/>
                                        </p:tgtEl>
                                      </p:cBhvr>
                                    </p:animEffect>
                                    <p:set>
                                      <p:cBhvr>
                                        <p:cTn id="131" dur="1" fill="hold">
                                          <p:stCondLst>
                                            <p:cond delay="499"/>
                                          </p:stCondLst>
                                        </p:cTn>
                                        <p:tgtEl>
                                          <p:spTgt spid="107"/>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22" presetClass="exit" presetSubtype="4" fill="hold" grpId="0" nodeType="clickEffect">
                                  <p:stCondLst>
                                    <p:cond delay="0"/>
                                  </p:stCondLst>
                                  <p:childTnLst>
                                    <p:animEffect transition="out" filter="wipe(down)">
                                      <p:cBhvr>
                                        <p:cTn id="135" dur="500"/>
                                        <p:tgtEl>
                                          <p:spTgt spid="111"/>
                                        </p:tgtEl>
                                      </p:cBhvr>
                                    </p:animEffect>
                                    <p:set>
                                      <p:cBhvr>
                                        <p:cTn id="136" dur="1" fill="hold">
                                          <p:stCondLst>
                                            <p:cond delay="499"/>
                                          </p:stCondLst>
                                        </p:cTn>
                                        <p:tgtEl>
                                          <p:spTgt spid="111"/>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22" presetClass="exit" presetSubtype="4" fill="hold" grpId="0" nodeType="clickEffect">
                                  <p:stCondLst>
                                    <p:cond delay="0"/>
                                  </p:stCondLst>
                                  <p:childTnLst>
                                    <p:animEffect transition="out" filter="wipe(down)">
                                      <p:cBhvr>
                                        <p:cTn id="140" dur="500"/>
                                        <p:tgtEl>
                                          <p:spTgt spid="110"/>
                                        </p:tgtEl>
                                      </p:cBhvr>
                                    </p:animEffect>
                                    <p:set>
                                      <p:cBhvr>
                                        <p:cTn id="141" dur="1" fill="hold">
                                          <p:stCondLst>
                                            <p:cond delay="499"/>
                                          </p:stCondLst>
                                        </p:cTn>
                                        <p:tgtEl>
                                          <p:spTgt spid="110"/>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22" presetClass="exit" presetSubtype="4" fill="hold" grpId="0" nodeType="clickEffect">
                                  <p:stCondLst>
                                    <p:cond delay="0"/>
                                  </p:stCondLst>
                                  <p:childTnLst>
                                    <p:animEffect transition="out" filter="wipe(down)">
                                      <p:cBhvr>
                                        <p:cTn id="145" dur="500"/>
                                        <p:tgtEl>
                                          <p:spTgt spid="113"/>
                                        </p:tgtEl>
                                      </p:cBhvr>
                                    </p:animEffect>
                                    <p:set>
                                      <p:cBhvr>
                                        <p:cTn id="146" dur="1" fill="hold">
                                          <p:stCondLst>
                                            <p:cond delay="499"/>
                                          </p:stCondLst>
                                        </p:cTn>
                                        <p:tgtEl>
                                          <p:spTgt spid="113"/>
                                        </p:tgtEl>
                                        <p:attrNameLst>
                                          <p:attrName>style.visibility</p:attrName>
                                        </p:attrNameLst>
                                      </p:cBhvr>
                                      <p:to>
                                        <p:strVal val="hidden"/>
                                      </p:to>
                                    </p:set>
                                  </p:childTnLst>
                                </p:cTn>
                              </p:par>
                              <p:par>
                                <p:cTn id="147" presetID="22" presetClass="exit" presetSubtype="4" fill="hold" grpId="0" nodeType="withEffect">
                                  <p:stCondLst>
                                    <p:cond delay="0"/>
                                  </p:stCondLst>
                                  <p:childTnLst>
                                    <p:animEffect transition="out" filter="wipe(down)">
                                      <p:cBhvr>
                                        <p:cTn id="148" dur="500"/>
                                        <p:tgtEl>
                                          <p:spTgt spid="114"/>
                                        </p:tgtEl>
                                      </p:cBhvr>
                                    </p:animEffect>
                                    <p:set>
                                      <p:cBhvr>
                                        <p:cTn id="149" dur="1" fill="hold">
                                          <p:stCondLst>
                                            <p:cond delay="499"/>
                                          </p:stCondLst>
                                        </p:cTn>
                                        <p:tgtEl>
                                          <p:spTgt spid="114"/>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22" presetClass="exit" presetSubtype="4" fill="hold" grpId="0" nodeType="clickEffect">
                                  <p:stCondLst>
                                    <p:cond delay="0"/>
                                  </p:stCondLst>
                                  <p:childTnLst>
                                    <p:animEffect transition="out" filter="wipe(down)">
                                      <p:cBhvr>
                                        <p:cTn id="153" dur="500"/>
                                        <p:tgtEl>
                                          <p:spTgt spid="112"/>
                                        </p:tgtEl>
                                      </p:cBhvr>
                                    </p:animEffect>
                                    <p:set>
                                      <p:cBhvr>
                                        <p:cTn id="154" dur="1" fill="hold">
                                          <p:stCondLst>
                                            <p:cond delay="499"/>
                                          </p:stCondLst>
                                        </p:cTn>
                                        <p:tgtEl>
                                          <p:spTgt spid="112"/>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22" presetClass="exit" presetSubtype="4" fill="hold" grpId="0" nodeType="clickEffect">
                                  <p:stCondLst>
                                    <p:cond delay="0"/>
                                  </p:stCondLst>
                                  <p:childTnLst>
                                    <p:animEffect transition="out" filter="wipe(down)">
                                      <p:cBhvr>
                                        <p:cTn id="158" dur="500"/>
                                        <p:tgtEl>
                                          <p:spTgt spid="116"/>
                                        </p:tgtEl>
                                      </p:cBhvr>
                                    </p:animEffect>
                                    <p:set>
                                      <p:cBhvr>
                                        <p:cTn id="159" dur="1" fill="hold">
                                          <p:stCondLst>
                                            <p:cond delay="499"/>
                                          </p:stCondLst>
                                        </p:cTn>
                                        <p:tgtEl>
                                          <p:spTgt spid="116"/>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22" presetClass="exit" presetSubtype="4" fill="hold" grpId="0" nodeType="clickEffect">
                                  <p:stCondLst>
                                    <p:cond delay="0"/>
                                  </p:stCondLst>
                                  <p:childTnLst>
                                    <p:animEffect transition="out" filter="wipe(down)">
                                      <p:cBhvr>
                                        <p:cTn id="163" dur="500"/>
                                        <p:tgtEl>
                                          <p:spTgt spid="115"/>
                                        </p:tgtEl>
                                      </p:cBhvr>
                                    </p:animEffect>
                                    <p:set>
                                      <p:cBhvr>
                                        <p:cTn id="164" dur="1" fill="hold">
                                          <p:stCondLst>
                                            <p:cond delay="499"/>
                                          </p:stCondLst>
                                        </p:cTn>
                                        <p:tgtEl>
                                          <p:spTgt spid="115"/>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nodeType="clickEffect">
                                  <p:stCondLst>
                                    <p:cond delay="0"/>
                                  </p:stCondLst>
                                  <p:childTnLst>
                                    <p:set>
                                      <p:cBhvr>
                                        <p:cTn id="168" dur="1" fill="hold">
                                          <p:stCondLst>
                                            <p:cond delay="0"/>
                                          </p:stCondLst>
                                        </p:cTn>
                                        <p:tgtEl>
                                          <p:spTgt spid="49"/>
                                        </p:tgtEl>
                                        <p:attrNameLst>
                                          <p:attrName>style.visibility</p:attrName>
                                        </p:attrNameLst>
                                      </p:cBhvr>
                                      <p:to>
                                        <p:strVal val="visible"/>
                                      </p:to>
                                    </p:set>
                                    <p:animEffect transition="in" filter="wipe(left)">
                                      <p:cBhvr>
                                        <p:cTn id="169" dur="500"/>
                                        <p:tgtEl>
                                          <p:spTgt spid="49"/>
                                        </p:tgtEl>
                                      </p:cBhvr>
                                    </p:animEffect>
                                  </p:childTnLst>
                                </p:cTn>
                              </p:par>
                              <p:par>
                                <p:cTn id="170" presetID="22" presetClass="entr" presetSubtype="8" fill="hold" nodeType="withEffect">
                                  <p:stCondLst>
                                    <p:cond delay="0"/>
                                  </p:stCondLst>
                                  <p:childTnLst>
                                    <p:set>
                                      <p:cBhvr>
                                        <p:cTn id="171" dur="1" fill="hold">
                                          <p:stCondLst>
                                            <p:cond delay="0"/>
                                          </p:stCondLst>
                                        </p:cTn>
                                        <p:tgtEl>
                                          <p:spTgt spid="54"/>
                                        </p:tgtEl>
                                        <p:attrNameLst>
                                          <p:attrName>style.visibility</p:attrName>
                                        </p:attrNameLst>
                                      </p:cBhvr>
                                      <p:to>
                                        <p:strVal val="visible"/>
                                      </p:to>
                                    </p:set>
                                    <p:animEffect transition="in" filter="wipe(left)">
                                      <p:cBhvr>
                                        <p:cTn id="172" dur="500"/>
                                        <p:tgtEl>
                                          <p:spTgt spid="54"/>
                                        </p:tgtEl>
                                      </p:cBhvr>
                                    </p:animEffect>
                                  </p:childTnLst>
                                </p:cTn>
                              </p:par>
                              <p:par>
                                <p:cTn id="173" presetID="22" presetClass="entr" presetSubtype="8" fill="hold" nodeType="withEffect">
                                  <p:stCondLst>
                                    <p:cond delay="0"/>
                                  </p:stCondLst>
                                  <p:childTnLst>
                                    <p:set>
                                      <p:cBhvr>
                                        <p:cTn id="174" dur="1" fill="hold">
                                          <p:stCondLst>
                                            <p:cond delay="0"/>
                                          </p:stCondLst>
                                        </p:cTn>
                                        <p:tgtEl>
                                          <p:spTgt spid="56"/>
                                        </p:tgtEl>
                                        <p:attrNameLst>
                                          <p:attrName>style.visibility</p:attrName>
                                        </p:attrNameLst>
                                      </p:cBhvr>
                                      <p:to>
                                        <p:strVal val="visible"/>
                                      </p:to>
                                    </p:set>
                                    <p:animEffect transition="in" filter="wipe(left)">
                                      <p:cBhvr>
                                        <p:cTn id="175" dur="500"/>
                                        <p:tgtEl>
                                          <p:spTgt spid="56"/>
                                        </p:tgtEl>
                                      </p:cBhvr>
                                    </p:animEffect>
                                  </p:childTnLst>
                                </p:cTn>
                              </p:par>
                              <p:par>
                                <p:cTn id="176" presetID="22" presetClass="entr" presetSubtype="8" fill="hold" nodeType="withEffect">
                                  <p:stCondLst>
                                    <p:cond delay="0"/>
                                  </p:stCondLst>
                                  <p:childTnLst>
                                    <p:set>
                                      <p:cBhvr>
                                        <p:cTn id="177" dur="1" fill="hold">
                                          <p:stCondLst>
                                            <p:cond delay="0"/>
                                          </p:stCondLst>
                                        </p:cTn>
                                        <p:tgtEl>
                                          <p:spTgt spid="57"/>
                                        </p:tgtEl>
                                        <p:attrNameLst>
                                          <p:attrName>style.visibility</p:attrName>
                                        </p:attrNameLst>
                                      </p:cBhvr>
                                      <p:to>
                                        <p:strVal val="visible"/>
                                      </p:to>
                                    </p:set>
                                    <p:animEffect transition="in" filter="wipe(left)">
                                      <p:cBhvr>
                                        <p:cTn id="178" dur="500"/>
                                        <p:tgtEl>
                                          <p:spTgt spid="57"/>
                                        </p:tgtEl>
                                      </p:cBhvr>
                                    </p:animEffect>
                                  </p:childTnLst>
                                </p:cTn>
                              </p:par>
                              <p:par>
                                <p:cTn id="179" presetID="22" presetClass="entr" presetSubtype="8" fill="hold" nodeType="withEffect">
                                  <p:stCondLst>
                                    <p:cond delay="0"/>
                                  </p:stCondLst>
                                  <p:childTnLst>
                                    <p:set>
                                      <p:cBhvr>
                                        <p:cTn id="180" dur="1" fill="hold">
                                          <p:stCondLst>
                                            <p:cond delay="0"/>
                                          </p:stCondLst>
                                        </p:cTn>
                                        <p:tgtEl>
                                          <p:spTgt spid="58"/>
                                        </p:tgtEl>
                                        <p:attrNameLst>
                                          <p:attrName>style.visibility</p:attrName>
                                        </p:attrNameLst>
                                      </p:cBhvr>
                                      <p:to>
                                        <p:strVal val="visible"/>
                                      </p:to>
                                    </p:set>
                                    <p:animEffect transition="in" filter="wipe(left)">
                                      <p:cBhvr>
                                        <p:cTn id="181" dur="500"/>
                                        <p:tgtEl>
                                          <p:spTgt spid="58"/>
                                        </p:tgtEl>
                                      </p:cBhvr>
                                    </p:animEffect>
                                  </p:childTnLst>
                                </p:cTn>
                              </p:par>
                              <p:par>
                                <p:cTn id="182" presetID="22" presetClass="entr" presetSubtype="8" fill="hold" nodeType="withEffect">
                                  <p:stCondLst>
                                    <p:cond delay="0"/>
                                  </p:stCondLst>
                                  <p:childTnLst>
                                    <p:set>
                                      <p:cBhvr>
                                        <p:cTn id="183" dur="1" fill="hold">
                                          <p:stCondLst>
                                            <p:cond delay="0"/>
                                          </p:stCondLst>
                                        </p:cTn>
                                        <p:tgtEl>
                                          <p:spTgt spid="59"/>
                                        </p:tgtEl>
                                        <p:attrNameLst>
                                          <p:attrName>style.visibility</p:attrName>
                                        </p:attrNameLst>
                                      </p:cBhvr>
                                      <p:to>
                                        <p:strVal val="visible"/>
                                      </p:to>
                                    </p:set>
                                    <p:animEffect transition="in" filter="wipe(left)">
                                      <p:cBhvr>
                                        <p:cTn id="184" dur="500"/>
                                        <p:tgtEl>
                                          <p:spTgt spid="59"/>
                                        </p:tgtEl>
                                      </p:cBhvr>
                                    </p:animEffect>
                                  </p:childTnLst>
                                </p:cTn>
                              </p:par>
                              <p:par>
                                <p:cTn id="185" presetID="22" presetClass="entr" presetSubtype="8" fill="hold" nodeType="withEffect">
                                  <p:stCondLst>
                                    <p:cond delay="0"/>
                                  </p:stCondLst>
                                  <p:childTnLst>
                                    <p:set>
                                      <p:cBhvr>
                                        <p:cTn id="186" dur="1" fill="hold">
                                          <p:stCondLst>
                                            <p:cond delay="0"/>
                                          </p:stCondLst>
                                        </p:cTn>
                                        <p:tgtEl>
                                          <p:spTgt spid="60"/>
                                        </p:tgtEl>
                                        <p:attrNameLst>
                                          <p:attrName>style.visibility</p:attrName>
                                        </p:attrNameLst>
                                      </p:cBhvr>
                                      <p:to>
                                        <p:strVal val="visible"/>
                                      </p:to>
                                    </p:set>
                                    <p:animEffect transition="in" filter="wipe(left)">
                                      <p:cBhvr>
                                        <p:cTn id="187" dur="500"/>
                                        <p:tgtEl>
                                          <p:spTgt spid="60"/>
                                        </p:tgtEl>
                                      </p:cBhvr>
                                    </p:animEffect>
                                  </p:childTnLst>
                                </p:cTn>
                              </p:par>
                              <p:par>
                                <p:cTn id="188" presetID="22" presetClass="entr" presetSubtype="8" fill="hold" nodeType="withEffect">
                                  <p:stCondLst>
                                    <p:cond delay="0"/>
                                  </p:stCondLst>
                                  <p:childTnLst>
                                    <p:set>
                                      <p:cBhvr>
                                        <p:cTn id="189" dur="1" fill="hold">
                                          <p:stCondLst>
                                            <p:cond delay="0"/>
                                          </p:stCondLst>
                                        </p:cTn>
                                        <p:tgtEl>
                                          <p:spTgt spid="63"/>
                                        </p:tgtEl>
                                        <p:attrNameLst>
                                          <p:attrName>style.visibility</p:attrName>
                                        </p:attrNameLst>
                                      </p:cBhvr>
                                      <p:to>
                                        <p:strVal val="visible"/>
                                      </p:to>
                                    </p:set>
                                    <p:animEffect transition="in" filter="wipe(left)">
                                      <p:cBhvr>
                                        <p:cTn id="190" dur="500"/>
                                        <p:tgtEl>
                                          <p:spTgt spid="63"/>
                                        </p:tgtEl>
                                      </p:cBhvr>
                                    </p:animEffect>
                                  </p:childTnLst>
                                </p:cTn>
                              </p:par>
                              <p:par>
                                <p:cTn id="191" presetID="22" presetClass="entr" presetSubtype="8" fill="hold" nodeType="withEffect">
                                  <p:stCondLst>
                                    <p:cond delay="0"/>
                                  </p:stCondLst>
                                  <p:childTnLst>
                                    <p:set>
                                      <p:cBhvr>
                                        <p:cTn id="192" dur="1" fill="hold">
                                          <p:stCondLst>
                                            <p:cond delay="0"/>
                                          </p:stCondLst>
                                        </p:cTn>
                                        <p:tgtEl>
                                          <p:spTgt spid="64"/>
                                        </p:tgtEl>
                                        <p:attrNameLst>
                                          <p:attrName>style.visibility</p:attrName>
                                        </p:attrNameLst>
                                      </p:cBhvr>
                                      <p:to>
                                        <p:strVal val="visible"/>
                                      </p:to>
                                    </p:set>
                                    <p:animEffect transition="in" filter="wipe(left)">
                                      <p:cBhvr>
                                        <p:cTn id="193" dur="500"/>
                                        <p:tgtEl>
                                          <p:spTgt spid="64"/>
                                        </p:tgtEl>
                                      </p:cBhvr>
                                    </p:animEffect>
                                  </p:childTnLst>
                                </p:cTn>
                              </p:par>
                              <p:par>
                                <p:cTn id="194" presetID="22" presetClass="entr" presetSubtype="8" fill="hold" nodeType="withEffect">
                                  <p:stCondLst>
                                    <p:cond delay="0"/>
                                  </p:stCondLst>
                                  <p:childTnLst>
                                    <p:set>
                                      <p:cBhvr>
                                        <p:cTn id="195" dur="1" fill="hold">
                                          <p:stCondLst>
                                            <p:cond delay="0"/>
                                          </p:stCondLst>
                                        </p:cTn>
                                        <p:tgtEl>
                                          <p:spTgt spid="65"/>
                                        </p:tgtEl>
                                        <p:attrNameLst>
                                          <p:attrName>style.visibility</p:attrName>
                                        </p:attrNameLst>
                                      </p:cBhvr>
                                      <p:to>
                                        <p:strVal val="visible"/>
                                      </p:to>
                                    </p:set>
                                    <p:animEffect transition="in" filter="wipe(left)">
                                      <p:cBhvr>
                                        <p:cTn id="196" dur="500"/>
                                        <p:tgtEl>
                                          <p:spTgt spid="65"/>
                                        </p:tgtEl>
                                      </p:cBhvr>
                                    </p:animEffect>
                                  </p:childTnLst>
                                </p:cTn>
                              </p:par>
                              <p:par>
                                <p:cTn id="197" presetID="22" presetClass="entr" presetSubtype="8" fill="hold" nodeType="withEffect">
                                  <p:stCondLst>
                                    <p:cond delay="0"/>
                                  </p:stCondLst>
                                  <p:childTnLst>
                                    <p:set>
                                      <p:cBhvr>
                                        <p:cTn id="198" dur="1" fill="hold">
                                          <p:stCondLst>
                                            <p:cond delay="0"/>
                                          </p:stCondLst>
                                        </p:cTn>
                                        <p:tgtEl>
                                          <p:spTgt spid="69"/>
                                        </p:tgtEl>
                                        <p:attrNameLst>
                                          <p:attrName>style.visibility</p:attrName>
                                        </p:attrNameLst>
                                      </p:cBhvr>
                                      <p:to>
                                        <p:strVal val="visible"/>
                                      </p:to>
                                    </p:set>
                                    <p:animEffect transition="in" filter="wipe(left)">
                                      <p:cBhvr>
                                        <p:cTn id="199" dur="500"/>
                                        <p:tgtEl>
                                          <p:spTgt spid="69"/>
                                        </p:tgtEl>
                                      </p:cBhvr>
                                    </p:animEffect>
                                  </p:childTnLst>
                                </p:cTn>
                              </p:par>
                              <p:par>
                                <p:cTn id="200" presetID="22" presetClass="entr" presetSubtype="8" fill="hold" nodeType="withEffect">
                                  <p:stCondLst>
                                    <p:cond delay="0"/>
                                  </p:stCondLst>
                                  <p:childTnLst>
                                    <p:set>
                                      <p:cBhvr>
                                        <p:cTn id="201" dur="1" fill="hold">
                                          <p:stCondLst>
                                            <p:cond delay="0"/>
                                          </p:stCondLst>
                                        </p:cTn>
                                        <p:tgtEl>
                                          <p:spTgt spid="75"/>
                                        </p:tgtEl>
                                        <p:attrNameLst>
                                          <p:attrName>style.visibility</p:attrName>
                                        </p:attrNameLst>
                                      </p:cBhvr>
                                      <p:to>
                                        <p:strVal val="visible"/>
                                      </p:to>
                                    </p:set>
                                    <p:animEffect transition="in" filter="wipe(left)">
                                      <p:cBhvr>
                                        <p:cTn id="202" dur="500"/>
                                        <p:tgtEl>
                                          <p:spTgt spid="75"/>
                                        </p:tgtEl>
                                      </p:cBhvr>
                                    </p:animEffect>
                                  </p:childTnLst>
                                </p:cTn>
                              </p:par>
                              <p:par>
                                <p:cTn id="203" presetID="22" presetClass="entr" presetSubtype="8" fill="hold" nodeType="withEffect">
                                  <p:stCondLst>
                                    <p:cond delay="0"/>
                                  </p:stCondLst>
                                  <p:childTnLst>
                                    <p:set>
                                      <p:cBhvr>
                                        <p:cTn id="204" dur="1" fill="hold">
                                          <p:stCondLst>
                                            <p:cond delay="0"/>
                                          </p:stCondLst>
                                        </p:cTn>
                                        <p:tgtEl>
                                          <p:spTgt spid="76"/>
                                        </p:tgtEl>
                                        <p:attrNameLst>
                                          <p:attrName>style.visibility</p:attrName>
                                        </p:attrNameLst>
                                      </p:cBhvr>
                                      <p:to>
                                        <p:strVal val="visible"/>
                                      </p:to>
                                    </p:set>
                                    <p:animEffect transition="in" filter="wipe(left)">
                                      <p:cBhvr>
                                        <p:cTn id="205" dur="500"/>
                                        <p:tgtEl>
                                          <p:spTgt spid="76"/>
                                        </p:tgtEl>
                                      </p:cBhvr>
                                    </p:animEffect>
                                  </p:childTnLst>
                                </p:cTn>
                              </p:par>
                              <p:par>
                                <p:cTn id="206" presetID="22" presetClass="entr" presetSubtype="8" fill="hold" nodeType="withEffect">
                                  <p:stCondLst>
                                    <p:cond delay="0"/>
                                  </p:stCondLst>
                                  <p:childTnLst>
                                    <p:set>
                                      <p:cBhvr>
                                        <p:cTn id="207" dur="1" fill="hold">
                                          <p:stCondLst>
                                            <p:cond delay="0"/>
                                          </p:stCondLst>
                                        </p:cTn>
                                        <p:tgtEl>
                                          <p:spTgt spid="77"/>
                                        </p:tgtEl>
                                        <p:attrNameLst>
                                          <p:attrName>style.visibility</p:attrName>
                                        </p:attrNameLst>
                                      </p:cBhvr>
                                      <p:to>
                                        <p:strVal val="visible"/>
                                      </p:to>
                                    </p:set>
                                    <p:animEffect transition="in" filter="wipe(left)">
                                      <p:cBhvr>
                                        <p:cTn id="208" dur="500"/>
                                        <p:tgtEl>
                                          <p:spTgt spid="77"/>
                                        </p:tgtEl>
                                      </p:cBhvr>
                                    </p:animEffect>
                                  </p:childTnLst>
                                </p:cTn>
                              </p:par>
                              <p:par>
                                <p:cTn id="209" presetID="22" presetClass="entr" presetSubtype="8" fill="hold" nodeType="withEffect">
                                  <p:stCondLst>
                                    <p:cond delay="0"/>
                                  </p:stCondLst>
                                  <p:childTnLst>
                                    <p:set>
                                      <p:cBhvr>
                                        <p:cTn id="210" dur="1" fill="hold">
                                          <p:stCondLst>
                                            <p:cond delay="0"/>
                                          </p:stCondLst>
                                        </p:cTn>
                                        <p:tgtEl>
                                          <p:spTgt spid="78"/>
                                        </p:tgtEl>
                                        <p:attrNameLst>
                                          <p:attrName>style.visibility</p:attrName>
                                        </p:attrNameLst>
                                      </p:cBhvr>
                                      <p:to>
                                        <p:strVal val="visible"/>
                                      </p:to>
                                    </p:set>
                                    <p:animEffect transition="in" filter="wipe(left)">
                                      <p:cBhvr>
                                        <p:cTn id="211" dur="500"/>
                                        <p:tgtEl>
                                          <p:spTgt spid="78"/>
                                        </p:tgtEl>
                                      </p:cBhvr>
                                    </p:animEffect>
                                  </p:childTnLst>
                                </p:cTn>
                              </p:par>
                              <p:par>
                                <p:cTn id="212" presetID="22" presetClass="entr" presetSubtype="8" fill="hold" nodeType="withEffect">
                                  <p:stCondLst>
                                    <p:cond delay="0"/>
                                  </p:stCondLst>
                                  <p:childTnLst>
                                    <p:set>
                                      <p:cBhvr>
                                        <p:cTn id="213" dur="1" fill="hold">
                                          <p:stCondLst>
                                            <p:cond delay="0"/>
                                          </p:stCondLst>
                                        </p:cTn>
                                        <p:tgtEl>
                                          <p:spTgt spid="79"/>
                                        </p:tgtEl>
                                        <p:attrNameLst>
                                          <p:attrName>style.visibility</p:attrName>
                                        </p:attrNameLst>
                                      </p:cBhvr>
                                      <p:to>
                                        <p:strVal val="visible"/>
                                      </p:to>
                                    </p:set>
                                    <p:animEffect transition="in" filter="wipe(left)">
                                      <p:cBhvr>
                                        <p:cTn id="214" dur="500"/>
                                        <p:tgtEl>
                                          <p:spTgt spid="79"/>
                                        </p:tgtEl>
                                      </p:cBhvr>
                                    </p:animEffect>
                                  </p:childTnLst>
                                </p:cTn>
                              </p:par>
                              <p:par>
                                <p:cTn id="215" presetID="22" presetClass="entr" presetSubtype="8" fill="hold" nodeType="withEffect">
                                  <p:stCondLst>
                                    <p:cond delay="0"/>
                                  </p:stCondLst>
                                  <p:childTnLst>
                                    <p:set>
                                      <p:cBhvr>
                                        <p:cTn id="216" dur="1" fill="hold">
                                          <p:stCondLst>
                                            <p:cond delay="0"/>
                                          </p:stCondLst>
                                        </p:cTn>
                                        <p:tgtEl>
                                          <p:spTgt spid="81"/>
                                        </p:tgtEl>
                                        <p:attrNameLst>
                                          <p:attrName>style.visibility</p:attrName>
                                        </p:attrNameLst>
                                      </p:cBhvr>
                                      <p:to>
                                        <p:strVal val="visible"/>
                                      </p:to>
                                    </p:set>
                                    <p:animEffect transition="in" filter="wipe(left)">
                                      <p:cBhvr>
                                        <p:cTn id="217" dur="500"/>
                                        <p:tgtEl>
                                          <p:spTgt spid="81"/>
                                        </p:tgtEl>
                                      </p:cBhvr>
                                    </p:animEffect>
                                  </p:childTnLst>
                                </p:cTn>
                              </p:par>
                              <p:par>
                                <p:cTn id="218" presetID="22" presetClass="entr" presetSubtype="8" fill="hold" nodeType="withEffect">
                                  <p:stCondLst>
                                    <p:cond delay="0"/>
                                  </p:stCondLst>
                                  <p:childTnLst>
                                    <p:set>
                                      <p:cBhvr>
                                        <p:cTn id="219" dur="1" fill="hold">
                                          <p:stCondLst>
                                            <p:cond delay="0"/>
                                          </p:stCondLst>
                                        </p:cTn>
                                        <p:tgtEl>
                                          <p:spTgt spid="82"/>
                                        </p:tgtEl>
                                        <p:attrNameLst>
                                          <p:attrName>style.visibility</p:attrName>
                                        </p:attrNameLst>
                                      </p:cBhvr>
                                      <p:to>
                                        <p:strVal val="visible"/>
                                      </p:to>
                                    </p:set>
                                    <p:animEffect transition="in" filter="wipe(left)">
                                      <p:cBhvr>
                                        <p:cTn id="220" dur="500"/>
                                        <p:tgtEl>
                                          <p:spTgt spid="82"/>
                                        </p:tgtEl>
                                      </p:cBhvr>
                                    </p:animEffect>
                                  </p:childTnLst>
                                </p:cTn>
                              </p:par>
                              <p:par>
                                <p:cTn id="221" presetID="22" presetClass="entr" presetSubtype="8" fill="hold" nodeType="withEffect">
                                  <p:stCondLst>
                                    <p:cond delay="0"/>
                                  </p:stCondLst>
                                  <p:childTnLst>
                                    <p:set>
                                      <p:cBhvr>
                                        <p:cTn id="222" dur="1" fill="hold">
                                          <p:stCondLst>
                                            <p:cond delay="0"/>
                                          </p:stCondLst>
                                        </p:cTn>
                                        <p:tgtEl>
                                          <p:spTgt spid="83"/>
                                        </p:tgtEl>
                                        <p:attrNameLst>
                                          <p:attrName>style.visibility</p:attrName>
                                        </p:attrNameLst>
                                      </p:cBhvr>
                                      <p:to>
                                        <p:strVal val="visible"/>
                                      </p:to>
                                    </p:set>
                                    <p:animEffect transition="in" filter="wipe(left)">
                                      <p:cBhvr>
                                        <p:cTn id="223" dur="500"/>
                                        <p:tgtEl>
                                          <p:spTgt spid="83"/>
                                        </p:tgtEl>
                                      </p:cBhvr>
                                    </p:animEffect>
                                  </p:childTnLst>
                                </p:cTn>
                              </p:par>
                              <p:par>
                                <p:cTn id="224" presetID="22" presetClass="entr" presetSubtype="8" fill="hold" grpId="0" nodeType="withEffect">
                                  <p:stCondLst>
                                    <p:cond delay="0"/>
                                  </p:stCondLst>
                                  <p:childTnLst>
                                    <p:set>
                                      <p:cBhvr>
                                        <p:cTn id="225" dur="1" fill="hold">
                                          <p:stCondLst>
                                            <p:cond delay="0"/>
                                          </p:stCondLst>
                                        </p:cTn>
                                        <p:tgtEl>
                                          <p:spTgt spid="85"/>
                                        </p:tgtEl>
                                        <p:attrNameLst>
                                          <p:attrName>style.visibility</p:attrName>
                                        </p:attrNameLst>
                                      </p:cBhvr>
                                      <p:to>
                                        <p:strVal val="visible"/>
                                      </p:to>
                                    </p:set>
                                    <p:animEffect transition="in" filter="wipe(left)">
                                      <p:cBhvr>
                                        <p:cTn id="226" dur="500"/>
                                        <p:tgtEl>
                                          <p:spTgt spid="85"/>
                                        </p:tgtEl>
                                      </p:cBhvr>
                                    </p:animEffect>
                                  </p:childTnLst>
                                </p:cTn>
                              </p:par>
                              <p:par>
                                <p:cTn id="227" presetID="22" presetClass="entr" presetSubtype="8" fill="hold" grpId="0" nodeType="withEffect">
                                  <p:stCondLst>
                                    <p:cond delay="0"/>
                                  </p:stCondLst>
                                  <p:childTnLst>
                                    <p:set>
                                      <p:cBhvr>
                                        <p:cTn id="228" dur="1" fill="hold">
                                          <p:stCondLst>
                                            <p:cond delay="0"/>
                                          </p:stCondLst>
                                        </p:cTn>
                                        <p:tgtEl>
                                          <p:spTgt spid="87"/>
                                        </p:tgtEl>
                                        <p:attrNameLst>
                                          <p:attrName>style.visibility</p:attrName>
                                        </p:attrNameLst>
                                      </p:cBhvr>
                                      <p:to>
                                        <p:strVal val="visible"/>
                                      </p:to>
                                    </p:set>
                                    <p:animEffect transition="in" filter="wipe(left)">
                                      <p:cBhvr>
                                        <p:cTn id="229" dur="500"/>
                                        <p:tgtEl>
                                          <p:spTgt spid="87"/>
                                        </p:tgtEl>
                                      </p:cBhvr>
                                    </p:animEffect>
                                  </p:childTnLst>
                                </p:cTn>
                              </p:par>
                              <p:par>
                                <p:cTn id="230" presetID="22" presetClass="entr" presetSubtype="8" fill="hold" grpId="0" nodeType="withEffect">
                                  <p:stCondLst>
                                    <p:cond delay="0"/>
                                  </p:stCondLst>
                                  <p:childTnLst>
                                    <p:set>
                                      <p:cBhvr>
                                        <p:cTn id="231" dur="1" fill="hold">
                                          <p:stCondLst>
                                            <p:cond delay="0"/>
                                          </p:stCondLst>
                                        </p:cTn>
                                        <p:tgtEl>
                                          <p:spTgt spid="88"/>
                                        </p:tgtEl>
                                        <p:attrNameLst>
                                          <p:attrName>style.visibility</p:attrName>
                                        </p:attrNameLst>
                                      </p:cBhvr>
                                      <p:to>
                                        <p:strVal val="visible"/>
                                      </p:to>
                                    </p:set>
                                    <p:animEffect transition="in" filter="wipe(left)">
                                      <p:cBhvr>
                                        <p:cTn id="232" dur="500"/>
                                        <p:tgtEl>
                                          <p:spTgt spid="88"/>
                                        </p:tgtEl>
                                      </p:cBhvr>
                                    </p:animEffect>
                                  </p:childTnLst>
                                </p:cTn>
                              </p:par>
                              <p:par>
                                <p:cTn id="233" presetID="22" presetClass="entr" presetSubtype="8" fill="hold" grpId="0" nodeType="withEffect">
                                  <p:stCondLst>
                                    <p:cond delay="0"/>
                                  </p:stCondLst>
                                  <p:childTnLst>
                                    <p:set>
                                      <p:cBhvr>
                                        <p:cTn id="234" dur="1" fill="hold">
                                          <p:stCondLst>
                                            <p:cond delay="0"/>
                                          </p:stCondLst>
                                        </p:cTn>
                                        <p:tgtEl>
                                          <p:spTgt spid="89"/>
                                        </p:tgtEl>
                                        <p:attrNameLst>
                                          <p:attrName>style.visibility</p:attrName>
                                        </p:attrNameLst>
                                      </p:cBhvr>
                                      <p:to>
                                        <p:strVal val="visible"/>
                                      </p:to>
                                    </p:set>
                                    <p:animEffect transition="in" filter="wipe(left)">
                                      <p:cBhvr>
                                        <p:cTn id="235" dur="500"/>
                                        <p:tgtEl>
                                          <p:spTgt spid="89"/>
                                        </p:tgtEl>
                                      </p:cBhvr>
                                    </p:animEffect>
                                  </p:childTnLst>
                                </p:cTn>
                              </p:par>
                              <p:par>
                                <p:cTn id="236" presetID="22" presetClass="entr" presetSubtype="8" fill="hold" grpId="0" nodeType="withEffect">
                                  <p:stCondLst>
                                    <p:cond delay="0"/>
                                  </p:stCondLst>
                                  <p:childTnLst>
                                    <p:set>
                                      <p:cBhvr>
                                        <p:cTn id="237" dur="1" fill="hold">
                                          <p:stCondLst>
                                            <p:cond delay="0"/>
                                          </p:stCondLst>
                                        </p:cTn>
                                        <p:tgtEl>
                                          <p:spTgt spid="90"/>
                                        </p:tgtEl>
                                        <p:attrNameLst>
                                          <p:attrName>style.visibility</p:attrName>
                                        </p:attrNameLst>
                                      </p:cBhvr>
                                      <p:to>
                                        <p:strVal val="visible"/>
                                      </p:to>
                                    </p:set>
                                    <p:animEffect transition="in" filter="wipe(left)">
                                      <p:cBhvr>
                                        <p:cTn id="238" dur="500"/>
                                        <p:tgtEl>
                                          <p:spTgt spid="90"/>
                                        </p:tgtEl>
                                      </p:cBhvr>
                                    </p:animEffect>
                                  </p:childTnLst>
                                </p:cTn>
                              </p:par>
                              <p:par>
                                <p:cTn id="239" presetID="22" presetClass="entr" presetSubtype="8" fill="hold" grpId="0" nodeType="withEffect">
                                  <p:stCondLst>
                                    <p:cond delay="0"/>
                                  </p:stCondLst>
                                  <p:childTnLst>
                                    <p:set>
                                      <p:cBhvr>
                                        <p:cTn id="240" dur="1" fill="hold">
                                          <p:stCondLst>
                                            <p:cond delay="0"/>
                                          </p:stCondLst>
                                        </p:cTn>
                                        <p:tgtEl>
                                          <p:spTgt spid="91"/>
                                        </p:tgtEl>
                                        <p:attrNameLst>
                                          <p:attrName>style.visibility</p:attrName>
                                        </p:attrNameLst>
                                      </p:cBhvr>
                                      <p:to>
                                        <p:strVal val="visible"/>
                                      </p:to>
                                    </p:set>
                                    <p:animEffect transition="in" filter="wipe(left)">
                                      <p:cBhvr>
                                        <p:cTn id="241" dur="500"/>
                                        <p:tgtEl>
                                          <p:spTgt spid="91"/>
                                        </p:tgtEl>
                                      </p:cBhvr>
                                    </p:animEffect>
                                  </p:childTnLst>
                                </p:cTn>
                              </p:par>
                              <p:par>
                                <p:cTn id="242" presetID="22" presetClass="entr" presetSubtype="8" fill="hold" grpId="0" nodeType="withEffect">
                                  <p:stCondLst>
                                    <p:cond delay="0"/>
                                  </p:stCondLst>
                                  <p:childTnLst>
                                    <p:set>
                                      <p:cBhvr>
                                        <p:cTn id="243" dur="1" fill="hold">
                                          <p:stCondLst>
                                            <p:cond delay="0"/>
                                          </p:stCondLst>
                                        </p:cTn>
                                        <p:tgtEl>
                                          <p:spTgt spid="92"/>
                                        </p:tgtEl>
                                        <p:attrNameLst>
                                          <p:attrName>style.visibility</p:attrName>
                                        </p:attrNameLst>
                                      </p:cBhvr>
                                      <p:to>
                                        <p:strVal val="visible"/>
                                      </p:to>
                                    </p:set>
                                    <p:animEffect transition="in" filter="wipe(left)">
                                      <p:cBhvr>
                                        <p:cTn id="244" dur="500"/>
                                        <p:tgtEl>
                                          <p:spTgt spid="92"/>
                                        </p:tgtEl>
                                      </p:cBhvr>
                                    </p:animEffect>
                                  </p:childTnLst>
                                </p:cTn>
                              </p:par>
                              <p:par>
                                <p:cTn id="245" presetID="22" presetClass="entr" presetSubtype="8" fill="hold" grpId="0" nodeType="withEffect">
                                  <p:stCondLst>
                                    <p:cond delay="0"/>
                                  </p:stCondLst>
                                  <p:childTnLst>
                                    <p:set>
                                      <p:cBhvr>
                                        <p:cTn id="246" dur="1" fill="hold">
                                          <p:stCondLst>
                                            <p:cond delay="0"/>
                                          </p:stCondLst>
                                        </p:cTn>
                                        <p:tgtEl>
                                          <p:spTgt spid="93"/>
                                        </p:tgtEl>
                                        <p:attrNameLst>
                                          <p:attrName>style.visibility</p:attrName>
                                        </p:attrNameLst>
                                      </p:cBhvr>
                                      <p:to>
                                        <p:strVal val="visible"/>
                                      </p:to>
                                    </p:set>
                                    <p:animEffect transition="in" filter="wipe(left)">
                                      <p:cBhvr>
                                        <p:cTn id="247" dur="500"/>
                                        <p:tgtEl>
                                          <p:spTgt spid="93"/>
                                        </p:tgtEl>
                                      </p:cBhvr>
                                    </p:animEffect>
                                  </p:childTnLst>
                                </p:cTn>
                              </p:par>
                              <p:par>
                                <p:cTn id="248" presetID="22" presetClass="entr" presetSubtype="8" fill="hold" grpId="0" nodeType="withEffect">
                                  <p:stCondLst>
                                    <p:cond delay="0"/>
                                  </p:stCondLst>
                                  <p:childTnLst>
                                    <p:set>
                                      <p:cBhvr>
                                        <p:cTn id="249" dur="1" fill="hold">
                                          <p:stCondLst>
                                            <p:cond delay="0"/>
                                          </p:stCondLst>
                                        </p:cTn>
                                        <p:tgtEl>
                                          <p:spTgt spid="94"/>
                                        </p:tgtEl>
                                        <p:attrNameLst>
                                          <p:attrName>style.visibility</p:attrName>
                                        </p:attrNameLst>
                                      </p:cBhvr>
                                      <p:to>
                                        <p:strVal val="visible"/>
                                      </p:to>
                                    </p:set>
                                    <p:animEffect transition="in" filter="wipe(left)">
                                      <p:cBhvr>
                                        <p:cTn id="250" dur="500"/>
                                        <p:tgtEl>
                                          <p:spTgt spid="94"/>
                                        </p:tgtEl>
                                      </p:cBhvr>
                                    </p:animEffect>
                                  </p:childTnLst>
                                </p:cTn>
                              </p:par>
                              <p:par>
                                <p:cTn id="251" presetID="22" presetClass="entr" presetSubtype="8" fill="hold" grpId="0" nodeType="withEffect">
                                  <p:stCondLst>
                                    <p:cond delay="0"/>
                                  </p:stCondLst>
                                  <p:childTnLst>
                                    <p:set>
                                      <p:cBhvr>
                                        <p:cTn id="252" dur="1" fill="hold">
                                          <p:stCondLst>
                                            <p:cond delay="0"/>
                                          </p:stCondLst>
                                        </p:cTn>
                                        <p:tgtEl>
                                          <p:spTgt spid="95"/>
                                        </p:tgtEl>
                                        <p:attrNameLst>
                                          <p:attrName>style.visibility</p:attrName>
                                        </p:attrNameLst>
                                      </p:cBhvr>
                                      <p:to>
                                        <p:strVal val="visible"/>
                                      </p:to>
                                    </p:set>
                                    <p:animEffect transition="in" filter="wipe(left)">
                                      <p:cBhvr>
                                        <p:cTn id="253" dur="500"/>
                                        <p:tgtEl>
                                          <p:spTgt spid="95"/>
                                        </p:tgtEl>
                                      </p:cBhvr>
                                    </p:animEffect>
                                  </p:childTnLst>
                                </p:cTn>
                              </p:par>
                              <p:par>
                                <p:cTn id="254" presetID="22" presetClass="entr" presetSubtype="8" fill="hold" grpId="0" nodeType="withEffect">
                                  <p:stCondLst>
                                    <p:cond delay="0"/>
                                  </p:stCondLst>
                                  <p:childTnLst>
                                    <p:set>
                                      <p:cBhvr>
                                        <p:cTn id="255" dur="1" fill="hold">
                                          <p:stCondLst>
                                            <p:cond delay="0"/>
                                          </p:stCondLst>
                                        </p:cTn>
                                        <p:tgtEl>
                                          <p:spTgt spid="96"/>
                                        </p:tgtEl>
                                        <p:attrNameLst>
                                          <p:attrName>style.visibility</p:attrName>
                                        </p:attrNameLst>
                                      </p:cBhvr>
                                      <p:to>
                                        <p:strVal val="visible"/>
                                      </p:to>
                                    </p:set>
                                    <p:animEffect transition="in" filter="wipe(left)">
                                      <p:cBhvr>
                                        <p:cTn id="256" dur="500"/>
                                        <p:tgtEl>
                                          <p:spTgt spid="96"/>
                                        </p:tgtEl>
                                      </p:cBhvr>
                                    </p:animEffect>
                                  </p:childTnLst>
                                </p:cTn>
                              </p:par>
                            </p:childTnLst>
                          </p:cTn>
                        </p:par>
                      </p:childTnLst>
                    </p:cTn>
                  </p:par>
                  <p:par>
                    <p:cTn id="257" fill="hold">
                      <p:stCondLst>
                        <p:cond delay="indefinite"/>
                      </p:stCondLst>
                      <p:childTnLst>
                        <p:par>
                          <p:cTn id="258" fill="hold">
                            <p:stCondLst>
                              <p:cond delay="0"/>
                            </p:stCondLst>
                            <p:childTnLst>
                              <p:par>
                                <p:cTn id="259" presetID="16" presetClass="entr" presetSubtype="37" fill="hold" grpId="0" nodeType="clickEffect">
                                  <p:stCondLst>
                                    <p:cond delay="0"/>
                                  </p:stCondLst>
                                  <p:childTnLst>
                                    <p:set>
                                      <p:cBhvr>
                                        <p:cTn id="260" dur="1" fill="hold">
                                          <p:stCondLst>
                                            <p:cond delay="0"/>
                                          </p:stCondLst>
                                        </p:cTn>
                                        <p:tgtEl>
                                          <p:spTgt spid="2"/>
                                        </p:tgtEl>
                                        <p:attrNameLst>
                                          <p:attrName>style.visibility</p:attrName>
                                        </p:attrNameLst>
                                      </p:cBhvr>
                                      <p:to>
                                        <p:strVal val="visible"/>
                                      </p:to>
                                    </p:set>
                                    <p:animEffect transition="in" filter="barn(outVertical)">
                                      <p:cBhvr>
                                        <p:cTn id="26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P spid="32" grpId="0"/>
      <p:bldP spid="40" grpId="0"/>
      <p:bldP spid="45" grpId="0"/>
      <p:bldP spid="46" grpId="0"/>
      <p:bldP spid="85" grpId="0"/>
      <p:bldP spid="87" grpId="0"/>
      <p:bldP spid="88" grpId="0"/>
      <p:bldP spid="89" grpId="0"/>
      <p:bldP spid="90" grpId="0"/>
      <p:bldP spid="91" grpId="0"/>
      <p:bldP spid="92" grpId="0"/>
      <p:bldP spid="93" grpId="0"/>
      <p:bldP spid="94" grpId="0"/>
      <p:bldP spid="95" grpId="0"/>
      <p:bldP spid="96" grpId="0"/>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2-bit Ripple Down-Counter using Negative Edge-triggered Flip-Flop</a:t>
            </a:r>
            <a:endParaRPr lang="en-US" sz="2800" dirty="0"/>
          </a:p>
        </p:txBody>
      </p:sp>
      <p:cxnSp>
        <p:nvCxnSpPr>
          <p:cNvPr id="4" name="Straight Connector 3"/>
          <p:cNvCxnSpPr/>
          <p:nvPr/>
        </p:nvCxnSpPr>
        <p:spPr>
          <a:xfrm>
            <a:off x="561372" y="2000310"/>
            <a:ext cx="533400" cy="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1018572" y="1695510"/>
            <a:ext cx="1283120" cy="1905000"/>
            <a:chOff x="1066800" y="2286000"/>
            <a:chExt cx="1283120" cy="1905000"/>
          </a:xfrm>
        </p:grpSpPr>
        <p:grpSp>
          <p:nvGrpSpPr>
            <p:cNvPr id="6" name="Group 5"/>
            <p:cNvGrpSpPr/>
            <p:nvPr/>
          </p:nvGrpSpPr>
          <p:grpSpPr>
            <a:xfrm>
              <a:off x="1066800" y="2286000"/>
              <a:ext cx="1283120" cy="1905000"/>
              <a:chOff x="1114424" y="2286000"/>
              <a:chExt cx="1552576" cy="1905000"/>
            </a:xfrm>
          </p:grpSpPr>
          <p:sp>
            <p:nvSpPr>
              <p:cNvPr id="9" name="Rectangle 8"/>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smtClean="0"/>
                  <a:t>1</a:t>
                </a:r>
                <a:endParaRPr lang="en-US" baseline="-25000" dirty="0"/>
              </a:p>
            </p:txBody>
          </p:sp>
          <p:sp>
            <p:nvSpPr>
              <p:cNvPr id="10" name="TextBox 9"/>
              <p:cNvSpPr txBox="1"/>
              <p:nvPr/>
            </p:nvSpPr>
            <p:spPr>
              <a:xfrm>
                <a:off x="1219200" y="2357735"/>
                <a:ext cx="478016" cy="461665"/>
              </a:xfrm>
              <a:prstGeom prst="rect">
                <a:avLst/>
              </a:prstGeom>
              <a:noFill/>
            </p:spPr>
            <p:txBody>
              <a:bodyPr wrap="none" rtlCol="0">
                <a:spAutoFit/>
              </a:bodyPr>
              <a:lstStyle/>
              <a:p>
                <a:r>
                  <a:rPr lang="en-US" sz="2400" dirty="0" smtClean="0">
                    <a:solidFill>
                      <a:schemeClr val="bg1"/>
                    </a:solidFill>
                  </a:rPr>
                  <a:t>J</a:t>
                </a:r>
                <a:r>
                  <a:rPr lang="en-US" sz="2400" baseline="-25000" dirty="0" smtClean="0">
                    <a:solidFill>
                      <a:schemeClr val="bg1"/>
                    </a:solidFill>
                  </a:rPr>
                  <a:t>1</a:t>
                </a:r>
                <a:endParaRPr lang="en-US" sz="2400" baseline="-25000" dirty="0">
                  <a:solidFill>
                    <a:schemeClr val="bg1"/>
                  </a:solidFill>
                </a:endParaRPr>
              </a:p>
            </p:txBody>
          </p:sp>
          <p:sp>
            <p:nvSpPr>
              <p:cNvPr id="11" name="TextBox 10"/>
              <p:cNvSpPr txBox="1"/>
              <p:nvPr/>
            </p:nvSpPr>
            <p:spPr>
              <a:xfrm>
                <a:off x="2145931" y="2347912"/>
                <a:ext cx="495649"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1</a:t>
                </a:r>
                <a:endParaRPr lang="en-US" sz="2400" baseline="-25000" dirty="0">
                  <a:solidFill>
                    <a:schemeClr val="bg1"/>
                  </a:solidFill>
                </a:endParaRPr>
              </a:p>
            </p:txBody>
          </p:sp>
          <p:sp>
            <p:nvSpPr>
              <p:cNvPr id="12" name="TextBox 11"/>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sp>
          <p:nvSpPr>
            <p:cNvPr id="7" name="TextBox 6"/>
            <p:cNvSpPr txBox="1"/>
            <p:nvPr/>
          </p:nvSpPr>
          <p:spPr>
            <a:xfrm>
              <a:off x="1157288" y="3729335"/>
              <a:ext cx="449162" cy="461665"/>
            </a:xfrm>
            <a:prstGeom prst="rect">
              <a:avLst/>
            </a:prstGeom>
            <a:noFill/>
          </p:spPr>
          <p:txBody>
            <a:bodyPr wrap="none" rtlCol="0">
              <a:spAutoFit/>
            </a:bodyPr>
            <a:lstStyle/>
            <a:p>
              <a:r>
                <a:rPr lang="en-US" sz="2400" dirty="0" smtClean="0">
                  <a:solidFill>
                    <a:schemeClr val="bg1"/>
                  </a:solidFill>
                </a:rPr>
                <a:t>K</a:t>
              </a:r>
              <a:r>
                <a:rPr lang="en-US" sz="2400" baseline="-25000" dirty="0" smtClean="0">
                  <a:solidFill>
                    <a:schemeClr val="bg1"/>
                  </a:solidFill>
                </a:rPr>
                <a:t>1</a:t>
              </a:r>
              <a:endParaRPr lang="en-US" sz="2400" baseline="-25000" dirty="0">
                <a:solidFill>
                  <a:schemeClr val="bg1"/>
                </a:solidFill>
              </a:endParaRPr>
            </a:p>
          </p:txBody>
        </p:sp>
        <p:sp>
          <p:nvSpPr>
            <p:cNvPr id="8" name="TextBox 7"/>
            <p:cNvSpPr txBox="1"/>
            <p:nvPr/>
          </p:nvSpPr>
          <p:spPr>
            <a:xfrm>
              <a:off x="1828800" y="3729335"/>
              <a:ext cx="520539"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1</a:t>
              </a:r>
              <a:r>
                <a:rPr lang="en-US" sz="2400" dirty="0" smtClean="0">
                  <a:solidFill>
                    <a:schemeClr val="bg1"/>
                  </a:solidFill>
                </a:rPr>
                <a:t>’</a:t>
              </a:r>
              <a:endParaRPr lang="en-US" sz="2400" baseline="-25000" dirty="0">
                <a:solidFill>
                  <a:schemeClr val="bg1"/>
                </a:solidFill>
              </a:endParaRPr>
            </a:p>
          </p:txBody>
        </p:sp>
      </p:grpSp>
      <p:grpSp>
        <p:nvGrpSpPr>
          <p:cNvPr id="13" name="Group 12"/>
          <p:cNvGrpSpPr/>
          <p:nvPr/>
        </p:nvGrpSpPr>
        <p:grpSpPr>
          <a:xfrm>
            <a:off x="3328038" y="1695510"/>
            <a:ext cx="1348134" cy="1905000"/>
            <a:chOff x="1066800" y="2286000"/>
            <a:chExt cx="1348134" cy="1905000"/>
          </a:xfrm>
        </p:grpSpPr>
        <p:grpSp>
          <p:nvGrpSpPr>
            <p:cNvPr id="14" name="Group 13"/>
            <p:cNvGrpSpPr/>
            <p:nvPr/>
          </p:nvGrpSpPr>
          <p:grpSpPr>
            <a:xfrm>
              <a:off x="1066800" y="2286000"/>
              <a:ext cx="1348134" cy="1905000"/>
              <a:chOff x="1114424" y="2286000"/>
              <a:chExt cx="1631243" cy="1905000"/>
            </a:xfrm>
          </p:grpSpPr>
          <p:sp>
            <p:nvSpPr>
              <p:cNvPr id="17" name="Rectangle 16"/>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smtClean="0"/>
                  <a:t>2</a:t>
                </a:r>
                <a:endParaRPr lang="en-US" baseline="-25000" dirty="0"/>
              </a:p>
            </p:txBody>
          </p:sp>
          <p:sp>
            <p:nvSpPr>
              <p:cNvPr id="18" name="TextBox 17"/>
              <p:cNvSpPr txBox="1"/>
              <p:nvPr/>
            </p:nvSpPr>
            <p:spPr>
              <a:xfrm>
                <a:off x="1219200" y="2357735"/>
                <a:ext cx="467839" cy="461665"/>
              </a:xfrm>
              <a:prstGeom prst="rect">
                <a:avLst/>
              </a:prstGeom>
              <a:noFill/>
            </p:spPr>
            <p:txBody>
              <a:bodyPr wrap="none" rtlCol="0">
                <a:spAutoFit/>
              </a:bodyPr>
              <a:lstStyle/>
              <a:p>
                <a:r>
                  <a:rPr lang="en-US" sz="2400" dirty="0" smtClean="0">
                    <a:solidFill>
                      <a:schemeClr val="bg1"/>
                    </a:solidFill>
                  </a:rPr>
                  <a:t>J</a:t>
                </a:r>
                <a:r>
                  <a:rPr lang="en-US" sz="2400" baseline="-25000" dirty="0">
                    <a:solidFill>
                      <a:schemeClr val="bg1"/>
                    </a:solidFill>
                  </a:rPr>
                  <a:t>2</a:t>
                </a:r>
              </a:p>
            </p:txBody>
          </p:sp>
          <p:sp>
            <p:nvSpPr>
              <p:cNvPr id="19" name="TextBox 18"/>
              <p:cNvSpPr txBox="1"/>
              <p:nvPr/>
            </p:nvSpPr>
            <p:spPr>
              <a:xfrm>
                <a:off x="2145931" y="2347912"/>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2</a:t>
                </a:r>
              </a:p>
            </p:txBody>
          </p:sp>
          <p:sp>
            <p:nvSpPr>
              <p:cNvPr id="20" name="TextBox 19"/>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sp>
          <p:nvSpPr>
            <p:cNvPr id="15" name="TextBox 14"/>
            <p:cNvSpPr txBox="1"/>
            <p:nvPr/>
          </p:nvSpPr>
          <p:spPr>
            <a:xfrm>
              <a:off x="1157288" y="3729335"/>
              <a:ext cx="449162" cy="461665"/>
            </a:xfrm>
            <a:prstGeom prst="rect">
              <a:avLst/>
            </a:prstGeom>
            <a:noFill/>
          </p:spPr>
          <p:txBody>
            <a:bodyPr wrap="none" rtlCol="0">
              <a:spAutoFit/>
            </a:bodyPr>
            <a:lstStyle/>
            <a:p>
              <a:r>
                <a:rPr lang="en-US" sz="2400" dirty="0" smtClean="0">
                  <a:solidFill>
                    <a:schemeClr val="bg1"/>
                  </a:solidFill>
                </a:rPr>
                <a:t>K</a:t>
              </a:r>
              <a:r>
                <a:rPr lang="en-US" sz="2400" baseline="-25000" dirty="0">
                  <a:solidFill>
                    <a:schemeClr val="bg1"/>
                  </a:solidFill>
                </a:rPr>
                <a:t>2</a:t>
              </a:r>
            </a:p>
          </p:txBody>
        </p:sp>
        <p:sp>
          <p:nvSpPr>
            <p:cNvPr id="16" name="TextBox 15"/>
            <p:cNvSpPr txBox="1"/>
            <p:nvPr/>
          </p:nvSpPr>
          <p:spPr>
            <a:xfrm>
              <a:off x="1828800" y="3729335"/>
              <a:ext cx="572593"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2</a:t>
              </a:r>
              <a:r>
                <a:rPr lang="en-US" sz="2400" dirty="0" smtClean="0">
                  <a:solidFill>
                    <a:schemeClr val="bg1"/>
                  </a:solidFill>
                </a:rPr>
                <a:t>’</a:t>
              </a:r>
              <a:endParaRPr lang="en-US" sz="2400" baseline="-25000" dirty="0">
                <a:solidFill>
                  <a:schemeClr val="bg1"/>
                </a:solidFill>
              </a:endParaRPr>
            </a:p>
          </p:txBody>
        </p:sp>
      </p:grpSp>
      <p:cxnSp>
        <p:nvCxnSpPr>
          <p:cNvPr id="21" name="Straight Connector 20"/>
          <p:cNvCxnSpPr/>
          <p:nvPr/>
        </p:nvCxnSpPr>
        <p:spPr>
          <a:xfrm flipV="1">
            <a:off x="561372" y="1377230"/>
            <a:ext cx="0" cy="200816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61372" y="3371910"/>
            <a:ext cx="533400" cy="0"/>
          </a:xfrm>
          <a:prstGeom prst="line">
            <a:avLst/>
          </a:prstGeom>
          <a:ln w="25400">
            <a:head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08972" y="914400"/>
            <a:ext cx="314510" cy="400110"/>
          </a:xfrm>
          <a:prstGeom prst="rect">
            <a:avLst/>
          </a:prstGeom>
          <a:noFill/>
        </p:spPr>
        <p:txBody>
          <a:bodyPr wrap="none" rtlCol="0">
            <a:spAutoFit/>
          </a:bodyPr>
          <a:lstStyle/>
          <a:p>
            <a:r>
              <a:rPr lang="en-US" sz="2000" dirty="0" smtClean="0">
                <a:solidFill>
                  <a:schemeClr val="tx2"/>
                </a:solidFill>
              </a:rPr>
              <a:t>1</a:t>
            </a:r>
            <a:endParaRPr lang="en-US" sz="2000" baseline="-25000" dirty="0">
              <a:solidFill>
                <a:schemeClr val="tx2"/>
              </a:solidFill>
            </a:endParaRPr>
          </a:p>
        </p:txBody>
      </p:sp>
      <p:grpSp>
        <p:nvGrpSpPr>
          <p:cNvPr id="34" name="Group 33"/>
          <p:cNvGrpSpPr/>
          <p:nvPr/>
        </p:nvGrpSpPr>
        <p:grpSpPr>
          <a:xfrm>
            <a:off x="232258" y="2590862"/>
            <a:ext cx="862514" cy="117594"/>
            <a:chOff x="280486" y="3000376"/>
            <a:chExt cx="862514" cy="117594"/>
          </a:xfrm>
        </p:grpSpPr>
        <p:cxnSp>
          <p:nvCxnSpPr>
            <p:cNvPr id="27" name="Straight Connector 26"/>
            <p:cNvCxnSpPr/>
            <p:nvPr/>
          </p:nvCxnSpPr>
          <p:spPr>
            <a:xfrm>
              <a:off x="280486" y="3048000"/>
              <a:ext cx="78631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1025406" y="3000376"/>
              <a:ext cx="117594" cy="1175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p:cNvCxnSpPr/>
          <p:nvPr/>
        </p:nvCxnSpPr>
        <p:spPr>
          <a:xfrm>
            <a:off x="2954234" y="2001118"/>
            <a:ext cx="440826" cy="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937860" y="1378038"/>
            <a:ext cx="0" cy="200816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954234" y="3372718"/>
            <a:ext cx="440826" cy="0"/>
          </a:xfrm>
          <a:prstGeom prst="line">
            <a:avLst/>
          </a:prstGeom>
          <a:ln w="25400">
            <a:head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75750" y="933510"/>
            <a:ext cx="314510" cy="400110"/>
          </a:xfrm>
          <a:prstGeom prst="rect">
            <a:avLst/>
          </a:prstGeom>
          <a:noFill/>
        </p:spPr>
        <p:txBody>
          <a:bodyPr wrap="none" rtlCol="0">
            <a:spAutoFit/>
          </a:bodyPr>
          <a:lstStyle/>
          <a:p>
            <a:r>
              <a:rPr lang="en-US" sz="2000" dirty="0" smtClean="0">
                <a:solidFill>
                  <a:schemeClr val="tx2"/>
                </a:solidFill>
              </a:rPr>
              <a:t>1</a:t>
            </a:r>
            <a:endParaRPr lang="en-US" sz="2000" baseline="-25000" dirty="0">
              <a:solidFill>
                <a:schemeClr val="tx2"/>
              </a:solidFill>
            </a:endParaRPr>
          </a:p>
        </p:txBody>
      </p:sp>
      <p:cxnSp>
        <p:nvCxnSpPr>
          <p:cNvPr id="33" name="Straight Connector 32"/>
          <p:cNvCxnSpPr/>
          <p:nvPr/>
        </p:nvCxnSpPr>
        <p:spPr>
          <a:xfrm flipV="1">
            <a:off x="2633060" y="2630344"/>
            <a:ext cx="0" cy="774233"/>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2618772" y="2582804"/>
            <a:ext cx="762000" cy="117594"/>
            <a:chOff x="381000" y="3000376"/>
            <a:chExt cx="762000" cy="117594"/>
          </a:xfrm>
        </p:grpSpPr>
        <p:cxnSp>
          <p:nvCxnSpPr>
            <p:cNvPr id="36" name="Straight Connector 35"/>
            <p:cNvCxnSpPr/>
            <p:nvPr/>
          </p:nvCxnSpPr>
          <p:spPr>
            <a:xfrm>
              <a:off x="381000" y="3048000"/>
              <a:ext cx="6858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1025406" y="3000376"/>
              <a:ext cx="117594" cy="1175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Connector 38"/>
          <p:cNvCxnSpPr/>
          <p:nvPr/>
        </p:nvCxnSpPr>
        <p:spPr>
          <a:xfrm>
            <a:off x="2299684" y="2000310"/>
            <a:ext cx="331199" cy="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390172" y="914400"/>
            <a:ext cx="444352" cy="400110"/>
          </a:xfrm>
          <a:prstGeom prst="rect">
            <a:avLst/>
          </a:prstGeom>
          <a:noFill/>
        </p:spPr>
        <p:txBody>
          <a:bodyPr wrap="none" rtlCol="0">
            <a:spAutoFit/>
          </a:bodyPr>
          <a:lstStyle/>
          <a:p>
            <a:r>
              <a:rPr lang="en-US" sz="2000" dirty="0" smtClean="0">
                <a:solidFill>
                  <a:schemeClr val="tx2"/>
                </a:solidFill>
              </a:rPr>
              <a:t>Q</a:t>
            </a:r>
            <a:r>
              <a:rPr lang="en-US" sz="2000" baseline="-25000" dirty="0" smtClean="0">
                <a:solidFill>
                  <a:schemeClr val="tx2"/>
                </a:solidFill>
              </a:rPr>
              <a:t>1</a:t>
            </a:r>
            <a:endParaRPr lang="en-US" sz="2000" baseline="-25000" dirty="0">
              <a:solidFill>
                <a:schemeClr val="tx2"/>
              </a:solidFill>
            </a:endParaRPr>
          </a:p>
        </p:txBody>
      </p:sp>
      <p:cxnSp>
        <p:nvCxnSpPr>
          <p:cNvPr id="41" name="Straight Connector 40"/>
          <p:cNvCxnSpPr/>
          <p:nvPr/>
        </p:nvCxnSpPr>
        <p:spPr>
          <a:xfrm>
            <a:off x="2313972" y="3419534"/>
            <a:ext cx="331199" cy="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614260" y="3419534"/>
            <a:ext cx="331199" cy="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4935525" y="1375145"/>
            <a:ext cx="0" cy="639862"/>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616437" y="2000310"/>
            <a:ext cx="331199" cy="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676172" y="933510"/>
            <a:ext cx="444352" cy="400110"/>
          </a:xfrm>
          <a:prstGeom prst="rect">
            <a:avLst/>
          </a:prstGeom>
          <a:noFill/>
        </p:spPr>
        <p:txBody>
          <a:bodyPr wrap="none" rtlCol="0">
            <a:spAutoFit/>
          </a:bodyPr>
          <a:lstStyle/>
          <a:p>
            <a:r>
              <a:rPr lang="en-US" sz="2000" dirty="0" smtClean="0">
                <a:solidFill>
                  <a:schemeClr val="tx2"/>
                </a:solidFill>
              </a:rPr>
              <a:t>Q</a:t>
            </a:r>
            <a:r>
              <a:rPr lang="en-US" sz="2000" baseline="-25000" dirty="0">
                <a:solidFill>
                  <a:schemeClr val="tx2"/>
                </a:solidFill>
              </a:rPr>
              <a:t>2</a:t>
            </a:r>
          </a:p>
        </p:txBody>
      </p:sp>
      <p:sp>
        <p:nvSpPr>
          <p:cNvPr id="46" name="TextBox 45"/>
          <p:cNvSpPr txBox="1"/>
          <p:nvPr/>
        </p:nvSpPr>
        <p:spPr>
          <a:xfrm>
            <a:off x="-76200" y="2266890"/>
            <a:ext cx="561372" cy="400110"/>
          </a:xfrm>
          <a:prstGeom prst="rect">
            <a:avLst/>
          </a:prstGeom>
          <a:noFill/>
        </p:spPr>
        <p:txBody>
          <a:bodyPr wrap="none" rtlCol="0">
            <a:spAutoFit/>
          </a:bodyPr>
          <a:lstStyle/>
          <a:p>
            <a:r>
              <a:rPr lang="en-US" sz="2000" dirty="0" smtClean="0">
                <a:solidFill>
                  <a:schemeClr val="tx2"/>
                </a:solidFill>
              </a:rPr>
              <a:t>CLK</a:t>
            </a:r>
            <a:endParaRPr lang="en-US" sz="2000" baseline="-25000" dirty="0">
              <a:solidFill>
                <a:schemeClr val="tx2"/>
              </a:solidFill>
            </a:endParaRPr>
          </a:p>
        </p:txBody>
      </p:sp>
      <p:graphicFrame>
        <p:nvGraphicFramePr>
          <p:cNvPr id="47" name="Table 46"/>
          <p:cNvGraphicFramePr>
            <a:graphicFrameLocks noGrp="1"/>
          </p:cNvGraphicFramePr>
          <p:nvPr>
            <p:extLst>
              <p:ext uri="{D42A27DB-BD31-4B8C-83A1-F6EECF244321}">
                <p14:modId xmlns:p14="http://schemas.microsoft.com/office/powerpoint/2010/main" val="2604736189"/>
              </p:ext>
            </p:extLst>
          </p:nvPr>
        </p:nvGraphicFramePr>
        <p:xfrm>
          <a:off x="5257799" y="1447798"/>
          <a:ext cx="3792525" cy="2375430"/>
        </p:xfrm>
        <a:graphic>
          <a:graphicData uri="http://schemas.openxmlformats.org/drawingml/2006/table">
            <a:tbl>
              <a:tblPr firstRow="1" bandRow="1"/>
              <a:tblGrid>
                <a:gridCol w="758505"/>
                <a:gridCol w="758505"/>
                <a:gridCol w="758505"/>
                <a:gridCol w="758505"/>
                <a:gridCol w="758505"/>
              </a:tblGrid>
              <a:tr h="395905">
                <a:tc rowSpan="2">
                  <a:txBody>
                    <a:bodyPr/>
                    <a:lstStyle/>
                    <a:p>
                      <a:pPr algn="ctr"/>
                      <a:r>
                        <a:rPr lang="en-US" dirty="0" smtClean="0"/>
                        <a:t>CLK</a:t>
                      </a:r>
                      <a:endParaRPr lang="en-US" dirty="0"/>
                    </a:p>
                  </a:txBody>
                  <a:tcPr anchor="ctr"/>
                </a:tc>
                <a:tc gridSpan="2">
                  <a:txBody>
                    <a:bodyPr/>
                    <a:lstStyle/>
                    <a:p>
                      <a:pPr algn="ctr"/>
                      <a:r>
                        <a:rPr lang="en-US" dirty="0" smtClean="0"/>
                        <a:t>Present</a:t>
                      </a:r>
                      <a:r>
                        <a:rPr lang="en-US" baseline="0" dirty="0" smtClean="0"/>
                        <a:t> State</a:t>
                      </a:r>
                      <a:endParaRPr lang="en-US" dirty="0"/>
                    </a:p>
                  </a:txBody>
                  <a:tcPr anchor="ctr"/>
                </a:tc>
                <a:tc hMerge="1">
                  <a:txBody>
                    <a:bodyPr/>
                    <a:lstStyle/>
                    <a:p>
                      <a:pPr algn="ctr"/>
                      <a:endParaRPr lang="en-US" dirty="0"/>
                    </a:p>
                  </a:txBody>
                  <a:tcPr anchor="ctr"/>
                </a:tc>
                <a:tc gridSpan="2">
                  <a:txBody>
                    <a:bodyPr/>
                    <a:lstStyle/>
                    <a:p>
                      <a:pPr algn="ctr"/>
                      <a:r>
                        <a:rPr lang="en-US" dirty="0" smtClean="0"/>
                        <a:t>Next State</a:t>
                      </a:r>
                      <a:endParaRPr lang="en-US" dirty="0"/>
                    </a:p>
                  </a:txBody>
                  <a:tcPr anchor="ctr"/>
                </a:tc>
                <a:tc hMerge="1">
                  <a:txBody>
                    <a:bodyPr/>
                    <a:lstStyle/>
                    <a:p>
                      <a:pPr algn="ctr"/>
                      <a:endParaRPr lang="en-US" dirty="0"/>
                    </a:p>
                  </a:txBody>
                  <a:tcPr anchor="ctr"/>
                </a:tc>
              </a:tr>
              <a:tr h="395905">
                <a:tc vMerge="1">
                  <a:txBody>
                    <a:bodyPr/>
                    <a:lstStyle/>
                    <a:p>
                      <a:pPr algn="ctr"/>
                      <a:endParaRPr lang="en-US" baseline="-25000" dirty="0"/>
                    </a:p>
                  </a:txBody>
                  <a:tcPr anchor="ctr"/>
                </a:tc>
                <a:tc>
                  <a:txBody>
                    <a:bodyPr/>
                    <a:lstStyle/>
                    <a:p>
                      <a:pPr algn="ctr"/>
                      <a:r>
                        <a:rPr lang="en-US" dirty="0" smtClean="0"/>
                        <a:t>Q</a:t>
                      </a:r>
                      <a:r>
                        <a:rPr lang="en-US" baseline="-25000" dirty="0" smtClean="0"/>
                        <a:t>2</a:t>
                      </a:r>
                      <a:endParaRPr lang="en-US" baseline="-25000" dirty="0"/>
                    </a:p>
                  </a:txBody>
                  <a:tcPr anchor="ctr"/>
                </a:tc>
                <a:tc>
                  <a:txBody>
                    <a:bodyPr/>
                    <a:lstStyle/>
                    <a:p>
                      <a:pPr algn="ctr"/>
                      <a:r>
                        <a:rPr lang="en-US" dirty="0" smtClean="0"/>
                        <a:t>Q</a:t>
                      </a:r>
                      <a:r>
                        <a:rPr lang="en-US" baseline="-25000" dirty="0" smtClean="0"/>
                        <a:t>1</a:t>
                      </a:r>
                      <a:endParaRPr lang="en-US" dirty="0"/>
                    </a:p>
                  </a:txBody>
                  <a:tcPr anchor="ctr"/>
                </a:tc>
                <a:tc>
                  <a:txBody>
                    <a:bodyPr/>
                    <a:lstStyle/>
                    <a:p>
                      <a:pPr algn="ctr"/>
                      <a:r>
                        <a:rPr lang="en-US" dirty="0" smtClean="0"/>
                        <a:t>Q</a:t>
                      </a:r>
                      <a:r>
                        <a:rPr lang="en-US" baseline="-25000" dirty="0" smtClean="0"/>
                        <a:t>2</a:t>
                      </a:r>
                      <a:endParaRPr lang="en-US" dirty="0"/>
                    </a:p>
                  </a:txBody>
                  <a:tcPr anchor="ctr"/>
                </a:tc>
                <a:tc>
                  <a:txBody>
                    <a:bodyPr/>
                    <a:lstStyle/>
                    <a:p>
                      <a:pPr algn="ctr"/>
                      <a:r>
                        <a:rPr lang="en-US" dirty="0" smtClean="0"/>
                        <a:t>Q</a:t>
                      </a:r>
                      <a:r>
                        <a:rPr lang="en-US" baseline="-25000" dirty="0" smtClean="0"/>
                        <a:t>1</a:t>
                      </a:r>
                      <a:endParaRPr lang="en-US" dirty="0"/>
                    </a:p>
                  </a:txBody>
                  <a:tcPr anchor="ctr"/>
                </a:tc>
              </a:tr>
              <a:tr h="395905">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r h="395905">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395905">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395905">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97" name="Rectangle 96"/>
          <p:cNvSpPr/>
          <p:nvPr/>
        </p:nvSpPr>
        <p:spPr>
          <a:xfrm>
            <a:off x="5424488" y="2271712"/>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6186488" y="2290822"/>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6962776" y="2276534"/>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724776" y="2295644"/>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8472488" y="2290822"/>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5410200" y="2671822"/>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6172200" y="2690932"/>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948488" y="2676644"/>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7710488" y="2695754"/>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8458200" y="2690932"/>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5424488" y="3081398"/>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6186488" y="3071932"/>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6962776" y="3057644"/>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7724776" y="3076754"/>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8472488" y="3071932"/>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5438776" y="3460688"/>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6200776" y="3479798"/>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6977064" y="3465510"/>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7739064" y="3484620"/>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8486776" y="3479798"/>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Connector 116"/>
          <p:cNvCxnSpPr/>
          <p:nvPr/>
        </p:nvCxnSpPr>
        <p:spPr>
          <a:xfrm flipV="1">
            <a:off x="2619376" y="1371600"/>
            <a:ext cx="0" cy="639862"/>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Elbow Connector 147"/>
          <p:cNvCxnSpPr/>
          <p:nvPr/>
        </p:nvCxnSpPr>
        <p:spPr>
          <a:xfrm flipV="1">
            <a:off x="685800" y="4029075"/>
            <a:ext cx="930678" cy="542925"/>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149" name="Elbow Connector 148"/>
          <p:cNvCxnSpPr/>
          <p:nvPr/>
        </p:nvCxnSpPr>
        <p:spPr>
          <a:xfrm flipV="1">
            <a:off x="1606953" y="4029075"/>
            <a:ext cx="930678" cy="542925"/>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1616478" y="4029075"/>
            <a:ext cx="0" cy="54292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Elbow Connector 150"/>
          <p:cNvCxnSpPr/>
          <p:nvPr/>
        </p:nvCxnSpPr>
        <p:spPr>
          <a:xfrm flipV="1">
            <a:off x="2519363" y="4029075"/>
            <a:ext cx="930678" cy="542925"/>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2528888" y="4029075"/>
            <a:ext cx="0" cy="54292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Elbow Connector 152"/>
          <p:cNvCxnSpPr/>
          <p:nvPr/>
        </p:nvCxnSpPr>
        <p:spPr>
          <a:xfrm flipV="1">
            <a:off x="3435753" y="4029075"/>
            <a:ext cx="930678" cy="542925"/>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3445278" y="4029075"/>
            <a:ext cx="0" cy="54292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Elbow Connector 154"/>
          <p:cNvCxnSpPr/>
          <p:nvPr/>
        </p:nvCxnSpPr>
        <p:spPr>
          <a:xfrm flipV="1">
            <a:off x="4350153" y="4029075"/>
            <a:ext cx="930678" cy="542925"/>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a:off x="4359678" y="4029075"/>
            <a:ext cx="0" cy="54292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Elbow Connector 156"/>
          <p:cNvCxnSpPr/>
          <p:nvPr/>
        </p:nvCxnSpPr>
        <p:spPr>
          <a:xfrm flipV="1">
            <a:off x="685800" y="4876800"/>
            <a:ext cx="1843088" cy="546629"/>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158" name="Elbow Connector 157"/>
          <p:cNvCxnSpPr/>
          <p:nvPr/>
        </p:nvCxnSpPr>
        <p:spPr>
          <a:xfrm flipV="1">
            <a:off x="685800" y="5676780"/>
            <a:ext cx="2759478" cy="495422"/>
          </a:xfrm>
          <a:prstGeom prst="bentConnector3">
            <a:avLst>
              <a:gd name="adj1" fmla="val 33432"/>
            </a:avLst>
          </a:prstGeom>
          <a:ln w="25400"/>
        </p:spPr>
        <p:style>
          <a:lnRef idx="1">
            <a:schemeClr val="accent1"/>
          </a:lnRef>
          <a:fillRef idx="0">
            <a:schemeClr val="accent1"/>
          </a:fillRef>
          <a:effectRef idx="0">
            <a:schemeClr val="accent1"/>
          </a:effectRef>
          <a:fontRef idx="minor">
            <a:schemeClr val="tx1"/>
          </a:fontRef>
        </p:style>
      </p:cxnSp>
      <p:cxnSp>
        <p:nvCxnSpPr>
          <p:cNvPr id="159" name="Elbow Connector 158"/>
          <p:cNvCxnSpPr/>
          <p:nvPr/>
        </p:nvCxnSpPr>
        <p:spPr>
          <a:xfrm flipV="1">
            <a:off x="2500312" y="4876800"/>
            <a:ext cx="1843088" cy="546629"/>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a:off x="2514600" y="4867275"/>
            <a:ext cx="0" cy="5429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4343400" y="4867275"/>
            <a:ext cx="0" cy="5429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2" name="Elbow Connector 161"/>
          <p:cNvCxnSpPr/>
          <p:nvPr/>
        </p:nvCxnSpPr>
        <p:spPr>
          <a:xfrm flipV="1">
            <a:off x="4329112" y="4886325"/>
            <a:ext cx="1385888" cy="537105"/>
          </a:xfrm>
          <a:prstGeom prst="bentConnector3">
            <a:avLst>
              <a:gd name="adj1" fmla="val 67526"/>
            </a:avLst>
          </a:prstGeom>
          <a:ln w="25400"/>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5257800" y="4038600"/>
            <a:ext cx="0" cy="54292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5257800" y="4572000"/>
            <a:ext cx="4572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3429000" y="5657851"/>
            <a:ext cx="0" cy="542925"/>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76200" y="4267200"/>
            <a:ext cx="561372" cy="400110"/>
          </a:xfrm>
          <a:prstGeom prst="rect">
            <a:avLst/>
          </a:prstGeom>
          <a:noFill/>
        </p:spPr>
        <p:txBody>
          <a:bodyPr wrap="none" rtlCol="0">
            <a:spAutoFit/>
          </a:bodyPr>
          <a:lstStyle/>
          <a:p>
            <a:r>
              <a:rPr lang="en-US" sz="2000" dirty="0" smtClean="0">
                <a:solidFill>
                  <a:schemeClr val="tx2"/>
                </a:solidFill>
              </a:rPr>
              <a:t>CLK</a:t>
            </a:r>
            <a:endParaRPr lang="en-US" sz="2000" baseline="-25000" dirty="0">
              <a:solidFill>
                <a:schemeClr val="tx2"/>
              </a:solidFill>
            </a:endParaRPr>
          </a:p>
        </p:txBody>
      </p:sp>
      <p:sp>
        <p:nvSpPr>
          <p:cNvPr id="168" name="TextBox 167"/>
          <p:cNvSpPr txBox="1"/>
          <p:nvPr/>
        </p:nvSpPr>
        <p:spPr>
          <a:xfrm>
            <a:off x="228600" y="4990980"/>
            <a:ext cx="444352" cy="400110"/>
          </a:xfrm>
          <a:prstGeom prst="rect">
            <a:avLst/>
          </a:prstGeom>
          <a:noFill/>
        </p:spPr>
        <p:txBody>
          <a:bodyPr wrap="none" rtlCol="0">
            <a:spAutoFit/>
          </a:bodyPr>
          <a:lstStyle/>
          <a:p>
            <a:r>
              <a:rPr lang="en-US" sz="2000" dirty="0" smtClean="0">
                <a:solidFill>
                  <a:schemeClr val="tx2"/>
                </a:solidFill>
              </a:rPr>
              <a:t>Q</a:t>
            </a:r>
            <a:r>
              <a:rPr lang="en-US" sz="2000" baseline="-25000" dirty="0" smtClean="0">
                <a:solidFill>
                  <a:schemeClr val="tx2"/>
                </a:solidFill>
              </a:rPr>
              <a:t>1</a:t>
            </a:r>
            <a:endParaRPr lang="en-US" sz="2000" baseline="-25000" dirty="0">
              <a:solidFill>
                <a:schemeClr val="tx2"/>
              </a:solidFill>
            </a:endParaRPr>
          </a:p>
        </p:txBody>
      </p:sp>
      <p:sp>
        <p:nvSpPr>
          <p:cNvPr id="169" name="TextBox 168"/>
          <p:cNvSpPr txBox="1"/>
          <p:nvPr/>
        </p:nvSpPr>
        <p:spPr>
          <a:xfrm>
            <a:off x="228600" y="5791200"/>
            <a:ext cx="444352" cy="400110"/>
          </a:xfrm>
          <a:prstGeom prst="rect">
            <a:avLst/>
          </a:prstGeom>
          <a:noFill/>
        </p:spPr>
        <p:txBody>
          <a:bodyPr wrap="none" rtlCol="0">
            <a:spAutoFit/>
          </a:bodyPr>
          <a:lstStyle/>
          <a:p>
            <a:r>
              <a:rPr lang="en-US" sz="2000" dirty="0" smtClean="0">
                <a:solidFill>
                  <a:schemeClr val="tx2"/>
                </a:solidFill>
              </a:rPr>
              <a:t>Q</a:t>
            </a:r>
            <a:r>
              <a:rPr lang="en-US" sz="2000" baseline="-25000" dirty="0">
                <a:solidFill>
                  <a:schemeClr val="tx2"/>
                </a:solidFill>
              </a:rPr>
              <a:t>2</a:t>
            </a:r>
          </a:p>
        </p:txBody>
      </p:sp>
      <p:sp>
        <p:nvSpPr>
          <p:cNvPr id="170" name="TextBox 169"/>
          <p:cNvSpPr txBox="1"/>
          <p:nvPr/>
        </p:nvSpPr>
        <p:spPr>
          <a:xfrm>
            <a:off x="990600" y="4933890"/>
            <a:ext cx="314510" cy="400110"/>
          </a:xfrm>
          <a:prstGeom prst="rect">
            <a:avLst/>
          </a:prstGeom>
          <a:noFill/>
        </p:spPr>
        <p:txBody>
          <a:bodyPr wrap="none" rtlCol="0">
            <a:spAutoFit/>
          </a:bodyPr>
          <a:lstStyle/>
          <a:p>
            <a:r>
              <a:rPr lang="en-US" sz="2000" dirty="0" smtClean="0">
                <a:solidFill>
                  <a:schemeClr val="tx2"/>
                </a:solidFill>
              </a:rPr>
              <a:t>0</a:t>
            </a:r>
            <a:endParaRPr lang="en-US" sz="2000" baseline="-25000" dirty="0">
              <a:solidFill>
                <a:schemeClr val="tx2"/>
              </a:solidFill>
            </a:endParaRPr>
          </a:p>
        </p:txBody>
      </p:sp>
      <p:sp>
        <p:nvSpPr>
          <p:cNvPr id="171" name="TextBox 170"/>
          <p:cNvSpPr txBox="1"/>
          <p:nvPr/>
        </p:nvSpPr>
        <p:spPr>
          <a:xfrm>
            <a:off x="1881002" y="4953000"/>
            <a:ext cx="314510" cy="400110"/>
          </a:xfrm>
          <a:prstGeom prst="rect">
            <a:avLst/>
          </a:prstGeom>
          <a:noFill/>
        </p:spPr>
        <p:txBody>
          <a:bodyPr wrap="none" rtlCol="0">
            <a:spAutoFit/>
          </a:bodyPr>
          <a:lstStyle/>
          <a:p>
            <a:r>
              <a:rPr lang="en-US" sz="2000" dirty="0" smtClean="0">
                <a:solidFill>
                  <a:schemeClr val="tx2"/>
                </a:solidFill>
              </a:rPr>
              <a:t>1</a:t>
            </a:r>
            <a:endParaRPr lang="en-US" sz="2000" baseline="-25000" dirty="0">
              <a:solidFill>
                <a:schemeClr val="tx2"/>
              </a:solidFill>
            </a:endParaRPr>
          </a:p>
        </p:txBody>
      </p:sp>
      <p:sp>
        <p:nvSpPr>
          <p:cNvPr id="172" name="TextBox 171"/>
          <p:cNvSpPr txBox="1"/>
          <p:nvPr/>
        </p:nvSpPr>
        <p:spPr>
          <a:xfrm>
            <a:off x="2809690" y="4933890"/>
            <a:ext cx="314510" cy="400110"/>
          </a:xfrm>
          <a:prstGeom prst="rect">
            <a:avLst/>
          </a:prstGeom>
          <a:noFill/>
        </p:spPr>
        <p:txBody>
          <a:bodyPr wrap="none" rtlCol="0">
            <a:spAutoFit/>
          </a:bodyPr>
          <a:lstStyle/>
          <a:p>
            <a:r>
              <a:rPr lang="en-US" sz="2000" dirty="0" smtClean="0">
                <a:solidFill>
                  <a:schemeClr val="tx2"/>
                </a:solidFill>
              </a:rPr>
              <a:t>0</a:t>
            </a:r>
            <a:endParaRPr lang="en-US" sz="2000" baseline="-25000" dirty="0">
              <a:solidFill>
                <a:schemeClr val="tx2"/>
              </a:solidFill>
            </a:endParaRPr>
          </a:p>
        </p:txBody>
      </p:sp>
      <p:sp>
        <p:nvSpPr>
          <p:cNvPr id="173" name="TextBox 172"/>
          <p:cNvSpPr txBox="1"/>
          <p:nvPr/>
        </p:nvSpPr>
        <p:spPr>
          <a:xfrm>
            <a:off x="3724090" y="4938712"/>
            <a:ext cx="314510" cy="400110"/>
          </a:xfrm>
          <a:prstGeom prst="rect">
            <a:avLst/>
          </a:prstGeom>
          <a:noFill/>
        </p:spPr>
        <p:txBody>
          <a:bodyPr wrap="none" rtlCol="0">
            <a:spAutoFit/>
          </a:bodyPr>
          <a:lstStyle/>
          <a:p>
            <a:r>
              <a:rPr lang="en-US" sz="2000" dirty="0">
                <a:solidFill>
                  <a:schemeClr val="tx2"/>
                </a:solidFill>
              </a:rPr>
              <a:t>1</a:t>
            </a:r>
            <a:endParaRPr lang="en-US" sz="2000" baseline="-25000" dirty="0">
              <a:solidFill>
                <a:schemeClr val="tx2"/>
              </a:solidFill>
            </a:endParaRPr>
          </a:p>
        </p:txBody>
      </p:sp>
      <p:sp>
        <p:nvSpPr>
          <p:cNvPr id="174" name="TextBox 173"/>
          <p:cNvSpPr txBox="1"/>
          <p:nvPr/>
        </p:nvSpPr>
        <p:spPr>
          <a:xfrm>
            <a:off x="4638490" y="4953000"/>
            <a:ext cx="314510" cy="400110"/>
          </a:xfrm>
          <a:prstGeom prst="rect">
            <a:avLst/>
          </a:prstGeom>
          <a:noFill/>
        </p:spPr>
        <p:txBody>
          <a:bodyPr wrap="none" rtlCol="0">
            <a:spAutoFit/>
          </a:bodyPr>
          <a:lstStyle/>
          <a:p>
            <a:r>
              <a:rPr lang="en-US" sz="2000" dirty="0" smtClean="0">
                <a:solidFill>
                  <a:schemeClr val="tx2"/>
                </a:solidFill>
              </a:rPr>
              <a:t>0</a:t>
            </a:r>
            <a:endParaRPr lang="en-US" sz="2000" baseline="-25000" dirty="0">
              <a:solidFill>
                <a:schemeClr val="tx2"/>
              </a:solidFill>
            </a:endParaRPr>
          </a:p>
        </p:txBody>
      </p:sp>
      <p:sp>
        <p:nvSpPr>
          <p:cNvPr id="175" name="TextBox 174"/>
          <p:cNvSpPr txBox="1"/>
          <p:nvPr/>
        </p:nvSpPr>
        <p:spPr>
          <a:xfrm>
            <a:off x="980890" y="5676780"/>
            <a:ext cx="314510" cy="400110"/>
          </a:xfrm>
          <a:prstGeom prst="rect">
            <a:avLst/>
          </a:prstGeom>
          <a:noFill/>
        </p:spPr>
        <p:txBody>
          <a:bodyPr wrap="none" rtlCol="0">
            <a:spAutoFit/>
          </a:bodyPr>
          <a:lstStyle/>
          <a:p>
            <a:r>
              <a:rPr lang="en-US" sz="2000" dirty="0" smtClean="0">
                <a:solidFill>
                  <a:schemeClr val="tx2"/>
                </a:solidFill>
              </a:rPr>
              <a:t>0</a:t>
            </a:r>
            <a:endParaRPr lang="en-US" sz="2000" baseline="-25000" dirty="0">
              <a:solidFill>
                <a:schemeClr val="tx2"/>
              </a:solidFill>
            </a:endParaRPr>
          </a:p>
        </p:txBody>
      </p:sp>
      <p:sp>
        <p:nvSpPr>
          <p:cNvPr id="176" name="TextBox 175"/>
          <p:cNvSpPr txBox="1"/>
          <p:nvPr/>
        </p:nvSpPr>
        <p:spPr>
          <a:xfrm>
            <a:off x="2362200" y="5715000"/>
            <a:ext cx="314510" cy="400110"/>
          </a:xfrm>
          <a:prstGeom prst="rect">
            <a:avLst/>
          </a:prstGeom>
          <a:noFill/>
        </p:spPr>
        <p:txBody>
          <a:bodyPr wrap="none" rtlCol="0">
            <a:spAutoFit/>
          </a:bodyPr>
          <a:lstStyle/>
          <a:p>
            <a:r>
              <a:rPr lang="en-US" sz="2000" dirty="0">
                <a:solidFill>
                  <a:schemeClr val="tx2"/>
                </a:solidFill>
              </a:rPr>
              <a:t>1</a:t>
            </a:r>
            <a:endParaRPr lang="en-US" sz="2000" baseline="-25000" dirty="0">
              <a:solidFill>
                <a:schemeClr val="tx2"/>
              </a:solidFill>
            </a:endParaRPr>
          </a:p>
        </p:txBody>
      </p:sp>
      <p:sp>
        <p:nvSpPr>
          <p:cNvPr id="177" name="TextBox 176"/>
          <p:cNvSpPr txBox="1"/>
          <p:nvPr/>
        </p:nvSpPr>
        <p:spPr>
          <a:xfrm>
            <a:off x="4191000" y="5695890"/>
            <a:ext cx="314510" cy="400110"/>
          </a:xfrm>
          <a:prstGeom prst="rect">
            <a:avLst/>
          </a:prstGeom>
          <a:noFill/>
        </p:spPr>
        <p:txBody>
          <a:bodyPr wrap="none" rtlCol="0">
            <a:spAutoFit/>
          </a:bodyPr>
          <a:lstStyle/>
          <a:p>
            <a:r>
              <a:rPr lang="en-US" sz="2000" dirty="0" smtClean="0">
                <a:solidFill>
                  <a:schemeClr val="tx2"/>
                </a:solidFill>
              </a:rPr>
              <a:t>0</a:t>
            </a:r>
            <a:endParaRPr lang="en-US" sz="2000" baseline="-25000" dirty="0">
              <a:solidFill>
                <a:schemeClr val="tx2"/>
              </a:solidFill>
            </a:endParaRPr>
          </a:p>
        </p:txBody>
      </p:sp>
      <p:cxnSp>
        <p:nvCxnSpPr>
          <p:cNvPr id="182" name="Elbow Connector 181"/>
          <p:cNvCxnSpPr/>
          <p:nvPr/>
        </p:nvCxnSpPr>
        <p:spPr>
          <a:xfrm flipV="1">
            <a:off x="3424591" y="5644622"/>
            <a:ext cx="2290409" cy="546688"/>
          </a:xfrm>
          <a:prstGeom prst="bentConnector3">
            <a:avLst>
              <a:gd name="adj1" fmla="val 79942"/>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81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500"/>
                                        <p:tgtEl>
                                          <p:spTgt spid="21"/>
                                        </p:tgtEl>
                                      </p:cBhvr>
                                    </p:animEffect>
                                  </p:childTnLst>
                                </p:cTn>
                              </p:par>
                              <p:par>
                                <p:cTn id="17" presetID="2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down)">
                                      <p:cBhvr>
                                        <p:cTn id="19" dur="500"/>
                                        <p:tgtEl>
                                          <p:spTgt spid="2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down)">
                                      <p:cBhvr>
                                        <p:cTn id="22" dur="500"/>
                                        <p:tgtEl>
                                          <p:spTgt spid="24"/>
                                        </p:tgtEl>
                                      </p:cBhvr>
                                    </p:animEffect>
                                  </p:childTnLst>
                                </p:cTn>
                              </p:par>
                              <p:par>
                                <p:cTn id="23" presetID="22" presetClass="entr" presetSubtype="4"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down)">
                                      <p:cBhvr>
                                        <p:cTn id="25" dur="500"/>
                                        <p:tgtEl>
                                          <p:spTgt spid="34"/>
                                        </p:tgtEl>
                                      </p:cBhvr>
                                    </p:animEffect>
                                  </p:childTnLst>
                                </p:cTn>
                              </p:par>
                              <p:par>
                                <p:cTn id="26" presetID="22" presetClass="entr" presetSubtype="4"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down)">
                                      <p:cBhvr>
                                        <p:cTn id="28" dur="500"/>
                                        <p:tgtEl>
                                          <p:spTgt spid="29"/>
                                        </p:tgtEl>
                                      </p:cBhvr>
                                    </p:animEffect>
                                  </p:childTnLst>
                                </p:cTn>
                              </p:par>
                              <p:par>
                                <p:cTn id="29" presetID="22" presetClass="entr" presetSubtype="4"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down)">
                                      <p:cBhvr>
                                        <p:cTn id="31" dur="500"/>
                                        <p:tgtEl>
                                          <p:spTgt spid="30"/>
                                        </p:tgtEl>
                                      </p:cBhvr>
                                    </p:animEffect>
                                  </p:childTnLst>
                                </p:cTn>
                              </p:par>
                              <p:par>
                                <p:cTn id="32" presetID="22" presetClass="entr" presetSubtype="4" fill="hold" nodeType="withEffect">
                                  <p:stCondLst>
                                    <p:cond delay="0"/>
                                  </p:stCondLst>
                                  <p:childTnLst>
                                    <p:set>
                                      <p:cBhvr>
                                        <p:cTn id="33" dur="1" fill="hold">
                                          <p:stCondLst>
                                            <p:cond delay="0"/>
                                          </p:stCondLst>
                                        </p:cTn>
                                        <p:tgtEl>
                                          <p:spTgt spid="117"/>
                                        </p:tgtEl>
                                        <p:attrNameLst>
                                          <p:attrName>style.visibility</p:attrName>
                                        </p:attrNameLst>
                                      </p:cBhvr>
                                      <p:to>
                                        <p:strVal val="visible"/>
                                      </p:to>
                                    </p:set>
                                    <p:animEffect transition="in" filter="wipe(down)">
                                      <p:cBhvr>
                                        <p:cTn id="34" dur="500"/>
                                        <p:tgtEl>
                                          <p:spTgt spid="117"/>
                                        </p:tgtEl>
                                      </p:cBhvr>
                                    </p:animEffect>
                                  </p:childTnLst>
                                </p:cTn>
                              </p:par>
                              <p:par>
                                <p:cTn id="35" presetID="22" presetClass="entr" presetSubtype="4"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down)">
                                      <p:cBhvr>
                                        <p:cTn id="40" dur="500"/>
                                        <p:tgtEl>
                                          <p:spTgt spid="32"/>
                                        </p:tgtEl>
                                      </p:cBhvr>
                                    </p:animEffect>
                                  </p:childTnLst>
                                </p:cTn>
                              </p:par>
                              <p:par>
                                <p:cTn id="41" presetID="22" presetClass="entr" presetSubtype="4"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down)">
                                      <p:cBhvr>
                                        <p:cTn id="43" dur="500"/>
                                        <p:tgtEl>
                                          <p:spTgt spid="33"/>
                                        </p:tgtEl>
                                      </p:cBhvr>
                                    </p:animEffect>
                                  </p:childTnLst>
                                </p:cTn>
                              </p:par>
                              <p:par>
                                <p:cTn id="44" presetID="22" presetClass="entr" presetSubtype="4"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down)">
                                      <p:cBhvr>
                                        <p:cTn id="46" dur="500"/>
                                        <p:tgtEl>
                                          <p:spTgt spid="35"/>
                                        </p:tgtEl>
                                      </p:cBhvr>
                                    </p:animEffect>
                                  </p:childTnLst>
                                </p:cTn>
                              </p:par>
                              <p:par>
                                <p:cTn id="47" presetID="22" presetClass="entr" presetSubtype="4"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ipe(down)">
                                      <p:cBhvr>
                                        <p:cTn id="49" dur="500"/>
                                        <p:tgtEl>
                                          <p:spTgt spid="3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wipe(down)">
                                      <p:cBhvr>
                                        <p:cTn id="52" dur="500"/>
                                        <p:tgtEl>
                                          <p:spTgt spid="40"/>
                                        </p:tgtEl>
                                      </p:cBhvr>
                                    </p:animEffect>
                                  </p:childTnLst>
                                </p:cTn>
                              </p:par>
                              <p:par>
                                <p:cTn id="53" presetID="22" presetClass="entr" presetSubtype="4"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down)">
                                      <p:cBhvr>
                                        <p:cTn id="55" dur="500"/>
                                        <p:tgtEl>
                                          <p:spTgt spid="41"/>
                                        </p:tgtEl>
                                      </p:cBhvr>
                                    </p:animEffect>
                                  </p:childTnLst>
                                </p:cTn>
                              </p:par>
                              <p:par>
                                <p:cTn id="56" presetID="22" presetClass="entr" presetSubtype="4" fill="hold"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wipe(down)">
                                      <p:cBhvr>
                                        <p:cTn id="58" dur="500"/>
                                        <p:tgtEl>
                                          <p:spTgt spid="42"/>
                                        </p:tgtEl>
                                      </p:cBhvr>
                                    </p:animEffect>
                                  </p:childTnLst>
                                </p:cTn>
                              </p:par>
                              <p:par>
                                <p:cTn id="59" presetID="22" presetClass="entr" presetSubtype="4"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wipe(down)">
                                      <p:cBhvr>
                                        <p:cTn id="61" dur="500"/>
                                        <p:tgtEl>
                                          <p:spTgt spid="43"/>
                                        </p:tgtEl>
                                      </p:cBhvr>
                                    </p:animEffect>
                                  </p:childTnLst>
                                </p:cTn>
                              </p:par>
                              <p:par>
                                <p:cTn id="62" presetID="22" presetClass="entr" presetSubtype="4" fill="hold"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wipe(down)">
                                      <p:cBhvr>
                                        <p:cTn id="64" dur="500"/>
                                        <p:tgtEl>
                                          <p:spTgt spid="44"/>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down)">
                                      <p:cBhvr>
                                        <p:cTn id="67" dur="500"/>
                                        <p:tgtEl>
                                          <p:spTgt spid="46"/>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wipe(down)">
                                      <p:cBhvr>
                                        <p:cTn id="70" dur="500"/>
                                        <p:tgtEl>
                                          <p:spTgt spid="4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down)">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xit" presetSubtype="4" fill="hold" grpId="0" nodeType="clickEffect">
                                  <p:stCondLst>
                                    <p:cond delay="0"/>
                                  </p:stCondLst>
                                  <p:childTnLst>
                                    <p:animEffect transition="out" filter="wipe(down)">
                                      <p:cBhvr>
                                        <p:cTn id="79" dur="500"/>
                                        <p:tgtEl>
                                          <p:spTgt spid="98"/>
                                        </p:tgtEl>
                                      </p:cBhvr>
                                    </p:animEffect>
                                    <p:set>
                                      <p:cBhvr>
                                        <p:cTn id="80" dur="1" fill="hold">
                                          <p:stCondLst>
                                            <p:cond delay="499"/>
                                          </p:stCondLst>
                                        </p:cTn>
                                        <p:tgtEl>
                                          <p:spTgt spid="98"/>
                                        </p:tgtEl>
                                        <p:attrNameLst>
                                          <p:attrName>style.visibility</p:attrName>
                                        </p:attrNameLst>
                                      </p:cBhvr>
                                      <p:to>
                                        <p:strVal val="hidden"/>
                                      </p:to>
                                    </p:set>
                                  </p:childTnLst>
                                </p:cTn>
                              </p:par>
                              <p:par>
                                <p:cTn id="81" presetID="22" presetClass="exit" presetSubtype="4" fill="hold" grpId="0" nodeType="withEffect">
                                  <p:stCondLst>
                                    <p:cond delay="0"/>
                                  </p:stCondLst>
                                  <p:childTnLst>
                                    <p:animEffect transition="out" filter="wipe(down)">
                                      <p:cBhvr>
                                        <p:cTn id="82" dur="500"/>
                                        <p:tgtEl>
                                          <p:spTgt spid="99"/>
                                        </p:tgtEl>
                                      </p:cBhvr>
                                    </p:animEffect>
                                    <p:set>
                                      <p:cBhvr>
                                        <p:cTn id="83" dur="1" fill="hold">
                                          <p:stCondLst>
                                            <p:cond delay="499"/>
                                          </p:stCondLst>
                                        </p:cTn>
                                        <p:tgtEl>
                                          <p:spTgt spid="99"/>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22" presetClass="exit" presetSubtype="4" fill="hold" grpId="0" nodeType="clickEffect">
                                  <p:stCondLst>
                                    <p:cond delay="0"/>
                                  </p:stCondLst>
                                  <p:childTnLst>
                                    <p:animEffect transition="out" filter="wipe(down)">
                                      <p:cBhvr>
                                        <p:cTn id="87" dur="500"/>
                                        <p:tgtEl>
                                          <p:spTgt spid="97"/>
                                        </p:tgtEl>
                                      </p:cBhvr>
                                    </p:animEffect>
                                    <p:set>
                                      <p:cBhvr>
                                        <p:cTn id="88" dur="1" fill="hold">
                                          <p:stCondLst>
                                            <p:cond delay="499"/>
                                          </p:stCondLst>
                                        </p:cTn>
                                        <p:tgtEl>
                                          <p:spTgt spid="97"/>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xit" presetSubtype="4" fill="hold" grpId="0" nodeType="clickEffect">
                                  <p:stCondLst>
                                    <p:cond delay="0"/>
                                  </p:stCondLst>
                                  <p:childTnLst>
                                    <p:animEffect transition="out" filter="wipe(down)">
                                      <p:cBhvr>
                                        <p:cTn id="92" dur="500"/>
                                        <p:tgtEl>
                                          <p:spTgt spid="101"/>
                                        </p:tgtEl>
                                      </p:cBhvr>
                                    </p:animEffect>
                                    <p:set>
                                      <p:cBhvr>
                                        <p:cTn id="93" dur="1" fill="hold">
                                          <p:stCondLst>
                                            <p:cond delay="499"/>
                                          </p:stCondLst>
                                        </p:cTn>
                                        <p:tgtEl>
                                          <p:spTgt spid="101"/>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2" presetClass="exit" presetSubtype="4" fill="hold" grpId="0" nodeType="clickEffect">
                                  <p:stCondLst>
                                    <p:cond delay="0"/>
                                  </p:stCondLst>
                                  <p:childTnLst>
                                    <p:animEffect transition="out" filter="wipe(down)">
                                      <p:cBhvr>
                                        <p:cTn id="97" dur="500"/>
                                        <p:tgtEl>
                                          <p:spTgt spid="100"/>
                                        </p:tgtEl>
                                      </p:cBhvr>
                                    </p:animEffect>
                                    <p:set>
                                      <p:cBhvr>
                                        <p:cTn id="98" dur="1" fill="hold">
                                          <p:stCondLst>
                                            <p:cond delay="499"/>
                                          </p:stCondLst>
                                        </p:cTn>
                                        <p:tgtEl>
                                          <p:spTgt spid="100"/>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2" presetClass="exit" presetSubtype="4" fill="hold" grpId="0" nodeType="clickEffect">
                                  <p:stCondLst>
                                    <p:cond delay="0"/>
                                  </p:stCondLst>
                                  <p:childTnLst>
                                    <p:animEffect transition="out" filter="wipe(down)">
                                      <p:cBhvr>
                                        <p:cTn id="102" dur="500"/>
                                        <p:tgtEl>
                                          <p:spTgt spid="103"/>
                                        </p:tgtEl>
                                      </p:cBhvr>
                                    </p:animEffect>
                                    <p:set>
                                      <p:cBhvr>
                                        <p:cTn id="103" dur="1" fill="hold">
                                          <p:stCondLst>
                                            <p:cond delay="499"/>
                                          </p:stCondLst>
                                        </p:cTn>
                                        <p:tgtEl>
                                          <p:spTgt spid="103"/>
                                        </p:tgtEl>
                                        <p:attrNameLst>
                                          <p:attrName>style.visibility</p:attrName>
                                        </p:attrNameLst>
                                      </p:cBhvr>
                                      <p:to>
                                        <p:strVal val="hidden"/>
                                      </p:to>
                                    </p:set>
                                  </p:childTnLst>
                                </p:cTn>
                              </p:par>
                              <p:par>
                                <p:cTn id="104" presetID="22" presetClass="exit" presetSubtype="4" fill="hold" grpId="0" nodeType="withEffect">
                                  <p:stCondLst>
                                    <p:cond delay="0"/>
                                  </p:stCondLst>
                                  <p:childTnLst>
                                    <p:animEffect transition="out" filter="wipe(down)">
                                      <p:cBhvr>
                                        <p:cTn id="105" dur="500"/>
                                        <p:tgtEl>
                                          <p:spTgt spid="104"/>
                                        </p:tgtEl>
                                      </p:cBhvr>
                                    </p:animEffect>
                                    <p:set>
                                      <p:cBhvr>
                                        <p:cTn id="106" dur="1" fill="hold">
                                          <p:stCondLst>
                                            <p:cond delay="499"/>
                                          </p:stCondLst>
                                        </p:cTn>
                                        <p:tgtEl>
                                          <p:spTgt spid="104"/>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22" presetClass="exit" presetSubtype="4" fill="hold" grpId="0" nodeType="clickEffect">
                                  <p:stCondLst>
                                    <p:cond delay="0"/>
                                  </p:stCondLst>
                                  <p:childTnLst>
                                    <p:animEffect transition="out" filter="wipe(down)">
                                      <p:cBhvr>
                                        <p:cTn id="110" dur="500"/>
                                        <p:tgtEl>
                                          <p:spTgt spid="102"/>
                                        </p:tgtEl>
                                      </p:cBhvr>
                                    </p:animEffect>
                                    <p:set>
                                      <p:cBhvr>
                                        <p:cTn id="111" dur="1" fill="hold">
                                          <p:stCondLst>
                                            <p:cond delay="499"/>
                                          </p:stCondLst>
                                        </p:cTn>
                                        <p:tgtEl>
                                          <p:spTgt spid="102"/>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2" presetClass="exit" presetSubtype="4" fill="hold" grpId="0" nodeType="clickEffect">
                                  <p:stCondLst>
                                    <p:cond delay="0"/>
                                  </p:stCondLst>
                                  <p:childTnLst>
                                    <p:animEffect transition="out" filter="wipe(down)">
                                      <p:cBhvr>
                                        <p:cTn id="115" dur="500"/>
                                        <p:tgtEl>
                                          <p:spTgt spid="106"/>
                                        </p:tgtEl>
                                      </p:cBhvr>
                                    </p:animEffect>
                                    <p:set>
                                      <p:cBhvr>
                                        <p:cTn id="116" dur="1" fill="hold">
                                          <p:stCondLst>
                                            <p:cond delay="499"/>
                                          </p:stCondLst>
                                        </p:cTn>
                                        <p:tgtEl>
                                          <p:spTgt spid="10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22" presetClass="exit" presetSubtype="4" fill="hold" grpId="0" nodeType="clickEffect">
                                  <p:stCondLst>
                                    <p:cond delay="0"/>
                                  </p:stCondLst>
                                  <p:childTnLst>
                                    <p:animEffect transition="out" filter="wipe(down)">
                                      <p:cBhvr>
                                        <p:cTn id="120" dur="500"/>
                                        <p:tgtEl>
                                          <p:spTgt spid="105"/>
                                        </p:tgtEl>
                                      </p:cBhvr>
                                    </p:animEffect>
                                    <p:set>
                                      <p:cBhvr>
                                        <p:cTn id="121" dur="1" fill="hold">
                                          <p:stCondLst>
                                            <p:cond delay="499"/>
                                          </p:stCondLst>
                                        </p:cTn>
                                        <p:tgtEl>
                                          <p:spTgt spid="105"/>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22" presetClass="exit" presetSubtype="4" fill="hold" grpId="0" nodeType="clickEffect">
                                  <p:stCondLst>
                                    <p:cond delay="0"/>
                                  </p:stCondLst>
                                  <p:childTnLst>
                                    <p:animEffect transition="out" filter="wipe(down)">
                                      <p:cBhvr>
                                        <p:cTn id="125" dur="500"/>
                                        <p:tgtEl>
                                          <p:spTgt spid="108"/>
                                        </p:tgtEl>
                                      </p:cBhvr>
                                    </p:animEffect>
                                    <p:set>
                                      <p:cBhvr>
                                        <p:cTn id="126" dur="1" fill="hold">
                                          <p:stCondLst>
                                            <p:cond delay="499"/>
                                          </p:stCondLst>
                                        </p:cTn>
                                        <p:tgtEl>
                                          <p:spTgt spid="108"/>
                                        </p:tgtEl>
                                        <p:attrNameLst>
                                          <p:attrName>style.visibility</p:attrName>
                                        </p:attrNameLst>
                                      </p:cBhvr>
                                      <p:to>
                                        <p:strVal val="hidden"/>
                                      </p:to>
                                    </p:set>
                                  </p:childTnLst>
                                </p:cTn>
                              </p:par>
                              <p:par>
                                <p:cTn id="127" presetID="22" presetClass="exit" presetSubtype="4" fill="hold" grpId="0" nodeType="withEffect">
                                  <p:stCondLst>
                                    <p:cond delay="0"/>
                                  </p:stCondLst>
                                  <p:childTnLst>
                                    <p:animEffect transition="out" filter="wipe(down)">
                                      <p:cBhvr>
                                        <p:cTn id="128" dur="500"/>
                                        <p:tgtEl>
                                          <p:spTgt spid="109"/>
                                        </p:tgtEl>
                                      </p:cBhvr>
                                    </p:animEffect>
                                    <p:set>
                                      <p:cBhvr>
                                        <p:cTn id="129" dur="1" fill="hold">
                                          <p:stCondLst>
                                            <p:cond delay="499"/>
                                          </p:stCondLst>
                                        </p:cTn>
                                        <p:tgtEl>
                                          <p:spTgt spid="109"/>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22" presetClass="exit" presetSubtype="4" fill="hold" grpId="0" nodeType="clickEffect">
                                  <p:stCondLst>
                                    <p:cond delay="0"/>
                                  </p:stCondLst>
                                  <p:childTnLst>
                                    <p:animEffect transition="out" filter="wipe(down)">
                                      <p:cBhvr>
                                        <p:cTn id="133" dur="500"/>
                                        <p:tgtEl>
                                          <p:spTgt spid="107"/>
                                        </p:tgtEl>
                                      </p:cBhvr>
                                    </p:animEffect>
                                    <p:set>
                                      <p:cBhvr>
                                        <p:cTn id="134" dur="1" fill="hold">
                                          <p:stCondLst>
                                            <p:cond delay="499"/>
                                          </p:stCondLst>
                                        </p:cTn>
                                        <p:tgtEl>
                                          <p:spTgt spid="107"/>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22" presetClass="exit" presetSubtype="4" fill="hold" grpId="0" nodeType="clickEffect">
                                  <p:stCondLst>
                                    <p:cond delay="0"/>
                                  </p:stCondLst>
                                  <p:childTnLst>
                                    <p:animEffect transition="out" filter="wipe(down)">
                                      <p:cBhvr>
                                        <p:cTn id="138" dur="500"/>
                                        <p:tgtEl>
                                          <p:spTgt spid="111"/>
                                        </p:tgtEl>
                                      </p:cBhvr>
                                    </p:animEffect>
                                    <p:set>
                                      <p:cBhvr>
                                        <p:cTn id="139" dur="1" fill="hold">
                                          <p:stCondLst>
                                            <p:cond delay="499"/>
                                          </p:stCondLst>
                                        </p:cTn>
                                        <p:tgtEl>
                                          <p:spTgt spid="111"/>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22" presetClass="exit" presetSubtype="4" fill="hold" grpId="0" nodeType="clickEffect">
                                  <p:stCondLst>
                                    <p:cond delay="0"/>
                                  </p:stCondLst>
                                  <p:childTnLst>
                                    <p:animEffect transition="out" filter="wipe(down)">
                                      <p:cBhvr>
                                        <p:cTn id="143" dur="500"/>
                                        <p:tgtEl>
                                          <p:spTgt spid="110"/>
                                        </p:tgtEl>
                                      </p:cBhvr>
                                    </p:animEffect>
                                    <p:set>
                                      <p:cBhvr>
                                        <p:cTn id="144" dur="1" fill="hold">
                                          <p:stCondLst>
                                            <p:cond delay="499"/>
                                          </p:stCondLst>
                                        </p:cTn>
                                        <p:tgtEl>
                                          <p:spTgt spid="110"/>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2" presetClass="exit" presetSubtype="4" fill="hold" grpId="0" nodeType="clickEffect">
                                  <p:stCondLst>
                                    <p:cond delay="0"/>
                                  </p:stCondLst>
                                  <p:childTnLst>
                                    <p:animEffect transition="out" filter="wipe(down)">
                                      <p:cBhvr>
                                        <p:cTn id="148" dur="500"/>
                                        <p:tgtEl>
                                          <p:spTgt spid="113"/>
                                        </p:tgtEl>
                                      </p:cBhvr>
                                    </p:animEffect>
                                    <p:set>
                                      <p:cBhvr>
                                        <p:cTn id="149" dur="1" fill="hold">
                                          <p:stCondLst>
                                            <p:cond delay="499"/>
                                          </p:stCondLst>
                                        </p:cTn>
                                        <p:tgtEl>
                                          <p:spTgt spid="113"/>
                                        </p:tgtEl>
                                        <p:attrNameLst>
                                          <p:attrName>style.visibility</p:attrName>
                                        </p:attrNameLst>
                                      </p:cBhvr>
                                      <p:to>
                                        <p:strVal val="hidden"/>
                                      </p:to>
                                    </p:set>
                                  </p:childTnLst>
                                </p:cTn>
                              </p:par>
                              <p:par>
                                <p:cTn id="150" presetID="22" presetClass="exit" presetSubtype="4" fill="hold" grpId="0" nodeType="withEffect">
                                  <p:stCondLst>
                                    <p:cond delay="0"/>
                                  </p:stCondLst>
                                  <p:childTnLst>
                                    <p:animEffect transition="out" filter="wipe(down)">
                                      <p:cBhvr>
                                        <p:cTn id="151" dur="500"/>
                                        <p:tgtEl>
                                          <p:spTgt spid="114"/>
                                        </p:tgtEl>
                                      </p:cBhvr>
                                    </p:animEffect>
                                    <p:set>
                                      <p:cBhvr>
                                        <p:cTn id="152" dur="1" fill="hold">
                                          <p:stCondLst>
                                            <p:cond delay="499"/>
                                          </p:stCondLst>
                                        </p:cTn>
                                        <p:tgtEl>
                                          <p:spTgt spid="114"/>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22" presetClass="exit" presetSubtype="4" fill="hold" grpId="0" nodeType="clickEffect">
                                  <p:stCondLst>
                                    <p:cond delay="0"/>
                                  </p:stCondLst>
                                  <p:childTnLst>
                                    <p:animEffect transition="out" filter="wipe(down)">
                                      <p:cBhvr>
                                        <p:cTn id="156" dur="500"/>
                                        <p:tgtEl>
                                          <p:spTgt spid="112"/>
                                        </p:tgtEl>
                                      </p:cBhvr>
                                    </p:animEffect>
                                    <p:set>
                                      <p:cBhvr>
                                        <p:cTn id="157" dur="1" fill="hold">
                                          <p:stCondLst>
                                            <p:cond delay="499"/>
                                          </p:stCondLst>
                                        </p:cTn>
                                        <p:tgtEl>
                                          <p:spTgt spid="112"/>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22" presetClass="exit" presetSubtype="4" fill="hold" grpId="0" nodeType="clickEffect">
                                  <p:stCondLst>
                                    <p:cond delay="0"/>
                                  </p:stCondLst>
                                  <p:childTnLst>
                                    <p:animEffect transition="out" filter="wipe(down)">
                                      <p:cBhvr>
                                        <p:cTn id="161" dur="500"/>
                                        <p:tgtEl>
                                          <p:spTgt spid="116"/>
                                        </p:tgtEl>
                                      </p:cBhvr>
                                    </p:animEffect>
                                    <p:set>
                                      <p:cBhvr>
                                        <p:cTn id="162" dur="1" fill="hold">
                                          <p:stCondLst>
                                            <p:cond delay="499"/>
                                          </p:stCondLst>
                                        </p:cTn>
                                        <p:tgtEl>
                                          <p:spTgt spid="116"/>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22" presetClass="exit" presetSubtype="4" fill="hold" grpId="0" nodeType="clickEffect">
                                  <p:stCondLst>
                                    <p:cond delay="0"/>
                                  </p:stCondLst>
                                  <p:childTnLst>
                                    <p:animEffect transition="out" filter="wipe(down)">
                                      <p:cBhvr>
                                        <p:cTn id="166" dur="500"/>
                                        <p:tgtEl>
                                          <p:spTgt spid="115"/>
                                        </p:tgtEl>
                                      </p:cBhvr>
                                    </p:animEffect>
                                    <p:set>
                                      <p:cBhvr>
                                        <p:cTn id="167" dur="1" fill="hold">
                                          <p:stCondLst>
                                            <p:cond delay="499"/>
                                          </p:stCondLst>
                                        </p:cTn>
                                        <p:tgtEl>
                                          <p:spTgt spid="115"/>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nodeType="clickEffect">
                                  <p:stCondLst>
                                    <p:cond delay="0"/>
                                  </p:stCondLst>
                                  <p:childTnLst>
                                    <p:set>
                                      <p:cBhvr>
                                        <p:cTn id="171" dur="1" fill="hold">
                                          <p:stCondLst>
                                            <p:cond delay="0"/>
                                          </p:stCondLst>
                                        </p:cTn>
                                        <p:tgtEl>
                                          <p:spTgt spid="148"/>
                                        </p:tgtEl>
                                        <p:attrNameLst>
                                          <p:attrName>style.visibility</p:attrName>
                                        </p:attrNameLst>
                                      </p:cBhvr>
                                      <p:to>
                                        <p:strVal val="visible"/>
                                      </p:to>
                                    </p:set>
                                    <p:animEffect transition="in" filter="wipe(left)">
                                      <p:cBhvr>
                                        <p:cTn id="172" dur="500"/>
                                        <p:tgtEl>
                                          <p:spTgt spid="148"/>
                                        </p:tgtEl>
                                      </p:cBhvr>
                                    </p:animEffect>
                                  </p:childTnLst>
                                </p:cTn>
                              </p:par>
                              <p:par>
                                <p:cTn id="173" presetID="22" presetClass="entr" presetSubtype="8" fill="hold" nodeType="withEffect">
                                  <p:stCondLst>
                                    <p:cond delay="0"/>
                                  </p:stCondLst>
                                  <p:childTnLst>
                                    <p:set>
                                      <p:cBhvr>
                                        <p:cTn id="174" dur="1" fill="hold">
                                          <p:stCondLst>
                                            <p:cond delay="0"/>
                                          </p:stCondLst>
                                        </p:cTn>
                                        <p:tgtEl>
                                          <p:spTgt spid="149"/>
                                        </p:tgtEl>
                                        <p:attrNameLst>
                                          <p:attrName>style.visibility</p:attrName>
                                        </p:attrNameLst>
                                      </p:cBhvr>
                                      <p:to>
                                        <p:strVal val="visible"/>
                                      </p:to>
                                    </p:set>
                                    <p:animEffect transition="in" filter="wipe(left)">
                                      <p:cBhvr>
                                        <p:cTn id="175" dur="500"/>
                                        <p:tgtEl>
                                          <p:spTgt spid="149"/>
                                        </p:tgtEl>
                                      </p:cBhvr>
                                    </p:animEffect>
                                  </p:childTnLst>
                                </p:cTn>
                              </p:par>
                              <p:par>
                                <p:cTn id="176" presetID="22" presetClass="entr" presetSubtype="8" fill="hold" nodeType="withEffect">
                                  <p:stCondLst>
                                    <p:cond delay="0"/>
                                  </p:stCondLst>
                                  <p:childTnLst>
                                    <p:set>
                                      <p:cBhvr>
                                        <p:cTn id="177" dur="1" fill="hold">
                                          <p:stCondLst>
                                            <p:cond delay="0"/>
                                          </p:stCondLst>
                                        </p:cTn>
                                        <p:tgtEl>
                                          <p:spTgt spid="150"/>
                                        </p:tgtEl>
                                        <p:attrNameLst>
                                          <p:attrName>style.visibility</p:attrName>
                                        </p:attrNameLst>
                                      </p:cBhvr>
                                      <p:to>
                                        <p:strVal val="visible"/>
                                      </p:to>
                                    </p:set>
                                    <p:animEffect transition="in" filter="wipe(left)">
                                      <p:cBhvr>
                                        <p:cTn id="178" dur="500"/>
                                        <p:tgtEl>
                                          <p:spTgt spid="150"/>
                                        </p:tgtEl>
                                      </p:cBhvr>
                                    </p:animEffect>
                                  </p:childTnLst>
                                </p:cTn>
                              </p:par>
                              <p:par>
                                <p:cTn id="179" presetID="22" presetClass="entr" presetSubtype="8" fill="hold" nodeType="withEffect">
                                  <p:stCondLst>
                                    <p:cond delay="0"/>
                                  </p:stCondLst>
                                  <p:childTnLst>
                                    <p:set>
                                      <p:cBhvr>
                                        <p:cTn id="180" dur="1" fill="hold">
                                          <p:stCondLst>
                                            <p:cond delay="0"/>
                                          </p:stCondLst>
                                        </p:cTn>
                                        <p:tgtEl>
                                          <p:spTgt spid="151"/>
                                        </p:tgtEl>
                                        <p:attrNameLst>
                                          <p:attrName>style.visibility</p:attrName>
                                        </p:attrNameLst>
                                      </p:cBhvr>
                                      <p:to>
                                        <p:strVal val="visible"/>
                                      </p:to>
                                    </p:set>
                                    <p:animEffect transition="in" filter="wipe(left)">
                                      <p:cBhvr>
                                        <p:cTn id="181" dur="500"/>
                                        <p:tgtEl>
                                          <p:spTgt spid="151"/>
                                        </p:tgtEl>
                                      </p:cBhvr>
                                    </p:animEffect>
                                  </p:childTnLst>
                                </p:cTn>
                              </p:par>
                              <p:par>
                                <p:cTn id="182" presetID="22" presetClass="entr" presetSubtype="8" fill="hold" nodeType="withEffect">
                                  <p:stCondLst>
                                    <p:cond delay="0"/>
                                  </p:stCondLst>
                                  <p:childTnLst>
                                    <p:set>
                                      <p:cBhvr>
                                        <p:cTn id="183" dur="1" fill="hold">
                                          <p:stCondLst>
                                            <p:cond delay="0"/>
                                          </p:stCondLst>
                                        </p:cTn>
                                        <p:tgtEl>
                                          <p:spTgt spid="152"/>
                                        </p:tgtEl>
                                        <p:attrNameLst>
                                          <p:attrName>style.visibility</p:attrName>
                                        </p:attrNameLst>
                                      </p:cBhvr>
                                      <p:to>
                                        <p:strVal val="visible"/>
                                      </p:to>
                                    </p:set>
                                    <p:animEffect transition="in" filter="wipe(left)">
                                      <p:cBhvr>
                                        <p:cTn id="184" dur="500"/>
                                        <p:tgtEl>
                                          <p:spTgt spid="152"/>
                                        </p:tgtEl>
                                      </p:cBhvr>
                                    </p:animEffect>
                                  </p:childTnLst>
                                </p:cTn>
                              </p:par>
                              <p:par>
                                <p:cTn id="185" presetID="22" presetClass="entr" presetSubtype="8" fill="hold" nodeType="withEffect">
                                  <p:stCondLst>
                                    <p:cond delay="0"/>
                                  </p:stCondLst>
                                  <p:childTnLst>
                                    <p:set>
                                      <p:cBhvr>
                                        <p:cTn id="186" dur="1" fill="hold">
                                          <p:stCondLst>
                                            <p:cond delay="0"/>
                                          </p:stCondLst>
                                        </p:cTn>
                                        <p:tgtEl>
                                          <p:spTgt spid="153"/>
                                        </p:tgtEl>
                                        <p:attrNameLst>
                                          <p:attrName>style.visibility</p:attrName>
                                        </p:attrNameLst>
                                      </p:cBhvr>
                                      <p:to>
                                        <p:strVal val="visible"/>
                                      </p:to>
                                    </p:set>
                                    <p:animEffect transition="in" filter="wipe(left)">
                                      <p:cBhvr>
                                        <p:cTn id="187" dur="500"/>
                                        <p:tgtEl>
                                          <p:spTgt spid="153"/>
                                        </p:tgtEl>
                                      </p:cBhvr>
                                    </p:animEffect>
                                  </p:childTnLst>
                                </p:cTn>
                              </p:par>
                              <p:par>
                                <p:cTn id="188" presetID="22" presetClass="entr" presetSubtype="8" fill="hold" nodeType="withEffect">
                                  <p:stCondLst>
                                    <p:cond delay="0"/>
                                  </p:stCondLst>
                                  <p:childTnLst>
                                    <p:set>
                                      <p:cBhvr>
                                        <p:cTn id="189" dur="1" fill="hold">
                                          <p:stCondLst>
                                            <p:cond delay="0"/>
                                          </p:stCondLst>
                                        </p:cTn>
                                        <p:tgtEl>
                                          <p:spTgt spid="154"/>
                                        </p:tgtEl>
                                        <p:attrNameLst>
                                          <p:attrName>style.visibility</p:attrName>
                                        </p:attrNameLst>
                                      </p:cBhvr>
                                      <p:to>
                                        <p:strVal val="visible"/>
                                      </p:to>
                                    </p:set>
                                    <p:animEffect transition="in" filter="wipe(left)">
                                      <p:cBhvr>
                                        <p:cTn id="190" dur="500"/>
                                        <p:tgtEl>
                                          <p:spTgt spid="154"/>
                                        </p:tgtEl>
                                      </p:cBhvr>
                                    </p:animEffect>
                                  </p:childTnLst>
                                </p:cTn>
                              </p:par>
                              <p:par>
                                <p:cTn id="191" presetID="22" presetClass="entr" presetSubtype="8" fill="hold" nodeType="withEffect">
                                  <p:stCondLst>
                                    <p:cond delay="0"/>
                                  </p:stCondLst>
                                  <p:childTnLst>
                                    <p:set>
                                      <p:cBhvr>
                                        <p:cTn id="192" dur="1" fill="hold">
                                          <p:stCondLst>
                                            <p:cond delay="0"/>
                                          </p:stCondLst>
                                        </p:cTn>
                                        <p:tgtEl>
                                          <p:spTgt spid="155"/>
                                        </p:tgtEl>
                                        <p:attrNameLst>
                                          <p:attrName>style.visibility</p:attrName>
                                        </p:attrNameLst>
                                      </p:cBhvr>
                                      <p:to>
                                        <p:strVal val="visible"/>
                                      </p:to>
                                    </p:set>
                                    <p:animEffect transition="in" filter="wipe(left)">
                                      <p:cBhvr>
                                        <p:cTn id="193" dur="500"/>
                                        <p:tgtEl>
                                          <p:spTgt spid="155"/>
                                        </p:tgtEl>
                                      </p:cBhvr>
                                    </p:animEffect>
                                  </p:childTnLst>
                                </p:cTn>
                              </p:par>
                              <p:par>
                                <p:cTn id="194" presetID="22" presetClass="entr" presetSubtype="8" fill="hold" nodeType="withEffect">
                                  <p:stCondLst>
                                    <p:cond delay="0"/>
                                  </p:stCondLst>
                                  <p:childTnLst>
                                    <p:set>
                                      <p:cBhvr>
                                        <p:cTn id="195" dur="1" fill="hold">
                                          <p:stCondLst>
                                            <p:cond delay="0"/>
                                          </p:stCondLst>
                                        </p:cTn>
                                        <p:tgtEl>
                                          <p:spTgt spid="156"/>
                                        </p:tgtEl>
                                        <p:attrNameLst>
                                          <p:attrName>style.visibility</p:attrName>
                                        </p:attrNameLst>
                                      </p:cBhvr>
                                      <p:to>
                                        <p:strVal val="visible"/>
                                      </p:to>
                                    </p:set>
                                    <p:animEffect transition="in" filter="wipe(left)">
                                      <p:cBhvr>
                                        <p:cTn id="196" dur="500"/>
                                        <p:tgtEl>
                                          <p:spTgt spid="156"/>
                                        </p:tgtEl>
                                      </p:cBhvr>
                                    </p:animEffect>
                                  </p:childTnLst>
                                </p:cTn>
                              </p:par>
                              <p:par>
                                <p:cTn id="197" presetID="22" presetClass="entr" presetSubtype="8" fill="hold" nodeType="withEffect">
                                  <p:stCondLst>
                                    <p:cond delay="0"/>
                                  </p:stCondLst>
                                  <p:childTnLst>
                                    <p:set>
                                      <p:cBhvr>
                                        <p:cTn id="198" dur="1" fill="hold">
                                          <p:stCondLst>
                                            <p:cond delay="0"/>
                                          </p:stCondLst>
                                        </p:cTn>
                                        <p:tgtEl>
                                          <p:spTgt spid="157"/>
                                        </p:tgtEl>
                                        <p:attrNameLst>
                                          <p:attrName>style.visibility</p:attrName>
                                        </p:attrNameLst>
                                      </p:cBhvr>
                                      <p:to>
                                        <p:strVal val="visible"/>
                                      </p:to>
                                    </p:set>
                                    <p:animEffect transition="in" filter="wipe(left)">
                                      <p:cBhvr>
                                        <p:cTn id="199" dur="500"/>
                                        <p:tgtEl>
                                          <p:spTgt spid="157"/>
                                        </p:tgtEl>
                                      </p:cBhvr>
                                    </p:animEffect>
                                  </p:childTnLst>
                                </p:cTn>
                              </p:par>
                              <p:par>
                                <p:cTn id="200" presetID="22" presetClass="entr" presetSubtype="8" fill="hold" nodeType="withEffect">
                                  <p:stCondLst>
                                    <p:cond delay="0"/>
                                  </p:stCondLst>
                                  <p:childTnLst>
                                    <p:set>
                                      <p:cBhvr>
                                        <p:cTn id="201" dur="1" fill="hold">
                                          <p:stCondLst>
                                            <p:cond delay="0"/>
                                          </p:stCondLst>
                                        </p:cTn>
                                        <p:tgtEl>
                                          <p:spTgt spid="158"/>
                                        </p:tgtEl>
                                        <p:attrNameLst>
                                          <p:attrName>style.visibility</p:attrName>
                                        </p:attrNameLst>
                                      </p:cBhvr>
                                      <p:to>
                                        <p:strVal val="visible"/>
                                      </p:to>
                                    </p:set>
                                    <p:animEffect transition="in" filter="wipe(left)">
                                      <p:cBhvr>
                                        <p:cTn id="202" dur="500"/>
                                        <p:tgtEl>
                                          <p:spTgt spid="158"/>
                                        </p:tgtEl>
                                      </p:cBhvr>
                                    </p:animEffect>
                                  </p:childTnLst>
                                </p:cTn>
                              </p:par>
                              <p:par>
                                <p:cTn id="203" presetID="22" presetClass="entr" presetSubtype="8" fill="hold" nodeType="withEffect">
                                  <p:stCondLst>
                                    <p:cond delay="0"/>
                                  </p:stCondLst>
                                  <p:childTnLst>
                                    <p:set>
                                      <p:cBhvr>
                                        <p:cTn id="204" dur="1" fill="hold">
                                          <p:stCondLst>
                                            <p:cond delay="0"/>
                                          </p:stCondLst>
                                        </p:cTn>
                                        <p:tgtEl>
                                          <p:spTgt spid="159"/>
                                        </p:tgtEl>
                                        <p:attrNameLst>
                                          <p:attrName>style.visibility</p:attrName>
                                        </p:attrNameLst>
                                      </p:cBhvr>
                                      <p:to>
                                        <p:strVal val="visible"/>
                                      </p:to>
                                    </p:set>
                                    <p:animEffect transition="in" filter="wipe(left)">
                                      <p:cBhvr>
                                        <p:cTn id="205" dur="500"/>
                                        <p:tgtEl>
                                          <p:spTgt spid="159"/>
                                        </p:tgtEl>
                                      </p:cBhvr>
                                    </p:animEffect>
                                  </p:childTnLst>
                                </p:cTn>
                              </p:par>
                              <p:par>
                                <p:cTn id="206" presetID="22" presetClass="entr" presetSubtype="8" fill="hold" nodeType="withEffect">
                                  <p:stCondLst>
                                    <p:cond delay="0"/>
                                  </p:stCondLst>
                                  <p:childTnLst>
                                    <p:set>
                                      <p:cBhvr>
                                        <p:cTn id="207" dur="1" fill="hold">
                                          <p:stCondLst>
                                            <p:cond delay="0"/>
                                          </p:stCondLst>
                                        </p:cTn>
                                        <p:tgtEl>
                                          <p:spTgt spid="160"/>
                                        </p:tgtEl>
                                        <p:attrNameLst>
                                          <p:attrName>style.visibility</p:attrName>
                                        </p:attrNameLst>
                                      </p:cBhvr>
                                      <p:to>
                                        <p:strVal val="visible"/>
                                      </p:to>
                                    </p:set>
                                    <p:animEffect transition="in" filter="wipe(left)">
                                      <p:cBhvr>
                                        <p:cTn id="208" dur="500"/>
                                        <p:tgtEl>
                                          <p:spTgt spid="160"/>
                                        </p:tgtEl>
                                      </p:cBhvr>
                                    </p:animEffect>
                                  </p:childTnLst>
                                </p:cTn>
                              </p:par>
                              <p:par>
                                <p:cTn id="209" presetID="22" presetClass="entr" presetSubtype="8" fill="hold" nodeType="withEffect">
                                  <p:stCondLst>
                                    <p:cond delay="0"/>
                                  </p:stCondLst>
                                  <p:childTnLst>
                                    <p:set>
                                      <p:cBhvr>
                                        <p:cTn id="210" dur="1" fill="hold">
                                          <p:stCondLst>
                                            <p:cond delay="0"/>
                                          </p:stCondLst>
                                        </p:cTn>
                                        <p:tgtEl>
                                          <p:spTgt spid="161"/>
                                        </p:tgtEl>
                                        <p:attrNameLst>
                                          <p:attrName>style.visibility</p:attrName>
                                        </p:attrNameLst>
                                      </p:cBhvr>
                                      <p:to>
                                        <p:strVal val="visible"/>
                                      </p:to>
                                    </p:set>
                                    <p:animEffect transition="in" filter="wipe(left)">
                                      <p:cBhvr>
                                        <p:cTn id="211" dur="500"/>
                                        <p:tgtEl>
                                          <p:spTgt spid="161"/>
                                        </p:tgtEl>
                                      </p:cBhvr>
                                    </p:animEffect>
                                  </p:childTnLst>
                                </p:cTn>
                              </p:par>
                              <p:par>
                                <p:cTn id="212" presetID="22" presetClass="entr" presetSubtype="8" fill="hold" nodeType="withEffect">
                                  <p:stCondLst>
                                    <p:cond delay="0"/>
                                  </p:stCondLst>
                                  <p:childTnLst>
                                    <p:set>
                                      <p:cBhvr>
                                        <p:cTn id="213" dur="1" fill="hold">
                                          <p:stCondLst>
                                            <p:cond delay="0"/>
                                          </p:stCondLst>
                                        </p:cTn>
                                        <p:tgtEl>
                                          <p:spTgt spid="162"/>
                                        </p:tgtEl>
                                        <p:attrNameLst>
                                          <p:attrName>style.visibility</p:attrName>
                                        </p:attrNameLst>
                                      </p:cBhvr>
                                      <p:to>
                                        <p:strVal val="visible"/>
                                      </p:to>
                                    </p:set>
                                    <p:animEffect transition="in" filter="wipe(left)">
                                      <p:cBhvr>
                                        <p:cTn id="214" dur="500"/>
                                        <p:tgtEl>
                                          <p:spTgt spid="162"/>
                                        </p:tgtEl>
                                      </p:cBhvr>
                                    </p:animEffect>
                                  </p:childTnLst>
                                </p:cTn>
                              </p:par>
                              <p:par>
                                <p:cTn id="215" presetID="22" presetClass="entr" presetSubtype="8" fill="hold" nodeType="withEffect">
                                  <p:stCondLst>
                                    <p:cond delay="0"/>
                                  </p:stCondLst>
                                  <p:childTnLst>
                                    <p:set>
                                      <p:cBhvr>
                                        <p:cTn id="216" dur="1" fill="hold">
                                          <p:stCondLst>
                                            <p:cond delay="0"/>
                                          </p:stCondLst>
                                        </p:cTn>
                                        <p:tgtEl>
                                          <p:spTgt spid="163"/>
                                        </p:tgtEl>
                                        <p:attrNameLst>
                                          <p:attrName>style.visibility</p:attrName>
                                        </p:attrNameLst>
                                      </p:cBhvr>
                                      <p:to>
                                        <p:strVal val="visible"/>
                                      </p:to>
                                    </p:set>
                                    <p:animEffect transition="in" filter="wipe(left)">
                                      <p:cBhvr>
                                        <p:cTn id="217" dur="500"/>
                                        <p:tgtEl>
                                          <p:spTgt spid="163"/>
                                        </p:tgtEl>
                                      </p:cBhvr>
                                    </p:animEffect>
                                  </p:childTnLst>
                                </p:cTn>
                              </p:par>
                              <p:par>
                                <p:cTn id="218" presetID="22" presetClass="entr" presetSubtype="8" fill="hold" nodeType="withEffect">
                                  <p:stCondLst>
                                    <p:cond delay="0"/>
                                  </p:stCondLst>
                                  <p:childTnLst>
                                    <p:set>
                                      <p:cBhvr>
                                        <p:cTn id="219" dur="1" fill="hold">
                                          <p:stCondLst>
                                            <p:cond delay="0"/>
                                          </p:stCondLst>
                                        </p:cTn>
                                        <p:tgtEl>
                                          <p:spTgt spid="164"/>
                                        </p:tgtEl>
                                        <p:attrNameLst>
                                          <p:attrName>style.visibility</p:attrName>
                                        </p:attrNameLst>
                                      </p:cBhvr>
                                      <p:to>
                                        <p:strVal val="visible"/>
                                      </p:to>
                                    </p:set>
                                    <p:animEffect transition="in" filter="wipe(left)">
                                      <p:cBhvr>
                                        <p:cTn id="220" dur="500"/>
                                        <p:tgtEl>
                                          <p:spTgt spid="164"/>
                                        </p:tgtEl>
                                      </p:cBhvr>
                                    </p:animEffect>
                                  </p:childTnLst>
                                </p:cTn>
                              </p:par>
                              <p:par>
                                <p:cTn id="221" presetID="22" presetClass="entr" presetSubtype="8" fill="hold" nodeType="withEffect">
                                  <p:stCondLst>
                                    <p:cond delay="0"/>
                                  </p:stCondLst>
                                  <p:childTnLst>
                                    <p:set>
                                      <p:cBhvr>
                                        <p:cTn id="222" dur="1" fill="hold">
                                          <p:stCondLst>
                                            <p:cond delay="0"/>
                                          </p:stCondLst>
                                        </p:cTn>
                                        <p:tgtEl>
                                          <p:spTgt spid="165"/>
                                        </p:tgtEl>
                                        <p:attrNameLst>
                                          <p:attrName>style.visibility</p:attrName>
                                        </p:attrNameLst>
                                      </p:cBhvr>
                                      <p:to>
                                        <p:strVal val="visible"/>
                                      </p:to>
                                    </p:set>
                                    <p:animEffect transition="in" filter="wipe(left)">
                                      <p:cBhvr>
                                        <p:cTn id="223" dur="500"/>
                                        <p:tgtEl>
                                          <p:spTgt spid="165"/>
                                        </p:tgtEl>
                                      </p:cBhvr>
                                    </p:animEffect>
                                  </p:childTnLst>
                                </p:cTn>
                              </p:par>
                              <p:par>
                                <p:cTn id="224" presetID="22" presetClass="entr" presetSubtype="8" fill="hold" grpId="0" nodeType="withEffect">
                                  <p:stCondLst>
                                    <p:cond delay="0"/>
                                  </p:stCondLst>
                                  <p:childTnLst>
                                    <p:set>
                                      <p:cBhvr>
                                        <p:cTn id="225" dur="1" fill="hold">
                                          <p:stCondLst>
                                            <p:cond delay="0"/>
                                          </p:stCondLst>
                                        </p:cTn>
                                        <p:tgtEl>
                                          <p:spTgt spid="167"/>
                                        </p:tgtEl>
                                        <p:attrNameLst>
                                          <p:attrName>style.visibility</p:attrName>
                                        </p:attrNameLst>
                                      </p:cBhvr>
                                      <p:to>
                                        <p:strVal val="visible"/>
                                      </p:to>
                                    </p:set>
                                    <p:animEffect transition="in" filter="wipe(left)">
                                      <p:cBhvr>
                                        <p:cTn id="226" dur="500"/>
                                        <p:tgtEl>
                                          <p:spTgt spid="167"/>
                                        </p:tgtEl>
                                      </p:cBhvr>
                                    </p:animEffect>
                                  </p:childTnLst>
                                </p:cTn>
                              </p:par>
                              <p:par>
                                <p:cTn id="227" presetID="22" presetClass="entr" presetSubtype="8" fill="hold" grpId="0" nodeType="withEffect">
                                  <p:stCondLst>
                                    <p:cond delay="0"/>
                                  </p:stCondLst>
                                  <p:childTnLst>
                                    <p:set>
                                      <p:cBhvr>
                                        <p:cTn id="228" dur="1" fill="hold">
                                          <p:stCondLst>
                                            <p:cond delay="0"/>
                                          </p:stCondLst>
                                        </p:cTn>
                                        <p:tgtEl>
                                          <p:spTgt spid="168"/>
                                        </p:tgtEl>
                                        <p:attrNameLst>
                                          <p:attrName>style.visibility</p:attrName>
                                        </p:attrNameLst>
                                      </p:cBhvr>
                                      <p:to>
                                        <p:strVal val="visible"/>
                                      </p:to>
                                    </p:set>
                                    <p:animEffect transition="in" filter="wipe(left)">
                                      <p:cBhvr>
                                        <p:cTn id="229" dur="500"/>
                                        <p:tgtEl>
                                          <p:spTgt spid="168"/>
                                        </p:tgtEl>
                                      </p:cBhvr>
                                    </p:animEffect>
                                  </p:childTnLst>
                                </p:cTn>
                              </p:par>
                              <p:par>
                                <p:cTn id="230" presetID="22" presetClass="entr" presetSubtype="8" fill="hold" grpId="0" nodeType="withEffect">
                                  <p:stCondLst>
                                    <p:cond delay="0"/>
                                  </p:stCondLst>
                                  <p:childTnLst>
                                    <p:set>
                                      <p:cBhvr>
                                        <p:cTn id="231" dur="1" fill="hold">
                                          <p:stCondLst>
                                            <p:cond delay="0"/>
                                          </p:stCondLst>
                                        </p:cTn>
                                        <p:tgtEl>
                                          <p:spTgt spid="169"/>
                                        </p:tgtEl>
                                        <p:attrNameLst>
                                          <p:attrName>style.visibility</p:attrName>
                                        </p:attrNameLst>
                                      </p:cBhvr>
                                      <p:to>
                                        <p:strVal val="visible"/>
                                      </p:to>
                                    </p:set>
                                    <p:animEffect transition="in" filter="wipe(left)">
                                      <p:cBhvr>
                                        <p:cTn id="232" dur="500"/>
                                        <p:tgtEl>
                                          <p:spTgt spid="169"/>
                                        </p:tgtEl>
                                      </p:cBhvr>
                                    </p:animEffect>
                                  </p:childTnLst>
                                </p:cTn>
                              </p:par>
                              <p:par>
                                <p:cTn id="233" presetID="22" presetClass="entr" presetSubtype="8" fill="hold" grpId="0" nodeType="withEffect">
                                  <p:stCondLst>
                                    <p:cond delay="0"/>
                                  </p:stCondLst>
                                  <p:childTnLst>
                                    <p:set>
                                      <p:cBhvr>
                                        <p:cTn id="234" dur="1" fill="hold">
                                          <p:stCondLst>
                                            <p:cond delay="0"/>
                                          </p:stCondLst>
                                        </p:cTn>
                                        <p:tgtEl>
                                          <p:spTgt spid="170"/>
                                        </p:tgtEl>
                                        <p:attrNameLst>
                                          <p:attrName>style.visibility</p:attrName>
                                        </p:attrNameLst>
                                      </p:cBhvr>
                                      <p:to>
                                        <p:strVal val="visible"/>
                                      </p:to>
                                    </p:set>
                                    <p:animEffect transition="in" filter="wipe(left)">
                                      <p:cBhvr>
                                        <p:cTn id="235" dur="500"/>
                                        <p:tgtEl>
                                          <p:spTgt spid="170"/>
                                        </p:tgtEl>
                                      </p:cBhvr>
                                    </p:animEffect>
                                  </p:childTnLst>
                                </p:cTn>
                              </p:par>
                              <p:par>
                                <p:cTn id="236" presetID="22" presetClass="entr" presetSubtype="8" fill="hold" grpId="0" nodeType="withEffect">
                                  <p:stCondLst>
                                    <p:cond delay="0"/>
                                  </p:stCondLst>
                                  <p:childTnLst>
                                    <p:set>
                                      <p:cBhvr>
                                        <p:cTn id="237" dur="1" fill="hold">
                                          <p:stCondLst>
                                            <p:cond delay="0"/>
                                          </p:stCondLst>
                                        </p:cTn>
                                        <p:tgtEl>
                                          <p:spTgt spid="171"/>
                                        </p:tgtEl>
                                        <p:attrNameLst>
                                          <p:attrName>style.visibility</p:attrName>
                                        </p:attrNameLst>
                                      </p:cBhvr>
                                      <p:to>
                                        <p:strVal val="visible"/>
                                      </p:to>
                                    </p:set>
                                    <p:animEffect transition="in" filter="wipe(left)">
                                      <p:cBhvr>
                                        <p:cTn id="238" dur="500"/>
                                        <p:tgtEl>
                                          <p:spTgt spid="171"/>
                                        </p:tgtEl>
                                      </p:cBhvr>
                                    </p:animEffect>
                                  </p:childTnLst>
                                </p:cTn>
                              </p:par>
                              <p:par>
                                <p:cTn id="239" presetID="22" presetClass="entr" presetSubtype="8" fill="hold" grpId="0" nodeType="withEffect">
                                  <p:stCondLst>
                                    <p:cond delay="0"/>
                                  </p:stCondLst>
                                  <p:childTnLst>
                                    <p:set>
                                      <p:cBhvr>
                                        <p:cTn id="240" dur="1" fill="hold">
                                          <p:stCondLst>
                                            <p:cond delay="0"/>
                                          </p:stCondLst>
                                        </p:cTn>
                                        <p:tgtEl>
                                          <p:spTgt spid="172"/>
                                        </p:tgtEl>
                                        <p:attrNameLst>
                                          <p:attrName>style.visibility</p:attrName>
                                        </p:attrNameLst>
                                      </p:cBhvr>
                                      <p:to>
                                        <p:strVal val="visible"/>
                                      </p:to>
                                    </p:set>
                                    <p:animEffect transition="in" filter="wipe(left)">
                                      <p:cBhvr>
                                        <p:cTn id="241" dur="500"/>
                                        <p:tgtEl>
                                          <p:spTgt spid="172"/>
                                        </p:tgtEl>
                                      </p:cBhvr>
                                    </p:animEffect>
                                  </p:childTnLst>
                                </p:cTn>
                              </p:par>
                              <p:par>
                                <p:cTn id="242" presetID="22" presetClass="entr" presetSubtype="8" fill="hold" grpId="0" nodeType="withEffect">
                                  <p:stCondLst>
                                    <p:cond delay="0"/>
                                  </p:stCondLst>
                                  <p:childTnLst>
                                    <p:set>
                                      <p:cBhvr>
                                        <p:cTn id="243" dur="1" fill="hold">
                                          <p:stCondLst>
                                            <p:cond delay="0"/>
                                          </p:stCondLst>
                                        </p:cTn>
                                        <p:tgtEl>
                                          <p:spTgt spid="173"/>
                                        </p:tgtEl>
                                        <p:attrNameLst>
                                          <p:attrName>style.visibility</p:attrName>
                                        </p:attrNameLst>
                                      </p:cBhvr>
                                      <p:to>
                                        <p:strVal val="visible"/>
                                      </p:to>
                                    </p:set>
                                    <p:animEffect transition="in" filter="wipe(left)">
                                      <p:cBhvr>
                                        <p:cTn id="244" dur="500"/>
                                        <p:tgtEl>
                                          <p:spTgt spid="173"/>
                                        </p:tgtEl>
                                      </p:cBhvr>
                                    </p:animEffect>
                                  </p:childTnLst>
                                </p:cTn>
                              </p:par>
                              <p:par>
                                <p:cTn id="245" presetID="22" presetClass="entr" presetSubtype="8" fill="hold" grpId="0" nodeType="withEffect">
                                  <p:stCondLst>
                                    <p:cond delay="0"/>
                                  </p:stCondLst>
                                  <p:childTnLst>
                                    <p:set>
                                      <p:cBhvr>
                                        <p:cTn id="246" dur="1" fill="hold">
                                          <p:stCondLst>
                                            <p:cond delay="0"/>
                                          </p:stCondLst>
                                        </p:cTn>
                                        <p:tgtEl>
                                          <p:spTgt spid="174"/>
                                        </p:tgtEl>
                                        <p:attrNameLst>
                                          <p:attrName>style.visibility</p:attrName>
                                        </p:attrNameLst>
                                      </p:cBhvr>
                                      <p:to>
                                        <p:strVal val="visible"/>
                                      </p:to>
                                    </p:set>
                                    <p:animEffect transition="in" filter="wipe(left)">
                                      <p:cBhvr>
                                        <p:cTn id="247" dur="500"/>
                                        <p:tgtEl>
                                          <p:spTgt spid="174"/>
                                        </p:tgtEl>
                                      </p:cBhvr>
                                    </p:animEffect>
                                  </p:childTnLst>
                                </p:cTn>
                              </p:par>
                              <p:par>
                                <p:cTn id="248" presetID="22" presetClass="entr" presetSubtype="8" fill="hold" grpId="0" nodeType="withEffect">
                                  <p:stCondLst>
                                    <p:cond delay="0"/>
                                  </p:stCondLst>
                                  <p:childTnLst>
                                    <p:set>
                                      <p:cBhvr>
                                        <p:cTn id="249" dur="1" fill="hold">
                                          <p:stCondLst>
                                            <p:cond delay="0"/>
                                          </p:stCondLst>
                                        </p:cTn>
                                        <p:tgtEl>
                                          <p:spTgt spid="175"/>
                                        </p:tgtEl>
                                        <p:attrNameLst>
                                          <p:attrName>style.visibility</p:attrName>
                                        </p:attrNameLst>
                                      </p:cBhvr>
                                      <p:to>
                                        <p:strVal val="visible"/>
                                      </p:to>
                                    </p:set>
                                    <p:animEffect transition="in" filter="wipe(left)">
                                      <p:cBhvr>
                                        <p:cTn id="250" dur="500"/>
                                        <p:tgtEl>
                                          <p:spTgt spid="175"/>
                                        </p:tgtEl>
                                      </p:cBhvr>
                                    </p:animEffect>
                                  </p:childTnLst>
                                </p:cTn>
                              </p:par>
                              <p:par>
                                <p:cTn id="251" presetID="22" presetClass="entr" presetSubtype="8" fill="hold" grpId="0" nodeType="withEffect">
                                  <p:stCondLst>
                                    <p:cond delay="0"/>
                                  </p:stCondLst>
                                  <p:childTnLst>
                                    <p:set>
                                      <p:cBhvr>
                                        <p:cTn id="252" dur="1" fill="hold">
                                          <p:stCondLst>
                                            <p:cond delay="0"/>
                                          </p:stCondLst>
                                        </p:cTn>
                                        <p:tgtEl>
                                          <p:spTgt spid="176"/>
                                        </p:tgtEl>
                                        <p:attrNameLst>
                                          <p:attrName>style.visibility</p:attrName>
                                        </p:attrNameLst>
                                      </p:cBhvr>
                                      <p:to>
                                        <p:strVal val="visible"/>
                                      </p:to>
                                    </p:set>
                                    <p:animEffect transition="in" filter="wipe(left)">
                                      <p:cBhvr>
                                        <p:cTn id="253" dur="500"/>
                                        <p:tgtEl>
                                          <p:spTgt spid="176"/>
                                        </p:tgtEl>
                                      </p:cBhvr>
                                    </p:animEffect>
                                  </p:childTnLst>
                                </p:cTn>
                              </p:par>
                              <p:par>
                                <p:cTn id="254" presetID="22" presetClass="entr" presetSubtype="8" fill="hold" grpId="0" nodeType="withEffect">
                                  <p:stCondLst>
                                    <p:cond delay="0"/>
                                  </p:stCondLst>
                                  <p:childTnLst>
                                    <p:set>
                                      <p:cBhvr>
                                        <p:cTn id="255" dur="1" fill="hold">
                                          <p:stCondLst>
                                            <p:cond delay="0"/>
                                          </p:stCondLst>
                                        </p:cTn>
                                        <p:tgtEl>
                                          <p:spTgt spid="177"/>
                                        </p:tgtEl>
                                        <p:attrNameLst>
                                          <p:attrName>style.visibility</p:attrName>
                                        </p:attrNameLst>
                                      </p:cBhvr>
                                      <p:to>
                                        <p:strVal val="visible"/>
                                      </p:to>
                                    </p:set>
                                    <p:animEffect transition="in" filter="wipe(left)">
                                      <p:cBhvr>
                                        <p:cTn id="256" dur="500"/>
                                        <p:tgtEl>
                                          <p:spTgt spid="177"/>
                                        </p:tgtEl>
                                      </p:cBhvr>
                                    </p:animEffect>
                                  </p:childTnLst>
                                </p:cTn>
                              </p:par>
                              <p:par>
                                <p:cTn id="257" presetID="22" presetClass="entr" presetSubtype="8" fill="hold" nodeType="withEffect">
                                  <p:stCondLst>
                                    <p:cond delay="0"/>
                                  </p:stCondLst>
                                  <p:childTnLst>
                                    <p:set>
                                      <p:cBhvr>
                                        <p:cTn id="258" dur="1" fill="hold">
                                          <p:stCondLst>
                                            <p:cond delay="0"/>
                                          </p:stCondLst>
                                        </p:cTn>
                                        <p:tgtEl>
                                          <p:spTgt spid="182"/>
                                        </p:tgtEl>
                                        <p:attrNameLst>
                                          <p:attrName>style.visibility</p:attrName>
                                        </p:attrNameLst>
                                      </p:cBhvr>
                                      <p:to>
                                        <p:strVal val="visible"/>
                                      </p:to>
                                    </p:set>
                                    <p:animEffect transition="in" filter="wipe(left)">
                                      <p:cBhvr>
                                        <p:cTn id="259" dur="500"/>
                                        <p:tgtEl>
                                          <p:spTgt spid="182"/>
                                        </p:tgtEl>
                                      </p:cBhvr>
                                    </p:animEffect>
                                  </p:childTnLst>
                                </p:cTn>
                              </p:par>
                            </p:childTnLst>
                          </p:cTn>
                        </p:par>
                      </p:childTnLst>
                    </p:cTn>
                  </p:par>
                  <p:par>
                    <p:cTn id="260" fill="hold">
                      <p:stCondLst>
                        <p:cond delay="indefinite"/>
                      </p:stCondLst>
                      <p:childTnLst>
                        <p:par>
                          <p:cTn id="261" fill="hold">
                            <p:stCondLst>
                              <p:cond delay="0"/>
                            </p:stCondLst>
                            <p:childTnLst>
                              <p:par>
                                <p:cTn id="262" presetID="16" presetClass="entr" presetSubtype="37" fill="hold" grpId="0" nodeType="clickEffect">
                                  <p:stCondLst>
                                    <p:cond delay="0"/>
                                  </p:stCondLst>
                                  <p:childTnLst>
                                    <p:set>
                                      <p:cBhvr>
                                        <p:cTn id="263" dur="1" fill="hold">
                                          <p:stCondLst>
                                            <p:cond delay="0"/>
                                          </p:stCondLst>
                                        </p:cTn>
                                        <p:tgtEl>
                                          <p:spTgt spid="2"/>
                                        </p:tgtEl>
                                        <p:attrNameLst>
                                          <p:attrName>style.visibility</p:attrName>
                                        </p:attrNameLst>
                                      </p:cBhvr>
                                      <p:to>
                                        <p:strVal val="visible"/>
                                      </p:to>
                                    </p:set>
                                    <p:animEffect transition="in" filter="barn(outVertical)">
                                      <p:cBhvr>
                                        <p:cTn id="26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P spid="32" grpId="0"/>
      <p:bldP spid="40" grpId="0"/>
      <p:bldP spid="45" grpId="0"/>
      <p:bldP spid="46" grpId="0"/>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67" grpId="0"/>
      <p:bldP spid="168" grpId="0"/>
      <p:bldP spid="169" grpId="0"/>
      <p:bldP spid="170" grpId="0"/>
      <p:bldP spid="171" grpId="0"/>
      <p:bldP spid="172" grpId="0"/>
      <p:bldP spid="173" grpId="0"/>
      <p:bldP spid="174" grpId="0"/>
      <p:bldP spid="175" grpId="0"/>
      <p:bldP spid="176" grpId="0"/>
      <p:bldP spid="17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2-bit Ripple Up-Counter using Positive Edge-triggered Flip-Flop</a:t>
            </a:r>
            <a:endParaRPr lang="en-US" sz="2800" dirty="0"/>
          </a:p>
        </p:txBody>
      </p:sp>
      <p:cxnSp>
        <p:nvCxnSpPr>
          <p:cNvPr id="4" name="Straight Connector 3"/>
          <p:cNvCxnSpPr/>
          <p:nvPr/>
        </p:nvCxnSpPr>
        <p:spPr>
          <a:xfrm>
            <a:off x="561372" y="2000310"/>
            <a:ext cx="533400" cy="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1018572" y="1695510"/>
            <a:ext cx="1283120" cy="1905000"/>
            <a:chOff x="1066800" y="2286000"/>
            <a:chExt cx="1283120" cy="1905000"/>
          </a:xfrm>
        </p:grpSpPr>
        <p:grpSp>
          <p:nvGrpSpPr>
            <p:cNvPr id="6" name="Group 5"/>
            <p:cNvGrpSpPr/>
            <p:nvPr/>
          </p:nvGrpSpPr>
          <p:grpSpPr>
            <a:xfrm>
              <a:off x="1066800" y="2286000"/>
              <a:ext cx="1283120" cy="1905000"/>
              <a:chOff x="1114424" y="2286000"/>
              <a:chExt cx="1552576" cy="1905000"/>
            </a:xfrm>
          </p:grpSpPr>
          <p:sp>
            <p:nvSpPr>
              <p:cNvPr id="9" name="Rectangle 8"/>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smtClean="0"/>
                  <a:t>1</a:t>
                </a:r>
                <a:endParaRPr lang="en-US" baseline="-25000" dirty="0"/>
              </a:p>
            </p:txBody>
          </p:sp>
          <p:sp>
            <p:nvSpPr>
              <p:cNvPr id="10" name="TextBox 9"/>
              <p:cNvSpPr txBox="1"/>
              <p:nvPr/>
            </p:nvSpPr>
            <p:spPr>
              <a:xfrm>
                <a:off x="1219200" y="2357735"/>
                <a:ext cx="478016" cy="461665"/>
              </a:xfrm>
              <a:prstGeom prst="rect">
                <a:avLst/>
              </a:prstGeom>
              <a:noFill/>
            </p:spPr>
            <p:txBody>
              <a:bodyPr wrap="none" rtlCol="0">
                <a:spAutoFit/>
              </a:bodyPr>
              <a:lstStyle/>
              <a:p>
                <a:r>
                  <a:rPr lang="en-US" sz="2400" dirty="0" smtClean="0">
                    <a:solidFill>
                      <a:schemeClr val="bg1"/>
                    </a:solidFill>
                  </a:rPr>
                  <a:t>J</a:t>
                </a:r>
                <a:r>
                  <a:rPr lang="en-US" sz="2400" baseline="-25000" dirty="0" smtClean="0">
                    <a:solidFill>
                      <a:schemeClr val="bg1"/>
                    </a:solidFill>
                  </a:rPr>
                  <a:t>1</a:t>
                </a:r>
                <a:endParaRPr lang="en-US" sz="2400" baseline="-25000" dirty="0">
                  <a:solidFill>
                    <a:schemeClr val="bg1"/>
                  </a:solidFill>
                </a:endParaRPr>
              </a:p>
            </p:txBody>
          </p:sp>
          <p:sp>
            <p:nvSpPr>
              <p:cNvPr id="11" name="TextBox 10"/>
              <p:cNvSpPr txBox="1"/>
              <p:nvPr/>
            </p:nvSpPr>
            <p:spPr>
              <a:xfrm>
                <a:off x="2145931" y="2347912"/>
                <a:ext cx="495649"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1</a:t>
                </a:r>
                <a:endParaRPr lang="en-US" sz="2400" baseline="-25000" dirty="0">
                  <a:solidFill>
                    <a:schemeClr val="bg1"/>
                  </a:solidFill>
                </a:endParaRPr>
              </a:p>
            </p:txBody>
          </p:sp>
          <p:sp>
            <p:nvSpPr>
              <p:cNvPr id="12" name="TextBox 11"/>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sp>
          <p:nvSpPr>
            <p:cNvPr id="7" name="TextBox 6"/>
            <p:cNvSpPr txBox="1"/>
            <p:nvPr/>
          </p:nvSpPr>
          <p:spPr>
            <a:xfrm>
              <a:off x="1157288" y="3729335"/>
              <a:ext cx="449162" cy="461665"/>
            </a:xfrm>
            <a:prstGeom prst="rect">
              <a:avLst/>
            </a:prstGeom>
            <a:noFill/>
          </p:spPr>
          <p:txBody>
            <a:bodyPr wrap="none" rtlCol="0">
              <a:spAutoFit/>
            </a:bodyPr>
            <a:lstStyle/>
            <a:p>
              <a:r>
                <a:rPr lang="en-US" sz="2400" dirty="0" smtClean="0">
                  <a:solidFill>
                    <a:schemeClr val="bg1"/>
                  </a:solidFill>
                </a:rPr>
                <a:t>K</a:t>
              </a:r>
              <a:r>
                <a:rPr lang="en-US" sz="2400" baseline="-25000" dirty="0" smtClean="0">
                  <a:solidFill>
                    <a:schemeClr val="bg1"/>
                  </a:solidFill>
                </a:rPr>
                <a:t>1</a:t>
              </a:r>
              <a:endParaRPr lang="en-US" sz="2400" baseline="-25000" dirty="0">
                <a:solidFill>
                  <a:schemeClr val="bg1"/>
                </a:solidFill>
              </a:endParaRPr>
            </a:p>
          </p:txBody>
        </p:sp>
        <p:sp>
          <p:nvSpPr>
            <p:cNvPr id="8" name="TextBox 7"/>
            <p:cNvSpPr txBox="1"/>
            <p:nvPr/>
          </p:nvSpPr>
          <p:spPr>
            <a:xfrm>
              <a:off x="1828800" y="3729335"/>
              <a:ext cx="520539"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1</a:t>
              </a:r>
              <a:r>
                <a:rPr lang="en-US" sz="2400" dirty="0" smtClean="0">
                  <a:solidFill>
                    <a:schemeClr val="bg1"/>
                  </a:solidFill>
                </a:rPr>
                <a:t>’</a:t>
              </a:r>
              <a:endParaRPr lang="en-US" sz="2400" baseline="-25000" dirty="0">
                <a:solidFill>
                  <a:schemeClr val="bg1"/>
                </a:solidFill>
              </a:endParaRPr>
            </a:p>
          </p:txBody>
        </p:sp>
      </p:grpSp>
      <p:grpSp>
        <p:nvGrpSpPr>
          <p:cNvPr id="13" name="Group 12"/>
          <p:cNvGrpSpPr/>
          <p:nvPr/>
        </p:nvGrpSpPr>
        <p:grpSpPr>
          <a:xfrm>
            <a:off x="3328038" y="1695510"/>
            <a:ext cx="1348134" cy="1905000"/>
            <a:chOff x="1066800" y="2286000"/>
            <a:chExt cx="1348134" cy="1905000"/>
          </a:xfrm>
        </p:grpSpPr>
        <p:grpSp>
          <p:nvGrpSpPr>
            <p:cNvPr id="14" name="Group 13"/>
            <p:cNvGrpSpPr/>
            <p:nvPr/>
          </p:nvGrpSpPr>
          <p:grpSpPr>
            <a:xfrm>
              <a:off x="1066800" y="2286000"/>
              <a:ext cx="1348134" cy="1905000"/>
              <a:chOff x="1114424" y="2286000"/>
              <a:chExt cx="1631243" cy="1905000"/>
            </a:xfrm>
          </p:grpSpPr>
          <p:sp>
            <p:nvSpPr>
              <p:cNvPr id="17" name="Rectangle 16"/>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smtClean="0"/>
                  <a:t>2</a:t>
                </a:r>
                <a:endParaRPr lang="en-US" baseline="-25000" dirty="0"/>
              </a:p>
            </p:txBody>
          </p:sp>
          <p:sp>
            <p:nvSpPr>
              <p:cNvPr id="18" name="TextBox 17"/>
              <p:cNvSpPr txBox="1"/>
              <p:nvPr/>
            </p:nvSpPr>
            <p:spPr>
              <a:xfrm>
                <a:off x="1219200" y="2357735"/>
                <a:ext cx="467839" cy="461665"/>
              </a:xfrm>
              <a:prstGeom prst="rect">
                <a:avLst/>
              </a:prstGeom>
              <a:noFill/>
            </p:spPr>
            <p:txBody>
              <a:bodyPr wrap="none" rtlCol="0">
                <a:spAutoFit/>
              </a:bodyPr>
              <a:lstStyle/>
              <a:p>
                <a:r>
                  <a:rPr lang="en-US" sz="2400" dirty="0" smtClean="0">
                    <a:solidFill>
                      <a:schemeClr val="bg1"/>
                    </a:solidFill>
                  </a:rPr>
                  <a:t>J</a:t>
                </a:r>
                <a:r>
                  <a:rPr lang="en-US" sz="2400" baseline="-25000" dirty="0">
                    <a:solidFill>
                      <a:schemeClr val="bg1"/>
                    </a:solidFill>
                  </a:rPr>
                  <a:t>2</a:t>
                </a:r>
              </a:p>
            </p:txBody>
          </p:sp>
          <p:sp>
            <p:nvSpPr>
              <p:cNvPr id="19" name="TextBox 18"/>
              <p:cNvSpPr txBox="1"/>
              <p:nvPr/>
            </p:nvSpPr>
            <p:spPr>
              <a:xfrm>
                <a:off x="2145931" y="2347912"/>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2</a:t>
                </a:r>
              </a:p>
            </p:txBody>
          </p:sp>
          <p:sp>
            <p:nvSpPr>
              <p:cNvPr id="20" name="TextBox 19"/>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sp>
          <p:nvSpPr>
            <p:cNvPr id="15" name="TextBox 14"/>
            <p:cNvSpPr txBox="1"/>
            <p:nvPr/>
          </p:nvSpPr>
          <p:spPr>
            <a:xfrm>
              <a:off x="1157288" y="3729335"/>
              <a:ext cx="449162" cy="461665"/>
            </a:xfrm>
            <a:prstGeom prst="rect">
              <a:avLst/>
            </a:prstGeom>
            <a:noFill/>
          </p:spPr>
          <p:txBody>
            <a:bodyPr wrap="none" rtlCol="0">
              <a:spAutoFit/>
            </a:bodyPr>
            <a:lstStyle/>
            <a:p>
              <a:r>
                <a:rPr lang="en-US" sz="2400" dirty="0" smtClean="0">
                  <a:solidFill>
                    <a:schemeClr val="bg1"/>
                  </a:solidFill>
                </a:rPr>
                <a:t>K</a:t>
              </a:r>
              <a:r>
                <a:rPr lang="en-US" sz="2400" baseline="-25000" dirty="0">
                  <a:solidFill>
                    <a:schemeClr val="bg1"/>
                  </a:solidFill>
                </a:rPr>
                <a:t>2</a:t>
              </a:r>
            </a:p>
          </p:txBody>
        </p:sp>
        <p:sp>
          <p:nvSpPr>
            <p:cNvPr id="16" name="TextBox 15"/>
            <p:cNvSpPr txBox="1"/>
            <p:nvPr/>
          </p:nvSpPr>
          <p:spPr>
            <a:xfrm>
              <a:off x="1828800" y="3729335"/>
              <a:ext cx="572593"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2</a:t>
              </a:r>
              <a:r>
                <a:rPr lang="en-US" sz="2400" dirty="0" smtClean="0">
                  <a:solidFill>
                    <a:schemeClr val="bg1"/>
                  </a:solidFill>
                </a:rPr>
                <a:t>’</a:t>
              </a:r>
              <a:endParaRPr lang="en-US" sz="2400" baseline="-25000" dirty="0">
                <a:solidFill>
                  <a:schemeClr val="bg1"/>
                </a:solidFill>
              </a:endParaRPr>
            </a:p>
          </p:txBody>
        </p:sp>
      </p:grpSp>
      <p:cxnSp>
        <p:nvCxnSpPr>
          <p:cNvPr id="21" name="Straight Connector 20"/>
          <p:cNvCxnSpPr/>
          <p:nvPr/>
        </p:nvCxnSpPr>
        <p:spPr>
          <a:xfrm flipV="1">
            <a:off x="561372" y="1377230"/>
            <a:ext cx="0" cy="200816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61372" y="3371910"/>
            <a:ext cx="533400" cy="0"/>
          </a:xfrm>
          <a:prstGeom prst="line">
            <a:avLst/>
          </a:prstGeom>
          <a:ln w="25400">
            <a:head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08972" y="914400"/>
            <a:ext cx="314510" cy="400110"/>
          </a:xfrm>
          <a:prstGeom prst="rect">
            <a:avLst/>
          </a:prstGeom>
          <a:noFill/>
        </p:spPr>
        <p:txBody>
          <a:bodyPr wrap="none" rtlCol="0">
            <a:spAutoFit/>
          </a:bodyPr>
          <a:lstStyle/>
          <a:p>
            <a:r>
              <a:rPr lang="en-US" sz="2000" dirty="0" smtClean="0">
                <a:solidFill>
                  <a:schemeClr val="tx2"/>
                </a:solidFill>
              </a:rPr>
              <a:t>1</a:t>
            </a:r>
            <a:endParaRPr lang="en-US" sz="2000" baseline="-25000" dirty="0">
              <a:solidFill>
                <a:schemeClr val="tx2"/>
              </a:solidFill>
            </a:endParaRPr>
          </a:p>
        </p:txBody>
      </p:sp>
      <p:cxnSp>
        <p:nvCxnSpPr>
          <p:cNvPr id="27" name="Straight Connector 26"/>
          <p:cNvCxnSpPr/>
          <p:nvPr/>
        </p:nvCxnSpPr>
        <p:spPr>
          <a:xfrm>
            <a:off x="294774" y="2638486"/>
            <a:ext cx="78631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954234" y="2001118"/>
            <a:ext cx="440826" cy="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937860" y="1378038"/>
            <a:ext cx="0" cy="200816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954234" y="3372718"/>
            <a:ext cx="440826" cy="0"/>
          </a:xfrm>
          <a:prstGeom prst="line">
            <a:avLst/>
          </a:prstGeom>
          <a:ln w="25400">
            <a:head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75750" y="933510"/>
            <a:ext cx="314510" cy="400110"/>
          </a:xfrm>
          <a:prstGeom prst="rect">
            <a:avLst/>
          </a:prstGeom>
          <a:noFill/>
        </p:spPr>
        <p:txBody>
          <a:bodyPr wrap="none" rtlCol="0">
            <a:spAutoFit/>
          </a:bodyPr>
          <a:lstStyle/>
          <a:p>
            <a:r>
              <a:rPr lang="en-US" sz="2000" dirty="0" smtClean="0">
                <a:solidFill>
                  <a:schemeClr val="tx2"/>
                </a:solidFill>
              </a:rPr>
              <a:t>1</a:t>
            </a:r>
            <a:endParaRPr lang="en-US" sz="2000" baseline="-25000" dirty="0">
              <a:solidFill>
                <a:schemeClr val="tx2"/>
              </a:solidFill>
            </a:endParaRPr>
          </a:p>
        </p:txBody>
      </p:sp>
      <p:cxnSp>
        <p:nvCxnSpPr>
          <p:cNvPr id="33" name="Straight Connector 32"/>
          <p:cNvCxnSpPr/>
          <p:nvPr/>
        </p:nvCxnSpPr>
        <p:spPr>
          <a:xfrm flipV="1">
            <a:off x="2633060" y="2630344"/>
            <a:ext cx="0" cy="774233"/>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19376" y="2630428"/>
            <a:ext cx="78104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99684" y="2000310"/>
            <a:ext cx="331199" cy="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390172" y="914400"/>
            <a:ext cx="444352" cy="400110"/>
          </a:xfrm>
          <a:prstGeom prst="rect">
            <a:avLst/>
          </a:prstGeom>
          <a:noFill/>
        </p:spPr>
        <p:txBody>
          <a:bodyPr wrap="none" rtlCol="0">
            <a:spAutoFit/>
          </a:bodyPr>
          <a:lstStyle/>
          <a:p>
            <a:r>
              <a:rPr lang="en-US" sz="2000" dirty="0" smtClean="0">
                <a:solidFill>
                  <a:schemeClr val="tx2"/>
                </a:solidFill>
              </a:rPr>
              <a:t>Q</a:t>
            </a:r>
            <a:r>
              <a:rPr lang="en-US" sz="2000" baseline="-25000" dirty="0" smtClean="0">
                <a:solidFill>
                  <a:schemeClr val="tx2"/>
                </a:solidFill>
              </a:rPr>
              <a:t>1</a:t>
            </a:r>
            <a:endParaRPr lang="en-US" sz="2000" baseline="-25000" dirty="0">
              <a:solidFill>
                <a:schemeClr val="tx2"/>
              </a:solidFill>
            </a:endParaRPr>
          </a:p>
        </p:txBody>
      </p:sp>
      <p:cxnSp>
        <p:nvCxnSpPr>
          <p:cNvPr id="41" name="Straight Connector 40"/>
          <p:cNvCxnSpPr/>
          <p:nvPr/>
        </p:nvCxnSpPr>
        <p:spPr>
          <a:xfrm>
            <a:off x="2313972" y="3419534"/>
            <a:ext cx="331199" cy="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614260" y="3419534"/>
            <a:ext cx="331199" cy="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4935525" y="1375145"/>
            <a:ext cx="0" cy="639862"/>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616437" y="2000310"/>
            <a:ext cx="331199" cy="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676172" y="933510"/>
            <a:ext cx="444352" cy="400110"/>
          </a:xfrm>
          <a:prstGeom prst="rect">
            <a:avLst/>
          </a:prstGeom>
          <a:noFill/>
        </p:spPr>
        <p:txBody>
          <a:bodyPr wrap="none" rtlCol="0">
            <a:spAutoFit/>
          </a:bodyPr>
          <a:lstStyle/>
          <a:p>
            <a:r>
              <a:rPr lang="en-US" sz="2000" dirty="0" smtClean="0">
                <a:solidFill>
                  <a:schemeClr val="tx2"/>
                </a:solidFill>
              </a:rPr>
              <a:t>Q</a:t>
            </a:r>
            <a:r>
              <a:rPr lang="en-US" sz="2000" baseline="-25000" dirty="0">
                <a:solidFill>
                  <a:schemeClr val="tx2"/>
                </a:solidFill>
              </a:rPr>
              <a:t>2</a:t>
            </a:r>
          </a:p>
        </p:txBody>
      </p:sp>
      <p:sp>
        <p:nvSpPr>
          <p:cNvPr id="46" name="TextBox 45"/>
          <p:cNvSpPr txBox="1"/>
          <p:nvPr/>
        </p:nvSpPr>
        <p:spPr>
          <a:xfrm>
            <a:off x="-76200" y="2266890"/>
            <a:ext cx="561372" cy="400110"/>
          </a:xfrm>
          <a:prstGeom prst="rect">
            <a:avLst/>
          </a:prstGeom>
          <a:noFill/>
        </p:spPr>
        <p:txBody>
          <a:bodyPr wrap="none" rtlCol="0">
            <a:spAutoFit/>
          </a:bodyPr>
          <a:lstStyle/>
          <a:p>
            <a:r>
              <a:rPr lang="en-US" sz="2000" dirty="0" smtClean="0">
                <a:solidFill>
                  <a:schemeClr val="tx2"/>
                </a:solidFill>
              </a:rPr>
              <a:t>CLK</a:t>
            </a:r>
            <a:endParaRPr lang="en-US" sz="2000" baseline="-25000" dirty="0">
              <a:solidFill>
                <a:schemeClr val="tx2"/>
              </a:solidFill>
            </a:endParaRPr>
          </a:p>
        </p:txBody>
      </p:sp>
      <p:cxnSp>
        <p:nvCxnSpPr>
          <p:cNvPr id="117" name="Straight Connector 116"/>
          <p:cNvCxnSpPr/>
          <p:nvPr/>
        </p:nvCxnSpPr>
        <p:spPr>
          <a:xfrm flipV="1">
            <a:off x="2619376" y="1371600"/>
            <a:ext cx="0" cy="639862"/>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119" name="Table 118"/>
          <p:cNvGraphicFramePr>
            <a:graphicFrameLocks noGrp="1"/>
          </p:cNvGraphicFramePr>
          <p:nvPr>
            <p:extLst>
              <p:ext uri="{D42A27DB-BD31-4B8C-83A1-F6EECF244321}">
                <p14:modId xmlns:p14="http://schemas.microsoft.com/office/powerpoint/2010/main" val="2808476934"/>
              </p:ext>
            </p:extLst>
          </p:nvPr>
        </p:nvGraphicFramePr>
        <p:xfrm>
          <a:off x="5257799" y="1447798"/>
          <a:ext cx="3792525" cy="2375430"/>
        </p:xfrm>
        <a:graphic>
          <a:graphicData uri="http://schemas.openxmlformats.org/drawingml/2006/table">
            <a:tbl>
              <a:tblPr firstRow="1" bandRow="1"/>
              <a:tblGrid>
                <a:gridCol w="758505"/>
                <a:gridCol w="758505"/>
                <a:gridCol w="758505"/>
                <a:gridCol w="758505"/>
                <a:gridCol w="758505"/>
              </a:tblGrid>
              <a:tr h="395905">
                <a:tc rowSpan="2">
                  <a:txBody>
                    <a:bodyPr/>
                    <a:lstStyle/>
                    <a:p>
                      <a:pPr algn="ctr"/>
                      <a:r>
                        <a:rPr lang="en-US" dirty="0" smtClean="0"/>
                        <a:t>CLK</a:t>
                      </a:r>
                      <a:endParaRPr lang="en-US" dirty="0"/>
                    </a:p>
                  </a:txBody>
                  <a:tcPr anchor="ctr"/>
                </a:tc>
                <a:tc gridSpan="2">
                  <a:txBody>
                    <a:bodyPr/>
                    <a:lstStyle/>
                    <a:p>
                      <a:pPr algn="ctr"/>
                      <a:r>
                        <a:rPr lang="en-US" dirty="0" smtClean="0"/>
                        <a:t>Present</a:t>
                      </a:r>
                      <a:r>
                        <a:rPr lang="en-US" baseline="0" dirty="0" smtClean="0"/>
                        <a:t> State</a:t>
                      </a:r>
                      <a:endParaRPr lang="en-US" dirty="0"/>
                    </a:p>
                  </a:txBody>
                  <a:tcPr anchor="ctr"/>
                </a:tc>
                <a:tc hMerge="1">
                  <a:txBody>
                    <a:bodyPr/>
                    <a:lstStyle/>
                    <a:p>
                      <a:pPr algn="ctr"/>
                      <a:endParaRPr lang="en-US" dirty="0"/>
                    </a:p>
                  </a:txBody>
                  <a:tcPr anchor="ctr"/>
                </a:tc>
                <a:tc gridSpan="2">
                  <a:txBody>
                    <a:bodyPr/>
                    <a:lstStyle/>
                    <a:p>
                      <a:pPr algn="ctr"/>
                      <a:r>
                        <a:rPr lang="en-US" dirty="0" smtClean="0"/>
                        <a:t>Next State</a:t>
                      </a:r>
                      <a:endParaRPr lang="en-US" dirty="0"/>
                    </a:p>
                  </a:txBody>
                  <a:tcPr anchor="ctr"/>
                </a:tc>
                <a:tc hMerge="1">
                  <a:txBody>
                    <a:bodyPr/>
                    <a:lstStyle/>
                    <a:p>
                      <a:pPr algn="ctr"/>
                      <a:endParaRPr lang="en-US" dirty="0"/>
                    </a:p>
                  </a:txBody>
                  <a:tcPr anchor="ctr"/>
                </a:tc>
              </a:tr>
              <a:tr h="395905">
                <a:tc vMerge="1">
                  <a:txBody>
                    <a:bodyPr/>
                    <a:lstStyle/>
                    <a:p>
                      <a:pPr algn="ctr"/>
                      <a:endParaRPr lang="en-US" baseline="-25000" dirty="0"/>
                    </a:p>
                  </a:txBody>
                  <a:tcPr anchor="ctr"/>
                </a:tc>
                <a:tc>
                  <a:txBody>
                    <a:bodyPr/>
                    <a:lstStyle/>
                    <a:p>
                      <a:pPr algn="ctr"/>
                      <a:r>
                        <a:rPr lang="en-US" dirty="0" smtClean="0"/>
                        <a:t>Q</a:t>
                      </a:r>
                      <a:r>
                        <a:rPr lang="en-US" baseline="-25000" dirty="0" smtClean="0"/>
                        <a:t>2</a:t>
                      </a:r>
                      <a:endParaRPr lang="en-US" baseline="-25000" dirty="0"/>
                    </a:p>
                  </a:txBody>
                  <a:tcPr anchor="ctr"/>
                </a:tc>
                <a:tc>
                  <a:txBody>
                    <a:bodyPr/>
                    <a:lstStyle/>
                    <a:p>
                      <a:pPr algn="ctr"/>
                      <a:r>
                        <a:rPr lang="en-US" dirty="0" smtClean="0"/>
                        <a:t>Q</a:t>
                      </a:r>
                      <a:r>
                        <a:rPr lang="en-US" baseline="-25000" dirty="0" smtClean="0"/>
                        <a:t>1</a:t>
                      </a:r>
                      <a:endParaRPr lang="en-US" dirty="0"/>
                    </a:p>
                  </a:txBody>
                  <a:tcPr anchor="ctr"/>
                </a:tc>
                <a:tc>
                  <a:txBody>
                    <a:bodyPr/>
                    <a:lstStyle/>
                    <a:p>
                      <a:pPr algn="ctr"/>
                      <a:r>
                        <a:rPr lang="en-US" dirty="0" smtClean="0"/>
                        <a:t>Q</a:t>
                      </a:r>
                      <a:r>
                        <a:rPr lang="en-US" baseline="-25000" dirty="0" smtClean="0"/>
                        <a:t>2</a:t>
                      </a:r>
                      <a:endParaRPr lang="en-US" dirty="0"/>
                    </a:p>
                  </a:txBody>
                  <a:tcPr anchor="ctr"/>
                </a:tc>
                <a:tc>
                  <a:txBody>
                    <a:bodyPr/>
                    <a:lstStyle/>
                    <a:p>
                      <a:pPr algn="ctr"/>
                      <a:r>
                        <a:rPr lang="en-US" dirty="0" smtClean="0"/>
                        <a:t>Q</a:t>
                      </a:r>
                      <a:r>
                        <a:rPr lang="en-US" baseline="-25000" dirty="0" smtClean="0"/>
                        <a:t>1</a:t>
                      </a:r>
                      <a:endParaRPr lang="en-US" dirty="0"/>
                    </a:p>
                  </a:txBody>
                  <a:tcPr anchor="ctr"/>
                </a:tc>
              </a:tr>
              <a:tr h="395905">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395905">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395905">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r h="395905">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120" name="Rectangle 119"/>
          <p:cNvSpPr/>
          <p:nvPr/>
        </p:nvSpPr>
        <p:spPr>
          <a:xfrm>
            <a:off x="5410200" y="2286000"/>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6172200" y="2286000"/>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6948488" y="2271712"/>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7710488" y="2290822"/>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8458200" y="2286000"/>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5395912" y="2686110"/>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6157912" y="2686110"/>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6934200" y="2671822"/>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7696200" y="2690932"/>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8443912" y="2686110"/>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5410200" y="3095686"/>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6172200" y="3067110"/>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6948488" y="3052822"/>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7710488" y="3071932"/>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8458200" y="3067110"/>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5424488" y="3474976"/>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6186488" y="3474976"/>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6962776" y="3460688"/>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7724776" y="3479798"/>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8472488" y="3474976"/>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76200" y="4267200"/>
            <a:ext cx="561372" cy="400110"/>
          </a:xfrm>
          <a:prstGeom prst="rect">
            <a:avLst/>
          </a:prstGeom>
          <a:noFill/>
        </p:spPr>
        <p:txBody>
          <a:bodyPr wrap="none" rtlCol="0">
            <a:spAutoFit/>
          </a:bodyPr>
          <a:lstStyle/>
          <a:p>
            <a:r>
              <a:rPr lang="en-US" sz="2000" dirty="0" smtClean="0">
                <a:solidFill>
                  <a:schemeClr val="tx2"/>
                </a:solidFill>
              </a:rPr>
              <a:t>CLK</a:t>
            </a:r>
            <a:endParaRPr lang="en-US" sz="2000" baseline="-25000" dirty="0">
              <a:solidFill>
                <a:schemeClr val="tx2"/>
              </a:solidFill>
            </a:endParaRPr>
          </a:p>
        </p:txBody>
      </p:sp>
      <p:sp>
        <p:nvSpPr>
          <p:cNvPr id="141" name="TextBox 140"/>
          <p:cNvSpPr txBox="1"/>
          <p:nvPr/>
        </p:nvSpPr>
        <p:spPr>
          <a:xfrm>
            <a:off x="228600" y="4990980"/>
            <a:ext cx="444352" cy="400110"/>
          </a:xfrm>
          <a:prstGeom prst="rect">
            <a:avLst/>
          </a:prstGeom>
          <a:noFill/>
        </p:spPr>
        <p:txBody>
          <a:bodyPr wrap="none" rtlCol="0">
            <a:spAutoFit/>
          </a:bodyPr>
          <a:lstStyle/>
          <a:p>
            <a:r>
              <a:rPr lang="en-US" sz="2000" dirty="0" smtClean="0">
                <a:solidFill>
                  <a:schemeClr val="tx2"/>
                </a:solidFill>
              </a:rPr>
              <a:t>Q</a:t>
            </a:r>
            <a:r>
              <a:rPr lang="en-US" sz="2000" baseline="-25000" dirty="0" smtClean="0">
                <a:solidFill>
                  <a:schemeClr val="tx2"/>
                </a:solidFill>
              </a:rPr>
              <a:t>1</a:t>
            </a:r>
            <a:endParaRPr lang="en-US" sz="2000" baseline="-25000" dirty="0">
              <a:solidFill>
                <a:schemeClr val="tx2"/>
              </a:solidFill>
            </a:endParaRPr>
          </a:p>
        </p:txBody>
      </p:sp>
      <p:sp>
        <p:nvSpPr>
          <p:cNvPr id="142" name="TextBox 141"/>
          <p:cNvSpPr txBox="1"/>
          <p:nvPr/>
        </p:nvSpPr>
        <p:spPr>
          <a:xfrm>
            <a:off x="228600" y="5791200"/>
            <a:ext cx="444352" cy="400110"/>
          </a:xfrm>
          <a:prstGeom prst="rect">
            <a:avLst/>
          </a:prstGeom>
          <a:noFill/>
        </p:spPr>
        <p:txBody>
          <a:bodyPr wrap="none" rtlCol="0">
            <a:spAutoFit/>
          </a:bodyPr>
          <a:lstStyle/>
          <a:p>
            <a:r>
              <a:rPr lang="en-US" sz="2000" dirty="0" smtClean="0">
                <a:solidFill>
                  <a:schemeClr val="tx2"/>
                </a:solidFill>
              </a:rPr>
              <a:t>Q</a:t>
            </a:r>
            <a:r>
              <a:rPr lang="en-US" sz="2000" baseline="-25000" dirty="0">
                <a:solidFill>
                  <a:schemeClr val="tx2"/>
                </a:solidFill>
              </a:rPr>
              <a:t>2</a:t>
            </a:r>
          </a:p>
        </p:txBody>
      </p:sp>
      <p:sp>
        <p:nvSpPr>
          <p:cNvPr id="143" name="TextBox 142"/>
          <p:cNvSpPr txBox="1"/>
          <p:nvPr/>
        </p:nvSpPr>
        <p:spPr>
          <a:xfrm>
            <a:off x="790654" y="5120479"/>
            <a:ext cx="314510" cy="400110"/>
          </a:xfrm>
          <a:prstGeom prst="rect">
            <a:avLst/>
          </a:prstGeom>
          <a:noFill/>
        </p:spPr>
        <p:txBody>
          <a:bodyPr wrap="none" rtlCol="0">
            <a:spAutoFit/>
          </a:bodyPr>
          <a:lstStyle/>
          <a:p>
            <a:r>
              <a:rPr lang="en-US" sz="2000" dirty="0" smtClean="0">
                <a:solidFill>
                  <a:schemeClr val="tx2"/>
                </a:solidFill>
              </a:rPr>
              <a:t>0</a:t>
            </a:r>
            <a:endParaRPr lang="en-US" sz="2000" baseline="-25000" dirty="0">
              <a:solidFill>
                <a:schemeClr val="tx2"/>
              </a:solidFill>
            </a:endParaRPr>
          </a:p>
        </p:txBody>
      </p:sp>
      <p:sp>
        <p:nvSpPr>
          <p:cNvPr id="144" name="TextBox 143"/>
          <p:cNvSpPr txBox="1"/>
          <p:nvPr/>
        </p:nvSpPr>
        <p:spPr>
          <a:xfrm>
            <a:off x="1198889" y="5848290"/>
            <a:ext cx="314510" cy="400110"/>
          </a:xfrm>
          <a:prstGeom prst="rect">
            <a:avLst/>
          </a:prstGeom>
          <a:noFill/>
        </p:spPr>
        <p:txBody>
          <a:bodyPr wrap="none" rtlCol="0">
            <a:spAutoFit/>
          </a:bodyPr>
          <a:lstStyle/>
          <a:p>
            <a:r>
              <a:rPr lang="en-US" sz="2000" dirty="0" smtClean="0">
                <a:solidFill>
                  <a:schemeClr val="tx2"/>
                </a:solidFill>
              </a:rPr>
              <a:t>0</a:t>
            </a:r>
            <a:endParaRPr lang="en-US" sz="2000" baseline="-25000" dirty="0">
              <a:solidFill>
                <a:schemeClr val="tx2"/>
              </a:solidFill>
            </a:endParaRPr>
          </a:p>
        </p:txBody>
      </p:sp>
      <p:cxnSp>
        <p:nvCxnSpPr>
          <p:cNvPr id="145" name="Straight Connector 144"/>
          <p:cNvCxnSpPr/>
          <p:nvPr/>
        </p:nvCxnSpPr>
        <p:spPr>
          <a:xfrm>
            <a:off x="825159" y="4681536"/>
            <a:ext cx="32302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1139742" y="4210199"/>
            <a:ext cx="0" cy="484132"/>
          </a:xfrm>
          <a:prstGeom prst="line">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cxnSp>
      <p:cxnSp>
        <p:nvCxnSpPr>
          <p:cNvPr id="147" name="Elbow Connector 146"/>
          <p:cNvCxnSpPr/>
          <p:nvPr/>
        </p:nvCxnSpPr>
        <p:spPr>
          <a:xfrm>
            <a:off x="1133976" y="4225189"/>
            <a:ext cx="817244" cy="484133"/>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1955252" y="4225189"/>
            <a:ext cx="0" cy="484132"/>
          </a:xfrm>
          <a:prstGeom prst="line">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cxnSp>
      <p:cxnSp>
        <p:nvCxnSpPr>
          <p:cNvPr id="149" name="Elbow Connector 148"/>
          <p:cNvCxnSpPr/>
          <p:nvPr/>
        </p:nvCxnSpPr>
        <p:spPr>
          <a:xfrm>
            <a:off x="1955936" y="4225189"/>
            <a:ext cx="817244" cy="484133"/>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4393652" y="4225189"/>
            <a:ext cx="0" cy="484132"/>
          </a:xfrm>
          <a:prstGeom prst="line">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cxnSp>
      <p:cxnSp>
        <p:nvCxnSpPr>
          <p:cNvPr id="151" name="Elbow Connector 150"/>
          <p:cNvCxnSpPr/>
          <p:nvPr/>
        </p:nvCxnSpPr>
        <p:spPr>
          <a:xfrm>
            <a:off x="4380596" y="4225189"/>
            <a:ext cx="817244" cy="484133"/>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V="1">
            <a:off x="3588608" y="4225189"/>
            <a:ext cx="0" cy="484132"/>
          </a:xfrm>
          <a:prstGeom prst="line">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cxnSp>
      <p:cxnSp>
        <p:nvCxnSpPr>
          <p:cNvPr id="153" name="Elbow Connector 152"/>
          <p:cNvCxnSpPr/>
          <p:nvPr/>
        </p:nvCxnSpPr>
        <p:spPr>
          <a:xfrm>
            <a:off x="3587366" y="4225189"/>
            <a:ext cx="817244" cy="484133"/>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2772496" y="4225189"/>
            <a:ext cx="0" cy="484132"/>
          </a:xfrm>
          <a:prstGeom prst="line">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cxnSp>
      <p:cxnSp>
        <p:nvCxnSpPr>
          <p:cNvPr id="155" name="Elbow Connector 154"/>
          <p:cNvCxnSpPr/>
          <p:nvPr/>
        </p:nvCxnSpPr>
        <p:spPr>
          <a:xfrm>
            <a:off x="2779146" y="4225189"/>
            <a:ext cx="817244" cy="484133"/>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38200" y="5562600"/>
            <a:ext cx="32302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1157990" y="5078468"/>
            <a:ext cx="0" cy="484132"/>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58" name="Elbow Connector 157"/>
          <p:cNvCxnSpPr/>
          <p:nvPr/>
        </p:nvCxnSpPr>
        <p:spPr>
          <a:xfrm>
            <a:off x="1143000" y="5064882"/>
            <a:ext cx="1629496" cy="497718"/>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cxnSp>
        <p:nvCxnSpPr>
          <p:cNvPr id="159" name="Elbow Connector 158"/>
          <p:cNvCxnSpPr/>
          <p:nvPr/>
        </p:nvCxnSpPr>
        <p:spPr>
          <a:xfrm>
            <a:off x="2760124" y="5064882"/>
            <a:ext cx="1629496" cy="497718"/>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2774430" y="5078468"/>
            <a:ext cx="0" cy="484132"/>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4404610" y="5034974"/>
            <a:ext cx="0" cy="532545"/>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4389486" y="5019733"/>
            <a:ext cx="808354" cy="15242"/>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838200" y="6248400"/>
            <a:ext cx="11130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4" name="Elbow Connector 163"/>
          <p:cNvCxnSpPr/>
          <p:nvPr/>
        </p:nvCxnSpPr>
        <p:spPr>
          <a:xfrm>
            <a:off x="1951904" y="5750682"/>
            <a:ext cx="3245936" cy="497718"/>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1949970" y="5764268"/>
            <a:ext cx="0" cy="484132"/>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2209800" y="5120479"/>
            <a:ext cx="314510" cy="400110"/>
          </a:xfrm>
          <a:prstGeom prst="rect">
            <a:avLst/>
          </a:prstGeom>
          <a:noFill/>
        </p:spPr>
        <p:txBody>
          <a:bodyPr wrap="none" rtlCol="0">
            <a:spAutoFit/>
          </a:bodyPr>
          <a:lstStyle/>
          <a:p>
            <a:r>
              <a:rPr lang="en-US" sz="2000" dirty="0" smtClean="0">
                <a:solidFill>
                  <a:schemeClr val="tx2"/>
                </a:solidFill>
              </a:rPr>
              <a:t>0</a:t>
            </a:r>
            <a:endParaRPr lang="en-US" sz="2000" baseline="-25000" dirty="0">
              <a:solidFill>
                <a:schemeClr val="tx2"/>
              </a:solidFill>
            </a:endParaRPr>
          </a:p>
        </p:txBody>
      </p:sp>
      <p:sp>
        <p:nvSpPr>
          <p:cNvPr id="167" name="TextBox 166"/>
          <p:cNvSpPr txBox="1"/>
          <p:nvPr/>
        </p:nvSpPr>
        <p:spPr>
          <a:xfrm>
            <a:off x="2618035" y="5848290"/>
            <a:ext cx="314510" cy="400110"/>
          </a:xfrm>
          <a:prstGeom prst="rect">
            <a:avLst/>
          </a:prstGeom>
          <a:noFill/>
        </p:spPr>
        <p:txBody>
          <a:bodyPr wrap="none" rtlCol="0">
            <a:spAutoFit/>
          </a:bodyPr>
          <a:lstStyle/>
          <a:p>
            <a:r>
              <a:rPr lang="en-US" sz="2000" dirty="0" smtClean="0">
                <a:solidFill>
                  <a:schemeClr val="tx2"/>
                </a:solidFill>
              </a:rPr>
              <a:t>1</a:t>
            </a:r>
            <a:endParaRPr lang="en-US" sz="2000" baseline="-25000" dirty="0">
              <a:solidFill>
                <a:schemeClr val="tx2"/>
              </a:solidFill>
            </a:endParaRPr>
          </a:p>
        </p:txBody>
      </p:sp>
      <p:sp>
        <p:nvSpPr>
          <p:cNvPr id="168" name="TextBox 167"/>
          <p:cNvSpPr txBox="1"/>
          <p:nvPr/>
        </p:nvSpPr>
        <p:spPr>
          <a:xfrm>
            <a:off x="3849255" y="5120479"/>
            <a:ext cx="314510" cy="400110"/>
          </a:xfrm>
          <a:prstGeom prst="rect">
            <a:avLst/>
          </a:prstGeom>
          <a:noFill/>
        </p:spPr>
        <p:txBody>
          <a:bodyPr wrap="none" rtlCol="0">
            <a:spAutoFit/>
          </a:bodyPr>
          <a:lstStyle/>
          <a:p>
            <a:r>
              <a:rPr lang="en-US" sz="2000" dirty="0" smtClean="0">
                <a:solidFill>
                  <a:schemeClr val="tx2"/>
                </a:solidFill>
              </a:rPr>
              <a:t>0</a:t>
            </a:r>
            <a:endParaRPr lang="en-US" sz="2000" baseline="-25000" dirty="0">
              <a:solidFill>
                <a:schemeClr val="tx2"/>
              </a:solidFill>
            </a:endParaRPr>
          </a:p>
        </p:txBody>
      </p:sp>
      <p:sp>
        <p:nvSpPr>
          <p:cNvPr id="169" name="TextBox 168"/>
          <p:cNvSpPr txBox="1"/>
          <p:nvPr/>
        </p:nvSpPr>
        <p:spPr>
          <a:xfrm>
            <a:off x="4257490" y="5848290"/>
            <a:ext cx="314510" cy="400110"/>
          </a:xfrm>
          <a:prstGeom prst="rect">
            <a:avLst/>
          </a:prstGeom>
          <a:noFill/>
        </p:spPr>
        <p:txBody>
          <a:bodyPr wrap="none" rtlCol="0">
            <a:spAutoFit/>
          </a:bodyPr>
          <a:lstStyle/>
          <a:p>
            <a:r>
              <a:rPr lang="en-US" sz="2000" dirty="0" smtClean="0">
                <a:solidFill>
                  <a:schemeClr val="tx2"/>
                </a:solidFill>
              </a:rPr>
              <a:t>0</a:t>
            </a:r>
            <a:endParaRPr lang="en-US" sz="2000" baseline="-25000" dirty="0">
              <a:solidFill>
                <a:schemeClr val="tx2"/>
              </a:solidFill>
            </a:endParaRPr>
          </a:p>
        </p:txBody>
      </p:sp>
      <p:sp>
        <p:nvSpPr>
          <p:cNvPr id="170" name="TextBox 169"/>
          <p:cNvSpPr txBox="1"/>
          <p:nvPr/>
        </p:nvSpPr>
        <p:spPr>
          <a:xfrm>
            <a:off x="1371600" y="5105400"/>
            <a:ext cx="314510" cy="400110"/>
          </a:xfrm>
          <a:prstGeom prst="rect">
            <a:avLst/>
          </a:prstGeom>
          <a:noFill/>
        </p:spPr>
        <p:txBody>
          <a:bodyPr wrap="none" rtlCol="0">
            <a:spAutoFit/>
          </a:bodyPr>
          <a:lstStyle/>
          <a:p>
            <a:r>
              <a:rPr lang="en-US" sz="2000" dirty="0" smtClean="0">
                <a:solidFill>
                  <a:schemeClr val="tx2"/>
                </a:solidFill>
              </a:rPr>
              <a:t>1</a:t>
            </a:r>
            <a:endParaRPr lang="en-US" sz="2000" baseline="-25000" dirty="0">
              <a:solidFill>
                <a:schemeClr val="tx2"/>
              </a:solidFill>
            </a:endParaRPr>
          </a:p>
        </p:txBody>
      </p:sp>
      <p:sp>
        <p:nvSpPr>
          <p:cNvPr id="171" name="TextBox 170"/>
          <p:cNvSpPr txBox="1"/>
          <p:nvPr/>
        </p:nvSpPr>
        <p:spPr>
          <a:xfrm>
            <a:off x="2971800" y="5105400"/>
            <a:ext cx="314510" cy="400110"/>
          </a:xfrm>
          <a:prstGeom prst="rect">
            <a:avLst/>
          </a:prstGeom>
          <a:noFill/>
        </p:spPr>
        <p:txBody>
          <a:bodyPr wrap="none" rtlCol="0">
            <a:spAutoFit/>
          </a:bodyPr>
          <a:lstStyle/>
          <a:p>
            <a:r>
              <a:rPr lang="en-US" sz="2000" dirty="0" smtClean="0">
                <a:solidFill>
                  <a:schemeClr val="tx2"/>
                </a:solidFill>
              </a:rPr>
              <a:t>1</a:t>
            </a:r>
            <a:endParaRPr lang="en-US" sz="2000" baseline="-25000" dirty="0">
              <a:solidFill>
                <a:schemeClr val="tx2"/>
              </a:solidFill>
            </a:endParaRPr>
          </a:p>
        </p:txBody>
      </p:sp>
      <p:sp>
        <p:nvSpPr>
          <p:cNvPr id="172" name="TextBox 171"/>
          <p:cNvSpPr txBox="1"/>
          <p:nvPr/>
        </p:nvSpPr>
        <p:spPr>
          <a:xfrm>
            <a:off x="4638490" y="5105400"/>
            <a:ext cx="314510" cy="400110"/>
          </a:xfrm>
          <a:prstGeom prst="rect">
            <a:avLst/>
          </a:prstGeom>
          <a:noFill/>
        </p:spPr>
        <p:txBody>
          <a:bodyPr wrap="none" rtlCol="0">
            <a:spAutoFit/>
          </a:bodyPr>
          <a:lstStyle/>
          <a:p>
            <a:r>
              <a:rPr lang="en-US" sz="2000" dirty="0" smtClean="0">
                <a:solidFill>
                  <a:schemeClr val="tx2"/>
                </a:solidFill>
              </a:rPr>
              <a:t>1</a:t>
            </a:r>
            <a:endParaRPr lang="en-US" sz="2000" baseline="-25000" dirty="0">
              <a:solidFill>
                <a:schemeClr val="tx2"/>
              </a:solidFill>
            </a:endParaRPr>
          </a:p>
        </p:txBody>
      </p:sp>
    </p:spTree>
    <p:extLst>
      <p:ext uri="{BB962C8B-B14F-4D97-AF65-F5344CB8AC3E}">
        <p14:creationId xmlns:p14="http://schemas.microsoft.com/office/powerpoint/2010/main" val="232554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500"/>
                                        <p:tgtEl>
                                          <p:spTgt spid="36"/>
                                        </p:tgtEl>
                                      </p:cBhvr>
                                    </p:animEffect>
                                  </p:childTnLst>
                                </p:cTn>
                              </p:par>
                              <p:par>
                                <p:cTn id="11" presetID="22" presetClass="entr" presetSubtype="8"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500"/>
                                        <p:tgtEl>
                                          <p:spTgt spid="27"/>
                                        </p:tgtEl>
                                      </p:cBhvr>
                                    </p:animEffect>
                                  </p:childTnLst>
                                </p:cTn>
                              </p:par>
                              <p:par>
                                <p:cTn id="14" presetID="2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par>
                                <p:cTn id="20" presetID="22" presetClass="entr" presetSubtype="4"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par>
                                <p:cTn id="23" presetID="22" presetClass="entr" presetSubtype="4"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down)">
                                      <p:cBhvr>
                                        <p:cTn id="28" dur="500"/>
                                        <p:tgtEl>
                                          <p:spTgt spid="24"/>
                                        </p:tgtEl>
                                      </p:cBhvr>
                                    </p:animEffect>
                                  </p:childTnLst>
                                </p:cTn>
                              </p:par>
                              <p:par>
                                <p:cTn id="29" presetID="22" presetClass="entr" presetSubtype="4"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down)">
                                      <p:cBhvr>
                                        <p:cTn id="31" dur="500"/>
                                        <p:tgtEl>
                                          <p:spTgt spid="29"/>
                                        </p:tgtEl>
                                      </p:cBhvr>
                                    </p:animEffect>
                                  </p:childTnLst>
                                </p:cTn>
                              </p:par>
                              <p:par>
                                <p:cTn id="32" presetID="22" presetClass="entr" presetSubtype="4"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down)">
                                      <p:cBhvr>
                                        <p:cTn id="34" dur="500"/>
                                        <p:tgtEl>
                                          <p:spTgt spid="30"/>
                                        </p:tgtEl>
                                      </p:cBhvr>
                                    </p:animEffect>
                                  </p:childTnLst>
                                </p:cTn>
                              </p:par>
                              <p:par>
                                <p:cTn id="35" presetID="22" presetClass="entr" presetSubtype="4" fill="hold" nodeType="withEffect">
                                  <p:stCondLst>
                                    <p:cond delay="0"/>
                                  </p:stCondLst>
                                  <p:childTnLst>
                                    <p:set>
                                      <p:cBhvr>
                                        <p:cTn id="36" dur="1" fill="hold">
                                          <p:stCondLst>
                                            <p:cond delay="0"/>
                                          </p:stCondLst>
                                        </p:cTn>
                                        <p:tgtEl>
                                          <p:spTgt spid="117"/>
                                        </p:tgtEl>
                                        <p:attrNameLst>
                                          <p:attrName>style.visibility</p:attrName>
                                        </p:attrNameLst>
                                      </p:cBhvr>
                                      <p:to>
                                        <p:strVal val="visible"/>
                                      </p:to>
                                    </p:set>
                                    <p:animEffect transition="in" filter="wipe(down)">
                                      <p:cBhvr>
                                        <p:cTn id="37" dur="500"/>
                                        <p:tgtEl>
                                          <p:spTgt spid="117"/>
                                        </p:tgtEl>
                                      </p:cBhvr>
                                    </p:animEffect>
                                  </p:childTnLst>
                                </p:cTn>
                              </p:par>
                              <p:par>
                                <p:cTn id="38" presetID="22" presetClass="entr" presetSubtype="4"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down)">
                                      <p:cBhvr>
                                        <p:cTn id="40" dur="500"/>
                                        <p:tgtEl>
                                          <p:spTgt spid="31"/>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down)">
                                      <p:cBhvr>
                                        <p:cTn id="43" dur="500"/>
                                        <p:tgtEl>
                                          <p:spTgt spid="32"/>
                                        </p:tgtEl>
                                      </p:cBhvr>
                                    </p:animEffect>
                                  </p:childTnLst>
                                </p:cTn>
                              </p:par>
                              <p:par>
                                <p:cTn id="44" presetID="22" presetClass="entr" presetSubtype="4" fill="hold"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ipe(down)">
                                      <p:cBhvr>
                                        <p:cTn id="46" dur="500"/>
                                        <p:tgtEl>
                                          <p:spTgt spid="33"/>
                                        </p:tgtEl>
                                      </p:cBhvr>
                                    </p:animEffect>
                                  </p:childTnLst>
                                </p:cTn>
                              </p:par>
                              <p:par>
                                <p:cTn id="47" presetID="22" presetClass="entr" presetSubtype="4"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ipe(down)">
                                      <p:cBhvr>
                                        <p:cTn id="49" dur="500"/>
                                        <p:tgtEl>
                                          <p:spTgt spid="3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wipe(down)">
                                      <p:cBhvr>
                                        <p:cTn id="52" dur="500"/>
                                        <p:tgtEl>
                                          <p:spTgt spid="40"/>
                                        </p:tgtEl>
                                      </p:cBhvr>
                                    </p:animEffect>
                                  </p:childTnLst>
                                </p:cTn>
                              </p:par>
                              <p:par>
                                <p:cTn id="53" presetID="22" presetClass="entr" presetSubtype="4"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down)">
                                      <p:cBhvr>
                                        <p:cTn id="55" dur="500"/>
                                        <p:tgtEl>
                                          <p:spTgt spid="41"/>
                                        </p:tgtEl>
                                      </p:cBhvr>
                                    </p:animEffect>
                                  </p:childTnLst>
                                </p:cTn>
                              </p:par>
                              <p:par>
                                <p:cTn id="56" presetID="22" presetClass="entr" presetSubtype="4" fill="hold"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wipe(down)">
                                      <p:cBhvr>
                                        <p:cTn id="58" dur="500"/>
                                        <p:tgtEl>
                                          <p:spTgt spid="42"/>
                                        </p:tgtEl>
                                      </p:cBhvr>
                                    </p:animEffect>
                                  </p:childTnLst>
                                </p:cTn>
                              </p:par>
                              <p:par>
                                <p:cTn id="59" presetID="22" presetClass="entr" presetSubtype="4"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wipe(down)">
                                      <p:cBhvr>
                                        <p:cTn id="61" dur="500"/>
                                        <p:tgtEl>
                                          <p:spTgt spid="43"/>
                                        </p:tgtEl>
                                      </p:cBhvr>
                                    </p:animEffect>
                                  </p:childTnLst>
                                </p:cTn>
                              </p:par>
                              <p:par>
                                <p:cTn id="62" presetID="22" presetClass="entr" presetSubtype="4" fill="hold"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wipe(down)">
                                      <p:cBhvr>
                                        <p:cTn id="64" dur="500"/>
                                        <p:tgtEl>
                                          <p:spTgt spid="44"/>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down)">
                                      <p:cBhvr>
                                        <p:cTn id="67" dur="500"/>
                                        <p:tgtEl>
                                          <p:spTgt spid="46"/>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wipe(down)">
                                      <p:cBhvr>
                                        <p:cTn id="70" dur="500"/>
                                        <p:tgtEl>
                                          <p:spTgt spid="4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19"/>
                                        </p:tgtEl>
                                        <p:attrNameLst>
                                          <p:attrName>style.visibility</p:attrName>
                                        </p:attrNameLst>
                                      </p:cBhvr>
                                      <p:to>
                                        <p:strVal val="visible"/>
                                      </p:to>
                                    </p:set>
                                    <p:animEffect transition="in" filter="wipe(down)">
                                      <p:cBhvr>
                                        <p:cTn id="75" dur="500"/>
                                        <p:tgtEl>
                                          <p:spTgt spid="11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xit" presetSubtype="4" fill="hold" grpId="0" nodeType="clickEffect">
                                  <p:stCondLst>
                                    <p:cond delay="0"/>
                                  </p:stCondLst>
                                  <p:childTnLst>
                                    <p:animEffect transition="out" filter="wipe(down)">
                                      <p:cBhvr>
                                        <p:cTn id="79" dur="500"/>
                                        <p:tgtEl>
                                          <p:spTgt spid="121"/>
                                        </p:tgtEl>
                                      </p:cBhvr>
                                    </p:animEffect>
                                    <p:set>
                                      <p:cBhvr>
                                        <p:cTn id="80" dur="1" fill="hold">
                                          <p:stCondLst>
                                            <p:cond delay="499"/>
                                          </p:stCondLst>
                                        </p:cTn>
                                        <p:tgtEl>
                                          <p:spTgt spid="121"/>
                                        </p:tgtEl>
                                        <p:attrNameLst>
                                          <p:attrName>style.visibility</p:attrName>
                                        </p:attrNameLst>
                                      </p:cBhvr>
                                      <p:to>
                                        <p:strVal val="hidden"/>
                                      </p:to>
                                    </p:set>
                                  </p:childTnLst>
                                </p:cTn>
                              </p:par>
                              <p:par>
                                <p:cTn id="81" presetID="22" presetClass="exit" presetSubtype="4" fill="hold" grpId="0" nodeType="withEffect">
                                  <p:stCondLst>
                                    <p:cond delay="0"/>
                                  </p:stCondLst>
                                  <p:childTnLst>
                                    <p:animEffect transition="out" filter="wipe(down)">
                                      <p:cBhvr>
                                        <p:cTn id="82" dur="500"/>
                                        <p:tgtEl>
                                          <p:spTgt spid="122"/>
                                        </p:tgtEl>
                                      </p:cBhvr>
                                    </p:animEffect>
                                    <p:set>
                                      <p:cBhvr>
                                        <p:cTn id="83" dur="1" fill="hold">
                                          <p:stCondLst>
                                            <p:cond delay="499"/>
                                          </p:stCondLst>
                                        </p:cTn>
                                        <p:tgtEl>
                                          <p:spTgt spid="122"/>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22" presetClass="exit" presetSubtype="4" fill="hold" grpId="0" nodeType="clickEffect">
                                  <p:stCondLst>
                                    <p:cond delay="0"/>
                                  </p:stCondLst>
                                  <p:childTnLst>
                                    <p:animEffect transition="out" filter="wipe(down)">
                                      <p:cBhvr>
                                        <p:cTn id="87" dur="500"/>
                                        <p:tgtEl>
                                          <p:spTgt spid="120"/>
                                        </p:tgtEl>
                                      </p:cBhvr>
                                    </p:animEffect>
                                    <p:set>
                                      <p:cBhvr>
                                        <p:cTn id="88" dur="1" fill="hold">
                                          <p:stCondLst>
                                            <p:cond delay="499"/>
                                          </p:stCondLst>
                                        </p:cTn>
                                        <p:tgtEl>
                                          <p:spTgt spid="120"/>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xit" presetSubtype="4" fill="hold" grpId="0" nodeType="clickEffect">
                                  <p:stCondLst>
                                    <p:cond delay="0"/>
                                  </p:stCondLst>
                                  <p:childTnLst>
                                    <p:animEffect transition="out" filter="wipe(down)">
                                      <p:cBhvr>
                                        <p:cTn id="92" dur="500"/>
                                        <p:tgtEl>
                                          <p:spTgt spid="124"/>
                                        </p:tgtEl>
                                      </p:cBhvr>
                                    </p:animEffect>
                                    <p:set>
                                      <p:cBhvr>
                                        <p:cTn id="93" dur="1" fill="hold">
                                          <p:stCondLst>
                                            <p:cond delay="499"/>
                                          </p:stCondLst>
                                        </p:cTn>
                                        <p:tgtEl>
                                          <p:spTgt spid="124"/>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2" presetClass="exit" presetSubtype="4" fill="hold" grpId="0" nodeType="clickEffect">
                                  <p:stCondLst>
                                    <p:cond delay="0"/>
                                  </p:stCondLst>
                                  <p:childTnLst>
                                    <p:animEffect transition="out" filter="wipe(down)">
                                      <p:cBhvr>
                                        <p:cTn id="97" dur="500"/>
                                        <p:tgtEl>
                                          <p:spTgt spid="123"/>
                                        </p:tgtEl>
                                      </p:cBhvr>
                                    </p:animEffect>
                                    <p:set>
                                      <p:cBhvr>
                                        <p:cTn id="98" dur="1" fill="hold">
                                          <p:stCondLst>
                                            <p:cond delay="499"/>
                                          </p:stCondLst>
                                        </p:cTn>
                                        <p:tgtEl>
                                          <p:spTgt spid="12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2" presetClass="exit" presetSubtype="4" fill="hold" grpId="0" nodeType="clickEffect">
                                  <p:stCondLst>
                                    <p:cond delay="0"/>
                                  </p:stCondLst>
                                  <p:childTnLst>
                                    <p:animEffect transition="out" filter="wipe(down)">
                                      <p:cBhvr>
                                        <p:cTn id="102" dur="500"/>
                                        <p:tgtEl>
                                          <p:spTgt spid="126"/>
                                        </p:tgtEl>
                                      </p:cBhvr>
                                    </p:animEffect>
                                    <p:set>
                                      <p:cBhvr>
                                        <p:cTn id="103" dur="1" fill="hold">
                                          <p:stCondLst>
                                            <p:cond delay="499"/>
                                          </p:stCondLst>
                                        </p:cTn>
                                        <p:tgtEl>
                                          <p:spTgt spid="126"/>
                                        </p:tgtEl>
                                        <p:attrNameLst>
                                          <p:attrName>style.visibility</p:attrName>
                                        </p:attrNameLst>
                                      </p:cBhvr>
                                      <p:to>
                                        <p:strVal val="hidden"/>
                                      </p:to>
                                    </p:set>
                                  </p:childTnLst>
                                </p:cTn>
                              </p:par>
                              <p:par>
                                <p:cTn id="104" presetID="22" presetClass="exit" presetSubtype="4" fill="hold" grpId="0" nodeType="withEffect">
                                  <p:stCondLst>
                                    <p:cond delay="0"/>
                                  </p:stCondLst>
                                  <p:childTnLst>
                                    <p:animEffect transition="out" filter="wipe(down)">
                                      <p:cBhvr>
                                        <p:cTn id="105" dur="500"/>
                                        <p:tgtEl>
                                          <p:spTgt spid="127"/>
                                        </p:tgtEl>
                                      </p:cBhvr>
                                    </p:animEffect>
                                    <p:set>
                                      <p:cBhvr>
                                        <p:cTn id="106" dur="1" fill="hold">
                                          <p:stCondLst>
                                            <p:cond delay="499"/>
                                          </p:stCondLst>
                                        </p:cTn>
                                        <p:tgtEl>
                                          <p:spTgt spid="12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22" presetClass="exit" presetSubtype="4" fill="hold" grpId="0" nodeType="clickEffect">
                                  <p:stCondLst>
                                    <p:cond delay="0"/>
                                  </p:stCondLst>
                                  <p:childTnLst>
                                    <p:animEffect transition="out" filter="wipe(down)">
                                      <p:cBhvr>
                                        <p:cTn id="110" dur="500"/>
                                        <p:tgtEl>
                                          <p:spTgt spid="125"/>
                                        </p:tgtEl>
                                      </p:cBhvr>
                                    </p:animEffect>
                                    <p:set>
                                      <p:cBhvr>
                                        <p:cTn id="111" dur="1" fill="hold">
                                          <p:stCondLst>
                                            <p:cond delay="499"/>
                                          </p:stCondLst>
                                        </p:cTn>
                                        <p:tgtEl>
                                          <p:spTgt spid="125"/>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2" presetClass="exit" presetSubtype="4" fill="hold" grpId="0" nodeType="clickEffect">
                                  <p:stCondLst>
                                    <p:cond delay="0"/>
                                  </p:stCondLst>
                                  <p:childTnLst>
                                    <p:animEffect transition="out" filter="wipe(down)">
                                      <p:cBhvr>
                                        <p:cTn id="115" dur="500"/>
                                        <p:tgtEl>
                                          <p:spTgt spid="129"/>
                                        </p:tgtEl>
                                      </p:cBhvr>
                                    </p:animEffect>
                                    <p:set>
                                      <p:cBhvr>
                                        <p:cTn id="116" dur="1" fill="hold">
                                          <p:stCondLst>
                                            <p:cond delay="499"/>
                                          </p:stCondLst>
                                        </p:cTn>
                                        <p:tgtEl>
                                          <p:spTgt spid="129"/>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22" presetClass="exit" presetSubtype="4" fill="hold" grpId="0" nodeType="clickEffect">
                                  <p:stCondLst>
                                    <p:cond delay="0"/>
                                  </p:stCondLst>
                                  <p:childTnLst>
                                    <p:animEffect transition="out" filter="wipe(down)">
                                      <p:cBhvr>
                                        <p:cTn id="120" dur="500"/>
                                        <p:tgtEl>
                                          <p:spTgt spid="128"/>
                                        </p:tgtEl>
                                      </p:cBhvr>
                                    </p:animEffect>
                                    <p:set>
                                      <p:cBhvr>
                                        <p:cTn id="121" dur="1" fill="hold">
                                          <p:stCondLst>
                                            <p:cond delay="499"/>
                                          </p:stCondLst>
                                        </p:cTn>
                                        <p:tgtEl>
                                          <p:spTgt spid="128"/>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22" presetClass="exit" presetSubtype="4" fill="hold" grpId="0" nodeType="clickEffect">
                                  <p:stCondLst>
                                    <p:cond delay="0"/>
                                  </p:stCondLst>
                                  <p:childTnLst>
                                    <p:animEffect transition="out" filter="wipe(down)">
                                      <p:cBhvr>
                                        <p:cTn id="125" dur="500"/>
                                        <p:tgtEl>
                                          <p:spTgt spid="131"/>
                                        </p:tgtEl>
                                      </p:cBhvr>
                                    </p:animEffect>
                                    <p:set>
                                      <p:cBhvr>
                                        <p:cTn id="126" dur="1" fill="hold">
                                          <p:stCondLst>
                                            <p:cond delay="499"/>
                                          </p:stCondLst>
                                        </p:cTn>
                                        <p:tgtEl>
                                          <p:spTgt spid="131"/>
                                        </p:tgtEl>
                                        <p:attrNameLst>
                                          <p:attrName>style.visibility</p:attrName>
                                        </p:attrNameLst>
                                      </p:cBhvr>
                                      <p:to>
                                        <p:strVal val="hidden"/>
                                      </p:to>
                                    </p:set>
                                  </p:childTnLst>
                                </p:cTn>
                              </p:par>
                              <p:par>
                                <p:cTn id="127" presetID="22" presetClass="exit" presetSubtype="4" fill="hold" grpId="0" nodeType="withEffect">
                                  <p:stCondLst>
                                    <p:cond delay="0"/>
                                  </p:stCondLst>
                                  <p:childTnLst>
                                    <p:animEffect transition="out" filter="wipe(down)">
                                      <p:cBhvr>
                                        <p:cTn id="128" dur="500"/>
                                        <p:tgtEl>
                                          <p:spTgt spid="132"/>
                                        </p:tgtEl>
                                      </p:cBhvr>
                                    </p:animEffect>
                                    <p:set>
                                      <p:cBhvr>
                                        <p:cTn id="129" dur="1" fill="hold">
                                          <p:stCondLst>
                                            <p:cond delay="499"/>
                                          </p:stCondLst>
                                        </p:cTn>
                                        <p:tgtEl>
                                          <p:spTgt spid="132"/>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22" presetClass="exit" presetSubtype="4" fill="hold" grpId="0" nodeType="clickEffect">
                                  <p:stCondLst>
                                    <p:cond delay="0"/>
                                  </p:stCondLst>
                                  <p:childTnLst>
                                    <p:animEffect transition="out" filter="wipe(down)">
                                      <p:cBhvr>
                                        <p:cTn id="133" dur="500"/>
                                        <p:tgtEl>
                                          <p:spTgt spid="130"/>
                                        </p:tgtEl>
                                      </p:cBhvr>
                                    </p:animEffect>
                                    <p:set>
                                      <p:cBhvr>
                                        <p:cTn id="134" dur="1" fill="hold">
                                          <p:stCondLst>
                                            <p:cond delay="499"/>
                                          </p:stCondLst>
                                        </p:cTn>
                                        <p:tgtEl>
                                          <p:spTgt spid="130"/>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22" presetClass="exit" presetSubtype="4" fill="hold" grpId="0" nodeType="clickEffect">
                                  <p:stCondLst>
                                    <p:cond delay="0"/>
                                  </p:stCondLst>
                                  <p:childTnLst>
                                    <p:animEffect transition="out" filter="wipe(down)">
                                      <p:cBhvr>
                                        <p:cTn id="138" dur="500"/>
                                        <p:tgtEl>
                                          <p:spTgt spid="134"/>
                                        </p:tgtEl>
                                      </p:cBhvr>
                                    </p:animEffect>
                                    <p:set>
                                      <p:cBhvr>
                                        <p:cTn id="139" dur="1" fill="hold">
                                          <p:stCondLst>
                                            <p:cond delay="499"/>
                                          </p:stCondLst>
                                        </p:cTn>
                                        <p:tgtEl>
                                          <p:spTgt spid="134"/>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22" presetClass="exit" presetSubtype="4" fill="hold" grpId="0" nodeType="clickEffect">
                                  <p:stCondLst>
                                    <p:cond delay="0"/>
                                  </p:stCondLst>
                                  <p:childTnLst>
                                    <p:animEffect transition="out" filter="wipe(down)">
                                      <p:cBhvr>
                                        <p:cTn id="143" dur="500"/>
                                        <p:tgtEl>
                                          <p:spTgt spid="133"/>
                                        </p:tgtEl>
                                      </p:cBhvr>
                                    </p:animEffect>
                                    <p:set>
                                      <p:cBhvr>
                                        <p:cTn id="144" dur="1" fill="hold">
                                          <p:stCondLst>
                                            <p:cond delay="499"/>
                                          </p:stCondLst>
                                        </p:cTn>
                                        <p:tgtEl>
                                          <p:spTgt spid="133"/>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2" presetClass="exit" presetSubtype="4" fill="hold" grpId="0" nodeType="clickEffect">
                                  <p:stCondLst>
                                    <p:cond delay="0"/>
                                  </p:stCondLst>
                                  <p:childTnLst>
                                    <p:animEffect transition="out" filter="wipe(down)">
                                      <p:cBhvr>
                                        <p:cTn id="148" dur="500"/>
                                        <p:tgtEl>
                                          <p:spTgt spid="136"/>
                                        </p:tgtEl>
                                      </p:cBhvr>
                                    </p:animEffect>
                                    <p:set>
                                      <p:cBhvr>
                                        <p:cTn id="149" dur="1" fill="hold">
                                          <p:stCondLst>
                                            <p:cond delay="499"/>
                                          </p:stCondLst>
                                        </p:cTn>
                                        <p:tgtEl>
                                          <p:spTgt spid="136"/>
                                        </p:tgtEl>
                                        <p:attrNameLst>
                                          <p:attrName>style.visibility</p:attrName>
                                        </p:attrNameLst>
                                      </p:cBhvr>
                                      <p:to>
                                        <p:strVal val="hidden"/>
                                      </p:to>
                                    </p:set>
                                  </p:childTnLst>
                                </p:cTn>
                              </p:par>
                              <p:par>
                                <p:cTn id="150" presetID="22" presetClass="exit" presetSubtype="4" fill="hold" grpId="0" nodeType="withEffect">
                                  <p:stCondLst>
                                    <p:cond delay="0"/>
                                  </p:stCondLst>
                                  <p:childTnLst>
                                    <p:animEffect transition="out" filter="wipe(down)">
                                      <p:cBhvr>
                                        <p:cTn id="151" dur="500"/>
                                        <p:tgtEl>
                                          <p:spTgt spid="137"/>
                                        </p:tgtEl>
                                      </p:cBhvr>
                                    </p:animEffect>
                                    <p:set>
                                      <p:cBhvr>
                                        <p:cTn id="152" dur="1" fill="hold">
                                          <p:stCondLst>
                                            <p:cond delay="499"/>
                                          </p:stCondLst>
                                        </p:cTn>
                                        <p:tgtEl>
                                          <p:spTgt spid="137"/>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22" presetClass="exit" presetSubtype="4" fill="hold" grpId="0" nodeType="clickEffect">
                                  <p:stCondLst>
                                    <p:cond delay="0"/>
                                  </p:stCondLst>
                                  <p:childTnLst>
                                    <p:animEffect transition="out" filter="wipe(down)">
                                      <p:cBhvr>
                                        <p:cTn id="156" dur="500"/>
                                        <p:tgtEl>
                                          <p:spTgt spid="135"/>
                                        </p:tgtEl>
                                      </p:cBhvr>
                                    </p:animEffect>
                                    <p:set>
                                      <p:cBhvr>
                                        <p:cTn id="157" dur="1" fill="hold">
                                          <p:stCondLst>
                                            <p:cond delay="499"/>
                                          </p:stCondLst>
                                        </p:cTn>
                                        <p:tgtEl>
                                          <p:spTgt spid="135"/>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22" presetClass="exit" presetSubtype="4" fill="hold" grpId="0" nodeType="clickEffect">
                                  <p:stCondLst>
                                    <p:cond delay="0"/>
                                  </p:stCondLst>
                                  <p:childTnLst>
                                    <p:animEffect transition="out" filter="wipe(down)">
                                      <p:cBhvr>
                                        <p:cTn id="161" dur="500"/>
                                        <p:tgtEl>
                                          <p:spTgt spid="139"/>
                                        </p:tgtEl>
                                      </p:cBhvr>
                                    </p:animEffect>
                                    <p:set>
                                      <p:cBhvr>
                                        <p:cTn id="162" dur="1" fill="hold">
                                          <p:stCondLst>
                                            <p:cond delay="499"/>
                                          </p:stCondLst>
                                        </p:cTn>
                                        <p:tgtEl>
                                          <p:spTgt spid="139"/>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22" presetClass="exit" presetSubtype="4" fill="hold" grpId="0" nodeType="clickEffect">
                                  <p:stCondLst>
                                    <p:cond delay="0"/>
                                  </p:stCondLst>
                                  <p:childTnLst>
                                    <p:animEffect transition="out" filter="wipe(down)">
                                      <p:cBhvr>
                                        <p:cTn id="166" dur="500"/>
                                        <p:tgtEl>
                                          <p:spTgt spid="138"/>
                                        </p:tgtEl>
                                      </p:cBhvr>
                                    </p:animEffect>
                                    <p:set>
                                      <p:cBhvr>
                                        <p:cTn id="167" dur="1" fill="hold">
                                          <p:stCondLst>
                                            <p:cond delay="499"/>
                                          </p:stCondLst>
                                        </p:cTn>
                                        <p:tgtEl>
                                          <p:spTgt spid="138"/>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140"/>
                                        </p:tgtEl>
                                        <p:attrNameLst>
                                          <p:attrName>style.visibility</p:attrName>
                                        </p:attrNameLst>
                                      </p:cBhvr>
                                      <p:to>
                                        <p:strVal val="visible"/>
                                      </p:to>
                                    </p:set>
                                    <p:animEffect transition="in" filter="wipe(left)">
                                      <p:cBhvr>
                                        <p:cTn id="172" dur="500"/>
                                        <p:tgtEl>
                                          <p:spTgt spid="140"/>
                                        </p:tgtEl>
                                      </p:cBhvr>
                                    </p:animEffect>
                                  </p:childTnLst>
                                </p:cTn>
                              </p:par>
                              <p:par>
                                <p:cTn id="173" presetID="22" presetClass="entr" presetSubtype="8" fill="hold" grpId="0" nodeType="withEffect">
                                  <p:stCondLst>
                                    <p:cond delay="0"/>
                                  </p:stCondLst>
                                  <p:childTnLst>
                                    <p:set>
                                      <p:cBhvr>
                                        <p:cTn id="174" dur="1" fill="hold">
                                          <p:stCondLst>
                                            <p:cond delay="0"/>
                                          </p:stCondLst>
                                        </p:cTn>
                                        <p:tgtEl>
                                          <p:spTgt spid="141"/>
                                        </p:tgtEl>
                                        <p:attrNameLst>
                                          <p:attrName>style.visibility</p:attrName>
                                        </p:attrNameLst>
                                      </p:cBhvr>
                                      <p:to>
                                        <p:strVal val="visible"/>
                                      </p:to>
                                    </p:set>
                                    <p:animEffect transition="in" filter="wipe(left)">
                                      <p:cBhvr>
                                        <p:cTn id="175" dur="500"/>
                                        <p:tgtEl>
                                          <p:spTgt spid="141"/>
                                        </p:tgtEl>
                                      </p:cBhvr>
                                    </p:animEffect>
                                  </p:childTnLst>
                                </p:cTn>
                              </p:par>
                              <p:par>
                                <p:cTn id="176" presetID="22" presetClass="entr" presetSubtype="8" fill="hold" grpId="0" nodeType="withEffect">
                                  <p:stCondLst>
                                    <p:cond delay="0"/>
                                  </p:stCondLst>
                                  <p:childTnLst>
                                    <p:set>
                                      <p:cBhvr>
                                        <p:cTn id="177" dur="1" fill="hold">
                                          <p:stCondLst>
                                            <p:cond delay="0"/>
                                          </p:stCondLst>
                                        </p:cTn>
                                        <p:tgtEl>
                                          <p:spTgt spid="142"/>
                                        </p:tgtEl>
                                        <p:attrNameLst>
                                          <p:attrName>style.visibility</p:attrName>
                                        </p:attrNameLst>
                                      </p:cBhvr>
                                      <p:to>
                                        <p:strVal val="visible"/>
                                      </p:to>
                                    </p:set>
                                    <p:animEffect transition="in" filter="wipe(left)">
                                      <p:cBhvr>
                                        <p:cTn id="178" dur="500"/>
                                        <p:tgtEl>
                                          <p:spTgt spid="142"/>
                                        </p:tgtEl>
                                      </p:cBhvr>
                                    </p:animEffect>
                                  </p:childTnLst>
                                </p:cTn>
                              </p:par>
                              <p:par>
                                <p:cTn id="179" presetID="22" presetClass="entr" presetSubtype="8" fill="hold" grpId="0" nodeType="withEffect">
                                  <p:stCondLst>
                                    <p:cond delay="0"/>
                                  </p:stCondLst>
                                  <p:childTnLst>
                                    <p:set>
                                      <p:cBhvr>
                                        <p:cTn id="180" dur="1" fill="hold">
                                          <p:stCondLst>
                                            <p:cond delay="0"/>
                                          </p:stCondLst>
                                        </p:cTn>
                                        <p:tgtEl>
                                          <p:spTgt spid="143"/>
                                        </p:tgtEl>
                                        <p:attrNameLst>
                                          <p:attrName>style.visibility</p:attrName>
                                        </p:attrNameLst>
                                      </p:cBhvr>
                                      <p:to>
                                        <p:strVal val="visible"/>
                                      </p:to>
                                    </p:set>
                                    <p:animEffect transition="in" filter="wipe(left)">
                                      <p:cBhvr>
                                        <p:cTn id="181" dur="500"/>
                                        <p:tgtEl>
                                          <p:spTgt spid="143"/>
                                        </p:tgtEl>
                                      </p:cBhvr>
                                    </p:animEffect>
                                  </p:childTnLst>
                                </p:cTn>
                              </p:par>
                              <p:par>
                                <p:cTn id="182" presetID="22" presetClass="entr" presetSubtype="8" fill="hold" grpId="0" nodeType="withEffect">
                                  <p:stCondLst>
                                    <p:cond delay="0"/>
                                  </p:stCondLst>
                                  <p:childTnLst>
                                    <p:set>
                                      <p:cBhvr>
                                        <p:cTn id="183" dur="1" fill="hold">
                                          <p:stCondLst>
                                            <p:cond delay="0"/>
                                          </p:stCondLst>
                                        </p:cTn>
                                        <p:tgtEl>
                                          <p:spTgt spid="144"/>
                                        </p:tgtEl>
                                        <p:attrNameLst>
                                          <p:attrName>style.visibility</p:attrName>
                                        </p:attrNameLst>
                                      </p:cBhvr>
                                      <p:to>
                                        <p:strVal val="visible"/>
                                      </p:to>
                                    </p:set>
                                    <p:animEffect transition="in" filter="wipe(left)">
                                      <p:cBhvr>
                                        <p:cTn id="184" dur="500"/>
                                        <p:tgtEl>
                                          <p:spTgt spid="144"/>
                                        </p:tgtEl>
                                      </p:cBhvr>
                                    </p:animEffect>
                                  </p:childTnLst>
                                </p:cTn>
                              </p:par>
                              <p:par>
                                <p:cTn id="185" presetID="22" presetClass="entr" presetSubtype="8" fill="hold" nodeType="withEffect">
                                  <p:stCondLst>
                                    <p:cond delay="0"/>
                                  </p:stCondLst>
                                  <p:childTnLst>
                                    <p:set>
                                      <p:cBhvr>
                                        <p:cTn id="186" dur="1" fill="hold">
                                          <p:stCondLst>
                                            <p:cond delay="0"/>
                                          </p:stCondLst>
                                        </p:cTn>
                                        <p:tgtEl>
                                          <p:spTgt spid="145"/>
                                        </p:tgtEl>
                                        <p:attrNameLst>
                                          <p:attrName>style.visibility</p:attrName>
                                        </p:attrNameLst>
                                      </p:cBhvr>
                                      <p:to>
                                        <p:strVal val="visible"/>
                                      </p:to>
                                    </p:set>
                                    <p:animEffect transition="in" filter="wipe(left)">
                                      <p:cBhvr>
                                        <p:cTn id="187" dur="500"/>
                                        <p:tgtEl>
                                          <p:spTgt spid="145"/>
                                        </p:tgtEl>
                                      </p:cBhvr>
                                    </p:animEffect>
                                  </p:childTnLst>
                                </p:cTn>
                              </p:par>
                              <p:par>
                                <p:cTn id="188" presetID="22" presetClass="entr" presetSubtype="8" fill="hold" nodeType="withEffect">
                                  <p:stCondLst>
                                    <p:cond delay="0"/>
                                  </p:stCondLst>
                                  <p:childTnLst>
                                    <p:set>
                                      <p:cBhvr>
                                        <p:cTn id="189" dur="1" fill="hold">
                                          <p:stCondLst>
                                            <p:cond delay="0"/>
                                          </p:stCondLst>
                                        </p:cTn>
                                        <p:tgtEl>
                                          <p:spTgt spid="146"/>
                                        </p:tgtEl>
                                        <p:attrNameLst>
                                          <p:attrName>style.visibility</p:attrName>
                                        </p:attrNameLst>
                                      </p:cBhvr>
                                      <p:to>
                                        <p:strVal val="visible"/>
                                      </p:to>
                                    </p:set>
                                    <p:animEffect transition="in" filter="wipe(left)">
                                      <p:cBhvr>
                                        <p:cTn id="190" dur="500"/>
                                        <p:tgtEl>
                                          <p:spTgt spid="146"/>
                                        </p:tgtEl>
                                      </p:cBhvr>
                                    </p:animEffect>
                                  </p:childTnLst>
                                </p:cTn>
                              </p:par>
                              <p:par>
                                <p:cTn id="191" presetID="22" presetClass="entr" presetSubtype="8" fill="hold" nodeType="withEffect">
                                  <p:stCondLst>
                                    <p:cond delay="0"/>
                                  </p:stCondLst>
                                  <p:childTnLst>
                                    <p:set>
                                      <p:cBhvr>
                                        <p:cTn id="192" dur="1" fill="hold">
                                          <p:stCondLst>
                                            <p:cond delay="0"/>
                                          </p:stCondLst>
                                        </p:cTn>
                                        <p:tgtEl>
                                          <p:spTgt spid="147"/>
                                        </p:tgtEl>
                                        <p:attrNameLst>
                                          <p:attrName>style.visibility</p:attrName>
                                        </p:attrNameLst>
                                      </p:cBhvr>
                                      <p:to>
                                        <p:strVal val="visible"/>
                                      </p:to>
                                    </p:set>
                                    <p:animEffect transition="in" filter="wipe(left)">
                                      <p:cBhvr>
                                        <p:cTn id="193" dur="500"/>
                                        <p:tgtEl>
                                          <p:spTgt spid="147"/>
                                        </p:tgtEl>
                                      </p:cBhvr>
                                    </p:animEffect>
                                  </p:childTnLst>
                                </p:cTn>
                              </p:par>
                              <p:par>
                                <p:cTn id="194" presetID="22" presetClass="entr" presetSubtype="8" fill="hold" nodeType="withEffect">
                                  <p:stCondLst>
                                    <p:cond delay="0"/>
                                  </p:stCondLst>
                                  <p:childTnLst>
                                    <p:set>
                                      <p:cBhvr>
                                        <p:cTn id="195" dur="1" fill="hold">
                                          <p:stCondLst>
                                            <p:cond delay="0"/>
                                          </p:stCondLst>
                                        </p:cTn>
                                        <p:tgtEl>
                                          <p:spTgt spid="148"/>
                                        </p:tgtEl>
                                        <p:attrNameLst>
                                          <p:attrName>style.visibility</p:attrName>
                                        </p:attrNameLst>
                                      </p:cBhvr>
                                      <p:to>
                                        <p:strVal val="visible"/>
                                      </p:to>
                                    </p:set>
                                    <p:animEffect transition="in" filter="wipe(left)">
                                      <p:cBhvr>
                                        <p:cTn id="196" dur="500"/>
                                        <p:tgtEl>
                                          <p:spTgt spid="148"/>
                                        </p:tgtEl>
                                      </p:cBhvr>
                                    </p:animEffect>
                                  </p:childTnLst>
                                </p:cTn>
                              </p:par>
                              <p:par>
                                <p:cTn id="197" presetID="22" presetClass="entr" presetSubtype="8" fill="hold" nodeType="withEffect">
                                  <p:stCondLst>
                                    <p:cond delay="0"/>
                                  </p:stCondLst>
                                  <p:childTnLst>
                                    <p:set>
                                      <p:cBhvr>
                                        <p:cTn id="198" dur="1" fill="hold">
                                          <p:stCondLst>
                                            <p:cond delay="0"/>
                                          </p:stCondLst>
                                        </p:cTn>
                                        <p:tgtEl>
                                          <p:spTgt spid="149"/>
                                        </p:tgtEl>
                                        <p:attrNameLst>
                                          <p:attrName>style.visibility</p:attrName>
                                        </p:attrNameLst>
                                      </p:cBhvr>
                                      <p:to>
                                        <p:strVal val="visible"/>
                                      </p:to>
                                    </p:set>
                                    <p:animEffect transition="in" filter="wipe(left)">
                                      <p:cBhvr>
                                        <p:cTn id="199" dur="500"/>
                                        <p:tgtEl>
                                          <p:spTgt spid="149"/>
                                        </p:tgtEl>
                                      </p:cBhvr>
                                    </p:animEffect>
                                  </p:childTnLst>
                                </p:cTn>
                              </p:par>
                              <p:par>
                                <p:cTn id="200" presetID="22" presetClass="entr" presetSubtype="8" fill="hold" nodeType="withEffect">
                                  <p:stCondLst>
                                    <p:cond delay="0"/>
                                  </p:stCondLst>
                                  <p:childTnLst>
                                    <p:set>
                                      <p:cBhvr>
                                        <p:cTn id="201" dur="1" fill="hold">
                                          <p:stCondLst>
                                            <p:cond delay="0"/>
                                          </p:stCondLst>
                                        </p:cTn>
                                        <p:tgtEl>
                                          <p:spTgt spid="150"/>
                                        </p:tgtEl>
                                        <p:attrNameLst>
                                          <p:attrName>style.visibility</p:attrName>
                                        </p:attrNameLst>
                                      </p:cBhvr>
                                      <p:to>
                                        <p:strVal val="visible"/>
                                      </p:to>
                                    </p:set>
                                    <p:animEffect transition="in" filter="wipe(left)">
                                      <p:cBhvr>
                                        <p:cTn id="202" dur="500"/>
                                        <p:tgtEl>
                                          <p:spTgt spid="150"/>
                                        </p:tgtEl>
                                      </p:cBhvr>
                                    </p:animEffect>
                                  </p:childTnLst>
                                </p:cTn>
                              </p:par>
                              <p:par>
                                <p:cTn id="203" presetID="22" presetClass="entr" presetSubtype="8" fill="hold" nodeType="withEffect">
                                  <p:stCondLst>
                                    <p:cond delay="0"/>
                                  </p:stCondLst>
                                  <p:childTnLst>
                                    <p:set>
                                      <p:cBhvr>
                                        <p:cTn id="204" dur="1" fill="hold">
                                          <p:stCondLst>
                                            <p:cond delay="0"/>
                                          </p:stCondLst>
                                        </p:cTn>
                                        <p:tgtEl>
                                          <p:spTgt spid="151"/>
                                        </p:tgtEl>
                                        <p:attrNameLst>
                                          <p:attrName>style.visibility</p:attrName>
                                        </p:attrNameLst>
                                      </p:cBhvr>
                                      <p:to>
                                        <p:strVal val="visible"/>
                                      </p:to>
                                    </p:set>
                                    <p:animEffect transition="in" filter="wipe(left)">
                                      <p:cBhvr>
                                        <p:cTn id="205" dur="500"/>
                                        <p:tgtEl>
                                          <p:spTgt spid="151"/>
                                        </p:tgtEl>
                                      </p:cBhvr>
                                    </p:animEffect>
                                  </p:childTnLst>
                                </p:cTn>
                              </p:par>
                              <p:par>
                                <p:cTn id="206" presetID="22" presetClass="entr" presetSubtype="8" fill="hold" nodeType="withEffect">
                                  <p:stCondLst>
                                    <p:cond delay="0"/>
                                  </p:stCondLst>
                                  <p:childTnLst>
                                    <p:set>
                                      <p:cBhvr>
                                        <p:cTn id="207" dur="1" fill="hold">
                                          <p:stCondLst>
                                            <p:cond delay="0"/>
                                          </p:stCondLst>
                                        </p:cTn>
                                        <p:tgtEl>
                                          <p:spTgt spid="152"/>
                                        </p:tgtEl>
                                        <p:attrNameLst>
                                          <p:attrName>style.visibility</p:attrName>
                                        </p:attrNameLst>
                                      </p:cBhvr>
                                      <p:to>
                                        <p:strVal val="visible"/>
                                      </p:to>
                                    </p:set>
                                    <p:animEffect transition="in" filter="wipe(left)">
                                      <p:cBhvr>
                                        <p:cTn id="208" dur="500"/>
                                        <p:tgtEl>
                                          <p:spTgt spid="152"/>
                                        </p:tgtEl>
                                      </p:cBhvr>
                                    </p:animEffect>
                                  </p:childTnLst>
                                </p:cTn>
                              </p:par>
                              <p:par>
                                <p:cTn id="209" presetID="22" presetClass="entr" presetSubtype="8" fill="hold" nodeType="withEffect">
                                  <p:stCondLst>
                                    <p:cond delay="0"/>
                                  </p:stCondLst>
                                  <p:childTnLst>
                                    <p:set>
                                      <p:cBhvr>
                                        <p:cTn id="210" dur="1" fill="hold">
                                          <p:stCondLst>
                                            <p:cond delay="0"/>
                                          </p:stCondLst>
                                        </p:cTn>
                                        <p:tgtEl>
                                          <p:spTgt spid="153"/>
                                        </p:tgtEl>
                                        <p:attrNameLst>
                                          <p:attrName>style.visibility</p:attrName>
                                        </p:attrNameLst>
                                      </p:cBhvr>
                                      <p:to>
                                        <p:strVal val="visible"/>
                                      </p:to>
                                    </p:set>
                                    <p:animEffect transition="in" filter="wipe(left)">
                                      <p:cBhvr>
                                        <p:cTn id="211" dur="500"/>
                                        <p:tgtEl>
                                          <p:spTgt spid="153"/>
                                        </p:tgtEl>
                                      </p:cBhvr>
                                    </p:animEffect>
                                  </p:childTnLst>
                                </p:cTn>
                              </p:par>
                              <p:par>
                                <p:cTn id="212" presetID="22" presetClass="entr" presetSubtype="8" fill="hold" nodeType="withEffect">
                                  <p:stCondLst>
                                    <p:cond delay="0"/>
                                  </p:stCondLst>
                                  <p:childTnLst>
                                    <p:set>
                                      <p:cBhvr>
                                        <p:cTn id="213" dur="1" fill="hold">
                                          <p:stCondLst>
                                            <p:cond delay="0"/>
                                          </p:stCondLst>
                                        </p:cTn>
                                        <p:tgtEl>
                                          <p:spTgt spid="154"/>
                                        </p:tgtEl>
                                        <p:attrNameLst>
                                          <p:attrName>style.visibility</p:attrName>
                                        </p:attrNameLst>
                                      </p:cBhvr>
                                      <p:to>
                                        <p:strVal val="visible"/>
                                      </p:to>
                                    </p:set>
                                    <p:animEffect transition="in" filter="wipe(left)">
                                      <p:cBhvr>
                                        <p:cTn id="214" dur="500"/>
                                        <p:tgtEl>
                                          <p:spTgt spid="154"/>
                                        </p:tgtEl>
                                      </p:cBhvr>
                                    </p:animEffect>
                                  </p:childTnLst>
                                </p:cTn>
                              </p:par>
                              <p:par>
                                <p:cTn id="215" presetID="22" presetClass="entr" presetSubtype="8" fill="hold" nodeType="withEffect">
                                  <p:stCondLst>
                                    <p:cond delay="0"/>
                                  </p:stCondLst>
                                  <p:childTnLst>
                                    <p:set>
                                      <p:cBhvr>
                                        <p:cTn id="216" dur="1" fill="hold">
                                          <p:stCondLst>
                                            <p:cond delay="0"/>
                                          </p:stCondLst>
                                        </p:cTn>
                                        <p:tgtEl>
                                          <p:spTgt spid="155"/>
                                        </p:tgtEl>
                                        <p:attrNameLst>
                                          <p:attrName>style.visibility</p:attrName>
                                        </p:attrNameLst>
                                      </p:cBhvr>
                                      <p:to>
                                        <p:strVal val="visible"/>
                                      </p:to>
                                    </p:set>
                                    <p:animEffect transition="in" filter="wipe(left)">
                                      <p:cBhvr>
                                        <p:cTn id="217" dur="500"/>
                                        <p:tgtEl>
                                          <p:spTgt spid="155"/>
                                        </p:tgtEl>
                                      </p:cBhvr>
                                    </p:animEffect>
                                  </p:childTnLst>
                                </p:cTn>
                              </p:par>
                              <p:par>
                                <p:cTn id="218" presetID="22" presetClass="entr" presetSubtype="8" fill="hold" nodeType="withEffect">
                                  <p:stCondLst>
                                    <p:cond delay="0"/>
                                  </p:stCondLst>
                                  <p:childTnLst>
                                    <p:set>
                                      <p:cBhvr>
                                        <p:cTn id="219" dur="1" fill="hold">
                                          <p:stCondLst>
                                            <p:cond delay="0"/>
                                          </p:stCondLst>
                                        </p:cTn>
                                        <p:tgtEl>
                                          <p:spTgt spid="156"/>
                                        </p:tgtEl>
                                        <p:attrNameLst>
                                          <p:attrName>style.visibility</p:attrName>
                                        </p:attrNameLst>
                                      </p:cBhvr>
                                      <p:to>
                                        <p:strVal val="visible"/>
                                      </p:to>
                                    </p:set>
                                    <p:animEffect transition="in" filter="wipe(left)">
                                      <p:cBhvr>
                                        <p:cTn id="220" dur="500"/>
                                        <p:tgtEl>
                                          <p:spTgt spid="156"/>
                                        </p:tgtEl>
                                      </p:cBhvr>
                                    </p:animEffect>
                                  </p:childTnLst>
                                </p:cTn>
                              </p:par>
                              <p:par>
                                <p:cTn id="221" presetID="22" presetClass="entr" presetSubtype="8" fill="hold" nodeType="withEffect">
                                  <p:stCondLst>
                                    <p:cond delay="0"/>
                                  </p:stCondLst>
                                  <p:childTnLst>
                                    <p:set>
                                      <p:cBhvr>
                                        <p:cTn id="222" dur="1" fill="hold">
                                          <p:stCondLst>
                                            <p:cond delay="0"/>
                                          </p:stCondLst>
                                        </p:cTn>
                                        <p:tgtEl>
                                          <p:spTgt spid="157"/>
                                        </p:tgtEl>
                                        <p:attrNameLst>
                                          <p:attrName>style.visibility</p:attrName>
                                        </p:attrNameLst>
                                      </p:cBhvr>
                                      <p:to>
                                        <p:strVal val="visible"/>
                                      </p:to>
                                    </p:set>
                                    <p:animEffect transition="in" filter="wipe(left)">
                                      <p:cBhvr>
                                        <p:cTn id="223" dur="500"/>
                                        <p:tgtEl>
                                          <p:spTgt spid="157"/>
                                        </p:tgtEl>
                                      </p:cBhvr>
                                    </p:animEffect>
                                  </p:childTnLst>
                                </p:cTn>
                              </p:par>
                              <p:par>
                                <p:cTn id="224" presetID="22" presetClass="entr" presetSubtype="8" fill="hold" nodeType="withEffect">
                                  <p:stCondLst>
                                    <p:cond delay="0"/>
                                  </p:stCondLst>
                                  <p:childTnLst>
                                    <p:set>
                                      <p:cBhvr>
                                        <p:cTn id="225" dur="1" fill="hold">
                                          <p:stCondLst>
                                            <p:cond delay="0"/>
                                          </p:stCondLst>
                                        </p:cTn>
                                        <p:tgtEl>
                                          <p:spTgt spid="158"/>
                                        </p:tgtEl>
                                        <p:attrNameLst>
                                          <p:attrName>style.visibility</p:attrName>
                                        </p:attrNameLst>
                                      </p:cBhvr>
                                      <p:to>
                                        <p:strVal val="visible"/>
                                      </p:to>
                                    </p:set>
                                    <p:animEffect transition="in" filter="wipe(left)">
                                      <p:cBhvr>
                                        <p:cTn id="226" dur="500"/>
                                        <p:tgtEl>
                                          <p:spTgt spid="158"/>
                                        </p:tgtEl>
                                      </p:cBhvr>
                                    </p:animEffect>
                                  </p:childTnLst>
                                </p:cTn>
                              </p:par>
                              <p:par>
                                <p:cTn id="227" presetID="22" presetClass="entr" presetSubtype="8" fill="hold" nodeType="withEffect">
                                  <p:stCondLst>
                                    <p:cond delay="0"/>
                                  </p:stCondLst>
                                  <p:childTnLst>
                                    <p:set>
                                      <p:cBhvr>
                                        <p:cTn id="228" dur="1" fill="hold">
                                          <p:stCondLst>
                                            <p:cond delay="0"/>
                                          </p:stCondLst>
                                        </p:cTn>
                                        <p:tgtEl>
                                          <p:spTgt spid="159"/>
                                        </p:tgtEl>
                                        <p:attrNameLst>
                                          <p:attrName>style.visibility</p:attrName>
                                        </p:attrNameLst>
                                      </p:cBhvr>
                                      <p:to>
                                        <p:strVal val="visible"/>
                                      </p:to>
                                    </p:set>
                                    <p:animEffect transition="in" filter="wipe(left)">
                                      <p:cBhvr>
                                        <p:cTn id="229" dur="500"/>
                                        <p:tgtEl>
                                          <p:spTgt spid="159"/>
                                        </p:tgtEl>
                                      </p:cBhvr>
                                    </p:animEffect>
                                  </p:childTnLst>
                                </p:cTn>
                              </p:par>
                              <p:par>
                                <p:cTn id="230" presetID="22" presetClass="entr" presetSubtype="8" fill="hold" nodeType="withEffect">
                                  <p:stCondLst>
                                    <p:cond delay="0"/>
                                  </p:stCondLst>
                                  <p:childTnLst>
                                    <p:set>
                                      <p:cBhvr>
                                        <p:cTn id="231" dur="1" fill="hold">
                                          <p:stCondLst>
                                            <p:cond delay="0"/>
                                          </p:stCondLst>
                                        </p:cTn>
                                        <p:tgtEl>
                                          <p:spTgt spid="160"/>
                                        </p:tgtEl>
                                        <p:attrNameLst>
                                          <p:attrName>style.visibility</p:attrName>
                                        </p:attrNameLst>
                                      </p:cBhvr>
                                      <p:to>
                                        <p:strVal val="visible"/>
                                      </p:to>
                                    </p:set>
                                    <p:animEffect transition="in" filter="wipe(left)">
                                      <p:cBhvr>
                                        <p:cTn id="232" dur="500"/>
                                        <p:tgtEl>
                                          <p:spTgt spid="160"/>
                                        </p:tgtEl>
                                      </p:cBhvr>
                                    </p:animEffect>
                                  </p:childTnLst>
                                </p:cTn>
                              </p:par>
                              <p:par>
                                <p:cTn id="233" presetID="22" presetClass="entr" presetSubtype="8" fill="hold" nodeType="withEffect">
                                  <p:stCondLst>
                                    <p:cond delay="0"/>
                                  </p:stCondLst>
                                  <p:childTnLst>
                                    <p:set>
                                      <p:cBhvr>
                                        <p:cTn id="234" dur="1" fill="hold">
                                          <p:stCondLst>
                                            <p:cond delay="0"/>
                                          </p:stCondLst>
                                        </p:cTn>
                                        <p:tgtEl>
                                          <p:spTgt spid="161"/>
                                        </p:tgtEl>
                                        <p:attrNameLst>
                                          <p:attrName>style.visibility</p:attrName>
                                        </p:attrNameLst>
                                      </p:cBhvr>
                                      <p:to>
                                        <p:strVal val="visible"/>
                                      </p:to>
                                    </p:set>
                                    <p:animEffect transition="in" filter="wipe(left)">
                                      <p:cBhvr>
                                        <p:cTn id="235" dur="500"/>
                                        <p:tgtEl>
                                          <p:spTgt spid="161"/>
                                        </p:tgtEl>
                                      </p:cBhvr>
                                    </p:animEffect>
                                  </p:childTnLst>
                                </p:cTn>
                              </p:par>
                              <p:par>
                                <p:cTn id="236" presetID="22" presetClass="entr" presetSubtype="8" fill="hold" nodeType="withEffect">
                                  <p:stCondLst>
                                    <p:cond delay="0"/>
                                  </p:stCondLst>
                                  <p:childTnLst>
                                    <p:set>
                                      <p:cBhvr>
                                        <p:cTn id="237" dur="1" fill="hold">
                                          <p:stCondLst>
                                            <p:cond delay="0"/>
                                          </p:stCondLst>
                                        </p:cTn>
                                        <p:tgtEl>
                                          <p:spTgt spid="162"/>
                                        </p:tgtEl>
                                        <p:attrNameLst>
                                          <p:attrName>style.visibility</p:attrName>
                                        </p:attrNameLst>
                                      </p:cBhvr>
                                      <p:to>
                                        <p:strVal val="visible"/>
                                      </p:to>
                                    </p:set>
                                    <p:animEffect transition="in" filter="wipe(left)">
                                      <p:cBhvr>
                                        <p:cTn id="238" dur="500"/>
                                        <p:tgtEl>
                                          <p:spTgt spid="162"/>
                                        </p:tgtEl>
                                      </p:cBhvr>
                                    </p:animEffect>
                                  </p:childTnLst>
                                </p:cTn>
                              </p:par>
                              <p:par>
                                <p:cTn id="239" presetID="22" presetClass="entr" presetSubtype="8" fill="hold" nodeType="withEffect">
                                  <p:stCondLst>
                                    <p:cond delay="0"/>
                                  </p:stCondLst>
                                  <p:childTnLst>
                                    <p:set>
                                      <p:cBhvr>
                                        <p:cTn id="240" dur="1" fill="hold">
                                          <p:stCondLst>
                                            <p:cond delay="0"/>
                                          </p:stCondLst>
                                        </p:cTn>
                                        <p:tgtEl>
                                          <p:spTgt spid="163"/>
                                        </p:tgtEl>
                                        <p:attrNameLst>
                                          <p:attrName>style.visibility</p:attrName>
                                        </p:attrNameLst>
                                      </p:cBhvr>
                                      <p:to>
                                        <p:strVal val="visible"/>
                                      </p:to>
                                    </p:set>
                                    <p:animEffect transition="in" filter="wipe(left)">
                                      <p:cBhvr>
                                        <p:cTn id="241" dur="500"/>
                                        <p:tgtEl>
                                          <p:spTgt spid="163"/>
                                        </p:tgtEl>
                                      </p:cBhvr>
                                    </p:animEffect>
                                  </p:childTnLst>
                                </p:cTn>
                              </p:par>
                              <p:par>
                                <p:cTn id="242" presetID="22" presetClass="entr" presetSubtype="8" fill="hold" nodeType="withEffect">
                                  <p:stCondLst>
                                    <p:cond delay="0"/>
                                  </p:stCondLst>
                                  <p:childTnLst>
                                    <p:set>
                                      <p:cBhvr>
                                        <p:cTn id="243" dur="1" fill="hold">
                                          <p:stCondLst>
                                            <p:cond delay="0"/>
                                          </p:stCondLst>
                                        </p:cTn>
                                        <p:tgtEl>
                                          <p:spTgt spid="164"/>
                                        </p:tgtEl>
                                        <p:attrNameLst>
                                          <p:attrName>style.visibility</p:attrName>
                                        </p:attrNameLst>
                                      </p:cBhvr>
                                      <p:to>
                                        <p:strVal val="visible"/>
                                      </p:to>
                                    </p:set>
                                    <p:animEffect transition="in" filter="wipe(left)">
                                      <p:cBhvr>
                                        <p:cTn id="244" dur="500"/>
                                        <p:tgtEl>
                                          <p:spTgt spid="164"/>
                                        </p:tgtEl>
                                      </p:cBhvr>
                                    </p:animEffect>
                                  </p:childTnLst>
                                </p:cTn>
                              </p:par>
                              <p:par>
                                <p:cTn id="245" presetID="22" presetClass="entr" presetSubtype="8" fill="hold" nodeType="withEffect">
                                  <p:stCondLst>
                                    <p:cond delay="0"/>
                                  </p:stCondLst>
                                  <p:childTnLst>
                                    <p:set>
                                      <p:cBhvr>
                                        <p:cTn id="246" dur="1" fill="hold">
                                          <p:stCondLst>
                                            <p:cond delay="0"/>
                                          </p:stCondLst>
                                        </p:cTn>
                                        <p:tgtEl>
                                          <p:spTgt spid="165"/>
                                        </p:tgtEl>
                                        <p:attrNameLst>
                                          <p:attrName>style.visibility</p:attrName>
                                        </p:attrNameLst>
                                      </p:cBhvr>
                                      <p:to>
                                        <p:strVal val="visible"/>
                                      </p:to>
                                    </p:set>
                                    <p:animEffect transition="in" filter="wipe(left)">
                                      <p:cBhvr>
                                        <p:cTn id="247" dur="500"/>
                                        <p:tgtEl>
                                          <p:spTgt spid="165"/>
                                        </p:tgtEl>
                                      </p:cBhvr>
                                    </p:animEffect>
                                  </p:childTnLst>
                                </p:cTn>
                              </p:par>
                              <p:par>
                                <p:cTn id="248" presetID="22" presetClass="entr" presetSubtype="8" fill="hold" grpId="0" nodeType="withEffect">
                                  <p:stCondLst>
                                    <p:cond delay="0"/>
                                  </p:stCondLst>
                                  <p:childTnLst>
                                    <p:set>
                                      <p:cBhvr>
                                        <p:cTn id="249" dur="1" fill="hold">
                                          <p:stCondLst>
                                            <p:cond delay="0"/>
                                          </p:stCondLst>
                                        </p:cTn>
                                        <p:tgtEl>
                                          <p:spTgt spid="166"/>
                                        </p:tgtEl>
                                        <p:attrNameLst>
                                          <p:attrName>style.visibility</p:attrName>
                                        </p:attrNameLst>
                                      </p:cBhvr>
                                      <p:to>
                                        <p:strVal val="visible"/>
                                      </p:to>
                                    </p:set>
                                    <p:animEffect transition="in" filter="wipe(left)">
                                      <p:cBhvr>
                                        <p:cTn id="250" dur="500"/>
                                        <p:tgtEl>
                                          <p:spTgt spid="166"/>
                                        </p:tgtEl>
                                      </p:cBhvr>
                                    </p:animEffect>
                                  </p:childTnLst>
                                </p:cTn>
                              </p:par>
                              <p:par>
                                <p:cTn id="251" presetID="22" presetClass="entr" presetSubtype="8" fill="hold" grpId="0" nodeType="withEffect">
                                  <p:stCondLst>
                                    <p:cond delay="0"/>
                                  </p:stCondLst>
                                  <p:childTnLst>
                                    <p:set>
                                      <p:cBhvr>
                                        <p:cTn id="252" dur="1" fill="hold">
                                          <p:stCondLst>
                                            <p:cond delay="0"/>
                                          </p:stCondLst>
                                        </p:cTn>
                                        <p:tgtEl>
                                          <p:spTgt spid="167"/>
                                        </p:tgtEl>
                                        <p:attrNameLst>
                                          <p:attrName>style.visibility</p:attrName>
                                        </p:attrNameLst>
                                      </p:cBhvr>
                                      <p:to>
                                        <p:strVal val="visible"/>
                                      </p:to>
                                    </p:set>
                                    <p:animEffect transition="in" filter="wipe(left)">
                                      <p:cBhvr>
                                        <p:cTn id="253" dur="500"/>
                                        <p:tgtEl>
                                          <p:spTgt spid="167"/>
                                        </p:tgtEl>
                                      </p:cBhvr>
                                    </p:animEffect>
                                  </p:childTnLst>
                                </p:cTn>
                              </p:par>
                              <p:par>
                                <p:cTn id="254" presetID="22" presetClass="entr" presetSubtype="8" fill="hold" grpId="0" nodeType="withEffect">
                                  <p:stCondLst>
                                    <p:cond delay="0"/>
                                  </p:stCondLst>
                                  <p:childTnLst>
                                    <p:set>
                                      <p:cBhvr>
                                        <p:cTn id="255" dur="1" fill="hold">
                                          <p:stCondLst>
                                            <p:cond delay="0"/>
                                          </p:stCondLst>
                                        </p:cTn>
                                        <p:tgtEl>
                                          <p:spTgt spid="168"/>
                                        </p:tgtEl>
                                        <p:attrNameLst>
                                          <p:attrName>style.visibility</p:attrName>
                                        </p:attrNameLst>
                                      </p:cBhvr>
                                      <p:to>
                                        <p:strVal val="visible"/>
                                      </p:to>
                                    </p:set>
                                    <p:animEffect transition="in" filter="wipe(left)">
                                      <p:cBhvr>
                                        <p:cTn id="256" dur="500"/>
                                        <p:tgtEl>
                                          <p:spTgt spid="168"/>
                                        </p:tgtEl>
                                      </p:cBhvr>
                                    </p:animEffect>
                                  </p:childTnLst>
                                </p:cTn>
                              </p:par>
                              <p:par>
                                <p:cTn id="257" presetID="22" presetClass="entr" presetSubtype="8" fill="hold" grpId="0" nodeType="withEffect">
                                  <p:stCondLst>
                                    <p:cond delay="0"/>
                                  </p:stCondLst>
                                  <p:childTnLst>
                                    <p:set>
                                      <p:cBhvr>
                                        <p:cTn id="258" dur="1" fill="hold">
                                          <p:stCondLst>
                                            <p:cond delay="0"/>
                                          </p:stCondLst>
                                        </p:cTn>
                                        <p:tgtEl>
                                          <p:spTgt spid="169"/>
                                        </p:tgtEl>
                                        <p:attrNameLst>
                                          <p:attrName>style.visibility</p:attrName>
                                        </p:attrNameLst>
                                      </p:cBhvr>
                                      <p:to>
                                        <p:strVal val="visible"/>
                                      </p:to>
                                    </p:set>
                                    <p:animEffect transition="in" filter="wipe(left)">
                                      <p:cBhvr>
                                        <p:cTn id="259" dur="500"/>
                                        <p:tgtEl>
                                          <p:spTgt spid="169"/>
                                        </p:tgtEl>
                                      </p:cBhvr>
                                    </p:animEffect>
                                  </p:childTnLst>
                                </p:cTn>
                              </p:par>
                              <p:par>
                                <p:cTn id="260" presetID="22" presetClass="entr" presetSubtype="8" fill="hold" grpId="0" nodeType="withEffect">
                                  <p:stCondLst>
                                    <p:cond delay="0"/>
                                  </p:stCondLst>
                                  <p:childTnLst>
                                    <p:set>
                                      <p:cBhvr>
                                        <p:cTn id="261" dur="1" fill="hold">
                                          <p:stCondLst>
                                            <p:cond delay="0"/>
                                          </p:stCondLst>
                                        </p:cTn>
                                        <p:tgtEl>
                                          <p:spTgt spid="170"/>
                                        </p:tgtEl>
                                        <p:attrNameLst>
                                          <p:attrName>style.visibility</p:attrName>
                                        </p:attrNameLst>
                                      </p:cBhvr>
                                      <p:to>
                                        <p:strVal val="visible"/>
                                      </p:to>
                                    </p:set>
                                    <p:animEffect transition="in" filter="wipe(left)">
                                      <p:cBhvr>
                                        <p:cTn id="262" dur="500"/>
                                        <p:tgtEl>
                                          <p:spTgt spid="170"/>
                                        </p:tgtEl>
                                      </p:cBhvr>
                                    </p:animEffect>
                                  </p:childTnLst>
                                </p:cTn>
                              </p:par>
                              <p:par>
                                <p:cTn id="263" presetID="22" presetClass="entr" presetSubtype="8" fill="hold" grpId="0" nodeType="withEffect">
                                  <p:stCondLst>
                                    <p:cond delay="0"/>
                                  </p:stCondLst>
                                  <p:childTnLst>
                                    <p:set>
                                      <p:cBhvr>
                                        <p:cTn id="264" dur="1" fill="hold">
                                          <p:stCondLst>
                                            <p:cond delay="0"/>
                                          </p:stCondLst>
                                        </p:cTn>
                                        <p:tgtEl>
                                          <p:spTgt spid="171"/>
                                        </p:tgtEl>
                                        <p:attrNameLst>
                                          <p:attrName>style.visibility</p:attrName>
                                        </p:attrNameLst>
                                      </p:cBhvr>
                                      <p:to>
                                        <p:strVal val="visible"/>
                                      </p:to>
                                    </p:set>
                                    <p:animEffect transition="in" filter="wipe(left)">
                                      <p:cBhvr>
                                        <p:cTn id="265" dur="500"/>
                                        <p:tgtEl>
                                          <p:spTgt spid="171"/>
                                        </p:tgtEl>
                                      </p:cBhvr>
                                    </p:animEffect>
                                  </p:childTnLst>
                                </p:cTn>
                              </p:par>
                              <p:par>
                                <p:cTn id="266" presetID="22" presetClass="entr" presetSubtype="8" fill="hold" grpId="0" nodeType="withEffect">
                                  <p:stCondLst>
                                    <p:cond delay="0"/>
                                  </p:stCondLst>
                                  <p:childTnLst>
                                    <p:set>
                                      <p:cBhvr>
                                        <p:cTn id="267" dur="1" fill="hold">
                                          <p:stCondLst>
                                            <p:cond delay="0"/>
                                          </p:stCondLst>
                                        </p:cTn>
                                        <p:tgtEl>
                                          <p:spTgt spid="172"/>
                                        </p:tgtEl>
                                        <p:attrNameLst>
                                          <p:attrName>style.visibility</p:attrName>
                                        </p:attrNameLst>
                                      </p:cBhvr>
                                      <p:to>
                                        <p:strVal val="visible"/>
                                      </p:to>
                                    </p:set>
                                    <p:animEffect transition="in" filter="wipe(left)">
                                      <p:cBhvr>
                                        <p:cTn id="268" dur="500"/>
                                        <p:tgtEl>
                                          <p:spTgt spid="172"/>
                                        </p:tgtEl>
                                      </p:cBhvr>
                                    </p:animEffect>
                                  </p:childTnLst>
                                </p:cTn>
                              </p:par>
                            </p:childTnLst>
                          </p:cTn>
                        </p:par>
                      </p:childTnLst>
                    </p:cTn>
                  </p:par>
                  <p:par>
                    <p:cTn id="269" fill="hold">
                      <p:stCondLst>
                        <p:cond delay="indefinite"/>
                      </p:stCondLst>
                      <p:childTnLst>
                        <p:par>
                          <p:cTn id="270" fill="hold">
                            <p:stCondLst>
                              <p:cond delay="0"/>
                            </p:stCondLst>
                            <p:childTnLst>
                              <p:par>
                                <p:cTn id="271" presetID="16" presetClass="entr" presetSubtype="37" fill="hold" grpId="0" nodeType="clickEffect">
                                  <p:stCondLst>
                                    <p:cond delay="0"/>
                                  </p:stCondLst>
                                  <p:childTnLst>
                                    <p:set>
                                      <p:cBhvr>
                                        <p:cTn id="272" dur="1" fill="hold">
                                          <p:stCondLst>
                                            <p:cond delay="0"/>
                                          </p:stCondLst>
                                        </p:cTn>
                                        <p:tgtEl>
                                          <p:spTgt spid="2"/>
                                        </p:tgtEl>
                                        <p:attrNameLst>
                                          <p:attrName>style.visibility</p:attrName>
                                        </p:attrNameLst>
                                      </p:cBhvr>
                                      <p:to>
                                        <p:strVal val="visible"/>
                                      </p:to>
                                    </p:set>
                                    <p:animEffect transition="in" filter="barn(outVertical)">
                                      <p:cBhvr>
                                        <p:cTn id="27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P spid="32" grpId="0"/>
      <p:bldP spid="40" grpId="0"/>
      <p:bldP spid="45" grpId="0"/>
      <p:bldP spid="46" grpId="0"/>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p:bldP spid="141" grpId="0"/>
      <p:bldP spid="142" grpId="0"/>
      <p:bldP spid="143" grpId="0"/>
      <p:bldP spid="144" grpId="0"/>
      <p:bldP spid="166" grpId="0"/>
      <p:bldP spid="167" grpId="0"/>
      <p:bldP spid="168" grpId="0"/>
      <p:bldP spid="169" grpId="0"/>
      <p:bldP spid="170" grpId="0"/>
      <p:bldP spid="171" grpId="0"/>
      <p:bldP spid="17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2-bit Ripple Down-Counter using Positive Edge-triggered Flip-Flop</a:t>
            </a:r>
            <a:endParaRPr lang="en-US" sz="2800" dirty="0"/>
          </a:p>
        </p:txBody>
      </p:sp>
      <p:cxnSp>
        <p:nvCxnSpPr>
          <p:cNvPr id="4" name="Straight Connector 3"/>
          <p:cNvCxnSpPr/>
          <p:nvPr/>
        </p:nvCxnSpPr>
        <p:spPr>
          <a:xfrm>
            <a:off x="561372" y="2000310"/>
            <a:ext cx="533400" cy="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1018572" y="1695510"/>
            <a:ext cx="1283120" cy="1905000"/>
            <a:chOff x="1066800" y="2286000"/>
            <a:chExt cx="1283120" cy="1905000"/>
          </a:xfrm>
        </p:grpSpPr>
        <p:grpSp>
          <p:nvGrpSpPr>
            <p:cNvPr id="6" name="Group 5"/>
            <p:cNvGrpSpPr/>
            <p:nvPr/>
          </p:nvGrpSpPr>
          <p:grpSpPr>
            <a:xfrm>
              <a:off x="1066800" y="2286000"/>
              <a:ext cx="1283120" cy="1905000"/>
              <a:chOff x="1114424" y="2286000"/>
              <a:chExt cx="1552576" cy="1905000"/>
            </a:xfrm>
          </p:grpSpPr>
          <p:sp>
            <p:nvSpPr>
              <p:cNvPr id="9" name="Rectangle 8"/>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smtClean="0"/>
                  <a:t>1</a:t>
                </a:r>
                <a:endParaRPr lang="en-US" baseline="-25000" dirty="0"/>
              </a:p>
            </p:txBody>
          </p:sp>
          <p:sp>
            <p:nvSpPr>
              <p:cNvPr id="10" name="TextBox 9"/>
              <p:cNvSpPr txBox="1"/>
              <p:nvPr/>
            </p:nvSpPr>
            <p:spPr>
              <a:xfrm>
                <a:off x="1219200" y="2357735"/>
                <a:ext cx="478016" cy="461665"/>
              </a:xfrm>
              <a:prstGeom prst="rect">
                <a:avLst/>
              </a:prstGeom>
              <a:noFill/>
            </p:spPr>
            <p:txBody>
              <a:bodyPr wrap="none" rtlCol="0">
                <a:spAutoFit/>
              </a:bodyPr>
              <a:lstStyle/>
              <a:p>
                <a:r>
                  <a:rPr lang="en-US" sz="2400" dirty="0" smtClean="0">
                    <a:solidFill>
                      <a:schemeClr val="bg1"/>
                    </a:solidFill>
                  </a:rPr>
                  <a:t>J</a:t>
                </a:r>
                <a:r>
                  <a:rPr lang="en-US" sz="2400" baseline="-25000" dirty="0" smtClean="0">
                    <a:solidFill>
                      <a:schemeClr val="bg1"/>
                    </a:solidFill>
                  </a:rPr>
                  <a:t>1</a:t>
                </a:r>
                <a:endParaRPr lang="en-US" sz="2400" baseline="-25000" dirty="0">
                  <a:solidFill>
                    <a:schemeClr val="bg1"/>
                  </a:solidFill>
                </a:endParaRPr>
              </a:p>
            </p:txBody>
          </p:sp>
          <p:sp>
            <p:nvSpPr>
              <p:cNvPr id="11" name="TextBox 10"/>
              <p:cNvSpPr txBox="1"/>
              <p:nvPr/>
            </p:nvSpPr>
            <p:spPr>
              <a:xfrm>
                <a:off x="2145931" y="2347912"/>
                <a:ext cx="495649"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1</a:t>
                </a:r>
                <a:endParaRPr lang="en-US" sz="2400" baseline="-25000" dirty="0">
                  <a:solidFill>
                    <a:schemeClr val="bg1"/>
                  </a:solidFill>
                </a:endParaRPr>
              </a:p>
            </p:txBody>
          </p:sp>
          <p:sp>
            <p:nvSpPr>
              <p:cNvPr id="12" name="TextBox 11"/>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sp>
          <p:nvSpPr>
            <p:cNvPr id="7" name="TextBox 6"/>
            <p:cNvSpPr txBox="1"/>
            <p:nvPr/>
          </p:nvSpPr>
          <p:spPr>
            <a:xfrm>
              <a:off x="1157288" y="3729335"/>
              <a:ext cx="449162" cy="461665"/>
            </a:xfrm>
            <a:prstGeom prst="rect">
              <a:avLst/>
            </a:prstGeom>
            <a:noFill/>
          </p:spPr>
          <p:txBody>
            <a:bodyPr wrap="none" rtlCol="0">
              <a:spAutoFit/>
            </a:bodyPr>
            <a:lstStyle/>
            <a:p>
              <a:r>
                <a:rPr lang="en-US" sz="2400" dirty="0" smtClean="0">
                  <a:solidFill>
                    <a:schemeClr val="bg1"/>
                  </a:solidFill>
                </a:rPr>
                <a:t>K</a:t>
              </a:r>
              <a:r>
                <a:rPr lang="en-US" sz="2400" baseline="-25000" dirty="0" smtClean="0">
                  <a:solidFill>
                    <a:schemeClr val="bg1"/>
                  </a:solidFill>
                </a:rPr>
                <a:t>1</a:t>
              </a:r>
              <a:endParaRPr lang="en-US" sz="2400" baseline="-25000" dirty="0">
                <a:solidFill>
                  <a:schemeClr val="bg1"/>
                </a:solidFill>
              </a:endParaRPr>
            </a:p>
          </p:txBody>
        </p:sp>
        <p:sp>
          <p:nvSpPr>
            <p:cNvPr id="8" name="TextBox 7"/>
            <p:cNvSpPr txBox="1"/>
            <p:nvPr/>
          </p:nvSpPr>
          <p:spPr>
            <a:xfrm>
              <a:off x="1828800" y="3729335"/>
              <a:ext cx="520539"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1</a:t>
              </a:r>
              <a:r>
                <a:rPr lang="en-US" sz="2400" dirty="0" smtClean="0">
                  <a:solidFill>
                    <a:schemeClr val="bg1"/>
                  </a:solidFill>
                </a:rPr>
                <a:t>’</a:t>
              </a:r>
              <a:endParaRPr lang="en-US" sz="2400" baseline="-25000" dirty="0">
                <a:solidFill>
                  <a:schemeClr val="bg1"/>
                </a:solidFill>
              </a:endParaRPr>
            </a:p>
          </p:txBody>
        </p:sp>
      </p:grpSp>
      <p:grpSp>
        <p:nvGrpSpPr>
          <p:cNvPr id="13" name="Group 12"/>
          <p:cNvGrpSpPr/>
          <p:nvPr/>
        </p:nvGrpSpPr>
        <p:grpSpPr>
          <a:xfrm>
            <a:off x="3328038" y="1695510"/>
            <a:ext cx="1348134" cy="1905000"/>
            <a:chOff x="1066800" y="2286000"/>
            <a:chExt cx="1348134" cy="1905000"/>
          </a:xfrm>
        </p:grpSpPr>
        <p:grpSp>
          <p:nvGrpSpPr>
            <p:cNvPr id="14" name="Group 13"/>
            <p:cNvGrpSpPr/>
            <p:nvPr/>
          </p:nvGrpSpPr>
          <p:grpSpPr>
            <a:xfrm>
              <a:off x="1066800" y="2286000"/>
              <a:ext cx="1348134" cy="1905000"/>
              <a:chOff x="1114424" y="2286000"/>
              <a:chExt cx="1631243" cy="1905000"/>
            </a:xfrm>
          </p:grpSpPr>
          <p:sp>
            <p:nvSpPr>
              <p:cNvPr id="17" name="Rectangle 16"/>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smtClean="0"/>
                  <a:t>2</a:t>
                </a:r>
                <a:endParaRPr lang="en-US" baseline="-25000" dirty="0"/>
              </a:p>
            </p:txBody>
          </p:sp>
          <p:sp>
            <p:nvSpPr>
              <p:cNvPr id="18" name="TextBox 17"/>
              <p:cNvSpPr txBox="1"/>
              <p:nvPr/>
            </p:nvSpPr>
            <p:spPr>
              <a:xfrm>
                <a:off x="1219200" y="2357735"/>
                <a:ext cx="467839" cy="461665"/>
              </a:xfrm>
              <a:prstGeom prst="rect">
                <a:avLst/>
              </a:prstGeom>
              <a:noFill/>
            </p:spPr>
            <p:txBody>
              <a:bodyPr wrap="none" rtlCol="0">
                <a:spAutoFit/>
              </a:bodyPr>
              <a:lstStyle/>
              <a:p>
                <a:r>
                  <a:rPr lang="en-US" sz="2400" dirty="0" smtClean="0">
                    <a:solidFill>
                      <a:schemeClr val="bg1"/>
                    </a:solidFill>
                  </a:rPr>
                  <a:t>J</a:t>
                </a:r>
                <a:r>
                  <a:rPr lang="en-US" sz="2400" baseline="-25000" dirty="0">
                    <a:solidFill>
                      <a:schemeClr val="bg1"/>
                    </a:solidFill>
                  </a:rPr>
                  <a:t>2</a:t>
                </a:r>
              </a:p>
            </p:txBody>
          </p:sp>
          <p:sp>
            <p:nvSpPr>
              <p:cNvPr id="19" name="TextBox 18"/>
              <p:cNvSpPr txBox="1"/>
              <p:nvPr/>
            </p:nvSpPr>
            <p:spPr>
              <a:xfrm>
                <a:off x="2145931" y="2347912"/>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2</a:t>
                </a:r>
              </a:p>
            </p:txBody>
          </p:sp>
          <p:sp>
            <p:nvSpPr>
              <p:cNvPr id="20" name="TextBox 19"/>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sp>
          <p:nvSpPr>
            <p:cNvPr id="15" name="TextBox 14"/>
            <p:cNvSpPr txBox="1"/>
            <p:nvPr/>
          </p:nvSpPr>
          <p:spPr>
            <a:xfrm>
              <a:off x="1157288" y="3729335"/>
              <a:ext cx="449162" cy="461665"/>
            </a:xfrm>
            <a:prstGeom prst="rect">
              <a:avLst/>
            </a:prstGeom>
            <a:noFill/>
          </p:spPr>
          <p:txBody>
            <a:bodyPr wrap="none" rtlCol="0">
              <a:spAutoFit/>
            </a:bodyPr>
            <a:lstStyle/>
            <a:p>
              <a:r>
                <a:rPr lang="en-US" sz="2400" dirty="0" smtClean="0">
                  <a:solidFill>
                    <a:schemeClr val="bg1"/>
                  </a:solidFill>
                </a:rPr>
                <a:t>K</a:t>
              </a:r>
              <a:r>
                <a:rPr lang="en-US" sz="2400" baseline="-25000" dirty="0">
                  <a:solidFill>
                    <a:schemeClr val="bg1"/>
                  </a:solidFill>
                </a:rPr>
                <a:t>2</a:t>
              </a:r>
            </a:p>
          </p:txBody>
        </p:sp>
        <p:sp>
          <p:nvSpPr>
            <p:cNvPr id="16" name="TextBox 15"/>
            <p:cNvSpPr txBox="1"/>
            <p:nvPr/>
          </p:nvSpPr>
          <p:spPr>
            <a:xfrm>
              <a:off x="1828800" y="3729335"/>
              <a:ext cx="572593"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2</a:t>
              </a:r>
              <a:r>
                <a:rPr lang="en-US" sz="2400" dirty="0" smtClean="0">
                  <a:solidFill>
                    <a:schemeClr val="bg1"/>
                  </a:solidFill>
                </a:rPr>
                <a:t>’</a:t>
              </a:r>
              <a:endParaRPr lang="en-US" sz="2400" baseline="-25000" dirty="0">
                <a:solidFill>
                  <a:schemeClr val="bg1"/>
                </a:solidFill>
              </a:endParaRPr>
            </a:p>
          </p:txBody>
        </p:sp>
      </p:grpSp>
      <p:cxnSp>
        <p:nvCxnSpPr>
          <p:cNvPr id="21" name="Straight Connector 20"/>
          <p:cNvCxnSpPr/>
          <p:nvPr/>
        </p:nvCxnSpPr>
        <p:spPr>
          <a:xfrm flipV="1">
            <a:off x="561372" y="1377230"/>
            <a:ext cx="0" cy="200816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61372" y="3371910"/>
            <a:ext cx="533400" cy="0"/>
          </a:xfrm>
          <a:prstGeom prst="line">
            <a:avLst/>
          </a:prstGeom>
          <a:ln w="25400">
            <a:head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08972" y="914400"/>
            <a:ext cx="314510" cy="400110"/>
          </a:xfrm>
          <a:prstGeom prst="rect">
            <a:avLst/>
          </a:prstGeom>
          <a:noFill/>
        </p:spPr>
        <p:txBody>
          <a:bodyPr wrap="none" rtlCol="0">
            <a:spAutoFit/>
          </a:bodyPr>
          <a:lstStyle/>
          <a:p>
            <a:r>
              <a:rPr lang="en-US" sz="2000" dirty="0" smtClean="0">
                <a:solidFill>
                  <a:schemeClr val="tx2"/>
                </a:solidFill>
              </a:rPr>
              <a:t>1</a:t>
            </a:r>
            <a:endParaRPr lang="en-US" sz="2000" baseline="-25000" dirty="0">
              <a:solidFill>
                <a:schemeClr val="tx2"/>
              </a:solidFill>
            </a:endParaRPr>
          </a:p>
        </p:txBody>
      </p:sp>
      <p:cxnSp>
        <p:nvCxnSpPr>
          <p:cNvPr id="27" name="Straight Connector 26"/>
          <p:cNvCxnSpPr/>
          <p:nvPr/>
        </p:nvCxnSpPr>
        <p:spPr>
          <a:xfrm>
            <a:off x="310466" y="2638486"/>
            <a:ext cx="78631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954234" y="2001118"/>
            <a:ext cx="440826" cy="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937860" y="1378038"/>
            <a:ext cx="0" cy="200816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954234" y="3372718"/>
            <a:ext cx="440826" cy="0"/>
          </a:xfrm>
          <a:prstGeom prst="line">
            <a:avLst/>
          </a:prstGeom>
          <a:ln w="25400">
            <a:head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75750" y="933510"/>
            <a:ext cx="314510" cy="400110"/>
          </a:xfrm>
          <a:prstGeom prst="rect">
            <a:avLst/>
          </a:prstGeom>
          <a:noFill/>
        </p:spPr>
        <p:txBody>
          <a:bodyPr wrap="none" rtlCol="0">
            <a:spAutoFit/>
          </a:bodyPr>
          <a:lstStyle/>
          <a:p>
            <a:r>
              <a:rPr lang="en-US" sz="2000" dirty="0" smtClean="0">
                <a:solidFill>
                  <a:schemeClr val="tx2"/>
                </a:solidFill>
              </a:rPr>
              <a:t>1</a:t>
            </a:r>
            <a:endParaRPr lang="en-US" sz="2000" baseline="-25000" dirty="0">
              <a:solidFill>
                <a:schemeClr val="tx2"/>
              </a:solidFill>
            </a:endParaRPr>
          </a:p>
        </p:txBody>
      </p:sp>
      <p:cxnSp>
        <p:nvCxnSpPr>
          <p:cNvPr id="33" name="Straight Connector 32"/>
          <p:cNvCxnSpPr/>
          <p:nvPr/>
        </p:nvCxnSpPr>
        <p:spPr>
          <a:xfrm flipV="1">
            <a:off x="2618772" y="1390710"/>
            <a:ext cx="0" cy="1246909"/>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18772" y="2630428"/>
            <a:ext cx="81022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99684" y="2000310"/>
            <a:ext cx="331199" cy="0"/>
          </a:xfrm>
          <a:prstGeom prst="line">
            <a:avLst/>
          </a:prstGeom>
          <a:ln w="25400">
            <a:headEnd type="none"/>
            <a:tailEnd type="ova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390172" y="914400"/>
            <a:ext cx="444352" cy="400110"/>
          </a:xfrm>
          <a:prstGeom prst="rect">
            <a:avLst/>
          </a:prstGeom>
          <a:noFill/>
        </p:spPr>
        <p:txBody>
          <a:bodyPr wrap="none" rtlCol="0">
            <a:spAutoFit/>
          </a:bodyPr>
          <a:lstStyle/>
          <a:p>
            <a:r>
              <a:rPr lang="en-US" sz="2000" dirty="0" smtClean="0">
                <a:solidFill>
                  <a:schemeClr val="tx2"/>
                </a:solidFill>
              </a:rPr>
              <a:t>Q</a:t>
            </a:r>
            <a:r>
              <a:rPr lang="en-US" sz="2000" baseline="-25000" dirty="0" smtClean="0">
                <a:solidFill>
                  <a:schemeClr val="tx2"/>
                </a:solidFill>
              </a:rPr>
              <a:t>1</a:t>
            </a:r>
            <a:endParaRPr lang="en-US" sz="2000" baseline="-25000" dirty="0">
              <a:solidFill>
                <a:schemeClr val="tx2"/>
              </a:solidFill>
            </a:endParaRPr>
          </a:p>
        </p:txBody>
      </p:sp>
      <p:cxnSp>
        <p:nvCxnSpPr>
          <p:cNvPr id="41" name="Straight Connector 40"/>
          <p:cNvCxnSpPr/>
          <p:nvPr/>
        </p:nvCxnSpPr>
        <p:spPr>
          <a:xfrm>
            <a:off x="2313972" y="3419534"/>
            <a:ext cx="331199" cy="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614260" y="3419534"/>
            <a:ext cx="331199" cy="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4935525" y="1375145"/>
            <a:ext cx="0" cy="639862"/>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616437" y="2000310"/>
            <a:ext cx="331199" cy="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676172" y="933510"/>
            <a:ext cx="444352" cy="400110"/>
          </a:xfrm>
          <a:prstGeom prst="rect">
            <a:avLst/>
          </a:prstGeom>
          <a:noFill/>
        </p:spPr>
        <p:txBody>
          <a:bodyPr wrap="none" rtlCol="0">
            <a:spAutoFit/>
          </a:bodyPr>
          <a:lstStyle/>
          <a:p>
            <a:r>
              <a:rPr lang="en-US" sz="2000" dirty="0" smtClean="0">
                <a:solidFill>
                  <a:schemeClr val="tx2"/>
                </a:solidFill>
              </a:rPr>
              <a:t>Q</a:t>
            </a:r>
            <a:r>
              <a:rPr lang="en-US" sz="2000" baseline="-25000" dirty="0">
                <a:solidFill>
                  <a:schemeClr val="tx2"/>
                </a:solidFill>
              </a:rPr>
              <a:t>2</a:t>
            </a:r>
          </a:p>
        </p:txBody>
      </p:sp>
      <p:sp>
        <p:nvSpPr>
          <p:cNvPr id="46" name="TextBox 45"/>
          <p:cNvSpPr txBox="1"/>
          <p:nvPr/>
        </p:nvSpPr>
        <p:spPr>
          <a:xfrm>
            <a:off x="-76200" y="2266890"/>
            <a:ext cx="561372" cy="400110"/>
          </a:xfrm>
          <a:prstGeom prst="rect">
            <a:avLst/>
          </a:prstGeom>
          <a:noFill/>
        </p:spPr>
        <p:txBody>
          <a:bodyPr wrap="none" rtlCol="0">
            <a:spAutoFit/>
          </a:bodyPr>
          <a:lstStyle/>
          <a:p>
            <a:r>
              <a:rPr lang="en-US" sz="2000" dirty="0" smtClean="0">
                <a:solidFill>
                  <a:schemeClr val="tx2"/>
                </a:solidFill>
              </a:rPr>
              <a:t>CLK</a:t>
            </a:r>
            <a:endParaRPr lang="en-US" sz="2000" baseline="-25000" dirty="0">
              <a:solidFill>
                <a:schemeClr val="tx2"/>
              </a:solidFill>
            </a:endParaRPr>
          </a:p>
        </p:txBody>
      </p:sp>
      <p:graphicFrame>
        <p:nvGraphicFramePr>
          <p:cNvPr id="117" name="Table 116"/>
          <p:cNvGraphicFramePr>
            <a:graphicFrameLocks noGrp="1"/>
          </p:cNvGraphicFramePr>
          <p:nvPr>
            <p:extLst>
              <p:ext uri="{D42A27DB-BD31-4B8C-83A1-F6EECF244321}">
                <p14:modId xmlns:p14="http://schemas.microsoft.com/office/powerpoint/2010/main" val="3603139705"/>
              </p:ext>
            </p:extLst>
          </p:nvPr>
        </p:nvGraphicFramePr>
        <p:xfrm>
          <a:off x="5257799" y="1447798"/>
          <a:ext cx="3792525" cy="2375430"/>
        </p:xfrm>
        <a:graphic>
          <a:graphicData uri="http://schemas.openxmlformats.org/drawingml/2006/table">
            <a:tbl>
              <a:tblPr firstRow="1" bandRow="1"/>
              <a:tblGrid>
                <a:gridCol w="758505"/>
                <a:gridCol w="758505"/>
                <a:gridCol w="758505"/>
                <a:gridCol w="758505"/>
                <a:gridCol w="758505"/>
              </a:tblGrid>
              <a:tr h="395905">
                <a:tc rowSpan="2">
                  <a:txBody>
                    <a:bodyPr/>
                    <a:lstStyle/>
                    <a:p>
                      <a:pPr algn="ctr"/>
                      <a:r>
                        <a:rPr lang="en-US" dirty="0" smtClean="0"/>
                        <a:t>CLK</a:t>
                      </a:r>
                      <a:endParaRPr lang="en-US" dirty="0"/>
                    </a:p>
                  </a:txBody>
                  <a:tcPr anchor="ctr"/>
                </a:tc>
                <a:tc gridSpan="2">
                  <a:txBody>
                    <a:bodyPr/>
                    <a:lstStyle/>
                    <a:p>
                      <a:pPr algn="ctr"/>
                      <a:r>
                        <a:rPr lang="en-US" dirty="0" smtClean="0"/>
                        <a:t>Present</a:t>
                      </a:r>
                      <a:r>
                        <a:rPr lang="en-US" baseline="0" dirty="0" smtClean="0"/>
                        <a:t> State</a:t>
                      </a:r>
                      <a:endParaRPr lang="en-US" dirty="0"/>
                    </a:p>
                  </a:txBody>
                  <a:tcPr anchor="ctr"/>
                </a:tc>
                <a:tc hMerge="1">
                  <a:txBody>
                    <a:bodyPr/>
                    <a:lstStyle/>
                    <a:p>
                      <a:pPr algn="ctr"/>
                      <a:endParaRPr lang="en-US" dirty="0"/>
                    </a:p>
                  </a:txBody>
                  <a:tcPr anchor="ctr"/>
                </a:tc>
                <a:tc gridSpan="2">
                  <a:txBody>
                    <a:bodyPr/>
                    <a:lstStyle/>
                    <a:p>
                      <a:pPr algn="ctr"/>
                      <a:r>
                        <a:rPr lang="en-US" dirty="0" smtClean="0"/>
                        <a:t>Next State</a:t>
                      </a:r>
                      <a:endParaRPr lang="en-US" dirty="0"/>
                    </a:p>
                  </a:txBody>
                  <a:tcPr anchor="ctr"/>
                </a:tc>
                <a:tc hMerge="1">
                  <a:txBody>
                    <a:bodyPr/>
                    <a:lstStyle/>
                    <a:p>
                      <a:pPr algn="ctr"/>
                      <a:endParaRPr lang="en-US" dirty="0"/>
                    </a:p>
                  </a:txBody>
                  <a:tcPr anchor="ctr"/>
                </a:tc>
              </a:tr>
              <a:tr h="395905">
                <a:tc vMerge="1">
                  <a:txBody>
                    <a:bodyPr/>
                    <a:lstStyle/>
                    <a:p>
                      <a:pPr algn="ctr"/>
                      <a:endParaRPr lang="en-US" baseline="-25000" dirty="0"/>
                    </a:p>
                  </a:txBody>
                  <a:tcPr anchor="ctr"/>
                </a:tc>
                <a:tc>
                  <a:txBody>
                    <a:bodyPr/>
                    <a:lstStyle/>
                    <a:p>
                      <a:pPr algn="ctr"/>
                      <a:r>
                        <a:rPr lang="en-US" dirty="0" smtClean="0"/>
                        <a:t>Q</a:t>
                      </a:r>
                      <a:r>
                        <a:rPr lang="en-US" baseline="-25000" dirty="0" smtClean="0"/>
                        <a:t>2</a:t>
                      </a:r>
                      <a:endParaRPr lang="en-US" baseline="-25000" dirty="0"/>
                    </a:p>
                  </a:txBody>
                  <a:tcPr anchor="ctr"/>
                </a:tc>
                <a:tc>
                  <a:txBody>
                    <a:bodyPr/>
                    <a:lstStyle/>
                    <a:p>
                      <a:pPr algn="ctr"/>
                      <a:r>
                        <a:rPr lang="en-US" dirty="0" smtClean="0"/>
                        <a:t>Q</a:t>
                      </a:r>
                      <a:r>
                        <a:rPr lang="en-US" baseline="-25000" dirty="0" smtClean="0"/>
                        <a:t>1</a:t>
                      </a:r>
                      <a:endParaRPr lang="en-US" dirty="0"/>
                    </a:p>
                  </a:txBody>
                  <a:tcPr anchor="ctr"/>
                </a:tc>
                <a:tc>
                  <a:txBody>
                    <a:bodyPr/>
                    <a:lstStyle/>
                    <a:p>
                      <a:pPr algn="ctr"/>
                      <a:r>
                        <a:rPr lang="en-US" dirty="0" smtClean="0"/>
                        <a:t>Q</a:t>
                      </a:r>
                      <a:r>
                        <a:rPr lang="en-US" baseline="-25000" dirty="0" smtClean="0"/>
                        <a:t>2</a:t>
                      </a:r>
                      <a:endParaRPr lang="en-US" dirty="0"/>
                    </a:p>
                  </a:txBody>
                  <a:tcPr anchor="ctr"/>
                </a:tc>
                <a:tc>
                  <a:txBody>
                    <a:bodyPr/>
                    <a:lstStyle/>
                    <a:p>
                      <a:pPr algn="ctr"/>
                      <a:r>
                        <a:rPr lang="en-US" dirty="0" smtClean="0"/>
                        <a:t>Q</a:t>
                      </a:r>
                      <a:r>
                        <a:rPr lang="en-US" baseline="-25000" dirty="0" smtClean="0"/>
                        <a:t>1</a:t>
                      </a:r>
                      <a:endParaRPr lang="en-US" dirty="0"/>
                    </a:p>
                  </a:txBody>
                  <a:tcPr anchor="ctr"/>
                </a:tc>
              </a:tr>
              <a:tr h="395905">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r h="395905">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395905">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395905">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118" name="Rectangle 117"/>
          <p:cNvSpPr/>
          <p:nvPr/>
        </p:nvSpPr>
        <p:spPr>
          <a:xfrm>
            <a:off x="5424488" y="2286000"/>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6186488" y="2290822"/>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6962776" y="2276534"/>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7724776" y="2295644"/>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8472488" y="2290822"/>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5410200" y="2686110"/>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6172200" y="2690932"/>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6948488" y="2676644"/>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7710488" y="2695754"/>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8458200" y="2690932"/>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5424488" y="3095686"/>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6186488" y="3071932"/>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6962776" y="3057644"/>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7724776" y="3076754"/>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8472488" y="3071932"/>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5438776" y="3474976"/>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6200776" y="3479798"/>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6977064" y="3465510"/>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7739064" y="3484620"/>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8486776" y="3479798"/>
            <a:ext cx="457200" cy="31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76200" y="4267200"/>
            <a:ext cx="561372" cy="400110"/>
          </a:xfrm>
          <a:prstGeom prst="rect">
            <a:avLst/>
          </a:prstGeom>
          <a:noFill/>
        </p:spPr>
        <p:txBody>
          <a:bodyPr wrap="none" rtlCol="0">
            <a:spAutoFit/>
          </a:bodyPr>
          <a:lstStyle/>
          <a:p>
            <a:r>
              <a:rPr lang="en-US" sz="2000" dirty="0" smtClean="0">
                <a:solidFill>
                  <a:schemeClr val="tx2"/>
                </a:solidFill>
              </a:rPr>
              <a:t>CLK</a:t>
            </a:r>
            <a:endParaRPr lang="en-US" sz="2000" baseline="-25000" dirty="0">
              <a:solidFill>
                <a:schemeClr val="tx2"/>
              </a:solidFill>
            </a:endParaRPr>
          </a:p>
        </p:txBody>
      </p:sp>
      <p:sp>
        <p:nvSpPr>
          <p:cNvPr id="139" name="TextBox 138"/>
          <p:cNvSpPr txBox="1"/>
          <p:nvPr/>
        </p:nvSpPr>
        <p:spPr>
          <a:xfrm>
            <a:off x="228600" y="4990980"/>
            <a:ext cx="444352" cy="400110"/>
          </a:xfrm>
          <a:prstGeom prst="rect">
            <a:avLst/>
          </a:prstGeom>
          <a:noFill/>
        </p:spPr>
        <p:txBody>
          <a:bodyPr wrap="none" rtlCol="0">
            <a:spAutoFit/>
          </a:bodyPr>
          <a:lstStyle/>
          <a:p>
            <a:r>
              <a:rPr lang="en-US" sz="2000" dirty="0" smtClean="0">
                <a:solidFill>
                  <a:schemeClr val="tx2"/>
                </a:solidFill>
              </a:rPr>
              <a:t>Q</a:t>
            </a:r>
            <a:r>
              <a:rPr lang="en-US" sz="2000" baseline="-25000" dirty="0" smtClean="0">
                <a:solidFill>
                  <a:schemeClr val="tx2"/>
                </a:solidFill>
              </a:rPr>
              <a:t>1</a:t>
            </a:r>
            <a:endParaRPr lang="en-US" sz="2000" baseline="-25000" dirty="0">
              <a:solidFill>
                <a:schemeClr val="tx2"/>
              </a:solidFill>
            </a:endParaRPr>
          </a:p>
        </p:txBody>
      </p:sp>
      <p:sp>
        <p:nvSpPr>
          <p:cNvPr id="140" name="TextBox 139"/>
          <p:cNvSpPr txBox="1"/>
          <p:nvPr/>
        </p:nvSpPr>
        <p:spPr>
          <a:xfrm>
            <a:off x="228600" y="5791200"/>
            <a:ext cx="444352" cy="400110"/>
          </a:xfrm>
          <a:prstGeom prst="rect">
            <a:avLst/>
          </a:prstGeom>
          <a:noFill/>
        </p:spPr>
        <p:txBody>
          <a:bodyPr wrap="none" rtlCol="0">
            <a:spAutoFit/>
          </a:bodyPr>
          <a:lstStyle/>
          <a:p>
            <a:r>
              <a:rPr lang="en-US" sz="2000" dirty="0" smtClean="0">
                <a:solidFill>
                  <a:schemeClr val="tx2"/>
                </a:solidFill>
              </a:rPr>
              <a:t>Q</a:t>
            </a:r>
            <a:r>
              <a:rPr lang="en-US" sz="2000" baseline="-25000" dirty="0">
                <a:solidFill>
                  <a:schemeClr val="tx2"/>
                </a:solidFill>
              </a:rPr>
              <a:t>2</a:t>
            </a:r>
          </a:p>
        </p:txBody>
      </p:sp>
      <p:sp>
        <p:nvSpPr>
          <p:cNvPr id="141" name="TextBox 140"/>
          <p:cNvSpPr txBox="1"/>
          <p:nvPr/>
        </p:nvSpPr>
        <p:spPr>
          <a:xfrm>
            <a:off x="790654" y="5120479"/>
            <a:ext cx="314510" cy="400110"/>
          </a:xfrm>
          <a:prstGeom prst="rect">
            <a:avLst/>
          </a:prstGeom>
          <a:noFill/>
        </p:spPr>
        <p:txBody>
          <a:bodyPr wrap="none" rtlCol="0">
            <a:spAutoFit/>
          </a:bodyPr>
          <a:lstStyle/>
          <a:p>
            <a:r>
              <a:rPr lang="en-US" sz="2000" dirty="0" smtClean="0">
                <a:solidFill>
                  <a:schemeClr val="tx2"/>
                </a:solidFill>
              </a:rPr>
              <a:t>0</a:t>
            </a:r>
            <a:endParaRPr lang="en-US" sz="2000" baseline="-25000" dirty="0">
              <a:solidFill>
                <a:schemeClr val="tx2"/>
              </a:solidFill>
            </a:endParaRPr>
          </a:p>
        </p:txBody>
      </p:sp>
      <p:sp>
        <p:nvSpPr>
          <p:cNvPr id="142" name="TextBox 141"/>
          <p:cNvSpPr txBox="1"/>
          <p:nvPr/>
        </p:nvSpPr>
        <p:spPr>
          <a:xfrm>
            <a:off x="838200" y="5848290"/>
            <a:ext cx="314510" cy="400110"/>
          </a:xfrm>
          <a:prstGeom prst="rect">
            <a:avLst/>
          </a:prstGeom>
          <a:noFill/>
        </p:spPr>
        <p:txBody>
          <a:bodyPr wrap="none" rtlCol="0">
            <a:spAutoFit/>
          </a:bodyPr>
          <a:lstStyle/>
          <a:p>
            <a:r>
              <a:rPr lang="en-US" sz="2000" dirty="0" smtClean="0">
                <a:solidFill>
                  <a:schemeClr val="tx2"/>
                </a:solidFill>
              </a:rPr>
              <a:t>0</a:t>
            </a:r>
            <a:endParaRPr lang="en-US" sz="2000" baseline="-25000" dirty="0">
              <a:solidFill>
                <a:schemeClr val="tx2"/>
              </a:solidFill>
            </a:endParaRPr>
          </a:p>
        </p:txBody>
      </p:sp>
      <p:cxnSp>
        <p:nvCxnSpPr>
          <p:cNvPr id="143" name="Straight Connector 142"/>
          <p:cNvCxnSpPr/>
          <p:nvPr/>
        </p:nvCxnSpPr>
        <p:spPr>
          <a:xfrm>
            <a:off x="825159" y="4681536"/>
            <a:ext cx="32302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1139742" y="4210199"/>
            <a:ext cx="0" cy="484132"/>
          </a:xfrm>
          <a:prstGeom prst="line">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cxnSp>
      <p:cxnSp>
        <p:nvCxnSpPr>
          <p:cNvPr id="145" name="Elbow Connector 144"/>
          <p:cNvCxnSpPr/>
          <p:nvPr/>
        </p:nvCxnSpPr>
        <p:spPr>
          <a:xfrm>
            <a:off x="1133976" y="4225189"/>
            <a:ext cx="817244" cy="484133"/>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1955252" y="4225189"/>
            <a:ext cx="0" cy="484132"/>
          </a:xfrm>
          <a:prstGeom prst="line">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cxnSp>
      <p:cxnSp>
        <p:nvCxnSpPr>
          <p:cNvPr id="147" name="Elbow Connector 146"/>
          <p:cNvCxnSpPr/>
          <p:nvPr/>
        </p:nvCxnSpPr>
        <p:spPr>
          <a:xfrm>
            <a:off x="1955936" y="4225189"/>
            <a:ext cx="817244" cy="484133"/>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4393652" y="4225189"/>
            <a:ext cx="0" cy="484132"/>
          </a:xfrm>
          <a:prstGeom prst="line">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cxnSp>
      <p:cxnSp>
        <p:nvCxnSpPr>
          <p:cNvPr id="149" name="Elbow Connector 148"/>
          <p:cNvCxnSpPr/>
          <p:nvPr/>
        </p:nvCxnSpPr>
        <p:spPr>
          <a:xfrm>
            <a:off x="4380596" y="4225189"/>
            <a:ext cx="817244" cy="484133"/>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3588608" y="4225189"/>
            <a:ext cx="0" cy="484132"/>
          </a:xfrm>
          <a:prstGeom prst="line">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cxnSp>
      <p:cxnSp>
        <p:nvCxnSpPr>
          <p:cNvPr id="151" name="Elbow Connector 150"/>
          <p:cNvCxnSpPr/>
          <p:nvPr/>
        </p:nvCxnSpPr>
        <p:spPr>
          <a:xfrm>
            <a:off x="3587366" y="4225189"/>
            <a:ext cx="817244" cy="484133"/>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V="1">
            <a:off x="2772496" y="4225189"/>
            <a:ext cx="0" cy="484132"/>
          </a:xfrm>
          <a:prstGeom prst="line">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cxnSp>
      <p:cxnSp>
        <p:nvCxnSpPr>
          <p:cNvPr id="153" name="Elbow Connector 152"/>
          <p:cNvCxnSpPr/>
          <p:nvPr/>
        </p:nvCxnSpPr>
        <p:spPr>
          <a:xfrm>
            <a:off x="2779146" y="4225189"/>
            <a:ext cx="817244" cy="484133"/>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838200" y="5562600"/>
            <a:ext cx="32302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1157990" y="5078468"/>
            <a:ext cx="0" cy="484132"/>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56" name="Elbow Connector 155"/>
          <p:cNvCxnSpPr/>
          <p:nvPr/>
        </p:nvCxnSpPr>
        <p:spPr>
          <a:xfrm>
            <a:off x="1143000" y="5064882"/>
            <a:ext cx="1629496" cy="497718"/>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cxnSp>
        <p:nvCxnSpPr>
          <p:cNvPr id="157" name="Elbow Connector 156"/>
          <p:cNvCxnSpPr/>
          <p:nvPr/>
        </p:nvCxnSpPr>
        <p:spPr>
          <a:xfrm>
            <a:off x="2760124" y="5064882"/>
            <a:ext cx="1629496" cy="497718"/>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2774430" y="5078468"/>
            <a:ext cx="0" cy="484132"/>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4404610" y="5034974"/>
            <a:ext cx="0" cy="532545"/>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4389486" y="5019733"/>
            <a:ext cx="808354" cy="15242"/>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38200" y="6248400"/>
            <a:ext cx="3048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2" name="Elbow Connector 161"/>
          <p:cNvCxnSpPr/>
          <p:nvPr/>
        </p:nvCxnSpPr>
        <p:spPr>
          <a:xfrm>
            <a:off x="1143000" y="5750682"/>
            <a:ext cx="3245936" cy="497718"/>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1143000" y="5764268"/>
            <a:ext cx="0" cy="484132"/>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2209800" y="5120479"/>
            <a:ext cx="314510" cy="400110"/>
          </a:xfrm>
          <a:prstGeom prst="rect">
            <a:avLst/>
          </a:prstGeom>
          <a:noFill/>
        </p:spPr>
        <p:txBody>
          <a:bodyPr wrap="none" rtlCol="0">
            <a:spAutoFit/>
          </a:bodyPr>
          <a:lstStyle/>
          <a:p>
            <a:r>
              <a:rPr lang="en-US" sz="2000" dirty="0" smtClean="0">
                <a:solidFill>
                  <a:schemeClr val="tx2"/>
                </a:solidFill>
              </a:rPr>
              <a:t>0</a:t>
            </a:r>
            <a:endParaRPr lang="en-US" sz="2000" baseline="-25000" dirty="0">
              <a:solidFill>
                <a:schemeClr val="tx2"/>
              </a:solidFill>
            </a:endParaRPr>
          </a:p>
        </p:txBody>
      </p:sp>
      <p:sp>
        <p:nvSpPr>
          <p:cNvPr id="165" name="TextBox 164"/>
          <p:cNvSpPr txBox="1"/>
          <p:nvPr/>
        </p:nvSpPr>
        <p:spPr>
          <a:xfrm>
            <a:off x="1828800" y="5848290"/>
            <a:ext cx="314510" cy="400110"/>
          </a:xfrm>
          <a:prstGeom prst="rect">
            <a:avLst/>
          </a:prstGeom>
          <a:noFill/>
        </p:spPr>
        <p:txBody>
          <a:bodyPr wrap="none" rtlCol="0">
            <a:spAutoFit/>
          </a:bodyPr>
          <a:lstStyle/>
          <a:p>
            <a:r>
              <a:rPr lang="en-US" sz="2000" dirty="0" smtClean="0">
                <a:solidFill>
                  <a:schemeClr val="tx2"/>
                </a:solidFill>
              </a:rPr>
              <a:t>1</a:t>
            </a:r>
            <a:endParaRPr lang="en-US" sz="2000" baseline="-25000" dirty="0">
              <a:solidFill>
                <a:schemeClr val="tx2"/>
              </a:solidFill>
            </a:endParaRPr>
          </a:p>
        </p:txBody>
      </p:sp>
      <p:sp>
        <p:nvSpPr>
          <p:cNvPr id="166" name="TextBox 165"/>
          <p:cNvSpPr txBox="1"/>
          <p:nvPr/>
        </p:nvSpPr>
        <p:spPr>
          <a:xfrm>
            <a:off x="3849255" y="5120479"/>
            <a:ext cx="314510" cy="400110"/>
          </a:xfrm>
          <a:prstGeom prst="rect">
            <a:avLst/>
          </a:prstGeom>
          <a:noFill/>
        </p:spPr>
        <p:txBody>
          <a:bodyPr wrap="none" rtlCol="0">
            <a:spAutoFit/>
          </a:bodyPr>
          <a:lstStyle/>
          <a:p>
            <a:r>
              <a:rPr lang="en-US" sz="2000" dirty="0" smtClean="0">
                <a:solidFill>
                  <a:schemeClr val="tx2"/>
                </a:solidFill>
              </a:rPr>
              <a:t>0</a:t>
            </a:r>
            <a:endParaRPr lang="en-US" sz="2000" baseline="-25000" dirty="0">
              <a:solidFill>
                <a:schemeClr val="tx2"/>
              </a:solidFill>
            </a:endParaRPr>
          </a:p>
        </p:txBody>
      </p:sp>
      <p:sp>
        <p:nvSpPr>
          <p:cNvPr id="167" name="TextBox 166"/>
          <p:cNvSpPr txBox="1"/>
          <p:nvPr/>
        </p:nvSpPr>
        <p:spPr>
          <a:xfrm>
            <a:off x="3429000" y="5848290"/>
            <a:ext cx="314510" cy="400110"/>
          </a:xfrm>
          <a:prstGeom prst="rect">
            <a:avLst/>
          </a:prstGeom>
          <a:noFill/>
        </p:spPr>
        <p:txBody>
          <a:bodyPr wrap="none" rtlCol="0">
            <a:spAutoFit/>
          </a:bodyPr>
          <a:lstStyle/>
          <a:p>
            <a:r>
              <a:rPr lang="en-US" sz="2000" dirty="0" smtClean="0">
                <a:solidFill>
                  <a:schemeClr val="tx2"/>
                </a:solidFill>
              </a:rPr>
              <a:t>0</a:t>
            </a:r>
            <a:endParaRPr lang="en-US" sz="2000" baseline="-25000" dirty="0">
              <a:solidFill>
                <a:schemeClr val="tx2"/>
              </a:solidFill>
            </a:endParaRPr>
          </a:p>
        </p:txBody>
      </p:sp>
      <p:sp>
        <p:nvSpPr>
          <p:cNvPr id="168" name="TextBox 167"/>
          <p:cNvSpPr txBox="1"/>
          <p:nvPr/>
        </p:nvSpPr>
        <p:spPr>
          <a:xfrm>
            <a:off x="1371600" y="5105400"/>
            <a:ext cx="314510" cy="400110"/>
          </a:xfrm>
          <a:prstGeom prst="rect">
            <a:avLst/>
          </a:prstGeom>
          <a:noFill/>
        </p:spPr>
        <p:txBody>
          <a:bodyPr wrap="none" rtlCol="0">
            <a:spAutoFit/>
          </a:bodyPr>
          <a:lstStyle/>
          <a:p>
            <a:r>
              <a:rPr lang="en-US" sz="2000" dirty="0" smtClean="0">
                <a:solidFill>
                  <a:schemeClr val="tx2"/>
                </a:solidFill>
              </a:rPr>
              <a:t>1</a:t>
            </a:r>
            <a:endParaRPr lang="en-US" sz="2000" baseline="-25000" dirty="0">
              <a:solidFill>
                <a:schemeClr val="tx2"/>
              </a:solidFill>
            </a:endParaRPr>
          </a:p>
        </p:txBody>
      </p:sp>
      <p:sp>
        <p:nvSpPr>
          <p:cNvPr id="169" name="TextBox 168"/>
          <p:cNvSpPr txBox="1"/>
          <p:nvPr/>
        </p:nvSpPr>
        <p:spPr>
          <a:xfrm>
            <a:off x="2971800" y="5105400"/>
            <a:ext cx="314510" cy="400110"/>
          </a:xfrm>
          <a:prstGeom prst="rect">
            <a:avLst/>
          </a:prstGeom>
          <a:noFill/>
        </p:spPr>
        <p:txBody>
          <a:bodyPr wrap="none" rtlCol="0">
            <a:spAutoFit/>
          </a:bodyPr>
          <a:lstStyle/>
          <a:p>
            <a:r>
              <a:rPr lang="en-US" sz="2000" dirty="0" smtClean="0">
                <a:solidFill>
                  <a:schemeClr val="tx2"/>
                </a:solidFill>
              </a:rPr>
              <a:t>1</a:t>
            </a:r>
            <a:endParaRPr lang="en-US" sz="2000" baseline="-25000" dirty="0">
              <a:solidFill>
                <a:schemeClr val="tx2"/>
              </a:solidFill>
            </a:endParaRPr>
          </a:p>
        </p:txBody>
      </p:sp>
      <p:sp>
        <p:nvSpPr>
          <p:cNvPr id="170" name="TextBox 169"/>
          <p:cNvSpPr txBox="1"/>
          <p:nvPr/>
        </p:nvSpPr>
        <p:spPr>
          <a:xfrm>
            <a:off x="4638490" y="5105400"/>
            <a:ext cx="314510" cy="400110"/>
          </a:xfrm>
          <a:prstGeom prst="rect">
            <a:avLst/>
          </a:prstGeom>
          <a:noFill/>
        </p:spPr>
        <p:txBody>
          <a:bodyPr wrap="none" rtlCol="0">
            <a:spAutoFit/>
          </a:bodyPr>
          <a:lstStyle/>
          <a:p>
            <a:r>
              <a:rPr lang="en-US" sz="2000" dirty="0" smtClean="0">
                <a:solidFill>
                  <a:schemeClr val="tx2"/>
                </a:solidFill>
              </a:rPr>
              <a:t>1</a:t>
            </a:r>
            <a:endParaRPr lang="en-US" sz="2000" baseline="-25000" dirty="0">
              <a:solidFill>
                <a:schemeClr val="tx2"/>
              </a:solidFill>
            </a:endParaRPr>
          </a:p>
        </p:txBody>
      </p:sp>
      <p:cxnSp>
        <p:nvCxnSpPr>
          <p:cNvPr id="171" name="Straight Connector 170"/>
          <p:cNvCxnSpPr/>
          <p:nvPr/>
        </p:nvCxnSpPr>
        <p:spPr>
          <a:xfrm flipV="1">
            <a:off x="4388504" y="5730845"/>
            <a:ext cx="0" cy="532545"/>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a:off x="4373380" y="5715604"/>
            <a:ext cx="808354" cy="15242"/>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99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par>
                                <p:cTn id="14" presetID="22" presetClass="entr" presetSubtype="4"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down)">
                                      <p:cBhvr>
                                        <p:cTn id="16" dur="500"/>
                                        <p:tgtEl>
                                          <p:spTgt spid="27"/>
                                        </p:tgtEl>
                                      </p:cBhvr>
                                    </p:animEffect>
                                  </p:childTnLst>
                                </p:cTn>
                              </p:par>
                              <p:par>
                                <p:cTn id="17" presetID="22" presetClass="entr" presetSubtype="4"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par>
                                <p:cTn id="20" presetID="22" presetClass="entr" presetSubtype="4"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par>
                                <p:cTn id="23" presetID="22" presetClass="entr" presetSubtype="4"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down)">
                                      <p:cBhvr>
                                        <p:cTn id="28" dur="500"/>
                                        <p:tgtEl>
                                          <p:spTgt spid="24"/>
                                        </p:tgtEl>
                                      </p:cBhvr>
                                    </p:animEffect>
                                  </p:childTnLst>
                                </p:cTn>
                              </p:par>
                              <p:par>
                                <p:cTn id="29" presetID="22" presetClass="entr" presetSubtype="4"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down)">
                                      <p:cBhvr>
                                        <p:cTn id="31" dur="500"/>
                                        <p:tgtEl>
                                          <p:spTgt spid="29"/>
                                        </p:tgtEl>
                                      </p:cBhvr>
                                    </p:animEffect>
                                  </p:childTnLst>
                                </p:cTn>
                              </p:par>
                              <p:par>
                                <p:cTn id="32" presetID="22" presetClass="entr" presetSubtype="4"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down)">
                                      <p:cBhvr>
                                        <p:cTn id="34" dur="500"/>
                                        <p:tgtEl>
                                          <p:spTgt spid="30"/>
                                        </p:tgtEl>
                                      </p:cBhvr>
                                    </p:animEffect>
                                  </p:childTnLst>
                                </p:cTn>
                              </p:par>
                              <p:par>
                                <p:cTn id="35" presetID="22" presetClass="entr" presetSubtype="4"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down)">
                                      <p:cBhvr>
                                        <p:cTn id="40" dur="500"/>
                                        <p:tgtEl>
                                          <p:spTgt spid="32"/>
                                        </p:tgtEl>
                                      </p:cBhvr>
                                    </p:animEffect>
                                  </p:childTnLst>
                                </p:cTn>
                              </p:par>
                              <p:par>
                                <p:cTn id="41" presetID="22" presetClass="entr" presetSubtype="4"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down)">
                                      <p:cBhvr>
                                        <p:cTn id="43" dur="500"/>
                                        <p:tgtEl>
                                          <p:spTgt spid="33"/>
                                        </p:tgtEl>
                                      </p:cBhvr>
                                    </p:animEffect>
                                  </p:childTnLst>
                                </p:cTn>
                              </p:par>
                              <p:par>
                                <p:cTn id="44" presetID="22" presetClass="entr" presetSubtype="4" fill="hold"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ipe(down)">
                                      <p:cBhvr>
                                        <p:cTn id="46" dur="500"/>
                                        <p:tgtEl>
                                          <p:spTgt spid="39"/>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down)">
                                      <p:cBhvr>
                                        <p:cTn id="49" dur="500"/>
                                        <p:tgtEl>
                                          <p:spTgt spid="40"/>
                                        </p:tgtEl>
                                      </p:cBhvr>
                                    </p:animEffect>
                                  </p:childTnLst>
                                </p:cTn>
                              </p:par>
                              <p:par>
                                <p:cTn id="50" presetID="22" presetClass="entr" presetSubtype="4" fill="hold"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down)">
                                      <p:cBhvr>
                                        <p:cTn id="52" dur="500"/>
                                        <p:tgtEl>
                                          <p:spTgt spid="41"/>
                                        </p:tgtEl>
                                      </p:cBhvr>
                                    </p:animEffect>
                                  </p:childTnLst>
                                </p:cTn>
                              </p:par>
                              <p:par>
                                <p:cTn id="53" presetID="22" presetClass="entr" presetSubtype="4"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wipe(down)">
                                      <p:cBhvr>
                                        <p:cTn id="55" dur="500"/>
                                        <p:tgtEl>
                                          <p:spTgt spid="42"/>
                                        </p:tgtEl>
                                      </p:cBhvr>
                                    </p:animEffect>
                                  </p:childTnLst>
                                </p:cTn>
                              </p:par>
                              <p:par>
                                <p:cTn id="56" presetID="22" presetClass="entr" presetSubtype="4" fill="hold"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wipe(down)">
                                      <p:cBhvr>
                                        <p:cTn id="58" dur="500"/>
                                        <p:tgtEl>
                                          <p:spTgt spid="43"/>
                                        </p:tgtEl>
                                      </p:cBhvr>
                                    </p:animEffect>
                                  </p:childTnLst>
                                </p:cTn>
                              </p:par>
                              <p:par>
                                <p:cTn id="59" presetID="22" presetClass="entr" presetSubtype="4" fill="hold" nodeType="with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wipe(down)">
                                      <p:cBhvr>
                                        <p:cTn id="64" dur="500"/>
                                        <p:tgtEl>
                                          <p:spTgt spid="46"/>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wipe(down)">
                                      <p:cBhvr>
                                        <p:cTn id="67" dur="500"/>
                                        <p:tgtEl>
                                          <p:spTgt spid="4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17"/>
                                        </p:tgtEl>
                                        <p:attrNameLst>
                                          <p:attrName>style.visibility</p:attrName>
                                        </p:attrNameLst>
                                      </p:cBhvr>
                                      <p:to>
                                        <p:strVal val="visible"/>
                                      </p:to>
                                    </p:set>
                                    <p:animEffect transition="in" filter="wipe(down)">
                                      <p:cBhvr>
                                        <p:cTn id="72" dur="500"/>
                                        <p:tgtEl>
                                          <p:spTgt spid="11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xit" presetSubtype="4" fill="hold" grpId="0" nodeType="clickEffect">
                                  <p:stCondLst>
                                    <p:cond delay="0"/>
                                  </p:stCondLst>
                                  <p:childTnLst>
                                    <p:animEffect transition="out" filter="wipe(down)">
                                      <p:cBhvr>
                                        <p:cTn id="76" dur="500"/>
                                        <p:tgtEl>
                                          <p:spTgt spid="119"/>
                                        </p:tgtEl>
                                      </p:cBhvr>
                                    </p:animEffect>
                                    <p:set>
                                      <p:cBhvr>
                                        <p:cTn id="77" dur="1" fill="hold">
                                          <p:stCondLst>
                                            <p:cond delay="499"/>
                                          </p:stCondLst>
                                        </p:cTn>
                                        <p:tgtEl>
                                          <p:spTgt spid="119"/>
                                        </p:tgtEl>
                                        <p:attrNameLst>
                                          <p:attrName>style.visibility</p:attrName>
                                        </p:attrNameLst>
                                      </p:cBhvr>
                                      <p:to>
                                        <p:strVal val="hidden"/>
                                      </p:to>
                                    </p:set>
                                  </p:childTnLst>
                                </p:cTn>
                              </p:par>
                              <p:par>
                                <p:cTn id="78" presetID="22" presetClass="exit" presetSubtype="4" fill="hold" grpId="0" nodeType="withEffect">
                                  <p:stCondLst>
                                    <p:cond delay="0"/>
                                  </p:stCondLst>
                                  <p:childTnLst>
                                    <p:animEffect transition="out" filter="wipe(down)">
                                      <p:cBhvr>
                                        <p:cTn id="79" dur="500"/>
                                        <p:tgtEl>
                                          <p:spTgt spid="120"/>
                                        </p:tgtEl>
                                      </p:cBhvr>
                                    </p:animEffect>
                                    <p:set>
                                      <p:cBhvr>
                                        <p:cTn id="80" dur="1" fill="hold">
                                          <p:stCondLst>
                                            <p:cond delay="499"/>
                                          </p:stCondLst>
                                        </p:cTn>
                                        <p:tgtEl>
                                          <p:spTgt spid="12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xit" presetSubtype="4" fill="hold" grpId="0" nodeType="clickEffect">
                                  <p:stCondLst>
                                    <p:cond delay="0"/>
                                  </p:stCondLst>
                                  <p:childTnLst>
                                    <p:animEffect transition="out" filter="wipe(down)">
                                      <p:cBhvr>
                                        <p:cTn id="84" dur="500"/>
                                        <p:tgtEl>
                                          <p:spTgt spid="118"/>
                                        </p:tgtEl>
                                      </p:cBhvr>
                                    </p:animEffect>
                                    <p:set>
                                      <p:cBhvr>
                                        <p:cTn id="85" dur="1" fill="hold">
                                          <p:stCondLst>
                                            <p:cond delay="499"/>
                                          </p:stCondLst>
                                        </p:cTn>
                                        <p:tgtEl>
                                          <p:spTgt spid="118"/>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xit" presetSubtype="4" fill="hold" grpId="0" nodeType="clickEffect">
                                  <p:stCondLst>
                                    <p:cond delay="0"/>
                                  </p:stCondLst>
                                  <p:childTnLst>
                                    <p:animEffect transition="out" filter="wipe(down)">
                                      <p:cBhvr>
                                        <p:cTn id="89" dur="500"/>
                                        <p:tgtEl>
                                          <p:spTgt spid="122"/>
                                        </p:tgtEl>
                                      </p:cBhvr>
                                    </p:animEffect>
                                    <p:set>
                                      <p:cBhvr>
                                        <p:cTn id="90" dur="1" fill="hold">
                                          <p:stCondLst>
                                            <p:cond delay="499"/>
                                          </p:stCondLst>
                                        </p:cTn>
                                        <p:tgtEl>
                                          <p:spTgt spid="122"/>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xit" presetSubtype="4" fill="hold" grpId="0" nodeType="clickEffect">
                                  <p:stCondLst>
                                    <p:cond delay="0"/>
                                  </p:stCondLst>
                                  <p:childTnLst>
                                    <p:animEffect transition="out" filter="wipe(down)">
                                      <p:cBhvr>
                                        <p:cTn id="94" dur="500"/>
                                        <p:tgtEl>
                                          <p:spTgt spid="121"/>
                                        </p:tgtEl>
                                      </p:cBhvr>
                                    </p:animEffect>
                                    <p:set>
                                      <p:cBhvr>
                                        <p:cTn id="95" dur="1" fill="hold">
                                          <p:stCondLst>
                                            <p:cond delay="499"/>
                                          </p:stCondLst>
                                        </p:cTn>
                                        <p:tgtEl>
                                          <p:spTgt spid="121"/>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xit" presetSubtype="4" fill="hold" grpId="0" nodeType="clickEffect">
                                  <p:stCondLst>
                                    <p:cond delay="0"/>
                                  </p:stCondLst>
                                  <p:childTnLst>
                                    <p:animEffect transition="out" filter="wipe(down)">
                                      <p:cBhvr>
                                        <p:cTn id="99" dur="500"/>
                                        <p:tgtEl>
                                          <p:spTgt spid="124"/>
                                        </p:tgtEl>
                                      </p:cBhvr>
                                    </p:animEffect>
                                    <p:set>
                                      <p:cBhvr>
                                        <p:cTn id="100" dur="1" fill="hold">
                                          <p:stCondLst>
                                            <p:cond delay="499"/>
                                          </p:stCondLst>
                                        </p:cTn>
                                        <p:tgtEl>
                                          <p:spTgt spid="124"/>
                                        </p:tgtEl>
                                        <p:attrNameLst>
                                          <p:attrName>style.visibility</p:attrName>
                                        </p:attrNameLst>
                                      </p:cBhvr>
                                      <p:to>
                                        <p:strVal val="hidden"/>
                                      </p:to>
                                    </p:set>
                                  </p:childTnLst>
                                </p:cTn>
                              </p:par>
                              <p:par>
                                <p:cTn id="101" presetID="22" presetClass="exit" presetSubtype="4" fill="hold" grpId="0" nodeType="withEffect">
                                  <p:stCondLst>
                                    <p:cond delay="0"/>
                                  </p:stCondLst>
                                  <p:childTnLst>
                                    <p:animEffect transition="out" filter="wipe(down)">
                                      <p:cBhvr>
                                        <p:cTn id="102" dur="500"/>
                                        <p:tgtEl>
                                          <p:spTgt spid="125"/>
                                        </p:tgtEl>
                                      </p:cBhvr>
                                    </p:animEffect>
                                    <p:set>
                                      <p:cBhvr>
                                        <p:cTn id="103" dur="1" fill="hold">
                                          <p:stCondLst>
                                            <p:cond delay="499"/>
                                          </p:stCondLst>
                                        </p:cTn>
                                        <p:tgtEl>
                                          <p:spTgt spid="125"/>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grpId="0" nodeType="clickEffect">
                                  <p:stCondLst>
                                    <p:cond delay="0"/>
                                  </p:stCondLst>
                                  <p:childTnLst>
                                    <p:animEffect transition="out" filter="wipe(down)">
                                      <p:cBhvr>
                                        <p:cTn id="107" dur="500"/>
                                        <p:tgtEl>
                                          <p:spTgt spid="123"/>
                                        </p:tgtEl>
                                      </p:cBhvr>
                                    </p:animEffect>
                                    <p:set>
                                      <p:cBhvr>
                                        <p:cTn id="108" dur="1" fill="hold">
                                          <p:stCondLst>
                                            <p:cond delay="499"/>
                                          </p:stCondLst>
                                        </p:cTn>
                                        <p:tgtEl>
                                          <p:spTgt spid="12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22" presetClass="exit" presetSubtype="4" fill="hold" grpId="0" nodeType="clickEffect">
                                  <p:stCondLst>
                                    <p:cond delay="0"/>
                                  </p:stCondLst>
                                  <p:childTnLst>
                                    <p:animEffect transition="out" filter="wipe(down)">
                                      <p:cBhvr>
                                        <p:cTn id="112" dur="500"/>
                                        <p:tgtEl>
                                          <p:spTgt spid="127"/>
                                        </p:tgtEl>
                                      </p:cBhvr>
                                    </p:animEffect>
                                    <p:set>
                                      <p:cBhvr>
                                        <p:cTn id="113" dur="1" fill="hold">
                                          <p:stCondLst>
                                            <p:cond delay="499"/>
                                          </p:stCondLst>
                                        </p:cTn>
                                        <p:tgtEl>
                                          <p:spTgt spid="127"/>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22" presetClass="exit" presetSubtype="4" fill="hold" grpId="0" nodeType="clickEffect">
                                  <p:stCondLst>
                                    <p:cond delay="0"/>
                                  </p:stCondLst>
                                  <p:childTnLst>
                                    <p:animEffect transition="out" filter="wipe(down)">
                                      <p:cBhvr>
                                        <p:cTn id="117" dur="500"/>
                                        <p:tgtEl>
                                          <p:spTgt spid="126"/>
                                        </p:tgtEl>
                                      </p:cBhvr>
                                    </p:animEffect>
                                    <p:set>
                                      <p:cBhvr>
                                        <p:cTn id="118" dur="1" fill="hold">
                                          <p:stCondLst>
                                            <p:cond delay="499"/>
                                          </p:stCondLst>
                                        </p:cTn>
                                        <p:tgtEl>
                                          <p:spTgt spid="126"/>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22" presetClass="exit" presetSubtype="4" fill="hold" grpId="0" nodeType="clickEffect">
                                  <p:stCondLst>
                                    <p:cond delay="0"/>
                                  </p:stCondLst>
                                  <p:childTnLst>
                                    <p:animEffect transition="out" filter="wipe(down)">
                                      <p:cBhvr>
                                        <p:cTn id="122" dur="500"/>
                                        <p:tgtEl>
                                          <p:spTgt spid="129"/>
                                        </p:tgtEl>
                                      </p:cBhvr>
                                    </p:animEffect>
                                    <p:set>
                                      <p:cBhvr>
                                        <p:cTn id="123" dur="1" fill="hold">
                                          <p:stCondLst>
                                            <p:cond delay="499"/>
                                          </p:stCondLst>
                                        </p:cTn>
                                        <p:tgtEl>
                                          <p:spTgt spid="129"/>
                                        </p:tgtEl>
                                        <p:attrNameLst>
                                          <p:attrName>style.visibility</p:attrName>
                                        </p:attrNameLst>
                                      </p:cBhvr>
                                      <p:to>
                                        <p:strVal val="hidden"/>
                                      </p:to>
                                    </p:set>
                                  </p:childTnLst>
                                </p:cTn>
                              </p:par>
                              <p:par>
                                <p:cTn id="124" presetID="22" presetClass="exit" presetSubtype="4" fill="hold" grpId="0" nodeType="withEffect">
                                  <p:stCondLst>
                                    <p:cond delay="0"/>
                                  </p:stCondLst>
                                  <p:childTnLst>
                                    <p:animEffect transition="out" filter="wipe(down)">
                                      <p:cBhvr>
                                        <p:cTn id="125" dur="500"/>
                                        <p:tgtEl>
                                          <p:spTgt spid="130"/>
                                        </p:tgtEl>
                                      </p:cBhvr>
                                    </p:animEffect>
                                    <p:set>
                                      <p:cBhvr>
                                        <p:cTn id="126" dur="1" fill="hold">
                                          <p:stCondLst>
                                            <p:cond delay="499"/>
                                          </p:stCondLst>
                                        </p:cTn>
                                        <p:tgtEl>
                                          <p:spTgt spid="130"/>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22" presetClass="exit" presetSubtype="4" fill="hold" grpId="0" nodeType="clickEffect">
                                  <p:stCondLst>
                                    <p:cond delay="0"/>
                                  </p:stCondLst>
                                  <p:childTnLst>
                                    <p:animEffect transition="out" filter="wipe(down)">
                                      <p:cBhvr>
                                        <p:cTn id="130" dur="500"/>
                                        <p:tgtEl>
                                          <p:spTgt spid="128"/>
                                        </p:tgtEl>
                                      </p:cBhvr>
                                    </p:animEffect>
                                    <p:set>
                                      <p:cBhvr>
                                        <p:cTn id="131" dur="1" fill="hold">
                                          <p:stCondLst>
                                            <p:cond delay="499"/>
                                          </p:stCondLst>
                                        </p:cTn>
                                        <p:tgtEl>
                                          <p:spTgt spid="128"/>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22" presetClass="exit" presetSubtype="4" fill="hold" grpId="0" nodeType="clickEffect">
                                  <p:stCondLst>
                                    <p:cond delay="0"/>
                                  </p:stCondLst>
                                  <p:childTnLst>
                                    <p:animEffect transition="out" filter="wipe(down)">
                                      <p:cBhvr>
                                        <p:cTn id="135" dur="500"/>
                                        <p:tgtEl>
                                          <p:spTgt spid="132"/>
                                        </p:tgtEl>
                                      </p:cBhvr>
                                    </p:animEffect>
                                    <p:set>
                                      <p:cBhvr>
                                        <p:cTn id="136" dur="1" fill="hold">
                                          <p:stCondLst>
                                            <p:cond delay="499"/>
                                          </p:stCondLst>
                                        </p:cTn>
                                        <p:tgtEl>
                                          <p:spTgt spid="132"/>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22" presetClass="exit" presetSubtype="4" fill="hold" grpId="0" nodeType="clickEffect">
                                  <p:stCondLst>
                                    <p:cond delay="0"/>
                                  </p:stCondLst>
                                  <p:childTnLst>
                                    <p:animEffect transition="out" filter="wipe(down)">
                                      <p:cBhvr>
                                        <p:cTn id="140" dur="500"/>
                                        <p:tgtEl>
                                          <p:spTgt spid="131"/>
                                        </p:tgtEl>
                                      </p:cBhvr>
                                    </p:animEffect>
                                    <p:set>
                                      <p:cBhvr>
                                        <p:cTn id="141" dur="1" fill="hold">
                                          <p:stCondLst>
                                            <p:cond delay="499"/>
                                          </p:stCondLst>
                                        </p:cTn>
                                        <p:tgtEl>
                                          <p:spTgt spid="131"/>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22" presetClass="exit" presetSubtype="4" fill="hold" grpId="0" nodeType="clickEffect">
                                  <p:stCondLst>
                                    <p:cond delay="0"/>
                                  </p:stCondLst>
                                  <p:childTnLst>
                                    <p:animEffect transition="out" filter="wipe(down)">
                                      <p:cBhvr>
                                        <p:cTn id="145" dur="500"/>
                                        <p:tgtEl>
                                          <p:spTgt spid="134"/>
                                        </p:tgtEl>
                                      </p:cBhvr>
                                    </p:animEffect>
                                    <p:set>
                                      <p:cBhvr>
                                        <p:cTn id="146" dur="1" fill="hold">
                                          <p:stCondLst>
                                            <p:cond delay="499"/>
                                          </p:stCondLst>
                                        </p:cTn>
                                        <p:tgtEl>
                                          <p:spTgt spid="134"/>
                                        </p:tgtEl>
                                        <p:attrNameLst>
                                          <p:attrName>style.visibility</p:attrName>
                                        </p:attrNameLst>
                                      </p:cBhvr>
                                      <p:to>
                                        <p:strVal val="hidden"/>
                                      </p:to>
                                    </p:set>
                                  </p:childTnLst>
                                </p:cTn>
                              </p:par>
                              <p:par>
                                <p:cTn id="147" presetID="22" presetClass="exit" presetSubtype="4" fill="hold" grpId="0" nodeType="withEffect">
                                  <p:stCondLst>
                                    <p:cond delay="0"/>
                                  </p:stCondLst>
                                  <p:childTnLst>
                                    <p:animEffect transition="out" filter="wipe(down)">
                                      <p:cBhvr>
                                        <p:cTn id="148" dur="500"/>
                                        <p:tgtEl>
                                          <p:spTgt spid="135"/>
                                        </p:tgtEl>
                                      </p:cBhvr>
                                    </p:animEffect>
                                    <p:set>
                                      <p:cBhvr>
                                        <p:cTn id="149" dur="1" fill="hold">
                                          <p:stCondLst>
                                            <p:cond delay="499"/>
                                          </p:stCondLst>
                                        </p:cTn>
                                        <p:tgtEl>
                                          <p:spTgt spid="135"/>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22" presetClass="exit" presetSubtype="4" fill="hold" grpId="0" nodeType="clickEffect">
                                  <p:stCondLst>
                                    <p:cond delay="0"/>
                                  </p:stCondLst>
                                  <p:childTnLst>
                                    <p:animEffect transition="out" filter="wipe(down)">
                                      <p:cBhvr>
                                        <p:cTn id="153" dur="500"/>
                                        <p:tgtEl>
                                          <p:spTgt spid="133"/>
                                        </p:tgtEl>
                                      </p:cBhvr>
                                    </p:animEffect>
                                    <p:set>
                                      <p:cBhvr>
                                        <p:cTn id="154" dur="1" fill="hold">
                                          <p:stCondLst>
                                            <p:cond delay="499"/>
                                          </p:stCondLst>
                                        </p:cTn>
                                        <p:tgtEl>
                                          <p:spTgt spid="133"/>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22" presetClass="exit" presetSubtype="4" fill="hold" grpId="0" nodeType="clickEffect">
                                  <p:stCondLst>
                                    <p:cond delay="0"/>
                                  </p:stCondLst>
                                  <p:childTnLst>
                                    <p:animEffect transition="out" filter="wipe(down)">
                                      <p:cBhvr>
                                        <p:cTn id="158" dur="500"/>
                                        <p:tgtEl>
                                          <p:spTgt spid="137"/>
                                        </p:tgtEl>
                                      </p:cBhvr>
                                    </p:animEffect>
                                    <p:set>
                                      <p:cBhvr>
                                        <p:cTn id="159" dur="1" fill="hold">
                                          <p:stCondLst>
                                            <p:cond delay="499"/>
                                          </p:stCondLst>
                                        </p:cTn>
                                        <p:tgtEl>
                                          <p:spTgt spid="137"/>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22" presetClass="exit" presetSubtype="4" fill="hold" grpId="0" nodeType="clickEffect">
                                  <p:stCondLst>
                                    <p:cond delay="0"/>
                                  </p:stCondLst>
                                  <p:childTnLst>
                                    <p:animEffect transition="out" filter="wipe(down)">
                                      <p:cBhvr>
                                        <p:cTn id="163" dur="500"/>
                                        <p:tgtEl>
                                          <p:spTgt spid="136"/>
                                        </p:tgtEl>
                                      </p:cBhvr>
                                    </p:animEffect>
                                    <p:set>
                                      <p:cBhvr>
                                        <p:cTn id="164" dur="1" fill="hold">
                                          <p:stCondLst>
                                            <p:cond delay="499"/>
                                          </p:stCondLst>
                                        </p:cTn>
                                        <p:tgtEl>
                                          <p:spTgt spid="136"/>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138"/>
                                        </p:tgtEl>
                                        <p:attrNameLst>
                                          <p:attrName>style.visibility</p:attrName>
                                        </p:attrNameLst>
                                      </p:cBhvr>
                                      <p:to>
                                        <p:strVal val="visible"/>
                                      </p:to>
                                    </p:set>
                                    <p:animEffect transition="in" filter="wipe(left)">
                                      <p:cBhvr>
                                        <p:cTn id="169" dur="500"/>
                                        <p:tgtEl>
                                          <p:spTgt spid="138"/>
                                        </p:tgtEl>
                                      </p:cBhvr>
                                    </p:animEffect>
                                  </p:childTnLst>
                                </p:cTn>
                              </p:par>
                              <p:par>
                                <p:cTn id="170" presetID="22" presetClass="entr" presetSubtype="8" fill="hold" grpId="0" nodeType="withEffect">
                                  <p:stCondLst>
                                    <p:cond delay="0"/>
                                  </p:stCondLst>
                                  <p:childTnLst>
                                    <p:set>
                                      <p:cBhvr>
                                        <p:cTn id="171" dur="1" fill="hold">
                                          <p:stCondLst>
                                            <p:cond delay="0"/>
                                          </p:stCondLst>
                                        </p:cTn>
                                        <p:tgtEl>
                                          <p:spTgt spid="139"/>
                                        </p:tgtEl>
                                        <p:attrNameLst>
                                          <p:attrName>style.visibility</p:attrName>
                                        </p:attrNameLst>
                                      </p:cBhvr>
                                      <p:to>
                                        <p:strVal val="visible"/>
                                      </p:to>
                                    </p:set>
                                    <p:animEffect transition="in" filter="wipe(left)">
                                      <p:cBhvr>
                                        <p:cTn id="172" dur="500"/>
                                        <p:tgtEl>
                                          <p:spTgt spid="139"/>
                                        </p:tgtEl>
                                      </p:cBhvr>
                                    </p:animEffect>
                                  </p:childTnLst>
                                </p:cTn>
                              </p:par>
                              <p:par>
                                <p:cTn id="173" presetID="22" presetClass="entr" presetSubtype="8" fill="hold" grpId="0" nodeType="withEffect">
                                  <p:stCondLst>
                                    <p:cond delay="0"/>
                                  </p:stCondLst>
                                  <p:childTnLst>
                                    <p:set>
                                      <p:cBhvr>
                                        <p:cTn id="174" dur="1" fill="hold">
                                          <p:stCondLst>
                                            <p:cond delay="0"/>
                                          </p:stCondLst>
                                        </p:cTn>
                                        <p:tgtEl>
                                          <p:spTgt spid="140"/>
                                        </p:tgtEl>
                                        <p:attrNameLst>
                                          <p:attrName>style.visibility</p:attrName>
                                        </p:attrNameLst>
                                      </p:cBhvr>
                                      <p:to>
                                        <p:strVal val="visible"/>
                                      </p:to>
                                    </p:set>
                                    <p:animEffect transition="in" filter="wipe(left)">
                                      <p:cBhvr>
                                        <p:cTn id="175" dur="500"/>
                                        <p:tgtEl>
                                          <p:spTgt spid="140"/>
                                        </p:tgtEl>
                                      </p:cBhvr>
                                    </p:animEffect>
                                  </p:childTnLst>
                                </p:cTn>
                              </p:par>
                              <p:par>
                                <p:cTn id="176" presetID="22" presetClass="entr" presetSubtype="8" fill="hold" grpId="0" nodeType="withEffect">
                                  <p:stCondLst>
                                    <p:cond delay="0"/>
                                  </p:stCondLst>
                                  <p:childTnLst>
                                    <p:set>
                                      <p:cBhvr>
                                        <p:cTn id="177" dur="1" fill="hold">
                                          <p:stCondLst>
                                            <p:cond delay="0"/>
                                          </p:stCondLst>
                                        </p:cTn>
                                        <p:tgtEl>
                                          <p:spTgt spid="141"/>
                                        </p:tgtEl>
                                        <p:attrNameLst>
                                          <p:attrName>style.visibility</p:attrName>
                                        </p:attrNameLst>
                                      </p:cBhvr>
                                      <p:to>
                                        <p:strVal val="visible"/>
                                      </p:to>
                                    </p:set>
                                    <p:animEffect transition="in" filter="wipe(left)">
                                      <p:cBhvr>
                                        <p:cTn id="178" dur="500"/>
                                        <p:tgtEl>
                                          <p:spTgt spid="141"/>
                                        </p:tgtEl>
                                      </p:cBhvr>
                                    </p:animEffect>
                                  </p:childTnLst>
                                </p:cTn>
                              </p:par>
                              <p:par>
                                <p:cTn id="179" presetID="22" presetClass="entr" presetSubtype="8" fill="hold" grpId="0" nodeType="withEffect">
                                  <p:stCondLst>
                                    <p:cond delay="0"/>
                                  </p:stCondLst>
                                  <p:childTnLst>
                                    <p:set>
                                      <p:cBhvr>
                                        <p:cTn id="180" dur="1" fill="hold">
                                          <p:stCondLst>
                                            <p:cond delay="0"/>
                                          </p:stCondLst>
                                        </p:cTn>
                                        <p:tgtEl>
                                          <p:spTgt spid="142"/>
                                        </p:tgtEl>
                                        <p:attrNameLst>
                                          <p:attrName>style.visibility</p:attrName>
                                        </p:attrNameLst>
                                      </p:cBhvr>
                                      <p:to>
                                        <p:strVal val="visible"/>
                                      </p:to>
                                    </p:set>
                                    <p:animEffect transition="in" filter="wipe(left)">
                                      <p:cBhvr>
                                        <p:cTn id="181" dur="500"/>
                                        <p:tgtEl>
                                          <p:spTgt spid="142"/>
                                        </p:tgtEl>
                                      </p:cBhvr>
                                    </p:animEffect>
                                  </p:childTnLst>
                                </p:cTn>
                              </p:par>
                              <p:par>
                                <p:cTn id="182" presetID="22" presetClass="entr" presetSubtype="8" fill="hold" nodeType="withEffect">
                                  <p:stCondLst>
                                    <p:cond delay="0"/>
                                  </p:stCondLst>
                                  <p:childTnLst>
                                    <p:set>
                                      <p:cBhvr>
                                        <p:cTn id="183" dur="1" fill="hold">
                                          <p:stCondLst>
                                            <p:cond delay="0"/>
                                          </p:stCondLst>
                                        </p:cTn>
                                        <p:tgtEl>
                                          <p:spTgt spid="143"/>
                                        </p:tgtEl>
                                        <p:attrNameLst>
                                          <p:attrName>style.visibility</p:attrName>
                                        </p:attrNameLst>
                                      </p:cBhvr>
                                      <p:to>
                                        <p:strVal val="visible"/>
                                      </p:to>
                                    </p:set>
                                    <p:animEffect transition="in" filter="wipe(left)">
                                      <p:cBhvr>
                                        <p:cTn id="184" dur="500"/>
                                        <p:tgtEl>
                                          <p:spTgt spid="143"/>
                                        </p:tgtEl>
                                      </p:cBhvr>
                                    </p:animEffect>
                                  </p:childTnLst>
                                </p:cTn>
                              </p:par>
                              <p:par>
                                <p:cTn id="185" presetID="22" presetClass="entr" presetSubtype="8" fill="hold" nodeType="withEffect">
                                  <p:stCondLst>
                                    <p:cond delay="0"/>
                                  </p:stCondLst>
                                  <p:childTnLst>
                                    <p:set>
                                      <p:cBhvr>
                                        <p:cTn id="186" dur="1" fill="hold">
                                          <p:stCondLst>
                                            <p:cond delay="0"/>
                                          </p:stCondLst>
                                        </p:cTn>
                                        <p:tgtEl>
                                          <p:spTgt spid="144"/>
                                        </p:tgtEl>
                                        <p:attrNameLst>
                                          <p:attrName>style.visibility</p:attrName>
                                        </p:attrNameLst>
                                      </p:cBhvr>
                                      <p:to>
                                        <p:strVal val="visible"/>
                                      </p:to>
                                    </p:set>
                                    <p:animEffect transition="in" filter="wipe(left)">
                                      <p:cBhvr>
                                        <p:cTn id="187" dur="500"/>
                                        <p:tgtEl>
                                          <p:spTgt spid="144"/>
                                        </p:tgtEl>
                                      </p:cBhvr>
                                    </p:animEffect>
                                  </p:childTnLst>
                                </p:cTn>
                              </p:par>
                              <p:par>
                                <p:cTn id="188" presetID="22" presetClass="entr" presetSubtype="8" fill="hold" nodeType="withEffect">
                                  <p:stCondLst>
                                    <p:cond delay="0"/>
                                  </p:stCondLst>
                                  <p:childTnLst>
                                    <p:set>
                                      <p:cBhvr>
                                        <p:cTn id="189" dur="1" fill="hold">
                                          <p:stCondLst>
                                            <p:cond delay="0"/>
                                          </p:stCondLst>
                                        </p:cTn>
                                        <p:tgtEl>
                                          <p:spTgt spid="145"/>
                                        </p:tgtEl>
                                        <p:attrNameLst>
                                          <p:attrName>style.visibility</p:attrName>
                                        </p:attrNameLst>
                                      </p:cBhvr>
                                      <p:to>
                                        <p:strVal val="visible"/>
                                      </p:to>
                                    </p:set>
                                    <p:animEffect transition="in" filter="wipe(left)">
                                      <p:cBhvr>
                                        <p:cTn id="190" dur="500"/>
                                        <p:tgtEl>
                                          <p:spTgt spid="145"/>
                                        </p:tgtEl>
                                      </p:cBhvr>
                                    </p:animEffect>
                                  </p:childTnLst>
                                </p:cTn>
                              </p:par>
                              <p:par>
                                <p:cTn id="191" presetID="22" presetClass="entr" presetSubtype="8" fill="hold" nodeType="withEffect">
                                  <p:stCondLst>
                                    <p:cond delay="0"/>
                                  </p:stCondLst>
                                  <p:childTnLst>
                                    <p:set>
                                      <p:cBhvr>
                                        <p:cTn id="192" dur="1" fill="hold">
                                          <p:stCondLst>
                                            <p:cond delay="0"/>
                                          </p:stCondLst>
                                        </p:cTn>
                                        <p:tgtEl>
                                          <p:spTgt spid="146"/>
                                        </p:tgtEl>
                                        <p:attrNameLst>
                                          <p:attrName>style.visibility</p:attrName>
                                        </p:attrNameLst>
                                      </p:cBhvr>
                                      <p:to>
                                        <p:strVal val="visible"/>
                                      </p:to>
                                    </p:set>
                                    <p:animEffect transition="in" filter="wipe(left)">
                                      <p:cBhvr>
                                        <p:cTn id="193" dur="500"/>
                                        <p:tgtEl>
                                          <p:spTgt spid="146"/>
                                        </p:tgtEl>
                                      </p:cBhvr>
                                    </p:animEffect>
                                  </p:childTnLst>
                                </p:cTn>
                              </p:par>
                              <p:par>
                                <p:cTn id="194" presetID="22" presetClass="entr" presetSubtype="8" fill="hold" nodeType="withEffect">
                                  <p:stCondLst>
                                    <p:cond delay="0"/>
                                  </p:stCondLst>
                                  <p:childTnLst>
                                    <p:set>
                                      <p:cBhvr>
                                        <p:cTn id="195" dur="1" fill="hold">
                                          <p:stCondLst>
                                            <p:cond delay="0"/>
                                          </p:stCondLst>
                                        </p:cTn>
                                        <p:tgtEl>
                                          <p:spTgt spid="147"/>
                                        </p:tgtEl>
                                        <p:attrNameLst>
                                          <p:attrName>style.visibility</p:attrName>
                                        </p:attrNameLst>
                                      </p:cBhvr>
                                      <p:to>
                                        <p:strVal val="visible"/>
                                      </p:to>
                                    </p:set>
                                    <p:animEffect transition="in" filter="wipe(left)">
                                      <p:cBhvr>
                                        <p:cTn id="196" dur="500"/>
                                        <p:tgtEl>
                                          <p:spTgt spid="147"/>
                                        </p:tgtEl>
                                      </p:cBhvr>
                                    </p:animEffect>
                                  </p:childTnLst>
                                </p:cTn>
                              </p:par>
                              <p:par>
                                <p:cTn id="197" presetID="22" presetClass="entr" presetSubtype="8" fill="hold" nodeType="withEffect">
                                  <p:stCondLst>
                                    <p:cond delay="0"/>
                                  </p:stCondLst>
                                  <p:childTnLst>
                                    <p:set>
                                      <p:cBhvr>
                                        <p:cTn id="198" dur="1" fill="hold">
                                          <p:stCondLst>
                                            <p:cond delay="0"/>
                                          </p:stCondLst>
                                        </p:cTn>
                                        <p:tgtEl>
                                          <p:spTgt spid="148"/>
                                        </p:tgtEl>
                                        <p:attrNameLst>
                                          <p:attrName>style.visibility</p:attrName>
                                        </p:attrNameLst>
                                      </p:cBhvr>
                                      <p:to>
                                        <p:strVal val="visible"/>
                                      </p:to>
                                    </p:set>
                                    <p:animEffect transition="in" filter="wipe(left)">
                                      <p:cBhvr>
                                        <p:cTn id="199" dur="500"/>
                                        <p:tgtEl>
                                          <p:spTgt spid="148"/>
                                        </p:tgtEl>
                                      </p:cBhvr>
                                    </p:animEffect>
                                  </p:childTnLst>
                                </p:cTn>
                              </p:par>
                              <p:par>
                                <p:cTn id="200" presetID="22" presetClass="entr" presetSubtype="8" fill="hold" nodeType="withEffect">
                                  <p:stCondLst>
                                    <p:cond delay="0"/>
                                  </p:stCondLst>
                                  <p:childTnLst>
                                    <p:set>
                                      <p:cBhvr>
                                        <p:cTn id="201" dur="1" fill="hold">
                                          <p:stCondLst>
                                            <p:cond delay="0"/>
                                          </p:stCondLst>
                                        </p:cTn>
                                        <p:tgtEl>
                                          <p:spTgt spid="149"/>
                                        </p:tgtEl>
                                        <p:attrNameLst>
                                          <p:attrName>style.visibility</p:attrName>
                                        </p:attrNameLst>
                                      </p:cBhvr>
                                      <p:to>
                                        <p:strVal val="visible"/>
                                      </p:to>
                                    </p:set>
                                    <p:animEffect transition="in" filter="wipe(left)">
                                      <p:cBhvr>
                                        <p:cTn id="202" dur="500"/>
                                        <p:tgtEl>
                                          <p:spTgt spid="149"/>
                                        </p:tgtEl>
                                      </p:cBhvr>
                                    </p:animEffect>
                                  </p:childTnLst>
                                </p:cTn>
                              </p:par>
                              <p:par>
                                <p:cTn id="203" presetID="22" presetClass="entr" presetSubtype="8" fill="hold" nodeType="withEffect">
                                  <p:stCondLst>
                                    <p:cond delay="0"/>
                                  </p:stCondLst>
                                  <p:childTnLst>
                                    <p:set>
                                      <p:cBhvr>
                                        <p:cTn id="204" dur="1" fill="hold">
                                          <p:stCondLst>
                                            <p:cond delay="0"/>
                                          </p:stCondLst>
                                        </p:cTn>
                                        <p:tgtEl>
                                          <p:spTgt spid="150"/>
                                        </p:tgtEl>
                                        <p:attrNameLst>
                                          <p:attrName>style.visibility</p:attrName>
                                        </p:attrNameLst>
                                      </p:cBhvr>
                                      <p:to>
                                        <p:strVal val="visible"/>
                                      </p:to>
                                    </p:set>
                                    <p:animEffect transition="in" filter="wipe(left)">
                                      <p:cBhvr>
                                        <p:cTn id="205" dur="500"/>
                                        <p:tgtEl>
                                          <p:spTgt spid="150"/>
                                        </p:tgtEl>
                                      </p:cBhvr>
                                    </p:animEffect>
                                  </p:childTnLst>
                                </p:cTn>
                              </p:par>
                              <p:par>
                                <p:cTn id="206" presetID="22" presetClass="entr" presetSubtype="8" fill="hold" nodeType="withEffect">
                                  <p:stCondLst>
                                    <p:cond delay="0"/>
                                  </p:stCondLst>
                                  <p:childTnLst>
                                    <p:set>
                                      <p:cBhvr>
                                        <p:cTn id="207" dur="1" fill="hold">
                                          <p:stCondLst>
                                            <p:cond delay="0"/>
                                          </p:stCondLst>
                                        </p:cTn>
                                        <p:tgtEl>
                                          <p:spTgt spid="151"/>
                                        </p:tgtEl>
                                        <p:attrNameLst>
                                          <p:attrName>style.visibility</p:attrName>
                                        </p:attrNameLst>
                                      </p:cBhvr>
                                      <p:to>
                                        <p:strVal val="visible"/>
                                      </p:to>
                                    </p:set>
                                    <p:animEffect transition="in" filter="wipe(left)">
                                      <p:cBhvr>
                                        <p:cTn id="208" dur="500"/>
                                        <p:tgtEl>
                                          <p:spTgt spid="151"/>
                                        </p:tgtEl>
                                      </p:cBhvr>
                                    </p:animEffect>
                                  </p:childTnLst>
                                </p:cTn>
                              </p:par>
                              <p:par>
                                <p:cTn id="209" presetID="22" presetClass="entr" presetSubtype="8" fill="hold" nodeType="withEffect">
                                  <p:stCondLst>
                                    <p:cond delay="0"/>
                                  </p:stCondLst>
                                  <p:childTnLst>
                                    <p:set>
                                      <p:cBhvr>
                                        <p:cTn id="210" dur="1" fill="hold">
                                          <p:stCondLst>
                                            <p:cond delay="0"/>
                                          </p:stCondLst>
                                        </p:cTn>
                                        <p:tgtEl>
                                          <p:spTgt spid="152"/>
                                        </p:tgtEl>
                                        <p:attrNameLst>
                                          <p:attrName>style.visibility</p:attrName>
                                        </p:attrNameLst>
                                      </p:cBhvr>
                                      <p:to>
                                        <p:strVal val="visible"/>
                                      </p:to>
                                    </p:set>
                                    <p:animEffect transition="in" filter="wipe(left)">
                                      <p:cBhvr>
                                        <p:cTn id="211" dur="500"/>
                                        <p:tgtEl>
                                          <p:spTgt spid="152"/>
                                        </p:tgtEl>
                                      </p:cBhvr>
                                    </p:animEffect>
                                  </p:childTnLst>
                                </p:cTn>
                              </p:par>
                              <p:par>
                                <p:cTn id="212" presetID="22" presetClass="entr" presetSubtype="8" fill="hold" nodeType="withEffect">
                                  <p:stCondLst>
                                    <p:cond delay="0"/>
                                  </p:stCondLst>
                                  <p:childTnLst>
                                    <p:set>
                                      <p:cBhvr>
                                        <p:cTn id="213" dur="1" fill="hold">
                                          <p:stCondLst>
                                            <p:cond delay="0"/>
                                          </p:stCondLst>
                                        </p:cTn>
                                        <p:tgtEl>
                                          <p:spTgt spid="153"/>
                                        </p:tgtEl>
                                        <p:attrNameLst>
                                          <p:attrName>style.visibility</p:attrName>
                                        </p:attrNameLst>
                                      </p:cBhvr>
                                      <p:to>
                                        <p:strVal val="visible"/>
                                      </p:to>
                                    </p:set>
                                    <p:animEffect transition="in" filter="wipe(left)">
                                      <p:cBhvr>
                                        <p:cTn id="214" dur="500"/>
                                        <p:tgtEl>
                                          <p:spTgt spid="153"/>
                                        </p:tgtEl>
                                      </p:cBhvr>
                                    </p:animEffect>
                                  </p:childTnLst>
                                </p:cTn>
                              </p:par>
                              <p:par>
                                <p:cTn id="215" presetID="22" presetClass="entr" presetSubtype="8" fill="hold" nodeType="withEffect">
                                  <p:stCondLst>
                                    <p:cond delay="0"/>
                                  </p:stCondLst>
                                  <p:childTnLst>
                                    <p:set>
                                      <p:cBhvr>
                                        <p:cTn id="216" dur="1" fill="hold">
                                          <p:stCondLst>
                                            <p:cond delay="0"/>
                                          </p:stCondLst>
                                        </p:cTn>
                                        <p:tgtEl>
                                          <p:spTgt spid="154"/>
                                        </p:tgtEl>
                                        <p:attrNameLst>
                                          <p:attrName>style.visibility</p:attrName>
                                        </p:attrNameLst>
                                      </p:cBhvr>
                                      <p:to>
                                        <p:strVal val="visible"/>
                                      </p:to>
                                    </p:set>
                                    <p:animEffect transition="in" filter="wipe(left)">
                                      <p:cBhvr>
                                        <p:cTn id="217" dur="500"/>
                                        <p:tgtEl>
                                          <p:spTgt spid="154"/>
                                        </p:tgtEl>
                                      </p:cBhvr>
                                    </p:animEffect>
                                  </p:childTnLst>
                                </p:cTn>
                              </p:par>
                              <p:par>
                                <p:cTn id="218" presetID="22" presetClass="entr" presetSubtype="8" fill="hold" nodeType="withEffect">
                                  <p:stCondLst>
                                    <p:cond delay="0"/>
                                  </p:stCondLst>
                                  <p:childTnLst>
                                    <p:set>
                                      <p:cBhvr>
                                        <p:cTn id="219" dur="1" fill="hold">
                                          <p:stCondLst>
                                            <p:cond delay="0"/>
                                          </p:stCondLst>
                                        </p:cTn>
                                        <p:tgtEl>
                                          <p:spTgt spid="155"/>
                                        </p:tgtEl>
                                        <p:attrNameLst>
                                          <p:attrName>style.visibility</p:attrName>
                                        </p:attrNameLst>
                                      </p:cBhvr>
                                      <p:to>
                                        <p:strVal val="visible"/>
                                      </p:to>
                                    </p:set>
                                    <p:animEffect transition="in" filter="wipe(left)">
                                      <p:cBhvr>
                                        <p:cTn id="220" dur="500"/>
                                        <p:tgtEl>
                                          <p:spTgt spid="155"/>
                                        </p:tgtEl>
                                      </p:cBhvr>
                                    </p:animEffect>
                                  </p:childTnLst>
                                </p:cTn>
                              </p:par>
                              <p:par>
                                <p:cTn id="221" presetID="22" presetClass="entr" presetSubtype="8" fill="hold" nodeType="withEffect">
                                  <p:stCondLst>
                                    <p:cond delay="0"/>
                                  </p:stCondLst>
                                  <p:childTnLst>
                                    <p:set>
                                      <p:cBhvr>
                                        <p:cTn id="222" dur="1" fill="hold">
                                          <p:stCondLst>
                                            <p:cond delay="0"/>
                                          </p:stCondLst>
                                        </p:cTn>
                                        <p:tgtEl>
                                          <p:spTgt spid="156"/>
                                        </p:tgtEl>
                                        <p:attrNameLst>
                                          <p:attrName>style.visibility</p:attrName>
                                        </p:attrNameLst>
                                      </p:cBhvr>
                                      <p:to>
                                        <p:strVal val="visible"/>
                                      </p:to>
                                    </p:set>
                                    <p:animEffect transition="in" filter="wipe(left)">
                                      <p:cBhvr>
                                        <p:cTn id="223" dur="500"/>
                                        <p:tgtEl>
                                          <p:spTgt spid="156"/>
                                        </p:tgtEl>
                                      </p:cBhvr>
                                    </p:animEffect>
                                  </p:childTnLst>
                                </p:cTn>
                              </p:par>
                              <p:par>
                                <p:cTn id="224" presetID="22" presetClass="entr" presetSubtype="8" fill="hold" nodeType="withEffect">
                                  <p:stCondLst>
                                    <p:cond delay="0"/>
                                  </p:stCondLst>
                                  <p:childTnLst>
                                    <p:set>
                                      <p:cBhvr>
                                        <p:cTn id="225" dur="1" fill="hold">
                                          <p:stCondLst>
                                            <p:cond delay="0"/>
                                          </p:stCondLst>
                                        </p:cTn>
                                        <p:tgtEl>
                                          <p:spTgt spid="157"/>
                                        </p:tgtEl>
                                        <p:attrNameLst>
                                          <p:attrName>style.visibility</p:attrName>
                                        </p:attrNameLst>
                                      </p:cBhvr>
                                      <p:to>
                                        <p:strVal val="visible"/>
                                      </p:to>
                                    </p:set>
                                    <p:animEffect transition="in" filter="wipe(left)">
                                      <p:cBhvr>
                                        <p:cTn id="226" dur="500"/>
                                        <p:tgtEl>
                                          <p:spTgt spid="157"/>
                                        </p:tgtEl>
                                      </p:cBhvr>
                                    </p:animEffect>
                                  </p:childTnLst>
                                </p:cTn>
                              </p:par>
                              <p:par>
                                <p:cTn id="227" presetID="22" presetClass="entr" presetSubtype="8" fill="hold" nodeType="withEffect">
                                  <p:stCondLst>
                                    <p:cond delay="0"/>
                                  </p:stCondLst>
                                  <p:childTnLst>
                                    <p:set>
                                      <p:cBhvr>
                                        <p:cTn id="228" dur="1" fill="hold">
                                          <p:stCondLst>
                                            <p:cond delay="0"/>
                                          </p:stCondLst>
                                        </p:cTn>
                                        <p:tgtEl>
                                          <p:spTgt spid="158"/>
                                        </p:tgtEl>
                                        <p:attrNameLst>
                                          <p:attrName>style.visibility</p:attrName>
                                        </p:attrNameLst>
                                      </p:cBhvr>
                                      <p:to>
                                        <p:strVal val="visible"/>
                                      </p:to>
                                    </p:set>
                                    <p:animEffect transition="in" filter="wipe(left)">
                                      <p:cBhvr>
                                        <p:cTn id="229" dur="500"/>
                                        <p:tgtEl>
                                          <p:spTgt spid="158"/>
                                        </p:tgtEl>
                                      </p:cBhvr>
                                    </p:animEffect>
                                  </p:childTnLst>
                                </p:cTn>
                              </p:par>
                              <p:par>
                                <p:cTn id="230" presetID="22" presetClass="entr" presetSubtype="8" fill="hold" nodeType="withEffect">
                                  <p:stCondLst>
                                    <p:cond delay="0"/>
                                  </p:stCondLst>
                                  <p:childTnLst>
                                    <p:set>
                                      <p:cBhvr>
                                        <p:cTn id="231" dur="1" fill="hold">
                                          <p:stCondLst>
                                            <p:cond delay="0"/>
                                          </p:stCondLst>
                                        </p:cTn>
                                        <p:tgtEl>
                                          <p:spTgt spid="159"/>
                                        </p:tgtEl>
                                        <p:attrNameLst>
                                          <p:attrName>style.visibility</p:attrName>
                                        </p:attrNameLst>
                                      </p:cBhvr>
                                      <p:to>
                                        <p:strVal val="visible"/>
                                      </p:to>
                                    </p:set>
                                    <p:animEffect transition="in" filter="wipe(left)">
                                      <p:cBhvr>
                                        <p:cTn id="232" dur="500"/>
                                        <p:tgtEl>
                                          <p:spTgt spid="159"/>
                                        </p:tgtEl>
                                      </p:cBhvr>
                                    </p:animEffect>
                                  </p:childTnLst>
                                </p:cTn>
                              </p:par>
                              <p:par>
                                <p:cTn id="233" presetID="22" presetClass="entr" presetSubtype="8" fill="hold" nodeType="withEffect">
                                  <p:stCondLst>
                                    <p:cond delay="0"/>
                                  </p:stCondLst>
                                  <p:childTnLst>
                                    <p:set>
                                      <p:cBhvr>
                                        <p:cTn id="234" dur="1" fill="hold">
                                          <p:stCondLst>
                                            <p:cond delay="0"/>
                                          </p:stCondLst>
                                        </p:cTn>
                                        <p:tgtEl>
                                          <p:spTgt spid="160"/>
                                        </p:tgtEl>
                                        <p:attrNameLst>
                                          <p:attrName>style.visibility</p:attrName>
                                        </p:attrNameLst>
                                      </p:cBhvr>
                                      <p:to>
                                        <p:strVal val="visible"/>
                                      </p:to>
                                    </p:set>
                                    <p:animEffect transition="in" filter="wipe(left)">
                                      <p:cBhvr>
                                        <p:cTn id="235" dur="500"/>
                                        <p:tgtEl>
                                          <p:spTgt spid="160"/>
                                        </p:tgtEl>
                                      </p:cBhvr>
                                    </p:animEffect>
                                  </p:childTnLst>
                                </p:cTn>
                              </p:par>
                              <p:par>
                                <p:cTn id="236" presetID="22" presetClass="entr" presetSubtype="8" fill="hold" nodeType="withEffect">
                                  <p:stCondLst>
                                    <p:cond delay="0"/>
                                  </p:stCondLst>
                                  <p:childTnLst>
                                    <p:set>
                                      <p:cBhvr>
                                        <p:cTn id="237" dur="1" fill="hold">
                                          <p:stCondLst>
                                            <p:cond delay="0"/>
                                          </p:stCondLst>
                                        </p:cTn>
                                        <p:tgtEl>
                                          <p:spTgt spid="161"/>
                                        </p:tgtEl>
                                        <p:attrNameLst>
                                          <p:attrName>style.visibility</p:attrName>
                                        </p:attrNameLst>
                                      </p:cBhvr>
                                      <p:to>
                                        <p:strVal val="visible"/>
                                      </p:to>
                                    </p:set>
                                    <p:animEffect transition="in" filter="wipe(left)">
                                      <p:cBhvr>
                                        <p:cTn id="238" dur="500"/>
                                        <p:tgtEl>
                                          <p:spTgt spid="161"/>
                                        </p:tgtEl>
                                      </p:cBhvr>
                                    </p:animEffect>
                                  </p:childTnLst>
                                </p:cTn>
                              </p:par>
                              <p:par>
                                <p:cTn id="239" presetID="22" presetClass="entr" presetSubtype="8" fill="hold" nodeType="withEffect">
                                  <p:stCondLst>
                                    <p:cond delay="0"/>
                                  </p:stCondLst>
                                  <p:childTnLst>
                                    <p:set>
                                      <p:cBhvr>
                                        <p:cTn id="240" dur="1" fill="hold">
                                          <p:stCondLst>
                                            <p:cond delay="0"/>
                                          </p:stCondLst>
                                        </p:cTn>
                                        <p:tgtEl>
                                          <p:spTgt spid="162"/>
                                        </p:tgtEl>
                                        <p:attrNameLst>
                                          <p:attrName>style.visibility</p:attrName>
                                        </p:attrNameLst>
                                      </p:cBhvr>
                                      <p:to>
                                        <p:strVal val="visible"/>
                                      </p:to>
                                    </p:set>
                                    <p:animEffect transition="in" filter="wipe(left)">
                                      <p:cBhvr>
                                        <p:cTn id="241" dur="500"/>
                                        <p:tgtEl>
                                          <p:spTgt spid="162"/>
                                        </p:tgtEl>
                                      </p:cBhvr>
                                    </p:animEffect>
                                  </p:childTnLst>
                                </p:cTn>
                              </p:par>
                              <p:par>
                                <p:cTn id="242" presetID="22" presetClass="entr" presetSubtype="8" fill="hold" nodeType="withEffect">
                                  <p:stCondLst>
                                    <p:cond delay="0"/>
                                  </p:stCondLst>
                                  <p:childTnLst>
                                    <p:set>
                                      <p:cBhvr>
                                        <p:cTn id="243" dur="1" fill="hold">
                                          <p:stCondLst>
                                            <p:cond delay="0"/>
                                          </p:stCondLst>
                                        </p:cTn>
                                        <p:tgtEl>
                                          <p:spTgt spid="163"/>
                                        </p:tgtEl>
                                        <p:attrNameLst>
                                          <p:attrName>style.visibility</p:attrName>
                                        </p:attrNameLst>
                                      </p:cBhvr>
                                      <p:to>
                                        <p:strVal val="visible"/>
                                      </p:to>
                                    </p:set>
                                    <p:animEffect transition="in" filter="wipe(left)">
                                      <p:cBhvr>
                                        <p:cTn id="244" dur="500"/>
                                        <p:tgtEl>
                                          <p:spTgt spid="163"/>
                                        </p:tgtEl>
                                      </p:cBhvr>
                                    </p:animEffect>
                                  </p:childTnLst>
                                </p:cTn>
                              </p:par>
                              <p:par>
                                <p:cTn id="245" presetID="22" presetClass="entr" presetSubtype="8" fill="hold" grpId="0" nodeType="withEffect">
                                  <p:stCondLst>
                                    <p:cond delay="0"/>
                                  </p:stCondLst>
                                  <p:childTnLst>
                                    <p:set>
                                      <p:cBhvr>
                                        <p:cTn id="246" dur="1" fill="hold">
                                          <p:stCondLst>
                                            <p:cond delay="0"/>
                                          </p:stCondLst>
                                        </p:cTn>
                                        <p:tgtEl>
                                          <p:spTgt spid="164"/>
                                        </p:tgtEl>
                                        <p:attrNameLst>
                                          <p:attrName>style.visibility</p:attrName>
                                        </p:attrNameLst>
                                      </p:cBhvr>
                                      <p:to>
                                        <p:strVal val="visible"/>
                                      </p:to>
                                    </p:set>
                                    <p:animEffect transition="in" filter="wipe(left)">
                                      <p:cBhvr>
                                        <p:cTn id="247" dur="500"/>
                                        <p:tgtEl>
                                          <p:spTgt spid="164"/>
                                        </p:tgtEl>
                                      </p:cBhvr>
                                    </p:animEffect>
                                  </p:childTnLst>
                                </p:cTn>
                              </p:par>
                              <p:par>
                                <p:cTn id="248" presetID="22" presetClass="entr" presetSubtype="8" fill="hold" grpId="0" nodeType="withEffect">
                                  <p:stCondLst>
                                    <p:cond delay="0"/>
                                  </p:stCondLst>
                                  <p:childTnLst>
                                    <p:set>
                                      <p:cBhvr>
                                        <p:cTn id="249" dur="1" fill="hold">
                                          <p:stCondLst>
                                            <p:cond delay="0"/>
                                          </p:stCondLst>
                                        </p:cTn>
                                        <p:tgtEl>
                                          <p:spTgt spid="165"/>
                                        </p:tgtEl>
                                        <p:attrNameLst>
                                          <p:attrName>style.visibility</p:attrName>
                                        </p:attrNameLst>
                                      </p:cBhvr>
                                      <p:to>
                                        <p:strVal val="visible"/>
                                      </p:to>
                                    </p:set>
                                    <p:animEffect transition="in" filter="wipe(left)">
                                      <p:cBhvr>
                                        <p:cTn id="250" dur="500"/>
                                        <p:tgtEl>
                                          <p:spTgt spid="165"/>
                                        </p:tgtEl>
                                      </p:cBhvr>
                                    </p:animEffect>
                                  </p:childTnLst>
                                </p:cTn>
                              </p:par>
                              <p:par>
                                <p:cTn id="251" presetID="22" presetClass="entr" presetSubtype="8" fill="hold" grpId="0" nodeType="withEffect">
                                  <p:stCondLst>
                                    <p:cond delay="0"/>
                                  </p:stCondLst>
                                  <p:childTnLst>
                                    <p:set>
                                      <p:cBhvr>
                                        <p:cTn id="252" dur="1" fill="hold">
                                          <p:stCondLst>
                                            <p:cond delay="0"/>
                                          </p:stCondLst>
                                        </p:cTn>
                                        <p:tgtEl>
                                          <p:spTgt spid="166"/>
                                        </p:tgtEl>
                                        <p:attrNameLst>
                                          <p:attrName>style.visibility</p:attrName>
                                        </p:attrNameLst>
                                      </p:cBhvr>
                                      <p:to>
                                        <p:strVal val="visible"/>
                                      </p:to>
                                    </p:set>
                                    <p:animEffect transition="in" filter="wipe(left)">
                                      <p:cBhvr>
                                        <p:cTn id="253" dur="500"/>
                                        <p:tgtEl>
                                          <p:spTgt spid="166"/>
                                        </p:tgtEl>
                                      </p:cBhvr>
                                    </p:animEffect>
                                  </p:childTnLst>
                                </p:cTn>
                              </p:par>
                              <p:par>
                                <p:cTn id="254" presetID="22" presetClass="entr" presetSubtype="8" fill="hold" grpId="0" nodeType="withEffect">
                                  <p:stCondLst>
                                    <p:cond delay="0"/>
                                  </p:stCondLst>
                                  <p:childTnLst>
                                    <p:set>
                                      <p:cBhvr>
                                        <p:cTn id="255" dur="1" fill="hold">
                                          <p:stCondLst>
                                            <p:cond delay="0"/>
                                          </p:stCondLst>
                                        </p:cTn>
                                        <p:tgtEl>
                                          <p:spTgt spid="167"/>
                                        </p:tgtEl>
                                        <p:attrNameLst>
                                          <p:attrName>style.visibility</p:attrName>
                                        </p:attrNameLst>
                                      </p:cBhvr>
                                      <p:to>
                                        <p:strVal val="visible"/>
                                      </p:to>
                                    </p:set>
                                    <p:animEffect transition="in" filter="wipe(left)">
                                      <p:cBhvr>
                                        <p:cTn id="256" dur="500"/>
                                        <p:tgtEl>
                                          <p:spTgt spid="167"/>
                                        </p:tgtEl>
                                      </p:cBhvr>
                                    </p:animEffect>
                                  </p:childTnLst>
                                </p:cTn>
                              </p:par>
                              <p:par>
                                <p:cTn id="257" presetID="22" presetClass="entr" presetSubtype="8" fill="hold" grpId="0" nodeType="withEffect">
                                  <p:stCondLst>
                                    <p:cond delay="0"/>
                                  </p:stCondLst>
                                  <p:childTnLst>
                                    <p:set>
                                      <p:cBhvr>
                                        <p:cTn id="258" dur="1" fill="hold">
                                          <p:stCondLst>
                                            <p:cond delay="0"/>
                                          </p:stCondLst>
                                        </p:cTn>
                                        <p:tgtEl>
                                          <p:spTgt spid="168"/>
                                        </p:tgtEl>
                                        <p:attrNameLst>
                                          <p:attrName>style.visibility</p:attrName>
                                        </p:attrNameLst>
                                      </p:cBhvr>
                                      <p:to>
                                        <p:strVal val="visible"/>
                                      </p:to>
                                    </p:set>
                                    <p:animEffect transition="in" filter="wipe(left)">
                                      <p:cBhvr>
                                        <p:cTn id="259" dur="500"/>
                                        <p:tgtEl>
                                          <p:spTgt spid="168"/>
                                        </p:tgtEl>
                                      </p:cBhvr>
                                    </p:animEffect>
                                  </p:childTnLst>
                                </p:cTn>
                              </p:par>
                              <p:par>
                                <p:cTn id="260" presetID="22" presetClass="entr" presetSubtype="8" fill="hold" grpId="0" nodeType="withEffect">
                                  <p:stCondLst>
                                    <p:cond delay="0"/>
                                  </p:stCondLst>
                                  <p:childTnLst>
                                    <p:set>
                                      <p:cBhvr>
                                        <p:cTn id="261" dur="1" fill="hold">
                                          <p:stCondLst>
                                            <p:cond delay="0"/>
                                          </p:stCondLst>
                                        </p:cTn>
                                        <p:tgtEl>
                                          <p:spTgt spid="169"/>
                                        </p:tgtEl>
                                        <p:attrNameLst>
                                          <p:attrName>style.visibility</p:attrName>
                                        </p:attrNameLst>
                                      </p:cBhvr>
                                      <p:to>
                                        <p:strVal val="visible"/>
                                      </p:to>
                                    </p:set>
                                    <p:animEffect transition="in" filter="wipe(left)">
                                      <p:cBhvr>
                                        <p:cTn id="262" dur="500"/>
                                        <p:tgtEl>
                                          <p:spTgt spid="169"/>
                                        </p:tgtEl>
                                      </p:cBhvr>
                                    </p:animEffect>
                                  </p:childTnLst>
                                </p:cTn>
                              </p:par>
                              <p:par>
                                <p:cTn id="263" presetID="22" presetClass="entr" presetSubtype="8" fill="hold" grpId="0" nodeType="withEffect">
                                  <p:stCondLst>
                                    <p:cond delay="0"/>
                                  </p:stCondLst>
                                  <p:childTnLst>
                                    <p:set>
                                      <p:cBhvr>
                                        <p:cTn id="264" dur="1" fill="hold">
                                          <p:stCondLst>
                                            <p:cond delay="0"/>
                                          </p:stCondLst>
                                        </p:cTn>
                                        <p:tgtEl>
                                          <p:spTgt spid="170"/>
                                        </p:tgtEl>
                                        <p:attrNameLst>
                                          <p:attrName>style.visibility</p:attrName>
                                        </p:attrNameLst>
                                      </p:cBhvr>
                                      <p:to>
                                        <p:strVal val="visible"/>
                                      </p:to>
                                    </p:set>
                                    <p:animEffect transition="in" filter="wipe(left)">
                                      <p:cBhvr>
                                        <p:cTn id="265" dur="500"/>
                                        <p:tgtEl>
                                          <p:spTgt spid="170"/>
                                        </p:tgtEl>
                                      </p:cBhvr>
                                    </p:animEffect>
                                  </p:childTnLst>
                                </p:cTn>
                              </p:par>
                            </p:childTnLst>
                          </p:cTn>
                        </p:par>
                      </p:childTnLst>
                    </p:cTn>
                  </p:par>
                  <p:par>
                    <p:cTn id="266" fill="hold">
                      <p:stCondLst>
                        <p:cond delay="indefinite"/>
                      </p:stCondLst>
                      <p:childTnLst>
                        <p:par>
                          <p:cTn id="267" fill="hold">
                            <p:stCondLst>
                              <p:cond delay="0"/>
                            </p:stCondLst>
                            <p:childTnLst>
                              <p:par>
                                <p:cTn id="268" presetID="16" presetClass="entr" presetSubtype="37" fill="hold" grpId="0" nodeType="clickEffect">
                                  <p:stCondLst>
                                    <p:cond delay="0"/>
                                  </p:stCondLst>
                                  <p:childTnLst>
                                    <p:set>
                                      <p:cBhvr>
                                        <p:cTn id="269" dur="1" fill="hold">
                                          <p:stCondLst>
                                            <p:cond delay="0"/>
                                          </p:stCondLst>
                                        </p:cTn>
                                        <p:tgtEl>
                                          <p:spTgt spid="2"/>
                                        </p:tgtEl>
                                        <p:attrNameLst>
                                          <p:attrName>style.visibility</p:attrName>
                                        </p:attrNameLst>
                                      </p:cBhvr>
                                      <p:to>
                                        <p:strVal val="visible"/>
                                      </p:to>
                                    </p:set>
                                    <p:animEffect transition="in" filter="barn(outVertical)">
                                      <p:cBhvr>
                                        <p:cTn id="270" dur="500"/>
                                        <p:tgtEl>
                                          <p:spTgt spid="2"/>
                                        </p:tgtEl>
                                      </p:cBhvr>
                                    </p:animEffect>
                                  </p:childTnLst>
                                </p:cTn>
                              </p:par>
                              <p:par>
                                <p:cTn id="271" presetID="22" presetClass="entr" presetSubtype="8" fill="hold" nodeType="withEffect">
                                  <p:stCondLst>
                                    <p:cond delay="0"/>
                                  </p:stCondLst>
                                  <p:childTnLst>
                                    <p:set>
                                      <p:cBhvr>
                                        <p:cTn id="272" dur="1" fill="hold">
                                          <p:stCondLst>
                                            <p:cond delay="0"/>
                                          </p:stCondLst>
                                        </p:cTn>
                                        <p:tgtEl>
                                          <p:spTgt spid="171"/>
                                        </p:tgtEl>
                                        <p:attrNameLst>
                                          <p:attrName>style.visibility</p:attrName>
                                        </p:attrNameLst>
                                      </p:cBhvr>
                                      <p:to>
                                        <p:strVal val="visible"/>
                                      </p:to>
                                    </p:set>
                                    <p:animEffect transition="in" filter="wipe(left)">
                                      <p:cBhvr>
                                        <p:cTn id="273" dur="500"/>
                                        <p:tgtEl>
                                          <p:spTgt spid="171"/>
                                        </p:tgtEl>
                                      </p:cBhvr>
                                    </p:animEffect>
                                  </p:childTnLst>
                                </p:cTn>
                              </p:par>
                              <p:par>
                                <p:cTn id="274" presetID="22" presetClass="entr" presetSubtype="8" fill="hold" nodeType="withEffect">
                                  <p:stCondLst>
                                    <p:cond delay="0"/>
                                  </p:stCondLst>
                                  <p:childTnLst>
                                    <p:set>
                                      <p:cBhvr>
                                        <p:cTn id="275" dur="1" fill="hold">
                                          <p:stCondLst>
                                            <p:cond delay="0"/>
                                          </p:stCondLst>
                                        </p:cTn>
                                        <p:tgtEl>
                                          <p:spTgt spid="172"/>
                                        </p:tgtEl>
                                        <p:attrNameLst>
                                          <p:attrName>style.visibility</p:attrName>
                                        </p:attrNameLst>
                                      </p:cBhvr>
                                      <p:to>
                                        <p:strVal val="visible"/>
                                      </p:to>
                                    </p:set>
                                    <p:animEffect transition="in" filter="wipe(left)">
                                      <p:cBhvr>
                                        <p:cTn id="276"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P spid="32" grpId="0"/>
      <p:bldP spid="40" grpId="0"/>
      <p:bldP spid="45" grpId="0"/>
      <p:bldP spid="46" grpId="0"/>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p:bldP spid="139" grpId="0"/>
      <p:bldP spid="140" grpId="0"/>
      <p:bldP spid="141" grpId="0"/>
      <p:bldP spid="142" grpId="0"/>
      <p:bldP spid="164" grpId="0"/>
      <p:bldP spid="165" grpId="0"/>
      <p:bldP spid="166" grpId="0"/>
      <p:bldP spid="167" grpId="0"/>
      <p:bldP spid="168" grpId="0"/>
      <p:bldP spid="169" grpId="0"/>
      <p:bldP spid="17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Mod-6 Asynchronous Counter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5801550"/>
              </p:ext>
            </p:extLst>
          </p:nvPr>
        </p:nvGraphicFramePr>
        <p:xfrm>
          <a:off x="190500" y="990600"/>
          <a:ext cx="4914900" cy="4389120"/>
        </p:xfrm>
        <a:graphic>
          <a:graphicData uri="http://schemas.openxmlformats.org/drawingml/2006/table">
            <a:tbl>
              <a:tblPr firstRow="1" bandRow="1"/>
              <a:tblGrid>
                <a:gridCol w="982980"/>
                <a:gridCol w="982980"/>
                <a:gridCol w="982980"/>
                <a:gridCol w="982980"/>
                <a:gridCol w="982980"/>
              </a:tblGrid>
              <a:tr h="336153">
                <a:tc rowSpan="2">
                  <a:txBody>
                    <a:bodyPr/>
                    <a:lstStyle/>
                    <a:p>
                      <a:pPr algn="ctr"/>
                      <a:r>
                        <a:rPr lang="en-US" dirty="0" smtClean="0"/>
                        <a:t>After pulses</a:t>
                      </a:r>
                      <a:endParaRPr lang="en-US" dirty="0"/>
                    </a:p>
                  </a:txBody>
                  <a:tcPr anchor="ctr"/>
                </a:tc>
                <a:tc gridSpan="3">
                  <a:txBody>
                    <a:bodyPr/>
                    <a:lstStyle/>
                    <a:p>
                      <a:pPr algn="ctr"/>
                      <a:r>
                        <a:rPr lang="en-US" dirty="0" smtClean="0"/>
                        <a:t>State</a:t>
                      </a: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rowSpan="2">
                  <a:txBody>
                    <a:bodyPr/>
                    <a:lstStyle/>
                    <a:p>
                      <a:pPr algn="ctr"/>
                      <a:r>
                        <a:rPr lang="en-US" dirty="0" smtClean="0"/>
                        <a:t>Reset(R)</a:t>
                      </a:r>
                      <a:endParaRPr lang="en-US" dirty="0"/>
                    </a:p>
                  </a:txBody>
                  <a:tcPr anchor="ctr"/>
                </a:tc>
              </a:tr>
              <a:tr h="336153">
                <a:tc vMerge="1">
                  <a:txBody>
                    <a:bodyPr/>
                    <a:lstStyle/>
                    <a:p>
                      <a:pPr algn="ctr"/>
                      <a:endParaRPr lang="en-US" dirty="0"/>
                    </a:p>
                  </a:txBody>
                  <a:tcPr anchor="ctr"/>
                </a:tc>
                <a:tc>
                  <a:txBody>
                    <a:bodyPr/>
                    <a:lstStyle/>
                    <a:p>
                      <a:pPr algn="ctr"/>
                      <a:r>
                        <a:rPr lang="en-US" dirty="0" smtClean="0"/>
                        <a:t>Q</a:t>
                      </a:r>
                      <a:r>
                        <a:rPr lang="en-US" baseline="-25000" dirty="0" smtClean="0"/>
                        <a:t>1</a:t>
                      </a:r>
                      <a:endParaRPr lang="en-US" baseline="-25000" dirty="0"/>
                    </a:p>
                  </a:txBody>
                  <a:tcPr anchor="ctr"/>
                </a:tc>
                <a:tc>
                  <a:txBody>
                    <a:bodyPr/>
                    <a:lstStyle/>
                    <a:p>
                      <a:pPr algn="ctr"/>
                      <a:r>
                        <a:rPr lang="en-US" dirty="0" smtClean="0"/>
                        <a:t>Q</a:t>
                      </a:r>
                      <a:r>
                        <a:rPr lang="en-US" baseline="-25000" dirty="0" smtClean="0"/>
                        <a:t>2</a:t>
                      </a:r>
                      <a:endParaRPr lang="en-US" dirty="0"/>
                    </a:p>
                  </a:txBody>
                  <a:tcPr anchor="ctr"/>
                </a:tc>
                <a:tc>
                  <a:txBody>
                    <a:bodyPr/>
                    <a:lstStyle/>
                    <a:p>
                      <a:pPr algn="ctr"/>
                      <a:r>
                        <a:rPr lang="en-US" dirty="0" smtClean="0"/>
                        <a:t>Q</a:t>
                      </a:r>
                      <a:r>
                        <a:rPr lang="en-US" baseline="-25000" dirty="0" smtClean="0"/>
                        <a:t>3</a:t>
                      </a:r>
                      <a:endParaRPr lang="en-US" dirty="0"/>
                    </a:p>
                  </a:txBody>
                  <a:tcPr anchor="ctr"/>
                </a:tc>
                <a:tc vMerge="1">
                  <a:txBody>
                    <a:bodyPr/>
                    <a:lstStyle/>
                    <a:p>
                      <a:pPr algn="ctr"/>
                      <a:endParaRPr lang="en-US" dirty="0"/>
                    </a:p>
                  </a:txBody>
                  <a:tcPr anchor="ctr"/>
                </a:tc>
              </a:tr>
              <a:tr h="336153">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336153">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336153">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336153">
                <a:tc>
                  <a:txBody>
                    <a:bodyPr/>
                    <a:lstStyle/>
                    <a:p>
                      <a:pPr algn="ctr"/>
                      <a:r>
                        <a:rPr lang="en-US" dirty="0" smtClean="0"/>
                        <a:t>3</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336153">
                <a:tc>
                  <a:txBody>
                    <a:bodyPr/>
                    <a:lstStyle/>
                    <a:p>
                      <a:pPr algn="ctr"/>
                      <a:r>
                        <a:rPr lang="en-US" dirty="0" smtClean="0"/>
                        <a:t>4</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336153">
                <a:tc>
                  <a:txBody>
                    <a:bodyPr/>
                    <a:lstStyle/>
                    <a:p>
                      <a:pPr algn="ctr"/>
                      <a:r>
                        <a:rPr lang="en-US" dirty="0" smtClean="0"/>
                        <a:t>5</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336153">
                <a:tc>
                  <a:txBody>
                    <a:bodyPr/>
                    <a:lstStyle/>
                    <a:p>
                      <a:pPr algn="ctr"/>
                      <a:r>
                        <a:rPr lang="en-US" dirty="0" smtClean="0"/>
                        <a:t>6</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336153">
                <a:tc>
                  <a:txBody>
                    <a:bodyPr/>
                    <a:lstStyle/>
                    <a:p>
                      <a:pPr algn="ctr"/>
                      <a:endParaRPr lang="en-US" dirty="0"/>
                    </a:p>
                  </a:txBody>
                  <a:tcPr anchor="ctr"/>
                </a:tc>
                <a:tc>
                  <a:txBody>
                    <a:bodyPr/>
                    <a:lstStyle/>
                    <a:p>
                      <a:pPr algn="ctr"/>
                      <a:r>
                        <a:rPr lang="en-US" dirty="0" smtClean="0">
                          <a:latin typeface="Cambria Math" panose="02040503050406030204" pitchFamily="18" charset="0"/>
                          <a:ea typeface="Cambria Math" panose="02040503050406030204" pitchFamily="18" charset="0"/>
                        </a:rPr>
                        <a:t>↓</a:t>
                      </a:r>
                    </a:p>
                  </a:txBody>
                  <a:tcPr anchor="ctr"/>
                </a:tc>
                <a:tc>
                  <a:txBody>
                    <a:bodyPr/>
                    <a:lstStyle/>
                    <a:p>
                      <a:pPr algn="ctr"/>
                      <a:r>
                        <a:rPr lang="en-US" dirty="0" smtClean="0">
                          <a:latin typeface="Cambria Math" panose="02040503050406030204" pitchFamily="18" charset="0"/>
                          <a:ea typeface="Cambria Math" panose="02040503050406030204" pitchFamily="18" charset="0"/>
                        </a:rPr>
                        <a:t>↓</a:t>
                      </a:r>
                      <a:endParaRPr lang="en-US" dirty="0"/>
                    </a:p>
                  </a:txBody>
                  <a:tcPr anchor="ctr"/>
                </a:tc>
                <a:tc>
                  <a:txBody>
                    <a:bodyPr/>
                    <a:lstStyle/>
                    <a:p>
                      <a:pPr algn="ctr"/>
                      <a:r>
                        <a:rPr lang="en-US" dirty="0" smtClean="0">
                          <a:latin typeface="Cambria Math" panose="02040503050406030204" pitchFamily="18" charset="0"/>
                          <a:ea typeface="Cambria Math" panose="02040503050406030204" pitchFamily="18" charset="0"/>
                        </a:rPr>
                        <a:t>↓</a:t>
                      </a:r>
                      <a:endParaRPr lang="en-US" dirty="0"/>
                    </a:p>
                  </a:txBody>
                  <a:tcPr anchor="ctr"/>
                </a:tc>
                <a:tc>
                  <a:txBody>
                    <a:bodyPr/>
                    <a:lstStyle/>
                    <a:p>
                      <a:pPr algn="ctr"/>
                      <a:endParaRPr lang="en-US" dirty="0"/>
                    </a:p>
                  </a:txBody>
                  <a:tcPr anchor="ctr"/>
                </a:tc>
              </a:tr>
              <a:tr h="336153">
                <a:tc>
                  <a:txBody>
                    <a:bodyPr/>
                    <a:lstStyle/>
                    <a:p>
                      <a:pPr algn="ctr"/>
                      <a:endParaRPr lang="en-US" dirty="0"/>
                    </a:p>
                  </a:txBody>
                  <a:tcPr anchor="ctr"/>
                </a:tc>
                <a:tc>
                  <a:txBody>
                    <a:bodyPr/>
                    <a:lstStyle/>
                    <a:p>
                      <a:pPr algn="ctr"/>
                      <a:r>
                        <a:rPr lang="en-US" dirty="0" smtClean="0">
                          <a:latin typeface="Cambria Math" panose="02040503050406030204" pitchFamily="18" charset="0"/>
                          <a:ea typeface="Cambria Math" panose="02040503050406030204" pitchFamily="18" charset="0"/>
                        </a:rPr>
                        <a:t>0</a:t>
                      </a:r>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336153">
                <a:tc>
                  <a:txBody>
                    <a:bodyPr/>
                    <a:lstStyle/>
                    <a:p>
                      <a:pPr algn="ctr"/>
                      <a:r>
                        <a:rPr lang="en-US" dirty="0" smtClean="0"/>
                        <a:t>7</a:t>
                      </a:r>
                      <a:endParaRPr lang="en-US" dirty="0"/>
                    </a:p>
                  </a:txBody>
                  <a:tcPr anchor="ctr"/>
                </a:tc>
                <a:tc>
                  <a:txBody>
                    <a:bodyPr/>
                    <a:lstStyle/>
                    <a:p>
                      <a:pPr algn="ctr"/>
                      <a:r>
                        <a:rPr lang="en-US" dirty="0" smtClean="0">
                          <a:latin typeface="Cambria Math" panose="02040503050406030204" pitchFamily="18" charset="0"/>
                          <a:ea typeface="Cambria Math" panose="02040503050406030204" pitchFamily="18" charset="0"/>
                        </a:rPr>
                        <a:t>0</a:t>
                      </a:r>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bl>
          </a:graphicData>
        </a:graphic>
      </p:graphicFrame>
      <p:sp>
        <p:nvSpPr>
          <p:cNvPr id="5" name="Rectangle 4"/>
          <p:cNvSpPr/>
          <p:nvPr/>
        </p:nvSpPr>
        <p:spPr>
          <a:xfrm>
            <a:off x="4466272" y="1741855"/>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65320" y="2108567"/>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68176" y="2489567"/>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467224" y="2856279"/>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6752" y="3232519"/>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95800" y="3599231"/>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498656" y="3980231"/>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482464" y="4723183"/>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81512" y="5089895"/>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197810" y="1219733"/>
            <a:ext cx="790573" cy="304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562600" y="1066800"/>
            <a:ext cx="3050963" cy="523220"/>
          </a:xfrm>
          <a:prstGeom prst="rect">
            <a:avLst/>
          </a:prstGeom>
          <a:noFill/>
        </p:spPr>
        <p:txBody>
          <a:bodyPr wrap="none" rtlCol="0">
            <a:spAutoFit/>
          </a:bodyPr>
          <a:lstStyle/>
          <a:p>
            <a:r>
              <a:rPr lang="en-US" sz="2800" dirty="0" smtClean="0"/>
              <a:t>R = 0 for 000 to 101</a:t>
            </a:r>
            <a:endParaRPr lang="en-US" sz="2800" dirty="0"/>
          </a:p>
        </p:txBody>
      </p:sp>
      <p:sp>
        <p:nvSpPr>
          <p:cNvPr id="19" name="TextBox 18"/>
          <p:cNvSpPr txBox="1"/>
          <p:nvPr/>
        </p:nvSpPr>
        <p:spPr>
          <a:xfrm>
            <a:off x="5562600" y="1534180"/>
            <a:ext cx="2033377" cy="523220"/>
          </a:xfrm>
          <a:prstGeom prst="rect">
            <a:avLst/>
          </a:prstGeom>
          <a:noFill/>
        </p:spPr>
        <p:txBody>
          <a:bodyPr wrap="none" rtlCol="0">
            <a:spAutoFit/>
          </a:bodyPr>
          <a:lstStyle/>
          <a:p>
            <a:r>
              <a:rPr lang="en-US" sz="2800" dirty="0" smtClean="0"/>
              <a:t>R = 1 for 110</a:t>
            </a:r>
            <a:endParaRPr lang="en-US" sz="2800" dirty="0"/>
          </a:p>
        </p:txBody>
      </p:sp>
      <p:sp>
        <p:nvSpPr>
          <p:cNvPr id="20" name="TextBox 19"/>
          <p:cNvSpPr txBox="1"/>
          <p:nvPr/>
        </p:nvSpPr>
        <p:spPr>
          <a:xfrm>
            <a:off x="5562600" y="2067580"/>
            <a:ext cx="2006127" cy="523220"/>
          </a:xfrm>
          <a:prstGeom prst="rect">
            <a:avLst/>
          </a:prstGeom>
          <a:noFill/>
        </p:spPr>
        <p:txBody>
          <a:bodyPr wrap="none" rtlCol="0">
            <a:spAutoFit/>
          </a:bodyPr>
          <a:lstStyle/>
          <a:p>
            <a:r>
              <a:rPr lang="en-US" sz="2800" dirty="0" smtClean="0"/>
              <a:t>R = x for 111</a:t>
            </a:r>
            <a:endParaRPr lang="en-US" sz="2800" dirty="0"/>
          </a:p>
        </p:txBody>
      </p:sp>
      <p:sp>
        <p:nvSpPr>
          <p:cNvPr id="21" name="TextBox 20"/>
          <p:cNvSpPr txBox="1"/>
          <p:nvPr/>
        </p:nvSpPr>
        <p:spPr>
          <a:xfrm>
            <a:off x="5562600" y="2600980"/>
            <a:ext cx="3339376" cy="523220"/>
          </a:xfrm>
          <a:prstGeom prst="rect">
            <a:avLst/>
          </a:prstGeom>
          <a:noFill/>
        </p:spPr>
        <p:txBody>
          <a:bodyPr wrap="none" rtlCol="0">
            <a:spAutoFit/>
          </a:bodyPr>
          <a:lstStyle/>
          <a:p>
            <a:r>
              <a:rPr lang="en-US" sz="2800" dirty="0" smtClean="0"/>
              <a:t>R = Q</a:t>
            </a:r>
            <a:r>
              <a:rPr lang="en-US" sz="2800" baseline="-25000" dirty="0" smtClean="0"/>
              <a:t>3</a:t>
            </a:r>
            <a:r>
              <a:rPr lang="en-US" sz="2800" dirty="0" smtClean="0"/>
              <a:t>Q</a:t>
            </a:r>
            <a:r>
              <a:rPr lang="en-US" sz="2800" baseline="-25000" dirty="0" smtClean="0"/>
              <a:t>2</a:t>
            </a:r>
            <a:r>
              <a:rPr lang="en-US" sz="2800" dirty="0" smtClean="0"/>
              <a:t>Q</a:t>
            </a:r>
            <a:r>
              <a:rPr lang="en-US" sz="2800" baseline="-25000" dirty="0" smtClean="0"/>
              <a:t>1</a:t>
            </a:r>
            <a:r>
              <a:rPr lang="en-US" sz="2800" dirty="0" smtClean="0"/>
              <a:t>’ + </a:t>
            </a:r>
            <a:r>
              <a:rPr lang="en-US" sz="2800" dirty="0"/>
              <a:t>Q</a:t>
            </a:r>
            <a:r>
              <a:rPr lang="en-US" sz="2800" baseline="-25000" dirty="0"/>
              <a:t>3</a:t>
            </a:r>
            <a:r>
              <a:rPr lang="en-US" sz="2800" dirty="0"/>
              <a:t>Q</a:t>
            </a:r>
            <a:r>
              <a:rPr lang="en-US" sz="2800" baseline="-25000" dirty="0"/>
              <a:t>2</a:t>
            </a:r>
            <a:r>
              <a:rPr lang="en-US" sz="2800" dirty="0"/>
              <a:t>Q</a:t>
            </a:r>
            <a:r>
              <a:rPr lang="en-US" sz="2800" baseline="-25000" dirty="0"/>
              <a:t>1</a:t>
            </a:r>
            <a:endParaRPr lang="en-US" sz="2800" dirty="0"/>
          </a:p>
        </p:txBody>
      </p:sp>
      <p:sp>
        <p:nvSpPr>
          <p:cNvPr id="22" name="TextBox 21"/>
          <p:cNvSpPr txBox="1"/>
          <p:nvPr/>
        </p:nvSpPr>
        <p:spPr>
          <a:xfrm>
            <a:off x="5562600" y="3134380"/>
            <a:ext cx="1451038" cy="523220"/>
          </a:xfrm>
          <a:prstGeom prst="rect">
            <a:avLst/>
          </a:prstGeom>
          <a:noFill/>
          <a:ln>
            <a:solidFill>
              <a:schemeClr val="tx2"/>
            </a:solidFill>
          </a:ln>
        </p:spPr>
        <p:txBody>
          <a:bodyPr wrap="none" rtlCol="0">
            <a:spAutoFit/>
          </a:bodyPr>
          <a:lstStyle/>
          <a:p>
            <a:r>
              <a:rPr lang="en-US" sz="2800" dirty="0" smtClean="0"/>
              <a:t>R = Q</a:t>
            </a:r>
            <a:r>
              <a:rPr lang="en-US" sz="2800" baseline="-25000" dirty="0" smtClean="0"/>
              <a:t>3</a:t>
            </a:r>
            <a:r>
              <a:rPr lang="en-US" sz="2800" dirty="0" smtClean="0"/>
              <a:t>Q</a:t>
            </a:r>
            <a:r>
              <a:rPr lang="en-US" sz="2800" baseline="-25000" dirty="0" smtClean="0"/>
              <a:t>2</a:t>
            </a:r>
            <a:endParaRPr lang="en-US" sz="2800" dirty="0"/>
          </a:p>
        </p:txBody>
      </p:sp>
    </p:spTree>
    <p:extLst>
      <p:ext uri="{BB962C8B-B14F-4D97-AF65-F5344CB8AC3E}">
        <p14:creationId xmlns:p14="http://schemas.microsoft.com/office/powerpoint/2010/main" val="163923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0" nodeType="clickEffect">
                                  <p:stCondLst>
                                    <p:cond delay="0"/>
                                  </p:stCondLst>
                                  <p:childTnLst>
                                    <p:animEffect transition="out" filter="wipe(down)">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0" nodeType="clickEffect">
                                  <p:stCondLst>
                                    <p:cond delay="0"/>
                                  </p:stCondLst>
                                  <p:childTnLst>
                                    <p:animEffect transition="out" filter="wipe(down)">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0" nodeType="clickEffect">
                                  <p:stCondLst>
                                    <p:cond delay="0"/>
                                  </p:stCondLst>
                                  <p:childTnLst>
                                    <p:animEffect transition="out" filter="wipe(down)">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grpId="0" nodeType="clickEffect">
                                  <p:stCondLst>
                                    <p:cond delay="0"/>
                                  </p:stCondLst>
                                  <p:childTnLst>
                                    <p:animEffect transition="out" filter="wipe(down)">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grpId="0" nodeType="clickEffect">
                                  <p:stCondLst>
                                    <p:cond delay="0"/>
                                  </p:stCondLst>
                                  <p:childTnLst>
                                    <p:animEffect transition="out" filter="wipe(down)">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0" nodeType="clickEffect">
                                  <p:stCondLst>
                                    <p:cond delay="0"/>
                                  </p:stCondLst>
                                  <p:childTnLst>
                                    <p:animEffect transition="out" filter="wipe(down)">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0" nodeType="clickEffect">
                                  <p:stCondLst>
                                    <p:cond delay="0"/>
                                  </p:stCondLst>
                                  <p:childTnLst>
                                    <p:animEffect transition="out" filter="wipe(down)">
                                      <p:cBhvr>
                                        <p:cTn id="56" dur="500"/>
                                        <p:tgtEl>
                                          <p:spTgt spid="14"/>
                                        </p:tgtEl>
                                      </p:cBhvr>
                                    </p:animEffect>
                                    <p:set>
                                      <p:cBhvr>
                                        <p:cTn id="57" dur="1" fill="hold">
                                          <p:stCondLst>
                                            <p:cond delay="499"/>
                                          </p:stCondLst>
                                        </p:cTn>
                                        <p:tgtEl>
                                          <p:spTgt spid="14"/>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9"/>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1"/>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3" grpId="0" animBg="1"/>
      <p:bldP spid="14" grpId="0" animBg="1"/>
      <p:bldP spid="17" grpId="0" animBg="1"/>
      <p:bldP spid="18" grpId="0"/>
      <p:bldP spid="19" grpId="0"/>
      <p:bldP spid="20" grpId="0"/>
      <p:bldP spid="21" grpId="0"/>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Mod-6 Asynchronous Counter</a:t>
            </a:r>
            <a:endParaRPr lang="en-US" dirty="0"/>
          </a:p>
        </p:txBody>
      </p:sp>
      <p:grpSp>
        <p:nvGrpSpPr>
          <p:cNvPr id="4" name="Group 3"/>
          <p:cNvGrpSpPr/>
          <p:nvPr/>
        </p:nvGrpSpPr>
        <p:grpSpPr>
          <a:xfrm>
            <a:off x="1018572" y="2514600"/>
            <a:ext cx="1283120" cy="1905000"/>
            <a:chOff x="1066800" y="2286000"/>
            <a:chExt cx="1283120" cy="1905000"/>
          </a:xfrm>
        </p:grpSpPr>
        <p:grpSp>
          <p:nvGrpSpPr>
            <p:cNvPr id="5" name="Group 4"/>
            <p:cNvGrpSpPr/>
            <p:nvPr/>
          </p:nvGrpSpPr>
          <p:grpSpPr>
            <a:xfrm>
              <a:off x="1066800" y="2286000"/>
              <a:ext cx="1283120" cy="1905000"/>
              <a:chOff x="1114424" y="2286000"/>
              <a:chExt cx="1552576" cy="1905000"/>
            </a:xfrm>
          </p:grpSpPr>
          <p:sp>
            <p:nvSpPr>
              <p:cNvPr id="8" name="Rectangle 7"/>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smtClean="0"/>
                  <a:t>1</a:t>
                </a:r>
                <a:endParaRPr lang="en-US" baseline="-25000" dirty="0"/>
              </a:p>
            </p:txBody>
          </p:sp>
          <p:sp>
            <p:nvSpPr>
              <p:cNvPr id="9" name="TextBox 8"/>
              <p:cNvSpPr txBox="1"/>
              <p:nvPr/>
            </p:nvSpPr>
            <p:spPr>
              <a:xfrm>
                <a:off x="1219200" y="2357735"/>
                <a:ext cx="531849" cy="461665"/>
              </a:xfrm>
              <a:prstGeom prst="rect">
                <a:avLst/>
              </a:prstGeom>
              <a:noFill/>
            </p:spPr>
            <p:txBody>
              <a:bodyPr wrap="none" rtlCol="0">
                <a:spAutoFit/>
              </a:bodyPr>
              <a:lstStyle/>
              <a:p>
                <a:r>
                  <a:rPr lang="en-US" sz="2400" dirty="0" smtClean="0">
                    <a:solidFill>
                      <a:schemeClr val="bg1"/>
                    </a:solidFill>
                  </a:rPr>
                  <a:t>T</a:t>
                </a:r>
                <a:r>
                  <a:rPr lang="en-US" sz="2400" baseline="-25000" dirty="0" smtClean="0">
                    <a:solidFill>
                      <a:schemeClr val="bg1"/>
                    </a:solidFill>
                  </a:rPr>
                  <a:t>1</a:t>
                </a:r>
                <a:endParaRPr lang="en-US" sz="2400" baseline="-25000" dirty="0">
                  <a:solidFill>
                    <a:schemeClr val="bg1"/>
                  </a:solidFill>
                </a:endParaRPr>
              </a:p>
            </p:txBody>
          </p:sp>
          <p:sp>
            <p:nvSpPr>
              <p:cNvPr id="10" name="TextBox 9"/>
              <p:cNvSpPr txBox="1"/>
              <p:nvPr/>
            </p:nvSpPr>
            <p:spPr>
              <a:xfrm>
                <a:off x="2145931" y="2347912"/>
                <a:ext cx="495649"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1</a:t>
                </a:r>
                <a:endParaRPr lang="en-US" sz="2400" baseline="-25000" dirty="0">
                  <a:solidFill>
                    <a:schemeClr val="bg1"/>
                  </a:solidFill>
                </a:endParaRPr>
              </a:p>
            </p:txBody>
          </p:sp>
          <p:sp>
            <p:nvSpPr>
              <p:cNvPr id="11" name="TextBox 10"/>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sp>
          <p:nvSpPr>
            <p:cNvPr id="7" name="TextBox 6"/>
            <p:cNvSpPr txBox="1"/>
            <p:nvPr/>
          </p:nvSpPr>
          <p:spPr>
            <a:xfrm>
              <a:off x="1828800" y="3729335"/>
              <a:ext cx="520539"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1</a:t>
              </a:r>
              <a:r>
                <a:rPr lang="en-US" sz="2400" dirty="0" smtClean="0">
                  <a:solidFill>
                    <a:schemeClr val="bg1"/>
                  </a:solidFill>
                </a:rPr>
                <a:t>’</a:t>
              </a:r>
              <a:endParaRPr lang="en-US" sz="2400" baseline="-25000" dirty="0">
                <a:solidFill>
                  <a:schemeClr val="bg1"/>
                </a:solidFill>
              </a:endParaRPr>
            </a:p>
          </p:txBody>
        </p:sp>
      </p:grpSp>
      <p:grpSp>
        <p:nvGrpSpPr>
          <p:cNvPr id="12" name="Group 11"/>
          <p:cNvGrpSpPr/>
          <p:nvPr/>
        </p:nvGrpSpPr>
        <p:grpSpPr>
          <a:xfrm>
            <a:off x="3328038" y="2514600"/>
            <a:ext cx="1348134" cy="1905000"/>
            <a:chOff x="1066800" y="2286000"/>
            <a:chExt cx="1348134" cy="1905000"/>
          </a:xfrm>
        </p:grpSpPr>
        <p:grpSp>
          <p:nvGrpSpPr>
            <p:cNvPr id="13" name="Group 12"/>
            <p:cNvGrpSpPr/>
            <p:nvPr/>
          </p:nvGrpSpPr>
          <p:grpSpPr>
            <a:xfrm>
              <a:off x="1066800" y="2286000"/>
              <a:ext cx="1348134" cy="1905000"/>
              <a:chOff x="1114424" y="2286000"/>
              <a:chExt cx="1631243" cy="1905000"/>
            </a:xfrm>
          </p:grpSpPr>
          <p:sp>
            <p:nvSpPr>
              <p:cNvPr id="16" name="Rectangle 15"/>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smtClean="0"/>
                  <a:t>2</a:t>
                </a:r>
                <a:endParaRPr lang="en-US" baseline="-25000" dirty="0"/>
              </a:p>
            </p:txBody>
          </p:sp>
          <p:sp>
            <p:nvSpPr>
              <p:cNvPr id="17" name="TextBox 16"/>
              <p:cNvSpPr txBox="1"/>
              <p:nvPr/>
            </p:nvSpPr>
            <p:spPr>
              <a:xfrm>
                <a:off x="1219200" y="2357735"/>
                <a:ext cx="531849" cy="461665"/>
              </a:xfrm>
              <a:prstGeom prst="rect">
                <a:avLst/>
              </a:prstGeom>
              <a:noFill/>
            </p:spPr>
            <p:txBody>
              <a:bodyPr wrap="none" rtlCol="0">
                <a:spAutoFit/>
              </a:bodyPr>
              <a:lstStyle/>
              <a:p>
                <a:r>
                  <a:rPr lang="en-US" sz="2400" dirty="0" smtClean="0">
                    <a:solidFill>
                      <a:schemeClr val="bg1"/>
                    </a:solidFill>
                  </a:rPr>
                  <a:t>T</a:t>
                </a:r>
                <a:r>
                  <a:rPr lang="en-US" sz="2400" baseline="-25000" dirty="0" smtClean="0">
                    <a:solidFill>
                      <a:schemeClr val="bg1"/>
                    </a:solidFill>
                  </a:rPr>
                  <a:t>2</a:t>
                </a:r>
                <a:endParaRPr lang="en-US" sz="2400" baseline="-25000" dirty="0">
                  <a:solidFill>
                    <a:schemeClr val="bg1"/>
                  </a:solidFill>
                </a:endParaRPr>
              </a:p>
            </p:txBody>
          </p:sp>
          <p:sp>
            <p:nvSpPr>
              <p:cNvPr id="18" name="TextBox 17"/>
              <p:cNvSpPr txBox="1"/>
              <p:nvPr/>
            </p:nvSpPr>
            <p:spPr>
              <a:xfrm>
                <a:off x="2145931" y="2347912"/>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2</a:t>
                </a:r>
              </a:p>
            </p:txBody>
          </p:sp>
          <p:sp>
            <p:nvSpPr>
              <p:cNvPr id="19" name="TextBox 18"/>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sp>
          <p:nvSpPr>
            <p:cNvPr id="15" name="TextBox 14"/>
            <p:cNvSpPr txBox="1"/>
            <p:nvPr/>
          </p:nvSpPr>
          <p:spPr>
            <a:xfrm>
              <a:off x="1828800" y="3729335"/>
              <a:ext cx="572593"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2</a:t>
              </a:r>
              <a:r>
                <a:rPr lang="en-US" sz="2400" dirty="0" smtClean="0">
                  <a:solidFill>
                    <a:schemeClr val="bg1"/>
                  </a:solidFill>
                </a:rPr>
                <a:t>’</a:t>
              </a:r>
              <a:endParaRPr lang="en-US" sz="2400" baseline="-25000" dirty="0">
                <a:solidFill>
                  <a:schemeClr val="bg1"/>
                </a:solidFill>
              </a:endParaRPr>
            </a:p>
          </p:txBody>
        </p:sp>
      </p:grpSp>
      <p:grpSp>
        <p:nvGrpSpPr>
          <p:cNvPr id="20" name="Group 19"/>
          <p:cNvGrpSpPr/>
          <p:nvPr/>
        </p:nvGrpSpPr>
        <p:grpSpPr>
          <a:xfrm>
            <a:off x="5662266" y="2524066"/>
            <a:ext cx="1348134" cy="1905000"/>
            <a:chOff x="1066800" y="2286000"/>
            <a:chExt cx="1348134" cy="1905000"/>
          </a:xfrm>
        </p:grpSpPr>
        <p:grpSp>
          <p:nvGrpSpPr>
            <p:cNvPr id="21" name="Group 20"/>
            <p:cNvGrpSpPr/>
            <p:nvPr/>
          </p:nvGrpSpPr>
          <p:grpSpPr>
            <a:xfrm>
              <a:off x="1066800" y="2286000"/>
              <a:ext cx="1348134" cy="1905000"/>
              <a:chOff x="1114424" y="2286000"/>
              <a:chExt cx="1631243" cy="1905000"/>
            </a:xfrm>
          </p:grpSpPr>
          <p:sp>
            <p:nvSpPr>
              <p:cNvPr id="23" name="Rectangle 22"/>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3</a:t>
                </a:r>
                <a:endParaRPr lang="en-US" baseline="-25000" dirty="0"/>
              </a:p>
            </p:txBody>
          </p:sp>
          <p:sp>
            <p:nvSpPr>
              <p:cNvPr id="24" name="TextBox 23"/>
              <p:cNvSpPr txBox="1"/>
              <p:nvPr/>
            </p:nvSpPr>
            <p:spPr>
              <a:xfrm>
                <a:off x="1219200" y="2357735"/>
                <a:ext cx="531849" cy="461665"/>
              </a:xfrm>
              <a:prstGeom prst="rect">
                <a:avLst/>
              </a:prstGeom>
              <a:noFill/>
            </p:spPr>
            <p:txBody>
              <a:bodyPr wrap="none" rtlCol="0">
                <a:spAutoFit/>
              </a:bodyPr>
              <a:lstStyle/>
              <a:p>
                <a:r>
                  <a:rPr lang="en-US" sz="2400" dirty="0" smtClean="0">
                    <a:solidFill>
                      <a:schemeClr val="bg1"/>
                    </a:solidFill>
                  </a:rPr>
                  <a:t>T</a:t>
                </a:r>
                <a:r>
                  <a:rPr lang="en-US" sz="2400" baseline="-25000" dirty="0">
                    <a:solidFill>
                      <a:schemeClr val="bg1"/>
                    </a:solidFill>
                  </a:rPr>
                  <a:t>3</a:t>
                </a:r>
              </a:p>
            </p:txBody>
          </p:sp>
          <p:sp>
            <p:nvSpPr>
              <p:cNvPr id="25" name="TextBox 24"/>
              <p:cNvSpPr txBox="1"/>
              <p:nvPr/>
            </p:nvSpPr>
            <p:spPr>
              <a:xfrm>
                <a:off x="2145931" y="2347912"/>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3</a:t>
                </a:r>
              </a:p>
            </p:txBody>
          </p:sp>
          <p:sp>
            <p:nvSpPr>
              <p:cNvPr id="26" name="TextBox 25"/>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sp>
          <p:nvSpPr>
            <p:cNvPr id="22" name="TextBox 21"/>
            <p:cNvSpPr txBox="1"/>
            <p:nvPr/>
          </p:nvSpPr>
          <p:spPr>
            <a:xfrm>
              <a:off x="1828800" y="3729335"/>
              <a:ext cx="572593"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3</a:t>
              </a:r>
              <a:r>
                <a:rPr lang="en-US" sz="2400" dirty="0" smtClean="0">
                  <a:solidFill>
                    <a:schemeClr val="bg1"/>
                  </a:solidFill>
                </a:rPr>
                <a:t>’</a:t>
              </a:r>
              <a:endParaRPr lang="en-US" sz="2400" baseline="-25000" dirty="0">
                <a:solidFill>
                  <a:schemeClr val="bg1"/>
                </a:solidFill>
              </a:endParaRPr>
            </a:p>
          </p:txBody>
        </p:sp>
      </p:grpSp>
      <p:cxnSp>
        <p:nvCxnSpPr>
          <p:cNvPr id="30" name="Straight Connector 29"/>
          <p:cNvCxnSpPr/>
          <p:nvPr/>
        </p:nvCxnSpPr>
        <p:spPr>
          <a:xfrm flipV="1">
            <a:off x="2618772" y="2195512"/>
            <a:ext cx="0" cy="1246909"/>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2618772" y="3387606"/>
            <a:ext cx="762000" cy="117594"/>
            <a:chOff x="381000" y="3000376"/>
            <a:chExt cx="762000" cy="117594"/>
          </a:xfrm>
        </p:grpSpPr>
        <p:cxnSp>
          <p:nvCxnSpPr>
            <p:cNvPr id="32" name="Straight Connector 31"/>
            <p:cNvCxnSpPr/>
            <p:nvPr/>
          </p:nvCxnSpPr>
          <p:spPr>
            <a:xfrm>
              <a:off x="381000" y="3048000"/>
              <a:ext cx="6858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025406" y="3000376"/>
              <a:ext cx="117594" cy="1175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4" name="Straight Connector 33"/>
          <p:cNvCxnSpPr/>
          <p:nvPr/>
        </p:nvCxnSpPr>
        <p:spPr>
          <a:xfrm>
            <a:off x="2299684" y="2805112"/>
            <a:ext cx="331199" cy="0"/>
          </a:xfrm>
          <a:prstGeom prst="line">
            <a:avLst/>
          </a:prstGeom>
          <a:ln w="25400">
            <a:headEnd type="none"/>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953000" y="1809690"/>
            <a:ext cx="0" cy="164702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4953000" y="3401894"/>
            <a:ext cx="762000" cy="117594"/>
            <a:chOff x="381000" y="3000376"/>
            <a:chExt cx="762000" cy="117594"/>
          </a:xfrm>
        </p:grpSpPr>
        <p:cxnSp>
          <p:nvCxnSpPr>
            <p:cNvPr id="37" name="Straight Connector 36"/>
            <p:cNvCxnSpPr/>
            <p:nvPr/>
          </p:nvCxnSpPr>
          <p:spPr>
            <a:xfrm>
              <a:off x="381000" y="3048000"/>
              <a:ext cx="6858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025406" y="3000376"/>
              <a:ext cx="117594" cy="1175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Connector 38"/>
          <p:cNvCxnSpPr/>
          <p:nvPr/>
        </p:nvCxnSpPr>
        <p:spPr>
          <a:xfrm>
            <a:off x="4633912" y="2819400"/>
            <a:ext cx="331199" cy="0"/>
          </a:xfrm>
          <a:prstGeom prst="line">
            <a:avLst/>
          </a:prstGeom>
          <a:ln w="25400">
            <a:headEnd type="none"/>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61372" y="2838510"/>
            <a:ext cx="533400" cy="0"/>
          </a:xfrm>
          <a:prstGeom prst="line">
            <a:avLst/>
          </a:prstGeom>
          <a:ln w="25400">
            <a:head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61372" y="2229718"/>
            <a:ext cx="0" cy="60397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08972" y="1752600"/>
            <a:ext cx="314510" cy="400110"/>
          </a:xfrm>
          <a:prstGeom prst="rect">
            <a:avLst/>
          </a:prstGeom>
          <a:noFill/>
        </p:spPr>
        <p:txBody>
          <a:bodyPr wrap="square" rtlCol="0">
            <a:spAutoFit/>
          </a:bodyPr>
          <a:lstStyle/>
          <a:p>
            <a:r>
              <a:rPr lang="en-US" sz="2000" dirty="0" smtClean="0">
                <a:solidFill>
                  <a:schemeClr val="tx2"/>
                </a:solidFill>
              </a:rPr>
              <a:t>1</a:t>
            </a:r>
            <a:endParaRPr lang="en-US" sz="2000" baseline="-25000" dirty="0">
              <a:solidFill>
                <a:schemeClr val="tx2"/>
              </a:solidFill>
            </a:endParaRPr>
          </a:p>
        </p:txBody>
      </p:sp>
      <p:sp>
        <p:nvSpPr>
          <p:cNvPr id="43" name="TextBox 42"/>
          <p:cNvSpPr txBox="1"/>
          <p:nvPr/>
        </p:nvSpPr>
        <p:spPr>
          <a:xfrm>
            <a:off x="2390172" y="1752600"/>
            <a:ext cx="444352" cy="400110"/>
          </a:xfrm>
          <a:prstGeom prst="rect">
            <a:avLst/>
          </a:prstGeom>
          <a:noFill/>
        </p:spPr>
        <p:txBody>
          <a:bodyPr wrap="square" rtlCol="0">
            <a:spAutoFit/>
          </a:bodyPr>
          <a:lstStyle/>
          <a:p>
            <a:r>
              <a:rPr lang="en-US" sz="2000" dirty="0" smtClean="0">
                <a:solidFill>
                  <a:schemeClr val="tx2"/>
                </a:solidFill>
              </a:rPr>
              <a:t>Q</a:t>
            </a:r>
            <a:r>
              <a:rPr lang="en-US" sz="2000" baseline="-25000" dirty="0" smtClean="0">
                <a:solidFill>
                  <a:schemeClr val="tx2"/>
                </a:solidFill>
              </a:rPr>
              <a:t>1</a:t>
            </a:r>
            <a:endParaRPr lang="en-US" sz="2000" baseline="-25000" dirty="0">
              <a:solidFill>
                <a:schemeClr val="tx2"/>
              </a:solidFill>
            </a:endParaRPr>
          </a:p>
        </p:txBody>
      </p:sp>
      <p:sp>
        <p:nvSpPr>
          <p:cNvPr id="44" name="TextBox 43"/>
          <p:cNvSpPr txBox="1"/>
          <p:nvPr/>
        </p:nvSpPr>
        <p:spPr>
          <a:xfrm>
            <a:off x="4508648" y="1809690"/>
            <a:ext cx="444352" cy="400110"/>
          </a:xfrm>
          <a:prstGeom prst="rect">
            <a:avLst/>
          </a:prstGeom>
          <a:noFill/>
        </p:spPr>
        <p:txBody>
          <a:bodyPr wrap="square" rtlCol="0">
            <a:spAutoFit/>
          </a:bodyPr>
          <a:lstStyle/>
          <a:p>
            <a:r>
              <a:rPr lang="en-US" sz="2000" dirty="0" smtClean="0">
                <a:solidFill>
                  <a:schemeClr val="tx2"/>
                </a:solidFill>
              </a:rPr>
              <a:t>Q</a:t>
            </a:r>
            <a:r>
              <a:rPr lang="en-US" sz="2000" baseline="-25000" dirty="0">
                <a:solidFill>
                  <a:schemeClr val="tx2"/>
                </a:solidFill>
              </a:rPr>
              <a:t>2</a:t>
            </a:r>
          </a:p>
        </p:txBody>
      </p:sp>
      <p:grpSp>
        <p:nvGrpSpPr>
          <p:cNvPr id="49" name="Group 48"/>
          <p:cNvGrpSpPr/>
          <p:nvPr/>
        </p:nvGrpSpPr>
        <p:grpSpPr>
          <a:xfrm>
            <a:off x="519112" y="3381376"/>
            <a:ext cx="572502" cy="117594"/>
            <a:chOff x="381000" y="3000376"/>
            <a:chExt cx="762000" cy="117594"/>
          </a:xfrm>
        </p:grpSpPr>
        <p:cxnSp>
          <p:nvCxnSpPr>
            <p:cNvPr id="50" name="Straight Connector 49"/>
            <p:cNvCxnSpPr/>
            <p:nvPr/>
          </p:nvCxnSpPr>
          <p:spPr>
            <a:xfrm>
              <a:off x="381000" y="3048000"/>
              <a:ext cx="6858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1025406" y="3000376"/>
              <a:ext cx="117594" cy="1175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2" name="TextBox 51"/>
              <p:cNvSpPr txBox="1"/>
              <p:nvPr/>
            </p:nvSpPr>
            <p:spPr>
              <a:xfrm>
                <a:off x="1143000" y="4033366"/>
                <a:ext cx="806054" cy="462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solidFill>
                                <a:schemeClr val="bg1"/>
                              </a:solidFill>
                              <a:latin typeface="Cambria Math" panose="02040503050406030204" pitchFamily="18" charset="0"/>
                            </a:rPr>
                          </m:ctrlPr>
                        </m:accPr>
                        <m:e>
                          <m:r>
                            <m:rPr>
                              <m:sty m:val="p"/>
                            </m:rPr>
                            <a:rPr lang="en-US" sz="2400" b="0" i="0" smtClean="0">
                              <a:solidFill>
                                <a:schemeClr val="bg1"/>
                              </a:solidFill>
                              <a:latin typeface="Cambria Math" panose="02040503050406030204" pitchFamily="18" charset="0"/>
                            </a:rPr>
                            <m:t>CLR</m:t>
                          </m:r>
                        </m:e>
                      </m:acc>
                    </m:oMath>
                  </m:oMathPara>
                </a14:m>
                <a:endParaRPr lang="en-US" sz="2400" dirty="0">
                  <a:solidFill>
                    <a:schemeClr val="bg1"/>
                  </a:solidFill>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1143000" y="4033366"/>
                <a:ext cx="806054" cy="462434"/>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3461146" y="4038600"/>
                <a:ext cx="806054" cy="462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solidFill>
                                <a:schemeClr val="bg1"/>
                              </a:solidFill>
                              <a:latin typeface="Cambria Math" panose="02040503050406030204" pitchFamily="18" charset="0"/>
                            </a:rPr>
                          </m:ctrlPr>
                        </m:accPr>
                        <m:e>
                          <m:r>
                            <m:rPr>
                              <m:sty m:val="p"/>
                            </m:rPr>
                            <a:rPr lang="en-US" sz="2400" b="0" i="0" smtClean="0">
                              <a:solidFill>
                                <a:schemeClr val="bg1"/>
                              </a:solidFill>
                              <a:latin typeface="Cambria Math" panose="02040503050406030204" pitchFamily="18" charset="0"/>
                            </a:rPr>
                            <m:t>CLR</m:t>
                          </m:r>
                        </m:e>
                      </m:acc>
                    </m:oMath>
                  </m:oMathPara>
                </a14:m>
                <a:endParaRPr lang="en-US" sz="2400" dirty="0">
                  <a:solidFill>
                    <a:schemeClr val="bg1"/>
                  </a:solidFill>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3461146" y="4038600"/>
                <a:ext cx="806054" cy="46243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5747146" y="4038600"/>
                <a:ext cx="806054" cy="462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solidFill>
                                <a:schemeClr val="bg1"/>
                              </a:solidFill>
                              <a:latin typeface="Cambria Math" panose="02040503050406030204" pitchFamily="18" charset="0"/>
                            </a:rPr>
                          </m:ctrlPr>
                        </m:accPr>
                        <m:e>
                          <m:r>
                            <m:rPr>
                              <m:sty m:val="p"/>
                            </m:rPr>
                            <a:rPr lang="en-US" sz="2400" b="0" i="0" smtClean="0">
                              <a:solidFill>
                                <a:schemeClr val="bg1"/>
                              </a:solidFill>
                              <a:latin typeface="Cambria Math" panose="02040503050406030204" pitchFamily="18" charset="0"/>
                            </a:rPr>
                            <m:t>CLR</m:t>
                          </m:r>
                        </m:e>
                      </m:acc>
                    </m:oMath>
                  </m:oMathPara>
                </a14:m>
                <a:endParaRPr lang="en-US" sz="2400" dirty="0">
                  <a:solidFill>
                    <a:schemeClr val="bg1"/>
                  </a:solidFill>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5747146" y="4038600"/>
                <a:ext cx="806054" cy="462434"/>
              </a:xfrm>
              <a:prstGeom prst="rect">
                <a:avLst/>
              </a:prstGeom>
              <a:blipFill rotWithShape="0">
                <a:blip r:embed="rId3"/>
                <a:stretch>
                  <a:fillRect/>
                </a:stretch>
              </a:blipFill>
            </p:spPr>
            <p:txBody>
              <a:bodyPr/>
              <a:lstStyle/>
              <a:p>
                <a:r>
                  <a:rPr lang="en-US">
                    <a:noFill/>
                  </a:rPr>
                  <a:t> </a:t>
                </a:r>
              </a:p>
            </p:txBody>
          </p:sp>
        </mc:Fallback>
      </mc:AlternateContent>
      <p:cxnSp>
        <p:nvCxnSpPr>
          <p:cNvPr id="55" name="Straight Connector 54"/>
          <p:cNvCxnSpPr/>
          <p:nvPr/>
        </p:nvCxnSpPr>
        <p:spPr>
          <a:xfrm>
            <a:off x="3069225" y="2838510"/>
            <a:ext cx="331199" cy="0"/>
          </a:xfrm>
          <a:prstGeom prst="line">
            <a:avLst/>
          </a:prstGeom>
          <a:ln w="25400">
            <a:head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3075361" y="2229718"/>
            <a:ext cx="0" cy="60397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895600" y="1809690"/>
            <a:ext cx="259925" cy="400110"/>
          </a:xfrm>
          <a:prstGeom prst="rect">
            <a:avLst/>
          </a:prstGeom>
          <a:noFill/>
        </p:spPr>
        <p:txBody>
          <a:bodyPr wrap="square" rtlCol="0">
            <a:spAutoFit/>
          </a:bodyPr>
          <a:lstStyle/>
          <a:p>
            <a:r>
              <a:rPr lang="en-US" sz="2000" dirty="0" smtClean="0">
                <a:solidFill>
                  <a:schemeClr val="tx2"/>
                </a:solidFill>
              </a:rPr>
              <a:t>1</a:t>
            </a:r>
            <a:endParaRPr lang="en-US" sz="2000" baseline="-25000" dirty="0">
              <a:solidFill>
                <a:schemeClr val="tx2"/>
              </a:solidFill>
            </a:endParaRPr>
          </a:p>
        </p:txBody>
      </p:sp>
      <p:cxnSp>
        <p:nvCxnSpPr>
          <p:cNvPr id="58" name="Straight Connector 57"/>
          <p:cNvCxnSpPr/>
          <p:nvPr/>
        </p:nvCxnSpPr>
        <p:spPr>
          <a:xfrm>
            <a:off x="5400838" y="2857620"/>
            <a:ext cx="331199" cy="0"/>
          </a:xfrm>
          <a:prstGeom prst="line">
            <a:avLst/>
          </a:prstGeom>
          <a:ln w="25400">
            <a:head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5406974" y="2248828"/>
            <a:ext cx="0" cy="60397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226475" y="1828800"/>
            <a:ext cx="259925" cy="400110"/>
          </a:xfrm>
          <a:prstGeom prst="rect">
            <a:avLst/>
          </a:prstGeom>
          <a:noFill/>
        </p:spPr>
        <p:txBody>
          <a:bodyPr wrap="square" rtlCol="0">
            <a:spAutoFit/>
          </a:bodyPr>
          <a:lstStyle/>
          <a:p>
            <a:r>
              <a:rPr lang="en-US" sz="2000" dirty="0" smtClean="0">
                <a:solidFill>
                  <a:schemeClr val="tx2"/>
                </a:solidFill>
              </a:rPr>
              <a:t>1</a:t>
            </a:r>
            <a:endParaRPr lang="en-US" sz="2000" baseline="-25000" dirty="0">
              <a:solidFill>
                <a:schemeClr val="tx2"/>
              </a:solidFill>
            </a:endParaRPr>
          </a:p>
        </p:txBody>
      </p:sp>
      <p:grpSp>
        <p:nvGrpSpPr>
          <p:cNvPr id="62" name="Group 61"/>
          <p:cNvGrpSpPr/>
          <p:nvPr/>
        </p:nvGrpSpPr>
        <p:grpSpPr>
          <a:xfrm>
            <a:off x="4965111" y="1676400"/>
            <a:ext cx="3775328" cy="556814"/>
            <a:chOff x="-1119166" y="4177246"/>
            <a:chExt cx="6080202" cy="741118"/>
          </a:xfrm>
        </p:grpSpPr>
        <p:cxnSp>
          <p:nvCxnSpPr>
            <p:cNvPr id="63" name="Straight Connector 62"/>
            <p:cNvCxnSpPr/>
            <p:nvPr/>
          </p:nvCxnSpPr>
          <p:spPr>
            <a:xfrm flipV="1">
              <a:off x="3279279" y="4734370"/>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119166" y="4371022"/>
              <a:ext cx="4813552"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4584720" y="4496209"/>
              <a:ext cx="376316" cy="117436"/>
              <a:chOff x="1490775" y="1289057"/>
              <a:chExt cx="376316" cy="117436"/>
            </a:xfrm>
          </p:grpSpPr>
          <p:cxnSp>
            <p:nvCxnSpPr>
              <p:cNvPr id="67" name="Straight Connector 66"/>
              <p:cNvCxnSpPr/>
              <p:nvPr/>
            </p:nvCxnSpPr>
            <p:spPr>
              <a:xfrm flipV="1">
                <a:off x="1603168" y="1347775"/>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149077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6" name="Delay 67"/>
            <p:cNvSpPr/>
            <p:nvPr/>
          </p:nvSpPr>
          <p:spPr>
            <a:xfrm>
              <a:off x="3694386" y="4177246"/>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74" name="Elbow Connector 73"/>
          <p:cNvCxnSpPr/>
          <p:nvPr/>
        </p:nvCxnSpPr>
        <p:spPr>
          <a:xfrm flipV="1">
            <a:off x="6934200" y="2094976"/>
            <a:ext cx="914400" cy="733890"/>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8748712" y="1939206"/>
            <a:ext cx="0" cy="2861394"/>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544708" y="4800600"/>
            <a:ext cx="7218292" cy="0"/>
          </a:xfrm>
          <a:prstGeom prst="line">
            <a:avLst/>
          </a:prstGeom>
          <a:ln w="25400">
            <a:headEnd type="none"/>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rot="16200000">
            <a:off x="1352461" y="4552861"/>
            <a:ext cx="377886" cy="117594"/>
            <a:chOff x="765114" y="3000376"/>
            <a:chExt cx="377886" cy="117594"/>
          </a:xfrm>
        </p:grpSpPr>
        <p:cxnSp>
          <p:nvCxnSpPr>
            <p:cNvPr id="83" name="Straight Connector 82"/>
            <p:cNvCxnSpPr/>
            <p:nvPr/>
          </p:nvCxnSpPr>
          <p:spPr>
            <a:xfrm rot="5400000" flipV="1">
              <a:off x="915957" y="2897158"/>
              <a:ext cx="0" cy="30168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1025406" y="3000376"/>
              <a:ext cx="117594" cy="1175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rot="16200000">
            <a:off x="3679854" y="4549746"/>
            <a:ext cx="377886" cy="117594"/>
            <a:chOff x="765114" y="3000376"/>
            <a:chExt cx="377886" cy="117594"/>
          </a:xfrm>
        </p:grpSpPr>
        <p:cxnSp>
          <p:nvCxnSpPr>
            <p:cNvPr id="88" name="Straight Connector 87"/>
            <p:cNvCxnSpPr/>
            <p:nvPr/>
          </p:nvCxnSpPr>
          <p:spPr>
            <a:xfrm rot="5400000" flipV="1">
              <a:off x="915957" y="2897158"/>
              <a:ext cx="0" cy="30168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1025406" y="3000376"/>
              <a:ext cx="117594" cy="1175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rot="16200000">
            <a:off x="6000660" y="4549746"/>
            <a:ext cx="377886" cy="117594"/>
            <a:chOff x="765114" y="3000376"/>
            <a:chExt cx="377886" cy="117594"/>
          </a:xfrm>
        </p:grpSpPr>
        <p:cxnSp>
          <p:nvCxnSpPr>
            <p:cNvPr id="91" name="Straight Connector 90"/>
            <p:cNvCxnSpPr/>
            <p:nvPr/>
          </p:nvCxnSpPr>
          <p:spPr>
            <a:xfrm rot="5400000" flipV="1">
              <a:off x="915957" y="2897158"/>
              <a:ext cx="0" cy="30168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1025406" y="3000376"/>
              <a:ext cx="117594" cy="1175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TextBox 92"/>
          <p:cNvSpPr txBox="1"/>
          <p:nvPr/>
        </p:nvSpPr>
        <p:spPr>
          <a:xfrm>
            <a:off x="6962776" y="2038290"/>
            <a:ext cx="444352" cy="400110"/>
          </a:xfrm>
          <a:prstGeom prst="rect">
            <a:avLst/>
          </a:prstGeom>
          <a:noFill/>
        </p:spPr>
        <p:txBody>
          <a:bodyPr wrap="square" rtlCol="0">
            <a:spAutoFit/>
          </a:bodyPr>
          <a:lstStyle/>
          <a:p>
            <a:r>
              <a:rPr lang="en-US" sz="2000" dirty="0" smtClean="0">
                <a:solidFill>
                  <a:schemeClr val="tx2"/>
                </a:solidFill>
              </a:rPr>
              <a:t>Q</a:t>
            </a:r>
            <a:r>
              <a:rPr lang="en-US" sz="2000" baseline="-25000" dirty="0">
                <a:solidFill>
                  <a:schemeClr val="tx2"/>
                </a:solidFill>
              </a:rPr>
              <a:t>3</a:t>
            </a:r>
          </a:p>
        </p:txBody>
      </p:sp>
      <p:sp>
        <p:nvSpPr>
          <p:cNvPr id="94" name="TextBox 93"/>
          <p:cNvSpPr txBox="1"/>
          <p:nvPr/>
        </p:nvSpPr>
        <p:spPr>
          <a:xfrm>
            <a:off x="8318648" y="2343090"/>
            <a:ext cx="444352" cy="400110"/>
          </a:xfrm>
          <a:prstGeom prst="rect">
            <a:avLst/>
          </a:prstGeom>
          <a:noFill/>
        </p:spPr>
        <p:txBody>
          <a:bodyPr wrap="square" rtlCol="0">
            <a:spAutoFit/>
          </a:bodyPr>
          <a:lstStyle/>
          <a:p>
            <a:r>
              <a:rPr lang="en-US" sz="2000" dirty="0" smtClean="0">
                <a:solidFill>
                  <a:schemeClr val="tx2"/>
                </a:solidFill>
              </a:rPr>
              <a:t>R’</a:t>
            </a:r>
            <a:endParaRPr lang="en-US" sz="2000" baseline="-25000" dirty="0">
              <a:solidFill>
                <a:schemeClr val="tx2"/>
              </a:solidFill>
            </a:endParaRPr>
          </a:p>
        </p:txBody>
      </p:sp>
    </p:spTree>
    <p:extLst>
      <p:ext uri="{BB962C8B-B14F-4D97-AF65-F5344CB8AC3E}">
        <p14:creationId xmlns:p14="http://schemas.microsoft.com/office/powerpoint/2010/main" val="76204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down)">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wipe(down)">
                                      <p:cBhvr>
                                        <p:cTn id="18" dur="500"/>
                                        <p:tgtEl>
                                          <p:spTgt spid="41"/>
                                        </p:tgtEl>
                                      </p:cBhvr>
                                    </p:animEffect>
                                  </p:childTnLst>
                                </p:cTn>
                              </p:par>
                              <p:par>
                                <p:cTn id="19" presetID="22" presetClass="entr" presetSubtype="4"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down)">
                                      <p:cBhvr>
                                        <p:cTn id="21" dur="500"/>
                                        <p:tgtEl>
                                          <p:spTgt spid="40"/>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down)">
                                      <p:cBhvr>
                                        <p:cTn id="24" dur="5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wipe(left)">
                                      <p:cBhvr>
                                        <p:cTn id="29" dur="500"/>
                                        <p:tgtEl>
                                          <p:spTgt spid="4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par>
                                <p:cTn id="38" presetID="22" presetClass="entr" presetSubtype="8"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ipe(down)">
                                      <p:cBhvr>
                                        <p:cTn id="43" dur="500"/>
                                        <p:tgtEl>
                                          <p:spTgt spid="4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wipe(up)">
                                      <p:cBhvr>
                                        <p:cTn id="48" dur="500"/>
                                        <p:tgtEl>
                                          <p:spTgt spid="57"/>
                                        </p:tgtEl>
                                      </p:cBhvr>
                                    </p:animEffect>
                                  </p:childTnLst>
                                </p:cTn>
                              </p:par>
                              <p:par>
                                <p:cTn id="49" presetID="22" presetClass="entr" presetSubtype="1" fill="hold" nodeType="with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wipe(up)">
                                      <p:cBhvr>
                                        <p:cTn id="51" dur="500"/>
                                        <p:tgtEl>
                                          <p:spTgt spid="56"/>
                                        </p:tgtEl>
                                      </p:cBhvr>
                                    </p:animEffect>
                                  </p:childTnLst>
                                </p:cTn>
                              </p:par>
                              <p:par>
                                <p:cTn id="52" presetID="22" presetClass="entr" presetSubtype="1" fill="hold"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wipe(up)">
                                      <p:cBhvr>
                                        <p:cTn id="54" dur="500"/>
                                        <p:tgtEl>
                                          <p:spTgt spid="5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wipe(left)">
                                      <p:cBhvr>
                                        <p:cTn id="59" dur="500"/>
                                        <p:tgtEl>
                                          <p:spTgt spid="39"/>
                                        </p:tgtEl>
                                      </p:cBhvr>
                                    </p:animEffect>
                                  </p:childTnLst>
                                </p:cTn>
                              </p:par>
                              <p:par>
                                <p:cTn id="60" presetID="22" presetClass="entr" presetSubtype="8"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ipe(left)">
                                      <p:cBhvr>
                                        <p:cTn id="62" dur="500"/>
                                        <p:tgtEl>
                                          <p:spTgt spid="35"/>
                                        </p:tgtEl>
                                      </p:cBhvr>
                                    </p:animEffect>
                                  </p:childTnLst>
                                </p:cTn>
                              </p:par>
                              <p:par>
                                <p:cTn id="63" presetID="22" presetClass="entr" presetSubtype="8"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wipe(left)">
                                      <p:cBhvr>
                                        <p:cTn id="65" dur="500"/>
                                        <p:tgtEl>
                                          <p:spTgt spid="36"/>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down)">
                                      <p:cBhvr>
                                        <p:cTn id="68" dur="500"/>
                                        <p:tgtEl>
                                          <p:spTgt spid="4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wipe(up)">
                                      <p:cBhvr>
                                        <p:cTn id="73" dur="500"/>
                                        <p:tgtEl>
                                          <p:spTgt spid="60"/>
                                        </p:tgtEl>
                                      </p:cBhvr>
                                    </p:animEffect>
                                  </p:childTnLst>
                                </p:cTn>
                              </p:par>
                              <p:par>
                                <p:cTn id="74" presetID="22" presetClass="entr" presetSubtype="1" fill="hold" nodeType="with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wipe(up)">
                                      <p:cBhvr>
                                        <p:cTn id="76" dur="500"/>
                                        <p:tgtEl>
                                          <p:spTgt spid="59"/>
                                        </p:tgtEl>
                                      </p:cBhvr>
                                    </p:animEffect>
                                  </p:childTnLst>
                                </p:cTn>
                              </p:par>
                              <p:par>
                                <p:cTn id="77" presetID="22" presetClass="entr" presetSubtype="1" fill="hold" nodeType="with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wipe(up)">
                                      <p:cBhvr>
                                        <p:cTn id="79" dur="500"/>
                                        <p:tgtEl>
                                          <p:spTgt spid="5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74"/>
                                        </p:tgtEl>
                                        <p:attrNameLst>
                                          <p:attrName>style.visibility</p:attrName>
                                        </p:attrNameLst>
                                      </p:cBhvr>
                                      <p:to>
                                        <p:strVal val="visible"/>
                                      </p:to>
                                    </p:set>
                                    <p:animEffect transition="in" filter="wipe(left)">
                                      <p:cBhvr>
                                        <p:cTn id="84" dur="500"/>
                                        <p:tgtEl>
                                          <p:spTgt spid="74"/>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93"/>
                                        </p:tgtEl>
                                        <p:attrNameLst>
                                          <p:attrName>style.visibility</p:attrName>
                                        </p:attrNameLst>
                                      </p:cBhvr>
                                      <p:to>
                                        <p:strVal val="visible"/>
                                      </p:to>
                                    </p:set>
                                    <p:animEffect transition="in" filter="wipe(left)">
                                      <p:cBhvr>
                                        <p:cTn id="87" dur="500"/>
                                        <p:tgtEl>
                                          <p:spTgt spid="9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76"/>
                                        </p:tgtEl>
                                        <p:attrNameLst>
                                          <p:attrName>style.visibility</p:attrName>
                                        </p:attrNameLst>
                                      </p:cBhvr>
                                      <p:to>
                                        <p:strVal val="visible"/>
                                      </p:to>
                                    </p:set>
                                    <p:animEffect transition="in" filter="wipe(down)">
                                      <p:cBhvr>
                                        <p:cTn id="92" dur="500"/>
                                        <p:tgtEl>
                                          <p:spTgt spid="76"/>
                                        </p:tgtEl>
                                      </p:cBhvr>
                                    </p:animEffect>
                                  </p:childTnLst>
                                </p:cTn>
                              </p:par>
                              <p:par>
                                <p:cTn id="93" presetID="22" presetClass="entr" presetSubtype="4" fill="hold" nodeType="withEffect">
                                  <p:stCondLst>
                                    <p:cond delay="0"/>
                                  </p:stCondLst>
                                  <p:childTnLst>
                                    <p:set>
                                      <p:cBhvr>
                                        <p:cTn id="94" dur="1" fill="hold">
                                          <p:stCondLst>
                                            <p:cond delay="0"/>
                                          </p:stCondLst>
                                        </p:cTn>
                                        <p:tgtEl>
                                          <p:spTgt spid="78"/>
                                        </p:tgtEl>
                                        <p:attrNameLst>
                                          <p:attrName>style.visibility</p:attrName>
                                        </p:attrNameLst>
                                      </p:cBhvr>
                                      <p:to>
                                        <p:strVal val="visible"/>
                                      </p:to>
                                    </p:set>
                                    <p:animEffect transition="in" filter="wipe(down)">
                                      <p:cBhvr>
                                        <p:cTn id="95" dur="500"/>
                                        <p:tgtEl>
                                          <p:spTgt spid="78"/>
                                        </p:tgtEl>
                                      </p:cBhvr>
                                    </p:animEffect>
                                  </p:childTnLst>
                                </p:cTn>
                              </p:par>
                              <p:par>
                                <p:cTn id="96" presetID="22" presetClass="entr" presetSubtype="4" fill="hold" nodeType="withEffect">
                                  <p:stCondLst>
                                    <p:cond delay="0"/>
                                  </p:stCondLst>
                                  <p:childTnLst>
                                    <p:set>
                                      <p:cBhvr>
                                        <p:cTn id="97" dur="1" fill="hold">
                                          <p:stCondLst>
                                            <p:cond delay="0"/>
                                          </p:stCondLst>
                                        </p:cTn>
                                        <p:tgtEl>
                                          <p:spTgt spid="90"/>
                                        </p:tgtEl>
                                        <p:attrNameLst>
                                          <p:attrName>style.visibility</p:attrName>
                                        </p:attrNameLst>
                                      </p:cBhvr>
                                      <p:to>
                                        <p:strVal val="visible"/>
                                      </p:to>
                                    </p:set>
                                    <p:animEffect transition="in" filter="wipe(down)">
                                      <p:cBhvr>
                                        <p:cTn id="98" dur="500"/>
                                        <p:tgtEl>
                                          <p:spTgt spid="90"/>
                                        </p:tgtEl>
                                      </p:cBhvr>
                                    </p:animEffect>
                                  </p:childTnLst>
                                </p:cTn>
                              </p:par>
                              <p:par>
                                <p:cTn id="99" presetID="22" presetClass="entr" presetSubtype="4" fill="hold" nodeType="withEffect">
                                  <p:stCondLst>
                                    <p:cond delay="0"/>
                                  </p:stCondLst>
                                  <p:childTnLst>
                                    <p:set>
                                      <p:cBhvr>
                                        <p:cTn id="100" dur="1" fill="hold">
                                          <p:stCondLst>
                                            <p:cond delay="0"/>
                                          </p:stCondLst>
                                        </p:cTn>
                                        <p:tgtEl>
                                          <p:spTgt spid="87"/>
                                        </p:tgtEl>
                                        <p:attrNameLst>
                                          <p:attrName>style.visibility</p:attrName>
                                        </p:attrNameLst>
                                      </p:cBhvr>
                                      <p:to>
                                        <p:strVal val="visible"/>
                                      </p:to>
                                    </p:set>
                                    <p:animEffect transition="in" filter="wipe(down)">
                                      <p:cBhvr>
                                        <p:cTn id="101" dur="500"/>
                                        <p:tgtEl>
                                          <p:spTgt spid="87"/>
                                        </p:tgtEl>
                                      </p:cBhvr>
                                    </p:animEffect>
                                  </p:childTnLst>
                                </p:cTn>
                              </p:par>
                              <p:par>
                                <p:cTn id="102" presetID="22" presetClass="entr" presetSubtype="4" fill="hold" nodeType="withEffect">
                                  <p:stCondLst>
                                    <p:cond delay="0"/>
                                  </p:stCondLst>
                                  <p:childTnLst>
                                    <p:set>
                                      <p:cBhvr>
                                        <p:cTn id="103" dur="1" fill="hold">
                                          <p:stCondLst>
                                            <p:cond delay="0"/>
                                          </p:stCondLst>
                                        </p:cTn>
                                        <p:tgtEl>
                                          <p:spTgt spid="82"/>
                                        </p:tgtEl>
                                        <p:attrNameLst>
                                          <p:attrName>style.visibility</p:attrName>
                                        </p:attrNameLst>
                                      </p:cBhvr>
                                      <p:to>
                                        <p:strVal val="visible"/>
                                      </p:to>
                                    </p:set>
                                    <p:animEffect transition="in" filter="wipe(down)">
                                      <p:cBhvr>
                                        <p:cTn id="104" dur="500"/>
                                        <p:tgtEl>
                                          <p:spTgt spid="82"/>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94"/>
                                        </p:tgtEl>
                                        <p:attrNameLst>
                                          <p:attrName>style.visibility</p:attrName>
                                        </p:attrNameLst>
                                      </p:cBhvr>
                                      <p:to>
                                        <p:strVal val="visible"/>
                                      </p:to>
                                    </p:set>
                                    <p:animEffect transition="in" filter="wipe(down)">
                                      <p:cBhvr>
                                        <p:cTn id="107" dur="500"/>
                                        <p:tgtEl>
                                          <p:spTgt spid="94"/>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62"/>
                                        </p:tgtEl>
                                        <p:attrNameLst>
                                          <p:attrName>style.visibility</p:attrName>
                                        </p:attrNameLst>
                                      </p:cBhvr>
                                      <p:to>
                                        <p:strVal val="visible"/>
                                      </p:to>
                                    </p:set>
                                    <p:animEffect transition="in" filter="wipe(left)">
                                      <p:cBhvr>
                                        <p:cTn id="11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57" grpId="0"/>
      <p:bldP spid="60" grpId="0"/>
      <p:bldP spid="93" grpId="0"/>
      <p:bldP spid="9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190500" y="990600"/>
            <a:ext cx="8763000" cy="5334000"/>
          </a:xfrm>
        </p:spPr>
        <p:txBody>
          <a:bodyPr/>
          <a:lstStyle/>
          <a:p>
            <a:r>
              <a:rPr lang="en-US" dirty="0" smtClean="0"/>
              <a:t>Design Mod-10 ripple counter.</a:t>
            </a:r>
          </a:p>
          <a:p>
            <a:r>
              <a:rPr lang="en-US" dirty="0" smtClean="0"/>
              <a:t>Draw </a:t>
            </a:r>
            <a:r>
              <a:rPr lang="en-US" dirty="0"/>
              <a:t>a frequency divider using JK FFs to divide input clock frequency by a factor of 8.</a:t>
            </a:r>
          </a:p>
          <a:p>
            <a:endParaRPr lang="en-US" dirty="0"/>
          </a:p>
        </p:txBody>
      </p:sp>
    </p:spTree>
    <p:extLst>
      <p:ext uri="{BB962C8B-B14F-4D97-AF65-F5344CB8AC3E}">
        <p14:creationId xmlns:p14="http://schemas.microsoft.com/office/powerpoint/2010/main" val="18840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of Synchronous Counters</a:t>
            </a:r>
            <a:endParaRPr lang="en-US" dirty="0"/>
          </a:p>
        </p:txBody>
      </p:sp>
      <p:sp>
        <p:nvSpPr>
          <p:cNvPr id="3" name="Content Placeholder 2"/>
          <p:cNvSpPr>
            <a:spLocks noGrp="1"/>
          </p:cNvSpPr>
          <p:nvPr>
            <p:ph idx="1"/>
          </p:nvPr>
        </p:nvSpPr>
        <p:spPr/>
        <p:txBody>
          <a:bodyPr>
            <a:normAutofit/>
          </a:bodyPr>
          <a:lstStyle/>
          <a:p>
            <a:pPr algn="just"/>
            <a:r>
              <a:rPr lang="en-US" dirty="0"/>
              <a:t>Step </a:t>
            </a:r>
            <a:r>
              <a:rPr lang="en-US" dirty="0" smtClean="0"/>
              <a:t>1. </a:t>
            </a:r>
            <a:r>
              <a:rPr lang="en-US" dirty="0"/>
              <a:t>Number of flip-flops: </a:t>
            </a:r>
            <a:endParaRPr lang="en-US" dirty="0" smtClean="0"/>
          </a:p>
          <a:p>
            <a:pPr indent="0" algn="just">
              <a:buNone/>
            </a:pPr>
            <a:r>
              <a:rPr lang="en-US" dirty="0" smtClean="0"/>
              <a:t>Based </a:t>
            </a:r>
            <a:r>
              <a:rPr lang="en-US" dirty="0"/>
              <a:t>on the description of the problem, determine the required number n of the </a:t>
            </a:r>
            <a:r>
              <a:rPr lang="en-US" dirty="0" smtClean="0"/>
              <a:t>FFs - the </a:t>
            </a:r>
            <a:r>
              <a:rPr lang="en-US" dirty="0"/>
              <a:t>smallest value of n is such that the number of states N </a:t>
            </a:r>
            <a:r>
              <a:rPr lang="en-US" dirty="0" smtClean="0"/>
              <a:t>≤ 2</a:t>
            </a:r>
            <a:r>
              <a:rPr lang="en-US" baseline="30000" dirty="0" smtClean="0"/>
              <a:t>n</a:t>
            </a:r>
            <a:r>
              <a:rPr lang="en-US" dirty="0"/>
              <a:t> </a:t>
            </a:r>
            <a:r>
              <a:rPr lang="en-US" dirty="0" smtClean="0"/>
              <a:t>and </a:t>
            </a:r>
            <a:r>
              <a:rPr lang="en-US" dirty="0"/>
              <a:t>the desired counting sequence</a:t>
            </a:r>
            <a:r>
              <a:rPr lang="en-US" dirty="0" smtClean="0"/>
              <a:t>.</a:t>
            </a:r>
            <a:endParaRPr lang="en-US" dirty="0"/>
          </a:p>
          <a:p>
            <a:pPr algn="just"/>
            <a:r>
              <a:rPr lang="en-US" dirty="0"/>
              <a:t>Step 2. State diagram: </a:t>
            </a:r>
            <a:endParaRPr lang="en-US" dirty="0" smtClean="0"/>
          </a:p>
          <a:p>
            <a:pPr indent="0" algn="just">
              <a:buNone/>
            </a:pPr>
            <a:r>
              <a:rPr lang="en-US" dirty="0" smtClean="0"/>
              <a:t>Draw </a:t>
            </a:r>
            <a:r>
              <a:rPr lang="en-US" dirty="0"/>
              <a:t>the state diagram showing all the possible states</a:t>
            </a:r>
            <a:r>
              <a:rPr lang="en-US" dirty="0" smtClean="0"/>
              <a:t>.</a:t>
            </a:r>
            <a:endParaRPr lang="en-US" dirty="0"/>
          </a:p>
          <a:p>
            <a:pPr algn="just"/>
            <a:r>
              <a:rPr lang="en-US" dirty="0"/>
              <a:t>Step 3. Choice of flip-flops and excitation </a:t>
            </a:r>
            <a:r>
              <a:rPr lang="en-US" dirty="0" smtClean="0"/>
              <a:t>table:</a:t>
            </a:r>
          </a:p>
          <a:p>
            <a:pPr indent="0" algn="just">
              <a:buNone/>
            </a:pPr>
            <a:r>
              <a:rPr lang="en-US" dirty="0" smtClean="0"/>
              <a:t>Select </a:t>
            </a:r>
            <a:r>
              <a:rPr lang="en-US" dirty="0"/>
              <a:t>the type of flip-flops to be used and write the excitation </a:t>
            </a:r>
            <a:r>
              <a:rPr lang="en-US" dirty="0" smtClean="0"/>
              <a:t>table.</a:t>
            </a:r>
          </a:p>
          <a:p>
            <a:pPr indent="0" algn="just">
              <a:buNone/>
            </a:pPr>
            <a:r>
              <a:rPr lang="en-US" dirty="0" smtClean="0"/>
              <a:t>An </a:t>
            </a:r>
            <a:r>
              <a:rPr lang="en-US" dirty="0"/>
              <a:t>excitation table is a table that lists the present state (PS), the next state (NS) and the required excitations.</a:t>
            </a:r>
          </a:p>
        </p:txBody>
      </p:sp>
    </p:spTree>
    <p:extLst>
      <p:ext uri="{BB962C8B-B14F-4D97-AF65-F5344CB8AC3E}">
        <p14:creationId xmlns:p14="http://schemas.microsoft.com/office/powerpoint/2010/main" val="290801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Switching Circuits</a:t>
            </a:r>
          </a:p>
        </p:txBody>
      </p:sp>
      <p:sp>
        <p:nvSpPr>
          <p:cNvPr id="4" name="Rectangle 3"/>
          <p:cNvSpPr/>
          <p:nvPr/>
        </p:nvSpPr>
        <p:spPr>
          <a:xfrm>
            <a:off x="2209800" y="2057400"/>
            <a:ext cx="4724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Combinational Circuit</a:t>
            </a:r>
            <a:endParaRPr lang="en-US" sz="2400" dirty="0"/>
          </a:p>
        </p:txBody>
      </p:sp>
      <p:cxnSp>
        <p:nvCxnSpPr>
          <p:cNvPr id="6" name="Straight Connector 5"/>
          <p:cNvCxnSpPr>
            <a:stCxn id="4" idx="1"/>
          </p:cNvCxnSpPr>
          <p:nvPr/>
        </p:nvCxnSpPr>
        <p:spPr>
          <a:xfrm flipH="1">
            <a:off x="914400" y="2743200"/>
            <a:ext cx="1295400" cy="0"/>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3"/>
          </p:cNvCxnSpPr>
          <p:nvPr/>
        </p:nvCxnSpPr>
        <p:spPr>
          <a:xfrm>
            <a:off x="6934200" y="2743200"/>
            <a:ext cx="1295400"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620000" y="2743200"/>
            <a:ext cx="0" cy="1581145"/>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930593" y="3938136"/>
            <a:ext cx="2003607" cy="774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Memory elements</a:t>
            </a:r>
            <a:endParaRPr lang="en-US" sz="2400" dirty="0"/>
          </a:p>
        </p:txBody>
      </p:sp>
      <p:cxnSp>
        <p:nvCxnSpPr>
          <p:cNvPr id="23" name="Straight Connector 22"/>
          <p:cNvCxnSpPr>
            <a:stCxn id="12" idx="3"/>
          </p:cNvCxnSpPr>
          <p:nvPr/>
        </p:nvCxnSpPr>
        <p:spPr>
          <a:xfrm flipV="1">
            <a:off x="6934200" y="4324345"/>
            <a:ext cx="685800" cy="90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114800" y="3429000"/>
            <a:ext cx="0" cy="895345"/>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2" idx="1"/>
          </p:cNvCxnSpPr>
          <p:nvPr/>
        </p:nvCxnSpPr>
        <p:spPr>
          <a:xfrm>
            <a:off x="4114800" y="4325253"/>
            <a:ext cx="81579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90600" y="2286000"/>
            <a:ext cx="970137" cy="461665"/>
          </a:xfrm>
          <a:prstGeom prst="rect">
            <a:avLst/>
          </a:prstGeom>
          <a:noFill/>
        </p:spPr>
        <p:txBody>
          <a:bodyPr wrap="none" rtlCol="0">
            <a:spAutoFit/>
          </a:bodyPr>
          <a:lstStyle/>
          <a:p>
            <a:r>
              <a:rPr lang="en-US" sz="2400" dirty="0" smtClean="0"/>
              <a:t>Inputs</a:t>
            </a:r>
            <a:endParaRPr lang="en-US" sz="2400" dirty="0"/>
          </a:p>
        </p:txBody>
      </p:sp>
      <p:sp>
        <p:nvSpPr>
          <p:cNvPr id="35" name="TextBox 34"/>
          <p:cNvSpPr txBox="1"/>
          <p:nvPr/>
        </p:nvSpPr>
        <p:spPr>
          <a:xfrm>
            <a:off x="7086600" y="2281535"/>
            <a:ext cx="1199367" cy="461665"/>
          </a:xfrm>
          <a:prstGeom prst="rect">
            <a:avLst/>
          </a:prstGeom>
          <a:noFill/>
        </p:spPr>
        <p:txBody>
          <a:bodyPr wrap="none" rtlCol="0">
            <a:spAutoFit/>
          </a:bodyPr>
          <a:lstStyle/>
          <a:p>
            <a:r>
              <a:rPr lang="en-US" sz="2400" dirty="0" smtClean="0"/>
              <a:t>Outputs</a:t>
            </a:r>
            <a:endParaRPr lang="en-US" sz="2400" dirty="0"/>
          </a:p>
        </p:txBody>
      </p:sp>
    </p:spTree>
    <p:extLst>
      <p:ext uri="{BB962C8B-B14F-4D97-AF65-F5344CB8AC3E}">
        <p14:creationId xmlns:p14="http://schemas.microsoft.com/office/powerpoint/2010/main" val="200419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par>
                                <p:cTn id="13" presetID="22" presetClass="entr" presetSubtype="8"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par>
                                <p:cTn id="29" presetID="22" presetClass="entr" presetSubtype="4"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down)">
                                      <p:cBhvr>
                                        <p:cTn id="31" dur="500"/>
                                        <p:tgtEl>
                                          <p:spTgt spid="2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4"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par>
                                <p:cTn id="38" presetID="22" presetClass="entr" presetSubtype="4" fill="hold"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down)">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34" grpId="0"/>
      <p:bldP spid="3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of Synchronous Counters</a:t>
            </a:r>
            <a:endParaRPr lang="en-US" dirty="0"/>
          </a:p>
        </p:txBody>
      </p:sp>
      <p:sp>
        <p:nvSpPr>
          <p:cNvPr id="3" name="Content Placeholder 2"/>
          <p:cNvSpPr>
            <a:spLocks noGrp="1"/>
          </p:cNvSpPr>
          <p:nvPr>
            <p:ph idx="1"/>
          </p:nvPr>
        </p:nvSpPr>
        <p:spPr/>
        <p:txBody>
          <a:bodyPr>
            <a:normAutofit/>
          </a:bodyPr>
          <a:lstStyle/>
          <a:p>
            <a:pPr algn="just"/>
            <a:r>
              <a:rPr lang="en-US" dirty="0"/>
              <a:t>Step 4</a:t>
            </a:r>
            <a:r>
              <a:rPr lang="en-US" dirty="0" smtClean="0"/>
              <a:t>. Minimal expressions for excitations: </a:t>
            </a:r>
          </a:p>
          <a:p>
            <a:pPr indent="0" algn="just">
              <a:buNone/>
            </a:pPr>
            <a:r>
              <a:rPr lang="en-US" dirty="0" smtClean="0"/>
              <a:t>Obtain the minimal expressions for the excitations of the FFs using K-maps for the excitations of the flip-flops in terms of the present states and inputs.</a:t>
            </a:r>
            <a:endParaRPr lang="en-US" dirty="0"/>
          </a:p>
          <a:p>
            <a:pPr algn="just"/>
            <a:r>
              <a:rPr lang="en-US" dirty="0"/>
              <a:t>Step </a:t>
            </a:r>
            <a:r>
              <a:rPr lang="en-US" dirty="0" smtClean="0"/>
              <a:t>5. Logic Diagram:</a:t>
            </a:r>
          </a:p>
          <a:p>
            <a:pPr indent="0" algn="just">
              <a:buNone/>
            </a:pPr>
            <a:r>
              <a:rPr lang="en-US" dirty="0" smtClean="0"/>
              <a:t>Draw </a:t>
            </a:r>
            <a:r>
              <a:rPr lang="en-US" dirty="0"/>
              <a:t>the </a:t>
            </a:r>
            <a:r>
              <a:rPr lang="en-US" dirty="0" smtClean="0"/>
              <a:t>logic diagram based on the minimal expressions.</a:t>
            </a:r>
            <a:endParaRPr lang="en-US" dirty="0"/>
          </a:p>
        </p:txBody>
      </p:sp>
    </p:spTree>
    <p:extLst>
      <p:ext uri="{BB962C8B-B14F-4D97-AF65-F5344CB8AC3E}">
        <p14:creationId xmlns:p14="http://schemas.microsoft.com/office/powerpoint/2010/main" val="32269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Excitation Tables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14786272"/>
              </p:ext>
            </p:extLst>
          </p:nvPr>
        </p:nvGraphicFramePr>
        <p:xfrm>
          <a:off x="1338352" y="1219200"/>
          <a:ext cx="2759824" cy="2802820"/>
        </p:xfrm>
        <a:graphic>
          <a:graphicData uri="http://schemas.openxmlformats.org/drawingml/2006/table">
            <a:tbl>
              <a:tblPr firstRow="1" bandRow="1"/>
              <a:tblGrid>
                <a:gridCol w="689956"/>
                <a:gridCol w="689956"/>
                <a:gridCol w="689956"/>
                <a:gridCol w="689956"/>
              </a:tblGrid>
              <a:tr h="395905">
                <a:tc>
                  <a:txBody>
                    <a:bodyPr/>
                    <a:lstStyle/>
                    <a:p>
                      <a:pPr algn="ctr"/>
                      <a:r>
                        <a:rPr lang="en-US" sz="2400" dirty="0" smtClean="0"/>
                        <a:t>PS</a:t>
                      </a:r>
                      <a:endParaRPr lang="en-US" sz="2400" dirty="0"/>
                    </a:p>
                  </a:txBody>
                  <a:tcPr anchor="ctr"/>
                </a:tc>
                <a:tc>
                  <a:txBody>
                    <a:bodyPr/>
                    <a:lstStyle/>
                    <a:p>
                      <a:pPr algn="ctr"/>
                      <a:r>
                        <a:rPr lang="en-US" sz="2400" dirty="0" smtClean="0"/>
                        <a:t>NS</a:t>
                      </a:r>
                      <a:endParaRPr lang="en-US" sz="2400" dirty="0"/>
                    </a:p>
                  </a:txBody>
                  <a:tcPr anchor="ctr"/>
                </a:tc>
                <a:tc gridSpan="2">
                  <a:txBody>
                    <a:bodyPr/>
                    <a:lstStyle/>
                    <a:p>
                      <a:pPr algn="ctr"/>
                      <a:r>
                        <a:rPr lang="en-US" sz="2400" dirty="0" smtClean="0"/>
                        <a:t>Required inputs</a:t>
                      </a:r>
                      <a:endParaRPr lang="en-US" sz="2400" dirty="0"/>
                    </a:p>
                  </a:txBody>
                  <a:tcPr anchor="ctr"/>
                </a:tc>
                <a:tc hMerge="1">
                  <a:txBody>
                    <a:bodyPr/>
                    <a:lstStyle/>
                    <a:p>
                      <a:pPr algn="ctr"/>
                      <a:endParaRPr lang="en-US" sz="2400" dirty="0"/>
                    </a:p>
                  </a:txBody>
                  <a:tcPr anchor="ctr"/>
                </a:tc>
              </a:tr>
              <a:tr h="395905">
                <a:tc>
                  <a:txBody>
                    <a:bodyPr/>
                    <a:lstStyle/>
                    <a:p>
                      <a:pPr algn="ctr"/>
                      <a:r>
                        <a:rPr lang="en-US" sz="2000" dirty="0" err="1" smtClean="0"/>
                        <a:t>Q</a:t>
                      </a:r>
                      <a:r>
                        <a:rPr lang="en-US" sz="2000" baseline="-25000" dirty="0" err="1" smtClean="0"/>
                        <a:t>n</a:t>
                      </a:r>
                      <a:endParaRPr lang="en-US" sz="2000" baseline="-25000" dirty="0"/>
                    </a:p>
                  </a:txBody>
                  <a:tcPr anchor="ctr"/>
                </a:tc>
                <a:tc>
                  <a:txBody>
                    <a:bodyPr/>
                    <a:lstStyle/>
                    <a:p>
                      <a:pPr algn="ctr"/>
                      <a:r>
                        <a:rPr lang="en-US" sz="2000" dirty="0" smtClean="0"/>
                        <a:t>Q</a:t>
                      </a:r>
                      <a:r>
                        <a:rPr lang="en-US" sz="2000" baseline="-25000" dirty="0" smtClean="0"/>
                        <a:t>n+1</a:t>
                      </a:r>
                      <a:endParaRPr lang="en-US" sz="2000" dirty="0"/>
                    </a:p>
                  </a:txBody>
                  <a:tcPr anchor="ctr"/>
                </a:tc>
                <a:tc>
                  <a:txBody>
                    <a:bodyPr/>
                    <a:lstStyle/>
                    <a:p>
                      <a:pPr algn="ctr"/>
                      <a:r>
                        <a:rPr lang="en-US" sz="2000" dirty="0" smtClean="0"/>
                        <a:t>S</a:t>
                      </a:r>
                      <a:endParaRPr lang="en-US" sz="2000" dirty="0"/>
                    </a:p>
                  </a:txBody>
                  <a:tcPr anchor="ctr"/>
                </a:tc>
                <a:tc>
                  <a:txBody>
                    <a:bodyPr/>
                    <a:lstStyle/>
                    <a:p>
                      <a:pPr algn="ctr"/>
                      <a:r>
                        <a:rPr lang="en-US" sz="2000" dirty="0" smtClean="0"/>
                        <a:t>R</a:t>
                      </a:r>
                      <a:endParaRPr lang="en-US" sz="2000" dirty="0"/>
                    </a:p>
                  </a:txBody>
                  <a:tcPr anchor="ctr"/>
                </a:tc>
              </a:tr>
              <a:tr h="395905">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x</a:t>
                      </a:r>
                      <a:endParaRPr lang="en-US" dirty="0"/>
                    </a:p>
                  </a:txBody>
                  <a:tcPr anchor="ctr"/>
                </a:tc>
              </a:tr>
              <a:tr h="395905">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395905">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395905">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0</a:t>
                      </a:r>
                      <a:endParaRPr lang="en-US" dirty="0"/>
                    </a:p>
                  </a:txBody>
                  <a:tcPr anchor="ctr"/>
                </a:tc>
              </a:tr>
            </a:tbl>
          </a:graphicData>
        </a:graphic>
      </p:graphicFrame>
      <p:sp>
        <p:nvSpPr>
          <p:cNvPr id="5" name="Rectangle 4"/>
          <p:cNvSpPr/>
          <p:nvPr/>
        </p:nvSpPr>
        <p:spPr>
          <a:xfrm>
            <a:off x="2878976" y="2514600"/>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64776" y="2514600"/>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878976" y="2895600"/>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564776" y="2895600"/>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910408" y="3305176"/>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96208" y="3305176"/>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78976" y="3710940"/>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64776" y="3710940"/>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116976" y="4038600"/>
            <a:ext cx="1017839" cy="400110"/>
          </a:xfrm>
          <a:prstGeom prst="rect">
            <a:avLst/>
          </a:prstGeom>
          <a:noFill/>
        </p:spPr>
        <p:txBody>
          <a:bodyPr wrap="square" rtlCol="0">
            <a:spAutoFit/>
          </a:bodyPr>
          <a:lstStyle/>
          <a:p>
            <a:pPr algn="ctr"/>
            <a:r>
              <a:rPr lang="en-US" sz="2000" dirty="0" smtClean="0">
                <a:solidFill>
                  <a:schemeClr val="tx2"/>
                </a:solidFill>
              </a:rPr>
              <a:t>S-R FF</a:t>
            </a:r>
            <a:endParaRPr lang="en-US" sz="2000" baseline="-25000" dirty="0">
              <a:solidFill>
                <a:schemeClr val="tx2"/>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429414374"/>
              </p:ext>
            </p:extLst>
          </p:nvPr>
        </p:nvGraphicFramePr>
        <p:xfrm>
          <a:off x="4707776" y="1219200"/>
          <a:ext cx="2759824" cy="2802820"/>
        </p:xfrm>
        <a:graphic>
          <a:graphicData uri="http://schemas.openxmlformats.org/drawingml/2006/table">
            <a:tbl>
              <a:tblPr firstRow="1" bandRow="1"/>
              <a:tblGrid>
                <a:gridCol w="689956"/>
                <a:gridCol w="689956"/>
                <a:gridCol w="689956"/>
                <a:gridCol w="689956"/>
              </a:tblGrid>
              <a:tr h="395905">
                <a:tc>
                  <a:txBody>
                    <a:bodyPr/>
                    <a:lstStyle/>
                    <a:p>
                      <a:pPr algn="ctr"/>
                      <a:r>
                        <a:rPr lang="en-US" sz="2400" dirty="0" smtClean="0"/>
                        <a:t>PS</a:t>
                      </a:r>
                      <a:endParaRPr lang="en-US" sz="2400" dirty="0"/>
                    </a:p>
                  </a:txBody>
                  <a:tcPr anchor="ctr"/>
                </a:tc>
                <a:tc>
                  <a:txBody>
                    <a:bodyPr/>
                    <a:lstStyle/>
                    <a:p>
                      <a:pPr algn="ctr"/>
                      <a:r>
                        <a:rPr lang="en-US" sz="2400" dirty="0" smtClean="0"/>
                        <a:t>NS</a:t>
                      </a:r>
                      <a:endParaRPr lang="en-US" sz="2400" dirty="0"/>
                    </a:p>
                  </a:txBody>
                  <a:tcPr anchor="ctr"/>
                </a:tc>
                <a:tc gridSpan="2">
                  <a:txBody>
                    <a:bodyPr/>
                    <a:lstStyle/>
                    <a:p>
                      <a:pPr algn="ctr"/>
                      <a:r>
                        <a:rPr lang="en-US" sz="2400" dirty="0" smtClean="0"/>
                        <a:t>Required inputs</a:t>
                      </a:r>
                      <a:endParaRPr lang="en-US" sz="2400" dirty="0"/>
                    </a:p>
                  </a:txBody>
                  <a:tcPr anchor="ctr"/>
                </a:tc>
                <a:tc hMerge="1">
                  <a:txBody>
                    <a:bodyPr/>
                    <a:lstStyle/>
                    <a:p>
                      <a:pPr algn="ctr"/>
                      <a:endParaRPr lang="en-US" sz="2400" dirty="0"/>
                    </a:p>
                  </a:txBody>
                  <a:tcPr anchor="ctr"/>
                </a:tc>
              </a:tr>
              <a:tr h="395905">
                <a:tc>
                  <a:txBody>
                    <a:bodyPr/>
                    <a:lstStyle/>
                    <a:p>
                      <a:pPr algn="ctr"/>
                      <a:r>
                        <a:rPr lang="en-US" sz="2000" dirty="0" err="1" smtClean="0"/>
                        <a:t>Q</a:t>
                      </a:r>
                      <a:r>
                        <a:rPr lang="en-US" sz="2000" baseline="-25000" dirty="0" err="1" smtClean="0"/>
                        <a:t>n</a:t>
                      </a:r>
                      <a:endParaRPr lang="en-US" sz="2000" baseline="-25000" dirty="0"/>
                    </a:p>
                  </a:txBody>
                  <a:tcPr anchor="ctr"/>
                </a:tc>
                <a:tc>
                  <a:txBody>
                    <a:bodyPr/>
                    <a:lstStyle/>
                    <a:p>
                      <a:pPr algn="ctr"/>
                      <a:r>
                        <a:rPr lang="en-US" sz="2000" dirty="0" smtClean="0"/>
                        <a:t>Q</a:t>
                      </a:r>
                      <a:r>
                        <a:rPr lang="en-US" sz="2000" baseline="-25000" dirty="0" smtClean="0"/>
                        <a:t>n+1</a:t>
                      </a:r>
                      <a:endParaRPr lang="en-US" sz="2000" dirty="0"/>
                    </a:p>
                  </a:txBody>
                  <a:tcPr anchor="ctr"/>
                </a:tc>
                <a:tc>
                  <a:txBody>
                    <a:bodyPr/>
                    <a:lstStyle/>
                    <a:p>
                      <a:pPr algn="ctr"/>
                      <a:r>
                        <a:rPr lang="en-US" sz="2000" dirty="0" smtClean="0"/>
                        <a:t>J</a:t>
                      </a:r>
                      <a:endParaRPr lang="en-US" sz="2000" dirty="0"/>
                    </a:p>
                  </a:txBody>
                  <a:tcPr anchor="ctr"/>
                </a:tc>
                <a:tc>
                  <a:txBody>
                    <a:bodyPr/>
                    <a:lstStyle/>
                    <a:p>
                      <a:pPr algn="ctr"/>
                      <a:r>
                        <a:rPr lang="en-US" sz="2000" dirty="0" smtClean="0"/>
                        <a:t>K</a:t>
                      </a:r>
                      <a:endParaRPr lang="en-US" sz="2000" dirty="0"/>
                    </a:p>
                  </a:txBody>
                  <a:tcPr anchor="ctr"/>
                </a:tc>
              </a:tr>
              <a:tr h="395905">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x</a:t>
                      </a:r>
                      <a:endParaRPr lang="en-US" dirty="0"/>
                    </a:p>
                  </a:txBody>
                  <a:tcPr anchor="ctr"/>
                </a:tc>
              </a:tr>
              <a:tr h="395905">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x</a:t>
                      </a:r>
                      <a:endParaRPr lang="en-US" dirty="0"/>
                    </a:p>
                  </a:txBody>
                  <a:tcPr anchor="ctr"/>
                </a:tc>
              </a:tr>
              <a:tr h="395905">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1</a:t>
                      </a:r>
                      <a:endParaRPr lang="en-US" dirty="0"/>
                    </a:p>
                  </a:txBody>
                  <a:tcPr anchor="ctr"/>
                </a:tc>
              </a:tr>
              <a:tr h="395905">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0</a:t>
                      </a:r>
                      <a:endParaRPr lang="en-US" dirty="0"/>
                    </a:p>
                  </a:txBody>
                  <a:tcPr anchor="ctr"/>
                </a:tc>
              </a:tr>
            </a:tbl>
          </a:graphicData>
        </a:graphic>
      </p:graphicFrame>
      <p:sp>
        <p:nvSpPr>
          <p:cNvPr id="15" name="Rectangle 14"/>
          <p:cNvSpPr/>
          <p:nvPr/>
        </p:nvSpPr>
        <p:spPr>
          <a:xfrm>
            <a:off x="6307976" y="2514600"/>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993776" y="2514600"/>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307976" y="2895600"/>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993776" y="2895600"/>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339408" y="3305176"/>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025208" y="3305176"/>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307976" y="3710940"/>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993776" y="3710940"/>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486400" y="4038600"/>
            <a:ext cx="1017839" cy="400110"/>
          </a:xfrm>
          <a:prstGeom prst="rect">
            <a:avLst/>
          </a:prstGeom>
          <a:noFill/>
        </p:spPr>
        <p:txBody>
          <a:bodyPr wrap="square" rtlCol="0">
            <a:spAutoFit/>
          </a:bodyPr>
          <a:lstStyle/>
          <a:p>
            <a:pPr algn="ctr"/>
            <a:r>
              <a:rPr lang="en-US" sz="2000" dirty="0" smtClean="0">
                <a:solidFill>
                  <a:schemeClr val="tx2"/>
                </a:solidFill>
              </a:rPr>
              <a:t>J-K FF</a:t>
            </a:r>
            <a:endParaRPr lang="en-US" sz="2000" baseline="-25000" dirty="0">
              <a:solidFill>
                <a:schemeClr val="tx2"/>
              </a:solidFill>
            </a:endParaRPr>
          </a:p>
        </p:txBody>
      </p:sp>
    </p:spTree>
    <p:extLst>
      <p:ext uri="{BB962C8B-B14F-4D97-AF65-F5344CB8AC3E}">
        <p14:creationId xmlns:p14="http://schemas.microsoft.com/office/powerpoint/2010/main" val="322673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0" nodeType="clickEffect">
                                  <p:stCondLst>
                                    <p:cond delay="0"/>
                                  </p:stCondLst>
                                  <p:childTnLst>
                                    <p:animEffect transition="out" filter="wipe(down)">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0" nodeType="clickEffect">
                                  <p:stCondLst>
                                    <p:cond delay="0"/>
                                  </p:stCondLst>
                                  <p:childTnLst>
                                    <p:animEffect transition="out" filter="wipe(down)">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0" nodeType="clickEffect">
                                  <p:stCondLst>
                                    <p:cond delay="0"/>
                                  </p:stCondLst>
                                  <p:childTnLst>
                                    <p:animEffect transition="out" filter="wipe(down)">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grpId="0" nodeType="clickEffect">
                                  <p:stCondLst>
                                    <p:cond delay="0"/>
                                  </p:stCondLst>
                                  <p:childTnLst>
                                    <p:animEffect transition="out" filter="wipe(down)">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grpId="0" nodeType="clickEffect">
                                  <p:stCondLst>
                                    <p:cond delay="0"/>
                                  </p:stCondLst>
                                  <p:childTnLst>
                                    <p:animEffect transition="out" filter="wipe(down)">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par>
                                <p:cTn id="48" presetID="22" presetClass="entr" presetSubtype="4"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down)">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down)">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xit" presetSubtype="4" fill="hold" grpId="0" nodeType="clickEffect">
                                  <p:stCondLst>
                                    <p:cond delay="0"/>
                                  </p:stCondLst>
                                  <p:childTnLst>
                                    <p:animEffect transition="out" filter="wipe(down)">
                                      <p:cBhvr>
                                        <p:cTn id="59" dur="500"/>
                                        <p:tgtEl>
                                          <p:spTgt spid="15"/>
                                        </p:tgtEl>
                                      </p:cBhvr>
                                    </p:animEffect>
                                    <p:set>
                                      <p:cBhvr>
                                        <p:cTn id="60" dur="1" fill="hold">
                                          <p:stCondLst>
                                            <p:cond delay="499"/>
                                          </p:stCondLst>
                                        </p:cTn>
                                        <p:tgtEl>
                                          <p:spTgt spid="1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grpId="0" nodeType="clickEffect">
                                  <p:stCondLst>
                                    <p:cond delay="0"/>
                                  </p:stCondLst>
                                  <p:childTnLst>
                                    <p:animEffect transition="out" filter="wipe(down)">
                                      <p:cBhvr>
                                        <p:cTn id="64" dur="500"/>
                                        <p:tgtEl>
                                          <p:spTgt spid="16"/>
                                        </p:tgtEl>
                                      </p:cBhvr>
                                    </p:animEffect>
                                    <p:set>
                                      <p:cBhvr>
                                        <p:cTn id="65" dur="1" fill="hold">
                                          <p:stCondLst>
                                            <p:cond delay="499"/>
                                          </p:stCondLst>
                                        </p:cTn>
                                        <p:tgtEl>
                                          <p:spTgt spid="16"/>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xit" presetSubtype="4" fill="hold" grpId="0" nodeType="clickEffect">
                                  <p:stCondLst>
                                    <p:cond delay="0"/>
                                  </p:stCondLst>
                                  <p:childTnLst>
                                    <p:animEffect transition="out" filter="wipe(down)">
                                      <p:cBhvr>
                                        <p:cTn id="69" dur="500"/>
                                        <p:tgtEl>
                                          <p:spTgt spid="17"/>
                                        </p:tgtEl>
                                      </p:cBhvr>
                                    </p:animEffect>
                                    <p:set>
                                      <p:cBhvr>
                                        <p:cTn id="70" dur="1" fill="hold">
                                          <p:stCondLst>
                                            <p:cond delay="499"/>
                                          </p:stCondLst>
                                        </p:cTn>
                                        <p:tgtEl>
                                          <p:spTgt spid="1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2" presetClass="exit" presetSubtype="4" fill="hold" grpId="0" nodeType="clickEffect">
                                  <p:stCondLst>
                                    <p:cond delay="0"/>
                                  </p:stCondLst>
                                  <p:childTnLst>
                                    <p:animEffect transition="out" filter="wipe(down)">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2" presetClass="exit" presetSubtype="4" fill="hold" grpId="0" nodeType="clickEffect">
                                  <p:stCondLst>
                                    <p:cond delay="0"/>
                                  </p:stCondLst>
                                  <p:childTnLst>
                                    <p:animEffect transition="out" filter="wipe(down)">
                                      <p:cBhvr>
                                        <p:cTn id="79" dur="500"/>
                                        <p:tgtEl>
                                          <p:spTgt spid="19"/>
                                        </p:tgtEl>
                                      </p:cBhvr>
                                    </p:animEffect>
                                    <p:set>
                                      <p:cBhvr>
                                        <p:cTn id="80" dur="1" fill="hold">
                                          <p:stCondLst>
                                            <p:cond delay="499"/>
                                          </p:stCondLst>
                                        </p:cTn>
                                        <p:tgtEl>
                                          <p:spTgt spid="1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xit" presetSubtype="4" fill="hold" grpId="0" nodeType="clickEffect">
                                  <p:stCondLst>
                                    <p:cond delay="0"/>
                                  </p:stCondLst>
                                  <p:childTnLst>
                                    <p:animEffect transition="out" filter="wipe(down)">
                                      <p:cBhvr>
                                        <p:cTn id="84" dur="500"/>
                                        <p:tgtEl>
                                          <p:spTgt spid="20"/>
                                        </p:tgtEl>
                                      </p:cBhvr>
                                    </p:animEffect>
                                    <p:set>
                                      <p:cBhvr>
                                        <p:cTn id="85" dur="1" fill="hold">
                                          <p:stCondLst>
                                            <p:cond delay="499"/>
                                          </p:stCondLst>
                                        </p:cTn>
                                        <p:tgtEl>
                                          <p:spTgt spid="20"/>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xit" presetSubtype="4" fill="hold" grpId="0" nodeType="clickEffect">
                                  <p:stCondLst>
                                    <p:cond delay="0"/>
                                  </p:stCondLst>
                                  <p:childTnLst>
                                    <p:animEffect transition="out" filter="wipe(down)">
                                      <p:cBhvr>
                                        <p:cTn id="89" dur="500"/>
                                        <p:tgtEl>
                                          <p:spTgt spid="21"/>
                                        </p:tgtEl>
                                      </p:cBhvr>
                                    </p:animEffect>
                                    <p:set>
                                      <p:cBhvr>
                                        <p:cTn id="90" dur="1" fill="hold">
                                          <p:stCondLst>
                                            <p:cond delay="499"/>
                                          </p:stCondLst>
                                        </p:cTn>
                                        <p:tgtEl>
                                          <p:spTgt spid="2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xit" presetSubtype="4" fill="hold" grpId="0" nodeType="clickEffect">
                                  <p:stCondLst>
                                    <p:cond delay="0"/>
                                  </p:stCondLst>
                                  <p:childTnLst>
                                    <p:animEffect transition="out" filter="wipe(down)">
                                      <p:cBhvr>
                                        <p:cTn id="94" dur="500"/>
                                        <p:tgtEl>
                                          <p:spTgt spid="22"/>
                                        </p:tgtEl>
                                      </p:cBhvr>
                                    </p:animEffect>
                                    <p:set>
                                      <p:cBhvr>
                                        <p:cTn id="95" dur="1" fill="hold">
                                          <p:stCondLst>
                                            <p:cond delay="499"/>
                                          </p:stCondLst>
                                        </p:cTn>
                                        <p:tgtEl>
                                          <p:spTgt spid="22"/>
                                        </p:tgtEl>
                                        <p:attrNameLst>
                                          <p:attrName>style.visibility</p:attrName>
                                        </p:attrNameLst>
                                      </p:cBhvr>
                                      <p:to>
                                        <p:strVal val="hidden"/>
                                      </p:to>
                                    </p:set>
                                  </p:childTnLst>
                                </p:cTn>
                              </p:par>
                              <p:par>
                                <p:cTn id="96" presetID="22" presetClass="entr" presetSubtype="4"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wipe(down)">
                                      <p:cBhvr>
                                        <p:cTn id="9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p:bldP spid="15" grpId="0" animBg="1"/>
      <p:bldP spid="16" grpId="0" animBg="1"/>
      <p:bldP spid="17" grpId="0" animBg="1"/>
      <p:bldP spid="18" grpId="0" animBg="1"/>
      <p:bldP spid="19" grpId="0" animBg="1"/>
      <p:bldP spid="20" grpId="0" animBg="1"/>
      <p:bldP spid="21" grpId="0" animBg="1"/>
      <p:bldP spid="22" grpId="0" animBg="1"/>
      <p:bldP spid="2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Excitation Tables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36263124"/>
              </p:ext>
            </p:extLst>
          </p:nvPr>
        </p:nvGraphicFramePr>
        <p:xfrm>
          <a:off x="990599" y="1219200"/>
          <a:ext cx="3581402" cy="2802820"/>
        </p:xfrm>
        <a:graphic>
          <a:graphicData uri="http://schemas.openxmlformats.org/drawingml/2006/table">
            <a:tbl>
              <a:tblPr firstRow="1" bandRow="1"/>
              <a:tblGrid>
                <a:gridCol w="1114521"/>
                <a:gridCol w="1114521"/>
                <a:gridCol w="1352360"/>
              </a:tblGrid>
              <a:tr h="395905">
                <a:tc>
                  <a:txBody>
                    <a:bodyPr/>
                    <a:lstStyle/>
                    <a:p>
                      <a:pPr algn="ctr"/>
                      <a:r>
                        <a:rPr lang="en-US" sz="2400" dirty="0" smtClean="0"/>
                        <a:t>PS</a:t>
                      </a:r>
                      <a:endParaRPr lang="en-US" sz="2400" dirty="0"/>
                    </a:p>
                  </a:txBody>
                  <a:tcPr anchor="ctr"/>
                </a:tc>
                <a:tc>
                  <a:txBody>
                    <a:bodyPr/>
                    <a:lstStyle/>
                    <a:p>
                      <a:pPr algn="ctr"/>
                      <a:r>
                        <a:rPr lang="en-US" sz="2400" dirty="0" smtClean="0"/>
                        <a:t>NS</a:t>
                      </a:r>
                      <a:endParaRPr lang="en-US" sz="2400" dirty="0"/>
                    </a:p>
                  </a:txBody>
                  <a:tcPr anchor="ctr"/>
                </a:tc>
                <a:tc>
                  <a:txBody>
                    <a:bodyPr/>
                    <a:lstStyle/>
                    <a:p>
                      <a:pPr algn="ctr"/>
                      <a:r>
                        <a:rPr lang="en-US" sz="2400" dirty="0" smtClean="0"/>
                        <a:t>Required inputs</a:t>
                      </a:r>
                      <a:endParaRPr lang="en-US" sz="2400" dirty="0"/>
                    </a:p>
                  </a:txBody>
                  <a:tcPr anchor="ctr"/>
                </a:tc>
              </a:tr>
              <a:tr h="395905">
                <a:tc>
                  <a:txBody>
                    <a:bodyPr/>
                    <a:lstStyle/>
                    <a:p>
                      <a:pPr algn="ctr"/>
                      <a:r>
                        <a:rPr lang="en-US" sz="2000" dirty="0" err="1" smtClean="0"/>
                        <a:t>Q</a:t>
                      </a:r>
                      <a:r>
                        <a:rPr lang="en-US" sz="2000" baseline="-25000" dirty="0" err="1" smtClean="0"/>
                        <a:t>n</a:t>
                      </a:r>
                      <a:endParaRPr lang="en-US" sz="2000" baseline="-25000" dirty="0"/>
                    </a:p>
                  </a:txBody>
                  <a:tcPr anchor="ctr"/>
                </a:tc>
                <a:tc>
                  <a:txBody>
                    <a:bodyPr/>
                    <a:lstStyle/>
                    <a:p>
                      <a:pPr algn="ctr"/>
                      <a:r>
                        <a:rPr lang="en-US" sz="2000" dirty="0" smtClean="0"/>
                        <a:t>Q</a:t>
                      </a:r>
                      <a:r>
                        <a:rPr lang="en-US" sz="2000" baseline="-25000" dirty="0" smtClean="0"/>
                        <a:t>n+1</a:t>
                      </a:r>
                      <a:endParaRPr lang="en-US" sz="2000" dirty="0"/>
                    </a:p>
                  </a:txBody>
                  <a:tcPr anchor="ctr"/>
                </a:tc>
                <a:tc>
                  <a:txBody>
                    <a:bodyPr/>
                    <a:lstStyle/>
                    <a:p>
                      <a:pPr algn="ctr"/>
                      <a:r>
                        <a:rPr lang="en-US" sz="2000" dirty="0" smtClean="0"/>
                        <a:t>D</a:t>
                      </a:r>
                      <a:endParaRPr lang="en-US" sz="2000" dirty="0"/>
                    </a:p>
                  </a:txBody>
                  <a:tcPr anchor="ctr"/>
                </a:tc>
              </a:tr>
              <a:tr h="395905">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395905">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r h="395905">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395905">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bl>
          </a:graphicData>
        </a:graphic>
      </p:graphicFrame>
      <p:sp>
        <p:nvSpPr>
          <p:cNvPr id="5" name="Rectangle 4"/>
          <p:cNvSpPr/>
          <p:nvPr/>
        </p:nvSpPr>
        <p:spPr>
          <a:xfrm>
            <a:off x="3748088" y="2514600"/>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748088" y="2895600"/>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779520" y="3305176"/>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48088" y="3710940"/>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258761" y="4038600"/>
            <a:ext cx="1017839" cy="400110"/>
          </a:xfrm>
          <a:prstGeom prst="rect">
            <a:avLst/>
          </a:prstGeom>
          <a:noFill/>
        </p:spPr>
        <p:txBody>
          <a:bodyPr wrap="square" rtlCol="0">
            <a:spAutoFit/>
          </a:bodyPr>
          <a:lstStyle/>
          <a:p>
            <a:pPr algn="ctr"/>
            <a:r>
              <a:rPr lang="en-US" sz="2000" dirty="0" smtClean="0">
                <a:solidFill>
                  <a:schemeClr val="tx2"/>
                </a:solidFill>
              </a:rPr>
              <a:t>D FF</a:t>
            </a:r>
            <a:endParaRPr lang="en-US" sz="2000" baseline="-25000" dirty="0">
              <a:solidFill>
                <a:schemeClr val="tx2"/>
              </a:solidFill>
            </a:endParaRPr>
          </a:p>
        </p:txBody>
      </p:sp>
      <p:sp>
        <p:nvSpPr>
          <p:cNvPr id="23" name="TextBox 22"/>
          <p:cNvSpPr txBox="1"/>
          <p:nvPr/>
        </p:nvSpPr>
        <p:spPr>
          <a:xfrm>
            <a:off x="6144961" y="4038600"/>
            <a:ext cx="1017839" cy="400110"/>
          </a:xfrm>
          <a:prstGeom prst="rect">
            <a:avLst/>
          </a:prstGeom>
          <a:noFill/>
        </p:spPr>
        <p:txBody>
          <a:bodyPr wrap="square" rtlCol="0">
            <a:spAutoFit/>
          </a:bodyPr>
          <a:lstStyle/>
          <a:p>
            <a:pPr algn="ctr"/>
            <a:r>
              <a:rPr lang="en-US" sz="2000" dirty="0" smtClean="0">
                <a:solidFill>
                  <a:schemeClr val="tx2"/>
                </a:solidFill>
              </a:rPr>
              <a:t>T FF</a:t>
            </a:r>
            <a:endParaRPr lang="en-US" sz="2000" baseline="-25000" dirty="0">
              <a:solidFill>
                <a:schemeClr val="tx2"/>
              </a:solidFill>
            </a:endParaRPr>
          </a:p>
        </p:txBody>
      </p:sp>
      <p:graphicFrame>
        <p:nvGraphicFramePr>
          <p:cNvPr id="24" name="Table 23"/>
          <p:cNvGraphicFramePr>
            <a:graphicFrameLocks noGrp="1"/>
          </p:cNvGraphicFramePr>
          <p:nvPr>
            <p:extLst>
              <p:ext uri="{D42A27DB-BD31-4B8C-83A1-F6EECF244321}">
                <p14:modId xmlns:p14="http://schemas.microsoft.com/office/powerpoint/2010/main" val="939381106"/>
              </p:ext>
            </p:extLst>
          </p:nvPr>
        </p:nvGraphicFramePr>
        <p:xfrm>
          <a:off x="4876798" y="1219200"/>
          <a:ext cx="3581402" cy="2802820"/>
        </p:xfrm>
        <a:graphic>
          <a:graphicData uri="http://schemas.openxmlformats.org/drawingml/2006/table">
            <a:tbl>
              <a:tblPr firstRow="1" bandRow="1"/>
              <a:tblGrid>
                <a:gridCol w="1114521"/>
                <a:gridCol w="1114521"/>
                <a:gridCol w="1352360"/>
              </a:tblGrid>
              <a:tr h="395905">
                <a:tc>
                  <a:txBody>
                    <a:bodyPr/>
                    <a:lstStyle/>
                    <a:p>
                      <a:pPr algn="ctr"/>
                      <a:r>
                        <a:rPr lang="en-US" sz="2400" dirty="0" smtClean="0"/>
                        <a:t>PS</a:t>
                      </a:r>
                      <a:endParaRPr lang="en-US" sz="2400" dirty="0"/>
                    </a:p>
                  </a:txBody>
                  <a:tcPr anchor="ctr"/>
                </a:tc>
                <a:tc>
                  <a:txBody>
                    <a:bodyPr/>
                    <a:lstStyle/>
                    <a:p>
                      <a:pPr algn="ctr"/>
                      <a:r>
                        <a:rPr lang="en-US" sz="2400" dirty="0" smtClean="0"/>
                        <a:t>NS</a:t>
                      </a:r>
                      <a:endParaRPr lang="en-US" sz="2400" dirty="0"/>
                    </a:p>
                  </a:txBody>
                  <a:tcPr anchor="ctr"/>
                </a:tc>
                <a:tc>
                  <a:txBody>
                    <a:bodyPr/>
                    <a:lstStyle/>
                    <a:p>
                      <a:pPr algn="ctr"/>
                      <a:r>
                        <a:rPr lang="en-US" sz="2400" dirty="0" smtClean="0"/>
                        <a:t>Required inputs</a:t>
                      </a:r>
                      <a:endParaRPr lang="en-US" sz="2400" dirty="0"/>
                    </a:p>
                  </a:txBody>
                  <a:tcPr anchor="ctr"/>
                </a:tc>
              </a:tr>
              <a:tr h="395905">
                <a:tc>
                  <a:txBody>
                    <a:bodyPr/>
                    <a:lstStyle/>
                    <a:p>
                      <a:pPr algn="ctr"/>
                      <a:r>
                        <a:rPr lang="en-US" sz="2000" dirty="0" err="1" smtClean="0"/>
                        <a:t>Q</a:t>
                      </a:r>
                      <a:r>
                        <a:rPr lang="en-US" sz="2000" baseline="-25000" dirty="0" err="1" smtClean="0"/>
                        <a:t>n</a:t>
                      </a:r>
                      <a:endParaRPr lang="en-US" sz="2000" baseline="-25000" dirty="0"/>
                    </a:p>
                  </a:txBody>
                  <a:tcPr anchor="ctr"/>
                </a:tc>
                <a:tc>
                  <a:txBody>
                    <a:bodyPr/>
                    <a:lstStyle/>
                    <a:p>
                      <a:pPr algn="ctr"/>
                      <a:r>
                        <a:rPr lang="en-US" sz="2000" dirty="0" smtClean="0"/>
                        <a:t>Q</a:t>
                      </a:r>
                      <a:r>
                        <a:rPr lang="en-US" sz="2000" baseline="-25000" dirty="0" smtClean="0"/>
                        <a:t>n+1</a:t>
                      </a:r>
                      <a:endParaRPr lang="en-US" sz="2000" dirty="0"/>
                    </a:p>
                  </a:txBody>
                  <a:tcPr anchor="ctr"/>
                </a:tc>
                <a:tc>
                  <a:txBody>
                    <a:bodyPr/>
                    <a:lstStyle/>
                    <a:p>
                      <a:pPr algn="ctr"/>
                      <a:r>
                        <a:rPr lang="en-US" sz="2000" dirty="0" smtClean="0"/>
                        <a:t>T</a:t>
                      </a:r>
                      <a:endParaRPr lang="en-US" sz="2000" dirty="0"/>
                    </a:p>
                  </a:txBody>
                  <a:tcPr anchor="ctr"/>
                </a:tc>
              </a:tr>
              <a:tr h="395905">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395905">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r h="395905">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395905">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5" name="Rectangle 24"/>
          <p:cNvSpPr/>
          <p:nvPr/>
        </p:nvSpPr>
        <p:spPr>
          <a:xfrm>
            <a:off x="7634287" y="2514600"/>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634287" y="2895600"/>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665719" y="3305176"/>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634287" y="3710940"/>
            <a:ext cx="33528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764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0" nodeType="clickEffect">
                                  <p:stCondLst>
                                    <p:cond delay="0"/>
                                  </p:stCondLst>
                                  <p:childTnLst>
                                    <p:animEffect transition="out" filter="wipe(down)">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par>
                                <p:cTn id="28" presetID="2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down)">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xit" presetSubtype="4" fill="hold" grpId="0" nodeType="clickEffect">
                                  <p:stCondLst>
                                    <p:cond delay="0"/>
                                  </p:stCondLst>
                                  <p:childTnLst>
                                    <p:animEffect transition="out" filter="wipe(down)">
                                      <p:cBhvr>
                                        <p:cTn id="39" dur="500"/>
                                        <p:tgtEl>
                                          <p:spTgt spid="25"/>
                                        </p:tgtEl>
                                      </p:cBhvr>
                                    </p:animEffect>
                                    <p:set>
                                      <p:cBhvr>
                                        <p:cTn id="40" dur="1" fill="hold">
                                          <p:stCondLst>
                                            <p:cond delay="499"/>
                                          </p:stCondLst>
                                        </p:cTn>
                                        <p:tgtEl>
                                          <p:spTgt spid="2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xit" presetSubtype="4" fill="hold" grpId="0" nodeType="clickEffect">
                                  <p:stCondLst>
                                    <p:cond delay="0"/>
                                  </p:stCondLst>
                                  <p:childTnLst>
                                    <p:animEffect transition="out" filter="wipe(down)">
                                      <p:cBhvr>
                                        <p:cTn id="44" dur="500"/>
                                        <p:tgtEl>
                                          <p:spTgt spid="26"/>
                                        </p:tgtEl>
                                      </p:cBhvr>
                                    </p:animEffect>
                                    <p:set>
                                      <p:cBhvr>
                                        <p:cTn id="45" dur="1" fill="hold">
                                          <p:stCondLst>
                                            <p:cond delay="499"/>
                                          </p:stCondLst>
                                        </p:cTn>
                                        <p:tgtEl>
                                          <p:spTgt spid="26"/>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grpId="0" nodeType="clickEffect">
                                  <p:stCondLst>
                                    <p:cond delay="0"/>
                                  </p:stCondLst>
                                  <p:childTnLst>
                                    <p:animEffect transition="out" filter="wipe(down)">
                                      <p:cBhvr>
                                        <p:cTn id="49" dur="500"/>
                                        <p:tgtEl>
                                          <p:spTgt spid="27"/>
                                        </p:tgtEl>
                                      </p:cBhvr>
                                    </p:animEffect>
                                    <p:set>
                                      <p:cBhvr>
                                        <p:cTn id="50" dur="1" fill="hold">
                                          <p:stCondLst>
                                            <p:cond delay="499"/>
                                          </p:stCondLst>
                                        </p:cTn>
                                        <p:tgtEl>
                                          <p:spTgt spid="2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xit" presetSubtype="4" fill="hold" grpId="0" nodeType="clickEffect">
                                  <p:stCondLst>
                                    <p:cond delay="0"/>
                                  </p:stCondLst>
                                  <p:childTnLst>
                                    <p:animEffect transition="out" filter="wipe(down)">
                                      <p:cBhvr>
                                        <p:cTn id="54" dur="500"/>
                                        <p:tgtEl>
                                          <p:spTgt spid="28"/>
                                        </p:tgtEl>
                                      </p:cBhvr>
                                    </p:animEffect>
                                    <p:set>
                                      <p:cBhvr>
                                        <p:cTn id="55" dur="1" fill="hold">
                                          <p:stCondLst>
                                            <p:cond delay="499"/>
                                          </p:stCondLst>
                                        </p:cTn>
                                        <p:tgtEl>
                                          <p:spTgt spid="28"/>
                                        </p:tgtEl>
                                        <p:attrNameLst>
                                          <p:attrName>style.visibility</p:attrName>
                                        </p:attrNameLst>
                                      </p:cBhvr>
                                      <p:to>
                                        <p:strVal val="hidden"/>
                                      </p:to>
                                    </p:set>
                                  </p:childTnLst>
                                </p:cTn>
                              </p:par>
                              <p:par>
                                <p:cTn id="56" presetID="22" presetClass="entr" presetSubtype="4"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down)">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p:bldP spid="23" grpId="0"/>
      <p:bldP spid="25" grpId="0" animBg="1"/>
      <p:bldP spid="26" grpId="0" animBg="1"/>
      <p:bldP spid="27" grpId="0" animBg="1"/>
      <p:bldP spid="2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Design of Synchronous 3-bit </a:t>
            </a:r>
            <a:r>
              <a:rPr lang="en-US" sz="3200" dirty="0"/>
              <a:t>Up </a:t>
            </a:r>
            <a:r>
              <a:rPr lang="en-US" sz="3200" dirty="0" smtClean="0"/>
              <a:t>Counters</a:t>
            </a:r>
            <a:endParaRPr lang="en-US" sz="3200" dirty="0"/>
          </a:p>
        </p:txBody>
      </p:sp>
      <p:sp>
        <p:nvSpPr>
          <p:cNvPr id="3" name="Content Placeholder 2"/>
          <p:cNvSpPr>
            <a:spLocks noGrp="1"/>
          </p:cNvSpPr>
          <p:nvPr>
            <p:ph idx="1"/>
          </p:nvPr>
        </p:nvSpPr>
        <p:spPr>
          <a:xfrm>
            <a:off x="190500" y="990600"/>
            <a:ext cx="8763000" cy="2209800"/>
          </a:xfrm>
        </p:spPr>
        <p:txBody>
          <a:bodyPr>
            <a:normAutofit/>
          </a:bodyPr>
          <a:lstStyle/>
          <a:p>
            <a:pPr algn="just"/>
            <a:r>
              <a:rPr lang="en-US" dirty="0"/>
              <a:t>Step </a:t>
            </a:r>
            <a:r>
              <a:rPr lang="en-US" dirty="0" smtClean="0"/>
              <a:t>1. </a:t>
            </a:r>
            <a:r>
              <a:rPr lang="en-US" dirty="0"/>
              <a:t>Number of flip-flops: </a:t>
            </a:r>
            <a:endParaRPr lang="en-US" dirty="0" smtClean="0"/>
          </a:p>
          <a:p>
            <a:pPr indent="0" algn="just">
              <a:buNone/>
            </a:pPr>
            <a:r>
              <a:rPr lang="en-US" dirty="0"/>
              <a:t>A 3-bit up-counter requires </a:t>
            </a:r>
            <a:r>
              <a:rPr lang="en-US" dirty="0">
                <a:solidFill>
                  <a:schemeClr val="tx2"/>
                </a:solidFill>
              </a:rPr>
              <a:t>3 flip-flops</a:t>
            </a:r>
            <a:r>
              <a:rPr lang="en-US" dirty="0"/>
              <a:t>. The counting sequence is 000, 001, 010, 011, 100, 101, 110, 111, 000 </a:t>
            </a:r>
            <a:r>
              <a:rPr lang="en-US" dirty="0" smtClean="0"/>
              <a:t>…</a:t>
            </a:r>
            <a:endParaRPr lang="en-US" dirty="0"/>
          </a:p>
          <a:p>
            <a:pPr algn="just"/>
            <a:r>
              <a:rPr lang="en-US" dirty="0"/>
              <a:t>Step 2. </a:t>
            </a:r>
            <a:r>
              <a:rPr lang="en-US" dirty="0" smtClean="0"/>
              <a:t>Draw the state </a:t>
            </a:r>
            <a:r>
              <a:rPr lang="en-US" dirty="0"/>
              <a:t>diagram: </a:t>
            </a:r>
            <a:endParaRPr lang="en-US" dirty="0" smtClean="0"/>
          </a:p>
        </p:txBody>
      </p:sp>
      <p:graphicFrame>
        <p:nvGraphicFramePr>
          <p:cNvPr id="4" name="Diagram 3"/>
          <p:cNvGraphicFramePr/>
          <p:nvPr>
            <p:extLst>
              <p:ext uri="{D42A27DB-BD31-4B8C-83A1-F6EECF244321}">
                <p14:modId xmlns:p14="http://schemas.microsoft.com/office/powerpoint/2010/main" val="2711108524"/>
              </p:ext>
            </p:extLst>
          </p:nvPr>
        </p:nvGraphicFramePr>
        <p:xfrm>
          <a:off x="1981200" y="2971800"/>
          <a:ext cx="51816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152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graphicEl>
                                              <a:dgm id="{0CDA5B49-46F8-4955-88D2-7BC6D4970CBE}"/>
                                            </p:graphicEl>
                                          </p:spTgt>
                                        </p:tgtEl>
                                        <p:attrNameLst>
                                          <p:attrName>style.visibility</p:attrName>
                                        </p:attrNameLst>
                                      </p:cBhvr>
                                      <p:to>
                                        <p:strVal val="visible"/>
                                      </p:to>
                                    </p:set>
                                    <p:animEffect transition="in" filter="wipe(down)">
                                      <p:cBhvr>
                                        <p:cTn id="19" dur="500"/>
                                        <p:tgtEl>
                                          <p:spTgt spid="4">
                                            <p:graphicEl>
                                              <a:dgm id="{0CDA5B49-46F8-4955-88D2-7BC6D4970CBE}"/>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
                                            <p:graphicEl>
                                              <a:dgm id="{F8701EBB-50E5-4E13-95C7-6675DD41C780}"/>
                                            </p:graphicEl>
                                          </p:spTgt>
                                        </p:tgtEl>
                                        <p:attrNameLst>
                                          <p:attrName>style.visibility</p:attrName>
                                        </p:attrNameLst>
                                      </p:cBhvr>
                                      <p:to>
                                        <p:strVal val="visible"/>
                                      </p:to>
                                    </p:set>
                                    <p:animEffect transition="in" filter="wipe(down)">
                                      <p:cBhvr>
                                        <p:cTn id="24" dur="500"/>
                                        <p:tgtEl>
                                          <p:spTgt spid="4">
                                            <p:graphicEl>
                                              <a:dgm id="{F8701EBB-50E5-4E13-95C7-6675DD41C780}"/>
                                            </p:graphic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
                                            <p:graphicEl>
                                              <a:dgm id="{C24D492A-0591-4520-BE28-E8E761B0A867}"/>
                                            </p:graphicEl>
                                          </p:spTgt>
                                        </p:tgtEl>
                                        <p:attrNameLst>
                                          <p:attrName>style.visibility</p:attrName>
                                        </p:attrNameLst>
                                      </p:cBhvr>
                                      <p:to>
                                        <p:strVal val="visible"/>
                                      </p:to>
                                    </p:set>
                                    <p:animEffect transition="in" filter="wipe(down)">
                                      <p:cBhvr>
                                        <p:cTn id="27" dur="500"/>
                                        <p:tgtEl>
                                          <p:spTgt spid="4">
                                            <p:graphicEl>
                                              <a:dgm id="{C24D492A-0591-4520-BE28-E8E761B0A867}"/>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graphicEl>
                                              <a:dgm id="{81BC08DC-57B2-4465-923F-6CD076DE7BF1}"/>
                                            </p:graphicEl>
                                          </p:spTgt>
                                        </p:tgtEl>
                                        <p:attrNameLst>
                                          <p:attrName>style.visibility</p:attrName>
                                        </p:attrNameLst>
                                      </p:cBhvr>
                                      <p:to>
                                        <p:strVal val="visible"/>
                                      </p:to>
                                    </p:set>
                                    <p:animEffect transition="in" filter="wipe(down)">
                                      <p:cBhvr>
                                        <p:cTn id="32" dur="500"/>
                                        <p:tgtEl>
                                          <p:spTgt spid="4">
                                            <p:graphicEl>
                                              <a:dgm id="{81BC08DC-57B2-4465-923F-6CD076DE7BF1}"/>
                                            </p:graphic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4">
                                            <p:graphicEl>
                                              <a:dgm id="{64EBE0FE-9234-40A6-97DA-9A449E4E2214}"/>
                                            </p:graphicEl>
                                          </p:spTgt>
                                        </p:tgtEl>
                                        <p:attrNameLst>
                                          <p:attrName>style.visibility</p:attrName>
                                        </p:attrNameLst>
                                      </p:cBhvr>
                                      <p:to>
                                        <p:strVal val="visible"/>
                                      </p:to>
                                    </p:set>
                                    <p:animEffect transition="in" filter="wipe(down)">
                                      <p:cBhvr>
                                        <p:cTn id="35" dur="500"/>
                                        <p:tgtEl>
                                          <p:spTgt spid="4">
                                            <p:graphicEl>
                                              <a:dgm id="{64EBE0FE-9234-40A6-97DA-9A449E4E2214}"/>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
                                            <p:graphicEl>
                                              <a:dgm id="{A46905E9-A143-4CC5-AF6F-5BBA46CF3271}"/>
                                            </p:graphicEl>
                                          </p:spTgt>
                                        </p:tgtEl>
                                        <p:attrNameLst>
                                          <p:attrName>style.visibility</p:attrName>
                                        </p:attrNameLst>
                                      </p:cBhvr>
                                      <p:to>
                                        <p:strVal val="visible"/>
                                      </p:to>
                                    </p:set>
                                    <p:animEffect transition="in" filter="wipe(down)">
                                      <p:cBhvr>
                                        <p:cTn id="40" dur="500"/>
                                        <p:tgtEl>
                                          <p:spTgt spid="4">
                                            <p:graphicEl>
                                              <a:dgm id="{A46905E9-A143-4CC5-AF6F-5BBA46CF3271}"/>
                                            </p:graphic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
                                            <p:graphicEl>
                                              <a:dgm id="{81AA1570-480E-413A-84E0-E4A7A73EC648}"/>
                                            </p:graphicEl>
                                          </p:spTgt>
                                        </p:tgtEl>
                                        <p:attrNameLst>
                                          <p:attrName>style.visibility</p:attrName>
                                        </p:attrNameLst>
                                      </p:cBhvr>
                                      <p:to>
                                        <p:strVal val="visible"/>
                                      </p:to>
                                    </p:set>
                                    <p:animEffect transition="in" filter="wipe(down)">
                                      <p:cBhvr>
                                        <p:cTn id="43" dur="500"/>
                                        <p:tgtEl>
                                          <p:spTgt spid="4">
                                            <p:graphicEl>
                                              <a:dgm id="{81AA1570-480E-413A-84E0-E4A7A73EC648}"/>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4">
                                            <p:graphicEl>
                                              <a:dgm id="{15FDB955-FAFB-45FC-851E-70369BC11CEE}"/>
                                            </p:graphicEl>
                                          </p:spTgt>
                                        </p:tgtEl>
                                        <p:attrNameLst>
                                          <p:attrName>style.visibility</p:attrName>
                                        </p:attrNameLst>
                                      </p:cBhvr>
                                      <p:to>
                                        <p:strVal val="visible"/>
                                      </p:to>
                                    </p:set>
                                    <p:animEffect transition="in" filter="wipe(down)">
                                      <p:cBhvr>
                                        <p:cTn id="48" dur="500"/>
                                        <p:tgtEl>
                                          <p:spTgt spid="4">
                                            <p:graphicEl>
                                              <a:dgm id="{15FDB955-FAFB-45FC-851E-70369BC11CEE}"/>
                                            </p:graphicEl>
                                          </p:spTgt>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4">
                                            <p:graphicEl>
                                              <a:dgm id="{6CBBF359-8DB2-4FF1-BF67-BE5115541741}"/>
                                            </p:graphicEl>
                                          </p:spTgt>
                                        </p:tgtEl>
                                        <p:attrNameLst>
                                          <p:attrName>style.visibility</p:attrName>
                                        </p:attrNameLst>
                                      </p:cBhvr>
                                      <p:to>
                                        <p:strVal val="visible"/>
                                      </p:to>
                                    </p:set>
                                    <p:animEffect transition="in" filter="wipe(down)">
                                      <p:cBhvr>
                                        <p:cTn id="51" dur="500"/>
                                        <p:tgtEl>
                                          <p:spTgt spid="4">
                                            <p:graphicEl>
                                              <a:dgm id="{6CBBF359-8DB2-4FF1-BF67-BE5115541741}"/>
                                            </p:graphic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
                                            <p:graphicEl>
                                              <a:dgm id="{7FCBF61A-5C5A-4B98-BABB-AAFCC404D876}"/>
                                            </p:graphicEl>
                                          </p:spTgt>
                                        </p:tgtEl>
                                        <p:attrNameLst>
                                          <p:attrName>style.visibility</p:attrName>
                                        </p:attrNameLst>
                                      </p:cBhvr>
                                      <p:to>
                                        <p:strVal val="visible"/>
                                      </p:to>
                                    </p:set>
                                    <p:animEffect transition="in" filter="wipe(down)">
                                      <p:cBhvr>
                                        <p:cTn id="56" dur="500"/>
                                        <p:tgtEl>
                                          <p:spTgt spid="4">
                                            <p:graphicEl>
                                              <a:dgm id="{7FCBF61A-5C5A-4B98-BABB-AAFCC404D876}"/>
                                            </p:graphicEl>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4">
                                            <p:graphicEl>
                                              <a:dgm id="{E8C39A44-EEB0-4622-9DB9-0BC32A34CD63}"/>
                                            </p:graphicEl>
                                          </p:spTgt>
                                        </p:tgtEl>
                                        <p:attrNameLst>
                                          <p:attrName>style.visibility</p:attrName>
                                        </p:attrNameLst>
                                      </p:cBhvr>
                                      <p:to>
                                        <p:strVal val="visible"/>
                                      </p:to>
                                    </p:set>
                                    <p:animEffect transition="in" filter="wipe(down)">
                                      <p:cBhvr>
                                        <p:cTn id="59" dur="500"/>
                                        <p:tgtEl>
                                          <p:spTgt spid="4">
                                            <p:graphicEl>
                                              <a:dgm id="{E8C39A44-EEB0-4622-9DB9-0BC32A34CD63}"/>
                                            </p:graphic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4">
                                            <p:graphicEl>
                                              <a:dgm id="{CA3B52A7-EE32-45D0-8414-E5C1CEA31891}"/>
                                            </p:graphicEl>
                                          </p:spTgt>
                                        </p:tgtEl>
                                        <p:attrNameLst>
                                          <p:attrName>style.visibility</p:attrName>
                                        </p:attrNameLst>
                                      </p:cBhvr>
                                      <p:to>
                                        <p:strVal val="visible"/>
                                      </p:to>
                                    </p:set>
                                    <p:animEffect transition="in" filter="wipe(down)">
                                      <p:cBhvr>
                                        <p:cTn id="64" dur="500"/>
                                        <p:tgtEl>
                                          <p:spTgt spid="4">
                                            <p:graphicEl>
                                              <a:dgm id="{CA3B52A7-EE32-45D0-8414-E5C1CEA31891}"/>
                                            </p:graphicEl>
                                          </p:spTgt>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4">
                                            <p:graphicEl>
                                              <a:dgm id="{B3C9118A-8060-40C1-9015-E94F37D5A48F}"/>
                                            </p:graphicEl>
                                          </p:spTgt>
                                        </p:tgtEl>
                                        <p:attrNameLst>
                                          <p:attrName>style.visibility</p:attrName>
                                        </p:attrNameLst>
                                      </p:cBhvr>
                                      <p:to>
                                        <p:strVal val="visible"/>
                                      </p:to>
                                    </p:set>
                                    <p:animEffect transition="in" filter="wipe(down)">
                                      <p:cBhvr>
                                        <p:cTn id="67" dur="500"/>
                                        <p:tgtEl>
                                          <p:spTgt spid="4">
                                            <p:graphicEl>
                                              <a:dgm id="{B3C9118A-8060-40C1-9015-E94F37D5A48F}"/>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4">
                                            <p:graphicEl>
                                              <a:dgm id="{C92DF381-65F3-444A-8CB0-AEF1D32E793E}"/>
                                            </p:graphicEl>
                                          </p:spTgt>
                                        </p:tgtEl>
                                        <p:attrNameLst>
                                          <p:attrName>style.visibility</p:attrName>
                                        </p:attrNameLst>
                                      </p:cBhvr>
                                      <p:to>
                                        <p:strVal val="visible"/>
                                      </p:to>
                                    </p:set>
                                    <p:animEffect transition="in" filter="wipe(down)">
                                      <p:cBhvr>
                                        <p:cTn id="72" dur="500"/>
                                        <p:tgtEl>
                                          <p:spTgt spid="4">
                                            <p:graphicEl>
                                              <a:dgm id="{C92DF381-65F3-444A-8CB0-AEF1D32E793E}"/>
                                            </p:graphicEl>
                                          </p:spTgt>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4">
                                            <p:graphicEl>
                                              <a:dgm id="{B1B5913E-AB09-432E-9203-3F284EA1656C}"/>
                                            </p:graphicEl>
                                          </p:spTgt>
                                        </p:tgtEl>
                                        <p:attrNameLst>
                                          <p:attrName>style.visibility</p:attrName>
                                        </p:attrNameLst>
                                      </p:cBhvr>
                                      <p:to>
                                        <p:strVal val="visible"/>
                                      </p:to>
                                    </p:set>
                                    <p:animEffect transition="in" filter="wipe(down)">
                                      <p:cBhvr>
                                        <p:cTn id="75" dur="500"/>
                                        <p:tgtEl>
                                          <p:spTgt spid="4">
                                            <p:graphicEl>
                                              <a:dgm id="{B1B5913E-AB09-432E-9203-3F284EA1656C}"/>
                                            </p:graphicEl>
                                          </p:spTgt>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4">
                                            <p:graphicEl>
                                              <a:dgm id="{A1912B90-3EE1-4F99-970A-CA97195EE885}"/>
                                            </p:graphicEl>
                                          </p:spTgt>
                                        </p:tgtEl>
                                        <p:attrNameLst>
                                          <p:attrName>style.visibility</p:attrName>
                                        </p:attrNameLst>
                                      </p:cBhvr>
                                      <p:to>
                                        <p:strVal val="visible"/>
                                      </p:to>
                                    </p:set>
                                    <p:animEffect transition="in" filter="wipe(down)">
                                      <p:cBhvr>
                                        <p:cTn id="78" dur="500"/>
                                        <p:tgtEl>
                                          <p:spTgt spid="4">
                                            <p:graphicEl>
                                              <a:dgm id="{A1912B90-3EE1-4F99-970A-CA97195EE88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Design of Synchronous 3-bit </a:t>
            </a:r>
            <a:r>
              <a:rPr lang="en-US" sz="3200" dirty="0"/>
              <a:t>Up </a:t>
            </a:r>
            <a:r>
              <a:rPr lang="en-US" sz="3200" dirty="0" smtClean="0"/>
              <a:t>Counters</a:t>
            </a:r>
            <a:endParaRPr lang="en-US" sz="3200" dirty="0"/>
          </a:p>
        </p:txBody>
      </p:sp>
      <p:sp>
        <p:nvSpPr>
          <p:cNvPr id="3" name="Content Placeholder 2"/>
          <p:cNvSpPr>
            <a:spLocks noGrp="1"/>
          </p:cNvSpPr>
          <p:nvPr>
            <p:ph idx="1"/>
          </p:nvPr>
        </p:nvSpPr>
        <p:spPr>
          <a:xfrm>
            <a:off x="190500" y="990600"/>
            <a:ext cx="8763000" cy="1524000"/>
          </a:xfrm>
        </p:spPr>
        <p:txBody>
          <a:bodyPr>
            <a:normAutofit/>
          </a:bodyPr>
          <a:lstStyle/>
          <a:p>
            <a:pPr algn="just"/>
            <a:r>
              <a:rPr lang="en-US" dirty="0"/>
              <a:t>Step 3. Select the type of flip-flops and draw the excitation table:  </a:t>
            </a:r>
            <a:endParaRPr lang="en-US" dirty="0" smtClean="0"/>
          </a:p>
          <a:p>
            <a:pPr indent="0" algn="just">
              <a:buNone/>
            </a:pPr>
            <a:r>
              <a:rPr lang="en-US" dirty="0">
                <a:solidFill>
                  <a:schemeClr val="tx2"/>
                </a:solidFill>
              </a:rPr>
              <a:t>JK flip-flops</a:t>
            </a:r>
            <a:r>
              <a:rPr lang="en-US" dirty="0"/>
              <a:t> are selected and the excitation table of a 3-bit up-counter using J-K flip-flops is drawn as shown </a:t>
            </a:r>
            <a:r>
              <a:rPr lang="en-US" dirty="0" smtClean="0"/>
              <a:t>below.</a:t>
            </a:r>
          </a:p>
        </p:txBody>
      </p:sp>
      <p:graphicFrame>
        <p:nvGraphicFramePr>
          <p:cNvPr id="5" name="Table 4"/>
          <p:cNvGraphicFramePr>
            <a:graphicFrameLocks noGrp="1"/>
          </p:cNvGraphicFramePr>
          <p:nvPr>
            <p:extLst>
              <p:ext uri="{D42A27DB-BD31-4B8C-83A1-F6EECF244321}">
                <p14:modId xmlns:p14="http://schemas.microsoft.com/office/powerpoint/2010/main" val="1816299327"/>
              </p:ext>
            </p:extLst>
          </p:nvPr>
        </p:nvGraphicFramePr>
        <p:xfrm>
          <a:off x="190500" y="2438400"/>
          <a:ext cx="8763000" cy="4023360"/>
        </p:xfrm>
        <a:graphic>
          <a:graphicData uri="http://schemas.openxmlformats.org/drawingml/2006/table">
            <a:tbl>
              <a:tblPr firstRow="1" bandRow="1"/>
              <a:tblGrid>
                <a:gridCol w="730250"/>
                <a:gridCol w="730250"/>
                <a:gridCol w="730250"/>
                <a:gridCol w="730250"/>
                <a:gridCol w="730250"/>
                <a:gridCol w="730250"/>
                <a:gridCol w="730250"/>
                <a:gridCol w="730250"/>
                <a:gridCol w="730250"/>
                <a:gridCol w="730250"/>
                <a:gridCol w="730250"/>
                <a:gridCol w="730250"/>
              </a:tblGrid>
              <a:tr h="370840">
                <a:tc gridSpan="3">
                  <a:txBody>
                    <a:bodyPr/>
                    <a:lstStyle/>
                    <a:p>
                      <a:pPr algn="ctr"/>
                      <a:r>
                        <a:rPr lang="en-US" sz="2400" dirty="0" smtClean="0"/>
                        <a:t>PS</a:t>
                      </a:r>
                      <a:endParaRPr lang="en-US" sz="2400" dirty="0"/>
                    </a:p>
                  </a:txBody>
                  <a:tcPr/>
                </a:tc>
                <a:tc hMerge="1">
                  <a:txBody>
                    <a:bodyPr/>
                    <a:lstStyle/>
                    <a:p>
                      <a:endParaRPr lang="en-US" dirty="0"/>
                    </a:p>
                  </a:txBody>
                  <a:tcPr/>
                </a:tc>
                <a:tc hMerge="1">
                  <a:txBody>
                    <a:bodyPr/>
                    <a:lstStyle/>
                    <a:p>
                      <a:endParaRPr lang="en-US" dirty="0"/>
                    </a:p>
                  </a:txBody>
                  <a:tcPr/>
                </a:tc>
                <a:tc gridSpan="3">
                  <a:txBody>
                    <a:bodyPr/>
                    <a:lstStyle/>
                    <a:p>
                      <a:pPr algn="ctr"/>
                      <a:r>
                        <a:rPr lang="en-US" sz="2400" dirty="0" smtClean="0"/>
                        <a:t>NS</a:t>
                      </a:r>
                      <a:endParaRPr lang="en-US" sz="2400" dirty="0"/>
                    </a:p>
                  </a:txBody>
                  <a:tcPr/>
                </a:tc>
                <a:tc hMerge="1">
                  <a:txBody>
                    <a:bodyPr/>
                    <a:lstStyle/>
                    <a:p>
                      <a:endParaRPr lang="en-US" dirty="0"/>
                    </a:p>
                  </a:txBody>
                  <a:tcPr/>
                </a:tc>
                <a:tc hMerge="1">
                  <a:txBody>
                    <a:bodyPr/>
                    <a:lstStyle/>
                    <a:p>
                      <a:endParaRPr lang="en-US" dirty="0"/>
                    </a:p>
                  </a:txBody>
                  <a:tcPr/>
                </a:tc>
                <a:tc gridSpan="6">
                  <a:txBody>
                    <a:bodyPr/>
                    <a:lstStyle/>
                    <a:p>
                      <a:pPr algn="ctr"/>
                      <a:r>
                        <a:rPr lang="en-US" sz="2400" dirty="0" smtClean="0"/>
                        <a:t>Required excitations</a:t>
                      </a:r>
                      <a:endParaRPr lang="en-US" sz="24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pPr algn="ctr"/>
                      <a:r>
                        <a:rPr lang="en-US" sz="2000" dirty="0" smtClean="0">
                          <a:solidFill>
                            <a:schemeClr val="tx2"/>
                          </a:solidFill>
                        </a:rPr>
                        <a:t>Q</a:t>
                      </a:r>
                      <a:r>
                        <a:rPr lang="en-US" sz="2000" baseline="-25000" dirty="0" smtClean="0">
                          <a:solidFill>
                            <a:schemeClr val="tx2"/>
                          </a:solidFill>
                        </a:rPr>
                        <a:t>3</a:t>
                      </a:r>
                      <a:endParaRPr lang="en-US" sz="2000" baseline="-25000" dirty="0">
                        <a:solidFill>
                          <a:schemeClr val="tx2"/>
                        </a:solidFill>
                      </a:endParaRPr>
                    </a:p>
                  </a:txBody>
                  <a:tcPr anchor="ctr"/>
                </a:tc>
                <a:tc>
                  <a:txBody>
                    <a:bodyPr/>
                    <a:lstStyle/>
                    <a:p>
                      <a:pPr algn="ctr"/>
                      <a:r>
                        <a:rPr lang="en-US" sz="2000" dirty="0" smtClean="0">
                          <a:solidFill>
                            <a:schemeClr val="tx2"/>
                          </a:solidFill>
                        </a:rPr>
                        <a:t>Q</a:t>
                      </a:r>
                      <a:r>
                        <a:rPr lang="en-US" sz="2000" baseline="-25000" dirty="0" smtClean="0">
                          <a:solidFill>
                            <a:schemeClr val="tx2"/>
                          </a:solidFill>
                        </a:rPr>
                        <a:t>2</a:t>
                      </a:r>
                      <a:endParaRPr lang="en-US" sz="2000" dirty="0">
                        <a:solidFill>
                          <a:schemeClr val="tx2"/>
                        </a:solidFill>
                      </a:endParaRPr>
                    </a:p>
                  </a:txBody>
                  <a:tcPr anchor="ctr"/>
                </a:tc>
                <a:tc>
                  <a:txBody>
                    <a:bodyPr/>
                    <a:lstStyle/>
                    <a:p>
                      <a:pPr algn="ctr"/>
                      <a:r>
                        <a:rPr lang="en-US" sz="2000" dirty="0" smtClean="0">
                          <a:solidFill>
                            <a:schemeClr val="tx2"/>
                          </a:solidFill>
                        </a:rPr>
                        <a:t>Q</a:t>
                      </a:r>
                      <a:r>
                        <a:rPr lang="en-US" sz="2000" baseline="-25000" dirty="0" smtClean="0">
                          <a:solidFill>
                            <a:schemeClr val="tx2"/>
                          </a:solidFill>
                        </a:rPr>
                        <a:t>1</a:t>
                      </a:r>
                      <a:endParaRPr lang="en-US" sz="2000" dirty="0">
                        <a:solidFill>
                          <a:schemeClr val="tx2"/>
                        </a:solidFill>
                      </a:endParaRPr>
                    </a:p>
                  </a:txBody>
                  <a:tcPr anchor="ctr"/>
                </a:tc>
                <a:tc>
                  <a:txBody>
                    <a:bodyPr/>
                    <a:lstStyle/>
                    <a:p>
                      <a:pPr algn="ctr"/>
                      <a:r>
                        <a:rPr lang="en-US" sz="2000" dirty="0" smtClean="0">
                          <a:solidFill>
                            <a:srgbClr val="C00000"/>
                          </a:solidFill>
                        </a:rPr>
                        <a:t>Q</a:t>
                      </a:r>
                      <a:r>
                        <a:rPr lang="en-US" sz="2000" baseline="-25000" dirty="0" smtClean="0">
                          <a:solidFill>
                            <a:srgbClr val="C00000"/>
                          </a:solidFill>
                        </a:rPr>
                        <a:t>3</a:t>
                      </a:r>
                      <a:endParaRPr lang="en-US" sz="2000" dirty="0">
                        <a:solidFill>
                          <a:srgbClr val="C00000"/>
                        </a:solidFill>
                      </a:endParaRPr>
                    </a:p>
                  </a:txBody>
                  <a:tcPr anchor="ctr"/>
                </a:tc>
                <a:tc>
                  <a:txBody>
                    <a:bodyPr/>
                    <a:lstStyle/>
                    <a:p>
                      <a:pPr algn="ctr"/>
                      <a:r>
                        <a:rPr lang="en-US" sz="2000" dirty="0" smtClean="0">
                          <a:solidFill>
                            <a:srgbClr val="C00000"/>
                          </a:solidFill>
                        </a:rPr>
                        <a:t>Q</a:t>
                      </a:r>
                      <a:r>
                        <a:rPr lang="en-US" sz="2000" baseline="-25000" dirty="0" smtClean="0">
                          <a:solidFill>
                            <a:srgbClr val="C00000"/>
                          </a:solidFill>
                        </a:rPr>
                        <a:t>2</a:t>
                      </a:r>
                      <a:endParaRPr lang="en-US" sz="2000" dirty="0">
                        <a:solidFill>
                          <a:srgbClr val="C00000"/>
                        </a:solidFill>
                      </a:endParaRPr>
                    </a:p>
                  </a:txBody>
                  <a:tcPr anchor="ctr"/>
                </a:tc>
                <a:tc>
                  <a:txBody>
                    <a:bodyPr/>
                    <a:lstStyle/>
                    <a:p>
                      <a:pPr algn="ctr"/>
                      <a:r>
                        <a:rPr lang="en-US" sz="2000" dirty="0" smtClean="0">
                          <a:solidFill>
                            <a:srgbClr val="C00000"/>
                          </a:solidFill>
                        </a:rPr>
                        <a:t>Q</a:t>
                      </a:r>
                      <a:r>
                        <a:rPr lang="en-US" sz="2000" baseline="-25000" dirty="0" smtClean="0">
                          <a:solidFill>
                            <a:srgbClr val="C00000"/>
                          </a:solidFill>
                        </a:rPr>
                        <a:t>1</a:t>
                      </a:r>
                      <a:endParaRPr lang="en-US" sz="2000" dirty="0">
                        <a:solidFill>
                          <a:srgbClr val="C00000"/>
                        </a:solidFill>
                      </a:endParaRPr>
                    </a:p>
                  </a:txBody>
                  <a:tcPr anchor="ctr"/>
                </a:tc>
                <a:tc>
                  <a:txBody>
                    <a:bodyPr/>
                    <a:lstStyle/>
                    <a:p>
                      <a:pPr algn="ctr"/>
                      <a:r>
                        <a:rPr lang="en-US" sz="2000" baseline="0" dirty="0" smtClean="0"/>
                        <a:t>J</a:t>
                      </a:r>
                      <a:r>
                        <a:rPr lang="en-US" sz="2000" baseline="-25000" dirty="0" smtClean="0"/>
                        <a:t>3</a:t>
                      </a:r>
                      <a:endParaRPr lang="en-US" sz="2000" dirty="0"/>
                    </a:p>
                  </a:txBody>
                  <a:tcPr anchor="ctr"/>
                </a:tc>
                <a:tc>
                  <a:txBody>
                    <a:bodyPr/>
                    <a:lstStyle/>
                    <a:p>
                      <a:pPr algn="ctr"/>
                      <a:r>
                        <a:rPr lang="en-US" sz="2000" baseline="0" dirty="0" smtClean="0"/>
                        <a:t>K</a:t>
                      </a:r>
                      <a:r>
                        <a:rPr lang="en-US" sz="2000" baseline="-25000" dirty="0" smtClean="0"/>
                        <a:t>3</a:t>
                      </a:r>
                      <a:endParaRPr lang="en-US" sz="2000" dirty="0"/>
                    </a:p>
                  </a:txBody>
                  <a:tcPr anchor="ctr"/>
                </a:tc>
                <a:tc>
                  <a:txBody>
                    <a:bodyPr/>
                    <a:lstStyle/>
                    <a:p>
                      <a:pPr algn="ctr"/>
                      <a:r>
                        <a:rPr lang="en-US" sz="2000" baseline="0" dirty="0" smtClean="0"/>
                        <a:t>J</a:t>
                      </a:r>
                      <a:r>
                        <a:rPr lang="en-US" sz="2000" baseline="-25000" dirty="0" smtClean="0"/>
                        <a:t>2</a:t>
                      </a:r>
                      <a:endParaRPr lang="en-US" sz="2000" dirty="0"/>
                    </a:p>
                  </a:txBody>
                  <a:tcPr anchor="ctr"/>
                </a:tc>
                <a:tc>
                  <a:txBody>
                    <a:bodyPr/>
                    <a:lstStyle/>
                    <a:p>
                      <a:pPr algn="ctr"/>
                      <a:r>
                        <a:rPr lang="en-US" sz="2000" baseline="0" dirty="0" smtClean="0"/>
                        <a:t>K</a:t>
                      </a:r>
                      <a:r>
                        <a:rPr lang="en-US" sz="2000" baseline="-25000" dirty="0" smtClean="0"/>
                        <a:t>2</a:t>
                      </a:r>
                      <a:endParaRPr lang="en-US" sz="2000" dirty="0"/>
                    </a:p>
                  </a:txBody>
                  <a:tcPr anchor="ctr"/>
                </a:tc>
                <a:tc>
                  <a:txBody>
                    <a:bodyPr/>
                    <a:lstStyle/>
                    <a:p>
                      <a:pPr algn="ctr"/>
                      <a:r>
                        <a:rPr lang="en-US" sz="2000" baseline="0" dirty="0" smtClean="0"/>
                        <a:t>J</a:t>
                      </a:r>
                      <a:r>
                        <a:rPr lang="en-US" sz="2000" baseline="-25000" dirty="0" smtClean="0"/>
                        <a:t>1</a:t>
                      </a:r>
                      <a:endParaRPr lang="en-US" sz="2000" dirty="0"/>
                    </a:p>
                  </a:txBody>
                  <a:tcPr anchor="ctr"/>
                </a:tc>
                <a:tc>
                  <a:txBody>
                    <a:bodyPr/>
                    <a:lstStyle/>
                    <a:p>
                      <a:pPr algn="ctr"/>
                      <a:r>
                        <a:rPr lang="en-US" sz="2000" baseline="0" dirty="0" smtClean="0"/>
                        <a:t>K</a:t>
                      </a:r>
                      <a:r>
                        <a:rPr lang="en-US" sz="2000" baseline="-25000" dirty="0" smtClean="0"/>
                        <a:t>1</a:t>
                      </a:r>
                      <a:endParaRPr lang="en-US" sz="2000" dirty="0"/>
                    </a:p>
                  </a:txBody>
                  <a:tcPr anchor="ctr"/>
                </a:tc>
              </a:tr>
              <a:tr h="370840">
                <a:tc>
                  <a:txBody>
                    <a:bodyPr/>
                    <a:lstStyle/>
                    <a:p>
                      <a:pPr algn="ctr"/>
                      <a:r>
                        <a:rPr lang="en-US" sz="2000" baseline="0" dirty="0" smtClean="0">
                          <a:solidFill>
                            <a:schemeClr val="tx2"/>
                          </a:solidFill>
                        </a:rPr>
                        <a:t>0</a:t>
                      </a:r>
                      <a:endParaRPr lang="en-US" sz="2000" baseline="0" dirty="0">
                        <a:solidFill>
                          <a:schemeClr val="tx2"/>
                        </a:solidFill>
                      </a:endParaRPr>
                    </a:p>
                  </a:txBody>
                  <a:tcPr anchor="ctr"/>
                </a:tc>
                <a:tc>
                  <a:txBody>
                    <a:bodyPr/>
                    <a:lstStyle/>
                    <a:p>
                      <a:pPr algn="ctr"/>
                      <a:r>
                        <a:rPr lang="en-US" sz="2000" baseline="0" dirty="0" smtClean="0">
                          <a:solidFill>
                            <a:schemeClr val="tx2"/>
                          </a:solidFill>
                        </a:rPr>
                        <a:t>0</a:t>
                      </a:r>
                      <a:endParaRPr lang="en-US" sz="2000" baseline="0" dirty="0">
                        <a:solidFill>
                          <a:schemeClr val="tx2"/>
                        </a:solidFill>
                      </a:endParaRPr>
                    </a:p>
                  </a:txBody>
                  <a:tcPr anchor="ctr"/>
                </a:tc>
                <a:tc>
                  <a:txBody>
                    <a:bodyPr/>
                    <a:lstStyle/>
                    <a:p>
                      <a:pPr algn="ctr"/>
                      <a:r>
                        <a:rPr lang="en-US" sz="2000" baseline="0" dirty="0" smtClean="0">
                          <a:solidFill>
                            <a:schemeClr val="tx2"/>
                          </a:solidFill>
                        </a:rPr>
                        <a:t>0</a:t>
                      </a:r>
                      <a:endParaRPr lang="en-US" sz="2000" baseline="0" dirty="0">
                        <a:solidFill>
                          <a:schemeClr val="tx2"/>
                        </a:solidFill>
                      </a:endParaRPr>
                    </a:p>
                  </a:txBody>
                  <a:tcPr anchor="ctr"/>
                </a:tc>
                <a:tc>
                  <a:txBody>
                    <a:bodyPr/>
                    <a:lstStyle/>
                    <a:p>
                      <a:pPr algn="ctr"/>
                      <a:r>
                        <a:rPr lang="en-US" sz="2000" baseline="0" dirty="0" smtClean="0">
                          <a:solidFill>
                            <a:srgbClr val="C00000"/>
                          </a:solidFill>
                        </a:rPr>
                        <a:t>0</a:t>
                      </a:r>
                      <a:endParaRPr lang="en-US" sz="2000" baseline="0" dirty="0">
                        <a:solidFill>
                          <a:srgbClr val="C00000"/>
                        </a:solidFill>
                      </a:endParaRPr>
                    </a:p>
                  </a:txBody>
                  <a:tcPr anchor="ctr"/>
                </a:tc>
                <a:tc>
                  <a:txBody>
                    <a:bodyPr/>
                    <a:lstStyle/>
                    <a:p>
                      <a:pPr algn="ctr"/>
                      <a:r>
                        <a:rPr lang="en-US" sz="2000" baseline="0" dirty="0" smtClean="0">
                          <a:solidFill>
                            <a:srgbClr val="C00000"/>
                          </a:solidFill>
                        </a:rPr>
                        <a:t>0</a:t>
                      </a:r>
                      <a:endParaRPr lang="en-US" sz="2000" baseline="0" dirty="0">
                        <a:solidFill>
                          <a:srgbClr val="C00000"/>
                        </a:solidFill>
                      </a:endParaRPr>
                    </a:p>
                  </a:txBody>
                  <a:tcPr anchor="ctr"/>
                </a:tc>
                <a:tc>
                  <a:txBody>
                    <a:bodyPr/>
                    <a:lstStyle/>
                    <a:p>
                      <a:pPr algn="ctr"/>
                      <a:r>
                        <a:rPr lang="en-US" sz="2000" baseline="0" dirty="0" smtClean="0">
                          <a:solidFill>
                            <a:srgbClr val="C00000"/>
                          </a:solidFill>
                        </a:rPr>
                        <a:t>1</a:t>
                      </a:r>
                      <a:endParaRPr lang="en-US" sz="2000" baseline="0" dirty="0">
                        <a:solidFill>
                          <a:srgbClr val="C00000"/>
                        </a:solidFill>
                      </a:endParaRPr>
                    </a:p>
                  </a:txBody>
                  <a:tcPr anchor="ctr"/>
                </a:tc>
                <a:tc>
                  <a:txBody>
                    <a:bodyPr/>
                    <a:lstStyle/>
                    <a:p>
                      <a:pPr algn="ctr"/>
                      <a:r>
                        <a:rPr lang="en-US" sz="2000" baseline="0" dirty="0" smtClean="0"/>
                        <a:t>0</a:t>
                      </a:r>
                      <a:endParaRPr lang="en-US" sz="2000" baseline="0" dirty="0"/>
                    </a:p>
                  </a:txBody>
                  <a:tcPr anchor="ctr"/>
                </a:tc>
                <a:tc>
                  <a:txBody>
                    <a:bodyPr/>
                    <a:lstStyle/>
                    <a:p>
                      <a:pPr algn="ctr"/>
                      <a:r>
                        <a:rPr lang="en-US" sz="2000" baseline="0" dirty="0" smtClean="0"/>
                        <a:t>x</a:t>
                      </a:r>
                      <a:endParaRPr lang="en-US" sz="2000" baseline="0" dirty="0"/>
                    </a:p>
                  </a:txBody>
                  <a:tcPr anchor="ctr"/>
                </a:tc>
                <a:tc>
                  <a:txBody>
                    <a:bodyPr/>
                    <a:lstStyle/>
                    <a:p>
                      <a:pPr algn="ctr"/>
                      <a:r>
                        <a:rPr lang="en-US" sz="2000" baseline="0" dirty="0" smtClean="0"/>
                        <a:t>0</a:t>
                      </a:r>
                      <a:endParaRPr lang="en-US" sz="2000" baseline="0" dirty="0"/>
                    </a:p>
                  </a:txBody>
                  <a:tcPr anchor="ctr"/>
                </a:tc>
                <a:tc>
                  <a:txBody>
                    <a:bodyPr/>
                    <a:lstStyle/>
                    <a:p>
                      <a:pPr algn="ctr"/>
                      <a:r>
                        <a:rPr lang="en-US" sz="2000" baseline="0" dirty="0" smtClean="0"/>
                        <a:t>x</a:t>
                      </a:r>
                      <a:endParaRPr lang="en-US" sz="2000" baseline="0" dirty="0"/>
                    </a:p>
                  </a:txBody>
                  <a:tcPr anchor="ctr"/>
                </a:tc>
                <a:tc>
                  <a:txBody>
                    <a:bodyPr/>
                    <a:lstStyle/>
                    <a:p>
                      <a:pPr algn="ctr"/>
                      <a:r>
                        <a:rPr lang="en-US" sz="2000" baseline="0" dirty="0" smtClean="0"/>
                        <a:t>1</a:t>
                      </a:r>
                      <a:endParaRPr lang="en-US" sz="2000" baseline="0" dirty="0"/>
                    </a:p>
                  </a:txBody>
                  <a:tcPr anchor="ctr"/>
                </a:tc>
                <a:tc>
                  <a:txBody>
                    <a:bodyPr/>
                    <a:lstStyle/>
                    <a:p>
                      <a:pPr algn="ctr"/>
                      <a:r>
                        <a:rPr lang="en-US" sz="2000" baseline="0" dirty="0" smtClean="0"/>
                        <a:t>x</a:t>
                      </a:r>
                      <a:endParaRPr lang="en-US" sz="2000" baseline="0" dirty="0"/>
                    </a:p>
                  </a:txBody>
                  <a:tcPr anchor="ctr"/>
                </a:tc>
              </a:tr>
              <a:tr h="370840">
                <a:tc>
                  <a:txBody>
                    <a:bodyPr/>
                    <a:lstStyle/>
                    <a:p>
                      <a:pPr algn="ctr"/>
                      <a:r>
                        <a:rPr lang="en-US" sz="2000" baseline="0" dirty="0" smtClean="0">
                          <a:solidFill>
                            <a:schemeClr val="tx2"/>
                          </a:solidFill>
                        </a:rPr>
                        <a:t>0</a:t>
                      </a:r>
                      <a:endParaRPr lang="en-US" sz="2000" baseline="0" dirty="0">
                        <a:solidFill>
                          <a:schemeClr val="tx2"/>
                        </a:solidFill>
                      </a:endParaRPr>
                    </a:p>
                  </a:txBody>
                  <a:tcPr anchor="ctr"/>
                </a:tc>
                <a:tc>
                  <a:txBody>
                    <a:bodyPr/>
                    <a:lstStyle/>
                    <a:p>
                      <a:pPr algn="ctr"/>
                      <a:r>
                        <a:rPr lang="en-US" sz="2000" baseline="0" dirty="0" smtClean="0">
                          <a:solidFill>
                            <a:schemeClr val="tx2"/>
                          </a:solidFill>
                        </a:rPr>
                        <a:t>0</a:t>
                      </a:r>
                      <a:endParaRPr lang="en-US" sz="2000" baseline="0" dirty="0">
                        <a:solidFill>
                          <a:schemeClr val="tx2"/>
                        </a:solidFill>
                      </a:endParaRPr>
                    </a:p>
                  </a:txBody>
                  <a:tcPr anchor="ctr"/>
                </a:tc>
                <a:tc>
                  <a:txBody>
                    <a:bodyPr/>
                    <a:lstStyle/>
                    <a:p>
                      <a:pPr algn="ctr"/>
                      <a:r>
                        <a:rPr lang="en-US" sz="2000" baseline="0" dirty="0" smtClean="0">
                          <a:solidFill>
                            <a:schemeClr val="tx2"/>
                          </a:solidFill>
                        </a:rPr>
                        <a:t>1</a:t>
                      </a:r>
                      <a:endParaRPr lang="en-US" sz="2000" baseline="0" dirty="0">
                        <a:solidFill>
                          <a:schemeClr val="tx2"/>
                        </a:solidFill>
                      </a:endParaRPr>
                    </a:p>
                  </a:txBody>
                  <a:tcPr anchor="ctr"/>
                </a:tc>
                <a:tc>
                  <a:txBody>
                    <a:bodyPr/>
                    <a:lstStyle/>
                    <a:p>
                      <a:pPr algn="ctr"/>
                      <a:r>
                        <a:rPr lang="en-US" sz="2000" baseline="0" dirty="0" smtClean="0">
                          <a:solidFill>
                            <a:srgbClr val="C00000"/>
                          </a:solidFill>
                        </a:rPr>
                        <a:t>0</a:t>
                      </a:r>
                      <a:endParaRPr lang="en-US" sz="2000" baseline="0" dirty="0">
                        <a:solidFill>
                          <a:srgbClr val="C00000"/>
                        </a:solidFill>
                      </a:endParaRPr>
                    </a:p>
                  </a:txBody>
                  <a:tcPr anchor="ctr"/>
                </a:tc>
                <a:tc>
                  <a:txBody>
                    <a:bodyPr/>
                    <a:lstStyle/>
                    <a:p>
                      <a:pPr algn="ctr"/>
                      <a:r>
                        <a:rPr lang="en-US" sz="2000" baseline="0" dirty="0" smtClean="0">
                          <a:solidFill>
                            <a:srgbClr val="C00000"/>
                          </a:solidFill>
                        </a:rPr>
                        <a:t>1</a:t>
                      </a:r>
                      <a:endParaRPr lang="en-US" sz="2000" baseline="0" dirty="0">
                        <a:solidFill>
                          <a:srgbClr val="C00000"/>
                        </a:solidFill>
                      </a:endParaRPr>
                    </a:p>
                  </a:txBody>
                  <a:tcPr anchor="ctr"/>
                </a:tc>
                <a:tc>
                  <a:txBody>
                    <a:bodyPr/>
                    <a:lstStyle/>
                    <a:p>
                      <a:pPr algn="ctr"/>
                      <a:r>
                        <a:rPr lang="en-US" sz="2000" baseline="0" dirty="0" smtClean="0">
                          <a:solidFill>
                            <a:srgbClr val="C00000"/>
                          </a:solidFill>
                        </a:rPr>
                        <a:t>0</a:t>
                      </a:r>
                      <a:endParaRPr lang="en-US" sz="2000" baseline="0" dirty="0">
                        <a:solidFill>
                          <a:srgbClr val="C00000"/>
                        </a:solidFill>
                      </a:endParaRPr>
                    </a:p>
                  </a:txBody>
                  <a:tcPr anchor="ctr"/>
                </a:tc>
                <a:tc>
                  <a:txBody>
                    <a:bodyPr/>
                    <a:lstStyle/>
                    <a:p>
                      <a:pPr algn="ctr"/>
                      <a:r>
                        <a:rPr lang="en-US" sz="2000" baseline="0" dirty="0" smtClean="0"/>
                        <a:t>0</a:t>
                      </a:r>
                      <a:endParaRPr lang="en-US" sz="2000" baseline="0" dirty="0"/>
                    </a:p>
                  </a:txBody>
                  <a:tcPr anchor="ctr"/>
                </a:tc>
                <a:tc>
                  <a:txBody>
                    <a:bodyPr/>
                    <a:lstStyle/>
                    <a:p>
                      <a:pPr algn="ctr"/>
                      <a:r>
                        <a:rPr lang="en-US" sz="2000" baseline="0" dirty="0" smtClean="0"/>
                        <a:t>x</a:t>
                      </a:r>
                      <a:endParaRPr lang="en-US" sz="2000" baseline="0" dirty="0"/>
                    </a:p>
                  </a:txBody>
                  <a:tcPr anchor="ctr"/>
                </a:tc>
                <a:tc>
                  <a:txBody>
                    <a:bodyPr/>
                    <a:lstStyle/>
                    <a:p>
                      <a:pPr algn="ctr"/>
                      <a:r>
                        <a:rPr lang="en-US" sz="2000" baseline="0" dirty="0" smtClean="0"/>
                        <a:t>1</a:t>
                      </a:r>
                      <a:endParaRPr lang="en-US" sz="2000" baseline="0" dirty="0"/>
                    </a:p>
                  </a:txBody>
                  <a:tcPr anchor="ctr"/>
                </a:tc>
                <a:tc>
                  <a:txBody>
                    <a:bodyPr/>
                    <a:lstStyle/>
                    <a:p>
                      <a:pPr algn="ctr"/>
                      <a:r>
                        <a:rPr lang="en-US" sz="2000" baseline="0" dirty="0" smtClean="0"/>
                        <a:t>x</a:t>
                      </a:r>
                      <a:endParaRPr lang="en-US" sz="2000" baseline="0" dirty="0"/>
                    </a:p>
                  </a:txBody>
                  <a:tcPr anchor="ctr"/>
                </a:tc>
                <a:tc>
                  <a:txBody>
                    <a:bodyPr/>
                    <a:lstStyle/>
                    <a:p>
                      <a:pPr algn="ctr"/>
                      <a:r>
                        <a:rPr lang="en-US" sz="2000" baseline="0" dirty="0" smtClean="0"/>
                        <a:t>X</a:t>
                      </a:r>
                      <a:endParaRPr lang="en-US" sz="2000" baseline="0" dirty="0"/>
                    </a:p>
                  </a:txBody>
                  <a:tcPr anchor="ctr"/>
                </a:tc>
                <a:tc>
                  <a:txBody>
                    <a:bodyPr/>
                    <a:lstStyle/>
                    <a:p>
                      <a:pPr algn="ctr"/>
                      <a:r>
                        <a:rPr lang="en-US" sz="2000" baseline="0" dirty="0" smtClean="0"/>
                        <a:t>1</a:t>
                      </a:r>
                      <a:endParaRPr lang="en-US" sz="2000" baseline="0" dirty="0"/>
                    </a:p>
                  </a:txBody>
                  <a:tcPr anchor="ctr"/>
                </a:tc>
              </a:tr>
              <a:tr h="370840">
                <a:tc>
                  <a:txBody>
                    <a:bodyPr/>
                    <a:lstStyle/>
                    <a:p>
                      <a:pPr algn="ctr"/>
                      <a:r>
                        <a:rPr lang="en-US" sz="2000" baseline="0" dirty="0" smtClean="0">
                          <a:solidFill>
                            <a:schemeClr val="tx2"/>
                          </a:solidFill>
                        </a:rPr>
                        <a:t>0</a:t>
                      </a:r>
                      <a:endParaRPr lang="en-US" sz="2000" baseline="0" dirty="0">
                        <a:solidFill>
                          <a:schemeClr val="tx2"/>
                        </a:solidFill>
                      </a:endParaRPr>
                    </a:p>
                  </a:txBody>
                  <a:tcPr anchor="ctr"/>
                </a:tc>
                <a:tc>
                  <a:txBody>
                    <a:bodyPr/>
                    <a:lstStyle/>
                    <a:p>
                      <a:pPr algn="ctr"/>
                      <a:r>
                        <a:rPr lang="en-US" sz="2000" baseline="0" dirty="0" smtClean="0">
                          <a:solidFill>
                            <a:schemeClr val="tx2"/>
                          </a:solidFill>
                        </a:rPr>
                        <a:t>1</a:t>
                      </a:r>
                      <a:endParaRPr lang="en-US" sz="2000" baseline="0" dirty="0">
                        <a:solidFill>
                          <a:schemeClr val="tx2"/>
                        </a:solidFill>
                      </a:endParaRPr>
                    </a:p>
                  </a:txBody>
                  <a:tcPr anchor="ctr"/>
                </a:tc>
                <a:tc>
                  <a:txBody>
                    <a:bodyPr/>
                    <a:lstStyle/>
                    <a:p>
                      <a:pPr algn="ctr"/>
                      <a:r>
                        <a:rPr lang="en-US" sz="2000" baseline="0" dirty="0" smtClean="0">
                          <a:solidFill>
                            <a:schemeClr val="tx2"/>
                          </a:solidFill>
                        </a:rPr>
                        <a:t>0</a:t>
                      </a:r>
                      <a:endParaRPr lang="en-US" sz="2000" baseline="0" dirty="0">
                        <a:solidFill>
                          <a:schemeClr val="tx2"/>
                        </a:solidFill>
                      </a:endParaRPr>
                    </a:p>
                  </a:txBody>
                  <a:tcPr anchor="ctr"/>
                </a:tc>
                <a:tc>
                  <a:txBody>
                    <a:bodyPr/>
                    <a:lstStyle/>
                    <a:p>
                      <a:pPr algn="ctr"/>
                      <a:r>
                        <a:rPr lang="en-US" sz="2000" baseline="0" dirty="0" smtClean="0">
                          <a:solidFill>
                            <a:srgbClr val="C00000"/>
                          </a:solidFill>
                        </a:rPr>
                        <a:t>0</a:t>
                      </a:r>
                      <a:endParaRPr lang="en-US" sz="2000" baseline="0" dirty="0">
                        <a:solidFill>
                          <a:srgbClr val="C00000"/>
                        </a:solidFill>
                      </a:endParaRPr>
                    </a:p>
                  </a:txBody>
                  <a:tcPr anchor="ctr"/>
                </a:tc>
                <a:tc>
                  <a:txBody>
                    <a:bodyPr/>
                    <a:lstStyle/>
                    <a:p>
                      <a:pPr algn="ctr"/>
                      <a:r>
                        <a:rPr lang="en-US" sz="2000" baseline="0" dirty="0" smtClean="0">
                          <a:solidFill>
                            <a:srgbClr val="C00000"/>
                          </a:solidFill>
                        </a:rPr>
                        <a:t>1</a:t>
                      </a:r>
                      <a:endParaRPr lang="en-US" sz="2000" baseline="0" dirty="0">
                        <a:solidFill>
                          <a:srgbClr val="C00000"/>
                        </a:solidFill>
                      </a:endParaRPr>
                    </a:p>
                  </a:txBody>
                  <a:tcPr anchor="ctr"/>
                </a:tc>
                <a:tc>
                  <a:txBody>
                    <a:bodyPr/>
                    <a:lstStyle/>
                    <a:p>
                      <a:pPr algn="ctr"/>
                      <a:r>
                        <a:rPr lang="en-US" sz="2000" baseline="0" dirty="0" smtClean="0">
                          <a:solidFill>
                            <a:srgbClr val="C00000"/>
                          </a:solidFill>
                        </a:rPr>
                        <a:t>1</a:t>
                      </a:r>
                      <a:endParaRPr lang="en-US" sz="2000" baseline="0" dirty="0">
                        <a:solidFill>
                          <a:srgbClr val="C00000"/>
                        </a:solidFill>
                      </a:endParaRPr>
                    </a:p>
                  </a:txBody>
                  <a:tcPr anchor="ctr"/>
                </a:tc>
                <a:tc>
                  <a:txBody>
                    <a:bodyPr/>
                    <a:lstStyle/>
                    <a:p>
                      <a:pPr algn="ctr"/>
                      <a:r>
                        <a:rPr lang="en-US" sz="2000" baseline="0" dirty="0" smtClean="0"/>
                        <a:t>0</a:t>
                      </a:r>
                      <a:endParaRPr lang="en-US" sz="2000" baseline="0" dirty="0"/>
                    </a:p>
                  </a:txBody>
                  <a:tcPr anchor="ctr"/>
                </a:tc>
                <a:tc>
                  <a:txBody>
                    <a:bodyPr/>
                    <a:lstStyle/>
                    <a:p>
                      <a:pPr algn="ctr"/>
                      <a:r>
                        <a:rPr lang="en-US" sz="2000" baseline="0" dirty="0" smtClean="0"/>
                        <a:t>x</a:t>
                      </a:r>
                      <a:endParaRPr lang="en-US" sz="2000" baseline="0" dirty="0"/>
                    </a:p>
                  </a:txBody>
                  <a:tcPr anchor="ctr"/>
                </a:tc>
                <a:tc>
                  <a:txBody>
                    <a:bodyPr/>
                    <a:lstStyle/>
                    <a:p>
                      <a:pPr algn="ctr"/>
                      <a:r>
                        <a:rPr lang="en-US" sz="2000" baseline="0" dirty="0" smtClean="0"/>
                        <a:t>x</a:t>
                      </a:r>
                      <a:endParaRPr lang="en-US" sz="2000" baseline="0" dirty="0"/>
                    </a:p>
                  </a:txBody>
                  <a:tcPr anchor="ctr"/>
                </a:tc>
                <a:tc>
                  <a:txBody>
                    <a:bodyPr/>
                    <a:lstStyle/>
                    <a:p>
                      <a:pPr algn="ctr"/>
                      <a:r>
                        <a:rPr lang="en-US" sz="2000" baseline="0" dirty="0" smtClean="0"/>
                        <a:t>0</a:t>
                      </a:r>
                      <a:endParaRPr lang="en-US" sz="2000" baseline="0" dirty="0"/>
                    </a:p>
                  </a:txBody>
                  <a:tcPr anchor="ctr"/>
                </a:tc>
                <a:tc>
                  <a:txBody>
                    <a:bodyPr/>
                    <a:lstStyle/>
                    <a:p>
                      <a:pPr algn="ctr"/>
                      <a:r>
                        <a:rPr lang="en-US" sz="2000" baseline="0" dirty="0" smtClean="0"/>
                        <a:t>1</a:t>
                      </a:r>
                      <a:endParaRPr lang="en-US" sz="2000" baseline="0" dirty="0"/>
                    </a:p>
                  </a:txBody>
                  <a:tcPr anchor="ctr"/>
                </a:tc>
                <a:tc>
                  <a:txBody>
                    <a:bodyPr/>
                    <a:lstStyle/>
                    <a:p>
                      <a:pPr algn="ctr"/>
                      <a:r>
                        <a:rPr lang="en-US" sz="2000" baseline="0" dirty="0" smtClean="0"/>
                        <a:t>x</a:t>
                      </a:r>
                      <a:endParaRPr lang="en-US" sz="2000" baseline="0" dirty="0"/>
                    </a:p>
                  </a:txBody>
                  <a:tcPr anchor="ctr"/>
                </a:tc>
              </a:tr>
              <a:tr h="370840">
                <a:tc>
                  <a:txBody>
                    <a:bodyPr/>
                    <a:lstStyle/>
                    <a:p>
                      <a:pPr algn="ctr"/>
                      <a:r>
                        <a:rPr lang="en-US" sz="2000" baseline="0" dirty="0" smtClean="0">
                          <a:solidFill>
                            <a:schemeClr val="tx2"/>
                          </a:solidFill>
                        </a:rPr>
                        <a:t>0</a:t>
                      </a:r>
                      <a:endParaRPr lang="en-US" sz="2000" baseline="0" dirty="0">
                        <a:solidFill>
                          <a:schemeClr val="tx2"/>
                        </a:solidFill>
                      </a:endParaRPr>
                    </a:p>
                  </a:txBody>
                  <a:tcPr anchor="ctr"/>
                </a:tc>
                <a:tc>
                  <a:txBody>
                    <a:bodyPr/>
                    <a:lstStyle/>
                    <a:p>
                      <a:pPr algn="ctr"/>
                      <a:r>
                        <a:rPr lang="en-US" sz="2000" baseline="0" dirty="0" smtClean="0">
                          <a:solidFill>
                            <a:schemeClr val="tx2"/>
                          </a:solidFill>
                        </a:rPr>
                        <a:t>1</a:t>
                      </a:r>
                      <a:endParaRPr lang="en-US" sz="2000" baseline="0" dirty="0">
                        <a:solidFill>
                          <a:schemeClr val="tx2"/>
                        </a:solidFill>
                      </a:endParaRPr>
                    </a:p>
                  </a:txBody>
                  <a:tcPr anchor="ctr"/>
                </a:tc>
                <a:tc>
                  <a:txBody>
                    <a:bodyPr/>
                    <a:lstStyle/>
                    <a:p>
                      <a:pPr algn="ctr"/>
                      <a:r>
                        <a:rPr lang="en-US" sz="2000" baseline="0" dirty="0" smtClean="0">
                          <a:solidFill>
                            <a:schemeClr val="tx2"/>
                          </a:solidFill>
                        </a:rPr>
                        <a:t>1</a:t>
                      </a:r>
                      <a:endParaRPr lang="en-US" sz="2000" baseline="0" dirty="0">
                        <a:solidFill>
                          <a:schemeClr val="tx2"/>
                        </a:solidFill>
                      </a:endParaRPr>
                    </a:p>
                  </a:txBody>
                  <a:tcPr anchor="ctr"/>
                </a:tc>
                <a:tc>
                  <a:txBody>
                    <a:bodyPr/>
                    <a:lstStyle/>
                    <a:p>
                      <a:pPr algn="ctr"/>
                      <a:r>
                        <a:rPr lang="en-US" sz="2000" baseline="0" dirty="0" smtClean="0">
                          <a:solidFill>
                            <a:srgbClr val="C00000"/>
                          </a:solidFill>
                        </a:rPr>
                        <a:t>1</a:t>
                      </a:r>
                      <a:endParaRPr lang="en-US" sz="2000" baseline="0" dirty="0">
                        <a:solidFill>
                          <a:srgbClr val="C00000"/>
                        </a:solidFill>
                      </a:endParaRPr>
                    </a:p>
                  </a:txBody>
                  <a:tcPr anchor="ctr"/>
                </a:tc>
                <a:tc>
                  <a:txBody>
                    <a:bodyPr/>
                    <a:lstStyle/>
                    <a:p>
                      <a:pPr algn="ctr"/>
                      <a:r>
                        <a:rPr lang="en-US" sz="2000" baseline="0" dirty="0" smtClean="0">
                          <a:solidFill>
                            <a:srgbClr val="C00000"/>
                          </a:solidFill>
                        </a:rPr>
                        <a:t>0</a:t>
                      </a:r>
                      <a:endParaRPr lang="en-US" sz="2000" baseline="0" dirty="0">
                        <a:solidFill>
                          <a:srgbClr val="C00000"/>
                        </a:solidFill>
                      </a:endParaRPr>
                    </a:p>
                  </a:txBody>
                  <a:tcPr anchor="ctr"/>
                </a:tc>
                <a:tc>
                  <a:txBody>
                    <a:bodyPr/>
                    <a:lstStyle/>
                    <a:p>
                      <a:pPr algn="ctr"/>
                      <a:r>
                        <a:rPr lang="en-US" sz="2000" baseline="0" dirty="0" smtClean="0">
                          <a:solidFill>
                            <a:srgbClr val="C00000"/>
                          </a:solidFill>
                        </a:rPr>
                        <a:t>0</a:t>
                      </a:r>
                      <a:endParaRPr lang="en-US" sz="2000" baseline="0" dirty="0">
                        <a:solidFill>
                          <a:srgbClr val="C00000"/>
                        </a:solidFill>
                      </a:endParaRPr>
                    </a:p>
                  </a:txBody>
                  <a:tcPr anchor="ctr"/>
                </a:tc>
                <a:tc>
                  <a:txBody>
                    <a:bodyPr/>
                    <a:lstStyle/>
                    <a:p>
                      <a:pPr algn="ctr"/>
                      <a:r>
                        <a:rPr lang="en-US" sz="2000" baseline="0" dirty="0" smtClean="0"/>
                        <a:t>1</a:t>
                      </a:r>
                      <a:endParaRPr lang="en-US" sz="2000" baseline="0" dirty="0"/>
                    </a:p>
                  </a:txBody>
                  <a:tcPr anchor="ctr"/>
                </a:tc>
                <a:tc>
                  <a:txBody>
                    <a:bodyPr/>
                    <a:lstStyle/>
                    <a:p>
                      <a:pPr algn="ctr"/>
                      <a:r>
                        <a:rPr lang="en-US" sz="2000" baseline="0" dirty="0" smtClean="0"/>
                        <a:t>x</a:t>
                      </a:r>
                      <a:endParaRPr lang="en-US" sz="2000" baseline="0" dirty="0"/>
                    </a:p>
                  </a:txBody>
                  <a:tcPr anchor="ctr"/>
                </a:tc>
                <a:tc>
                  <a:txBody>
                    <a:bodyPr/>
                    <a:lstStyle/>
                    <a:p>
                      <a:pPr algn="ctr"/>
                      <a:r>
                        <a:rPr lang="en-US" sz="2000" baseline="0" dirty="0" smtClean="0"/>
                        <a:t>x</a:t>
                      </a:r>
                      <a:endParaRPr lang="en-US" sz="2000" baseline="0" dirty="0"/>
                    </a:p>
                  </a:txBody>
                  <a:tcPr anchor="ctr"/>
                </a:tc>
                <a:tc>
                  <a:txBody>
                    <a:bodyPr/>
                    <a:lstStyle/>
                    <a:p>
                      <a:pPr algn="ctr"/>
                      <a:r>
                        <a:rPr lang="en-US" sz="2000" baseline="0" dirty="0" smtClean="0"/>
                        <a:t>1</a:t>
                      </a:r>
                      <a:endParaRPr lang="en-US" sz="2000" baseline="0" dirty="0"/>
                    </a:p>
                  </a:txBody>
                  <a:tcPr anchor="ctr"/>
                </a:tc>
                <a:tc>
                  <a:txBody>
                    <a:bodyPr/>
                    <a:lstStyle/>
                    <a:p>
                      <a:pPr algn="ctr"/>
                      <a:r>
                        <a:rPr lang="en-US" sz="2000" baseline="0" dirty="0" smtClean="0"/>
                        <a:t>x</a:t>
                      </a:r>
                      <a:endParaRPr lang="en-US" sz="2000" baseline="0" dirty="0"/>
                    </a:p>
                  </a:txBody>
                  <a:tcPr anchor="ctr"/>
                </a:tc>
                <a:tc>
                  <a:txBody>
                    <a:bodyPr/>
                    <a:lstStyle/>
                    <a:p>
                      <a:pPr algn="ctr"/>
                      <a:r>
                        <a:rPr lang="en-US" sz="2000" baseline="0" dirty="0" smtClean="0"/>
                        <a:t>1</a:t>
                      </a:r>
                      <a:endParaRPr lang="en-US" sz="2000" baseline="0" dirty="0"/>
                    </a:p>
                  </a:txBody>
                  <a:tcPr anchor="ctr"/>
                </a:tc>
              </a:tr>
              <a:tr h="370840">
                <a:tc>
                  <a:txBody>
                    <a:bodyPr/>
                    <a:lstStyle/>
                    <a:p>
                      <a:pPr algn="ctr"/>
                      <a:r>
                        <a:rPr lang="en-US" sz="2000" baseline="0" dirty="0" smtClean="0">
                          <a:solidFill>
                            <a:schemeClr val="tx2"/>
                          </a:solidFill>
                        </a:rPr>
                        <a:t>1</a:t>
                      </a:r>
                      <a:endParaRPr lang="en-US" sz="2000" baseline="0" dirty="0">
                        <a:solidFill>
                          <a:schemeClr val="tx2"/>
                        </a:solidFill>
                      </a:endParaRPr>
                    </a:p>
                  </a:txBody>
                  <a:tcPr anchor="ctr"/>
                </a:tc>
                <a:tc>
                  <a:txBody>
                    <a:bodyPr/>
                    <a:lstStyle/>
                    <a:p>
                      <a:pPr algn="ctr"/>
                      <a:r>
                        <a:rPr lang="en-US" sz="2000" baseline="0" dirty="0" smtClean="0">
                          <a:solidFill>
                            <a:schemeClr val="tx2"/>
                          </a:solidFill>
                        </a:rPr>
                        <a:t>0</a:t>
                      </a:r>
                      <a:endParaRPr lang="en-US" sz="2000" baseline="0" dirty="0">
                        <a:solidFill>
                          <a:schemeClr val="tx2"/>
                        </a:solidFill>
                      </a:endParaRPr>
                    </a:p>
                  </a:txBody>
                  <a:tcPr anchor="ctr"/>
                </a:tc>
                <a:tc>
                  <a:txBody>
                    <a:bodyPr/>
                    <a:lstStyle/>
                    <a:p>
                      <a:pPr algn="ctr"/>
                      <a:r>
                        <a:rPr lang="en-US" sz="2000" baseline="0" dirty="0" smtClean="0">
                          <a:solidFill>
                            <a:schemeClr val="tx2"/>
                          </a:solidFill>
                        </a:rPr>
                        <a:t>0</a:t>
                      </a:r>
                      <a:endParaRPr lang="en-US" sz="2000" baseline="0" dirty="0">
                        <a:solidFill>
                          <a:schemeClr val="tx2"/>
                        </a:solidFill>
                      </a:endParaRPr>
                    </a:p>
                  </a:txBody>
                  <a:tcPr anchor="ctr"/>
                </a:tc>
                <a:tc>
                  <a:txBody>
                    <a:bodyPr/>
                    <a:lstStyle/>
                    <a:p>
                      <a:pPr algn="ctr"/>
                      <a:r>
                        <a:rPr lang="en-US" sz="2000" baseline="0" dirty="0" smtClean="0">
                          <a:solidFill>
                            <a:srgbClr val="C00000"/>
                          </a:solidFill>
                        </a:rPr>
                        <a:t>1</a:t>
                      </a:r>
                      <a:endParaRPr lang="en-US" sz="2000" baseline="0" dirty="0">
                        <a:solidFill>
                          <a:srgbClr val="C00000"/>
                        </a:solidFill>
                      </a:endParaRPr>
                    </a:p>
                  </a:txBody>
                  <a:tcPr anchor="ctr"/>
                </a:tc>
                <a:tc>
                  <a:txBody>
                    <a:bodyPr/>
                    <a:lstStyle/>
                    <a:p>
                      <a:pPr algn="ctr"/>
                      <a:r>
                        <a:rPr lang="en-US" sz="2000" baseline="0" dirty="0" smtClean="0">
                          <a:solidFill>
                            <a:srgbClr val="C00000"/>
                          </a:solidFill>
                        </a:rPr>
                        <a:t>0</a:t>
                      </a:r>
                      <a:endParaRPr lang="en-US" sz="2000" baseline="0" dirty="0">
                        <a:solidFill>
                          <a:srgbClr val="C00000"/>
                        </a:solidFill>
                      </a:endParaRPr>
                    </a:p>
                  </a:txBody>
                  <a:tcPr anchor="ctr"/>
                </a:tc>
                <a:tc>
                  <a:txBody>
                    <a:bodyPr/>
                    <a:lstStyle/>
                    <a:p>
                      <a:pPr algn="ctr"/>
                      <a:r>
                        <a:rPr lang="en-US" sz="2000" baseline="0" dirty="0" smtClean="0">
                          <a:solidFill>
                            <a:srgbClr val="C00000"/>
                          </a:solidFill>
                        </a:rPr>
                        <a:t>1</a:t>
                      </a:r>
                      <a:endParaRPr lang="en-US" sz="2000" baseline="0" dirty="0">
                        <a:solidFill>
                          <a:srgbClr val="C00000"/>
                        </a:solidFill>
                      </a:endParaRPr>
                    </a:p>
                  </a:txBody>
                  <a:tcPr anchor="ctr"/>
                </a:tc>
                <a:tc>
                  <a:txBody>
                    <a:bodyPr/>
                    <a:lstStyle/>
                    <a:p>
                      <a:pPr algn="ctr"/>
                      <a:r>
                        <a:rPr lang="en-US" sz="2000" baseline="0" dirty="0" smtClean="0"/>
                        <a:t>x</a:t>
                      </a:r>
                      <a:endParaRPr lang="en-US" sz="2000" baseline="0" dirty="0"/>
                    </a:p>
                  </a:txBody>
                  <a:tcPr anchor="ctr"/>
                </a:tc>
                <a:tc>
                  <a:txBody>
                    <a:bodyPr/>
                    <a:lstStyle/>
                    <a:p>
                      <a:pPr algn="ctr"/>
                      <a:r>
                        <a:rPr lang="en-US" sz="2000" baseline="0" dirty="0" smtClean="0"/>
                        <a:t>0</a:t>
                      </a:r>
                      <a:endParaRPr lang="en-US" sz="2000" baseline="0" dirty="0"/>
                    </a:p>
                  </a:txBody>
                  <a:tcPr anchor="ctr"/>
                </a:tc>
                <a:tc>
                  <a:txBody>
                    <a:bodyPr/>
                    <a:lstStyle/>
                    <a:p>
                      <a:pPr algn="ctr"/>
                      <a:r>
                        <a:rPr lang="en-US" sz="2000" baseline="0" dirty="0" smtClean="0"/>
                        <a:t>0</a:t>
                      </a:r>
                      <a:endParaRPr lang="en-US" sz="2000" baseline="0" dirty="0"/>
                    </a:p>
                  </a:txBody>
                  <a:tcPr anchor="ctr"/>
                </a:tc>
                <a:tc>
                  <a:txBody>
                    <a:bodyPr/>
                    <a:lstStyle/>
                    <a:p>
                      <a:pPr algn="ctr"/>
                      <a:r>
                        <a:rPr lang="en-US" sz="2000" baseline="0" dirty="0" smtClean="0"/>
                        <a:t>x</a:t>
                      </a:r>
                      <a:endParaRPr lang="en-US" sz="2000" baseline="0" dirty="0"/>
                    </a:p>
                  </a:txBody>
                  <a:tcPr anchor="ctr"/>
                </a:tc>
                <a:tc>
                  <a:txBody>
                    <a:bodyPr/>
                    <a:lstStyle/>
                    <a:p>
                      <a:pPr algn="ctr"/>
                      <a:r>
                        <a:rPr lang="en-US" sz="2000" baseline="0" dirty="0" smtClean="0"/>
                        <a:t>1</a:t>
                      </a:r>
                      <a:endParaRPr lang="en-US" sz="2000" baseline="0" dirty="0"/>
                    </a:p>
                  </a:txBody>
                  <a:tcPr anchor="ctr"/>
                </a:tc>
                <a:tc>
                  <a:txBody>
                    <a:bodyPr/>
                    <a:lstStyle/>
                    <a:p>
                      <a:pPr algn="ctr"/>
                      <a:r>
                        <a:rPr lang="en-US" sz="2000" baseline="0" dirty="0" smtClean="0"/>
                        <a:t>x</a:t>
                      </a:r>
                      <a:endParaRPr lang="en-US" sz="2000" baseline="0" dirty="0"/>
                    </a:p>
                  </a:txBody>
                  <a:tcPr anchor="ctr"/>
                </a:tc>
              </a:tr>
              <a:tr h="370840">
                <a:tc>
                  <a:txBody>
                    <a:bodyPr/>
                    <a:lstStyle/>
                    <a:p>
                      <a:pPr algn="ctr"/>
                      <a:r>
                        <a:rPr lang="en-US" sz="2000" baseline="0" dirty="0" smtClean="0">
                          <a:solidFill>
                            <a:schemeClr val="tx2"/>
                          </a:solidFill>
                        </a:rPr>
                        <a:t>1</a:t>
                      </a:r>
                      <a:endParaRPr lang="en-US" sz="2000" baseline="0" dirty="0">
                        <a:solidFill>
                          <a:schemeClr val="tx2"/>
                        </a:solidFill>
                      </a:endParaRPr>
                    </a:p>
                  </a:txBody>
                  <a:tcPr anchor="ctr"/>
                </a:tc>
                <a:tc>
                  <a:txBody>
                    <a:bodyPr/>
                    <a:lstStyle/>
                    <a:p>
                      <a:pPr algn="ctr"/>
                      <a:r>
                        <a:rPr lang="en-US" sz="2000" baseline="0" dirty="0" smtClean="0">
                          <a:solidFill>
                            <a:schemeClr val="tx2"/>
                          </a:solidFill>
                        </a:rPr>
                        <a:t>0</a:t>
                      </a:r>
                      <a:endParaRPr lang="en-US" sz="2000" baseline="0" dirty="0">
                        <a:solidFill>
                          <a:schemeClr val="tx2"/>
                        </a:solidFill>
                      </a:endParaRPr>
                    </a:p>
                  </a:txBody>
                  <a:tcPr anchor="ctr"/>
                </a:tc>
                <a:tc>
                  <a:txBody>
                    <a:bodyPr/>
                    <a:lstStyle/>
                    <a:p>
                      <a:pPr algn="ctr"/>
                      <a:r>
                        <a:rPr lang="en-US" sz="2000" baseline="0" dirty="0" smtClean="0">
                          <a:solidFill>
                            <a:schemeClr val="tx2"/>
                          </a:solidFill>
                        </a:rPr>
                        <a:t>1</a:t>
                      </a:r>
                      <a:endParaRPr lang="en-US" sz="2000" baseline="0" dirty="0">
                        <a:solidFill>
                          <a:schemeClr val="tx2"/>
                        </a:solidFill>
                      </a:endParaRPr>
                    </a:p>
                  </a:txBody>
                  <a:tcPr anchor="ctr"/>
                </a:tc>
                <a:tc>
                  <a:txBody>
                    <a:bodyPr/>
                    <a:lstStyle/>
                    <a:p>
                      <a:pPr algn="ctr"/>
                      <a:r>
                        <a:rPr lang="en-US" sz="2000" baseline="0" dirty="0" smtClean="0">
                          <a:solidFill>
                            <a:srgbClr val="C00000"/>
                          </a:solidFill>
                        </a:rPr>
                        <a:t>1</a:t>
                      </a:r>
                      <a:endParaRPr lang="en-US" sz="2000" baseline="0" dirty="0">
                        <a:solidFill>
                          <a:srgbClr val="C00000"/>
                        </a:solidFill>
                      </a:endParaRPr>
                    </a:p>
                  </a:txBody>
                  <a:tcPr anchor="ctr"/>
                </a:tc>
                <a:tc>
                  <a:txBody>
                    <a:bodyPr/>
                    <a:lstStyle/>
                    <a:p>
                      <a:pPr algn="ctr"/>
                      <a:r>
                        <a:rPr lang="en-US" sz="2000" baseline="0" dirty="0" smtClean="0">
                          <a:solidFill>
                            <a:srgbClr val="C00000"/>
                          </a:solidFill>
                        </a:rPr>
                        <a:t>1</a:t>
                      </a:r>
                      <a:endParaRPr lang="en-US" sz="2000" baseline="0" dirty="0">
                        <a:solidFill>
                          <a:srgbClr val="C00000"/>
                        </a:solidFill>
                      </a:endParaRPr>
                    </a:p>
                  </a:txBody>
                  <a:tcPr anchor="ctr"/>
                </a:tc>
                <a:tc>
                  <a:txBody>
                    <a:bodyPr/>
                    <a:lstStyle/>
                    <a:p>
                      <a:pPr algn="ctr"/>
                      <a:r>
                        <a:rPr lang="en-US" sz="2000" baseline="0" dirty="0" smtClean="0">
                          <a:solidFill>
                            <a:srgbClr val="C00000"/>
                          </a:solidFill>
                        </a:rPr>
                        <a:t>0</a:t>
                      </a:r>
                      <a:endParaRPr lang="en-US" sz="2000" baseline="0" dirty="0">
                        <a:solidFill>
                          <a:srgbClr val="C00000"/>
                        </a:solidFill>
                      </a:endParaRPr>
                    </a:p>
                  </a:txBody>
                  <a:tcPr anchor="ctr"/>
                </a:tc>
                <a:tc>
                  <a:txBody>
                    <a:bodyPr/>
                    <a:lstStyle/>
                    <a:p>
                      <a:pPr algn="ctr"/>
                      <a:r>
                        <a:rPr lang="en-US" sz="2000" baseline="0" dirty="0" smtClean="0"/>
                        <a:t>x</a:t>
                      </a:r>
                      <a:endParaRPr lang="en-US" sz="2000" baseline="0" dirty="0"/>
                    </a:p>
                  </a:txBody>
                  <a:tcPr anchor="ctr"/>
                </a:tc>
                <a:tc>
                  <a:txBody>
                    <a:bodyPr/>
                    <a:lstStyle/>
                    <a:p>
                      <a:pPr algn="ctr"/>
                      <a:r>
                        <a:rPr lang="en-US" sz="2000" baseline="0" dirty="0" smtClean="0"/>
                        <a:t>0</a:t>
                      </a:r>
                      <a:endParaRPr lang="en-US" sz="2000" baseline="0" dirty="0"/>
                    </a:p>
                  </a:txBody>
                  <a:tcPr anchor="ctr"/>
                </a:tc>
                <a:tc>
                  <a:txBody>
                    <a:bodyPr/>
                    <a:lstStyle/>
                    <a:p>
                      <a:pPr algn="ctr"/>
                      <a:r>
                        <a:rPr lang="en-US" sz="2000" baseline="0" dirty="0" smtClean="0"/>
                        <a:t>1</a:t>
                      </a:r>
                      <a:endParaRPr lang="en-US" sz="2000" baseline="0" dirty="0"/>
                    </a:p>
                  </a:txBody>
                  <a:tcPr anchor="ctr"/>
                </a:tc>
                <a:tc>
                  <a:txBody>
                    <a:bodyPr/>
                    <a:lstStyle/>
                    <a:p>
                      <a:pPr algn="ctr"/>
                      <a:r>
                        <a:rPr lang="en-US" sz="2000" baseline="0" dirty="0" smtClean="0"/>
                        <a:t>x</a:t>
                      </a:r>
                      <a:endParaRPr lang="en-US" sz="2000" baseline="0" dirty="0"/>
                    </a:p>
                  </a:txBody>
                  <a:tcPr anchor="ctr"/>
                </a:tc>
                <a:tc>
                  <a:txBody>
                    <a:bodyPr/>
                    <a:lstStyle/>
                    <a:p>
                      <a:pPr algn="ctr"/>
                      <a:r>
                        <a:rPr lang="en-US" sz="2000" baseline="0" dirty="0" smtClean="0"/>
                        <a:t>x</a:t>
                      </a:r>
                      <a:endParaRPr lang="en-US" sz="2000" baseline="0" dirty="0"/>
                    </a:p>
                  </a:txBody>
                  <a:tcPr anchor="ctr"/>
                </a:tc>
                <a:tc>
                  <a:txBody>
                    <a:bodyPr/>
                    <a:lstStyle/>
                    <a:p>
                      <a:pPr algn="ctr"/>
                      <a:r>
                        <a:rPr lang="en-US" sz="2000" baseline="0" dirty="0" smtClean="0"/>
                        <a:t>1</a:t>
                      </a:r>
                      <a:endParaRPr lang="en-US" sz="2000" baseline="0" dirty="0"/>
                    </a:p>
                  </a:txBody>
                  <a:tcPr anchor="ctr"/>
                </a:tc>
              </a:tr>
              <a:tr h="370840">
                <a:tc>
                  <a:txBody>
                    <a:bodyPr/>
                    <a:lstStyle/>
                    <a:p>
                      <a:pPr algn="ctr"/>
                      <a:r>
                        <a:rPr lang="en-US" sz="2000" baseline="0" dirty="0" smtClean="0">
                          <a:solidFill>
                            <a:schemeClr val="tx2"/>
                          </a:solidFill>
                        </a:rPr>
                        <a:t>1</a:t>
                      </a:r>
                      <a:endParaRPr lang="en-US" sz="2000" baseline="0" dirty="0">
                        <a:solidFill>
                          <a:schemeClr val="tx2"/>
                        </a:solidFill>
                      </a:endParaRPr>
                    </a:p>
                  </a:txBody>
                  <a:tcPr anchor="ctr"/>
                </a:tc>
                <a:tc>
                  <a:txBody>
                    <a:bodyPr/>
                    <a:lstStyle/>
                    <a:p>
                      <a:pPr algn="ctr"/>
                      <a:r>
                        <a:rPr lang="en-US" sz="2000" baseline="0" dirty="0" smtClean="0">
                          <a:solidFill>
                            <a:schemeClr val="tx2"/>
                          </a:solidFill>
                        </a:rPr>
                        <a:t>1</a:t>
                      </a:r>
                      <a:endParaRPr lang="en-US" sz="2000" baseline="0" dirty="0">
                        <a:solidFill>
                          <a:schemeClr val="tx2"/>
                        </a:solidFill>
                      </a:endParaRPr>
                    </a:p>
                  </a:txBody>
                  <a:tcPr anchor="ctr"/>
                </a:tc>
                <a:tc>
                  <a:txBody>
                    <a:bodyPr/>
                    <a:lstStyle/>
                    <a:p>
                      <a:pPr algn="ctr"/>
                      <a:r>
                        <a:rPr lang="en-US" sz="2000" baseline="0" dirty="0" smtClean="0">
                          <a:solidFill>
                            <a:schemeClr val="tx2"/>
                          </a:solidFill>
                        </a:rPr>
                        <a:t>0</a:t>
                      </a:r>
                      <a:endParaRPr lang="en-US" sz="2000" baseline="0" dirty="0">
                        <a:solidFill>
                          <a:schemeClr val="tx2"/>
                        </a:solidFill>
                      </a:endParaRPr>
                    </a:p>
                  </a:txBody>
                  <a:tcPr anchor="ctr"/>
                </a:tc>
                <a:tc>
                  <a:txBody>
                    <a:bodyPr/>
                    <a:lstStyle/>
                    <a:p>
                      <a:pPr algn="ctr"/>
                      <a:r>
                        <a:rPr lang="en-US" sz="2000" baseline="0" dirty="0" smtClean="0">
                          <a:solidFill>
                            <a:srgbClr val="C00000"/>
                          </a:solidFill>
                        </a:rPr>
                        <a:t>1</a:t>
                      </a:r>
                      <a:endParaRPr lang="en-US" sz="2000" baseline="0" dirty="0">
                        <a:solidFill>
                          <a:srgbClr val="C00000"/>
                        </a:solidFill>
                      </a:endParaRPr>
                    </a:p>
                  </a:txBody>
                  <a:tcPr anchor="ctr"/>
                </a:tc>
                <a:tc>
                  <a:txBody>
                    <a:bodyPr/>
                    <a:lstStyle/>
                    <a:p>
                      <a:pPr algn="ctr"/>
                      <a:r>
                        <a:rPr lang="en-US" sz="2000" baseline="0" dirty="0" smtClean="0">
                          <a:solidFill>
                            <a:srgbClr val="C00000"/>
                          </a:solidFill>
                        </a:rPr>
                        <a:t>1</a:t>
                      </a:r>
                      <a:endParaRPr lang="en-US" sz="2000" baseline="0" dirty="0">
                        <a:solidFill>
                          <a:srgbClr val="C00000"/>
                        </a:solidFill>
                      </a:endParaRPr>
                    </a:p>
                  </a:txBody>
                  <a:tcPr anchor="ctr"/>
                </a:tc>
                <a:tc>
                  <a:txBody>
                    <a:bodyPr/>
                    <a:lstStyle/>
                    <a:p>
                      <a:pPr algn="ctr"/>
                      <a:r>
                        <a:rPr lang="en-US" sz="2000" baseline="0" dirty="0" smtClean="0">
                          <a:solidFill>
                            <a:srgbClr val="C00000"/>
                          </a:solidFill>
                        </a:rPr>
                        <a:t>1</a:t>
                      </a:r>
                      <a:endParaRPr lang="en-US" sz="2000" baseline="0" dirty="0">
                        <a:solidFill>
                          <a:srgbClr val="C00000"/>
                        </a:solidFill>
                      </a:endParaRPr>
                    </a:p>
                  </a:txBody>
                  <a:tcPr anchor="ctr"/>
                </a:tc>
                <a:tc>
                  <a:txBody>
                    <a:bodyPr/>
                    <a:lstStyle/>
                    <a:p>
                      <a:pPr algn="ctr"/>
                      <a:r>
                        <a:rPr lang="en-US" sz="2000" baseline="0" dirty="0" smtClean="0"/>
                        <a:t>x</a:t>
                      </a:r>
                      <a:endParaRPr lang="en-US" sz="2000" baseline="0" dirty="0"/>
                    </a:p>
                  </a:txBody>
                  <a:tcPr anchor="ctr"/>
                </a:tc>
                <a:tc>
                  <a:txBody>
                    <a:bodyPr/>
                    <a:lstStyle/>
                    <a:p>
                      <a:pPr algn="ctr"/>
                      <a:r>
                        <a:rPr lang="en-US" sz="2000" baseline="0" dirty="0" smtClean="0"/>
                        <a:t>0</a:t>
                      </a:r>
                      <a:endParaRPr lang="en-US" sz="2000" baseline="0" dirty="0"/>
                    </a:p>
                  </a:txBody>
                  <a:tcPr anchor="ctr"/>
                </a:tc>
                <a:tc>
                  <a:txBody>
                    <a:bodyPr/>
                    <a:lstStyle/>
                    <a:p>
                      <a:pPr algn="ctr"/>
                      <a:r>
                        <a:rPr lang="en-US" sz="2000" baseline="0" dirty="0" smtClean="0"/>
                        <a:t>x</a:t>
                      </a:r>
                      <a:endParaRPr lang="en-US" sz="2000" baseline="0" dirty="0"/>
                    </a:p>
                  </a:txBody>
                  <a:tcPr anchor="ctr"/>
                </a:tc>
                <a:tc>
                  <a:txBody>
                    <a:bodyPr/>
                    <a:lstStyle/>
                    <a:p>
                      <a:pPr algn="ctr"/>
                      <a:r>
                        <a:rPr lang="en-US" sz="2000" baseline="0" dirty="0" smtClean="0"/>
                        <a:t>0</a:t>
                      </a:r>
                      <a:endParaRPr lang="en-US" sz="2000" baseline="0" dirty="0"/>
                    </a:p>
                  </a:txBody>
                  <a:tcPr anchor="ctr"/>
                </a:tc>
                <a:tc>
                  <a:txBody>
                    <a:bodyPr/>
                    <a:lstStyle/>
                    <a:p>
                      <a:pPr algn="ctr"/>
                      <a:r>
                        <a:rPr lang="en-US" sz="2000" baseline="0" dirty="0" smtClean="0"/>
                        <a:t>1</a:t>
                      </a:r>
                      <a:endParaRPr lang="en-US" sz="2000" baseline="0" dirty="0"/>
                    </a:p>
                  </a:txBody>
                  <a:tcPr anchor="ctr"/>
                </a:tc>
                <a:tc>
                  <a:txBody>
                    <a:bodyPr/>
                    <a:lstStyle/>
                    <a:p>
                      <a:pPr algn="ctr"/>
                      <a:r>
                        <a:rPr lang="en-US" sz="2000" baseline="0" dirty="0" smtClean="0"/>
                        <a:t>x</a:t>
                      </a:r>
                      <a:endParaRPr lang="en-US" sz="2000" baseline="0" dirty="0"/>
                    </a:p>
                  </a:txBody>
                  <a:tcPr anchor="ctr"/>
                </a:tc>
              </a:tr>
              <a:tr h="370840">
                <a:tc>
                  <a:txBody>
                    <a:bodyPr/>
                    <a:lstStyle/>
                    <a:p>
                      <a:pPr algn="ctr"/>
                      <a:r>
                        <a:rPr lang="en-US" sz="2000" baseline="0" dirty="0" smtClean="0">
                          <a:solidFill>
                            <a:schemeClr val="tx2"/>
                          </a:solidFill>
                        </a:rPr>
                        <a:t>1</a:t>
                      </a:r>
                      <a:endParaRPr lang="en-US" sz="2000" baseline="0" dirty="0">
                        <a:solidFill>
                          <a:schemeClr val="tx2"/>
                        </a:solidFill>
                      </a:endParaRPr>
                    </a:p>
                  </a:txBody>
                  <a:tcPr anchor="ctr"/>
                </a:tc>
                <a:tc>
                  <a:txBody>
                    <a:bodyPr/>
                    <a:lstStyle/>
                    <a:p>
                      <a:pPr algn="ctr"/>
                      <a:r>
                        <a:rPr lang="en-US" sz="2000" baseline="0" dirty="0" smtClean="0">
                          <a:solidFill>
                            <a:schemeClr val="tx2"/>
                          </a:solidFill>
                        </a:rPr>
                        <a:t>1</a:t>
                      </a:r>
                      <a:endParaRPr lang="en-US" sz="2000" baseline="0" dirty="0">
                        <a:solidFill>
                          <a:schemeClr val="tx2"/>
                        </a:solidFill>
                      </a:endParaRPr>
                    </a:p>
                  </a:txBody>
                  <a:tcPr anchor="ctr"/>
                </a:tc>
                <a:tc>
                  <a:txBody>
                    <a:bodyPr/>
                    <a:lstStyle/>
                    <a:p>
                      <a:pPr algn="ctr"/>
                      <a:r>
                        <a:rPr lang="en-US" sz="2000" baseline="0" dirty="0" smtClean="0">
                          <a:solidFill>
                            <a:schemeClr val="tx2"/>
                          </a:solidFill>
                        </a:rPr>
                        <a:t>1</a:t>
                      </a:r>
                      <a:endParaRPr lang="en-US" sz="2000" baseline="0" dirty="0">
                        <a:solidFill>
                          <a:schemeClr val="tx2"/>
                        </a:solidFill>
                      </a:endParaRPr>
                    </a:p>
                  </a:txBody>
                  <a:tcPr anchor="ctr"/>
                </a:tc>
                <a:tc>
                  <a:txBody>
                    <a:bodyPr/>
                    <a:lstStyle/>
                    <a:p>
                      <a:pPr algn="ctr"/>
                      <a:r>
                        <a:rPr lang="en-US" sz="2000" baseline="0" dirty="0" smtClean="0">
                          <a:solidFill>
                            <a:srgbClr val="C00000"/>
                          </a:solidFill>
                        </a:rPr>
                        <a:t>0</a:t>
                      </a:r>
                      <a:endParaRPr lang="en-US" sz="2000" baseline="0" dirty="0">
                        <a:solidFill>
                          <a:srgbClr val="C00000"/>
                        </a:solidFill>
                      </a:endParaRPr>
                    </a:p>
                  </a:txBody>
                  <a:tcPr anchor="ctr"/>
                </a:tc>
                <a:tc>
                  <a:txBody>
                    <a:bodyPr/>
                    <a:lstStyle/>
                    <a:p>
                      <a:pPr algn="ctr"/>
                      <a:r>
                        <a:rPr lang="en-US" sz="2000" baseline="0" dirty="0" smtClean="0">
                          <a:solidFill>
                            <a:srgbClr val="C00000"/>
                          </a:solidFill>
                        </a:rPr>
                        <a:t>0</a:t>
                      </a:r>
                      <a:endParaRPr lang="en-US" sz="2000" baseline="0" dirty="0">
                        <a:solidFill>
                          <a:srgbClr val="C00000"/>
                        </a:solidFill>
                      </a:endParaRPr>
                    </a:p>
                  </a:txBody>
                  <a:tcPr anchor="ctr"/>
                </a:tc>
                <a:tc>
                  <a:txBody>
                    <a:bodyPr/>
                    <a:lstStyle/>
                    <a:p>
                      <a:pPr algn="ctr"/>
                      <a:r>
                        <a:rPr lang="en-US" sz="2000" baseline="0" dirty="0" smtClean="0">
                          <a:solidFill>
                            <a:srgbClr val="C00000"/>
                          </a:solidFill>
                        </a:rPr>
                        <a:t>0</a:t>
                      </a:r>
                      <a:endParaRPr lang="en-US" sz="2000" baseline="0" dirty="0">
                        <a:solidFill>
                          <a:srgbClr val="C00000"/>
                        </a:solidFill>
                      </a:endParaRPr>
                    </a:p>
                  </a:txBody>
                  <a:tcPr anchor="ctr"/>
                </a:tc>
                <a:tc>
                  <a:txBody>
                    <a:bodyPr/>
                    <a:lstStyle/>
                    <a:p>
                      <a:pPr algn="ctr"/>
                      <a:r>
                        <a:rPr lang="en-US" sz="2000" baseline="0" dirty="0" smtClean="0"/>
                        <a:t>x</a:t>
                      </a:r>
                      <a:endParaRPr lang="en-US" sz="2000" baseline="0" dirty="0"/>
                    </a:p>
                  </a:txBody>
                  <a:tcPr anchor="ctr"/>
                </a:tc>
                <a:tc>
                  <a:txBody>
                    <a:bodyPr/>
                    <a:lstStyle/>
                    <a:p>
                      <a:pPr algn="ctr"/>
                      <a:r>
                        <a:rPr lang="en-US" sz="2000" baseline="0" dirty="0" smtClean="0"/>
                        <a:t>1</a:t>
                      </a:r>
                      <a:endParaRPr lang="en-US" sz="2000" baseline="0" dirty="0"/>
                    </a:p>
                  </a:txBody>
                  <a:tcPr anchor="ctr"/>
                </a:tc>
                <a:tc>
                  <a:txBody>
                    <a:bodyPr/>
                    <a:lstStyle/>
                    <a:p>
                      <a:pPr algn="ctr"/>
                      <a:r>
                        <a:rPr lang="en-US" sz="2000" baseline="0" dirty="0" smtClean="0"/>
                        <a:t>x</a:t>
                      </a:r>
                      <a:endParaRPr lang="en-US" sz="2000" baseline="0" dirty="0"/>
                    </a:p>
                  </a:txBody>
                  <a:tcPr anchor="ctr"/>
                </a:tc>
                <a:tc>
                  <a:txBody>
                    <a:bodyPr/>
                    <a:lstStyle/>
                    <a:p>
                      <a:pPr algn="ctr"/>
                      <a:r>
                        <a:rPr lang="en-US" sz="2000" baseline="0" dirty="0" smtClean="0"/>
                        <a:t>1</a:t>
                      </a:r>
                      <a:endParaRPr lang="en-US" sz="2000" baseline="0" dirty="0"/>
                    </a:p>
                  </a:txBody>
                  <a:tcPr anchor="ctr"/>
                </a:tc>
                <a:tc>
                  <a:txBody>
                    <a:bodyPr/>
                    <a:lstStyle/>
                    <a:p>
                      <a:pPr algn="ctr"/>
                      <a:r>
                        <a:rPr lang="en-US" sz="2000" baseline="0" dirty="0" smtClean="0"/>
                        <a:t>x</a:t>
                      </a:r>
                      <a:endParaRPr lang="en-US" sz="2000" baseline="0" dirty="0"/>
                    </a:p>
                  </a:txBody>
                  <a:tcPr anchor="ctr"/>
                </a:tc>
                <a:tc>
                  <a:txBody>
                    <a:bodyPr/>
                    <a:lstStyle/>
                    <a:p>
                      <a:pPr algn="ctr"/>
                      <a:r>
                        <a:rPr lang="en-US" sz="2000" baseline="0" dirty="0" smtClean="0"/>
                        <a:t>1</a:t>
                      </a:r>
                      <a:endParaRPr lang="en-US" sz="2000" baseline="0" dirty="0"/>
                    </a:p>
                  </a:txBody>
                  <a:tcPr anchor="ctr"/>
                </a:tc>
              </a:tr>
            </a:tbl>
          </a:graphicData>
        </a:graphic>
      </p:graphicFrame>
      <p:sp>
        <p:nvSpPr>
          <p:cNvPr id="4" name="Rectangle 3"/>
          <p:cNvSpPr/>
          <p:nvPr/>
        </p:nvSpPr>
        <p:spPr>
          <a:xfrm>
            <a:off x="4786312" y="3338512"/>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500688" y="3338512"/>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67264" y="3733800"/>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1640" y="3733800"/>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00600" y="4129088"/>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14976" y="4129088"/>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795840" y="4524376"/>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510216" y="4524376"/>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00600" y="4924424"/>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514976" y="4924424"/>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795840" y="5314952"/>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510216" y="5314952"/>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800600" y="5715000"/>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514976" y="5715000"/>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81552" y="6110288"/>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495928" y="6110288"/>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67448" y="3338512"/>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981824" y="3338512"/>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248400" y="3733800"/>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962776" y="3733800"/>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281736" y="4129088"/>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996112" y="4129088"/>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276976" y="4524376"/>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991352" y="4524376"/>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281736" y="4924424"/>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996112" y="4924424"/>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276976" y="5314952"/>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991352" y="5314952"/>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281736" y="5715000"/>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996112" y="5715000"/>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262688" y="6110288"/>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977064" y="6110288"/>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715248" y="3338512"/>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429624" y="3338512"/>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696200" y="3733800"/>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8410576" y="3733800"/>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7729536" y="4129088"/>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8443912" y="4129088"/>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724776" y="4524376"/>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439152" y="4524376"/>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729536" y="4924424"/>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8443912" y="4924424"/>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724776" y="5314952"/>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439152" y="5314952"/>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729536" y="5715000"/>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8443912" y="5715000"/>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710488" y="6110288"/>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8424864" y="6110288"/>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100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grpId="0" nodeType="clickEffect">
                                  <p:stCondLst>
                                    <p:cond delay="0"/>
                                  </p:stCondLst>
                                  <p:childTnLst>
                                    <p:animEffect transition="out" filter="wipe(down)">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22" presetClass="exit" presetSubtype="4" fill="hold" grpId="0" nodeType="withEffect">
                                  <p:stCondLst>
                                    <p:cond delay="0"/>
                                  </p:stCondLst>
                                  <p:childTnLst>
                                    <p:animEffect transition="out" filter="wipe(down)">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xit" presetSubtype="4" fill="hold" grpId="0" nodeType="clickEffect">
                                  <p:stCondLst>
                                    <p:cond delay="0"/>
                                  </p:stCondLst>
                                  <p:childTnLst>
                                    <p:animEffect transition="out" filter="wipe(down)">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22" presetClass="exit" presetSubtype="4" fill="hold" grpId="0" nodeType="withEffect">
                                  <p:stCondLst>
                                    <p:cond delay="0"/>
                                  </p:stCondLst>
                                  <p:childTnLst>
                                    <p:animEffect transition="out" filter="wipe(down)">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grpId="0" nodeType="clickEffect">
                                  <p:stCondLst>
                                    <p:cond delay="0"/>
                                  </p:stCondLst>
                                  <p:childTnLst>
                                    <p:animEffect transition="out" filter="wipe(down)">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22" presetClass="exit" presetSubtype="4" fill="hold" grpId="0" nodeType="withEffect">
                                  <p:stCondLst>
                                    <p:cond delay="0"/>
                                  </p:stCondLst>
                                  <p:childTnLst>
                                    <p:animEffect transition="out" filter="wipe(down)">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grpId="0" nodeType="clickEffect">
                                  <p:stCondLst>
                                    <p:cond delay="0"/>
                                  </p:stCondLst>
                                  <p:childTnLst>
                                    <p:animEffect transition="out" filter="wipe(down)">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22" presetClass="exit" presetSubtype="4" fill="hold" grpId="0" nodeType="withEffect">
                                  <p:stCondLst>
                                    <p:cond delay="0"/>
                                  </p:stCondLst>
                                  <p:childTnLst>
                                    <p:animEffect transition="out" filter="wipe(down)">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0" nodeType="clickEffect">
                                  <p:stCondLst>
                                    <p:cond delay="0"/>
                                  </p:stCondLst>
                                  <p:childTnLst>
                                    <p:animEffect transition="out" filter="wipe(down)">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par>
                                <p:cTn id="53" presetID="22" presetClass="exit" presetSubtype="4" fill="hold" grpId="0" nodeType="withEffect">
                                  <p:stCondLst>
                                    <p:cond delay="0"/>
                                  </p:stCondLst>
                                  <p:childTnLst>
                                    <p:animEffect transition="out" filter="wipe(down)">
                                      <p:cBhvr>
                                        <p:cTn id="54" dur="500"/>
                                        <p:tgtEl>
                                          <p:spTgt spid="14"/>
                                        </p:tgtEl>
                                      </p:cBhvr>
                                    </p:animEffect>
                                    <p:set>
                                      <p:cBhvr>
                                        <p:cTn id="55" dur="1" fill="hold">
                                          <p:stCondLst>
                                            <p:cond delay="499"/>
                                          </p:stCondLst>
                                        </p:cTn>
                                        <p:tgtEl>
                                          <p:spTgt spid="14"/>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xit" presetSubtype="4" fill="hold" grpId="0" nodeType="clickEffect">
                                  <p:stCondLst>
                                    <p:cond delay="0"/>
                                  </p:stCondLst>
                                  <p:childTnLst>
                                    <p:animEffect transition="out" filter="wipe(down)">
                                      <p:cBhvr>
                                        <p:cTn id="59" dur="500"/>
                                        <p:tgtEl>
                                          <p:spTgt spid="15"/>
                                        </p:tgtEl>
                                      </p:cBhvr>
                                    </p:animEffect>
                                    <p:set>
                                      <p:cBhvr>
                                        <p:cTn id="60" dur="1" fill="hold">
                                          <p:stCondLst>
                                            <p:cond delay="499"/>
                                          </p:stCondLst>
                                        </p:cTn>
                                        <p:tgtEl>
                                          <p:spTgt spid="15"/>
                                        </p:tgtEl>
                                        <p:attrNameLst>
                                          <p:attrName>style.visibility</p:attrName>
                                        </p:attrNameLst>
                                      </p:cBhvr>
                                      <p:to>
                                        <p:strVal val="hidden"/>
                                      </p:to>
                                    </p:set>
                                  </p:childTnLst>
                                </p:cTn>
                              </p:par>
                              <p:par>
                                <p:cTn id="61" presetID="22" presetClass="exit" presetSubtype="4" fill="hold" grpId="0" nodeType="withEffect">
                                  <p:stCondLst>
                                    <p:cond delay="0"/>
                                  </p:stCondLst>
                                  <p:childTnLst>
                                    <p:animEffect transition="out" filter="wipe(down)">
                                      <p:cBhvr>
                                        <p:cTn id="62" dur="500"/>
                                        <p:tgtEl>
                                          <p:spTgt spid="16"/>
                                        </p:tgtEl>
                                      </p:cBhvr>
                                    </p:animEffect>
                                    <p:set>
                                      <p:cBhvr>
                                        <p:cTn id="63" dur="1" fill="hold">
                                          <p:stCondLst>
                                            <p:cond delay="499"/>
                                          </p:stCondLst>
                                        </p:cTn>
                                        <p:tgtEl>
                                          <p:spTgt spid="1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xit" presetSubtype="4" fill="hold" grpId="0" nodeType="clickEffect">
                                  <p:stCondLst>
                                    <p:cond delay="0"/>
                                  </p:stCondLst>
                                  <p:childTnLst>
                                    <p:animEffect transition="out" filter="wipe(down)">
                                      <p:cBhvr>
                                        <p:cTn id="67" dur="500"/>
                                        <p:tgtEl>
                                          <p:spTgt spid="17"/>
                                        </p:tgtEl>
                                      </p:cBhvr>
                                    </p:animEffect>
                                    <p:set>
                                      <p:cBhvr>
                                        <p:cTn id="68" dur="1" fill="hold">
                                          <p:stCondLst>
                                            <p:cond delay="499"/>
                                          </p:stCondLst>
                                        </p:cTn>
                                        <p:tgtEl>
                                          <p:spTgt spid="17"/>
                                        </p:tgtEl>
                                        <p:attrNameLst>
                                          <p:attrName>style.visibility</p:attrName>
                                        </p:attrNameLst>
                                      </p:cBhvr>
                                      <p:to>
                                        <p:strVal val="hidden"/>
                                      </p:to>
                                    </p:set>
                                  </p:childTnLst>
                                </p:cTn>
                              </p:par>
                              <p:par>
                                <p:cTn id="69" presetID="22" presetClass="exit" presetSubtype="4" fill="hold" grpId="0" nodeType="withEffect">
                                  <p:stCondLst>
                                    <p:cond delay="0"/>
                                  </p:stCondLst>
                                  <p:childTnLst>
                                    <p:animEffect transition="out" filter="wipe(down)">
                                      <p:cBhvr>
                                        <p:cTn id="70" dur="500"/>
                                        <p:tgtEl>
                                          <p:spTgt spid="18"/>
                                        </p:tgtEl>
                                      </p:cBhvr>
                                    </p:animEffect>
                                    <p:set>
                                      <p:cBhvr>
                                        <p:cTn id="71" dur="1" fill="hold">
                                          <p:stCondLst>
                                            <p:cond delay="499"/>
                                          </p:stCondLst>
                                        </p:cTn>
                                        <p:tgtEl>
                                          <p:spTgt spid="18"/>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2" presetClass="exit" presetSubtype="4" fill="hold" grpId="0" nodeType="clickEffect">
                                  <p:stCondLst>
                                    <p:cond delay="0"/>
                                  </p:stCondLst>
                                  <p:childTnLst>
                                    <p:animEffect transition="out" filter="wipe(down)">
                                      <p:cBhvr>
                                        <p:cTn id="75" dur="500"/>
                                        <p:tgtEl>
                                          <p:spTgt spid="19"/>
                                        </p:tgtEl>
                                      </p:cBhvr>
                                    </p:animEffect>
                                    <p:set>
                                      <p:cBhvr>
                                        <p:cTn id="76" dur="1" fill="hold">
                                          <p:stCondLst>
                                            <p:cond delay="499"/>
                                          </p:stCondLst>
                                        </p:cTn>
                                        <p:tgtEl>
                                          <p:spTgt spid="19"/>
                                        </p:tgtEl>
                                        <p:attrNameLst>
                                          <p:attrName>style.visibility</p:attrName>
                                        </p:attrNameLst>
                                      </p:cBhvr>
                                      <p:to>
                                        <p:strVal val="hidden"/>
                                      </p:to>
                                    </p:set>
                                  </p:childTnLst>
                                </p:cTn>
                              </p:par>
                              <p:par>
                                <p:cTn id="77" presetID="22" presetClass="exit" presetSubtype="4" fill="hold" grpId="0" nodeType="withEffect">
                                  <p:stCondLst>
                                    <p:cond delay="0"/>
                                  </p:stCondLst>
                                  <p:childTnLst>
                                    <p:animEffect transition="out" filter="wipe(down)">
                                      <p:cBhvr>
                                        <p:cTn id="78" dur="500"/>
                                        <p:tgtEl>
                                          <p:spTgt spid="20"/>
                                        </p:tgtEl>
                                      </p:cBhvr>
                                    </p:animEffect>
                                    <p:set>
                                      <p:cBhvr>
                                        <p:cTn id="79" dur="1" fill="hold">
                                          <p:stCondLst>
                                            <p:cond delay="499"/>
                                          </p:stCondLst>
                                        </p:cTn>
                                        <p:tgtEl>
                                          <p:spTgt spid="20"/>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xit" presetSubtype="4" fill="hold" grpId="0" nodeType="clickEffect">
                                  <p:stCondLst>
                                    <p:cond delay="0"/>
                                  </p:stCondLst>
                                  <p:childTnLst>
                                    <p:animEffect transition="out" filter="wipe(down)">
                                      <p:cBhvr>
                                        <p:cTn id="83" dur="500"/>
                                        <p:tgtEl>
                                          <p:spTgt spid="21"/>
                                        </p:tgtEl>
                                      </p:cBhvr>
                                    </p:animEffect>
                                    <p:set>
                                      <p:cBhvr>
                                        <p:cTn id="84" dur="1" fill="hold">
                                          <p:stCondLst>
                                            <p:cond delay="499"/>
                                          </p:stCondLst>
                                        </p:cTn>
                                        <p:tgtEl>
                                          <p:spTgt spid="21"/>
                                        </p:tgtEl>
                                        <p:attrNameLst>
                                          <p:attrName>style.visibility</p:attrName>
                                        </p:attrNameLst>
                                      </p:cBhvr>
                                      <p:to>
                                        <p:strVal val="hidden"/>
                                      </p:to>
                                    </p:set>
                                  </p:childTnLst>
                                </p:cTn>
                              </p:par>
                              <p:par>
                                <p:cTn id="85" presetID="22" presetClass="exit" presetSubtype="4" fill="hold" grpId="0" nodeType="withEffect">
                                  <p:stCondLst>
                                    <p:cond delay="0"/>
                                  </p:stCondLst>
                                  <p:childTnLst>
                                    <p:animEffect transition="out" filter="wipe(down)">
                                      <p:cBhvr>
                                        <p:cTn id="86" dur="500"/>
                                        <p:tgtEl>
                                          <p:spTgt spid="22"/>
                                        </p:tgtEl>
                                      </p:cBhvr>
                                    </p:animEffect>
                                    <p:set>
                                      <p:cBhvr>
                                        <p:cTn id="87" dur="1" fill="hold">
                                          <p:stCondLst>
                                            <p:cond delay="499"/>
                                          </p:stCondLst>
                                        </p:cTn>
                                        <p:tgtEl>
                                          <p:spTgt spid="22"/>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2" presetClass="exit" presetSubtype="4" fill="hold" grpId="0" nodeType="clickEffect">
                                  <p:stCondLst>
                                    <p:cond delay="0"/>
                                  </p:stCondLst>
                                  <p:childTnLst>
                                    <p:animEffect transition="out" filter="wipe(down)">
                                      <p:cBhvr>
                                        <p:cTn id="91" dur="500"/>
                                        <p:tgtEl>
                                          <p:spTgt spid="23"/>
                                        </p:tgtEl>
                                      </p:cBhvr>
                                    </p:animEffect>
                                    <p:set>
                                      <p:cBhvr>
                                        <p:cTn id="92" dur="1" fill="hold">
                                          <p:stCondLst>
                                            <p:cond delay="499"/>
                                          </p:stCondLst>
                                        </p:cTn>
                                        <p:tgtEl>
                                          <p:spTgt spid="23"/>
                                        </p:tgtEl>
                                        <p:attrNameLst>
                                          <p:attrName>style.visibility</p:attrName>
                                        </p:attrNameLst>
                                      </p:cBhvr>
                                      <p:to>
                                        <p:strVal val="hidden"/>
                                      </p:to>
                                    </p:set>
                                  </p:childTnLst>
                                </p:cTn>
                              </p:par>
                              <p:par>
                                <p:cTn id="93" presetID="22" presetClass="exit" presetSubtype="4" fill="hold" grpId="0" nodeType="withEffect">
                                  <p:stCondLst>
                                    <p:cond delay="0"/>
                                  </p:stCondLst>
                                  <p:childTnLst>
                                    <p:animEffect transition="out" filter="wipe(down)">
                                      <p:cBhvr>
                                        <p:cTn id="94" dur="500"/>
                                        <p:tgtEl>
                                          <p:spTgt spid="24"/>
                                        </p:tgtEl>
                                      </p:cBhvr>
                                    </p:animEffect>
                                    <p:set>
                                      <p:cBhvr>
                                        <p:cTn id="95" dur="1" fill="hold">
                                          <p:stCondLst>
                                            <p:cond delay="499"/>
                                          </p:stCondLst>
                                        </p:cTn>
                                        <p:tgtEl>
                                          <p:spTgt spid="24"/>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xit" presetSubtype="4" fill="hold" grpId="0" nodeType="clickEffect">
                                  <p:stCondLst>
                                    <p:cond delay="0"/>
                                  </p:stCondLst>
                                  <p:childTnLst>
                                    <p:animEffect transition="out" filter="wipe(down)">
                                      <p:cBhvr>
                                        <p:cTn id="99" dur="500"/>
                                        <p:tgtEl>
                                          <p:spTgt spid="25"/>
                                        </p:tgtEl>
                                      </p:cBhvr>
                                    </p:animEffect>
                                    <p:set>
                                      <p:cBhvr>
                                        <p:cTn id="100" dur="1" fill="hold">
                                          <p:stCondLst>
                                            <p:cond delay="499"/>
                                          </p:stCondLst>
                                        </p:cTn>
                                        <p:tgtEl>
                                          <p:spTgt spid="25"/>
                                        </p:tgtEl>
                                        <p:attrNameLst>
                                          <p:attrName>style.visibility</p:attrName>
                                        </p:attrNameLst>
                                      </p:cBhvr>
                                      <p:to>
                                        <p:strVal val="hidden"/>
                                      </p:to>
                                    </p:set>
                                  </p:childTnLst>
                                </p:cTn>
                              </p:par>
                              <p:par>
                                <p:cTn id="101" presetID="22" presetClass="exit" presetSubtype="4" fill="hold" grpId="0" nodeType="withEffect">
                                  <p:stCondLst>
                                    <p:cond delay="0"/>
                                  </p:stCondLst>
                                  <p:childTnLst>
                                    <p:animEffect transition="out" filter="wipe(down)">
                                      <p:cBhvr>
                                        <p:cTn id="102" dur="500"/>
                                        <p:tgtEl>
                                          <p:spTgt spid="26"/>
                                        </p:tgtEl>
                                      </p:cBhvr>
                                    </p:animEffect>
                                    <p:set>
                                      <p:cBhvr>
                                        <p:cTn id="103" dur="1" fill="hold">
                                          <p:stCondLst>
                                            <p:cond delay="499"/>
                                          </p:stCondLst>
                                        </p:cTn>
                                        <p:tgtEl>
                                          <p:spTgt spid="26"/>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grpId="0" nodeType="clickEffect">
                                  <p:stCondLst>
                                    <p:cond delay="0"/>
                                  </p:stCondLst>
                                  <p:childTnLst>
                                    <p:animEffect transition="out" filter="wipe(down)">
                                      <p:cBhvr>
                                        <p:cTn id="107" dur="500"/>
                                        <p:tgtEl>
                                          <p:spTgt spid="27"/>
                                        </p:tgtEl>
                                      </p:cBhvr>
                                    </p:animEffect>
                                    <p:set>
                                      <p:cBhvr>
                                        <p:cTn id="108" dur="1" fill="hold">
                                          <p:stCondLst>
                                            <p:cond delay="499"/>
                                          </p:stCondLst>
                                        </p:cTn>
                                        <p:tgtEl>
                                          <p:spTgt spid="27"/>
                                        </p:tgtEl>
                                        <p:attrNameLst>
                                          <p:attrName>style.visibility</p:attrName>
                                        </p:attrNameLst>
                                      </p:cBhvr>
                                      <p:to>
                                        <p:strVal val="hidden"/>
                                      </p:to>
                                    </p:set>
                                  </p:childTnLst>
                                </p:cTn>
                              </p:par>
                              <p:par>
                                <p:cTn id="109" presetID="22" presetClass="exit" presetSubtype="4" fill="hold" grpId="0" nodeType="withEffect">
                                  <p:stCondLst>
                                    <p:cond delay="0"/>
                                  </p:stCondLst>
                                  <p:childTnLst>
                                    <p:animEffect transition="out" filter="wipe(down)">
                                      <p:cBhvr>
                                        <p:cTn id="110" dur="500"/>
                                        <p:tgtEl>
                                          <p:spTgt spid="28"/>
                                        </p:tgtEl>
                                      </p:cBhvr>
                                    </p:animEffect>
                                    <p:set>
                                      <p:cBhvr>
                                        <p:cTn id="111" dur="1" fill="hold">
                                          <p:stCondLst>
                                            <p:cond delay="499"/>
                                          </p:stCondLst>
                                        </p:cTn>
                                        <p:tgtEl>
                                          <p:spTgt spid="28"/>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2" presetClass="exit" presetSubtype="4" fill="hold" grpId="0" nodeType="clickEffect">
                                  <p:stCondLst>
                                    <p:cond delay="0"/>
                                  </p:stCondLst>
                                  <p:childTnLst>
                                    <p:animEffect transition="out" filter="wipe(down)">
                                      <p:cBhvr>
                                        <p:cTn id="115" dur="500"/>
                                        <p:tgtEl>
                                          <p:spTgt spid="29"/>
                                        </p:tgtEl>
                                      </p:cBhvr>
                                    </p:animEffect>
                                    <p:set>
                                      <p:cBhvr>
                                        <p:cTn id="116" dur="1" fill="hold">
                                          <p:stCondLst>
                                            <p:cond delay="499"/>
                                          </p:stCondLst>
                                        </p:cTn>
                                        <p:tgtEl>
                                          <p:spTgt spid="29"/>
                                        </p:tgtEl>
                                        <p:attrNameLst>
                                          <p:attrName>style.visibility</p:attrName>
                                        </p:attrNameLst>
                                      </p:cBhvr>
                                      <p:to>
                                        <p:strVal val="hidden"/>
                                      </p:to>
                                    </p:set>
                                  </p:childTnLst>
                                </p:cTn>
                              </p:par>
                              <p:par>
                                <p:cTn id="117" presetID="22" presetClass="exit" presetSubtype="4" fill="hold" grpId="0" nodeType="withEffect">
                                  <p:stCondLst>
                                    <p:cond delay="0"/>
                                  </p:stCondLst>
                                  <p:childTnLst>
                                    <p:animEffect transition="out" filter="wipe(down)">
                                      <p:cBhvr>
                                        <p:cTn id="118" dur="500"/>
                                        <p:tgtEl>
                                          <p:spTgt spid="30"/>
                                        </p:tgtEl>
                                      </p:cBhvr>
                                    </p:animEffect>
                                    <p:set>
                                      <p:cBhvr>
                                        <p:cTn id="119" dur="1" fill="hold">
                                          <p:stCondLst>
                                            <p:cond delay="499"/>
                                          </p:stCondLst>
                                        </p:cTn>
                                        <p:tgtEl>
                                          <p:spTgt spid="30"/>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22" presetClass="exit" presetSubtype="4" fill="hold" grpId="0" nodeType="clickEffect">
                                  <p:stCondLst>
                                    <p:cond delay="0"/>
                                  </p:stCondLst>
                                  <p:childTnLst>
                                    <p:animEffect transition="out" filter="wipe(down)">
                                      <p:cBhvr>
                                        <p:cTn id="123" dur="500"/>
                                        <p:tgtEl>
                                          <p:spTgt spid="31"/>
                                        </p:tgtEl>
                                      </p:cBhvr>
                                    </p:animEffect>
                                    <p:set>
                                      <p:cBhvr>
                                        <p:cTn id="124" dur="1" fill="hold">
                                          <p:stCondLst>
                                            <p:cond delay="499"/>
                                          </p:stCondLst>
                                        </p:cTn>
                                        <p:tgtEl>
                                          <p:spTgt spid="31"/>
                                        </p:tgtEl>
                                        <p:attrNameLst>
                                          <p:attrName>style.visibility</p:attrName>
                                        </p:attrNameLst>
                                      </p:cBhvr>
                                      <p:to>
                                        <p:strVal val="hidden"/>
                                      </p:to>
                                    </p:set>
                                  </p:childTnLst>
                                </p:cTn>
                              </p:par>
                              <p:par>
                                <p:cTn id="125" presetID="22" presetClass="exit" presetSubtype="4" fill="hold" grpId="0" nodeType="withEffect">
                                  <p:stCondLst>
                                    <p:cond delay="0"/>
                                  </p:stCondLst>
                                  <p:childTnLst>
                                    <p:animEffect transition="out" filter="wipe(down)">
                                      <p:cBhvr>
                                        <p:cTn id="126" dur="500"/>
                                        <p:tgtEl>
                                          <p:spTgt spid="32"/>
                                        </p:tgtEl>
                                      </p:cBhvr>
                                    </p:animEffect>
                                    <p:set>
                                      <p:cBhvr>
                                        <p:cTn id="127" dur="1" fill="hold">
                                          <p:stCondLst>
                                            <p:cond delay="499"/>
                                          </p:stCondLst>
                                        </p:cTn>
                                        <p:tgtEl>
                                          <p:spTgt spid="32"/>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22" presetClass="exit" presetSubtype="4" fill="hold" grpId="0" nodeType="clickEffect">
                                  <p:stCondLst>
                                    <p:cond delay="0"/>
                                  </p:stCondLst>
                                  <p:childTnLst>
                                    <p:animEffect transition="out" filter="wipe(down)">
                                      <p:cBhvr>
                                        <p:cTn id="131" dur="500"/>
                                        <p:tgtEl>
                                          <p:spTgt spid="33"/>
                                        </p:tgtEl>
                                      </p:cBhvr>
                                    </p:animEffect>
                                    <p:set>
                                      <p:cBhvr>
                                        <p:cTn id="132" dur="1" fill="hold">
                                          <p:stCondLst>
                                            <p:cond delay="499"/>
                                          </p:stCondLst>
                                        </p:cTn>
                                        <p:tgtEl>
                                          <p:spTgt spid="33"/>
                                        </p:tgtEl>
                                        <p:attrNameLst>
                                          <p:attrName>style.visibility</p:attrName>
                                        </p:attrNameLst>
                                      </p:cBhvr>
                                      <p:to>
                                        <p:strVal val="hidden"/>
                                      </p:to>
                                    </p:set>
                                  </p:childTnLst>
                                </p:cTn>
                              </p:par>
                              <p:par>
                                <p:cTn id="133" presetID="22" presetClass="exit" presetSubtype="4" fill="hold" grpId="0" nodeType="withEffect">
                                  <p:stCondLst>
                                    <p:cond delay="0"/>
                                  </p:stCondLst>
                                  <p:childTnLst>
                                    <p:animEffect transition="out" filter="wipe(down)">
                                      <p:cBhvr>
                                        <p:cTn id="134" dur="500"/>
                                        <p:tgtEl>
                                          <p:spTgt spid="34"/>
                                        </p:tgtEl>
                                      </p:cBhvr>
                                    </p:animEffect>
                                    <p:set>
                                      <p:cBhvr>
                                        <p:cTn id="135" dur="1" fill="hold">
                                          <p:stCondLst>
                                            <p:cond delay="499"/>
                                          </p:stCondLst>
                                        </p:cTn>
                                        <p:tgtEl>
                                          <p:spTgt spid="34"/>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xit" presetSubtype="4" fill="hold" grpId="0" nodeType="clickEffect">
                                  <p:stCondLst>
                                    <p:cond delay="0"/>
                                  </p:stCondLst>
                                  <p:childTnLst>
                                    <p:animEffect transition="out" filter="wipe(down)">
                                      <p:cBhvr>
                                        <p:cTn id="139" dur="500"/>
                                        <p:tgtEl>
                                          <p:spTgt spid="35"/>
                                        </p:tgtEl>
                                      </p:cBhvr>
                                    </p:animEffect>
                                    <p:set>
                                      <p:cBhvr>
                                        <p:cTn id="140" dur="1" fill="hold">
                                          <p:stCondLst>
                                            <p:cond delay="499"/>
                                          </p:stCondLst>
                                        </p:cTn>
                                        <p:tgtEl>
                                          <p:spTgt spid="35"/>
                                        </p:tgtEl>
                                        <p:attrNameLst>
                                          <p:attrName>style.visibility</p:attrName>
                                        </p:attrNameLst>
                                      </p:cBhvr>
                                      <p:to>
                                        <p:strVal val="hidden"/>
                                      </p:to>
                                    </p:set>
                                  </p:childTnLst>
                                </p:cTn>
                              </p:par>
                              <p:par>
                                <p:cTn id="141" presetID="22" presetClass="exit" presetSubtype="4" fill="hold" grpId="0" nodeType="withEffect">
                                  <p:stCondLst>
                                    <p:cond delay="0"/>
                                  </p:stCondLst>
                                  <p:childTnLst>
                                    <p:animEffect transition="out" filter="wipe(down)">
                                      <p:cBhvr>
                                        <p:cTn id="142" dur="500"/>
                                        <p:tgtEl>
                                          <p:spTgt spid="36"/>
                                        </p:tgtEl>
                                      </p:cBhvr>
                                    </p:animEffect>
                                    <p:set>
                                      <p:cBhvr>
                                        <p:cTn id="143" dur="1" fill="hold">
                                          <p:stCondLst>
                                            <p:cond delay="499"/>
                                          </p:stCondLst>
                                        </p:cTn>
                                        <p:tgtEl>
                                          <p:spTgt spid="36"/>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22" presetClass="exit" presetSubtype="4" fill="hold" grpId="0" nodeType="clickEffect">
                                  <p:stCondLst>
                                    <p:cond delay="0"/>
                                  </p:stCondLst>
                                  <p:childTnLst>
                                    <p:animEffect transition="out" filter="wipe(down)">
                                      <p:cBhvr>
                                        <p:cTn id="147" dur="500"/>
                                        <p:tgtEl>
                                          <p:spTgt spid="37"/>
                                        </p:tgtEl>
                                      </p:cBhvr>
                                    </p:animEffect>
                                    <p:set>
                                      <p:cBhvr>
                                        <p:cTn id="148" dur="1" fill="hold">
                                          <p:stCondLst>
                                            <p:cond delay="499"/>
                                          </p:stCondLst>
                                        </p:cTn>
                                        <p:tgtEl>
                                          <p:spTgt spid="37"/>
                                        </p:tgtEl>
                                        <p:attrNameLst>
                                          <p:attrName>style.visibility</p:attrName>
                                        </p:attrNameLst>
                                      </p:cBhvr>
                                      <p:to>
                                        <p:strVal val="hidden"/>
                                      </p:to>
                                    </p:set>
                                  </p:childTnLst>
                                </p:cTn>
                              </p:par>
                              <p:par>
                                <p:cTn id="149" presetID="22" presetClass="exit" presetSubtype="4" fill="hold" grpId="0" nodeType="withEffect">
                                  <p:stCondLst>
                                    <p:cond delay="0"/>
                                  </p:stCondLst>
                                  <p:childTnLst>
                                    <p:animEffect transition="out" filter="wipe(down)">
                                      <p:cBhvr>
                                        <p:cTn id="150" dur="500"/>
                                        <p:tgtEl>
                                          <p:spTgt spid="38"/>
                                        </p:tgtEl>
                                      </p:cBhvr>
                                    </p:animEffect>
                                    <p:set>
                                      <p:cBhvr>
                                        <p:cTn id="151" dur="1" fill="hold">
                                          <p:stCondLst>
                                            <p:cond delay="499"/>
                                          </p:stCondLst>
                                        </p:cTn>
                                        <p:tgtEl>
                                          <p:spTgt spid="38"/>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22" presetClass="exit" presetSubtype="4" fill="hold" grpId="0" nodeType="clickEffect">
                                  <p:stCondLst>
                                    <p:cond delay="0"/>
                                  </p:stCondLst>
                                  <p:childTnLst>
                                    <p:animEffect transition="out" filter="wipe(down)">
                                      <p:cBhvr>
                                        <p:cTn id="155" dur="500"/>
                                        <p:tgtEl>
                                          <p:spTgt spid="39"/>
                                        </p:tgtEl>
                                      </p:cBhvr>
                                    </p:animEffect>
                                    <p:set>
                                      <p:cBhvr>
                                        <p:cTn id="156" dur="1" fill="hold">
                                          <p:stCondLst>
                                            <p:cond delay="499"/>
                                          </p:stCondLst>
                                        </p:cTn>
                                        <p:tgtEl>
                                          <p:spTgt spid="39"/>
                                        </p:tgtEl>
                                        <p:attrNameLst>
                                          <p:attrName>style.visibility</p:attrName>
                                        </p:attrNameLst>
                                      </p:cBhvr>
                                      <p:to>
                                        <p:strVal val="hidden"/>
                                      </p:to>
                                    </p:set>
                                  </p:childTnLst>
                                </p:cTn>
                              </p:par>
                              <p:par>
                                <p:cTn id="157" presetID="22" presetClass="exit" presetSubtype="4" fill="hold" grpId="0" nodeType="withEffect">
                                  <p:stCondLst>
                                    <p:cond delay="0"/>
                                  </p:stCondLst>
                                  <p:childTnLst>
                                    <p:animEffect transition="out" filter="wipe(down)">
                                      <p:cBhvr>
                                        <p:cTn id="158" dur="500"/>
                                        <p:tgtEl>
                                          <p:spTgt spid="40"/>
                                        </p:tgtEl>
                                      </p:cBhvr>
                                    </p:animEffect>
                                    <p:set>
                                      <p:cBhvr>
                                        <p:cTn id="159" dur="1" fill="hold">
                                          <p:stCondLst>
                                            <p:cond delay="499"/>
                                          </p:stCondLst>
                                        </p:cTn>
                                        <p:tgtEl>
                                          <p:spTgt spid="40"/>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22" presetClass="exit" presetSubtype="4" fill="hold" grpId="0" nodeType="clickEffect">
                                  <p:stCondLst>
                                    <p:cond delay="0"/>
                                  </p:stCondLst>
                                  <p:childTnLst>
                                    <p:animEffect transition="out" filter="wipe(down)">
                                      <p:cBhvr>
                                        <p:cTn id="163" dur="500"/>
                                        <p:tgtEl>
                                          <p:spTgt spid="41"/>
                                        </p:tgtEl>
                                      </p:cBhvr>
                                    </p:animEffect>
                                    <p:set>
                                      <p:cBhvr>
                                        <p:cTn id="164" dur="1" fill="hold">
                                          <p:stCondLst>
                                            <p:cond delay="499"/>
                                          </p:stCondLst>
                                        </p:cTn>
                                        <p:tgtEl>
                                          <p:spTgt spid="41"/>
                                        </p:tgtEl>
                                        <p:attrNameLst>
                                          <p:attrName>style.visibility</p:attrName>
                                        </p:attrNameLst>
                                      </p:cBhvr>
                                      <p:to>
                                        <p:strVal val="hidden"/>
                                      </p:to>
                                    </p:set>
                                  </p:childTnLst>
                                </p:cTn>
                              </p:par>
                              <p:par>
                                <p:cTn id="165" presetID="22" presetClass="exit" presetSubtype="4" fill="hold" grpId="0" nodeType="withEffect">
                                  <p:stCondLst>
                                    <p:cond delay="0"/>
                                  </p:stCondLst>
                                  <p:childTnLst>
                                    <p:animEffect transition="out" filter="wipe(down)">
                                      <p:cBhvr>
                                        <p:cTn id="166" dur="500"/>
                                        <p:tgtEl>
                                          <p:spTgt spid="42"/>
                                        </p:tgtEl>
                                      </p:cBhvr>
                                    </p:animEffect>
                                    <p:set>
                                      <p:cBhvr>
                                        <p:cTn id="167" dur="1" fill="hold">
                                          <p:stCondLst>
                                            <p:cond delay="499"/>
                                          </p:stCondLst>
                                        </p:cTn>
                                        <p:tgtEl>
                                          <p:spTgt spid="42"/>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22" presetClass="exit" presetSubtype="4" fill="hold" grpId="0" nodeType="clickEffect">
                                  <p:stCondLst>
                                    <p:cond delay="0"/>
                                  </p:stCondLst>
                                  <p:childTnLst>
                                    <p:animEffect transition="out" filter="wipe(down)">
                                      <p:cBhvr>
                                        <p:cTn id="171" dur="500"/>
                                        <p:tgtEl>
                                          <p:spTgt spid="43"/>
                                        </p:tgtEl>
                                      </p:cBhvr>
                                    </p:animEffect>
                                    <p:set>
                                      <p:cBhvr>
                                        <p:cTn id="172" dur="1" fill="hold">
                                          <p:stCondLst>
                                            <p:cond delay="499"/>
                                          </p:stCondLst>
                                        </p:cTn>
                                        <p:tgtEl>
                                          <p:spTgt spid="43"/>
                                        </p:tgtEl>
                                        <p:attrNameLst>
                                          <p:attrName>style.visibility</p:attrName>
                                        </p:attrNameLst>
                                      </p:cBhvr>
                                      <p:to>
                                        <p:strVal val="hidden"/>
                                      </p:to>
                                    </p:set>
                                  </p:childTnLst>
                                </p:cTn>
                              </p:par>
                              <p:par>
                                <p:cTn id="173" presetID="22" presetClass="exit" presetSubtype="4" fill="hold" grpId="0" nodeType="withEffect">
                                  <p:stCondLst>
                                    <p:cond delay="0"/>
                                  </p:stCondLst>
                                  <p:childTnLst>
                                    <p:animEffect transition="out" filter="wipe(down)">
                                      <p:cBhvr>
                                        <p:cTn id="174" dur="500"/>
                                        <p:tgtEl>
                                          <p:spTgt spid="44"/>
                                        </p:tgtEl>
                                      </p:cBhvr>
                                    </p:animEffect>
                                    <p:set>
                                      <p:cBhvr>
                                        <p:cTn id="175" dur="1" fill="hold">
                                          <p:stCondLst>
                                            <p:cond delay="499"/>
                                          </p:stCondLst>
                                        </p:cTn>
                                        <p:tgtEl>
                                          <p:spTgt spid="44"/>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22" presetClass="exit" presetSubtype="4" fill="hold" grpId="0" nodeType="clickEffect">
                                  <p:stCondLst>
                                    <p:cond delay="0"/>
                                  </p:stCondLst>
                                  <p:childTnLst>
                                    <p:animEffect transition="out" filter="wipe(down)">
                                      <p:cBhvr>
                                        <p:cTn id="179" dur="500"/>
                                        <p:tgtEl>
                                          <p:spTgt spid="45"/>
                                        </p:tgtEl>
                                      </p:cBhvr>
                                    </p:animEffect>
                                    <p:set>
                                      <p:cBhvr>
                                        <p:cTn id="180" dur="1" fill="hold">
                                          <p:stCondLst>
                                            <p:cond delay="499"/>
                                          </p:stCondLst>
                                        </p:cTn>
                                        <p:tgtEl>
                                          <p:spTgt spid="45"/>
                                        </p:tgtEl>
                                        <p:attrNameLst>
                                          <p:attrName>style.visibility</p:attrName>
                                        </p:attrNameLst>
                                      </p:cBhvr>
                                      <p:to>
                                        <p:strVal val="hidden"/>
                                      </p:to>
                                    </p:set>
                                  </p:childTnLst>
                                </p:cTn>
                              </p:par>
                              <p:par>
                                <p:cTn id="181" presetID="22" presetClass="exit" presetSubtype="4" fill="hold" grpId="0" nodeType="withEffect">
                                  <p:stCondLst>
                                    <p:cond delay="0"/>
                                  </p:stCondLst>
                                  <p:childTnLst>
                                    <p:animEffect transition="out" filter="wipe(down)">
                                      <p:cBhvr>
                                        <p:cTn id="182" dur="500"/>
                                        <p:tgtEl>
                                          <p:spTgt spid="46"/>
                                        </p:tgtEl>
                                      </p:cBhvr>
                                    </p:animEffect>
                                    <p:set>
                                      <p:cBhvr>
                                        <p:cTn id="183" dur="1" fill="hold">
                                          <p:stCondLst>
                                            <p:cond delay="499"/>
                                          </p:stCondLst>
                                        </p:cTn>
                                        <p:tgtEl>
                                          <p:spTgt spid="46"/>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22" presetClass="exit" presetSubtype="4" fill="hold" grpId="0" nodeType="clickEffect">
                                  <p:stCondLst>
                                    <p:cond delay="0"/>
                                  </p:stCondLst>
                                  <p:childTnLst>
                                    <p:animEffect transition="out" filter="wipe(down)">
                                      <p:cBhvr>
                                        <p:cTn id="187" dur="500"/>
                                        <p:tgtEl>
                                          <p:spTgt spid="47"/>
                                        </p:tgtEl>
                                      </p:cBhvr>
                                    </p:animEffect>
                                    <p:set>
                                      <p:cBhvr>
                                        <p:cTn id="188" dur="1" fill="hold">
                                          <p:stCondLst>
                                            <p:cond delay="499"/>
                                          </p:stCondLst>
                                        </p:cTn>
                                        <p:tgtEl>
                                          <p:spTgt spid="47"/>
                                        </p:tgtEl>
                                        <p:attrNameLst>
                                          <p:attrName>style.visibility</p:attrName>
                                        </p:attrNameLst>
                                      </p:cBhvr>
                                      <p:to>
                                        <p:strVal val="hidden"/>
                                      </p:to>
                                    </p:set>
                                  </p:childTnLst>
                                </p:cTn>
                              </p:par>
                              <p:par>
                                <p:cTn id="189" presetID="22" presetClass="exit" presetSubtype="4" fill="hold" grpId="0" nodeType="withEffect">
                                  <p:stCondLst>
                                    <p:cond delay="0"/>
                                  </p:stCondLst>
                                  <p:childTnLst>
                                    <p:animEffect transition="out" filter="wipe(down)">
                                      <p:cBhvr>
                                        <p:cTn id="190" dur="500"/>
                                        <p:tgtEl>
                                          <p:spTgt spid="48"/>
                                        </p:tgtEl>
                                      </p:cBhvr>
                                    </p:animEffect>
                                    <p:set>
                                      <p:cBhvr>
                                        <p:cTn id="191" dur="1" fill="hold">
                                          <p:stCondLst>
                                            <p:cond delay="499"/>
                                          </p:stCondLst>
                                        </p:cTn>
                                        <p:tgtEl>
                                          <p:spTgt spid="48"/>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22" presetClass="exit" presetSubtype="4" fill="hold" grpId="0" nodeType="clickEffect">
                                  <p:stCondLst>
                                    <p:cond delay="0"/>
                                  </p:stCondLst>
                                  <p:childTnLst>
                                    <p:animEffect transition="out" filter="wipe(down)">
                                      <p:cBhvr>
                                        <p:cTn id="195" dur="500"/>
                                        <p:tgtEl>
                                          <p:spTgt spid="49"/>
                                        </p:tgtEl>
                                      </p:cBhvr>
                                    </p:animEffect>
                                    <p:set>
                                      <p:cBhvr>
                                        <p:cTn id="196" dur="1" fill="hold">
                                          <p:stCondLst>
                                            <p:cond delay="499"/>
                                          </p:stCondLst>
                                        </p:cTn>
                                        <p:tgtEl>
                                          <p:spTgt spid="49"/>
                                        </p:tgtEl>
                                        <p:attrNameLst>
                                          <p:attrName>style.visibility</p:attrName>
                                        </p:attrNameLst>
                                      </p:cBhvr>
                                      <p:to>
                                        <p:strVal val="hidden"/>
                                      </p:to>
                                    </p:set>
                                  </p:childTnLst>
                                </p:cTn>
                              </p:par>
                              <p:par>
                                <p:cTn id="197" presetID="22" presetClass="exit" presetSubtype="4" fill="hold" grpId="0" nodeType="withEffect">
                                  <p:stCondLst>
                                    <p:cond delay="0"/>
                                  </p:stCondLst>
                                  <p:childTnLst>
                                    <p:animEffect transition="out" filter="wipe(down)">
                                      <p:cBhvr>
                                        <p:cTn id="198" dur="500"/>
                                        <p:tgtEl>
                                          <p:spTgt spid="50"/>
                                        </p:tgtEl>
                                      </p:cBhvr>
                                    </p:animEffect>
                                    <p:set>
                                      <p:cBhvr>
                                        <p:cTn id="199" dur="1" fill="hold">
                                          <p:stCondLst>
                                            <p:cond delay="499"/>
                                          </p:stCondLst>
                                        </p:cTn>
                                        <p:tgtEl>
                                          <p:spTgt spid="50"/>
                                        </p:tgtEl>
                                        <p:attrNameLst>
                                          <p:attrName>style.visibility</p:attrName>
                                        </p:attrNameLst>
                                      </p:cBhvr>
                                      <p:to>
                                        <p:strVal val="hidden"/>
                                      </p:to>
                                    </p:set>
                                  </p:childTnLst>
                                </p:cTn>
                              </p:par>
                            </p:childTnLst>
                          </p:cTn>
                        </p:par>
                      </p:childTnLst>
                    </p:cTn>
                  </p:par>
                  <p:par>
                    <p:cTn id="200" fill="hold">
                      <p:stCondLst>
                        <p:cond delay="indefinite"/>
                      </p:stCondLst>
                      <p:childTnLst>
                        <p:par>
                          <p:cTn id="201" fill="hold">
                            <p:stCondLst>
                              <p:cond delay="0"/>
                            </p:stCondLst>
                            <p:childTnLst>
                              <p:par>
                                <p:cTn id="202" presetID="22" presetClass="exit" presetSubtype="4" fill="hold" grpId="0" nodeType="clickEffect">
                                  <p:stCondLst>
                                    <p:cond delay="0"/>
                                  </p:stCondLst>
                                  <p:childTnLst>
                                    <p:animEffect transition="out" filter="wipe(down)">
                                      <p:cBhvr>
                                        <p:cTn id="203" dur="500"/>
                                        <p:tgtEl>
                                          <p:spTgt spid="51"/>
                                        </p:tgtEl>
                                      </p:cBhvr>
                                    </p:animEffect>
                                    <p:set>
                                      <p:cBhvr>
                                        <p:cTn id="204" dur="1" fill="hold">
                                          <p:stCondLst>
                                            <p:cond delay="499"/>
                                          </p:stCondLst>
                                        </p:cTn>
                                        <p:tgtEl>
                                          <p:spTgt spid="51"/>
                                        </p:tgtEl>
                                        <p:attrNameLst>
                                          <p:attrName>style.visibility</p:attrName>
                                        </p:attrNameLst>
                                      </p:cBhvr>
                                      <p:to>
                                        <p:strVal val="hidden"/>
                                      </p:to>
                                    </p:set>
                                  </p:childTnLst>
                                </p:cTn>
                              </p:par>
                              <p:par>
                                <p:cTn id="205" presetID="22" presetClass="exit" presetSubtype="4" fill="hold" grpId="0" nodeType="withEffect">
                                  <p:stCondLst>
                                    <p:cond delay="0"/>
                                  </p:stCondLst>
                                  <p:childTnLst>
                                    <p:animEffect transition="out" filter="wipe(down)">
                                      <p:cBhvr>
                                        <p:cTn id="206" dur="500"/>
                                        <p:tgtEl>
                                          <p:spTgt spid="52"/>
                                        </p:tgtEl>
                                      </p:cBhvr>
                                    </p:animEffect>
                                    <p:set>
                                      <p:cBhvr>
                                        <p:cTn id="207"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Design of Synchronous 3-bit </a:t>
            </a:r>
            <a:r>
              <a:rPr lang="en-US" sz="3200" dirty="0"/>
              <a:t>Up </a:t>
            </a:r>
            <a:r>
              <a:rPr lang="en-US" sz="3200" dirty="0" smtClean="0"/>
              <a:t>Counters</a:t>
            </a:r>
            <a:endParaRPr lang="en-US" sz="3200" dirty="0"/>
          </a:p>
        </p:txBody>
      </p:sp>
      <p:sp>
        <p:nvSpPr>
          <p:cNvPr id="3" name="Content Placeholder 2"/>
          <p:cNvSpPr>
            <a:spLocks noGrp="1"/>
          </p:cNvSpPr>
          <p:nvPr>
            <p:ph idx="1"/>
          </p:nvPr>
        </p:nvSpPr>
        <p:spPr>
          <a:xfrm>
            <a:off x="190500" y="990600"/>
            <a:ext cx="8763000" cy="1524000"/>
          </a:xfrm>
        </p:spPr>
        <p:txBody>
          <a:bodyPr>
            <a:normAutofit fontScale="92500" lnSpcReduction="20000"/>
          </a:bodyPr>
          <a:lstStyle/>
          <a:p>
            <a:pPr algn="just"/>
            <a:r>
              <a:rPr lang="en-US" dirty="0"/>
              <a:t>Step 4. Obtain the minimal expressions</a:t>
            </a:r>
            <a:endParaRPr lang="en-US" dirty="0" smtClean="0"/>
          </a:p>
          <a:p>
            <a:pPr indent="0" algn="just">
              <a:buNone/>
            </a:pPr>
            <a:r>
              <a:rPr lang="en-US" dirty="0" smtClean="0"/>
              <a:t>From excitation table, J</a:t>
            </a:r>
            <a:r>
              <a:rPr lang="en-US" baseline="-25000" dirty="0" smtClean="0"/>
              <a:t>1</a:t>
            </a:r>
            <a:r>
              <a:rPr lang="en-US" dirty="0" smtClean="0"/>
              <a:t> = K</a:t>
            </a:r>
            <a:r>
              <a:rPr lang="en-US" baseline="-25000" dirty="0" smtClean="0"/>
              <a:t>1</a:t>
            </a:r>
            <a:r>
              <a:rPr lang="en-US" dirty="0" smtClean="0"/>
              <a:t> = 1.</a:t>
            </a:r>
          </a:p>
          <a:p>
            <a:pPr indent="0" algn="just">
              <a:buNone/>
            </a:pPr>
            <a:r>
              <a:rPr lang="en-US" dirty="0" smtClean="0"/>
              <a:t>K – Maps for excitations J</a:t>
            </a:r>
            <a:r>
              <a:rPr lang="en-US" baseline="-25000" dirty="0" smtClean="0"/>
              <a:t>3</a:t>
            </a:r>
            <a:r>
              <a:rPr lang="en-US" dirty="0" smtClean="0"/>
              <a:t>, K</a:t>
            </a:r>
            <a:r>
              <a:rPr lang="en-US" baseline="-25000" dirty="0" smtClean="0"/>
              <a:t>3</a:t>
            </a:r>
            <a:r>
              <a:rPr lang="en-US" dirty="0" smtClean="0"/>
              <a:t>, J</a:t>
            </a:r>
            <a:r>
              <a:rPr lang="en-US" baseline="-25000" dirty="0" smtClean="0"/>
              <a:t>2</a:t>
            </a:r>
            <a:r>
              <a:rPr lang="en-US" dirty="0" smtClean="0"/>
              <a:t> and K</a:t>
            </a:r>
            <a:r>
              <a:rPr lang="en-US" baseline="-25000" dirty="0" smtClean="0"/>
              <a:t>2</a:t>
            </a:r>
            <a:r>
              <a:rPr lang="en-US" dirty="0" smtClean="0"/>
              <a:t> and their minimized form are as follows:</a:t>
            </a: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1561748717"/>
              </p:ext>
            </p:extLst>
          </p:nvPr>
        </p:nvGraphicFramePr>
        <p:xfrm>
          <a:off x="895348" y="3581400"/>
          <a:ext cx="3143252" cy="1676400"/>
        </p:xfrm>
        <a:graphic>
          <a:graphicData uri="http://schemas.openxmlformats.org/drawingml/2006/table">
            <a:tbl>
              <a:tblPr firstRow="1" bandRow="1"/>
              <a:tblGrid>
                <a:gridCol w="785813"/>
                <a:gridCol w="785813"/>
                <a:gridCol w="785813"/>
                <a:gridCol w="785813"/>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bl>
          </a:graphicData>
        </a:graphic>
      </p:graphicFrame>
      <p:cxnSp>
        <p:nvCxnSpPr>
          <p:cNvPr id="6" name="Straight Connector 5"/>
          <p:cNvCxnSpPr/>
          <p:nvPr/>
        </p:nvCxnSpPr>
        <p:spPr>
          <a:xfrm flipH="1" flipV="1">
            <a:off x="266698" y="31099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819400"/>
            <a:ext cx="806631" cy="461665"/>
          </a:xfrm>
          <a:prstGeom prst="rect">
            <a:avLst/>
          </a:prstGeom>
          <a:noFill/>
        </p:spPr>
        <p:txBody>
          <a:bodyPr wrap="none" rtlCol="0">
            <a:spAutoFit/>
          </a:bodyPr>
          <a:lstStyle/>
          <a:p>
            <a:r>
              <a:rPr lang="en-US" sz="2400" dirty="0" smtClean="0"/>
              <a:t>Q</a:t>
            </a:r>
            <a:r>
              <a:rPr lang="en-US" sz="2400" baseline="-25000" dirty="0" smtClean="0"/>
              <a:t>2</a:t>
            </a:r>
            <a:r>
              <a:rPr lang="en-US" sz="2400" dirty="0" smtClean="0"/>
              <a:t>Q</a:t>
            </a:r>
            <a:r>
              <a:rPr lang="en-US" sz="2400" baseline="-25000" dirty="0"/>
              <a:t>1</a:t>
            </a:r>
            <a:endParaRPr lang="en-US" sz="2400" dirty="0"/>
          </a:p>
        </p:txBody>
      </p:sp>
      <p:sp>
        <p:nvSpPr>
          <p:cNvPr id="8" name="TextBox 7"/>
          <p:cNvSpPr txBox="1"/>
          <p:nvPr/>
        </p:nvSpPr>
        <p:spPr>
          <a:xfrm>
            <a:off x="266698" y="3272135"/>
            <a:ext cx="495649" cy="461665"/>
          </a:xfrm>
          <a:prstGeom prst="rect">
            <a:avLst/>
          </a:prstGeom>
          <a:noFill/>
        </p:spPr>
        <p:txBody>
          <a:bodyPr wrap="none" rtlCol="0">
            <a:spAutoFit/>
          </a:bodyPr>
          <a:lstStyle/>
          <a:p>
            <a:r>
              <a:rPr lang="en-US" sz="2400" dirty="0" smtClean="0"/>
              <a:t>Q</a:t>
            </a:r>
            <a:r>
              <a:rPr lang="en-US" sz="2400" baseline="-25000" dirty="0" smtClean="0"/>
              <a:t>3</a:t>
            </a:r>
            <a:endParaRPr lang="en-US" sz="2400" dirty="0"/>
          </a:p>
        </p:txBody>
      </p:sp>
      <p:sp>
        <p:nvSpPr>
          <p:cNvPr id="9" name="TextBox 8"/>
          <p:cNvSpPr txBox="1"/>
          <p:nvPr/>
        </p:nvSpPr>
        <p:spPr>
          <a:xfrm>
            <a:off x="1028698" y="3119735"/>
            <a:ext cx="495649" cy="461665"/>
          </a:xfrm>
          <a:prstGeom prst="rect">
            <a:avLst/>
          </a:prstGeom>
          <a:noFill/>
        </p:spPr>
        <p:txBody>
          <a:bodyPr wrap="none" rtlCol="0">
            <a:spAutoFit/>
          </a:bodyPr>
          <a:lstStyle/>
          <a:p>
            <a:r>
              <a:rPr lang="en-US" sz="2400" dirty="0" smtClean="0"/>
              <a:t>00</a:t>
            </a:r>
            <a:endParaRPr lang="en-US" sz="2400" dirty="0"/>
          </a:p>
        </p:txBody>
      </p:sp>
      <p:sp>
        <p:nvSpPr>
          <p:cNvPr id="10" name="TextBox 9"/>
          <p:cNvSpPr txBox="1"/>
          <p:nvPr/>
        </p:nvSpPr>
        <p:spPr>
          <a:xfrm>
            <a:off x="3390898" y="3124200"/>
            <a:ext cx="495649" cy="461665"/>
          </a:xfrm>
          <a:prstGeom prst="rect">
            <a:avLst/>
          </a:prstGeom>
          <a:noFill/>
        </p:spPr>
        <p:txBody>
          <a:bodyPr wrap="none" rtlCol="0">
            <a:spAutoFit/>
          </a:bodyPr>
          <a:lstStyle/>
          <a:p>
            <a:r>
              <a:rPr lang="en-US" sz="2400" dirty="0" smtClean="0"/>
              <a:t>10</a:t>
            </a:r>
            <a:endParaRPr lang="en-US" sz="2400" dirty="0"/>
          </a:p>
        </p:txBody>
      </p:sp>
      <p:sp>
        <p:nvSpPr>
          <p:cNvPr id="11" name="TextBox 10"/>
          <p:cNvSpPr txBox="1"/>
          <p:nvPr/>
        </p:nvSpPr>
        <p:spPr>
          <a:xfrm>
            <a:off x="495298" y="3801070"/>
            <a:ext cx="340158" cy="461665"/>
          </a:xfrm>
          <a:prstGeom prst="rect">
            <a:avLst/>
          </a:prstGeom>
          <a:noFill/>
        </p:spPr>
        <p:txBody>
          <a:bodyPr wrap="none" rtlCol="0">
            <a:spAutoFit/>
          </a:bodyPr>
          <a:lstStyle/>
          <a:p>
            <a:r>
              <a:rPr lang="en-US" sz="2400" dirty="0" smtClean="0"/>
              <a:t>0</a:t>
            </a:r>
            <a:endParaRPr lang="en-US" sz="2400" dirty="0"/>
          </a:p>
        </p:txBody>
      </p:sp>
      <p:sp>
        <p:nvSpPr>
          <p:cNvPr id="12" name="TextBox 11"/>
          <p:cNvSpPr txBox="1"/>
          <p:nvPr/>
        </p:nvSpPr>
        <p:spPr>
          <a:xfrm>
            <a:off x="507564" y="4567535"/>
            <a:ext cx="340158" cy="461665"/>
          </a:xfrm>
          <a:prstGeom prst="rect">
            <a:avLst/>
          </a:prstGeom>
          <a:noFill/>
        </p:spPr>
        <p:txBody>
          <a:bodyPr wrap="none" rtlCol="0">
            <a:spAutoFit/>
          </a:bodyPr>
          <a:lstStyle/>
          <a:p>
            <a:r>
              <a:rPr lang="en-US" sz="2400" dirty="0" smtClean="0"/>
              <a:t>1</a:t>
            </a:r>
            <a:endParaRPr lang="en-US" sz="2400" dirty="0"/>
          </a:p>
        </p:txBody>
      </p:sp>
      <p:sp>
        <p:nvSpPr>
          <p:cNvPr id="17" name="TextBox 16"/>
          <p:cNvSpPr txBox="1"/>
          <p:nvPr/>
        </p:nvSpPr>
        <p:spPr>
          <a:xfrm>
            <a:off x="1828449" y="3124200"/>
            <a:ext cx="495649" cy="461665"/>
          </a:xfrm>
          <a:prstGeom prst="rect">
            <a:avLst/>
          </a:prstGeom>
          <a:noFill/>
        </p:spPr>
        <p:txBody>
          <a:bodyPr wrap="none" rtlCol="0">
            <a:spAutoFit/>
          </a:bodyPr>
          <a:lstStyle/>
          <a:p>
            <a:r>
              <a:rPr lang="en-US" sz="2400" dirty="0" smtClean="0"/>
              <a:t>01</a:t>
            </a:r>
            <a:endParaRPr lang="en-US" sz="2400" dirty="0"/>
          </a:p>
        </p:txBody>
      </p:sp>
      <p:sp>
        <p:nvSpPr>
          <p:cNvPr id="18" name="TextBox 17"/>
          <p:cNvSpPr txBox="1"/>
          <p:nvPr/>
        </p:nvSpPr>
        <p:spPr>
          <a:xfrm>
            <a:off x="2590449" y="3119735"/>
            <a:ext cx="495649" cy="461665"/>
          </a:xfrm>
          <a:prstGeom prst="rect">
            <a:avLst/>
          </a:prstGeom>
          <a:noFill/>
        </p:spPr>
        <p:txBody>
          <a:bodyPr wrap="none" rtlCol="0">
            <a:spAutoFit/>
          </a:bodyPr>
          <a:lstStyle/>
          <a:p>
            <a:r>
              <a:rPr lang="en-US" sz="2400" dirty="0" smtClean="0"/>
              <a:t>11</a:t>
            </a:r>
            <a:endParaRPr lang="en-US" sz="2400" dirty="0"/>
          </a:p>
        </p:txBody>
      </p:sp>
      <p:sp>
        <p:nvSpPr>
          <p:cNvPr id="23" name="TextBox 22"/>
          <p:cNvSpPr txBox="1"/>
          <p:nvPr/>
        </p:nvSpPr>
        <p:spPr>
          <a:xfrm>
            <a:off x="2681288" y="3719512"/>
            <a:ext cx="367408" cy="575542"/>
          </a:xfrm>
          <a:prstGeom prst="rect">
            <a:avLst/>
          </a:prstGeom>
          <a:noFill/>
        </p:spPr>
        <p:txBody>
          <a:bodyPr wrap="none" rtlCol="0">
            <a:spAutoFit/>
          </a:bodyPr>
          <a:lstStyle/>
          <a:p>
            <a:r>
              <a:rPr lang="en-US" sz="2800" dirty="0" smtClean="0"/>
              <a:t>1</a:t>
            </a:r>
            <a:endParaRPr lang="en-US" sz="2800" dirty="0"/>
          </a:p>
        </p:txBody>
      </p:sp>
      <p:sp>
        <p:nvSpPr>
          <p:cNvPr id="24" name="TextBox 23"/>
          <p:cNvSpPr txBox="1"/>
          <p:nvPr/>
        </p:nvSpPr>
        <p:spPr>
          <a:xfrm>
            <a:off x="1080392" y="4529858"/>
            <a:ext cx="340158" cy="523220"/>
          </a:xfrm>
          <a:prstGeom prst="rect">
            <a:avLst/>
          </a:prstGeom>
          <a:noFill/>
        </p:spPr>
        <p:txBody>
          <a:bodyPr wrap="none" rtlCol="0">
            <a:spAutoFit/>
          </a:bodyPr>
          <a:lstStyle/>
          <a:p>
            <a:r>
              <a:rPr lang="en-US" sz="2800" dirty="0" smtClean="0"/>
              <a:t>x</a:t>
            </a:r>
            <a:endParaRPr lang="en-US" sz="2800" dirty="0"/>
          </a:p>
        </p:txBody>
      </p:sp>
      <p:sp>
        <p:nvSpPr>
          <p:cNvPr id="25" name="TextBox 24"/>
          <p:cNvSpPr txBox="1"/>
          <p:nvPr/>
        </p:nvSpPr>
        <p:spPr>
          <a:xfrm>
            <a:off x="1905000" y="4524376"/>
            <a:ext cx="340158" cy="523220"/>
          </a:xfrm>
          <a:prstGeom prst="rect">
            <a:avLst/>
          </a:prstGeom>
          <a:noFill/>
        </p:spPr>
        <p:txBody>
          <a:bodyPr wrap="none" rtlCol="0">
            <a:spAutoFit/>
          </a:bodyPr>
          <a:lstStyle/>
          <a:p>
            <a:r>
              <a:rPr lang="en-US" sz="2800" dirty="0" smtClean="0"/>
              <a:t>x</a:t>
            </a:r>
            <a:endParaRPr lang="en-US" sz="2800" dirty="0"/>
          </a:p>
        </p:txBody>
      </p:sp>
      <p:sp>
        <p:nvSpPr>
          <p:cNvPr id="26" name="TextBox 25"/>
          <p:cNvSpPr txBox="1"/>
          <p:nvPr/>
        </p:nvSpPr>
        <p:spPr>
          <a:xfrm>
            <a:off x="2695576" y="4524376"/>
            <a:ext cx="340158" cy="523220"/>
          </a:xfrm>
          <a:prstGeom prst="rect">
            <a:avLst/>
          </a:prstGeom>
          <a:noFill/>
        </p:spPr>
        <p:txBody>
          <a:bodyPr wrap="none" rtlCol="0">
            <a:spAutoFit/>
          </a:bodyPr>
          <a:lstStyle/>
          <a:p>
            <a:r>
              <a:rPr lang="en-US" sz="2800" dirty="0" smtClean="0"/>
              <a:t>x</a:t>
            </a:r>
            <a:endParaRPr lang="en-US" sz="2800" dirty="0"/>
          </a:p>
        </p:txBody>
      </p:sp>
      <p:sp>
        <p:nvSpPr>
          <p:cNvPr id="27" name="TextBox 26"/>
          <p:cNvSpPr txBox="1"/>
          <p:nvPr/>
        </p:nvSpPr>
        <p:spPr>
          <a:xfrm>
            <a:off x="3469842" y="4524376"/>
            <a:ext cx="340158" cy="523220"/>
          </a:xfrm>
          <a:prstGeom prst="rect">
            <a:avLst/>
          </a:prstGeom>
          <a:noFill/>
        </p:spPr>
        <p:txBody>
          <a:bodyPr wrap="none" rtlCol="0">
            <a:spAutoFit/>
          </a:bodyPr>
          <a:lstStyle/>
          <a:p>
            <a:r>
              <a:rPr lang="en-US" sz="2800" dirty="0" smtClean="0"/>
              <a:t>x</a:t>
            </a:r>
            <a:endParaRPr lang="en-US" sz="2800" dirty="0"/>
          </a:p>
        </p:txBody>
      </p:sp>
      <p:sp>
        <p:nvSpPr>
          <p:cNvPr id="28" name="Flowchart: Alternate Process 27"/>
          <p:cNvSpPr/>
          <p:nvPr/>
        </p:nvSpPr>
        <p:spPr>
          <a:xfrm>
            <a:off x="2619376" y="3725716"/>
            <a:ext cx="488502" cy="1379684"/>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752600" y="5334000"/>
            <a:ext cx="1300356" cy="461665"/>
          </a:xfrm>
          <a:prstGeom prst="rect">
            <a:avLst/>
          </a:prstGeom>
        </p:spPr>
        <p:txBody>
          <a:bodyPr wrap="none">
            <a:spAutoFit/>
          </a:bodyPr>
          <a:lstStyle/>
          <a:p>
            <a:r>
              <a:rPr lang="en-US" sz="2400" dirty="0" smtClean="0"/>
              <a:t>J</a:t>
            </a:r>
            <a:r>
              <a:rPr lang="en-US" sz="2400" baseline="-25000" dirty="0" smtClean="0"/>
              <a:t>3</a:t>
            </a:r>
            <a:r>
              <a:rPr lang="en-US" sz="2400" dirty="0"/>
              <a:t> </a:t>
            </a:r>
            <a:r>
              <a:rPr lang="en-US" sz="2400" dirty="0" smtClean="0"/>
              <a:t>= Q</a:t>
            </a:r>
            <a:r>
              <a:rPr lang="en-US" sz="2400" baseline="-25000" dirty="0" smtClean="0"/>
              <a:t>2</a:t>
            </a:r>
            <a:r>
              <a:rPr lang="en-US" sz="2400" dirty="0" smtClean="0"/>
              <a:t>Q</a:t>
            </a:r>
            <a:r>
              <a:rPr lang="en-US" sz="2400" baseline="-25000" dirty="0" smtClean="0"/>
              <a:t>1</a:t>
            </a:r>
            <a:endParaRPr lang="en-US" sz="2400" dirty="0"/>
          </a:p>
        </p:txBody>
      </p:sp>
      <p:graphicFrame>
        <p:nvGraphicFramePr>
          <p:cNvPr id="30" name="Content Placeholder 3"/>
          <p:cNvGraphicFramePr>
            <a:graphicFrameLocks/>
          </p:cNvGraphicFramePr>
          <p:nvPr>
            <p:extLst>
              <p:ext uri="{D42A27DB-BD31-4B8C-83A1-F6EECF244321}">
                <p14:modId xmlns:p14="http://schemas.microsoft.com/office/powerpoint/2010/main" val="2677471844"/>
              </p:ext>
            </p:extLst>
          </p:nvPr>
        </p:nvGraphicFramePr>
        <p:xfrm>
          <a:off x="5467348" y="3581400"/>
          <a:ext cx="3143252" cy="1676400"/>
        </p:xfrm>
        <a:graphic>
          <a:graphicData uri="http://schemas.openxmlformats.org/drawingml/2006/table">
            <a:tbl>
              <a:tblPr firstRow="1" bandRow="1"/>
              <a:tblGrid>
                <a:gridCol w="785813"/>
                <a:gridCol w="785813"/>
                <a:gridCol w="785813"/>
                <a:gridCol w="785813"/>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bl>
          </a:graphicData>
        </a:graphic>
      </p:graphicFrame>
      <p:cxnSp>
        <p:nvCxnSpPr>
          <p:cNvPr id="31" name="Straight Connector 30"/>
          <p:cNvCxnSpPr/>
          <p:nvPr/>
        </p:nvCxnSpPr>
        <p:spPr>
          <a:xfrm flipH="1" flipV="1">
            <a:off x="4838698" y="3109912"/>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953000" y="2819400"/>
            <a:ext cx="806631" cy="461665"/>
          </a:xfrm>
          <a:prstGeom prst="rect">
            <a:avLst/>
          </a:prstGeom>
          <a:noFill/>
        </p:spPr>
        <p:txBody>
          <a:bodyPr wrap="none" rtlCol="0">
            <a:spAutoFit/>
          </a:bodyPr>
          <a:lstStyle/>
          <a:p>
            <a:r>
              <a:rPr lang="en-US" sz="2400" dirty="0" smtClean="0"/>
              <a:t>Q</a:t>
            </a:r>
            <a:r>
              <a:rPr lang="en-US" sz="2400" baseline="-25000" dirty="0" smtClean="0"/>
              <a:t>2</a:t>
            </a:r>
            <a:r>
              <a:rPr lang="en-US" sz="2400" dirty="0" smtClean="0"/>
              <a:t>Q</a:t>
            </a:r>
            <a:r>
              <a:rPr lang="en-US" sz="2400" baseline="-25000" dirty="0"/>
              <a:t>1</a:t>
            </a:r>
            <a:endParaRPr lang="en-US" sz="2400" dirty="0"/>
          </a:p>
        </p:txBody>
      </p:sp>
      <p:sp>
        <p:nvSpPr>
          <p:cNvPr id="33" name="TextBox 32"/>
          <p:cNvSpPr txBox="1"/>
          <p:nvPr/>
        </p:nvSpPr>
        <p:spPr>
          <a:xfrm>
            <a:off x="4838698" y="3272135"/>
            <a:ext cx="495649" cy="461665"/>
          </a:xfrm>
          <a:prstGeom prst="rect">
            <a:avLst/>
          </a:prstGeom>
          <a:noFill/>
        </p:spPr>
        <p:txBody>
          <a:bodyPr wrap="none" rtlCol="0">
            <a:spAutoFit/>
          </a:bodyPr>
          <a:lstStyle/>
          <a:p>
            <a:r>
              <a:rPr lang="en-US" sz="2400" dirty="0" smtClean="0"/>
              <a:t>Q</a:t>
            </a:r>
            <a:r>
              <a:rPr lang="en-US" sz="2400" baseline="-25000" dirty="0" smtClean="0"/>
              <a:t>3</a:t>
            </a:r>
            <a:endParaRPr lang="en-US" sz="2400" dirty="0"/>
          </a:p>
        </p:txBody>
      </p:sp>
      <p:sp>
        <p:nvSpPr>
          <p:cNvPr id="34" name="TextBox 33"/>
          <p:cNvSpPr txBox="1"/>
          <p:nvPr/>
        </p:nvSpPr>
        <p:spPr>
          <a:xfrm>
            <a:off x="5600698" y="3119735"/>
            <a:ext cx="495649" cy="461665"/>
          </a:xfrm>
          <a:prstGeom prst="rect">
            <a:avLst/>
          </a:prstGeom>
          <a:noFill/>
        </p:spPr>
        <p:txBody>
          <a:bodyPr wrap="none" rtlCol="0">
            <a:spAutoFit/>
          </a:bodyPr>
          <a:lstStyle/>
          <a:p>
            <a:r>
              <a:rPr lang="en-US" sz="2400" dirty="0" smtClean="0"/>
              <a:t>00</a:t>
            </a:r>
            <a:endParaRPr lang="en-US" sz="2400" dirty="0"/>
          </a:p>
        </p:txBody>
      </p:sp>
      <p:sp>
        <p:nvSpPr>
          <p:cNvPr id="35" name="TextBox 34"/>
          <p:cNvSpPr txBox="1"/>
          <p:nvPr/>
        </p:nvSpPr>
        <p:spPr>
          <a:xfrm>
            <a:off x="7962898" y="3124200"/>
            <a:ext cx="495649" cy="461665"/>
          </a:xfrm>
          <a:prstGeom prst="rect">
            <a:avLst/>
          </a:prstGeom>
          <a:noFill/>
        </p:spPr>
        <p:txBody>
          <a:bodyPr wrap="none" rtlCol="0">
            <a:spAutoFit/>
          </a:bodyPr>
          <a:lstStyle/>
          <a:p>
            <a:r>
              <a:rPr lang="en-US" sz="2400" dirty="0" smtClean="0"/>
              <a:t>10</a:t>
            </a:r>
            <a:endParaRPr lang="en-US" sz="2400" dirty="0"/>
          </a:p>
        </p:txBody>
      </p:sp>
      <p:sp>
        <p:nvSpPr>
          <p:cNvPr id="36" name="TextBox 35"/>
          <p:cNvSpPr txBox="1"/>
          <p:nvPr/>
        </p:nvSpPr>
        <p:spPr>
          <a:xfrm>
            <a:off x="5067298" y="3801070"/>
            <a:ext cx="340158" cy="461665"/>
          </a:xfrm>
          <a:prstGeom prst="rect">
            <a:avLst/>
          </a:prstGeom>
          <a:noFill/>
        </p:spPr>
        <p:txBody>
          <a:bodyPr wrap="none" rtlCol="0">
            <a:spAutoFit/>
          </a:bodyPr>
          <a:lstStyle/>
          <a:p>
            <a:r>
              <a:rPr lang="en-US" sz="2400" dirty="0" smtClean="0"/>
              <a:t>0</a:t>
            </a:r>
            <a:endParaRPr lang="en-US" sz="2400" dirty="0"/>
          </a:p>
        </p:txBody>
      </p:sp>
      <p:sp>
        <p:nvSpPr>
          <p:cNvPr id="37" name="TextBox 36"/>
          <p:cNvSpPr txBox="1"/>
          <p:nvPr/>
        </p:nvSpPr>
        <p:spPr>
          <a:xfrm>
            <a:off x="5079564" y="4567535"/>
            <a:ext cx="340158" cy="461665"/>
          </a:xfrm>
          <a:prstGeom prst="rect">
            <a:avLst/>
          </a:prstGeom>
          <a:noFill/>
        </p:spPr>
        <p:txBody>
          <a:bodyPr wrap="none" rtlCol="0">
            <a:spAutoFit/>
          </a:bodyPr>
          <a:lstStyle/>
          <a:p>
            <a:r>
              <a:rPr lang="en-US" sz="2400" dirty="0" smtClean="0"/>
              <a:t>1</a:t>
            </a:r>
            <a:endParaRPr lang="en-US" sz="2400" dirty="0"/>
          </a:p>
        </p:txBody>
      </p:sp>
      <p:sp>
        <p:nvSpPr>
          <p:cNvPr id="38" name="TextBox 37"/>
          <p:cNvSpPr txBox="1"/>
          <p:nvPr/>
        </p:nvSpPr>
        <p:spPr>
          <a:xfrm>
            <a:off x="6400449" y="3124200"/>
            <a:ext cx="495649" cy="461665"/>
          </a:xfrm>
          <a:prstGeom prst="rect">
            <a:avLst/>
          </a:prstGeom>
          <a:noFill/>
        </p:spPr>
        <p:txBody>
          <a:bodyPr wrap="none" rtlCol="0">
            <a:spAutoFit/>
          </a:bodyPr>
          <a:lstStyle/>
          <a:p>
            <a:r>
              <a:rPr lang="en-US" sz="2400" dirty="0" smtClean="0"/>
              <a:t>01</a:t>
            </a:r>
            <a:endParaRPr lang="en-US" sz="2400" dirty="0"/>
          </a:p>
        </p:txBody>
      </p:sp>
      <p:sp>
        <p:nvSpPr>
          <p:cNvPr id="39" name="TextBox 38"/>
          <p:cNvSpPr txBox="1"/>
          <p:nvPr/>
        </p:nvSpPr>
        <p:spPr>
          <a:xfrm>
            <a:off x="7162449" y="3119735"/>
            <a:ext cx="495649" cy="461665"/>
          </a:xfrm>
          <a:prstGeom prst="rect">
            <a:avLst/>
          </a:prstGeom>
          <a:noFill/>
        </p:spPr>
        <p:txBody>
          <a:bodyPr wrap="none" rtlCol="0">
            <a:spAutoFit/>
          </a:bodyPr>
          <a:lstStyle/>
          <a:p>
            <a:r>
              <a:rPr lang="en-US" sz="2400" dirty="0" smtClean="0"/>
              <a:t>11</a:t>
            </a:r>
            <a:endParaRPr lang="en-US" sz="2400" dirty="0"/>
          </a:p>
        </p:txBody>
      </p:sp>
      <p:sp>
        <p:nvSpPr>
          <p:cNvPr id="40" name="TextBox 39"/>
          <p:cNvSpPr txBox="1"/>
          <p:nvPr/>
        </p:nvSpPr>
        <p:spPr>
          <a:xfrm>
            <a:off x="7253288" y="4529858"/>
            <a:ext cx="367408" cy="575542"/>
          </a:xfrm>
          <a:prstGeom prst="rect">
            <a:avLst/>
          </a:prstGeom>
          <a:noFill/>
        </p:spPr>
        <p:txBody>
          <a:bodyPr wrap="none" rtlCol="0">
            <a:spAutoFit/>
          </a:bodyPr>
          <a:lstStyle/>
          <a:p>
            <a:r>
              <a:rPr lang="en-US" sz="2800" dirty="0" smtClean="0"/>
              <a:t>1</a:t>
            </a:r>
            <a:endParaRPr lang="en-US" sz="2800" dirty="0"/>
          </a:p>
        </p:txBody>
      </p:sp>
      <p:sp>
        <p:nvSpPr>
          <p:cNvPr id="41" name="TextBox 40"/>
          <p:cNvSpPr txBox="1"/>
          <p:nvPr/>
        </p:nvSpPr>
        <p:spPr>
          <a:xfrm>
            <a:off x="5652392" y="3739282"/>
            <a:ext cx="340158" cy="523220"/>
          </a:xfrm>
          <a:prstGeom prst="rect">
            <a:avLst/>
          </a:prstGeom>
          <a:noFill/>
        </p:spPr>
        <p:txBody>
          <a:bodyPr wrap="none" rtlCol="0">
            <a:spAutoFit/>
          </a:bodyPr>
          <a:lstStyle/>
          <a:p>
            <a:r>
              <a:rPr lang="en-US" sz="2800" dirty="0" smtClean="0"/>
              <a:t>x</a:t>
            </a:r>
            <a:endParaRPr lang="en-US" sz="2800" dirty="0"/>
          </a:p>
        </p:txBody>
      </p:sp>
      <p:sp>
        <p:nvSpPr>
          <p:cNvPr id="42" name="TextBox 41"/>
          <p:cNvSpPr txBox="1"/>
          <p:nvPr/>
        </p:nvSpPr>
        <p:spPr>
          <a:xfrm>
            <a:off x="6477000" y="3733800"/>
            <a:ext cx="340158" cy="523220"/>
          </a:xfrm>
          <a:prstGeom prst="rect">
            <a:avLst/>
          </a:prstGeom>
          <a:noFill/>
        </p:spPr>
        <p:txBody>
          <a:bodyPr wrap="none" rtlCol="0">
            <a:spAutoFit/>
          </a:bodyPr>
          <a:lstStyle/>
          <a:p>
            <a:r>
              <a:rPr lang="en-US" sz="2800" dirty="0" smtClean="0"/>
              <a:t>x</a:t>
            </a:r>
            <a:endParaRPr lang="en-US" sz="2800" dirty="0"/>
          </a:p>
        </p:txBody>
      </p:sp>
      <p:sp>
        <p:nvSpPr>
          <p:cNvPr id="43" name="TextBox 42"/>
          <p:cNvSpPr txBox="1"/>
          <p:nvPr/>
        </p:nvSpPr>
        <p:spPr>
          <a:xfrm>
            <a:off x="7267576" y="3733800"/>
            <a:ext cx="340158" cy="523220"/>
          </a:xfrm>
          <a:prstGeom prst="rect">
            <a:avLst/>
          </a:prstGeom>
          <a:noFill/>
        </p:spPr>
        <p:txBody>
          <a:bodyPr wrap="none" rtlCol="0">
            <a:spAutoFit/>
          </a:bodyPr>
          <a:lstStyle/>
          <a:p>
            <a:r>
              <a:rPr lang="en-US" sz="2800" dirty="0" smtClean="0"/>
              <a:t>x</a:t>
            </a:r>
            <a:endParaRPr lang="en-US" sz="2800" dirty="0"/>
          </a:p>
        </p:txBody>
      </p:sp>
      <p:sp>
        <p:nvSpPr>
          <p:cNvPr id="44" name="TextBox 43"/>
          <p:cNvSpPr txBox="1"/>
          <p:nvPr/>
        </p:nvSpPr>
        <p:spPr>
          <a:xfrm>
            <a:off x="8041842" y="3733800"/>
            <a:ext cx="340158" cy="523220"/>
          </a:xfrm>
          <a:prstGeom prst="rect">
            <a:avLst/>
          </a:prstGeom>
          <a:noFill/>
        </p:spPr>
        <p:txBody>
          <a:bodyPr wrap="none" rtlCol="0">
            <a:spAutoFit/>
          </a:bodyPr>
          <a:lstStyle/>
          <a:p>
            <a:r>
              <a:rPr lang="en-US" sz="2800" dirty="0" smtClean="0"/>
              <a:t>x</a:t>
            </a:r>
            <a:endParaRPr lang="en-US" sz="2800" dirty="0"/>
          </a:p>
        </p:txBody>
      </p:sp>
      <p:sp>
        <p:nvSpPr>
          <p:cNvPr id="45" name="Flowchart: Alternate Process 44"/>
          <p:cNvSpPr/>
          <p:nvPr/>
        </p:nvSpPr>
        <p:spPr>
          <a:xfrm>
            <a:off x="7191376" y="3725716"/>
            <a:ext cx="488502" cy="1379684"/>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6324600" y="5334000"/>
            <a:ext cx="1362874" cy="461665"/>
          </a:xfrm>
          <a:prstGeom prst="rect">
            <a:avLst/>
          </a:prstGeom>
        </p:spPr>
        <p:txBody>
          <a:bodyPr wrap="none">
            <a:spAutoFit/>
          </a:bodyPr>
          <a:lstStyle/>
          <a:p>
            <a:r>
              <a:rPr lang="en-US" sz="2400" dirty="0" smtClean="0"/>
              <a:t>K</a:t>
            </a:r>
            <a:r>
              <a:rPr lang="en-US" sz="2400" baseline="-25000" dirty="0" smtClean="0"/>
              <a:t>3</a:t>
            </a:r>
            <a:r>
              <a:rPr lang="en-US" sz="2400" dirty="0" smtClean="0"/>
              <a:t> = Q</a:t>
            </a:r>
            <a:r>
              <a:rPr lang="en-US" sz="2400" baseline="-25000" dirty="0" smtClean="0"/>
              <a:t>2</a:t>
            </a:r>
            <a:r>
              <a:rPr lang="en-US" sz="2400" dirty="0" smtClean="0"/>
              <a:t>Q</a:t>
            </a:r>
            <a:r>
              <a:rPr lang="en-US" sz="2400" baseline="-25000" dirty="0" smtClean="0"/>
              <a:t>1</a:t>
            </a:r>
            <a:endParaRPr lang="en-US" sz="2400" dirty="0"/>
          </a:p>
        </p:txBody>
      </p:sp>
    </p:spTree>
    <p:extLst>
      <p:ext uri="{BB962C8B-B14F-4D97-AF65-F5344CB8AC3E}">
        <p14:creationId xmlns:p14="http://schemas.microsoft.com/office/powerpoint/2010/main" val="237639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par>
                                <p:cTn id="20" presetID="22" presetClass="entr" presetSubtype="1"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500"/>
                                        <p:tgtEl>
                                          <p:spTgt spid="8"/>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500"/>
                                        <p:tgtEl>
                                          <p:spTgt spid="9"/>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up)">
                                      <p:cBhvr>
                                        <p:cTn id="34" dur="500"/>
                                        <p:tgtEl>
                                          <p:spTgt spid="10"/>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up)">
                                      <p:cBhvr>
                                        <p:cTn id="40" dur="500"/>
                                        <p:tgtEl>
                                          <p:spTgt spid="12"/>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up)">
                                      <p:cBhvr>
                                        <p:cTn id="43" dur="500"/>
                                        <p:tgtEl>
                                          <p:spTgt spid="17"/>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up)">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down)">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down)">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down)">
                                      <p:cBhvr>
                                        <p:cTn id="66" dur="500"/>
                                        <p:tgtEl>
                                          <p:spTgt spid="2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down)">
                                      <p:cBhvr>
                                        <p:cTn id="71" dur="500"/>
                                        <p:tgtEl>
                                          <p:spTgt spid="2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down)">
                                      <p:cBhvr>
                                        <p:cTn id="76" dur="500"/>
                                        <p:tgtEl>
                                          <p:spTgt spid="2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down)">
                                      <p:cBhvr>
                                        <p:cTn id="81" dur="500"/>
                                        <p:tgtEl>
                                          <p:spTgt spid="2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wipe(up)">
                                      <p:cBhvr>
                                        <p:cTn id="86" dur="500"/>
                                        <p:tgtEl>
                                          <p:spTgt spid="30"/>
                                        </p:tgtEl>
                                      </p:cBhvr>
                                    </p:animEffect>
                                  </p:childTnLst>
                                </p:cTn>
                              </p:par>
                              <p:par>
                                <p:cTn id="87" presetID="22" presetClass="entr" presetSubtype="1" fill="hold"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wipe(up)">
                                      <p:cBhvr>
                                        <p:cTn id="89" dur="500"/>
                                        <p:tgtEl>
                                          <p:spTgt spid="31"/>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32"/>
                                        </p:tgtEl>
                                        <p:attrNameLst>
                                          <p:attrName>style.visibility</p:attrName>
                                        </p:attrNameLst>
                                      </p:cBhvr>
                                      <p:to>
                                        <p:strVal val="visible"/>
                                      </p:to>
                                    </p:set>
                                    <p:animEffect transition="in" filter="wipe(up)">
                                      <p:cBhvr>
                                        <p:cTn id="92" dur="500"/>
                                        <p:tgtEl>
                                          <p:spTgt spid="32"/>
                                        </p:tgtEl>
                                      </p:cBhvr>
                                    </p:animEffect>
                                  </p:childTnLst>
                                </p:cTn>
                              </p:par>
                              <p:par>
                                <p:cTn id="93" presetID="22" presetClass="entr" presetSubtype="1" fill="hold" grpId="0" nodeType="with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wipe(up)">
                                      <p:cBhvr>
                                        <p:cTn id="95" dur="500"/>
                                        <p:tgtEl>
                                          <p:spTgt spid="33"/>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wipe(up)">
                                      <p:cBhvr>
                                        <p:cTn id="98" dur="500"/>
                                        <p:tgtEl>
                                          <p:spTgt spid="34"/>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wipe(up)">
                                      <p:cBhvr>
                                        <p:cTn id="101" dur="500"/>
                                        <p:tgtEl>
                                          <p:spTgt spid="35"/>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Effect transition="in" filter="wipe(up)">
                                      <p:cBhvr>
                                        <p:cTn id="104" dur="500"/>
                                        <p:tgtEl>
                                          <p:spTgt spid="36"/>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wipe(up)">
                                      <p:cBhvr>
                                        <p:cTn id="107" dur="500"/>
                                        <p:tgtEl>
                                          <p:spTgt spid="37"/>
                                        </p:tgtEl>
                                      </p:cBhvr>
                                    </p:animEffect>
                                  </p:childTnLst>
                                </p:cTn>
                              </p:par>
                              <p:par>
                                <p:cTn id="108" presetID="22" presetClass="entr" presetSubtype="1" fill="hold" grpId="0" nodeType="withEffect">
                                  <p:stCondLst>
                                    <p:cond delay="0"/>
                                  </p:stCondLst>
                                  <p:childTnLst>
                                    <p:set>
                                      <p:cBhvr>
                                        <p:cTn id="109" dur="1" fill="hold">
                                          <p:stCondLst>
                                            <p:cond delay="0"/>
                                          </p:stCondLst>
                                        </p:cTn>
                                        <p:tgtEl>
                                          <p:spTgt spid="38"/>
                                        </p:tgtEl>
                                        <p:attrNameLst>
                                          <p:attrName>style.visibility</p:attrName>
                                        </p:attrNameLst>
                                      </p:cBhvr>
                                      <p:to>
                                        <p:strVal val="visible"/>
                                      </p:to>
                                    </p:set>
                                    <p:animEffect transition="in" filter="wipe(up)">
                                      <p:cBhvr>
                                        <p:cTn id="110" dur="500"/>
                                        <p:tgtEl>
                                          <p:spTgt spid="38"/>
                                        </p:tgtEl>
                                      </p:cBhvr>
                                    </p:animEffect>
                                  </p:childTnLst>
                                </p:cTn>
                              </p:par>
                              <p:par>
                                <p:cTn id="111" presetID="22" presetClass="entr" presetSubtype="1"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wipe(up)">
                                      <p:cBhvr>
                                        <p:cTn id="113" dur="500"/>
                                        <p:tgtEl>
                                          <p:spTgt spid="39"/>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wipe(down)">
                                      <p:cBhvr>
                                        <p:cTn id="118" dur="500"/>
                                        <p:tgtEl>
                                          <p:spTgt spid="40"/>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wipe(down)">
                                      <p:cBhvr>
                                        <p:cTn id="123" dur="500"/>
                                        <p:tgtEl>
                                          <p:spTgt spid="41"/>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4" fill="hold" grpId="0" nodeType="clickEffect">
                                  <p:stCondLst>
                                    <p:cond delay="0"/>
                                  </p:stCondLst>
                                  <p:childTnLst>
                                    <p:set>
                                      <p:cBhvr>
                                        <p:cTn id="127" dur="1" fill="hold">
                                          <p:stCondLst>
                                            <p:cond delay="0"/>
                                          </p:stCondLst>
                                        </p:cTn>
                                        <p:tgtEl>
                                          <p:spTgt spid="42"/>
                                        </p:tgtEl>
                                        <p:attrNameLst>
                                          <p:attrName>style.visibility</p:attrName>
                                        </p:attrNameLst>
                                      </p:cBhvr>
                                      <p:to>
                                        <p:strVal val="visible"/>
                                      </p:to>
                                    </p:set>
                                    <p:animEffect transition="in" filter="wipe(down)">
                                      <p:cBhvr>
                                        <p:cTn id="128" dur="500"/>
                                        <p:tgtEl>
                                          <p:spTgt spid="42"/>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4" fill="hold" grpId="0" nodeType="clickEffect">
                                  <p:stCondLst>
                                    <p:cond delay="0"/>
                                  </p:stCondLst>
                                  <p:childTnLst>
                                    <p:set>
                                      <p:cBhvr>
                                        <p:cTn id="132" dur="1" fill="hold">
                                          <p:stCondLst>
                                            <p:cond delay="0"/>
                                          </p:stCondLst>
                                        </p:cTn>
                                        <p:tgtEl>
                                          <p:spTgt spid="43"/>
                                        </p:tgtEl>
                                        <p:attrNameLst>
                                          <p:attrName>style.visibility</p:attrName>
                                        </p:attrNameLst>
                                      </p:cBhvr>
                                      <p:to>
                                        <p:strVal val="visible"/>
                                      </p:to>
                                    </p:set>
                                    <p:animEffect transition="in" filter="wipe(down)">
                                      <p:cBhvr>
                                        <p:cTn id="133" dur="500"/>
                                        <p:tgtEl>
                                          <p:spTgt spid="43"/>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grpId="0" nodeType="clickEffect">
                                  <p:stCondLst>
                                    <p:cond delay="0"/>
                                  </p:stCondLst>
                                  <p:childTnLst>
                                    <p:set>
                                      <p:cBhvr>
                                        <p:cTn id="137" dur="1" fill="hold">
                                          <p:stCondLst>
                                            <p:cond delay="0"/>
                                          </p:stCondLst>
                                        </p:cTn>
                                        <p:tgtEl>
                                          <p:spTgt spid="44"/>
                                        </p:tgtEl>
                                        <p:attrNameLst>
                                          <p:attrName>style.visibility</p:attrName>
                                        </p:attrNameLst>
                                      </p:cBhvr>
                                      <p:to>
                                        <p:strVal val="visible"/>
                                      </p:to>
                                    </p:set>
                                    <p:animEffect transition="in" filter="wipe(down)">
                                      <p:cBhvr>
                                        <p:cTn id="138" dur="500"/>
                                        <p:tgtEl>
                                          <p:spTgt spid="44"/>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grpId="0" nodeType="clickEffect">
                                  <p:stCondLst>
                                    <p:cond delay="0"/>
                                  </p:stCondLst>
                                  <p:childTnLst>
                                    <p:set>
                                      <p:cBhvr>
                                        <p:cTn id="142" dur="1" fill="hold">
                                          <p:stCondLst>
                                            <p:cond delay="0"/>
                                          </p:stCondLst>
                                        </p:cTn>
                                        <p:tgtEl>
                                          <p:spTgt spid="45"/>
                                        </p:tgtEl>
                                        <p:attrNameLst>
                                          <p:attrName>style.visibility</p:attrName>
                                        </p:attrNameLst>
                                      </p:cBhvr>
                                      <p:to>
                                        <p:strVal val="visible"/>
                                      </p:to>
                                    </p:set>
                                    <p:animEffect transition="in" filter="wipe(down)">
                                      <p:cBhvr>
                                        <p:cTn id="143" dur="500"/>
                                        <p:tgtEl>
                                          <p:spTgt spid="45"/>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grpId="0" nodeType="clickEffect">
                                  <p:stCondLst>
                                    <p:cond delay="0"/>
                                  </p:stCondLst>
                                  <p:childTnLst>
                                    <p:set>
                                      <p:cBhvr>
                                        <p:cTn id="147" dur="1" fill="hold">
                                          <p:stCondLst>
                                            <p:cond delay="0"/>
                                          </p:stCondLst>
                                        </p:cTn>
                                        <p:tgtEl>
                                          <p:spTgt spid="46"/>
                                        </p:tgtEl>
                                        <p:attrNameLst>
                                          <p:attrName>style.visibility</p:attrName>
                                        </p:attrNameLst>
                                      </p:cBhvr>
                                      <p:to>
                                        <p:strVal val="visible"/>
                                      </p:to>
                                    </p:set>
                                    <p:animEffect transition="in" filter="wipe(down)">
                                      <p:cBhvr>
                                        <p:cTn id="14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p:bldP spid="10" grpId="0"/>
      <p:bldP spid="11" grpId="0"/>
      <p:bldP spid="12" grpId="0"/>
      <p:bldP spid="17" grpId="0"/>
      <p:bldP spid="18" grpId="0"/>
      <p:bldP spid="23" grpId="0"/>
      <p:bldP spid="24" grpId="0"/>
      <p:bldP spid="25" grpId="0"/>
      <p:bldP spid="26" grpId="0"/>
      <p:bldP spid="27" grpId="0"/>
      <p:bldP spid="28" grpId="0" animBg="1"/>
      <p:bldP spid="29"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animBg="1"/>
      <p:bldP spid="4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Design of Synchronous 3-bit Up Counters</a:t>
            </a:r>
          </a:p>
        </p:txBody>
      </p:sp>
      <p:graphicFrame>
        <p:nvGraphicFramePr>
          <p:cNvPr id="4" name="Content Placeholder 3"/>
          <p:cNvGraphicFramePr>
            <a:graphicFrameLocks/>
          </p:cNvGraphicFramePr>
          <p:nvPr>
            <p:extLst>
              <p:ext uri="{D42A27DB-BD31-4B8C-83A1-F6EECF244321}">
                <p14:modId xmlns:p14="http://schemas.microsoft.com/office/powerpoint/2010/main" val="1099121957"/>
              </p:ext>
            </p:extLst>
          </p:nvPr>
        </p:nvGraphicFramePr>
        <p:xfrm>
          <a:off x="895348" y="1824335"/>
          <a:ext cx="3143252" cy="1676400"/>
        </p:xfrm>
        <a:graphic>
          <a:graphicData uri="http://schemas.openxmlformats.org/drawingml/2006/table">
            <a:tbl>
              <a:tblPr firstRow="1" bandRow="1"/>
              <a:tblGrid>
                <a:gridCol w="785813"/>
                <a:gridCol w="785813"/>
                <a:gridCol w="785813"/>
                <a:gridCol w="785813"/>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bl>
          </a:graphicData>
        </a:graphic>
      </p:graphicFrame>
      <p:cxnSp>
        <p:nvCxnSpPr>
          <p:cNvPr id="5" name="Straight Connector 4"/>
          <p:cNvCxnSpPr/>
          <p:nvPr/>
        </p:nvCxnSpPr>
        <p:spPr>
          <a:xfrm flipH="1" flipV="1">
            <a:off x="266698" y="1352847"/>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1000" y="1062335"/>
            <a:ext cx="806631" cy="461665"/>
          </a:xfrm>
          <a:prstGeom prst="rect">
            <a:avLst/>
          </a:prstGeom>
          <a:noFill/>
        </p:spPr>
        <p:txBody>
          <a:bodyPr wrap="none" rtlCol="0">
            <a:spAutoFit/>
          </a:bodyPr>
          <a:lstStyle/>
          <a:p>
            <a:r>
              <a:rPr lang="en-US" sz="2400" dirty="0" smtClean="0"/>
              <a:t>Q</a:t>
            </a:r>
            <a:r>
              <a:rPr lang="en-US" sz="2400" baseline="-25000" dirty="0" smtClean="0"/>
              <a:t>2</a:t>
            </a:r>
            <a:r>
              <a:rPr lang="en-US" sz="2400" dirty="0" smtClean="0"/>
              <a:t>Q</a:t>
            </a:r>
            <a:r>
              <a:rPr lang="en-US" sz="2400" baseline="-25000" dirty="0"/>
              <a:t>1</a:t>
            </a:r>
            <a:endParaRPr lang="en-US" sz="2400" dirty="0"/>
          </a:p>
        </p:txBody>
      </p:sp>
      <p:sp>
        <p:nvSpPr>
          <p:cNvPr id="7" name="TextBox 6"/>
          <p:cNvSpPr txBox="1"/>
          <p:nvPr/>
        </p:nvSpPr>
        <p:spPr>
          <a:xfrm>
            <a:off x="266698" y="1515070"/>
            <a:ext cx="495649" cy="461665"/>
          </a:xfrm>
          <a:prstGeom prst="rect">
            <a:avLst/>
          </a:prstGeom>
          <a:noFill/>
        </p:spPr>
        <p:txBody>
          <a:bodyPr wrap="none" rtlCol="0">
            <a:spAutoFit/>
          </a:bodyPr>
          <a:lstStyle/>
          <a:p>
            <a:r>
              <a:rPr lang="en-US" sz="2400" dirty="0" smtClean="0"/>
              <a:t>Q</a:t>
            </a:r>
            <a:r>
              <a:rPr lang="en-US" sz="2400" baseline="-25000" dirty="0" smtClean="0"/>
              <a:t>3</a:t>
            </a:r>
            <a:endParaRPr lang="en-US" sz="2400" dirty="0"/>
          </a:p>
        </p:txBody>
      </p:sp>
      <p:sp>
        <p:nvSpPr>
          <p:cNvPr id="8" name="TextBox 7"/>
          <p:cNvSpPr txBox="1"/>
          <p:nvPr/>
        </p:nvSpPr>
        <p:spPr>
          <a:xfrm>
            <a:off x="1028698" y="1362670"/>
            <a:ext cx="495649" cy="461665"/>
          </a:xfrm>
          <a:prstGeom prst="rect">
            <a:avLst/>
          </a:prstGeom>
          <a:noFill/>
        </p:spPr>
        <p:txBody>
          <a:bodyPr wrap="none" rtlCol="0">
            <a:spAutoFit/>
          </a:bodyPr>
          <a:lstStyle/>
          <a:p>
            <a:r>
              <a:rPr lang="en-US" sz="2400" dirty="0" smtClean="0"/>
              <a:t>00</a:t>
            </a:r>
            <a:endParaRPr lang="en-US" sz="2400" dirty="0"/>
          </a:p>
        </p:txBody>
      </p:sp>
      <p:sp>
        <p:nvSpPr>
          <p:cNvPr id="9" name="TextBox 8"/>
          <p:cNvSpPr txBox="1"/>
          <p:nvPr/>
        </p:nvSpPr>
        <p:spPr>
          <a:xfrm>
            <a:off x="3390898" y="1367135"/>
            <a:ext cx="495649" cy="461665"/>
          </a:xfrm>
          <a:prstGeom prst="rect">
            <a:avLst/>
          </a:prstGeom>
          <a:noFill/>
        </p:spPr>
        <p:txBody>
          <a:bodyPr wrap="none" rtlCol="0">
            <a:spAutoFit/>
          </a:bodyPr>
          <a:lstStyle/>
          <a:p>
            <a:r>
              <a:rPr lang="en-US" sz="2400" dirty="0" smtClean="0"/>
              <a:t>10</a:t>
            </a:r>
            <a:endParaRPr lang="en-US" sz="2400" dirty="0"/>
          </a:p>
        </p:txBody>
      </p:sp>
      <p:sp>
        <p:nvSpPr>
          <p:cNvPr id="10" name="TextBox 9"/>
          <p:cNvSpPr txBox="1"/>
          <p:nvPr/>
        </p:nvSpPr>
        <p:spPr>
          <a:xfrm>
            <a:off x="495298" y="2044005"/>
            <a:ext cx="340158" cy="461665"/>
          </a:xfrm>
          <a:prstGeom prst="rect">
            <a:avLst/>
          </a:prstGeom>
          <a:noFill/>
        </p:spPr>
        <p:txBody>
          <a:bodyPr wrap="none" rtlCol="0">
            <a:spAutoFit/>
          </a:bodyPr>
          <a:lstStyle/>
          <a:p>
            <a:r>
              <a:rPr lang="en-US" sz="2400" dirty="0" smtClean="0"/>
              <a:t>0</a:t>
            </a:r>
            <a:endParaRPr lang="en-US" sz="2400" dirty="0"/>
          </a:p>
        </p:txBody>
      </p:sp>
      <p:sp>
        <p:nvSpPr>
          <p:cNvPr id="11" name="TextBox 10"/>
          <p:cNvSpPr txBox="1"/>
          <p:nvPr/>
        </p:nvSpPr>
        <p:spPr>
          <a:xfrm>
            <a:off x="507564" y="2810470"/>
            <a:ext cx="340158" cy="461665"/>
          </a:xfrm>
          <a:prstGeom prst="rect">
            <a:avLst/>
          </a:prstGeom>
          <a:noFill/>
        </p:spPr>
        <p:txBody>
          <a:bodyPr wrap="none" rtlCol="0">
            <a:spAutoFit/>
          </a:bodyPr>
          <a:lstStyle/>
          <a:p>
            <a:r>
              <a:rPr lang="en-US" sz="2400" dirty="0" smtClean="0"/>
              <a:t>1</a:t>
            </a:r>
            <a:endParaRPr lang="en-US" sz="2400" dirty="0"/>
          </a:p>
        </p:txBody>
      </p:sp>
      <p:sp>
        <p:nvSpPr>
          <p:cNvPr id="12" name="TextBox 11"/>
          <p:cNvSpPr txBox="1"/>
          <p:nvPr/>
        </p:nvSpPr>
        <p:spPr>
          <a:xfrm>
            <a:off x="1828449" y="1367135"/>
            <a:ext cx="495649" cy="461665"/>
          </a:xfrm>
          <a:prstGeom prst="rect">
            <a:avLst/>
          </a:prstGeom>
          <a:noFill/>
        </p:spPr>
        <p:txBody>
          <a:bodyPr wrap="none" rtlCol="0">
            <a:spAutoFit/>
          </a:bodyPr>
          <a:lstStyle/>
          <a:p>
            <a:r>
              <a:rPr lang="en-US" sz="2400" dirty="0" smtClean="0"/>
              <a:t>01</a:t>
            </a:r>
            <a:endParaRPr lang="en-US" sz="2400" dirty="0"/>
          </a:p>
        </p:txBody>
      </p:sp>
      <p:sp>
        <p:nvSpPr>
          <p:cNvPr id="13" name="TextBox 12"/>
          <p:cNvSpPr txBox="1"/>
          <p:nvPr/>
        </p:nvSpPr>
        <p:spPr>
          <a:xfrm>
            <a:off x="2590449" y="1362670"/>
            <a:ext cx="495649" cy="461665"/>
          </a:xfrm>
          <a:prstGeom prst="rect">
            <a:avLst/>
          </a:prstGeom>
          <a:noFill/>
        </p:spPr>
        <p:txBody>
          <a:bodyPr wrap="none" rtlCol="0">
            <a:spAutoFit/>
          </a:bodyPr>
          <a:lstStyle/>
          <a:p>
            <a:r>
              <a:rPr lang="en-US" sz="2400" dirty="0" smtClean="0"/>
              <a:t>11</a:t>
            </a:r>
            <a:endParaRPr lang="en-US" sz="2400" dirty="0"/>
          </a:p>
        </p:txBody>
      </p:sp>
      <p:sp>
        <p:nvSpPr>
          <p:cNvPr id="14" name="TextBox 13"/>
          <p:cNvSpPr txBox="1"/>
          <p:nvPr/>
        </p:nvSpPr>
        <p:spPr>
          <a:xfrm>
            <a:off x="1905000" y="1962447"/>
            <a:ext cx="367408" cy="575542"/>
          </a:xfrm>
          <a:prstGeom prst="rect">
            <a:avLst/>
          </a:prstGeom>
          <a:noFill/>
        </p:spPr>
        <p:txBody>
          <a:bodyPr wrap="none" rtlCol="0">
            <a:spAutoFit/>
          </a:bodyPr>
          <a:lstStyle/>
          <a:p>
            <a:r>
              <a:rPr lang="en-US" sz="2800" dirty="0" smtClean="0"/>
              <a:t>1</a:t>
            </a:r>
            <a:endParaRPr lang="en-US" sz="2800" dirty="0"/>
          </a:p>
        </p:txBody>
      </p:sp>
      <p:sp>
        <p:nvSpPr>
          <p:cNvPr id="15" name="TextBox 14"/>
          <p:cNvSpPr txBox="1"/>
          <p:nvPr/>
        </p:nvSpPr>
        <p:spPr>
          <a:xfrm>
            <a:off x="2707842" y="1981200"/>
            <a:ext cx="340158" cy="523220"/>
          </a:xfrm>
          <a:prstGeom prst="rect">
            <a:avLst/>
          </a:prstGeom>
          <a:noFill/>
        </p:spPr>
        <p:txBody>
          <a:bodyPr wrap="none" rtlCol="0">
            <a:spAutoFit/>
          </a:bodyPr>
          <a:lstStyle/>
          <a:p>
            <a:r>
              <a:rPr lang="en-US" sz="2800" dirty="0" smtClean="0"/>
              <a:t>x</a:t>
            </a:r>
            <a:endParaRPr lang="en-US" sz="2800" dirty="0"/>
          </a:p>
        </p:txBody>
      </p:sp>
      <p:sp>
        <p:nvSpPr>
          <p:cNvPr id="16" name="TextBox 15"/>
          <p:cNvSpPr txBox="1"/>
          <p:nvPr/>
        </p:nvSpPr>
        <p:spPr>
          <a:xfrm>
            <a:off x="1905000" y="2767311"/>
            <a:ext cx="367408" cy="523220"/>
          </a:xfrm>
          <a:prstGeom prst="rect">
            <a:avLst/>
          </a:prstGeom>
          <a:noFill/>
        </p:spPr>
        <p:txBody>
          <a:bodyPr wrap="none" rtlCol="0">
            <a:spAutoFit/>
          </a:bodyPr>
          <a:lstStyle/>
          <a:p>
            <a:r>
              <a:rPr lang="en-US" sz="2800" dirty="0" smtClean="0"/>
              <a:t>1</a:t>
            </a:r>
            <a:endParaRPr lang="en-US" sz="2800" dirty="0"/>
          </a:p>
        </p:txBody>
      </p:sp>
      <p:sp>
        <p:nvSpPr>
          <p:cNvPr id="17" name="TextBox 16"/>
          <p:cNvSpPr txBox="1"/>
          <p:nvPr/>
        </p:nvSpPr>
        <p:spPr>
          <a:xfrm>
            <a:off x="2695576" y="2767311"/>
            <a:ext cx="340158" cy="523220"/>
          </a:xfrm>
          <a:prstGeom prst="rect">
            <a:avLst/>
          </a:prstGeom>
          <a:noFill/>
        </p:spPr>
        <p:txBody>
          <a:bodyPr wrap="none" rtlCol="0">
            <a:spAutoFit/>
          </a:bodyPr>
          <a:lstStyle/>
          <a:p>
            <a:r>
              <a:rPr lang="en-US" sz="2800" dirty="0" smtClean="0"/>
              <a:t>x</a:t>
            </a:r>
            <a:endParaRPr lang="en-US" sz="2800" dirty="0"/>
          </a:p>
        </p:txBody>
      </p:sp>
      <p:sp>
        <p:nvSpPr>
          <p:cNvPr id="19" name="Flowchart: Alternate Process 18"/>
          <p:cNvSpPr/>
          <p:nvPr/>
        </p:nvSpPr>
        <p:spPr>
          <a:xfrm>
            <a:off x="1876420" y="1968651"/>
            <a:ext cx="1231458" cy="1379684"/>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906227" y="3576935"/>
            <a:ext cx="989373" cy="461665"/>
          </a:xfrm>
          <a:prstGeom prst="rect">
            <a:avLst/>
          </a:prstGeom>
        </p:spPr>
        <p:txBody>
          <a:bodyPr wrap="none">
            <a:spAutoFit/>
          </a:bodyPr>
          <a:lstStyle/>
          <a:p>
            <a:r>
              <a:rPr lang="en-US" sz="2400" dirty="0" smtClean="0"/>
              <a:t>J</a:t>
            </a:r>
            <a:r>
              <a:rPr lang="en-US" sz="2400" baseline="-25000" dirty="0"/>
              <a:t>2</a:t>
            </a:r>
            <a:r>
              <a:rPr lang="en-US" sz="2400" dirty="0" smtClean="0"/>
              <a:t> = Q</a:t>
            </a:r>
            <a:r>
              <a:rPr lang="en-US" sz="2400" baseline="-25000" dirty="0" smtClean="0"/>
              <a:t>1</a:t>
            </a:r>
            <a:endParaRPr lang="en-US" sz="2400" dirty="0"/>
          </a:p>
        </p:txBody>
      </p:sp>
      <p:graphicFrame>
        <p:nvGraphicFramePr>
          <p:cNvPr id="21" name="Content Placeholder 3"/>
          <p:cNvGraphicFramePr>
            <a:graphicFrameLocks/>
          </p:cNvGraphicFramePr>
          <p:nvPr>
            <p:extLst>
              <p:ext uri="{D42A27DB-BD31-4B8C-83A1-F6EECF244321}">
                <p14:modId xmlns:p14="http://schemas.microsoft.com/office/powerpoint/2010/main" val="554091890"/>
              </p:ext>
            </p:extLst>
          </p:nvPr>
        </p:nvGraphicFramePr>
        <p:xfrm>
          <a:off x="5467348" y="1824335"/>
          <a:ext cx="3143252" cy="1676400"/>
        </p:xfrm>
        <a:graphic>
          <a:graphicData uri="http://schemas.openxmlformats.org/drawingml/2006/table">
            <a:tbl>
              <a:tblPr firstRow="1" bandRow="1"/>
              <a:tblGrid>
                <a:gridCol w="785813"/>
                <a:gridCol w="785813"/>
                <a:gridCol w="785813"/>
                <a:gridCol w="785813"/>
              </a:tblGrid>
              <a:tr h="838200">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838200">
                <a:tc>
                  <a:txBody>
                    <a:bodyPr/>
                    <a:lstStyle/>
                    <a:p>
                      <a:endParaRPr lang="en-US"/>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bl>
          </a:graphicData>
        </a:graphic>
      </p:graphicFrame>
      <p:cxnSp>
        <p:nvCxnSpPr>
          <p:cNvPr id="22" name="Straight Connector 21"/>
          <p:cNvCxnSpPr/>
          <p:nvPr/>
        </p:nvCxnSpPr>
        <p:spPr>
          <a:xfrm flipH="1" flipV="1">
            <a:off x="4838698" y="1352847"/>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953000" y="1062335"/>
            <a:ext cx="806631" cy="461665"/>
          </a:xfrm>
          <a:prstGeom prst="rect">
            <a:avLst/>
          </a:prstGeom>
          <a:noFill/>
        </p:spPr>
        <p:txBody>
          <a:bodyPr wrap="none" rtlCol="0">
            <a:spAutoFit/>
          </a:bodyPr>
          <a:lstStyle/>
          <a:p>
            <a:r>
              <a:rPr lang="en-US" sz="2400" dirty="0" smtClean="0"/>
              <a:t>Q</a:t>
            </a:r>
            <a:r>
              <a:rPr lang="en-US" sz="2400" baseline="-25000" dirty="0" smtClean="0"/>
              <a:t>2</a:t>
            </a:r>
            <a:r>
              <a:rPr lang="en-US" sz="2400" dirty="0" smtClean="0"/>
              <a:t>Q</a:t>
            </a:r>
            <a:r>
              <a:rPr lang="en-US" sz="2400" baseline="-25000" dirty="0"/>
              <a:t>1</a:t>
            </a:r>
            <a:endParaRPr lang="en-US" sz="2400" dirty="0"/>
          </a:p>
        </p:txBody>
      </p:sp>
      <p:sp>
        <p:nvSpPr>
          <p:cNvPr id="24" name="TextBox 23"/>
          <p:cNvSpPr txBox="1"/>
          <p:nvPr/>
        </p:nvSpPr>
        <p:spPr>
          <a:xfrm>
            <a:off x="4838698" y="1515070"/>
            <a:ext cx="495649" cy="461665"/>
          </a:xfrm>
          <a:prstGeom prst="rect">
            <a:avLst/>
          </a:prstGeom>
          <a:noFill/>
        </p:spPr>
        <p:txBody>
          <a:bodyPr wrap="none" rtlCol="0">
            <a:spAutoFit/>
          </a:bodyPr>
          <a:lstStyle/>
          <a:p>
            <a:r>
              <a:rPr lang="en-US" sz="2400" dirty="0" smtClean="0"/>
              <a:t>Q</a:t>
            </a:r>
            <a:r>
              <a:rPr lang="en-US" sz="2400" baseline="-25000" dirty="0" smtClean="0"/>
              <a:t>3</a:t>
            </a:r>
            <a:endParaRPr lang="en-US" sz="2400" dirty="0"/>
          </a:p>
        </p:txBody>
      </p:sp>
      <p:sp>
        <p:nvSpPr>
          <p:cNvPr id="25" name="TextBox 24"/>
          <p:cNvSpPr txBox="1"/>
          <p:nvPr/>
        </p:nvSpPr>
        <p:spPr>
          <a:xfrm>
            <a:off x="5600698" y="1362670"/>
            <a:ext cx="495649" cy="461665"/>
          </a:xfrm>
          <a:prstGeom prst="rect">
            <a:avLst/>
          </a:prstGeom>
          <a:noFill/>
        </p:spPr>
        <p:txBody>
          <a:bodyPr wrap="none" rtlCol="0">
            <a:spAutoFit/>
          </a:bodyPr>
          <a:lstStyle/>
          <a:p>
            <a:r>
              <a:rPr lang="en-US" sz="2400" dirty="0" smtClean="0"/>
              <a:t>00</a:t>
            </a:r>
            <a:endParaRPr lang="en-US" sz="2400" dirty="0"/>
          </a:p>
        </p:txBody>
      </p:sp>
      <p:sp>
        <p:nvSpPr>
          <p:cNvPr id="26" name="TextBox 25"/>
          <p:cNvSpPr txBox="1"/>
          <p:nvPr/>
        </p:nvSpPr>
        <p:spPr>
          <a:xfrm>
            <a:off x="7962898" y="1367135"/>
            <a:ext cx="495649" cy="461665"/>
          </a:xfrm>
          <a:prstGeom prst="rect">
            <a:avLst/>
          </a:prstGeom>
          <a:noFill/>
        </p:spPr>
        <p:txBody>
          <a:bodyPr wrap="none" rtlCol="0">
            <a:spAutoFit/>
          </a:bodyPr>
          <a:lstStyle/>
          <a:p>
            <a:r>
              <a:rPr lang="en-US" sz="2400" dirty="0" smtClean="0"/>
              <a:t>10</a:t>
            </a:r>
            <a:endParaRPr lang="en-US" sz="2400" dirty="0"/>
          </a:p>
        </p:txBody>
      </p:sp>
      <p:sp>
        <p:nvSpPr>
          <p:cNvPr id="27" name="TextBox 26"/>
          <p:cNvSpPr txBox="1"/>
          <p:nvPr/>
        </p:nvSpPr>
        <p:spPr>
          <a:xfrm>
            <a:off x="5067298" y="2044005"/>
            <a:ext cx="340158" cy="461665"/>
          </a:xfrm>
          <a:prstGeom prst="rect">
            <a:avLst/>
          </a:prstGeom>
          <a:noFill/>
        </p:spPr>
        <p:txBody>
          <a:bodyPr wrap="none" rtlCol="0">
            <a:spAutoFit/>
          </a:bodyPr>
          <a:lstStyle/>
          <a:p>
            <a:r>
              <a:rPr lang="en-US" sz="2400" dirty="0" smtClean="0"/>
              <a:t>0</a:t>
            </a:r>
            <a:endParaRPr lang="en-US" sz="2400" dirty="0"/>
          </a:p>
        </p:txBody>
      </p:sp>
      <p:sp>
        <p:nvSpPr>
          <p:cNvPr id="28" name="TextBox 27"/>
          <p:cNvSpPr txBox="1"/>
          <p:nvPr/>
        </p:nvSpPr>
        <p:spPr>
          <a:xfrm>
            <a:off x="5079564" y="2810470"/>
            <a:ext cx="340158" cy="461665"/>
          </a:xfrm>
          <a:prstGeom prst="rect">
            <a:avLst/>
          </a:prstGeom>
          <a:noFill/>
        </p:spPr>
        <p:txBody>
          <a:bodyPr wrap="none" rtlCol="0">
            <a:spAutoFit/>
          </a:bodyPr>
          <a:lstStyle/>
          <a:p>
            <a:r>
              <a:rPr lang="en-US" sz="2400" dirty="0" smtClean="0"/>
              <a:t>1</a:t>
            </a:r>
            <a:endParaRPr lang="en-US" sz="2400" dirty="0"/>
          </a:p>
        </p:txBody>
      </p:sp>
      <p:sp>
        <p:nvSpPr>
          <p:cNvPr id="29" name="TextBox 28"/>
          <p:cNvSpPr txBox="1"/>
          <p:nvPr/>
        </p:nvSpPr>
        <p:spPr>
          <a:xfrm>
            <a:off x="6400449" y="1367135"/>
            <a:ext cx="495649" cy="461665"/>
          </a:xfrm>
          <a:prstGeom prst="rect">
            <a:avLst/>
          </a:prstGeom>
          <a:noFill/>
        </p:spPr>
        <p:txBody>
          <a:bodyPr wrap="none" rtlCol="0">
            <a:spAutoFit/>
          </a:bodyPr>
          <a:lstStyle/>
          <a:p>
            <a:r>
              <a:rPr lang="en-US" sz="2400" dirty="0" smtClean="0"/>
              <a:t>01</a:t>
            </a:r>
            <a:endParaRPr lang="en-US" sz="2400" dirty="0"/>
          </a:p>
        </p:txBody>
      </p:sp>
      <p:sp>
        <p:nvSpPr>
          <p:cNvPr id="30" name="TextBox 29"/>
          <p:cNvSpPr txBox="1"/>
          <p:nvPr/>
        </p:nvSpPr>
        <p:spPr>
          <a:xfrm>
            <a:off x="7162449" y="1362670"/>
            <a:ext cx="495649" cy="461665"/>
          </a:xfrm>
          <a:prstGeom prst="rect">
            <a:avLst/>
          </a:prstGeom>
          <a:noFill/>
        </p:spPr>
        <p:txBody>
          <a:bodyPr wrap="none" rtlCol="0">
            <a:spAutoFit/>
          </a:bodyPr>
          <a:lstStyle/>
          <a:p>
            <a:r>
              <a:rPr lang="en-US" sz="2400" dirty="0" smtClean="0"/>
              <a:t>11</a:t>
            </a:r>
            <a:endParaRPr lang="en-US" sz="2400" dirty="0"/>
          </a:p>
        </p:txBody>
      </p:sp>
      <p:sp>
        <p:nvSpPr>
          <p:cNvPr id="31" name="TextBox 30"/>
          <p:cNvSpPr txBox="1"/>
          <p:nvPr/>
        </p:nvSpPr>
        <p:spPr>
          <a:xfrm>
            <a:off x="7253288" y="2772793"/>
            <a:ext cx="367408" cy="575542"/>
          </a:xfrm>
          <a:prstGeom prst="rect">
            <a:avLst/>
          </a:prstGeom>
          <a:noFill/>
        </p:spPr>
        <p:txBody>
          <a:bodyPr wrap="none" rtlCol="0">
            <a:spAutoFit/>
          </a:bodyPr>
          <a:lstStyle/>
          <a:p>
            <a:r>
              <a:rPr lang="en-US" sz="2800" dirty="0" smtClean="0"/>
              <a:t>1</a:t>
            </a:r>
            <a:endParaRPr lang="en-US" sz="2800" dirty="0"/>
          </a:p>
        </p:txBody>
      </p:sp>
      <p:sp>
        <p:nvSpPr>
          <p:cNvPr id="32" name="TextBox 31"/>
          <p:cNvSpPr txBox="1"/>
          <p:nvPr/>
        </p:nvSpPr>
        <p:spPr>
          <a:xfrm>
            <a:off x="5652392" y="1982217"/>
            <a:ext cx="340158" cy="523220"/>
          </a:xfrm>
          <a:prstGeom prst="rect">
            <a:avLst/>
          </a:prstGeom>
          <a:noFill/>
        </p:spPr>
        <p:txBody>
          <a:bodyPr wrap="none" rtlCol="0">
            <a:spAutoFit/>
          </a:bodyPr>
          <a:lstStyle/>
          <a:p>
            <a:r>
              <a:rPr lang="en-US" sz="2800" dirty="0" smtClean="0"/>
              <a:t>x</a:t>
            </a:r>
            <a:endParaRPr lang="en-US" sz="2800" dirty="0"/>
          </a:p>
        </p:txBody>
      </p:sp>
      <p:sp>
        <p:nvSpPr>
          <p:cNvPr id="33" name="TextBox 32"/>
          <p:cNvSpPr txBox="1"/>
          <p:nvPr/>
        </p:nvSpPr>
        <p:spPr>
          <a:xfrm>
            <a:off x="6477000" y="1976735"/>
            <a:ext cx="340158" cy="523220"/>
          </a:xfrm>
          <a:prstGeom prst="rect">
            <a:avLst/>
          </a:prstGeom>
          <a:noFill/>
        </p:spPr>
        <p:txBody>
          <a:bodyPr wrap="none" rtlCol="0">
            <a:spAutoFit/>
          </a:bodyPr>
          <a:lstStyle/>
          <a:p>
            <a:r>
              <a:rPr lang="en-US" sz="2800" dirty="0" smtClean="0"/>
              <a:t>x</a:t>
            </a:r>
            <a:endParaRPr lang="en-US" sz="2800" dirty="0"/>
          </a:p>
        </p:txBody>
      </p:sp>
      <p:sp>
        <p:nvSpPr>
          <p:cNvPr id="34" name="TextBox 33"/>
          <p:cNvSpPr txBox="1"/>
          <p:nvPr/>
        </p:nvSpPr>
        <p:spPr>
          <a:xfrm>
            <a:off x="6477000" y="2819400"/>
            <a:ext cx="340158" cy="523220"/>
          </a:xfrm>
          <a:prstGeom prst="rect">
            <a:avLst/>
          </a:prstGeom>
          <a:noFill/>
        </p:spPr>
        <p:txBody>
          <a:bodyPr wrap="none" rtlCol="0">
            <a:spAutoFit/>
          </a:bodyPr>
          <a:lstStyle/>
          <a:p>
            <a:r>
              <a:rPr lang="en-US" sz="2800" dirty="0" smtClean="0"/>
              <a:t>x</a:t>
            </a:r>
            <a:endParaRPr lang="en-US" sz="2800" dirty="0"/>
          </a:p>
        </p:txBody>
      </p:sp>
      <p:sp>
        <p:nvSpPr>
          <p:cNvPr id="35" name="TextBox 34"/>
          <p:cNvSpPr txBox="1"/>
          <p:nvPr/>
        </p:nvSpPr>
        <p:spPr>
          <a:xfrm>
            <a:off x="5638800" y="2829580"/>
            <a:ext cx="340158" cy="523220"/>
          </a:xfrm>
          <a:prstGeom prst="rect">
            <a:avLst/>
          </a:prstGeom>
          <a:noFill/>
        </p:spPr>
        <p:txBody>
          <a:bodyPr wrap="none" rtlCol="0">
            <a:spAutoFit/>
          </a:bodyPr>
          <a:lstStyle/>
          <a:p>
            <a:r>
              <a:rPr lang="en-US" sz="2800" dirty="0" smtClean="0"/>
              <a:t>x</a:t>
            </a:r>
            <a:endParaRPr lang="en-US" sz="2800" dirty="0"/>
          </a:p>
        </p:txBody>
      </p:sp>
      <p:sp>
        <p:nvSpPr>
          <p:cNvPr id="36" name="Flowchart: Alternate Process 35"/>
          <p:cNvSpPr/>
          <p:nvPr/>
        </p:nvSpPr>
        <p:spPr>
          <a:xfrm>
            <a:off x="6436154" y="1968651"/>
            <a:ext cx="1243724" cy="1379684"/>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491909" y="3576935"/>
            <a:ext cx="1051891" cy="461665"/>
          </a:xfrm>
          <a:prstGeom prst="rect">
            <a:avLst/>
          </a:prstGeom>
        </p:spPr>
        <p:txBody>
          <a:bodyPr wrap="none">
            <a:spAutoFit/>
          </a:bodyPr>
          <a:lstStyle/>
          <a:p>
            <a:r>
              <a:rPr lang="en-US" sz="2400" dirty="0" smtClean="0"/>
              <a:t>K</a:t>
            </a:r>
            <a:r>
              <a:rPr lang="en-US" sz="2400" baseline="-25000" dirty="0" smtClean="0"/>
              <a:t>2</a:t>
            </a:r>
            <a:r>
              <a:rPr lang="en-US" sz="2400" dirty="0" smtClean="0"/>
              <a:t> = Q</a:t>
            </a:r>
            <a:r>
              <a:rPr lang="en-US" sz="2400" baseline="-25000" dirty="0" smtClean="0"/>
              <a:t>1</a:t>
            </a:r>
            <a:endParaRPr lang="en-US" sz="2400" dirty="0"/>
          </a:p>
        </p:txBody>
      </p:sp>
      <p:sp>
        <p:nvSpPr>
          <p:cNvPr id="38" name="TextBox 37"/>
          <p:cNvSpPr txBox="1"/>
          <p:nvPr/>
        </p:nvSpPr>
        <p:spPr>
          <a:xfrm>
            <a:off x="7239000" y="2015258"/>
            <a:ext cx="367408" cy="575542"/>
          </a:xfrm>
          <a:prstGeom prst="rect">
            <a:avLst/>
          </a:prstGeom>
          <a:noFill/>
        </p:spPr>
        <p:txBody>
          <a:bodyPr wrap="none" rtlCol="0">
            <a:spAutoFit/>
          </a:bodyPr>
          <a:lstStyle/>
          <a:p>
            <a:r>
              <a:rPr lang="en-US" sz="2800" dirty="0" smtClean="0"/>
              <a:t>1</a:t>
            </a:r>
            <a:endParaRPr lang="en-US" sz="2800" dirty="0"/>
          </a:p>
        </p:txBody>
      </p:sp>
      <p:sp>
        <p:nvSpPr>
          <p:cNvPr id="39" name="TextBox 38"/>
          <p:cNvSpPr txBox="1"/>
          <p:nvPr/>
        </p:nvSpPr>
        <p:spPr>
          <a:xfrm>
            <a:off x="3469842" y="1981200"/>
            <a:ext cx="340158" cy="523220"/>
          </a:xfrm>
          <a:prstGeom prst="rect">
            <a:avLst/>
          </a:prstGeom>
          <a:noFill/>
        </p:spPr>
        <p:txBody>
          <a:bodyPr wrap="none" rtlCol="0">
            <a:spAutoFit/>
          </a:bodyPr>
          <a:lstStyle/>
          <a:p>
            <a:r>
              <a:rPr lang="en-US" sz="2800" dirty="0" smtClean="0"/>
              <a:t>x</a:t>
            </a:r>
            <a:endParaRPr lang="en-US" sz="2800" dirty="0"/>
          </a:p>
        </p:txBody>
      </p:sp>
      <p:sp>
        <p:nvSpPr>
          <p:cNvPr id="40" name="TextBox 39"/>
          <p:cNvSpPr txBox="1"/>
          <p:nvPr/>
        </p:nvSpPr>
        <p:spPr>
          <a:xfrm>
            <a:off x="3457576" y="2767311"/>
            <a:ext cx="340158" cy="523220"/>
          </a:xfrm>
          <a:prstGeom prst="rect">
            <a:avLst/>
          </a:prstGeom>
          <a:noFill/>
        </p:spPr>
        <p:txBody>
          <a:bodyPr wrap="none" rtlCol="0">
            <a:spAutoFit/>
          </a:bodyPr>
          <a:lstStyle/>
          <a:p>
            <a:r>
              <a:rPr lang="en-US" sz="2800" dirty="0" smtClean="0"/>
              <a:t>x</a:t>
            </a:r>
            <a:endParaRPr lang="en-US" sz="2800" dirty="0"/>
          </a:p>
        </p:txBody>
      </p:sp>
    </p:spTree>
    <p:extLst>
      <p:ext uri="{BB962C8B-B14F-4D97-AF65-F5344CB8AC3E}">
        <p14:creationId xmlns:p14="http://schemas.microsoft.com/office/powerpoint/2010/main" val="211246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500"/>
                                        <p:tgtEl>
                                          <p:spTgt spid="12"/>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down)">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down)">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wipe(down)">
                                      <p:cBhvr>
                                        <p:cTn id="59" dur="500"/>
                                        <p:tgtEl>
                                          <p:spTgt spid="3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wipe(down)">
                                      <p:cBhvr>
                                        <p:cTn id="64" dur="500"/>
                                        <p:tgtEl>
                                          <p:spTgt spid="4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down)">
                                      <p:cBhvr>
                                        <p:cTn id="69" dur="500"/>
                                        <p:tgtEl>
                                          <p:spTgt spid="1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wipe(down)">
                                      <p:cBhvr>
                                        <p:cTn id="74" dur="500"/>
                                        <p:tgtEl>
                                          <p:spTgt spid="2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up)">
                                      <p:cBhvr>
                                        <p:cTn id="79" dur="500"/>
                                        <p:tgtEl>
                                          <p:spTgt spid="21"/>
                                        </p:tgtEl>
                                      </p:cBhvr>
                                    </p:animEffect>
                                  </p:childTnLst>
                                </p:cTn>
                              </p:par>
                              <p:par>
                                <p:cTn id="80" presetID="22" presetClass="entr" presetSubtype="1" fill="hold"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up)">
                                      <p:cBhvr>
                                        <p:cTn id="82" dur="500"/>
                                        <p:tgtEl>
                                          <p:spTgt spid="22"/>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wipe(up)">
                                      <p:cBhvr>
                                        <p:cTn id="85" dur="500"/>
                                        <p:tgtEl>
                                          <p:spTgt spid="23"/>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wipe(up)">
                                      <p:cBhvr>
                                        <p:cTn id="88" dur="500"/>
                                        <p:tgtEl>
                                          <p:spTgt spid="24"/>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wipe(up)">
                                      <p:cBhvr>
                                        <p:cTn id="91" dur="500"/>
                                        <p:tgtEl>
                                          <p:spTgt spid="25"/>
                                        </p:tgtEl>
                                      </p:cBhvr>
                                    </p:animEffect>
                                  </p:childTnLst>
                                </p:cTn>
                              </p:par>
                              <p:par>
                                <p:cTn id="92" presetID="22" presetClass="entr" presetSubtype="1"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animEffect transition="in" filter="wipe(up)">
                                      <p:cBhvr>
                                        <p:cTn id="94" dur="500"/>
                                        <p:tgtEl>
                                          <p:spTgt spid="26"/>
                                        </p:tgtEl>
                                      </p:cBhvr>
                                    </p:animEffect>
                                  </p:childTnLst>
                                </p:cTn>
                              </p:par>
                              <p:par>
                                <p:cTn id="95" presetID="22" presetClass="entr" presetSubtype="1" fill="hold" grpId="0" nodeType="with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wipe(up)">
                                      <p:cBhvr>
                                        <p:cTn id="97" dur="500"/>
                                        <p:tgtEl>
                                          <p:spTgt spid="27"/>
                                        </p:tgtEl>
                                      </p:cBhvr>
                                    </p:animEffect>
                                  </p:childTnLst>
                                </p:cTn>
                              </p:par>
                              <p:par>
                                <p:cTn id="98" presetID="22" presetClass="entr" presetSubtype="1" fill="hold" grpId="0" nodeType="with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wipe(up)">
                                      <p:cBhvr>
                                        <p:cTn id="100" dur="500"/>
                                        <p:tgtEl>
                                          <p:spTgt spid="28"/>
                                        </p:tgtEl>
                                      </p:cBhvr>
                                    </p:animEffect>
                                  </p:childTnLst>
                                </p:cTn>
                              </p:par>
                              <p:par>
                                <p:cTn id="101" presetID="22" presetClass="entr" presetSubtype="1" fill="hold" grpId="0" nodeType="with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wipe(up)">
                                      <p:cBhvr>
                                        <p:cTn id="103" dur="500"/>
                                        <p:tgtEl>
                                          <p:spTgt spid="29"/>
                                        </p:tgtEl>
                                      </p:cBhvr>
                                    </p:animEffect>
                                  </p:childTnLst>
                                </p:cTn>
                              </p:par>
                              <p:par>
                                <p:cTn id="104" presetID="22" presetClass="entr" presetSubtype="1" fill="hold" grpId="0" nodeType="withEffect">
                                  <p:stCondLst>
                                    <p:cond delay="0"/>
                                  </p:stCondLst>
                                  <p:childTnLst>
                                    <p:set>
                                      <p:cBhvr>
                                        <p:cTn id="105" dur="1" fill="hold">
                                          <p:stCondLst>
                                            <p:cond delay="0"/>
                                          </p:stCondLst>
                                        </p:cTn>
                                        <p:tgtEl>
                                          <p:spTgt spid="30"/>
                                        </p:tgtEl>
                                        <p:attrNameLst>
                                          <p:attrName>style.visibility</p:attrName>
                                        </p:attrNameLst>
                                      </p:cBhvr>
                                      <p:to>
                                        <p:strVal val="visible"/>
                                      </p:to>
                                    </p:set>
                                    <p:animEffect transition="in" filter="wipe(up)">
                                      <p:cBhvr>
                                        <p:cTn id="106" dur="500"/>
                                        <p:tgtEl>
                                          <p:spTgt spid="30"/>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38"/>
                                        </p:tgtEl>
                                        <p:attrNameLst>
                                          <p:attrName>style.visibility</p:attrName>
                                        </p:attrNameLst>
                                      </p:cBhvr>
                                      <p:to>
                                        <p:strVal val="visible"/>
                                      </p:to>
                                    </p:set>
                                    <p:animEffect transition="in" filter="wipe(down)">
                                      <p:cBhvr>
                                        <p:cTn id="111" dur="500"/>
                                        <p:tgtEl>
                                          <p:spTgt spid="38"/>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wipe(down)">
                                      <p:cBhvr>
                                        <p:cTn id="116" dur="500"/>
                                        <p:tgtEl>
                                          <p:spTgt spid="31"/>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wipe(down)">
                                      <p:cBhvr>
                                        <p:cTn id="121" dur="500"/>
                                        <p:tgtEl>
                                          <p:spTgt spid="32"/>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33"/>
                                        </p:tgtEl>
                                        <p:attrNameLst>
                                          <p:attrName>style.visibility</p:attrName>
                                        </p:attrNameLst>
                                      </p:cBhvr>
                                      <p:to>
                                        <p:strVal val="visible"/>
                                      </p:to>
                                    </p:set>
                                    <p:animEffect transition="in" filter="wipe(down)">
                                      <p:cBhvr>
                                        <p:cTn id="126" dur="500"/>
                                        <p:tgtEl>
                                          <p:spTgt spid="33"/>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35"/>
                                        </p:tgtEl>
                                        <p:attrNameLst>
                                          <p:attrName>style.visibility</p:attrName>
                                        </p:attrNameLst>
                                      </p:cBhvr>
                                      <p:to>
                                        <p:strVal val="visible"/>
                                      </p:to>
                                    </p:set>
                                    <p:animEffect transition="in" filter="wipe(down)">
                                      <p:cBhvr>
                                        <p:cTn id="131" dur="500"/>
                                        <p:tgtEl>
                                          <p:spTgt spid="35"/>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34"/>
                                        </p:tgtEl>
                                        <p:attrNameLst>
                                          <p:attrName>style.visibility</p:attrName>
                                        </p:attrNameLst>
                                      </p:cBhvr>
                                      <p:to>
                                        <p:strVal val="visible"/>
                                      </p:to>
                                    </p:set>
                                    <p:animEffect transition="in" filter="wipe(down)">
                                      <p:cBhvr>
                                        <p:cTn id="136" dur="500"/>
                                        <p:tgtEl>
                                          <p:spTgt spid="34"/>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grpId="0" nodeType="click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wipe(down)">
                                      <p:cBhvr>
                                        <p:cTn id="141" dur="500"/>
                                        <p:tgtEl>
                                          <p:spTgt spid="36"/>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37"/>
                                        </p:tgtEl>
                                        <p:attrNameLst>
                                          <p:attrName>style.visibility</p:attrName>
                                        </p:attrNameLst>
                                      </p:cBhvr>
                                      <p:to>
                                        <p:strVal val="visible"/>
                                      </p:to>
                                    </p:set>
                                    <p:animEffect transition="in" filter="wipe(down)">
                                      <p:cBhvr>
                                        <p:cTn id="14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9" grpId="0" animBg="1"/>
      <p:bldP spid="20"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animBg="1"/>
      <p:bldP spid="37" grpId="0"/>
      <p:bldP spid="38" grpId="0"/>
      <p:bldP spid="39" grpId="0"/>
      <p:bldP spid="4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Design of Synchronous 3-bit </a:t>
            </a:r>
            <a:r>
              <a:rPr lang="en-US" sz="3200" dirty="0"/>
              <a:t>Up </a:t>
            </a:r>
            <a:r>
              <a:rPr lang="en-US" sz="3200" dirty="0" smtClean="0"/>
              <a:t>Counters</a:t>
            </a:r>
            <a:endParaRPr lang="en-US" sz="3200" dirty="0"/>
          </a:p>
        </p:txBody>
      </p:sp>
      <p:sp>
        <p:nvSpPr>
          <p:cNvPr id="3" name="Content Placeholder 2"/>
          <p:cNvSpPr>
            <a:spLocks noGrp="1"/>
          </p:cNvSpPr>
          <p:nvPr>
            <p:ph idx="1"/>
          </p:nvPr>
        </p:nvSpPr>
        <p:spPr>
          <a:xfrm>
            <a:off x="190500" y="990600"/>
            <a:ext cx="8763000" cy="838200"/>
          </a:xfrm>
        </p:spPr>
        <p:txBody>
          <a:bodyPr>
            <a:normAutofit/>
          </a:bodyPr>
          <a:lstStyle/>
          <a:p>
            <a:pPr algn="just"/>
            <a:r>
              <a:rPr lang="en-US" dirty="0"/>
              <a:t>Step </a:t>
            </a:r>
            <a:r>
              <a:rPr lang="en-US" dirty="0" smtClean="0"/>
              <a:t>5. Draw the logic diagram</a:t>
            </a:r>
          </a:p>
          <a:p>
            <a:pPr indent="0" algn="just">
              <a:buNone/>
            </a:pPr>
            <a:endParaRPr lang="en-US" dirty="0"/>
          </a:p>
        </p:txBody>
      </p:sp>
      <p:cxnSp>
        <p:nvCxnSpPr>
          <p:cNvPr id="38" name="Straight Connector 37"/>
          <p:cNvCxnSpPr/>
          <p:nvPr/>
        </p:nvCxnSpPr>
        <p:spPr>
          <a:xfrm>
            <a:off x="1371600" y="2609910"/>
            <a:ext cx="533400" cy="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1828800" y="2305110"/>
            <a:ext cx="1283120" cy="1905000"/>
            <a:chOff x="1066800" y="2286000"/>
            <a:chExt cx="1283120" cy="1905000"/>
          </a:xfrm>
        </p:grpSpPr>
        <p:grpSp>
          <p:nvGrpSpPr>
            <p:cNvPr id="40" name="Group 39"/>
            <p:cNvGrpSpPr/>
            <p:nvPr/>
          </p:nvGrpSpPr>
          <p:grpSpPr>
            <a:xfrm>
              <a:off x="1066800" y="2286000"/>
              <a:ext cx="1283120" cy="1905000"/>
              <a:chOff x="1114424" y="2286000"/>
              <a:chExt cx="1552576" cy="1905000"/>
            </a:xfrm>
          </p:grpSpPr>
          <p:sp>
            <p:nvSpPr>
              <p:cNvPr id="43" name="Rectangle 42"/>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smtClean="0"/>
                  <a:t>1</a:t>
                </a:r>
                <a:endParaRPr lang="en-US" baseline="-25000" dirty="0"/>
              </a:p>
            </p:txBody>
          </p:sp>
          <p:sp>
            <p:nvSpPr>
              <p:cNvPr id="44" name="TextBox 43"/>
              <p:cNvSpPr txBox="1"/>
              <p:nvPr/>
            </p:nvSpPr>
            <p:spPr>
              <a:xfrm>
                <a:off x="1219200" y="2357735"/>
                <a:ext cx="478016" cy="461665"/>
              </a:xfrm>
              <a:prstGeom prst="rect">
                <a:avLst/>
              </a:prstGeom>
              <a:noFill/>
            </p:spPr>
            <p:txBody>
              <a:bodyPr wrap="none" rtlCol="0">
                <a:spAutoFit/>
              </a:bodyPr>
              <a:lstStyle/>
              <a:p>
                <a:r>
                  <a:rPr lang="en-US" sz="2400" dirty="0" smtClean="0">
                    <a:solidFill>
                      <a:schemeClr val="bg1"/>
                    </a:solidFill>
                  </a:rPr>
                  <a:t>J</a:t>
                </a:r>
                <a:r>
                  <a:rPr lang="en-US" sz="2400" baseline="-25000" dirty="0" smtClean="0">
                    <a:solidFill>
                      <a:schemeClr val="bg1"/>
                    </a:solidFill>
                  </a:rPr>
                  <a:t>1</a:t>
                </a:r>
                <a:endParaRPr lang="en-US" sz="2400" baseline="-25000" dirty="0">
                  <a:solidFill>
                    <a:schemeClr val="bg1"/>
                  </a:solidFill>
                </a:endParaRPr>
              </a:p>
            </p:txBody>
          </p:sp>
          <p:sp>
            <p:nvSpPr>
              <p:cNvPr id="45" name="TextBox 44"/>
              <p:cNvSpPr txBox="1"/>
              <p:nvPr/>
            </p:nvSpPr>
            <p:spPr>
              <a:xfrm>
                <a:off x="2145931" y="2347912"/>
                <a:ext cx="495649"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1</a:t>
                </a:r>
                <a:endParaRPr lang="en-US" sz="2400" baseline="-25000" dirty="0">
                  <a:solidFill>
                    <a:schemeClr val="bg1"/>
                  </a:solidFill>
                </a:endParaRPr>
              </a:p>
            </p:txBody>
          </p:sp>
          <p:sp>
            <p:nvSpPr>
              <p:cNvPr id="46" name="TextBox 45"/>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sp>
          <p:nvSpPr>
            <p:cNvPr id="41" name="TextBox 40"/>
            <p:cNvSpPr txBox="1"/>
            <p:nvPr/>
          </p:nvSpPr>
          <p:spPr>
            <a:xfrm>
              <a:off x="1157288" y="3729335"/>
              <a:ext cx="449162" cy="461665"/>
            </a:xfrm>
            <a:prstGeom prst="rect">
              <a:avLst/>
            </a:prstGeom>
            <a:noFill/>
          </p:spPr>
          <p:txBody>
            <a:bodyPr wrap="none" rtlCol="0">
              <a:spAutoFit/>
            </a:bodyPr>
            <a:lstStyle/>
            <a:p>
              <a:r>
                <a:rPr lang="en-US" sz="2400" dirty="0" smtClean="0">
                  <a:solidFill>
                    <a:schemeClr val="bg1"/>
                  </a:solidFill>
                </a:rPr>
                <a:t>K</a:t>
              </a:r>
              <a:r>
                <a:rPr lang="en-US" sz="2400" baseline="-25000" dirty="0" smtClean="0">
                  <a:solidFill>
                    <a:schemeClr val="bg1"/>
                  </a:solidFill>
                </a:rPr>
                <a:t>1</a:t>
              </a:r>
              <a:endParaRPr lang="en-US" sz="2400" baseline="-25000" dirty="0">
                <a:solidFill>
                  <a:schemeClr val="bg1"/>
                </a:solidFill>
              </a:endParaRPr>
            </a:p>
          </p:txBody>
        </p:sp>
        <p:sp>
          <p:nvSpPr>
            <p:cNvPr id="42" name="TextBox 41"/>
            <p:cNvSpPr txBox="1"/>
            <p:nvPr/>
          </p:nvSpPr>
          <p:spPr>
            <a:xfrm>
              <a:off x="1828800" y="3729335"/>
              <a:ext cx="520539"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1</a:t>
              </a:r>
              <a:r>
                <a:rPr lang="en-US" sz="2400" dirty="0" smtClean="0">
                  <a:solidFill>
                    <a:schemeClr val="bg1"/>
                  </a:solidFill>
                </a:rPr>
                <a:t>’</a:t>
              </a:r>
              <a:endParaRPr lang="en-US" sz="2400" baseline="-25000" dirty="0">
                <a:solidFill>
                  <a:schemeClr val="bg1"/>
                </a:solidFill>
              </a:endParaRPr>
            </a:p>
          </p:txBody>
        </p:sp>
      </p:grpSp>
      <p:grpSp>
        <p:nvGrpSpPr>
          <p:cNvPr id="47" name="Group 46"/>
          <p:cNvGrpSpPr/>
          <p:nvPr/>
        </p:nvGrpSpPr>
        <p:grpSpPr>
          <a:xfrm>
            <a:off x="3895378" y="2305110"/>
            <a:ext cx="1348134" cy="1905000"/>
            <a:chOff x="1066800" y="2286000"/>
            <a:chExt cx="1348134" cy="1905000"/>
          </a:xfrm>
        </p:grpSpPr>
        <p:grpSp>
          <p:nvGrpSpPr>
            <p:cNvPr id="48" name="Group 47"/>
            <p:cNvGrpSpPr/>
            <p:nvPr/>
          </p:nvGrpSpPr>
          <p:grpSpPr>
            <a:xfrm>
              <a:off x="1066800" y="2286000"/>
              <a:ext cx="1348134" cy="1905000"/>
              <a:chOff x="1114424" y="2286000"/>
              <a:chExt cx="1631243" cy="1905000"/>
            </a:xfrm>
          </p:grpSpPr>
          <p:sp>
            <p:nvSpPr>
              <p:cNvPr id="51" name="Rectangle 50"/>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smtClean="0"/>
                  <a:t>2</a:t>
                </a:r>
                <a:endParaRPr lang="en-US" baseline="-25000" dirty="0"/>
              </a:p>
            </p:txBody>
          </p:sp>
          <p:sp>
            <p:nvSpPr>
              <p:cNvPr id="52" name="TextBox 51"/>
              <p:cNvSpPr txBox="1"/>
              <p:nvPr/>
            </p:nvSpPr>
            <p:spPr>
              <a:xfrm>
                <a:off x="1219200" y="2357735"/>
                <a:ext cx="467839" cy="461665"/>
              </a:xfrm>
              <a:prstGeom prst="rect">
                <a:avLst/>
              </a:prstGeom>
              <a:noFill/>
            </p:spPr>
            <p:txBody>
              <a:bodyPr wrap="none" rtlCol="0">
                <a:spAutoFit/>
              </a:bodyPr>
              <a:lstStyle/>
              <a:p>
                <a:r>
                  <a:rPr lang="en-US" sz="2400" dirty="0" smtClean="0">
                    <a:solidFill>
                      <a:schemeClr val="bg1"/>
                    </a:solidFill>
                  </a:rPr>
                  <a:t>J</a:t>
                </a:r>
                <a:r>
                  <a:rPr lang="en-US" sz="2400" baseline="-25000" dirty="0">
                    <a:solidFill>
                      <a:schemeClr val="bg1"/>
                    </a:solidFill>
                  </a:rPr>
                  <a:t>2</a:t>
                </a:r>
              </a:p>
            </p:txBody>
          </p:sp>
          <p:sp>
            <p:nvSpPr>
              <p:cNvPr id="53" name="TextBox 52"/>
              <p:cNvSpPr txBox="1"/>
              <p:nvPr/>
            </p:nvSpPr>
            <p:spPr>
              <a:xfrm>
                <a:off x="2145931" y="2347912"/>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2</a:t>
                </a:r>
              </a:p>
            </p:txBody>
          </p:sp>
          <p:sp>
            <p:nvSpPr>
              <p:cNvPr id="54" name="TextBox 53"/>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sp>
          <p:nvSpPr>
            <p:cNvPr id="49" name="TextBox 48"/>
            <p:cNvSpPr txBox="1"/>
            <p:nvPr/>
          </p:nvSpPr>
          <p:spPr>
            <a:xfrm>
              <a:off x="1157288" y="3729335"/>
              <a:ext cx="449162" cy="461665"/>
            </a:xfrm>
            <a:prstGeom prst="rect">
              <a:avLst/>
            </a:prstGeom>
            <a:noFill/>
          </p:spPr>
          <p:txBody>
            <a:bodyPr wrap="none" rtlCol="0">
              <a:spAutoFit/>
            </a:bodyPr>
            <a:lstStyle/>
            <a:p>
              <a:r>
                <a:rPr lang="en-US" sz="2400" dirty="0" smtClean="0">
                  <a:solidFill>
                    <a:schemeClr val="bg1"/>
                  </a:solidFill>
                </a:rPr>
                <a:t>K</a:t>
              </a:r>
              <a:r>
                <a:rPr lang="en-US" sz="2400" baseline="-25000" dirty="0">
                  <a:solidFill>
                    <a:schemeClr val="bg1"/>
                  </a:solidFill>
                </a:rPr>
                <a:t>2</a:t>
              </a:r>
            </a:p>
          </p:txBody>
        </p:sp>
        <p:sp>
          <p:nvSpPr>
            <p:cNvPr id="50" name="TextBox 49"/>
            <p:cNvSpPr txBox="1"/>
            <p:nvPr/>
          </p:nvSpPr>
          <p:spPr>
            <a:xfrm>
              <a:off x="1828800" y="3729335"/>
              <a:ext cx="572593"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2</a:t>
              </a:r>
              <a:r>
                <a:rPr lang="en-US" sz="2400" dirty="0" smtClean="0">
                  <a:solidFill>
                    <a:schemeClr val="bg1"/>
                  </a:solidFill>
                </a:rPr>
                <a:t>’</a:t>
              </a:r>
              <a:endParaRPr lang="en-US" sz="2400" baseline="-25000" dirty="0">
                <a:solidFill>
                  <a:schemeClr val="bg1"/>
                </a:solidFill>
              </a:endParaRPr>
            </a:p>
          </p:txBody>
        </p:sp>
      </p:grpSp>
      <p:cxnSp>
        <p:nvCxnSpPr>
          <p:cNvPr id="55" name="Straight Connector 54"/>
          <p:cNvCxnSpPr/>
          <p:nvPr/>
        </p:nvCxnSpPr>
        <p:spPr>
          <a:xfrm flipV="1">
            <a:off x="1371600" y="1986830"/>
            <a:ext cx="0" cy="200816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371600" y="3981510"/>
            <a:ext cx="533400" cy="0"/>
          </a:xfrm>
          <a:prstGeom prst="line">
            <a:avLst/>
          </a:prstGeom>
          <a:ln w="25400">
            <a:headEnd type="non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219200" y="1524000"/>
            <a:ext cx="314510" cy="400110"/>
          </a:xfrm>
          <a:prstGeom prst="rect">
            <a:avLst/>
          </a:prstGeom>
          <a:noFill/>
        </p:spPr>
        <p:txBody>
          <a:bodyPr wrap="none" rtlCol="0">
            <a:spAutoFit/>
          </a:bodyPr>
          <a:lstStyle/>
          <a:p>
            <a:r>
              <a:rPr lang="en-US" sz="2000" dirty="0" smtClean="0">
                <a:solidFill>
                  <a:schemeClr val="tx2"/>
                </a:solidFill>
              </a:rPr>
              <a:t>1</a:t>
            </a:r>
            <a:endParaRPr lang="en-US" sz="2000" baseline="-25000" dirty="0">
              <a:solidFill>
                <a:schemeClr val="tx2"/>
              </a:solidFill>
            </a:endParaRPr>
          </a:p>
        </p:txBody>
      </p:sp>
      <p:cxnSp>
        <p:nvCxnSpPr>
          <p:cNvPr id="65" name="Straight Connector 64"/>
          <p:cNvCxnSpPr>
            <a:endCxn id="52" idx="1"/>
          </p:cNvCxnSpPr>
          <p:nvPr/>
        </p:nvCxnSpPr>
        <p:spPr>
          <a:xfrm flipV="1">
            <a:off x="3109912" y="2607678"/>
            <a:ext cx="872058" cy="2232"/>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365006" y="1924110"/>
            <a:ext cx="2380070" cy="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6738999" y="2305467"/>
            <a:ext cx="1348134" cy="1905000"/>
            <a:chOff x="1066800" y="2286000"/>
            <a:chExt cx="1348134" cy="1905000"/>
          </a:xfrm>
        </p:grpSpPr>
        <p:grpSp>
          <p:nvGrpSpPr>
            <p:cNvPr id="79" name="Group 78"/>
            <p:cNvGrpSpPr/>
            <p:nvPr/>
          </p:nvGrpSpPr>
          <p:grpSpPr>
            <a:xfrm>
              <a:off x="1066800" y="2286000"/>
              <a:ext cx="1348134" cy="1905000"/>
              <a:chOff x="1114424" y="2286000"/>
              <a:chExt cx="1631243" cy="1905000"/>
            </a:xfrm>
          </p:grpSpPr>
          <p:sp>
            <p:nvSpPr>
              <p:cNvPr id="82" name="Rectangle 81"/>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3</a:t>
                </a:r>
                <a:endParaRPr lang="en-US" baseline="-25000" dirty="0"/>
              </a:p>
            </p:txBody>
          </p:sp>
          <p:sp>
            <p:nvSpPr>
              <p:cNvPr id="83" name="TextBox 82"/>
              <p:cNvSpPr txBox="1"/>
              <p:nvPr/>
            </p:nvSpPr>
            <p:spPr>
              <a:xfrm>
                <a:off x="1219200" y="2357735"/>
                <a:ext cx="467839" cy="461665"/>
              </a:xfrm>
              <a:prstGeom prst="rect">
                <a:avLst/>
              </a:prstGeom>
              <a:noFill/>
            </p:spPr>
            <p:txBody>
              <a:bodyPr wrap="none" rtlCol="0">
                <a:spAutoFit/>
              </a:bodyPr>
              <a:lstStyle/>
              <a:p>
                <a:r>
                  <a:rPr lang="en-US" sz="2400" dirty="0" smtClean="0">
                    <a:solidFill>
                      <a:schemeClr val="bg1"/>
                    </a:solidFill>
                  </a:rPr>
                  <a:t>J</a:t>
                </a:r>
                <a:r>
                  <a:rPr lang="en-US" sz="2400" baseline="-25000" dirty="0">
                    <a:solidFill>
                      <a:schemeClr val="bg1"/>
                    </a:solidFill>
                  </a:rPr>
                  <a:t>3</a:t>
                </a:r>
              </a:p>
            </p:txBody>
          </p:sp>
          <p:sp>
            <p:nvSpPr>
              <p:cNvPr id="84" name="TextBox 83"/>
              <p:cNvSpPr txBox="1"/>
              <p:nvPr/>
            </p:nvSpPr>
            <p:spPr>
              <a:xfrm>
                <a:off x="2145931" y="2347912"/>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3</a:t>
                </a:r>
              </a:p>
            </p:txBody>
          </p:sp>
          <p:sp>
            <p:nvSpPr>
              <p:cNvPr id="85" name="TextBox 84"/>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sp>
          <p:nvSpPr>
            <p:cNvPr id="80" name="TextBox 79"/>
            <p:cNvSpPr txBox="1"/>
            <p:nvPr/>
          </p:nvSpPr>
          <p:spPr>
            <a:xfrm>
              <a:off x="1157288" y="3729335"/>
              <a:ext cx="449162" cy="461665"/>
            </a:xfrm>
            <a:prstGeom prst="rect">
              <a:avLst/>
            </a:prstGeom>
            <a:noFill/>
          </p:spPr>
          <p:txBody>
            <a:bodyPr wrap="none" rtlCol="0">
              <a:spAutoFit/>
            </a:bodyPr>
            <a:lstStyle/>
            <a:p>
              <a:r>
                <a:rPr lang="en-US" sz="2400" dirty="0" smtClean="0">
                  <a:solidFill>
                    <a:schemeClr val="bg1"/>
                  </a:solidFill>
                </a:rPr>
                <a:t>K</a:t>
              </a:r>
              <a:r>
                <a:rPr lang="en-US" sz="2400" baseline="-25000" dirty="0">
                  <a:solidFill>
                    <a:schemeClr val="bg1"/>
                  </a:solidFill>
                </a:rPr>
                <a:t>3</a:t>
              </a:r>
            </a:p>
          </p:txBody>
        </p:sp>
        <p:sp>
          <p:nvSpPr>
            <p:cNvPr id="81" name="TextBox 80"/>
            <p:cNvSpPr txBox="1"/>
            <p:nvPr/>
          </p:nvSpPr>
          <p:spPr>
            <a:xfrm>
              <a:off x="1828800" y="3729335"/>
              <a:ext cx="572593"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3</a:t>
              </a:r>
              <a:r>
                <a:rPr lang="en-US" sz="2400" dirty="0" smtClean="0">
                  <a:solidFill>
                    <a:schemeClr val="bg1"/>
                  </a:solidFill>
                </a:rPr>
                <a:t>’</a:t>
              </a:r>
              <a:endParaRPr lang="en-US" sz="2400" baseline="-25000" dirty="0">
                <a:solidFill>
                  <a:schemeClr val="bg1"/>
                </a:solidFill>
              </a:endParaRPr>
            </a:p>
          </p:txBody>
        </p:sp>
      </p:grpSp>
      <p:cxnSp>
        <p:nvCxnSpPr>
          <p:cNvPr id="100" name="Straight Connector 99"/>
          <p:cNvCxnSpPr/>
          <p:nvPr/>
        </p:nvCxnSpPr>
        <p:spPr>
          <a:xfrm>
            <a:off x="1143000" y="4576002"/>
            <a:ext cx="5243664" cy="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1528053" y="3204402"/>
            <a:ext cx="366822" cy="1371600"/>
            <a:chOff x="766053" y="3200400"/>
            <a:chExt cx="366822" cy="1371600"/>
          </a:xfrm>
        </p:grpSpPr>
        <p:cxnSp>
          <p:nvCxnSpPr>
            <p:cNvPr id="102" name="Straight Connector 101"/>
            <p:cNvCxnSpPr/>
            <p:nvPr/>
          </p:nvCxnSpPr>
          <p:spPr>
            <a:xfrm flipV="1">
              <a:off x="776288" y="3200400"/>
              <a:ext cx="0" cy="13716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3595578" y="3204402"/>
            <a:ext cx="366822" cy="1371600"/>
            <a:chOff x="766053" y="3200400"/>
            <a:chExt cx="366822" cy="1371600"/>
          </a:xfrm>
        </p:grpSpPr>
        <p:cxnSp>
          <p:nvCxnSpPr>
            <p:cNvPr id="105" name="Straight Connector 104"/>
            <p:cNvCxnSpPr/>
            <p:nvPr/>
          </p:nvCxnSpPr>
          <p:spPr>
            <a:xfrm flipV="1">
              <a:off x="776288" y="3200400"/>
              <a:ext cx="0" cy="13716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07" name="Group 106"/>
          <p:cNvGrpSpPr/>
          <p:nvPr/>
        </p:nvGrpSpPr>
        <p:grpSpPr>
          <a:xfrm>
            <a:off x="6376429" y="3204402"/>
            <a:ext cx="366822" cy="1371600"/>
            <a:chOff x="766053" y="3200400"/>
            <a:chExt cx="366822" cy="1371600"/>
          </a:xfrm>
        </p:grpSpPr>
        <p:cxnSp>
          <p:nvCxnSpPr>
            <p:cNvPr id="108" name="Straight Connector 107"/>
            <p:cNvCxnSpPr/>
            <p:nvPr/>
          </p:nvCxnSpPr>
          <p:spPr>
            <a:xfrm flipV="1">
              <a:off x="776288" y="3200400"/>
              <a:ext cx="0" cy="1371600"/>
            </a:xfrm>
            <a:prstGeom prst="line">
              <a:avLst/>
            </a:prstGeom>
            <a:ln w="25400">
              <a:head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766053" y="3214688"/>
              <a:ext cx="366822" cy="0"/>
            </a:xfrm>
            <a:prstGeom prst="line">
              <a:avLst/>
            </a:prstGeom>
            <a:ln w="25400">
              <a:headEnd type="none"/>
            </a:ln>
          </p:spPr>
          <p:style>
            <a:lnRef idx="1">
              <a:schemeClr val="accent1"/>
            </a:lnRef>
            <a:fillRef idx="0">
              <a:schemeClr val="accent1"/>
            </a:fillRef>
            <a:effectRef idx="0">
              <a:schemeClr val="accent1"/>
            </a:effectRef>
            <a:fontRef idx="minor">
              <a:schemeClr val="tx1"/>
            </a:fontRef>
          </p:style>
        </p:cxnSp>
      </p:grpSp>
      <p:sp>
        <p:nvSpPr>
          <p:cNvPr id="113" name="Oval 112"/>
          <p:cNvSpPr/>
          <p:nvPr/>
        </p:nvSpPr>
        <p:spPr>
          <a:xfrm>
            <a:off x="3844806" y="3176594"/>
            <a:ext cx="117594" cy="1175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1785080" y="3158182"/>
            <a:ext cx="117594" cy="1175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6701857" y="3171768"/>
            <a:ext cx="117594" cy="1175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Connector 120"/>
          <p:cNvCxnSpPr/>
          <p:nvPr/>
        </p:nvCxnSpPr>
        <p:spPr>
          <a:xfrm flipV="1">
            <a:off x="3370369" y="2624607"/>
            <a:ext cx="0" cy="1371600"/>
          </a:xfrm>
          <a:prstGeom prst="line">
            <a:avLst/>
          </a:prstGeom>
          <a:ln w="25400">
            <a:headEnd type="none"/>
            <a:tailEnd type="ova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endCxn id="49" idx="1"/>
          </p:cNvCxnSpPr>
          <p:nvPr/>
        </p:nvCxnSpPr>
        <p:spPr>
          <a:xfrm flipV="1">
            <a:off x="3365006" y="3979278"/>
            <a:ext cx="620860" cy="15712"/>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580884" y="4345169"/>
            <a:ext cx="638316" cy="461665"/>
          </a:xfrm>
          <a:prstGeom prst="rect">
            <a:avLst/>
          </a:prstGeom>
          <a:noFill/>
        </p:spPr>
        <p:txBody>
          <a:bodyPr wrap="none" rtlCol="0">
            <a:spAutoFit/>
          </a:bodyPr>
          <a:lstStyle/>
          <a:p>
            <a:r>
              <a:rPr lang="en-US" sz="2400" dirty="0" smtClean="0">
                <a:solidFill>
                  <a:schemeClr val="tx2"/>
                </a:solidFill>
              </a:rPr>
              <a:t>CLK</a:t>
            </a:r>
            <a:endParaRPr lang="en-US" sz="2400" baseline="-25000" dirty="0">
              <a:solidFill>
                <a:schemeClr val="tx2"/>
              </a:solidFill>
            </a:endParaRPr>
          </a:p>
        </p:txBody>
      </p:sp>
      <p:grpSp>
        <p:nvGrpSpPr>
          <p:cNvPr id="141" name="Group 140"/>
          <p:cNvGrpSpPr/>
          <p:nvPr/>
        </p:nvGrpSpPr>
        <p:grpSpPr>
          <a:xfrm>
            <a:off x="5178498" y="2339892"/>
            <a:ext cx="1636638" cy="506195"/>
            <a:chOff x="3213369" y="1715660"/>
            <a:chExt cx="2396202" cy="741118"/>
          </a:xfrm>
        </p:grpSpPr>
        <p:cxnSp>
          <p:nvCxnSpPr>
            <p:cNvPr id="142" name="Straight Connector 141"/>
            <p:cNvCxnSpPr/>
            <p:nvPr/>
          </p:nvCxnSpPr>
          <p:spPr>
            <a:xfrm>
              <a:off x="3213369" y="2266407"/>
              <a:ext cx="1244634"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4042896" y="190305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5"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48" name="Straight Connector 147"/>
          <p:cNvCxnSpPr/>
          <p:nvPr/>
        </p:nvCxnSpPr>
        <p:spPr>
          <a:xfrm flipV="1">
            <a:off x="5729288" y="1906737"/>
            <a:ext cx="0" cy="561151"/>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3365006" y="1906737"/>
            <a:ext cx="0" cy="809325"/>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022119" y="2619375"/>
            <a:ext cx="664681" cy="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3994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Ring Counter</a:t>
            </a:r>
            <a:endParaRPr lang="en-US" dirty="0"/>
          </a:p>
        </p:txBody>
      </p:sp>
      <p:grpSp>
        <p:nvGrpSpPr>
          <p:cNvPr id="4" name="Group 3"/>
          <p:cNvGrpSpPr/>
          <p:nvPr/>
        </p:nvGrpSpPr>
        <p:grpSpPr>
          <a:xfrm>
            <a:off x="1066800" y="1461540"/>
            <a:ext cx="1348134" cy="1905000"/>
            <a:chOff x="1114424" y="2286000"/>
            <a:chExt cx="1631243" cy="1905000"/>
          </a:xfrm>
        </p:grpSpPr>
        <p:sp>
          <p:nvSpPr>
            <p:cNvPr id="5" name="Rectangle 4"/>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smtClean="0"/>
                <a:t>1</a:t>
              </a:r>
              <a:endParaRPr lang="en-US" baseline="-25000" dirty="0"/>
            </a:p>
          </p:txBody>
        </p:sp>
        <p:sp>
          <p:nvSpPr>
            <p:cNvPr id="6" name="TextBox 5"/>
            <p:cNvSpPr txBox="1"/>
            <p:nvPr/>
          </p:nvSpPr>
          <p:spPr>
            <a:xfrm>
              <a:off x="1219200" y="2357735"/>
              <a:ext cx="578400" cy="461665"/>
            </a:xfrm>
            <a:prstGeom prst="rect">
              <a:avLst/>
            </a:prstGeom>
            <a:noFill/>
          </p:spPr>
          <p:txBody>
            <a:bodyPr wrap="none" rtlCol="0">
              <a:spAutoFit/>
            </a:bodyPr>
            <a:lstStyle/>
            <a:p>
              <a:r>
                <a:rPr lang="en-US" sz="2400" dirty="0" smtClean="0">
                  <a:solidFill>
                    <a:schemeClr val="bg1"/>
                  </a:solidFill>
                </a:rPr>
                <a:t>D</a:t>
              </a:r>
              <a:r>
                <a:rPr lang="en-US" sz="2400" baseline="-25000" dirty="0" smtClean="0">
                  <a:solidFill>
                    <a:schemeClr val="bg1"/>
                  </a:solidFill>
                </a:rPr>
                <a:t>1</a:t>
              </a:r>
              <a:endParaRPr lang="en-US" sz="2400" baseline="-25000" dirty="0">
                <a:solidFill>
                  <a:schemeClr val="bg1"/>
                </a:solidFill>
              </a:endParaRPr>
            </a:p>
          </p:txBody>
        </p:sp>
        <p:sp>
          <p:nvSpPr>
            <p:cNvPr id="7" name="TextBox 6"/>
            <p:cNvSpPr txBox="1"/>
            <p:nvPr/>
          </p:nvSpPr>
          <p:spPr>
            <a:xfrm>
              <a:off x="2145931" y="2347912"/>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1</a:t>
              </a:r>
            </a:p>
          </p:txBody>
        </p:sp>
        <p:sp>
          <p:nvSpPr>
            <p:cNvPr id="8" name="TextBox 7"/>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grpSp>
        <p:nvGrpSpPr>
          <p:cNvPr id="9" name="Group 8"/>
          <p:cNvGrpSpPr/>
          <p:nvPr/>
        </p:nvGrpSpPr>
        <p:grpSpPr>
          <a:xfrm>
            <a:off x="2984080" y="1461540"/>
            <a:ext cx="1348134" cy="1905000"/>
            <a:chOff x="1114424" y="2286000"/>
            <a:chExt cx="1631243" cy="1905000"/>
          </a:xfrm>
        </p:grpSpPr>
        <p:sp>
          <p:nvSpPr>
            <p:cNvPr id="10" name="Rectangle 9"/>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2</a:t>
              </a:r>
              <a:endParaRPr lang="en-US" baseline="-25000" dirty="0"/>
            </a:p>
          </p:txBody>
        </p:sp>
        <p:sp>
          <p:nvSpPr>
            <p:cNvPr id="11" name="TextBox 10"/>
            <p:cNvSpPr txBox="1"/>
            <p:nvPr/>
          </p:nvSpPr>
          <p:spPr>
            <a:xfrm>
              <a:off x="1219200" y="2357735"/>
              <a:ext cx="578400" cy="461665"/>
            </a:xfrm>
            <a:prstGeom prst="rect">
              <a:avLst/>
            </a:prstGeom>
            <a:noFill/>
          </p:spPr>
          <p:txBody>
            <a:bodyPr wrap="none" rtlCol="0">
              <a:spAutoFit/>
            </a:bodyPr>
            <a:lstStyle/>
            <a:p>
              <a:r>
                <a:rPr lang="en-US" sz="2400" dirty="0" smtClean="0">
                  <a:solidFill>
                    <a:schemeClr val="bg1"/>
                  </a:solidFill>
                </a:rPr>
                <a:t>D</a:t>
              </a:r>
              <a:r>
                <a:rPr lang="en-US" sz="2400" baseline="-25000" dirty="0" smtClean="0">
                  <a:solidFill>
                    <a:schemeClr val="bg1"/>
                  </a:solidFill>
                </a:rPr>
                <a:t>2</a:t>
              </a:r>
              <a:endParaRPr lang="en-US" sz="2400" baseline="-25000" dirty="0">
                <a:solidFill>
                  <a:schemeClr val="bg1"/>
                </a:solidFill>
              </a:endParaRPr>
            </a:p>
          </p:txBody>
        </p:sp>
        <p:sp>
          <p:nvSpPr>
            <p:cNvPr id="12" name="TextBox 11"/>
            <p:cNvSpPr txBox="1"/>
            <p:nvPr/>
          </p:nvSpPr>
          <p:spPr>
            <a:xfrm>
              <a:off x="2145931" y="2347912"/>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2</a:t>
              </a:r>
              <a:endParaRPr lang="en-US" sz="2400" baseline="-25000" dirty="0">
                <a:solidFill>
                  <a:schemeClr val="bg1"/>
                </a:solidFill>
              </a:endParaRPr>
            </a:p>
          </p:txBody>
        </p:sp>
        <p:sp>
          <p:nvSpPr>
            <p:cNvPr id="13" name="TextBox 12"/>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grpSp>
        <p:nvGrpSpPr>
          <p:cNvPr id="14" name="Group 13"/>
          <p:cNvGrpSpPr/>
          <p:nvPr/>
        </p:nvGrpSpPr>
        <p:grpSpPr>
          <a:xfrm>
            <a:off x="4965280" y="1461540"/>
            <a:ext cx="1348134" cy="1905000"/>
            <a:chOff x="1114424" y="2286000"/>
            <a:chExt cx="1631243" cy="1905000"/>
          </a:xfrm>
        </p:grpSpPr>
        <p:sp>
          <p:nvSpPr>
            <p:cNvPr id="15" name="Rectangle 14"/>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3</a:t>
              </a:r>
              <a:endParaRPr lang="en-US" baseline="-25000" dirty="0"/>
            </a:p>
          </p:txBody>
        </p:sp>
        <p:sp>
          <p:nvSpPr>
            <p:cNvPr id="16" name="TextBox 15"/>
            <p:cNvSpPr txBox="1"/>
            <p:nvPr/>
          </p:nvSpPr>
          <p:spPr>
            <a:xfrm>
              <a:off x="1219200" y="2357735"/>
              <a:ext cx="578400" cy="461665"/>
            </a:xfrm>
            <a:prstGeom prst="rect">
              <a:avLst/>
            </a:prstGeom>
            <a:noFill/>
          </p:spPr>
          <p:txBody>
            <a:bodyPr wrap="none" rtlCol="0">
              <a:spAutoFit/>
            </a:bodyPr>
            <a:lstStyle/>
            <a:p>
              <a:r>
                <a:rPr lang="en-US" sz="2400" dirty="0" smtClean="0">
                  <a:solidFill>
                    <a:schemeClr val="bg1"/>
                  </a:solidFill>
                </a:rPr>
                <a:t>D</a:t>
              </a:r>
              <a:r>
                <a:rPr lang="en-US" sz="2400" baseline="-25000" dirty="0" smtClean="0">
                  <a:solidFill>
                    <a:schemeClr val="bg1"/>
                  </a:solidFill>
                </a:rPr>
                <a:t>3</a:t>
              </a:r>
              <a:endParaRPr lang="en-US" sz="2400" baseline="-25000" dirty="0">
                <a:solidFill>
                  <a:schemeClr val="bg1"/>
                </a:solidFill>
              </a:endParaRPr>
            </a:p>
          </p:txBody>
        </p:sp>
        <p:sp>
          <p:nvSpPr>
            <p:cNvPr id="17" name="TextBox 16"/>
            <p:cNvSpPr txBox="1"/>
            <p:nvPr/>
          </p:nvSpPr>
          <p:spPr>
            <a:xfrm>
              <a:off x="2145931" y="2347912"/>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3</a:t>
              </a:r>
              <a:endParaRPr lang="en-US" sz="2400" baseline="-25000" dirty="0">
                <a:solidFill>
                  <a:schemeClr val="bg1"/>
                </a:solidFill>
              </a:endParaRPr>
            </a:p>
          </p:txBody>
        </p:sp>
        <p:sp>
          <p:nvSpPr>
            <p:cNvPr id="18" name="TextBox 17"/>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grpSp>
        <p:nvGrpSpPr>
          <p:cNvPr id="19" name="Group 18"/>
          <p:cNvGrpSpPr/>
          <p:nvPr/>
        </p:nvGrpSpPr>
        <p:grpSpPr>
          <a:xfrm>
            <a:off x="7010400" y="1461540"/>
            <a:ext cx="1348134" cy="1905000"/>
            <a:chOff x="1114424" y="2286000"/>
            <a:chExt cx="1631243" cy="1905000"/>
          </a:xfrm>
        </p:grpSpPr>
        <p:sp>
          <p:nvSpPr>
            <p:cNvPr id="20" name="Rectangle 19"/>
            <p:cNvSpPr/>
            <p:nvPr/>
          </p:nvSpPr>
          <p:spPr>
            <a:xfrm>
              <a:off x="1219200" y="22860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FF</a:t>
              </a:r>
              <a:r>
                <a:rPr lang="en-US" sz="2800" baseline="-25000" dirty="0"/>
                <a:t>4</a:t>
              </a:r>
              <a:endParaRPr lang="en-US" baseline="-25000" dirty="0"/>
            </a:p>
          </p:txBody>
        </p:sp>
        <p:sp>
          <p:nvSpPr>
            <p:cNvPr id="21" name="TextBox 20"/>
            <p:cNvSpPr txBox="1"/>
            <p:nvPr/>
          </p:nvSpPr>
          <p:spPr>
            <a:xfrm>
              <a:off x="1219200" y="2357735"/>
              <a:ext cx="578400" cy="461665"/>
            </a:xfrm>
            <a:prstGeom prst="rect">
              <a:avLst/>
            </a:prstGeom>
            <a:noFill/>
          </p:spPr>
          <p:txBody>
            <a:bodyPr wrap="none" rtlCol="0">
              <a:spAutoFit/>
            </a:bodyPr>
            <a:lstStyle/>
            <a:p>
              <a:r>
                <a:rPr lang="en-US" sz="2400" dirty="0" smtClean="0">
                  <a:solidFill>
                    <a:schemeClr val="bg1"/>
                  </a:solidFill>
                </a:rPr>
                <a:t>D</a:t>
              </a:r>
              <a:r>
                <a:rPr lang="en-US" sz="2400" baseline="-25000" dirty="0" smtClean="0">
                  <a:solidFill>
                    <a:schemeClr val="bg1"/>
                  </a:solidFill>
                </a:rPr>
                <a:t>4</a:t>
              </a:r>
              <a:endParaRPr lang="en-US" sz="2400" baseline="-25000" dirty="0">
                <a:solidFill>
                  <a:schemeClr val="bg1"/>
                </a:solidFill>
              </a:endParaRPr>
            </a:p>
          </p:txBody>
        </p:sp>
        <p:sp>
          <p:nvSpPr>
            <p:cNvPr id="22" name="TextBox 21"/>
            <p:cNvSpPr txBox="1"/>
            <p:nvPr/>
          </p:nvSpPr>
          <p:spPr>
            <a:xfrm>
              <a:off x="2145931" y="2347912"/>
              <a:ext cx="599736"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4</a:t>
              </a:r>
              <a:endParaRPr lang="en-US" sz="2400" baseline="-25000" dirty="0">
                <a:solidFill>
                  <a:schemeClr val="bg1"/>
                </a:solidFill>
              </a:endParaRPr>
            </a:p>
          </p:txBody>
        </p:sp>
        <p:sp>
          <p:nvSpPr>
            <p:cNvPr id="23" name="TextBox 22"/>
            <p:cNvSpPr txBox="1"/>
            <p:nvPr/>
          </p:nvSpPr>
          <p:spPr>
            <a:xfrm>
              <a:off x="1114424" y="2971800"/>
              <a:ext cx="338554" cy="461665"/>
            </a:xfrm>
            <a:prstGeom prst="rect">
              <a:avLst/>
            </a:prstGeom>
            <a:noFill/>
          </p:spPr>
          <p:txBody>
            <a:bodyPr wrap="none" rtlCol="0">
              <a:spAutoFit/>
            </a:bodyPr>
            <a:lstStyle/>
            <a:p>
              <a:r>
                <a:rPr lang="en-US" sz="2400" dirty="0" smtClean="0">
                  <a:solidFill>
                    <a:schemeClr val="bg1"/>
                  </a:solidFill>
                </a:rPr>
                <a:t>&gt;</a:t>
              </a:r>
              <a:endParaRPr lang="en-US" sz="2400" baseline="-25000" dirty="0">
                <a:solidFill>
                  <a:schemeClr val="bg1"/>
                </a:solidFill>
              </a:endParaRPr>
            </a:p>
          </p:txBody>
        </p:sp>
      </p:grpSp>
      <p:cxnSp>
        <p:nvCxnSpPr>
          <p:cNvPr id="24" name="Straight Connector 23"/>
          <p:cNvCxnSpPr/>
          <p:nvPr/>
        </p:nvCxnSpPr>
        <p:spPr>
          <a:xfrm>
            <a:off x="381000" y="3747540"/>
            <a:ext cx="6501413" cy="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766053" y="2375940"/>
            <a:ext cx="366822" cy="1371600"/>
            <a:chOff x="766053" y="3200400"/>
            <a:chExt cx="366822" cy="1371600"/>
          </a:xfrm>
        </p:grpSpPr>
        <p:cxnSp>
          <p:nvCxnSpPr>
            <p:cNvPr id="26" name="Straight Connector 25"/>
            <p:cNvCxnSpPr/>
            <p:nvPr/>
          </p:nvCxnSpPr>
          <p:spPr>
            <a:xfrm flipV="1">
              <a:off x="776288" y="3200400"/>
              <a:ext cx="0" cy="13716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2833578" y="2375940"/>
            <a:ext cx="366822" cy="1371600"/>
            <a:chOff x="766053" y="3200400"/>
            <a:chExt cx="366822" cy="1371600"/>
          </a:xfrm>
        </p:grpSpPr>
        <p:cxnSp>
          <p:nvCxnSpPr>
            <p:cNvPr id="29" name="Straight Connector 28"/>
            <p:cNvCxnSpPr/>
            <p:nvPr/>
          </p:nvCxnSpPr>
          <p:spPr>
            <a:xfrm flipV="1">
              <a:off x="776288" y="3200400"/>
              <a:ext cx="0" cy="13716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4814778" y="2375940"/>
            <a:ext cx="366822" cy="1371600"/>
            <a:chOff x="766053" y="3200400"/>
            <a:chExt cx="366822" cy="1371600"/>
          </a:xfrm>
        </p:grpSpPr>
        <p:cxnSp>
          <p:nvCxnSpPr>
            <p:cNvPr id="32" name="Straight Connector 31"/>
            <p:cNvCxnSpPr/>
            <p:nvPr/>
          </p:nvCxnSpPr>
          <p:spPr>
            <a:xfrm flipV="1">
              <a:off x="776288" y="3200400"/>
              <a:ext cx="0" cy="13716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6872178" y="2375940"/>
            <a:ext cx="366822" cy="1371600"/>
            <a:chOff x="766053" y="3200400"/>
            <a:chExt cx="366822" cy="1371600"/>
          </a:xfrm>
        </p:grpSpPr>
        <p:cxnSp>
          <p:nvCxnSpPr>
            <p:cNvPr id="35" name="Straight Connector 34"/>
            <p:cNvCxnSpPr/>
            <p:nvPr/>
          </p:nvCxnSpPr>
          <p:spPr>
            <a:xfrm flipV="1">
              <a:off x="776288" y="3200400"/>
              <a:ext cx="0" cy="13716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66053" y="3214688"/>
              <a:ext cx="36682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905704" y="1004340"/>
            <a:ext cx="237296" cy="774233"/>
            <a:chOff x="2838448" y="1828800"/>
            <a:chExt cx="237296" cy="774233"/>
          </a:xfrm>
        </p:grpSpPr>
        <p:cxnSp>
          <p:nvCxnSpPr>
            <p:cNvPr id="38" name="Straight Connector 37"/>
            <p:cNvCxnSpPr/>
            <p:nvPr/>
          </p:nvCxnSpPr>
          <p:spPr>
            <a:xfrm flipV="1">
              <a:off x="2838448" y="1828800"/>
              <a:ext cx="0" cy="7742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847976" y="2590800"/>
              <a:ext cx="227768"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76200" y="3743075"/>
            <a:ext cx="638316" cy="461665"/>
          </a:xfrm>
          <a:prstGeom prst="rect">
            <a:avLst/>
          </a:prstGeom>
          <a:noFill/>
        </p:spPr>
        <p:txBody>
          <a:bodyPr wrap="none" rtlCol="0">
            <a:spAutoFit/>
          </a:bodyPr>
          <a:lstStyle/>
          <a:p>
            <a:r>
              <a:rPr lang="en-US" sz="2400" dirty="0" smtClean="0">
                <a:solidFill>
                  <a:schemeClr val="tx2"/>
                </a:solidFill>
              </a:rPr>
              <a:t>CLK</a:t>
            </a:r>
            <a:endParaRPr lang="en-US" sz="2400" baseline="-25000" dirty="0">
              <a:solidFill>
                <a:schemeClr val="tx2"/>
              </a:solidFill>
            </a:endParaRPr>
          </a:p>
        </p:txBody>
      </p:sp>
      <p:cxnSp>
        <p:nvCxnSpPr>
          <p:cNvPr id="52" name="Straight Connector 51"/>
          <p:cNvCxnSpPr>
            <a:endCxn id="11" idx="1"/>
          </p:cNvCxnSpPr>
          <p:nvPr/>
        </p:nvCxnSpPr>
        <p:spPr>
          <a:xfrm flipV="1">
            <a:off x="2344991" y="1764108"/>
            <a:ext cx="725681" cy="22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16" idx="1"/>
          </p:cNvCxnSpPr>
          <p:nvPr/>
        </p:nvCxnSpPr>
        <p:spPr>
          <a:xfrm flipV="1">
            <a:off x="4278502" y="1764108"/>
            <a:ext cx="773370" cy="22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21" idx="1"/>
          </p:cNvCxnSpPr>
          <p:nvPr/>
        </p:nvCxnSpPr>
        <p:spPr>
          <a:xfrm flipV="1">
            <a:off x="6248400" y="1764108"/>
            <a:ext cx="848592" cy="22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8305800" y="1766340"/>
            <a:ext cx="21729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956810" y="2319556"/>
            <a:ext cx="117594" cy="1175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023080" y="2329720"/>
            <a:ext cx="117594" cy="1175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906780" y="2314730"/>
            <a:ext cx="117594" cy="1175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949190" y="2329720"/>
            <a:ext cx="117594" cy="1175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a:off x="894289" y="1004340"/>
            <a:ext cx="764011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8534400" y="990600"/>
            <a:ext cx="0" cy="77423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828800" y="2904875"/>
            <a:ext cx="572593" cy="461665"/>
          </a:xfrm>
          <a:prstGeom prst="rect">
            <a:avLst/>
          </a:prstGeom>
          <a:noFill/>
        </p:spPr>
        <p:txBody>
          <a:bodyPr wrap="none" rtlCol="0">
            <a:spAutoFit/>
          </a:bodyPr>
          <a:lstStyle/>
          <a:p>
            <a:r>
              <a:rPr lang="en-US" sz="2400" dirty="0" smtClean="0">
                <a:solidFill>
                  <a:schemeClr val="bg1"/>
                </a:solidFill>
              </a:rPr>
              <a:t>Q</a:t>
            </a:r>
            <a:r>
              <a:rPr lang="en-US" sz="2400" baseline="-25000" dirty="0" smtClean="0">
                <a:solidFill>
                  <a:schemeClr val="bg1"/>
                </a:solidFill>
              </a:rPr>
              <a:t>1</a:t>
            </a:r>
            <a:r>
              <a:rPr lang="en-US" sz="2400" dirty="0">
                <a:solidFill>
                  <a:schemeClr val="bg1"/>
                </a:solidFill>
              </a:rPr>
              <a:t>’</a:t>
            </a:r>
            <a:endParaRPr lang="en-US" sz="2400" baseline="-25000" dirty="0">
              <a:solidFill>
                <a:schemeClr val="bg1"/>
              </a:solidFill>
            </a:endParaRPr>
          </a:p>
        </p:txBody>
      </p:sp>
      <p:sp>
        <p:nvSpPr>
          <p:cNvPr id="82" name="TextBox 81"/>
          <p:cNvSpPr txBox="1"/>
          <p:nvPr/>
        </p:nvSpPr>
        <p:spPr>
          <a:xfrm>
            <a:off x="3763780" y="2924330"/>
            <a:ext cx="572593"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2</a:t>
            </a:r>
            <a:r>
              <a:rPr lang="en-US" sz="2400" dirty="0" smtClean="0">
                <a:solidFill>
                  <a:schemeClr val="bg1"/>
                </a:solidFill>
              </a:rPr>
              <a:t>’</a:t>
            </a:r>
            <a:endParaRPr lang="en-US" sz="2400" baseline="-25000" dirty="0">
              <a:solidFill>
                <a:schemeClr val="bg1"/>
              </a:solidFill>
            </a:endParaRPr>
          </a:p>
        </p:txBody>
      </p:sp>
      <p:sp>
        <p:nvSpPr>
          <p:cNvPr id="83" name="TextBox 82"/>
          <p:cNvSpPr txBox="1"/>
          <p:nvPr/>
        </p:nvSpPr>
        <p:spPr>
          <a:xfrm>
            <a:off x="5752007" y="2909340"/>
            <a:ext cx="572593"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3</a:t>
            </a:r>
            <a:r>
              <a:rPr lang="en-US" sz="2400" dirty="0" smtClean="0">
                <a:solidFill>
                  <a:schemeClr val="bg1"/>
                </a:solidFill>
              </a:rPr>
              <a:t>’</a:t>
            </a:r>
            <a:endParaRPr lang="en-US" sz="2400" baseline="-25000" dirty="0">
              <a:solidFill>
                <a:schemeClr val="bg1"/>
              </a:solidFill>
            </a:endParaRPr>
          </a:p>
        </p:txBody>
      </p:sp>
      <p:sp>
        <p:nvSpPr>
          <p:cNvPr id="84" name="TextBox 83"/>
          <p:cNvSpPr txBox="1"/>
          <p:nvPr/>
        </p:nvSpPr>
        <p:spPr>
          <a:xfrm>
            <a:off x="7772400" y="2909340"/>
            <a:ext cx="572593" cy="461665"/>
          </a:xfrm>
          <a:prstGeom prst="rect">
            <a:avLst/>
          </a:prstGeom>
          <a:noFill/>
        </p:spPr>
        <p:txBody>
          <a:bodyPr wrap="none" rtlCol="0">
            <a:spAutoFit/>
          </a:bodyPr>
          <a:lstStyle/>
          <a:p>
            <a:r>
              <a:rPr lang="en-US" sz="2400" dirty="0" smtClean="0">
                <a:solidFill>
                  <a:schemeClr val="bg1"/>
                </a:solidFill>
              </a:rPr>
              <a:t>Q</a:t>
            </a:r>
            <a:r>
              <a:rPr lang="en-US" sz="2400" baseline="-25000" dirty="0">
                <a:solidFill>
                  <a:schemeClr val="bg1"/>
                </a:solidFill>
              </a:rPr>
              <a:t>4</a:t>
            </a:r>
            <a:r>
              <a:rPr lang="en-US" sz="2400" dirty="0" smtClean="0">
                <a:solidFill>
                  <a:schemeClr val="bg1"/>
                </a:solidFill>
              </a:rPr>
              <a:t>’</a:t>
            </a:r>
            <a:endParaRPr lang="en-US" sz="2400" baseline="-25000" dirty="0">
              <a:solidFill>
                <a:schemeClr val="bg1"/>
              </a:solidFill>
            </a:endParaRPr>
          </a:p>
        </p:txBody>
      </p:sp>
      <p:cxnSp>
        <p:nvCxnSpPr>
          <p:cNvPr id="85" name="Straight Connector 84"/>
          <p:cNvCxnSpPr/>
          <p:nvPr/>
        </p:nvCxnSpPr>
        <p:spPr>
          <a:xfrm flipV="1">
            <a:off x="2362200" y="3137940"/>
            <a:ext cx="279781" cy="22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267200" y="3137940"/>
            <a:ext cx="279781" cy="22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6243439" y="3137940"/>
            <a:ext cx="279781" cy="22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8305800" y="3137940"/>
            <a:ext cx="279781" cy="2232"/>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06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wipe(down)">
                                      <p:cBhvr>
                                        <p:cTn id="16" dur="500"/>
                                        <p:tgtEl>
                                          <p:spTgt spid="8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wipe(down)">
                                      <p:cBhvr>
                                        <p:cTn id="19" dur="500"/>
                                        <p:tgtEl>
                                          <p:spTgt spid="8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3"/>
                                        </p:tgtEl>
                                        <p:attrNameLst>
                                          <p:attrName>style.visibility</p:attrName>
                                        </p:attrNameLst>
                                      </p:cBhvr>
                                      <p:to>
                                        <p:strVal val="visible"/>
                                      </p:to>
                                    </p:set>
                                    <p:animEffect transition="in" filter="wipe(down)">
                                      <p:cBhvr>
                                        <p:cTn id="22" dur="500"/>
                                        <p:tgtEl>
                                          <p:spTgt spid="8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wipe(down)">
                                      <p:cBhvr>
                                        <p:cTn id="25" dur="500"/>
                                        <p:tgtEl>
                                          <p:spTgt spid="84"/>
                                        </p:tgtEl>
                                      </p:cBhvr>
                                    </p:animEffect>
                                  </p:childTnLst>
                                </p:cTn>
                              </p:par>
                              <p:par>
                                <p:cTn id="26" presetID="22" presetClass="entr" presetSubtype="4"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wipe(down)">
                                      <p:cBhvr>
                                        <p:cTn id="33" dur="500"/>
                                        <p:tgtEl>
                                          <p:spTgt spid="41"/>
                                        </p:tgtEl>
                                      </p:cBhvr>
                                    </p:animEffect>
                                  </p:childTnLst>
                                </p:cTn>
                              </p:par>
                              <p:par>
                                <p:cTn id="34" presetID="22" presetClass="entr" presetSubtype="4"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down)">
                                      <p:cBhvr>
                                        <p:cTn id="36" dur="500"/>
                                        <p:tgtEl>
                                          <p:spTgt spid="24"/>
                                        </p:tgtEl>
                                      </p:cBhvr>
                                    </p:animEffect>
                                  </p:childTnLst>
                                </p:cTn>
                              </p:par>
                              <p:par>
                                <p:cTn id="37" presetID="22" presetClass="entr" presetSubtype="4"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down)">
                                      <p:cBhvr>
                                        <p:cTn id="39" dur="500"/>
                                        <p:tgtEl>
                                          <p:spTgt spid="25"/>
                                        </p:tgtEl>
                                      </p:cBhvr>
                                    </p:animEffect>
                                  </p:childTnLst>
                                </p:cTn>
                              </p:par>
                              <p:par>
                                <p:cTn id="40" presetID="22" presetClass="entr" presetSubtype="4"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par>
                                <p:cTn id="43" presetID="22" presetClass="entr" presetSubtype="4"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down)">
                                      <p:cBhvr>
                                        <p:cTn id="45" dur="500"/>
                                        <p:tgtEl>
                                          <p:spTgt spid="31"/>
                                        </p:tgtEl>
                                      </p:cBhvr>
                                    </p:animEffect>
                                  </p:childTnLst>
                                </p:cTn>
                              </p:par>
                              <p:par>
                                <p:cTn id="46" presetID="22" presetClass="entr" presetSubtype="4" fill="hold"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down)">
                                      <p:cBhvr>
                                        <p:cTn id="48" dur="500"/>
                                        <p:tgtEl>
                                          <p:spTgt spid="3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animEffect transition="in" filter="wipe(down)">
                                      <p:cBhvr>
                                        <p:cTn id="51" dur="500"/>
                                        <p:tgtEl>
                                          <p:spTgt spid="73"/>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72"/>
                                        </p:tgtEl>
                                        <p:attrNameLst>
                                          <p:attrName>style.visibility</p:attrName>
                                        </p:attrNameLst>
                                      </p:cBhvr>
                                      <p:to>
                                        <p:strVal val="visible"/>
                                      </p:to>
                                    </p:set>
                                    <p:animEffect transition="in" filter="wipe(down)">
                                      <p:cBhvr>
                                        <p:cTn id="54" dur="500"/>
                                        <p:tgtEl>
                                          <p:spTgt spid="72"/>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70"/>
                                        </p:tgtEl>
                                        <p:attrNameLst>
                                          <p:attrName>style.visibility</p:attrName>
                                        </p:attrNameLst>
                                      </p:cBhvr>
                                      <p:to>
                                        <p:strVal val="visible"/>
                                      </p:to>
                                    </p:set>
                                    <p:animEffect transition="in" filter="wipe(down)">
                                      <p:cBhvr>
                                        <p:cTn id="57" dur="500"/>
                                        <p:tgtEl>
                                          <p:spTgt spid="70"/>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71"/>
                                        </p:tgtEl>
                                        <p:attrNameLst>
                                          <p:attrName>style.visibility</p:attrName>
                                        </p:attrNameLst>
                                      </p:cBhvr>
                                      <p:to>
                                        <p:strVal val="visible"/>
                                      </p:to>
                                    </p:set>
                                    <p:animEffect transition="in" filter="wipe(down)">
                                      <p:cBhvr>
                                        <p:cTn id="60" dur="500"/>
                                        <p:tgtEl>
                                          <p:spTgt spid="7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wipe(left)">
                                      <p:cBhvr>
                                        <p:cTn id="65" dur="500"/>
                                        <p:tgtEl>
                                          <p:spTgt spid="3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52"/>
                                        </p:tgtEl>
                                        <p:attrNameLst>
                                          <p:attrName>style.visibility</p:attrName>
                                        </p:attrNameLst>
                                      </p:cBhvr>
                                      <p:to>
                                        <p:strVal val="visible"/>
                                      </p:to>
                                    </p:set>
                                    <p:animEffect transition="in" filter="wipe(left)">
                                      <p:cBhvr>
                                        <p:cTn id="70" dur="500"/>
                                        <p:tgtEl>
                                          <p:spTgt spid="5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wipe(left)">
                                      <p:cBhvr>
                                        <p:cTn id="75" dur="500"/>
                                        <p:tgtEl>
                                          <p:spTgt spid="5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wipe(left)">
                                      <p:cBhvr>
                                        <p:cTn id="80" dur="500"/>
                                        <p:tgtEl>
                                          <p:spTgt spid="5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61"/>
                                        </p:tgtEl>
                                        <p:attrNameLst>
                                          <p:attrName>style.visibility</p:attrName>
                                        </p:attrNameLst>
                                      </p:cBhvr>
                                      <p:to>
                                        <p:strVal val="visible"/>
                                      </p:to>
                                    </p:set>
                                    <p:animEffect transition="in" filter="wipe(left)">
                                      <p:cBhvr>
                                        <p:cTn id="85" dur="500"/>
                                        <p:tgtEl>
                                          <p:spTgt spid="61"/>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2" fill="hold" nodeType="clickEffect">
                                  <p:stCondLst>
                                    <p:cond delay="0"/>
                                  </p:stCondLst>
                                  <p:childTnLst>
                                    <p:set>
                                      <p:cBhvr>
                                        <p:cTn id="89" dur="1" fill="hold">
                                          <p:stCondLst>
                                            <p:cond delay="0"/>
                                          </p:stCondLst>
                                        </p:cTn>
                                        <p:tgtEl>
                                          <p:spTgt spid="79"/>
                                        </p:tgtEl>
                                        <p:attrNameLst>
                                          <p:attrName>style.visibility</p:attrName>
                                        </p:attrNameLst>
                                      </p:cBhvr>
                                      <p:to>
                                        <p:strVal val="visible"/>
                                      </p:to>
                                    </p:set>
                                    <p:animEffect transition="in" filter="wipe(right)">
                                      <p:cBhvr>
                                        <p:cTn id="90" dur="500"/>
                                        <p:tgtEl>
                                          <p:spTgt spid="79"/>
                                        </p:tgtEl>
                                      </p:cBhvr>
                                    </p:animEffect>
                                  </p:childTnLst>
                                </p:cTn>
                              </p:par>
                              <p:par>
                                <p:cTn id="91" presetID="22" presetClass="entr" presetSubtype="2" fill="hold" nodeType="withEffect">
                                  <p:stCondLst>
                                    <p:cond delay="0"/>
                                  </p:stCondLst>
                                  <p:childTnLst>
                                    <p:set>
                                      <p:cBhvr>
                                        <p:cTn id="92" dur="1" fill="hold">
                                          <p:stCondLst>
                                            <p:cond delay="0"/>
                                          </p:stCondLst>
                                        </p:cTn>
                                        <p:tgtEl>
                                          <p:spTgt spid="78"/>
                                        </p:tgtEl>
                                        <p:attrNameLst>
                                          <p:attrName>style.visibility</p:attrName>
                                        </p:attrNameLst>
                                      </p:cBhvr>
                                      <p:to>
                                        <p:strVal val="visible"/>
                                      </p:to>
                                    </p:set>
                                    <p:animEffect transition="in" filter="wipe(right)">
                                      <p:cBhvr>
                                        <p:cTn id="93" dur="500"/>
                                        <p:tgtEl>
                                          <p:spTgt spid="78"/>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85"/>
                                        </p:tgtEl>
                                        <p:attrNameLst>
                                          <p:attrName>style.visibility</p:attrName>
                                        </p:attrNameLst>
                                      </p:cBhvr>
                                      <p:to>
                                        <p:strVal val="visible"/>
                                      </p:to>
                                    </p:set>
                                    <p:animEffect transition="in" filter="wipe(left)">
                                      <p:cBhvr>
                                        <p:cTn id="98" dur="500"/>
                                        <p:tgtEl>
                                          <p:spTgt spid="85"/>
                                        </p:tgtEl>
                                      </p:cBhvr>
                                    </p:animEffect>
                                  </p:childTnLst>
                                </p:cTn>
                              </p:par>
                              <p:par>
                                <p:cTn id="99" presetID="22" presetClass="entr" presetSubtype="8" fill="hold" nodeType="withEffect">
                                  <p:stCondLst>
                                    <p:cond delay="0"/>
                                  </p:stCondLst>
                                  <p:childTnLst>
                                    <p:set>
                                      <p:cBhvr>
                                        <p:cTn id="100" dur="1" fill="hold">
                                          <p:stCondLst>
                                            <p:cond delay="0"/>
                                          </p:stCondLst>
                                        </p:cTn>
                                        <p:tgtEl>
                                          <p:spTgt spid="86"/>
                                        </p:tgtEl>
                                        <p:attrNameLst>
                                          <p:attrName>style.visibility</p:attrName>
                                        </p:attrNameLst>
                                      </p:cBhvr>
                                      <p:to>
                                        <p:strVal val="visible"/>
                                      </p:to>
                                    </p:set>
                                    <p:animEffect transition="in" filter="wipe(left)">
                                      <p:cBhvr>
                                        <p:cTn id="101" dur="500"/>
                                        <p:tgtEl>
                                          <p:spTgt spid="86"/>
                                        </p:tgtEl>
                                      </p:cBhvr>
                                    </p:animEffect>
                                  </p:childTnLst>
                                </p:cTn>
                              </p:par>
                              <p:par>
                                <p:cTn id="102" presetID="22" presetClass="entr" presetSubtype="8" fill="hold" nodeType="withEffect">
                                  <p:stCondLst>
                                    <p:cond delay="0"/>
                                  </p:stCondLst>
                                  <p:childTnLst>
                                    <p:set>
                                      <p:cBhvr>
                                        <p:cTn id="103" dur="1" fill="hold">
                                          <p:stCondLst>
                                            <p:cond delay="0"/>
                                          </p:stCondLst>
                                        </p:cTn>
                                        <p:tgtEl>
                                          <p:spTgt spid="87"/>
                                        </p:tgtEl>
                                        <p:attrNameLst>
                                          <p:attrName>style.visibility</p:attrName>
                                        </p:attrNameLst>
                                      </p:cBhvr>
                                      <p:to>
                                        <p:strVal val="visible"/>
                                      </p:to>
                                    </p:set>
                                    <p:animEffect transition="in" filter="wipe(left)">
                                      <p:cBhvr>
                                        <p:cTn id="104" dur="500"/>
                                        <p:tgtEl>
                                          <p:spTgt spid="87"/>
                                        </p:tgtEl>
                                      </p:cBhvr>
                                    </p:animEffect>
                                  </p:childTnLst>
                                </p:cTn>
                              </p:par>
                              <p:par>
                                <p:cTn id="105" presetID="22" presetClass="entr" presetSubtype="8" fill="hold" nodeType="withEffect">
                                  <p:stCondLst>
                                    <p:cond delay="0"/>
                                  </p:stCondLst>
                                  <p:childTnLst>
                                    <p:set>
                                      <p:cBhvr>
                                        <p:cTn id="106" dur="1" fill="hold">
                                          <p:stCondLst>
                                            <p:cond delay="0"/>
                                          </p:stCondLst>
                                        </p:cTn>
                                        <p:tgtEl>
                                          <p:spTgt spid="88"/>
                                        </p:tgtEl>
                                        <p:attrNameLst>
                                          <p:attrName>style.visibility</p:attrName>
                                        </p:attrNameLst>
                                      </p:cBhvr>
                                      <p:to>
                                        <p:strVal val="visible"/>
                                      </p:to>
                                    </p:set>
                                    <p:animEffect transition="in" filter="wipe(left)">
                                      <p:cBhvr>
                                        <p:cTn id="107"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70" grpId="0" animBg="1"/>
      <p:bldP spid="71" grpId="0" animBg="1"/>
      <p:bldP spid="72" grpId="0" animBg="1"/>
      <p:bldP spid="73" grpId="0" animBg="1"/>
      <p:bldP spid="81" grpId="0"/>
      <p:bldP spid="82" grpId="0"/>
      <p:bldP spid="83" grpId="0"/>
      <p:bldP spid="8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Ring Counter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7889399"/>
              </p:ext>
            </p:extLst>
          </p:nvPr>
        </p:nvGraphicFramePr>
        <p:xfrm>
          <a:off x="2019300" y="1219200"/>
          <a:ext cx="4914900" cy="3657600"/>
        </p:xfrm>
        <a:graphic>
          <a:graphicData uri="http://schemas.openxmlformats.org/drawingml/2006/table">
            <a:tbl>
              <a:tblPr firstRow="1" bandRow="1"/>
              <a:tblGrid>
                <a:gridCol w="982980"/>
                <a:gridCol w="982980"/>
                <a:gridCol w="982980"/>
                <a:gridCol w="982980"/>
                <a:gridCol w="982980"/>
              </a:tblGrid>
              <a:tr h="336153">
                <a:tc rowSpan="2">
                  <a:txBody>
                    <a:bodyPr/>
                    <a:lstStyle/>
                    <a:p>
                      <a:pPr algn="ctr"/>
                      <a:r>
                        <a:rPr lang="en-US" dirty="0" smtClean="0"/>
                        <a:t>After pulses</a:t>
                      </a:r>
                      <a:endParaRPr lang="en-US" dirty="0"/>
                    </a:p>
                  </a:txBody>
                  <a:tcPr anchor="ctr"/>
                </a:tc>
                <a:tc gridSpan="4">
                  <a:txBody>
                    <a:bodyPr/>
                    <a:lstStyle/>
                    <a:p>
                      <a:pPr algn="ctr"/>
                      <a:r>
                        <a:rPr lang="en-US" dirty="0" smtClean="0"/>
                        <a:t>State</a:t>
                      </a: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r>
              <a:tr h="336153">
                <a:tc vMerge="1">
                  <a:txBody>
                    <a:bodyPr/>
                    <a:lstStyle/>
                    <a:p>
                      <a:pPr algn="ctr"/>
                      <a:endParaRPr lang="en-US" dirty="0"/>
                    </a:p>
                  </a:txBody>
                  <a:tcPr anchor="ctr"/>
                </a:tc>
                <a:tc>
                  <a:txBody>
                    <a:bodyPr/>
                    <a:lstStyle/>
                    <a:p>
                      <a:pPr algn="ctr"/>
                      <a:r>
                        <a:rPr lang="en-US" dirty="0" smtClean="0"/>
                        <a:t>Q</a:t>
                      </a:r>
                      <a:r>
                        <a:rPr lang="en-US" baseline="-25000" dirty="0" smtClean="0"/>
                        <a:t>1</a:t>
                      </a:r>
                      <a:endParaRPr lang="en-US" baseline="-25000" dirty="0"/>
                    </a:p>
                  </a:txBody>
                  <a:tcPr anchor="ctr"/>
                </a:tc>
                <a:tc>
                  <a:txBody>
                    <a:bodyPr/>
                    <a:lstStyle/>
                    <a:p>
                      <a:pPr algn="ctr"/>
                      <a:r>
                        <a:rPr lang="en-US" dirty="0" smtClean="0"/>
                        <a:t>Q</a:t>
                      </a:r>
                      <a:r>
                        <a:rPr lang="en-US" baseline="-25000" dirty="0" smtClean="0"/>
                        <a:t>2</a:t>
                      </a:r>
                      <a:endParaRPr lang="en-US" dirty="0"/>
                    </a:p>
                  </a:txBody>
                  <a:tcPr anchor="ctr"/>
                </a:tc>
                <a:tc>
                  <a:txBody>
                    <a:bodyPr/>
                    <a:lstStyle/>
                    <a:p>
                      <a:pPr algn="ctr"/>
                      <a:r>
                        <a:rPr lang="en-US" dirty="0" smtClean="0"/>
                        <a:t>Q</a:t>
                      </a:r>
                      <a:r>
                        <a:rPr lang="en-US" baseline="-25000" dirty="0" smtClean="0"/>
                        <a:t>3</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Q</a:t>
                      </a:r>
                      <a:r>
                        <a:rPr lang="en-US" baseline="-25000" dirty="0" smtClean="0"/>
                        <a:t>4</a:t>
                      </a:r>
                      <a:endParaRPr lang="en-US" dirty="0" smtClean="0"/>
                    </a:p>
                  </a:txBody>
                  <a:tcPr anchor="ctr"/>
                </a:tc>
              </a:tr>
              <a:tr h="336153">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336153">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smtClean="0"/>
                        <a:t>0</a:t>
                      </a:r>
                      <a:endParaRPr lang="en-US" dirty="0"/>
                    </a:p>
                  </a:txBody>
                  <a:tcPr anchor="ctr"/>
                </a:tc>
              </a:tr>
              <a:tr h="336153">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336153">
                <a:tc>
                  <a:txBody>
                    <a:bodyPr/>
                    <a:lstStyle/>
                    <a:p>
                      <a:pPr algn="ctr"/>
                      <a:r>
                        <a:rPr lang="en-US" dirty="0" smtClean="0"/>
                        <a:t>3</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336153">
                <a:tc>
                  <a:txBody>
                    <a:bodyPr/>
                    <a:lstStyle/>
                    <a:p>
                      <a:pPr algn="ctr"/>
                      <a:r>
                        <a:rPr lang="en-US" dirty="0" smtClean="0"/>
                        <a:t>4</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336153">
                <a:tc>
                  <a:txBody>
                    <a:bodyPr/>
                    <a:lstStyle/>
                    <a:p>
                      <a:pPr algn="ctr"/>
                      <a:r>
                        <a:rPr lang="en-US" dirty="0" smtClean="0"/>
                        <a:t>5</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smtClean="0"/>
                        <a:t>0</a:t>
                      </a:r>
                      <a:endParaRPr lang="en-US" dirty="0"/>
                    </a:p>
                  </a:txBody>
                  <a:tcPr anchor="ctr"/>
                </a:tc>
              </a:tr>
              <a:tr h="336153">
                <a:tc>
                  <a:txBody>
                    <a:bodyPr/>
                    <a:lstStyle/>
                    <a:p>
                      <a:pPr algn="ctr"/>
                      <a:r>
                        <a:rPr lang="en-US" dirty="0" smtClean="0"/>
                        <a:t>6</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336153">
                <a:tc>
                  <a:txBody>
                    <a:bodyPr/>
                    <a:lstStyle/>
                    <a:p>
                      <a:pPr algn="ctr"/>
                      <a:r>
                        <a:rPr lang="en-US" dirty="0" smtClean="0"/>
                        <a:t>7</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bl>
          </a:graphicData>
        </a:graphic>
      </p:graphicFrame>
    </p:spTree>
    <p:extLst>
      <p:ext uri="{BB962C8B-B14F-4D97-AF65-F5344CB8AC3E}">
        <p14:creationId xmlns:p14="http://schemas.microsoft.com/office/powerpoint/2010/main" val="117420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lstStyle/>
          <a:p>
            <a:r>
              <a:rPr lang="en-US" dirty="0" smtClean="0"/>
              <a:t>Sequential Circuits</a:t>
            </a:r>
            <a:endParaRPr lang="en-US" dirty="0"/>
          </a:p>
        </p:txBody>
      </p:sp>
      <p:sp>
        <p:nvSpPr>
          <p:cNvPr id="9" name="Content Placeholder 8"/>
          <p:cNvSpPr>
            <a:spLocks noGrp="1"/>
          </p:cNvSpPr>
          <p:nvPr>
            <p:ph sz="half" idx="2"/>
          </p:nvPr>
        </p:nvSpPr>
        <p:spPr/>
        <p:txBody>
          <a:bodyPr>
            <a:normAutofit fontScale="92500" lnSpcReduction="20000"/>
          </a:bodyPr>
          <a:lstStyle/>
          <a:p>
            <a:r>
              <a:rPr lang="en-US" dirty="0" smtClean="0"/>
              <a:t>In </a:t>
            </a:r>
            <a:r>
              <a:rPr lang="en-US" dirty="0"/>
              <a:t>sequential circuits, the output variables at any instant of time are dependent not only on the present input variables, but also on </a:t>
            </a:r>
            <a:r>
              <a:rPr lang="en-US" dirty="0" smtClean="0"/>
              <a:t>the present </a:t>
            </a:r>
            <a:r>
              <a:rPr lang="en-US" dirty="0"/>
              <a:t>state, i.e. on the past history of the system. </a:t>
            </a:r>
          </a:p>
          <a:p>
            <a:r>
              <a:rPr lang="en-US" dirty="0" smtClean="0"/>
              <a:t>Memory </a:t>
            </a:r>
            <a:r>
              <a:rPr lang="en-US" dirty="0"/>
              <a:t>unit is required to store the past history of the input variables in sequential circuits</a:t>
            </a:r>
            <a:r>
              <a:rPr lang="en-US" dirty="0" smtClean="0"/>
              <a:t>.</a:t>
            </a:r>
            <a:endParaRPr lang="en-US" dirty="0"/>
          </a:p>
          <a:p>
            <a:r>
              <a:rPr lang="en-US" dirty="0" smtClean="0"/>
              <a:t>Sequential </a:t>
            </a:r>
            <a:r>
              <a:rPr lang="en-US" dirty="0"/>
              <a:t>circuits are </a:t>
            </a:r>
            <a:r>
              <a:rPr lang="en-US" dirty="0" smtClean="0"/>
              <a:t>slower than </a:t>
            </a:r>
            <a:r>
              <a:rPr lang="en-US" dirty="0"/>
              <a:t>combinational circuits. </a:t>
            </a:r>
          </a:p>
          <a:p>
            <a:r>
              <a:rPr lang="en-US" dirty="0" smtClean="0"/>
              <a:t>Sequential </a:t>
            </a:r>
            <a:r>
              <a:rPr lang="en-US" dirty="0"/>
              <a:t>circuits are comparatively </a:t>
            </a:r>
            <a:r>
              <a:rPr lang="en-US" dirty="0" smtClean="0"/>
              <a:t>harder to design.</a:t>
            </a:r>
            <a:endParaRPr lang="en-US" dirty="0"/>
          </a:p>
        </p:txBody>
      </p:sp>
      <p:sp>
        <p:nvSpPr>
          <p:cNvPr id="10" name="Text Placeholder 9"/>
          <p:cNvSpPr>
            <a:spLocks noGrp="1"/>
          </p:cNvSpPr>
          <p:nvPr>
            <p:ph type="body" sz="quarter" idx="3"/>
          </p:nvPr>
        </p:nvSpPr>
        <p:spPr/>
        <p:txBody>
          <a:bodyPr/>
          <a:lstStyle/>
          <a:p>
            <a:r>
              <a:rPr lang="en-US" dirty="0" smtClean="0"/>
              <a:t>Combinational Circuits</a:t>
            </a:r>
            <a:endParaRPr lang="en-US" dirty="0"/>
          </a:p>
        </p:txBody>
      </p:sp>
      <p:sp>
        <p:nvSpPr>
          <p:cNvPr id="11" name="Content Placeholder 10"/>
          <p:cNvSpPr>
            <a:spLocks noGrp="1"/>
          </p:cNvSpPr>
          <p:nvPr>
            <p:ph sz="quarter" idx="4"/>
          </p:nvPr>
        </p:nvSpPr>
        <p:spPr/>
        <p:txBody>
          <a:bodyPr>
            <a:normAutofit fontScale="92500"/>
          </a:bodyPr>
          <a:lstStyle/>
          <a:p>
            <a:r>
              <a:rPr lang="en-US" dirty="0" smtClean="0"/>
              <a:t>In </a:t>
            </a:r>
            <a:r>
              <a:rPr lang="en-US" dirty="0"/>
              <a:t>combinational circuits, the output variables </a:t>
            </a:r>
            <a:r>
              <a:rPr lang="en-US" dirty="0" smtClean="0"/>
              <a:t>at </a:t>
            </a:r>
            <a:r>
              <a:rPr lang="en-US" dirty="0"/>
              <a:t>any instant of time are dependent only on the present input variables. </a:t>
            </a:r>
          </a:p>
          <a:p>
            <a:r>
              <a:rPr lang="en-US" dirty="0" smtClean="0"/>
              <a:t>Memory </a:t>
            </a:r>
            <a:r>
              <a:rPr lang="en-US" dirty="0"/>
              <a:t>unit is not required in combinational circuits. </a:t>
            </a:r>
          </a:p>
          <a:p>
            <a:r>
              <a:rPr lang="en-US" dirty="0" smtClean="0"/>
              <a:t>Combinational </a:t>
            </a:r>
            <a:r>
              <a:rPr lang="en-US" dirty="0"/>
              <a:t>circuits are faster because the delay between the input and the output is </a:t>
            </a:r>
            <a:r>
              <a:rPr lang="en-US" dirty="0" smtClean="0"/>
              <a:t>due to </a:t>
            </a:r>
            <a:r>
              <a:rPr lang="en-US" dirty="0"/>
              <a:t>propagation delay of gates </a:t>
            </a:r>
            <a:r>
              <a:rPr lang="en-US" dirty="0" smtClean="0"/>
              <a:t>only.</a:t>
            </a:r>
          </a:p>
          <a:p>
            <a:r>
              <a:rPr lang="en-US" dirty="0" smtClean="0"/>
              <a:t>Combinational </a:t>
            </a:r>
            <a:r>
              <a:rPr lang="en-US" dirty="0"/>
              <a:t>circuits are easy to design.</a:t>
            </a:r>
          </a:p>
        </p:txBody>
      </p:sp>
      <p:sp>
        <p:nvSpPr>
          <p:cNvPr id="2" name="Title 1"/>
          <p:cNvSpPr>
            <a:spLocks noGrp="1"/>
          </p:cNvSpPr>
          <p:nvPr>
            <p:ph type="title"/>
          </p:nvPr>
        </p:nvSpPr>
        <p:spPr/>
        <p:txBody>
          <a:bodyPr>
            <a:normAutofit/>
          </a:bodyPr>
          <a:lstStyle/>
          <a:p>
            <a:r>
              <a:rPr lang="en-US" dirty="0" smtClean="0"/>
              <a:t>Sequential Circuits v/s Combinational Circuits</a:t>
            </a:r>
            <a:endParaRPr lang="en-US" dirty="0"/>
          </a:p>
        </p:txBody>
      </p:sp>
    </p:spTree>
    <p:extLst>
      <p:ext uri="{BB962C8B-B14F-4D97-AF65-F5344CB8AC3E}">
        <p14:creationId xmlns:p14="http://schemas.microsoft.com/office/powerpoint/2010/main" val="319572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Flip-flop</a:t>
            </a:r>
            <a:endParaRPr lang="en-US" dirty="0"/>
          </a:p>
        </p:txBody>
      </p:sp>
      <p:sp>
        <p:nvSpPr>
          <p:cNvPr id="3" name="Content Placeholder 2"/>
          <p:cNvSpPr>
            <a:spLocks noGrp="1"/>
          </p:cNvSpPr>
          <p:nvPr>
            <p:ph idx="1"/>
          </p:nvPr>
        </p:nvSpPr>
        <p:spPr/>
        <p:txBody>
          <a:bodyPr/>
          <a:lstStyle/>
          <a:p>
            <a:r>
              <a:rPr lang="en-US" dirty="0" smtClean="0"/>
              <a:t>A flip-flop, known formally as </a:t>
            </a:r>
            <a:r>
              <a:rPr lang="en-US" dirty="0" err="1" smtClean="0"/>
              <a:t>bistable</a:t>
            </a:r>
            <a:r>
              <a:rPr lang="en-US" dirty="0" smtClean="0"/>
              <a:t> </a:t>
            </a:r>
            <a:r>
              <a:rPr lang="en-US" dirty="0" err="1" smtClean="0"/>
              <a:t>multivibrator</a:t>
            </a:r>
            <a:r>
              <a:rPr lang="en-US" dirty="0" smtClean="0"/>
              <a:t>, has two stable states.</a:t>
            </a:r>
          </a:p>
          <a:p>
            <a:r>
              <a:rPr lang="en-US" dirty="0" smtClean="0"/>
              <a:t>It can remain in either of the states indefinitely.</a:t>
            </a:r>
          </a:p>
          <a:p>
            <a:r>
              <a:rPr lang="en-US" dirty="0" smtClean="0"/>
              <a:t>Its state can be changed by applying the proper triggering signal.</a:t>
            </a:r>
            <a:endParaRPr lang="en-US" dirty="0"/>
          </a:p>
        </p:txBody>
      </p:sp>
    </p:spTree>
    <p:extLst>
      <p:ext uri="{BB962C8B-B14F-4D97-AF65-F5344CB8AC3E}">
        <p14:creationId xmlns:p14="http://schemas.microsoft.com/office/powerpoint/2010/main" val="12380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Latch</a:t>
            </a:r>
            <a:endParaRPr lang="en-US" dirty="0"/>
          </a:p>
        </p:txBody>
      </p:sp>
      <p:sp>
        <p:nvSpPr>
          <p:cNvPr id="3" name="Content Placeholder 2"/>
          <p:cNvSpPr>
            <a:spLocks noGrp="1"/>
          </p:cNvSpPr>
          <p:nvPr>
            <p:ph idx="1"/>
          </p:nvPr>
        </p:nvSpPr>
        <p:spPr/>
        <p:txBody>
          <a:bodyPr/>
          <a:lstStyle/>
          <a:p>
            <a:r>
              <a:rPr lang="en-US" dirty="0" smtClean="0"/>
              <a:t>Latch is used for certain flip-flop which are </a:t>
            </a:r>
            <a:r>
              <a:rPr lang="en-US" i="1" dirty="0" smtClean="0">
                <a:solidFill>
                  <a:schemeClr val="tx2"/>
                </a:solidFill>
              </a:rPr>
              <a:t>non-clocked.</a:t>
            </a:r>
          </a:p>
          <a:p>
            <a:r>
              <a:rPr lang="en-US" dirty="0" smtClean="0"/>
              <a:t>These flip-flops ‘latch on’ to a 1 or a 0 immediately upon receiving the input pulse called SET or RESET.</a:t>
            </a:r>
            <a:endParaRPr lang="en-US" dirty="0"/>
          </a:p>
        </p:txBody>
      </p:sp>
    </p:spTree>
    <p:extLst>
      <p:ext uri="{BB962C8B-B14F-4D97-AF65-F5344CB8AC3E}">
        <p14:creationId xmlns:p14="http://schemas.microsoft.com/office/powerpoint/2010/main" val="30034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 Flip-Flop (Latch)</a:t>
            </a:r>
            <a:endParaRPr lang="en-US" dirty="0"/>
          </a:p>
        </p:txBody>
      </p:sp>
      <p:sp>
        <p:nvSpPr>
          <p:cNvPr id="3" name="Content Placeholder 2"/>
          <p:cNvSpPr>
            <a:spLocks noGrp="1"/>
          </p:cNvSpPr>
          <p:nvPr>
            <p:ph idx="1"/>
          </p:nvPr>
        </p:nvSpPr>
        <p:spPr/>
        <p:txBody>
          <a:bodyPr>
            <a:normAutofit/>
          </a:bodyPr>
          <a:lstStyle/>
          <a:p>
            <a:pPr algn="just"/>
            <a:r>
              <a:rPr lang="en-US" dirty="0"/>
              <a:t>The simplest type of flip-flop is called an S-R latch. </a:t>
            </a:r>
            <a:endParaRPr lang="en-US" dirty="0" smtClean="0"/>
          </a:p>
          <a:p>
            <a:pPr algn="just"/>
            <a:r>
              <a:rPr lang="en-US" dirty="0" smtClean="0"/>
              <a:t>It </a:t>
            </a:r>
            <a:r>
              <a:rPr lang="en-US" dirty="0"/>
              <a:t>has two outputs labelled Q and </a:t>
            </a:r>
            <a:r>
              <a:rPr lang="en-US" dirty="0" smtClean="0"/>
              <a:t>Q’ </a:t>
            </a:r>
            <a:r>
              <a:rPr lang="en-US" dirty="0"/>
              <a:t>and two inputs labelled S and R. The state of the latch corresponds to the level of Q (HIGH or LOW, 1 or 0) </a:t>
            </a:r>
            <a:r>
              <a:rPr lang="en-US" dirty="0" smtClean="0"/>
              <a:t>and Q’ is </a:t>
            </a:r>
            <a:r>
              <a:rPr lang="en-US" dirty="0"/>
              <a:t>the complement of that state. </a:t>
            </a:r>
            <a:endParaRPr lang="en-US" dirty="0" smtClean="0"/>
          </a:p>
          <a:p>
            <a:pPr algn="just"/>
            <a:r>
              <a:rPr lang="en-US" dirty="0" smtClean="0"/>
              <a:t>It </a:t>
            </a:r>
            <a:r>
              <a:rPr lang="en-US" dirty="0"/>
              <a:t>can be constructed using either two cross-coupled NAND gates or two-cross coupled NOR gates. </a:t>
            </a:r>
            <a:endParaRPr lang="en-US" dirty="0" smtClean="0"/>
          </a:p>
          <a:p>
            <a:pPr algn="just"/>
            <a:r>
              <a:rPr lang="en-US" dirty="0" smtClean="0"/>
              <a:t>Using </a:t>
            </a:r>
            <a:r>
              <a:rPr lang="en-US" dirty="0"/>
              <a:t>two NOR gates, an active-HIGH S-R latch can be constructed and using two NAND gates an active-LOW S-R latch can be constructed. </a:t>
            </a:r>
            <a:endParaRPr lang="en-US" dirty="0" smtClean="0"/>
          </a:p>
          <a:p>
            <a:pPr algn="just"/>
            <a:r>
              <a:rPr lang="en-US" dirty="0" smtClean="0"/>
              <a:t>The </a:t>
            </a:r>
            <a:r>
              <a:rPr lang="en-US" dirty="0"/>
              <a:t>name of the latch, S-R or SET-RESET, is derived from the names of its inputs. </a:t>
            </a:r>
          </a:p>
        </p:txBody>
      </p:sp>
    </p:spTree>
    <p:extLst>
      <p:ext uri="{BB962C8B-B14F-4D97-AF65-F5344CB8AC3E}">
        <p14:creationId xmlns:p14="http://schemas.microsoft.com/office/powerpoint/2010/main" val="202201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NOR Gate S-R latch (Active High)</a:t>
            </a:r>
            <a:endParaRPr lang="en-US" dirty="0"/>
          </a:p>
        </p:txBody>
      </p:sp>
      <p:sp>
        <p:nvSpPr>
          <p:cNvPr id="4" name="Rectangle 3"/>
          <p:cNvSpPr/>
          <p:nvPr/>
        </p:nvSpPr>
        <p:spPr>
          <a:xfrm>
            <a:off x="1447800" y="1219200"/>
            <a:ext cx="2203968"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5" name="Straight Connector 4"/>
          <p:cNvCxnSpPr/>
          <p:nvPr/>
        </p:nvCxnSpPr>
        <p:spPr>
          <a:xfrm flipH="1">
            <a:off x="863366" y="1447800"/>
            <a:ext cx="580565" cy="0"/>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657600" y="1447800"/>
            <a:ext cx="643395"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47800" y="1219200"/>
            <a:ext cx="269198" cy="461665"/>
          </a:xfrm>
          <a:prstGeom prst="rect">
            <a:avLst/>
          </a:prstGeom>
          <a:noFill/>
        </p:spPr>
        <p:txBody>
          <a:bodyPr wrap="none" rtlCol="0">
            <a:spAutoFit/>
          </a:bodyPr>
          <a:lstStyle/>
          <a:p>
            <a:r>
              <a:rPr lang="en-US" sz="2400" dirty="0" smtClean="0">
                <a:solidFill>
                  <a:schemeClr val="bg1"/>
                </a:solidFill>
              </a:rPr>
              <a:t>S</a:t>
            </a:r>
            <a:endParaRPr lang="en-US" sz="2400" dirty="0">
              <a:solidFill>
                <a:schemeClr val="bg1"/>
              </a:solidFill>
            </a:endParaRPr>
          </a:p>
        </p:txBody>
      </p:sp>
      <p:cxnSp>
        <p:nvCxnSpPr>
          <p:cNvPr id="8" name="Straight Connector 7"/>
          <p:cNvCxnSpPr/>
          <p:nvPr/>
        </p:nvCxnSpPr>
        <p:spPr>
          <a:xfrm flipH="1">
            <a:off x="880050" y="2281535"/>
            <a:ext cx="580565" cy="0"/>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66710" y="2052935"/>
            <a:ext cx="290395" cy="461665"/>
          </a:xfrm>
          <a:prstGeom prst="rect">
            <a:avLst/>
          </a:prstGeom>
          <a:noFill/>
        </p:spPr>
        <p:txBody>
          <a:bodyPr wrap="none" rtlCol="0">
            <a:spAutoFit/>
          </a:bodyPr>
          <a:lstStyle/>
          <a:p>
            <a:r>
              <a:rPr lang="en-US" sz="2400" dirty="0" smtClean="0">
                <a:solidFill>
                  <a:schemeClr val="bg1"/>
                </a:solidFill>
              </a:rPr>
              <a:t>R</a:t>
            </a:r>
            <a:endParaRPr lang="en-US" sz="2400" dirty="0">
              <a:solidFill>
                <a:schemeClr val="bg1"/>
              </a:solidFill>
            </a:endParaRPr>
          </a:p>
        </p:txBody>
      </p:sp>
      <p:sp>
        <p:nvSpPr>
          <p:cNvPr id="10" name="TextBox 9"/>
          <p:cNvSpPr txBox="1"/>
          <p:nvPr/>
        </p:nvSpPr>
        <p:spPr>
          <a:xfrm>
            <a:off x="3200400" y="1219200"/>
            <a:ext cx="323515" cy="461665"/>
          </a:xfrm>
          <a:prstGeom prst="rect">
            <a:avLst/>
          </a:prstGeom>
          <a:noFill/>
        </p:spPr>
        <p:txBody>
          <a:bodyPr wrap="none" rtlCol="0">
            <a:spAutoFit/>
          </a:bodyPr>
          <a:lstStyle/>
          <a:p>
            <a:r>
              <a:rPr lang="en-US" sz="2400" dirty="0" smtClean="0">
                <a:solidFill>
                  <a:schemeClr val="bg1"/>
                </a:solidFill>
              </a:rPr>
              <a:t>Q</a:t>
            </a:r>
            <a:endParaRPr lang="en-US" sz="2400" dirty="0">
              <a:solidFill>
                <a:schemeClr val="bg1"/>
              </a:solidFill>
            </a:endParaRPr>
          </a:p>
        </p:txBody>
      </p:sp>
      <p:sp>
        <p:nvSpPr>
          <p:cNvPr id="11" name="TextBox 10"/>
          <p:cNvSpPr txBox="1"/>
          <p:nvPr/>
        </p:nvSpPr>
        <p:spPr>
          <a:xfrm>
            <a:off x="3217636" y="2052935"/>
            <a:ext cx="388113" cy="461665"/>
          </a:xfrm>
          <a:prstGeom prst="rect">
            <a:avLst/>
          </a:prstGeom>
          <a:noFill/>
        </p:spPr>
        <p:txBody>
          <a:bodyPr wrap="none" rtlCol="0">
            <a:spAutoFit/>
          </a:bodyPr>
          <a:lstStyle/>
          <a:p>
            <a:r>
              <a:rPr lang="en-US" sz="2400" dirty="0" smtClean="0">
                <a:solidFill>
                  <a:schemeClr val="bg1"/>
                </a:solidFill>
              </a:rPr>
              <a:t>Q’</a:t>
            </a:r>
            <a:endParaRPr lang="en-US" sz="2400" dirty="0">
              <a:solidFill>
                <a:schemeClr val="bg1"/>
              </a:solidFill>
            </a:endParaRPr>
          </a:p>
        </p:txBody>
      </p:sp>
      <p:cxnSp>
        <p:nvCxnSpPr>
          <p:cNvPr id="12" name="Straight Connector 11"/>
          <p:cNvCxnSpPr/>
          <p:nvPr/>
        </p:nvCxnSpPr>
        <p:spPr>
          <a:xfrm>
            <a:off x="3657600" y="2319336"/>
            <a:ext cx="643395"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3" name="Left Brace 12"/>
          <p:cNvSpPr/>
          <p:nvPr/>
        </p:nvSpPr>
        <p:spPr>
          <a:xfrm>
            <a:off x="540740" y="1322070"/>
            <a:ext cx="251901" cy="1087754"/>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a:off x="4393569" y="1339246"/>
            <a:ext cx="238257" cy="107057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rot="16200000">
            <a:off x="-123420" y="1665476"/>
            <a:ext cx="694459" cy="400110"/>
          </a:xfrm>
          <a:prstGeom prst="rect">
            <a:avLst/>
          </a:prstGeom>
          <a:noFill/>
        </p:spPr>
        <p:txBody>
          <a:bodyPr wrap="none" rtlCol="0">
            <a:spAutoFit/>
          </a:bodyPr>
          <a:lstStyle/>
          <a:p>
            <a:r>
              <a:rPr lang="en-US" sz="2000" dirty="0" smtClean="0"/>
              <a:t>Inputs</a:t>
            </a:r>
            <a:endParaRPr lang="en-US" sz="2000" dirty="0"/>
          </a:p>
        </p:txBody>
      </p:sp>
      <p:sp>
        <p:nvSpPr>
          <p:cNvPr id="16" name="TextBox 15"/>
          <p:cNvSpPr txBox="1"/>
          <p:nvPr/>
        </p:nvSpPr>
        <p:spPr>
          <a:xfrm rot="16200000">
            <a:off x="4506381" y="1667893"/>
            <a:ext cx="853434" cy="400110"/>
          </a:xfrm>
          <a:prstGeom prst="rect">
            <a:avLst/>
          </a:prstGeom>
          <a:noFill/>
        </p:spPr>
        <p:txBody>
          <a:bodyPr wrap="none" rtlCol="0">
            <a:spAutoFit/>
          </a:bodyPr>
          <a:lstStyle/>
          <a:p>
            <a:r>
              <a:rPr lang="en-US" sz="2000" dirty="0" smtClean="0"/>
              <a:t>Outputs</a:t>
            </a:r>
            <a:endParaRPr lang="en-US" sz="2000" dirty="0"/>
          </a:p>
        </p:txBody>
      </p:sp>
      <p:graphicFrame>
        <p:nvGraphicFramePr>
          <p:cNvPr id="17" name="Table 16"/>
          <p:cNvGraphicFramePr>
            <a:graphicFrameLocks noGrp="1"/>
          </p:cNvGraphicFramePr>
          <p:nvPr>
            <p:extLst>
              <p:ext uri="{D42A27DB-BD31-4B8C-83A1-F6EECF244321}">
                <p14:modId xmlns:p14="http://schemas.microsoft.com/office/powerpoint/2010/main" val="2238043651"/>
              </p:ext>
            </p:extLst>
          </p:nvPr>
        </p:nvGraphicFramePr>
        <p:xfrm>
          <a:off x="4267200" y="2667000"/>
          <a:ext cx="4724407" cy="3362960"/>
        </p:xfrm>
        <a:graphic>
          <a:graphicData uri="http://schemas.openxmlformats.org/drawingml/2006/table">
            <a:tbl>
              <a:tblPr firstRow="1" bandRow="1"/>
              <a:tblGrid>
                <a:gridCol w="665328"/>
                <a:gridCol w="665328"/>
                <a:gridCol w="739254"/>
                <a:gridCol w="813179"/>
                <a:gridCol w="1841318"/>
              </a:tblGrid>
              <a:tr h="370840">
                <a:tc>
                  <a:txBody>
                    <a:bodyPr/>
                    <a:lstStyle/>
                    <a:p>
                      <a:pPr algn="ctr"/>
                      <a:r>
                        <a:rPr lang="en-US" sz="2000" b="1" dirty="0" smtClean="0">
                          <a:solidFill>
                            <a:schemeClr val="tx2"/>
                          </a:solidFill>
                        </a:rPr>
                        <a:t>S</a:t>
                      </a:r>
                      <a:endParaRPr lang="en-US" sz="2000" b="1" dirty="0">
                        <a:solidFill>
                          <a:schemeClr val="tx2"/>
                        </a:solidFill>
                      </a:endParaRPr>
                    </a:p>
                  </a:txBody>
                  <a:tcPr anchor="ctr"/>
                </a:tc>
                <a:tc>
                  <a:txBody>
                    <a:bodyPr/>
                    <a:lstStyle/>
                    <a:p>
                      <a:pPr algn="ctr"/>
                      <a:r>
                        <a:rPr lang="en-US" sz="2000" b="1" dirty="0" smtClean="0">
                          <a:solidFill>
                            <a:schemeClr val="tx2"/>
                          </a:solidFill>
                        </a:rPr>
                        <a:t>R</a:t>
                      </a:r>
                      <a:endParaRPr lang="en-US" sz="2000" b="1" dirty="0">
                        <a:solidFill>
                          <a:schemeClr val="tx2"/>
                        </a:solidFill>
                      </a:endParaRPr>
                    </a:p>
                  </a:txBody>
                  <a:tcPr anchor="ctr"/>
                </a:tc>
                <a:tc>
                  <a:txBody>
                    <a:bodyPr/>
                    <a:lstStyle/>
                    <a:p>
                      <a:pPr algn="ctr"/>
                      <a:r>
                        <a:rPr lang="en-US" sz="2000" b="1" dirty="0" err="1" smtClean="0">
                          <a:solidFill>
                            <a:schemeClr val="tx2"/>
                          </a:solidFill>
                        </a:rPr>
                        <a:t>Q</a:t>
                      </a:r>
                      <a:r>
                        <a:rPr lang="en-US" sz="2000" b="1" baseline="-25000" dirty="0" err="1" smtClean="0">
                          <a:solidFill>
                            <a:schemeClr val="tx2"/>
                          </a:solidFill>
                        </a:rPr>
                        <a:t>n</a:t>
                      </a:r>
                      <a:endParaRPr lang="en-US" sz="2000" b="1" baseline="-25000" dirty="0">
                        <a:solidFill>
                          <a:schemeClr val="tx2"/>
                        </a:solidFill>
                      </a:endParaRPr>
                    </a:p>
                  </a:txBody>
                  <a:tcPr anchor="ctr"/>
                </a:tc>
                <a:tc>
                  <a:txBody>
                    <a:bodyPr/>
                    <a:lstStyle/>
                    <a:p>
                      <a:pPr algn="ctr"/>
                      <a:r>
                        <a:rPr lang="en-US" sz="2000" b="1" dirty="0" smtClean="0">
                          <a:solidFill>
                            <a:schemeClr val="tx2"/>
                          </a:solidFill>
                        </a:rPr>
                        <a:t>Q</a:t>
                      </a:r>
                      <a:r>
                        <a:rPr lang="en-US" sz="2000" b="1" baseline="-25000" dirty="0" smtClean="0">
                          <a:solidFill>
                            <a:schemeClr val="tx2"/>
                          </a:solidFill>
                        </a:rPr>
                        <a:t>n+1</a:t>
                      </a:r>
                      <a:endParaRPr lang="en-US" sz="2000" b="1" baseline="-25000" dirty="0">
                        <a:solidFill>
                          <a:schemeClr val="tx2"/>
                        </a:solidFill>
                      </a:endParaRPr>
                    </a:p>
                  </a:txBody>
                  <a:tcPr anchor="ctr"/>
                </a:tc>
                <a:tc>
                  <a:txBody>
                    <a:bodyPr/>
                    <a:lstStyle/>
                    <a:p>
                      <a:pPr algn="ctr"/>
                      <a:r>
                        <a:rPr lang="en-US" sz="2000" b="1" dirty="0" smtClean="0">
                          <a:solidFill>
                            <a:schemeClr val="tx2"/>
                          </a:solidFill>
                        </a:rPr>
                        <a:t>State</a:t>
                      </a:r>
                      <a:endParaRPr lang="en-US" sz="2000" b="1" dirty="0">
                        <a:solidFill>
                          <a:schemeClr val="tx2"/>
                        </a:solidFill>
                      </a:endParaRPr>
                    </a:p>
                  </a:txBody>
                  <a:tcPr anchor="ctr"/>
                </a:tc>
              </a:tr>
              <a:tr h="741680">
                <a:tc>
                  <a:txBody>
                    <a:bodyPr/>
                    <a:lstStyle/>
                    <a:p>
                      <a:pPr algn="ctr"/>
                      <a:r>
                        <a:rPr lang="en-US" sz="2000" dirty="0" smtClean="0"/>
                        <a:t>0</a:t>
                      </a:r>
                      <a:endParaRPr lang="en-US" sz="2000" dirty="0"/>
                    </a:p>
                    <a:p>
                      <a:pPr algn="ctr"/>
                      <a:r>
                        <a:rPr lang="en-US" sz="2000" dirty="0" smtClean="0"/>
                        <a:t>0</a:t>
                      </a:r>
                      <a:endParaRPr lang="en-US" sz="2000" dirty="0"/>
                    </a:p>
                  </a:txBody>
                  <a:tcPr anchor="ctr"/>
                </a:tc>
                <a:tc>
                  <a:txBody>
                    <a:bodyPr/>
                    <a:lstStyle/>
                    <a:p>
                      <a:pPr algn="ctr"/>
                      <a:r>
                        <a:rPr lang="en-US" sz="2000" dirty="0" smtClean="0"/>
                        <a:t>0</a:t>
                      </a:r>
                      <a:endParaRPr lang="en-US" sz="2000" dirty="0"/>
                    </a:p>
                    <a:p>
                      <a:pPr algn="ctr"/>
                      <a:r>
                        <a:rPr lang="en-US" sz="2000" dirty="0" smtClean="0"/>
                        <a:t>0</a:t>
                      </a:r>
                      <a:endParaRPr lang="en-US" sz="2000" dirty="0"/>
                    </a:p>
                  </a:txBody>
                  <a:tcPr anchor="ctr"/>
                </a:tc>
                <a:tc>
                  <a:txBody>
                    <a:bodyPr/>
                    <a:lstStyle/>
                    <a:p>
                      <a:pPr algn="ctr"/>
                      <a:r>
                        <a:rPr lang="en-US" sz="2000" dirty="0" smtClean="0"/>
                        <a:t>0</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1</a:t>
                      </a:r>
                      <a:endParaRPr lang="en-US" sz="2000" dirty="0"/>
                    </a:p>
                  </a:txBody>
                  <a:tcPr anchor="ctr"/>
                </a:tc>
                <a:tc>
                  <a:txBody>
                    <a:bodyPr/>
                    <a:lstStyle/>
                    <a:p>
                      <a:pPr algn="ctr"/>
                      <a:r>
                        <a:rPr lang="en-US" sz="2000" dirty="0" smtClean="0"/>
                        <a:t>No Change</a:t>
                      </a:r>
                      <a:endParaRPr lang="en-US" sz="2000" dirty="0"/>
                    </a:p>
                  </a:txBody>
                  <a:tcPr anchor="ctr"/>
                </a:tc>
              </a:tr>
              <a:tr h="741680">
                <a:tc>
                  <a:txBody>
                    <a:bodyPr/>
                    <a:lstStyle/>
                    <a:p>
                      <a:pPr algn="ctr"/>
                      <a:r>
                        <a:rPr lang="en-US" sz="2000" dirty="0" smtClean="0"/>
                        <a:t>0</a:t>
                      </a:r>
                      <a:endParaRPr lang="en-US" sz="2000" dirty="0"/>
                    </a:p>
                    <a:p>
                      <a:pPr algn="ctr"/>
                      <a:r>
                        <a:rPr lang="en-US" sz="2000" dirty="0" smtClean="0"/>
                        <a:t>0</a:t>
                      </a:r>
                      <a:endParaRPr lang="en-US" sz="2000" dirty="0"/>
                    </a:p>
                  </a:txBody>
                  <a:tcPr anchor="ctr"/>
                </a:tc>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0</a:t>
                      </a:r>
                      <a:endParaRPr lang="en-US" sz="2000" dirty="0"/>
                    </a:p>
                  </a:txBody>
                  <a:tcPr anchor="ctr"/>
                </a:tc>
                <a:tc>
                  <a:txBody>
                    <a:bodyPr/>
                    <a:lstStyle/>
                    <a:p>
                      <a:pPr algn="ctr"/>
                      <a:r>
                        <a:rPr lang="en-US" sz="2000" dirty="0" smtClean="0"/>
                        <a:t>Reset</a:t>
                      </a:r>
                      <a:endParaRPr lang="en-US" sz="2000" dirty="0"/>
                    </a:p>
                  </a:txBody>
                  <a:tcPr anchor="ctr"/>
                </a:tc>
              </a:tr>
              <a:tr h="741680">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0</a:t>
                      </a:r>
                      <a:endParaRPr lang="en-US" sz="2000" dirty="0"/>
                    </a:p>
                  </a:txBody>
                  <a:tcPr anchor="ctr"/>
                </a:tc>
                <a:tc>
                  <a:txBody>
                    <a:bodyPr/>
                    <a:lstStyle/>
                    <a:p>
                      <a:pPr algn="ctr"/>
                      <a:r>
                        <a:rPr lang="en-US" sz="2000" dirty="0" smtClean="0"/>
                        <a:t>0</a:t>
                      </a:r>
                      <a:endParaRPr lang="en-US" sz="2000" dirty="0"/>
                    </a:p>
                    <a:p>
                      <a:pPr algn="ctr"/>
                      <a:r>
                        <a:rPr lang="en-US" sz="2000" dirty="0" smtClean="0"/>
                        <a:t>1</a:t>
                      </a:r>
                      <a:endParaRPr lang="en-US" sz="2000" dirty="0"/>
                    </a:p>
                  </a:txBody>
                  <a:tcPr anchor="ctr"/>
                </a:tc>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Set</a:t>
                      </a:r>
                      <a:endParaRPr lang="en-US" sz="2000" dirty="0"/>
                    </a:p>
                  </a:txBody>
                  <a:tcPr anchor="ctr"/>
                </a:tc>
              </a:tr>
              <a:tr h="741680">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1</a:t>
                      </a:r>
                      <a:endParaRPr lang="en-US" sz="2000" dirty="0"/>
                    </a:p>
                    <a:p>
                      <a:pPr algn="ctr"/>
                      <a:r>
                        <a:rPr lang="en-US" sz="2000" dirty="0" smtClean="0"/>
                        <a:t>1</a:t>
                      </a:r>
                      <a:endParaRPr lang="en-US" sz="2000" dirty="0"/>
                    </a:p>
                  </a:txBody>
                  <a:tcPr anchor="ctr"/>
                </a:tc>
                <a:tc>
                  <a:txBody>
                    <a:bodyPr/>
                    <a:lstStyle/>
                    <a:p>
                      <a:pPr algn="ctr"/>
                      <a:r>
                        <a:rPr lang="en-US" sz="2000" dirty="0" smtClean="0"/>
                        <a:t>0</a:t>
                      </a:r>
                      <a:endParaRPr lang="en-US" sz="2000" dirty="0"/>
                    </a:p>
                    <a:p>
                      <a:pPr algn="ctr"/>
                      <a:r>
                        <a:rPr lang="en-US" sz="2000" dirty="0" smtClean="0"/>
                        <a:t>1</a:t>
                      </a:r>
                      <a:endParaRPr lang="en-US" sz="2000" dirty="0"/>
                    </a:p>
                  </a:txBody>
                  <a:tcPr anchor="ctr"/>
                </a:tc>
                <a:tc>
                  <a:txBody>
                    <a:bodyPr/>
                    <a:lstStyle/>
                    <a:p>
                      <a:pPr algn="ctr"/>
                      <a:r>
                        <a:rPr lang="en-US" sz="2000" dirty="0" smtClean="0"/>
                        <a:t>x</a:t>
                      </a:r>
                      <a:endParaRPr lang="en-US" sz="2000" dirty="0"/>
                    </a:p>
                    <a:p>
                      <a:pPr algn="ctr"/>
                      <a:r>
                        <a:rPr lang="en-US" sz="2000" dirty="0" smtClean="0"/>
                        <a:t>x</a:t>
                      </a:r>
                      <a:endParaRPr lang="en-US" sz="2000" dirty="0"/>
                    </a:p>
                  </a:txBody>
                  <a:tcPr anchor="ctr"/>
                </a:tc>
                <a:tc>
                  <a:txBody>
                    <a:bodyPr/>
                    <a:lstStyle/>
                    <a:p>
                      <a:pPr algn="ctr"/>
                      <a:r>
                        <a:rPr lang="en-US" sz="2000" dirty="0" smtClean="0"/>
                        <a:t>Indeterminate</a:t>
                      </a:r>
                      <a:r>
                        <a:rPr lang="en-US" sz="2000" baseline="0" dirty="0" smtClean="0"/>
                        <a:t> (invalid)</a:t>
                      </a:r>
                      <a:endParaRPr lang="en-US" sz="2000" dirty="0"/>
                    </a:p>
                  </a:txBody>
                  <a:tcPr anchor="ctr"/>
                </a:tc>
              </a:tr>
            </a:tbl>
          </a:graphicData>
        </a:graphic>
      </p:graphicFrame>
      <p:grpSp>
        <p:nvGrpSpPr>
          <p:cNvPr id="18" name="Group 17"/>
          <p:cNvGrpSpPr/>
          <p:nvPr/>
        </p:nvGrpSpPr>
        <p:grpSpPr>
          <a:xfrm>
            <a:off x="792640" y="3562290"/>
            <a:ext cx="2179159" cy="657819"/>
            <a:chOff x="6719808" y="5434727"/>
            <a:chExt cx="2900464" cy="723601"/>
          </a:xfrm>
        </p:grpSpPr>
        <p:grpSp>
          <p:nvGrpSpPr>
            <p:cNvPr id="19" name="Group 18"/>
            <p:cNvGrpSpPr/>
            <p:nvPr/>
          </p:nvGrpSpPr>
          <p:grpSpPr>
            <a:xfrm>
              <a:off x="6719808" y="5434727"/>
              <a:ext cx="1798463" cy="723601"/>
              <a:chOff x="3208798" y="5435921"/>
              <a:chExt cx="1798463" cy="723601"/>
            </a:xfrm>
          </p:grpSpPr>
          <p:cxnSp>
            <p:nvCxnSpPr>
              <p:cNvPr id="23" name="Straight Connector 22"/>
              <p:cNvCxnSpPr/>
              <p:nvPr/>
            </p:nvCxnSpPr>
            <p:spPr>
              <a:xfrm flipV="1">
                <a:off x="3675121" y="598402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208798" y="5620676"/>
                <a:ext cx="88143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Stored Data 71"/>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 name="Group 19"/>
            <p:cNvGrpSpPr/>
            <p:nvPr/>
          </p:nvGrpSpPr>
          <p:grpSpPr>
            <a:xfrm>
              <a:off x="8524804" y="5740592"/>
              <a:ext cx="1095468" cy="117436"/>
              <a:chOff x="1486315" y="1289057"/>
              <a:chExt cx="1095468" cy="117436"/>
            </a:xfrm>
          </p:grpSpPr>
          <p:cxnSp>
            <p:nvCxnSpPr>
              <p:cNvPr id="21" name="Straight Connector 20"/>
              <p:cNvCxnSpPr/>
              <p:nvPr/>
            </p:nvCxnSpPr>
            <p:spPr>
              <a:xfrm flipV="1">
                <a:off x="1603168" y="1348684"/>
                <a:ext cx="97861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48631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27" name="Group 26"/>
          <p:cNvGrpSpPr/>
          <p:nvPr/>
        </p:nvGrpSpPr>
        <p:grpSpPr>
          <a:xfrm>
            <a:off x="792641" y="5114271"/>
            <a:ext cx="2179158" cy="657819"/>
            <a:chOff x="6719803" y="5434727"/>
            <a:chExt cx="2900460" cy="723601"/>
          </a:xfrm>
        </p:grpSpPr>
        <p:grpSp>
          <p:nvGrpSpPr>
            <p:cNvPr id="28" name="Group 27"/>
            <p:cNvGrpSpPr/>
            <p:nvPr/>
          </p:nvGrpSpPr>
          <p:grpSpPr>
            <a:xfrm>
              <a:off x="6719803" y="5434727"/>
              <a:ext cx="1798468" cy="723601"/>
              <a:chOff x="3208793" y="5435921"/>
              <a:chExt cx="1798468" cy="723601"/>
            </a:xfrm>
          </p:grpSpPr>
          <p:cxnSp>
            <p:nvCxnSpPr>
              <p:cNvPr id="32" name="Straight Connector 31"/>
              <p:cNvCxnSpPr/>
              <p:nvPr/>
            </p:nvCxnSpPr>
            <p:spPr>
              <a:xfrm>
                <a:off x="3208793" y="5984024"/>
                <a:ext cx="88143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675121" y="562067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Stored Data 71"/>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9" name="Group 28"/>
            <p:cNvGrpSpPr/>
            <p:nvPr/>
          </p:nvGrpSpPr>
          <p:grpSpPr>
            <a:xfrm>
              <a:off x="8524804" y="5740592"/>
              <a:ext cx="1095459" cy="117436"/>
              <a:chOff x="1486315" y="1289057"/>
              <a:chExt cx="1095459" cy="117436"/>
            </a:xfrm>
          </p:grpSpPr>
          <p:cxnSp>
            <p:nvCxnSpPr>
              <p:cNvPr id="30" name="Straight Connector 29"/>
              <p:cNvCxnSpPr/>
              <p:nvPr/>
            </p:nvCxnSpPr>
            <p:spPr>
              <a:xfrm flipV="1">
                <a:off x="1603168" y="1348684"/>
                <a:ext cx="978606"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48631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40" name="Straight Connector 39"/>
          <p:cNvCxnSpPr/>
          <p:nvPr/>
        </p:nvCxnSpPr>
        <p:spPr>
          <a:xfrm flipH="1" flipV="1">
            <a:off x="1142996" y="4048066"/>
            <a:ext cx="4" cy="37829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2438396" y="4948178"/>
            <a:ext cx="4" cy="503513"/>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2438400" y="3895666"/>
            <a:ext cx="4" cy="503513"/>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1143000" y="4900554"/>
            <a:ext cx="4" cy="37829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1148454" y="4384892"/>
            <a:ext cx="1289942" cy="56328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1137542" y="4384892"/>
            <a:ext cx="1300854" cy="51566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58712" y="3486090"/>
            <a:ext cx="324128" cy="400110"/>
          </a:xfrm>
          <a:prstGeom prst="rect">
            <a:avLst/>
          </a:prstGeom>
          <a:noFill/>
        </p:spPr>
        <p:txBody>
          <a:bodyPr wrap="none" rtlCol="0">
            <a:spAutoFit/>
          </a:bodyPr>
          <a:lstStyle/>
          <a:p>
            <a:r>
              <a:rPr lang="en-US" sz="2000" dirty="0" smtClean="0"/>
              <a:t>R</a:t>
            </a:r>
            <a:endParaRPr lang="en-US" sz="2000" dirty="0"/>
          </a:p>
        </p:txBody>
      </p:sp>
      <p:sp>
        <p:nvSpPr>
          <p:cNvPr id="56" name="TextBox 55"/>
          <p:cNvSpPr txBox="1"/>
          <p:nvPr/>
        </p:nvSpPr>
        <p:spPr>
          <a:xfrm>
            <a:off x="458712" y="5391090"/>
            <a:ext cx="303288" cy="400110"/>
          </a:xfrm>
          <a:prstGeom prst="rect">
            <a:avLst/>
          </a:prstGeom>
          <a:noFill/>
        </p:spPr>
        <p:txBody>
          <a:bodyPr wrap="none" rtlCol="0">
            <a:spAutoFit/>
          </a:bodyPr>
          <a:lstStyle/>
          <a:p>
            <a:r>
              <a:rPr lang="en-US" sz="2000" dirty="0" smtClean="0"/>
              <a:t>S</a:t>
            </a:r>
            <a:endParaRPr lang="en-US" sz="2000" dirty="0"/>
          </a:p>
        </p:txBody>
      </p:sp>
      <p:sp>
        <p:nvSpPr>
          <p:cNvPr id="57" name="TextBox 56"/>
          <p:cNvSpPr txBox="1"/>
          <p:nvPr/>
        </p:nvSpPr>
        <p:spPr>
          <a:xfrm>
            <a:off x="3048000" y="3695580"/>
            <a:ext cx="357790" cy="400110"/>
          </a:xfrm>
          <a:prstGeom prst="rect">
            <a:avLst/>
          </a:prstGeom>
          <a:noFill/>
        </p:spPr>
        <p:txBody>
          <a:bodyPr wrap="none" rtlCol="0">
            <a:spAutoFit/>
          </a:bodyPr>
          <a:lstStyle/>
          <a:p>
            <a:r>
              <a:rPr lang="en-US" sz="2000" dirty="0" smtClean="0"/>
              <a:t>Q</a:t>
            </a:r>
            <a:endParaRPr lang="en-US" sz="2000" dirty="0"/>
          </a:p>
        </p:txBody>
      </p:sp>
      <p:sp>
        <p:nvSpPr>
          <p:cNvPr id="58" name="TextBox 57"/>
          <p:cNvSpPr txBox="1"/>
          <p:nvPr/>
        </p:nvSpPr>
        <p:spPr>
          <a:xfrm>
            <a:off x="3048000" y="5238690"/>
            <a:ext cx="422936" cy="400110"/>
          </a:xfrm>
          <a:prstGeom prst="rect">
            <a:avLst/>
          </a:prstGeom>
          <a:noFill/>
        </p:spPr>
        <p:txBody>
          <a:bodyPr wrap="none" rtlCol="0">
            <a:spAutoFit/>
          </a:bodyPr>
          <a:lstStyle/>
          <a:p>
            <a:r>
              <a:rPr lang="en-US" sz="2000" dirty="0" smtClean="0"/>
              <a:t>Q’</a:t>
            </a:r>
            <a:endParaRPr lang="en-US" sz="2000" dirty="0"/>
          </a:p>
        </p:txBody>
      </p:sp>
      <p:sp>
        <p:nvSpPr>
          <p:cNvPr id="59" name="TextBox 58"/>
          <p:cNvSpPr txBox="1"/>
          <p:nvPr/>
        </p:nvSpPr>
        <p:spPr>
          <a:xfrm>
            <a:off x="967086" y="5848290"/>
            <a:ext cx="1623714" cy="400110"/>
          </a:xfrm>
          <a:prstGeom prst="rect">
            <a:avLst/>
          </a:prstGeom>
          <a:noFill/>
        </p:spPr>
        <p:txBody>
          <a:bodyPr wrap="none" rtlCol="0">
            <a:spAutoFit/>
          </a:bodyPr>
          <a:lstStyle/>
          <a:p>
            <a:r>
              <a:rPr lang="en-US" sz="2000" dirty="0" smtClean="0"/>
              <a:t>Logic diagram</a:t>
            </a:r>
            <a:endParaRPr lang="en-US" sz="2000" dirty="0"/>
          </a:p>
        </p:txBody>
      </p:sp>
      <p:sp>
        <p:nvSpPr>
          <p:cNvPr id="60" name="TextBox 59"/>
          <p:cNvSpPr txBox="1"/>
          <p:nvPr/>
        </p:nvSpPr>
        <p:spPr>
          <a:xfrm>
            <a:off x="1815135" y="2590800"/>
            <a:ext cx="1537665" cy="400110"/>
          </a:xfrm>
          <a:prstGeom prst="rect">
            <a:avLst/>
          </a:prstGeom>
          <a:noFill/>
        </p:spPr>
        <p:txBody>
          <a:bodyPr wrap="none" rtlCol="0">
            <a:spAutoFit/>
          </a:bodyPr>
          <a:lstStyle/>
          <a:p>
            <a:r>
              <a:rPr lang="en-US" sz="2000" dirty="0" smtClean="0"/>
              <a:t>Logic Symbol</a:t>
            </a:r>
            <a:endParaRPr lang="en-US" sz="2000" dirty="0"/>
          </a:p>
        </p:txBody>
      </p:sp>
      <p:sp>
        <p:nvSpPr>
          <p:cNvPr id="3" name="Rectangle 2"/>
          <p:cNvSpPr/>
          <p:nvPr/>
        </p:nvSpPr>
        <p:spPr>
          <a:xfrm>
            <a:off x="4401235" y="4600576"/>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072747" y="4586288"/>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757864" y="4586288"/>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524624" y="4586288"/>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411446" y="4958717"/>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082958" y="4944429"/>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768075" y="4944429"/>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534835" y="4944429"/>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419600" y="3857624"/>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091112" y="3843336"/>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776229" y="3843336"/>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6542989" y="3843336"/>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4429811" y="4215765"/>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101323" y="4201477"/>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5786440" y="4201477"/>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553200" y="4201477"/>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448859" y="3109912"/>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5120371" y="3095624"/>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5805488" y="3095624"/>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6572248" y="3095624"/>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4459070" y="3468053"/>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5130582" y="3453765"/>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815699" y="3453765"/>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6582459" y="3453765"/>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4405312" y="5334000"/>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5076824" y="5319712"/>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5761941" y="5319712"/>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528701" y="5319712"/>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4415523" y="5692141"/>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5087035" y="5677853"/>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772152" y="5677853"/>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6538912" y="5677853"/>
            <a:ext cx="399365" cy="29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7605274" y="4725416"/>
            <a:ext cx="856075" cy="398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7620000" y="3962400"/>
            <a:ext cx="856075" cy="398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7410628" y="3276600"/>
            <a:ext cx="1253380" cy="398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7315200" y="5376864"/>
            <a:ext cx="1516590" cy="5828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032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par>
                                <p:cTn id="25" presetID="22" presetClass="entr" presetSubtype="8"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par>
                                <p:cTn id="39" presetID="22" presetClass="entr" presetSubtype="8"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wipe(down)">
                                      <p:cBhvr>
                                        <p:cTn id="52" dur="500"/>
                                        <p:tgtEl>
                                          <p:spTgt spid="6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par>
                                <p:cTn id="58" presetID="22" presetClass="entr" presetSubtype="8"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left)">
                                      <p:cBhvr>
                                        <p:cTn id="60" dur="500"/>
                                        <p:tgtEl>
                                          <p:spTgt spid="27"/>
                                        </p:tgtEl>
                                      </p:cBhvr>
                                    </p:animEffect>
                                  </p:childTnLst>
                                </p:cTn>
                              </p:par>
                              <p:par>
                                <p:cTn id="61" presetID="22" presetClass="entr" presetSubtype="8" fill="hold"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left)">
                                      <p:cBhvr>
                                        <p:cTn id="63" dur="500"/>
                                        <p:tgtEl>
                                          <p:spTgt spid="40"/>
                                        </p:tgtEl>
                                      </p:cBhvr>
                                    </p:animEffect>
                                  </p:childTnLst>
                                </p:cTn>
                              </p:par>
                              <p:par>
                                <p:cTn id="64" presetID="22" presetClass="entr" presetSubtype="8" fill="hold" nodeType="with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wipe(left)">
                                      <p:cBhvr>
                                        <p:cTn id="66" dur="500"/>
                                        <p:tgtEl>
                                          <p:spTgt spid="42"/>
                                        </p:tgtEl>
                                      </p:cBhvr>
                                    </p:animEffect>
                                  </p:childTnLst>
                                </p:cTn>
                              </p:par>
                              <p:par>
                                <p:cTn id="67" presetID="22" presetClass="entr" presetSubtype="8" fill="hold"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par>
                                <p:cTn id="73" presetID="22" presetClass="entr" presetSubtype="8" fill="hold" nodeType="with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wipe(left)">
                                      <p:cBhvr>
                                        <p:cTn id="75" dur="500"/>
                                        <p:tgtEl>
                                          <p:spTgt spid="45"/>
                                        </p:tgtEl>
                                      </p:cBhvr>
                                    </p:animEffect>
                                  </p:childTnLst>
                                </p:cTn>
                              </p:par>
                              <p:par>
                                <p:cTn id="76" presetID="22" presetClass="entr" presetSubtype="8" fill="hold" nodeType="with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wipe(left)">
                                      <p:cBhvr>
                                        <p:cTn id="78" dur="500"/>
                                        <p:tgtEl>
                                          <p:spTgt spid="48"/>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wipe(left)">
                                      <p:cBhvr>
                                        <p:cTn id="81" dur="500"/>
                                        <p:tgtEl>
                                          <p:spTgt spid="55"/>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wipe(left)">
                                      <p:cBhvr>
                                        <p:cTn id="84" dur="500"/>
                                        <p:tgtEl>
                                          <p:spTgt spid="5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7"/>
                                        </p:tgtEl>
                                        <p:attrNameLst>
                                          <p:attrName>style.visibility</p:attrName>
                                        </p:attrNameLst>
                                      </p:cBhvr>
                                      <p:to>
                                        <p:strVal val="visible"/>
                                      </p:to>
                                    </p:set>
                                    <p:animEffect transition="in" filter="wipe(left)">
                                      <p:cBhvr>
                                        <p:cTn id="87" dur="500"/>
                                        <p:tgtEl>
                                          <p:spTgt spid="57"/>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58"/>
                                        </p:tgtEl>
                                        <p:attrNameLst>
                                          <p:attrName>style.visibility</p:attrName>
                                        </p:attrNameLst>
                                      </p:cBhvr>
                                      <p:to>
                                        <p:strVal val="visible"/>
                                      </p:to>
                                    </p:set>
                                    <p:animEffect transition="in" filter="wipe(left)">
                                      <p:cBhvr>
                                        <p:cTn id="90" dur="500"/>
                                        <p:tgtEl>
                                          <p:spTgt spid="58"/>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animEffect transition="in" filter="wipe(left)">
                                      <p:cBhvr>
                                        <p:cTn id="93" dur="500"/>
                                        <p:tgtEl>
                                          <p:spTgt spid="59"/>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wipe(down)">
                                      <p:cBhvr>
                                        <p:cTn id="98" dur="500"/>
                                        <p:tgtEl>
                                          <p:spTgt spid="1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xit" presetSubtype="4" fill="hold" grpId="0" nodeType="clickEffect">
                                  <p:stCondLst>
                                    <p:cond delay="0"/>
                                  </p:stCondLst>
                                  <p:childTnLst>
                                    <p:animEffect transition="out" filter="wipe(down)">
                                      <p:cBhvr>
                                        <p:cTn id="102" dur="500"/>
                                        <p:tgtEl>
                                          <p:spTgt spid="3"/>
                                        </p:tgtEl>
                                      </p:cBhvr>
                                    </p:animEffect>
                                    <p:set>
                                      <p:cBhvr>
                                        <p:cTn id="103" dur="1" fill="hold">
                                          <p:stCondLst>
                                            <p:cond delay="499"/>
                                          </p:stCondLst>
                                        </p:cTn>
                                        <p:tgtEl>
                                          <p:spTgt spid="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grpId="0" nodeType="clickEffect">
                                  <p:stCondLst>
                                    <p:cond delay="0"/>
                                  </p:stCondLst>
                                  <p:childTnLst>
                                    <p:animEffect transition="out" filter="wipe(down)">
                                      <p:cBhvr>
                                        <p:cTn id="107" dur="500"/>
                                        <p:tgtEl>
                                          <p:spTgt spid="49"/>
                                        </p:tgtEl>
                                      </p:cBhvr>
                                    </p:animEffect>
                                    <p:set>
                                      <p:cBhvr>
                                        <p:cTn id="108" dur="1" fill="hold">
                                          <p:stCondLst>
                                            <p:cond delay="499"/>
                                          </p:stCondLst>
                                        </p:cTn>
                                        <p:tgtEl>
                                          <p:spTgt spid="49"/>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22" presetClass="exit" presetSubtype="4" fill="hold" grpId="0" nodeType="clickEffect">
                                  <p:stCondLst>
                                    <p:cond delay="0"/>
                                  </p:stCondLst>
                                  <p:childTnLst>
                                    <p:animEffect transition="out" filter="wipe(down)">
                                      <p:cBhvr>
                                        <p:cTn id="112" dur="500"/>
                                        <p:tgtEl>
                                          <p:spTgt spid="50"/>
                                        </p:tgtEl>
                                      </p:cBhvr>
                                    </p:animEffect>
                                    <p:set>
                                      <p:cBhvr>
                                        <p:cTn id="113" dur="1" fill="hold">
                                          <p:stCondLst>
                                            <p:cond delay="499"/>
                                          </p:stCondLst>
                                        </p:cTn>
                                        <p:tgtEl>
                                          <p:spTgt spid="50"/>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22" presetClass="exit" presetSubtype="4" fill="hold" grpId="0" nodeType="clickEffect">
                                  <p:stCondLst>
                                    <p:cond delay="0"/>
                                  </p:stCondLst>
                                  <p:childTnLst>
                                    <p:animEffect transition="out" filter="wipe(down)">
                                      <p:cBhvr>
                                        <p:cTn id="117" dur="500"/>
                                        <p:tgtEl>
                                          <p:spTgt spid="51"/>
                                        </p:tgtEl>
                                      </p:cBhvr>
                                    </p:animEffect>
                                    <p:set>
                                      <p:cBhvr>
                                        <p:cTn id="118" dur="1" fill="hold">
                                          <p:stCondLst>
                                            <p:cond delay="499"/>
                                          </p:stCondLst>
                                        </p:cTn>
                                        <p:tgtEl>
                                          <p:spTgt spid="51"/>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22" presetClass="exit" presetSubtype="4" fill="hold" grpId="0" nodeType="clickEffect">
                                  <p:stCondLst>
                                    <p:cond delay="0"/>
                                  </p:stCondLst>
                                  <p:childTnLst>
                                    <p:animEffect transition="out" filter="wipe(down)">
                                      <p:cBhvr>
                                        <p:cTn id="122" dur="500"/>
                                        <p:tgtEl>
                                          <p:spTgt spid="52"/>
                                        </p:tgtEl>
                                      </p:cBhvr>
                                    </p:animEffect>
                                    <p:set>
                                      <p:cBhvr>
                                        <p:cTn id="123" dur="1" fill="hold">
                                          <p:stCondLst>
                                            <p:cond delay="499"/>
                                          </p:stCondLst>
                                        </p:cTn>
                                        <p:tgtEl>
                                          <p:spTgt spid="52"/>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22" presetClass="exit" presetSubtype="4" fill="hold" grpId="0" nodeType="clickEffect">
                                  <p:stCondLst>
                                    <p:cond delay="0"/>
                                  </p:stCondLst>
                                  <p:childTnLst>
                                    <p:animEffect transition="out" filter="wipe(down)">
                                      <p:cBhvr>
                                        <p:cTn id="127" dur="500"/>
                                        <p:tgtEl>
                                          <p:spTgt spid="53"/>
                                        </p:tgtEl>
                                      </p:cBhvr>
                                    </p:animEffect>
                                    <p:set>
                                      <p:cBhvr>
                                        <p:cTn id="128" dur="1" fill="hold">
                                          <p:stCondLst>
                                            <p:cond delay="499"/>
                                          </p:stCondLst>
                                        </p:cTn>
                                        <p:tgtEl>
                                          <p:spTgt spid="53"/>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22" presetClass="exit" presetSubtype="4" fill="hold" grpId="0" nodeType="clickEffect">
                                  <p:stCondLst>
                                    <p:cond delay="0"/>
                                  </p:stCondLst>
                                  <p:childTnLst>
                                    <p:animEffect transition="out" filter="wipe(down)">
                                      <p:cBhvr>
                                        <p:cTn id="132" dur="500"/>
                                        <p:tgtEl>
                                          <p:spTgt spid="54"/>
                                        </p:tgtEl>
                                      </p:cBhvr>
                                    </p:animEffect>
                                    <p:set>
                                      <p:cBhvr>
                                        <p:cTn id="133" dur="1" fill="hold">
                                          <p:stCondLst>
                                            <p:cond delay="499"/>
                                          </p:stCondLst>
                                        </p:cTn>
                                        <p:tgtEl>
                                          <p:spTgt spid="54"/>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22" presetClass="exit" presetSubtype="4" fill="hold" grpId="0" nodeType="clickEffect">
                                  <p:stCondLst>
                                    <p:cond delay="0"/>
                                  </p:stCondLst>
                                  <p:childTnLst>
                                    <p:animEffect transition="out" filter="wipe(down)">
                                      <p:cBhvr>
                                        <p:cTn id="137" dur="500"/>
                                        <p:tgtEl>
                                          <p:spTgt spid="61"/>
                                        </p:tgtEl>
                                      </p:cBhvr>
                                    </p:animEffect>
                                    <p:set>
                                      <p:cBhvr>
                                        <p:cTn id="138" dur="1" fill="hold">
                                          <p:stCondLst>
                                            <p:cond delay="499"/>
                                          </p:stCondLst>
                                        </p:cTn>
                                        <p:tgtEl>
                                          <p:spTgt spid="61"/>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2" presetClass="exit" presetSubtype="4" fill="hold" grpId="0" nodeType="clickEffect">
                                  <p:stCondLst>
                                    <p:cond delay="0"/>
                                  </p:stCondLst>
                                  <p:childTnLst>
                                    <p:animEffect transition="out" filter="wipe(down)">
                                      <p:cBhvr>
                                        <p:cTn id="142" dur="500"/>
                                        <p:tgtEl>
                                          <p:spTgt spid="86"/>
                                        </p:tgtEl>
                                      </p:cBhvr>
                                    </p:animEffect>
                                    <p:set>
                                      <p:cBhvr>
                                        <p:cTn id="143" dur="1" fill="hold">
                                          <p:stCondLst>
                                            <p:cond delay="499"/>
                                          </p:stCondLst>
                                        </p:cTn>
                                        <p:tgtEl>
                                          <p:spTgt spid="86"/>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22" presetClass="exit" presetSubtype="4" fill="hold" grpId="0" nodeType="clickEffect">
                                  <p:stCondLst>
                                    <p:cond delay="0"/>
                                  </p:stCondLst>
                                  <p:childTnLst>
                                    <p:animEffect transition="out" filter="wipe(down)">
                                      <p:cBhvr>
                                        <p:cTn id="147" dur="500"/>
                                        <p:tgtEl>
                                          <p:spTgt spid="62"/>
                                        </p:tgtEl>
                                      </p:cBhvr>
                                    </p:animEffect>
                                    <p:set>
                                      <p:cBhvr>
                                        <p:cTn id="148" dur="1" fill="hold">
                                          <p:stCondLst>
                                            <p:cond delay="499"/>
                                          </p:stCondLst>
                                        </p:cTn>
                                        <p:tgtEl>
                                          <p:spTgt spid="62"/>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2" presetClass="exit" presetSubtype="4" fill="hold" grpId="0" nodeType="clickEffect">
                                  <p:stCondLst>
                                    <p:cond delay="0"/>
                                  </p:stCondLst>
                                  <p:childTnLst>
                                    <p:animEffect transition="out" filter="wipe(down)">
                                      <p:cBhvr>
                                        <p:cTn id="152" dur="500"/>
                                        <p:tgtEl>
                                          <p:spTgt spid="63"/>
                                        </p:tgtEl>
                                      </p:cBhvr>
                                    </p:animEffect>
                                    <p:set>
                                      <p:cBhvr>
                                        <p:cTn id="153" dur="1" fill="hold">
                                          <p:stCondLst>
                                            <p:cond delay="499"/>
                                          </p:stCondLst>
                                        </p:cTn>
                                        <p:tgtEl>
                                          <p:spTgt spid="63"/>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22" presetClass="exit" presetSubtype="4" fill="hold" grpId="0" nodeType="clickEffect">
                                  <p:stCondLst>
                                    <p:cond delay="0"/>
                                  </p:stCondLst>
                                  <p:childTnLst>
                                    <p:animEffect transition="out" filter="wipe(down)">
                                      <p:cBhvr>
                                        <p:cTn id="157" dur="500"/>
                                        <p:tgtEl>
                                          <p:spTgt spid="64"/>
                                        </p:tgtEl>
                                      </p:cBhvr>
                                    </p:animEffect>
                                    <p:set>
                                      <p:cBhvr>
                                        <p:cTn id="158" dur="1" fill="hold">
                                          <p:stCondLst>
                                            <p:cond delay="499"/>
                                          </p:stCondLst>
                                        </p:cTn>
                                        <p:tgtEl>
                                          <p:spTgt spid="64"/>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22" presetClass="exit" presetSubtype="4" fill="hold" grpId="0" nodeType="clickEffect">
                                  <p:stCondLst>
                                    <p:cond delay="0"/>
                                  </p:stCondLst>
                                  <p:childTnLst>
                                    <p:animEffect transition="out" filter="wipe(down)">
                                      <p:cBhvr>
                                        <p:cTn id="162" dur="500"/>
                                        <p:tgtEl>
                                          <p:spTgt spid="65"/>
                                        </p:tgtEl>
                                      </p:cBhvr>
                                    </p:animEffect>
                                    <p:set>
                                      <p:cBhvr>
                                        <p:cTn id="163" dur="1" fill="hold">
                                          <p:stCondLst>
                                            <p:cond delay="499"/>
                                          </p:stCondLst>
                                        </p:cTn>
                                        <p:tgtEl>
                                          <p:spTgt spid="65"/>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22" presetClass="exit" presetSubtype="4" fill="hold" grpId="0" nodeType="clickEffect">
                                  <p:stCondLst>
                                    <p:cond delay="0"/>
                                  </p:stCondLst>
                                  <p:childTnLst>
                                    <p:animEffect transition="out" filter="wipe(down)">
                                      <p:cBhvr>
                                        <p:cTn id="167" dur="500"/>
                                        <p:tgtEl>
                                          <p:spTgt spid="66"/>
                                        </p:tgtEl>
                                      </p:cBhvr>
                                    </p:animEffect>
                                    <p:set>
                                      <p:cBhvr>
                                        <p:cTn id="168" dur="1" fill="hold">
                                          <p:stCondLst>
                                            <p:cond delay="499"/>
                                          </p:stCondLst>
                                        </p:cTn>
                                        <p:tgtEl>
                                          <p:spTgt spid="66"/>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22" presetClass="exit" presetSubtype="4" fill="hold" grpId="0" nodeType="clickEffect">
                                  <p:stCondLst>
                                    <p:cond delay="0"/>
                                  </p:stCondLst>
                                  <p:childTnLst>
                                    <p:animEffect transition="out" filter="wipe(down)">
                                      <p:cBhvr>
                                        <p:cTn id="172" dur="500"/>
                                        <p:tgtEl>
                                          <p:spTgt spid="67"/>
                                        </p:tgtEl>
                                      </p:cBhvr>
                                    </p:animEffect>
                                    <p:set>
                                      <p:cBhvr>
                                        <p:cTn id="173" dur="1" fill="hold">
                                          <p:stCondLst>
                                            <p:cond delay="499"/>
                                          </p:stCondLst>
                                        </p:cTn>
                                        <p:tgtEl>
                                          <p:spTgt spid="67"/>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22" presetClass="exit" presetSubtype="4" fill="hold" grpId="0" nodeType="clickEffect">
                                  <p:stCondLst>
                                    <p:cond delay="0"/>
                                  </p:stCondLst>
                                  <p:childTnLst>
                                    <p:animEffect transition="out" filter="wipe(down)">
                                      <p:cBhvr>
                                        <p:cTn id="177" dur="500"/>
                                        <p:tgtEl>
                                          <p:spTgt spid="68"/>
                                        </p:tgtEl>
                                      </p:cBhvr>
                                    </p:animEffect>
                                    <p:set>
                                      <p:cBhvr>
                                        <p:cTn id="178" dur="1" fill="hold">
                                          <p:stCondLst>
                                            <p:cond delay="499"/>
                                          </p:stCondLst>
                                        </p:cTn>
                                        <p:tgtEl>
                                          <p:spTgt spid="68"/>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22" presetClass="exit" presetSubtype="4" fill="hold" grpId="0" nodeType="clickEffect">
                                  <p:stCondLst>
                                    <p:cond delay="0"/>
                                  </p:stCondLst>
                                  <p:childTnLst>
                                    <p:animEffect transition="out" filter="wipe(down)">
                                      <p:cBhvr>
                                        <p:cTn id="182" dur="500"/>
                                        <p:tgtEl>
                                          <p:spTgt spid="69"/>
                                        </p:tgtEl>
                                      </p:cBhvr>
                                    </p:animEffect>
                                    <p:set>
                                      <p:cBhvr>
                                        <p:cTn id="183" dur="1" fill="hold">
                                          <p:stCondLst>
                                            <p:cond delay="499"/>
                                          </p:stCondLst>
                                        </p:cTn>
                                        <p:tgtEl>
                                          <p:spTgt spid="69"/>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22" presetClass="exit" presetSubtype="4" fill="hold" grpId="0" nodeType="clickEffect">
                                  <p:stCondLst>
                                    <p:cond delay="0"/>
                                  </p:stCondLst>
                                  <p:childTnLst>
                                    <p:animEffect transition="out" filter="wipe(down)">
                                      <p:cBhvr>
                                        <p:cTn id="187" dur="500"/>
                                        <p:tgtEl>
                                          <p:spTgt spid="87"/>
                                        </p:tgtEl>
                                      </p:cBhvr>
                                    </p:animEffect>
                                    <p:set>
                                      <p:cBhvr>
                                        <p:cTn id="188" dur="1" fill="hold">
                                          <p:stCondLst>
                                            <p:cond delay="499"/>
                                          </p:stCondLst>
                                        </p:cTn>
                                        <p:tgtEl>
                                          <p:spTgt spid="87"/>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22" presetClass="exit" presetSubtype="4" fill="hold" grpId="0" nodeType="clickEffect">
                                  <p:stCondLst>
                                    <p:cond delay="0"/>
                                  </p:stCondLst>
                                  <p:childTnLst>
                                    <p:animEffect transition="out" filter="wipe(down)">
                                      <p:cBhvr>
                                        <p:cTn id="192" dur="500"/>
                                        <p:tgtEl>
                                          <p:spTgt spid="70"/>
                                        </p:tgtEl>
                                      </p:cBhvr>
                                    </p:animEffect>
                                    <p:set>
                                      <p:cBhvr>
                                        <p:cTn id="193" dur="1" fill="hold">
                                          <p:stCondLst>
                                            <p:cond delay="499"/>
                                          </p:stCondLst>
                                        </p:cTn>
                                        <p:tgtEl>
                                          <p:spTgt spid="70"/>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22" presetClass="exit" presetSubtype="4" fill="hold" grpId="0" nodeType="clickEffect">
                                  <p:stCondLst>
                                    <p:cond delay="0"/>
                                  </p:stCondLst>
                                  <p:childTnLst>
                                    <p:animEffect transition="out" filter="wipe(down)">
                                      <p:cBhvr>
                                        <p:cTn id="197" dur="500"/>
                                        <p:tgtEl>
                                          <p:spTgt spid="71"/>
                                        </p:tgtEl>
                                      </p:cBhvr>
                                    </p:animEffect>
                                    <p:set>
                                      <p:cBhvr>
                                        <p:cTn id="198" dur="1" fill="hold">
                                          <p:stCondLst>
                                            <p:cond delay="499"/>
                                          </p:stCondLst>
                                        </p:cTn>
                                        <p:tgtEl>
                                          <p:spTgt spid="71"/>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22" presetClass="exit" presetSubtype="4" fill="hold" grpId="0" nodeType="clickEffect">
                                  <p:stCondLst>
                                    <p:cond delay="0"/>
                                  </p:stCondLst>
                                  <p:childTnLst>
                                    <p:animEffect transition="out" filter="wipe(down)">
                                      <p:cBhvr>
                                        <p:cTn id="202" dur="500"/>
                                        <p:tgtEl>
                                          <p:spTgt spid="72"/>
                                        </p:tgtEl>
                                      </p:cBhvr>
                                    </p:animEffect>
                                    <p:set>
                                      <p:cBhvr>
                                        <p:cTn id="203" dur="1" fill="hold">
                                          <p:stCondLst>
                                            <p:cond delay="499"/>
                                          </p:stCondLst>
                                        </p:cTn>
                                        <p:tgtEl>
                                          <p:spTgt spid="72"/>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22" presetClass="exit" presetSubtype="4" fill="hold" grpId="0" nodeType="clickEffect">
                                  <p:stCondLst>
                                    <p:cond delay="0"/>
                                  </p:stCondLst>
                                  <p:childTnLst>
                                    <p:animEffect transition="out" filter="wipe(down)">
                                      <p:cBhvr>
                                        <p:cTn id="207" dur="500"/>
                                        <p:tgtEl>
                                          <p:spTgt spid="73"/>
                                        </p:tgtEl>
                                      </p:cBhvr>
                                    </p:animEffect>
                                    <p:set>
                                      <p:cBhvr>
                                        <p:cTn id="208" dur="1" fill="hold">
                                          <p:stCondLst>
                                            <p:cond delay="499"/>
                                          </p:stCondLst>
                                        </p:cTn>
                                        <p:tgtEl>
                                          <p:spTgt spid="73"/>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22" presetClass="exit" presetSubtype="4" fill="hold" grpId="0" nodeType="clickEffect">
                                  <p:stCondLst>
                                    <p:cond delay="0"/>
                                  </p:stCondLst>
                                  <p:childTnLst>
                                    <p:animEffect transition="out" filter="wipe(down)">
                                      <p:cBhvr>
                                        <p:cTn id="212" dur="500"/>
                                        <p:tgtEl>
                                          <p:spTgt spid="74"/>
                                        </p:tgtEl>
                                      </p:cBhvr>
                                    </p:animEffect>
                                    <p:set>
                                      <p:cBhvr>
                                        <p:cTn id="213" dur="1" fill="hold">
                                          <p:stCondLst>
                                            <p:cond delay="499"/>
                                          </p:stCondLst>
                                        </p:cTn>
                                        <p:tgtEl>
                                          <p:spTgt spid="74"/>
                                        </p:tgtEl>
                                        <p:attrNameLst>
                                          <p:attrName>style.visibility</p:attrName>
                                        </p:attrNameLst>
                                      </p:cBhvr>
                                      <p:to>
                                        <p:strVal val="hidden"/>
                                      </p:to>
                                    </p:set>
                                  </p:childTnLst>
                                </p:cTn>
                              </p:par>
                            </p:childTnLst>
                          </p:cTn>
                        </p:par>
                      </p:childTnLst>
                    </p:cTn>
                  </p:par>
                  <p:par>
                    <p:cTn id="214" fill="hold">
                      <p:stCondLst>
                        <p:cond delay="indefinite"/>
                      </p:stCondLst>
                      <p:childTnLst>
                        <p:par>
                          <p:cTn id="215" fill="hold">
                            <p:stCondLst>
                              <p:cond delay="0"/>
                            </p:stCondLst>
                            <p:childTnLst>
                              <p:par>
                                <p:cTn id="216" presetID="22" presetClass="exit" presetSubtype="4" fill="hold" grpId="0" nodeType="clickEffect">
                                  <p:stCondLst>
                                    <p:cond delay="0"/>
                                  </p:stCondLst>
                                  <p:childTnLst>
                                    <p:animEffect transition="out" filter="wipe(down)">
                                      <p:cBhvr>
                                        <p:cTn id="217" dur="500"/>
                                        <p:tgtEl>
                                          <p:spTgt spid="75"/>
                                        </p:tgtEl>
                                      </p:cBhvr>
                                    </p:animEffect>
                                    <p:set>
                                      <p:cBhvr>
                                        <p:cTn id="218" dur="1" fill="hold">
                                          <p:stCondLst>
                                            <p:cond delay="499"/>
                                          </p:stCondLst>
                                        </p:cTn>
                                        <p:tgtEl>
                                          <p:spTgt spid="75"/>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22" presetClass="exit" presetSubtype="4" fill="hold" grpId="0" nodeType="clickEffect">
                                  <p:stCondLst>
                                    <p:cond delay="0"/>
                                  </p:stCondLst>
                                  <p:childTnLst>
                                    <p:animEffect transition="out" filter="wipe(down)">
                                      <p:cBhvr>
                                        <p:cTn id="222" dur="500"/>
                                        <p:tgtEl>
                                          <p:spTgt spid="76"/>
                                        </p:tgtEl>
                                      </p:cBhvr>
                                    </p:animEffect>
                                    <p:set>
                                      <p:cBhvr>
                                        <p:cTn id="223" dur="1" fill="hold">
                                          <p:stCondLst>
                                            <p:cond delay="499"/>
                                          </p:stCondLst>
                                        </p:cTn>
                                        <p:tgtEl>
                                          <p:spTgt spid="76"/>
                                        </p:tgtEl>
                                        <p:attrNameLst>
                                          <p:attrName>style.visibility</p:attrName>
                                        </p:attrNameLst>
                                      </p:cBhvr>
                                      <p:to>
                                        <p:strVal val="hidden"/>
                                      </p:to>
                                    </p:set>
                                  </p:childTnLst>
                                </p:cTn>
                              </p:par>
                            </p:childTnLst>
                          </p:cTn>
                        </p:par>
                      </p:childTnLst>
                    </p:cTn>
                  </p:par>
                  <p:par>
                    <p:cTn id="224" fill="hold">
                      <p:stCondLst>
                        <p:cond delay="indefinite"/>
                      </p:stCondLst>
                      <p:childTnLst>
                        <p:par>
                          <p:cTn id="225" fill="hold">
                            <p:stCondLst>
                              <p:cond delay="0"/>
                            </p:stCondLst>
                            <p:childTnLst>
                              <p:par>
                                <p:cTn id="226" presetID="22" presetClass="exit" presetSubtype="4" fill="hold" grpId="0" nodeType="clickEffect">
                                  <p:stCondLst>
                                    <p:cond delay="0"/>
                                  </p:stCondLst>
                                  <p:childTnLst>
                                    <p:animEffect transition="out" filter="wipe(down)">
                                      <p:cBhvr>
                                        <p:cTn id="227" dur="500"/>
                                        <p:tgtEl>
                                          <p:spTgt spid="77"/>
                                        </p:tgtEl>
                                      </p:cBhvr>
                                    </p:animEffect>
                                    <p:set>
                                      <p:cBhvr>
                                        <p:cTn id="228" dur="1" fill="hold">
                                          <p:stCondLst>
                                            <p:cond delay="499"/>
                                          </p:stCondLst>
                                        </p:cTn>
                                        <p:tgtEl>
                                          <p:spTgt spid="77"/>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22" presetClass="exit" presetSubtype="4" fill="hold" grpId="0" nodeType="clickEffect">
                                  <p:stCondLst>
                                    <p:cond delay="0"/>
                                  </p:stCondLst>
                                  <p:childTnLst>
                                    <p:animEffect transition="out" filter="wipe(down)">
                                      <p:cBhvr>
                                        <p:cTn id="232" dur="500"/>
                                        <p:tgtEl>
                                          <p:spTgt spid="88"/>
                                        </p:tgtEl>
                                      </p:cBhvr>
                                    </p:animEffect>
                                    <p:set>
                                      <p:cBhvr>
                                        <p:cTn id="233" dur="1" fill="hold">
                                          <p:stCondLst>
                                            <p:cond delay="499"/>
                                          </p:stCondLst>
                                        </p:cTn>
                                        <p:tgtEl>
                                          <p:spTgt spid="88"/>
                                        </p:tgtEl>
                                        <p:attrNameLst>
                                          <p:attrName>style.visibility</p:attrName>
                                        </p:attrNameLst>
                                      </p:cBhvr>
                                      <p:to>
                                        <p:strVal val="hidden"/>
                                      </p:to>
                                    </p:set>
                                  </p:childTnLst>
                                </p:cTn>
                              </p:par>
                            </p:childTnLst>
                          </p:cTn>
                        </p:par>
                      </p:childTnLst>
                    </p:cTn>
                  </p:par>
                  <p:par>
                    <p:cTn id="234" fill="hold">
                      <p:stCondLst>
                        <p:cond delay="indefinite"/>
                      </p:stCondLst>
                      <p:childTnLst>
                        <p:par>
                          <p:cTn id="235" fill="hold">
                            <p:stCondLst>
                              <p:cond delay="0"/>
                            </p:stCondLst>
                            <p:childTnLst>
                              <p:par>
                                <p:cTn id="236" presetID="22" presetClass="exit" presetSubtype="4" fill="hold" grpId="0" nodeType="clickEffect">
                                  <p:stCondLst>
                                    <p:cond delay="0"/>
                                  </p:stCondLst>
                                  <p:childTnLst>
                                    <p:animEffect transition="out" filter="wipe(down)">
                                      <p:cBhvr>
                                        <p:cTn id="237" dur="500"/>
                                        <p:tgtEl>
                                          <p:spTgt spid="78"/>
                                        </p:tgtEl>
                                      </p:cBhvr>
                                    </p:animEffect>
                                    <p:set>
                                      <p:cBhvr>
                                        <p:cTn id="238" dur="1" fill="hold">
                                          <p:stCondLst>
                                            <p:cond delay="499"/>
                                          </p:stCondLst>
                                        </p:cTn>
                                        <p:tgtEl>
                                          <p:spTgt spid="78"/>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22" presetClass="exit" presetSubtype="4" fill="hold" grpId="0" nodeType="clickEffect">
                                  <p:stCondLst>
                                    <p:cond delay="0"/>
                                  </p:stCondLst>
                                  <p:childTnLst>
                                    <p:animEffect transition="out" filter="wipe(down)">
                                      <p:cBhvr>
                                        <p:cTn id="242" dur="500"/>
                                        <p:tgtEl>
                                          <p:spTgt spid="79"/>
                                        </p:tgtEl>
                                      </p:cBhvr>
                                    </p:animEffect>
                                    <p:set>
                                      <p:cBhvr>
                                        <p:cTn id="243" dur="1" fill="hold">
                                          <p:stCondLst>
                                            <p:cond delay="499"/>
                                          </p:stCondLst>
                                        </p:cTn>
                                        <p:tgtEl>
                                          <p:spTgt spid="79"/>
                                        </p:tgtEl>
                                        <p:attrNameLst>
                                          <p:attrName>style.visibility</p:attrName>
                                        </p:attrNameLst>
                                      </p:cBhvr>
                                      <p:to>
                                        <p:strVal val="hidden"/>
                                      </p:to>
                                    </p:set>
                                  </p:childTnLst>
                                </p:cTn>
                              </p:par>
                            </p:childTnLst>
                          </p:cTn>
                        </p:par>
                      </p:childTnLst>
                    </p:cTn>
                  </p:par>
                  <p:par>
                    <p:cTn id="244" fill="hold">
                      <p:stCondLst>
                        <p:cond delay="indefinite"/>
                      </p:stCondLst>
                      <p:childTnLst>
                        <p:par>
                          <p:cTn id="245" fill="hold">
                            <p:stCondLst>
                              <p:cond delay="0"/>
                            </p:stCondLst>
                            <p:childTnLst>
                              <p:par>
                                <p:cTn id="246" presetID="22" presetClass="exit" presetSubtype="4" fill="hold" grpId="0" nodeType="clickEffect">
                                  <p:stCondLst>
                                    <p:cond delay="0"/>
                                  </p:stCondLst>
                                  <p:childTnLst>
                                    <p:animEffect transition="out" filter="wipe(down)">
                                      <p:cBhvr>
                                        <p:cTn id="247" dur="500"/>
                                        <p:tgtEl>
                                          <p:spTgt spid="80"/>
                                        </p:tgtEl>
                                      </p:cBhvr>
                                    </p:animEffect>
                                    <p:set>
                                      <p:cBhvr>
                                        <p:cTn id="248" dur="1" fill="hold">
                                          <p:stCondLst>
                                            <p:cond delay="499"/>
                                          </p:stCondLst>
                                        </p:cTn>
                                        <p:tgtEl>
                                          <p:spTgt spid="80"/>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22" presetClass="exit" presetSubtype="4" fill="hold" grpId="0" nodeType="clickEffect">
                                  <p:stCondLst>
                                    <p:cond delay="0"/>
                                  </p:stCondLst>
                                  <p:childTnLst>
                                    <p:animEffect transition="out" filter="wipe(down)">
                                      <p:cBhvr>
                                        <p:cTn id="252" dur="500"/>
                                        <p:tgtEl>
                                          <p:spTgt spid="81"/>
                                        </p:tgtEl>
                                      </p:cBhvr>
                                    </p:animEffect>
                                    <p:set>
                                      <p:cBhvr>
                                        <p:cTn id="253" dur="1" fill="hold">
                                          <p:stCondLst>
                                            <p:cond delay="499"/>
                                          </p:stCondLst>
                                        </p:cTn>
                                        <p:tgtEl>
                                          <p:spTgt spid="81"/>
                                        </p:tgtEl>
                                        <p:attrNameLst>
                                          <p:attrName>style.visibility</p:attrName>
                                        </p:attrNameLst>
                                      </p:cBhvr>
                                      <p:to>
                                        <p:strVal val="hidden"/>
                                      </p:to>
                                    </p:set>
                                  </p:childTnLst>
                                </p:cTn>
                              </p:par>
                            </p:childTnLst>
                          </p:cTn>
                        </p:par>
                      </p:childTnLst>
                    </p:cTn>
                  </p:par>
                  <p:par>
                    <p:cTn id="254" fill="hold">
                      <p:stCondLst>
                        <p:cond delay="indefinite"/>
                      </p:stCondLst>
                      <p:childTnLst>
                        <p:par>
                          <p:cTn id="255" fill="hold">
                            <p:stCondLst>
                              <p:cond delay="0"/>
                            </p:stCondLst>
                            <p:childTnLst>
                              <p:par>
                                <p:cTn id="256" presetID="22" presetClass="exit" presetSubtype="4" fill="hold" grpId="0" nodeType="clickEffect">
                                  <p:stCondLst>
                                    <p:cond delay="0"/>
                                  </p:stCondLst>
                                  <p:childTnLst>
                                    <p:animEffect transition="out" filter="wipe(down)">
                                      <p:cBhvr>
                                        <p:cTn id="257" dur="500"/>
                                        <p:tgtEl>
                                          <p:spTgt spid="82"/>
                                        </p:tgtEl>
                                      </p:cBhvr>
                                    </p:animEffect>
                                    <p:set>
                                      <p:cBhvr>
                                        <p:cTn id="258" dur="1" fill="hold">
                                          <p:stCondLst>
                                            <p:cond delay="499"/>
                                          </p:stCondLst>
                                        </p:cTn>
                                        <p:tgtEl>
                                          <p:spTgt spid="82"/>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ID="22" presetClass="exit" presetSubtype="4" fill="hold" grpId="0" nodeType="clickEffect">
                                  <p:stCondLst>
                                    <p:cond delay="0"/>
                                  </p:stCondLst>
                                  <p:childTnLst>
                                    <p:animEffect transition="out" filter="wipe(down)">
                                      <p:cBhvr>
                                        <p:cTn id="262" dur="500"/>
                                        <p:tgtEl>
                                          <p:spTgt spid="83"/>
                                        </p:tgtEl>
                                      </p:cBhvr>
                                    </p:animEffect>
                                    <p:set>
                                      <p:cBhvr>
                                        <p:cTn id="263" dur="1" fill="hold">
                                          <p:stCondLst>
                                            <p:cond delay="499"/>
                                          </p:stCondLst>
                                        </p:cTn>
                                        <p:tgtEl>
                                          <p:spTgt spid="83"/>
                                        </p:tgtEl>
                                        <p:attrNameLst>
                                          <p:attrName>style.visibility</p:attrName>
                                        </p:attrNameLst>
                                      </p:cBhvr>
                                      <p:to>
                                        <p:strVal val="hidden"/>
                                      </p:to>
                                    </p:set>
                                  </p:childTnLst>
                                </p:cTn>
                              </p:par>
                            </p:childTnLst>
                          </p:cTn>
                        </p:par>
                      </p:childTnLst>
                    </p:cTn>
                  </p:par>
                  <p:par>
                    <p:cTn id="264" fill="hold">
                      <p:stCondLst>
                        <p:cond delay="indefinite"/>
                      </p:stCondLst>
                      <p:childTnLst>
                        <p:par>
                          <p:cTn id="265" fill="hold">
                            <p:stCondLst>
                              <p:cond delay="0"/>
                            </p:stCondLst>
                            <p:childTnLst>
                              <p:par>
                                <p:cTn id="266" presetID="22" presetClass="exit" presetSubtype="4" fill="hold" grpId="0" nodeType="clickEffect">
                                  <p:stCondLst>
                                    <p:cond delay="0"/>
                                  </p:stCondLst>
                                  <p:childTnLst>
                                    <p:animEffect transition="out" filter="wipe(down)">
                                      <p:cBhvr>
                                        <p:cTn id="267" dur="500"/>
                                        <p:tgtEl>
                                          <p:spTgt spid="84"/>
                                        </p:tgtEl>
                                      </p:cBhvr>
                                    </p:animEffect>
                                    <p:set>
                                      <p:cBhvr>
                                        <p:cTn id="268" dur="1" fill="hold">
                                          <p:stCondLst>
                                            <p:cond delay="499"/>
                                          </p:stCondLst>
                                        </p:cTn>
                                        <p:tgtEl>
                                          <p:spTgt spid="84"/>
                                        </p:tgtEl>
                                        <p:attrNameLst>
                                          <p:attrName>style.visibility</p:attrName>
                                        </p:attrNameLst>
                                      </p:cBhvr>
                                      <p:to>
                                        <p:strVal val="hidden"/>
                                      </p:to>
                                    </p:set>
                                  </p:childTnLst>
                                </p:cTn>
                              </p:par>
                            </p:childTnLst>
                          </p:cTn>
                        </p:par>
                      </p:childTnLst>
                    </p:cTn>
                  </p:par>
                  <p:par>
                    <p:cTn id="269" fill="hold">
                      <p:stCondLst>
                        <p:cond delay="indefinite"/>
                      </p:stCondLst>
                      <p:childTnLst>
                        <p:par>
                          <p:cTn id="270" fill="hold">
                            <p:stCondLst>
                              <p:cond delay="0"/>
                            </p:stCondLst>
                            <p:childTnLst>
                              <p:par>
                                <p:cTn id="271" presetID="22" presetClass="exit" presetSubtype="4" fill="hold" grpId="0" nodeType="clickEffect">
                                  <p:stCondLst>
                                    <p:cond delay="0"/>
                                  </p:stCondLst>
                                  <p:childTnLst>
                                    <p:animEffect transition="out" filter="wipe(down)">
                                      <p:cBhvr>
                                        <p:cTn id="272" dur="500"/>
                                        <p:tgtEl>
                                          <p:spTgt spid="85"/>
                                        </p:tgtEl>
                                      </p:cBhvr>
                                    </p:animEffect>
                                    <p:set>
                                      <p:cBhvr>
                                        <p:cTn id="273" dur="1" fill="hold">
                                          <p:stCondLst>
                                            <p:cond delay="499"/>
                                          </p:stCondLst>
                                        </p:cTn>
                                        <p:tgtEl>
                                          <p:spTgt spid="85"/>
                                        </p:tgtEl>
                                        <p:attrNameLst>
                                          <p:attrName>style.visibility</p:attrName>
                                        </p:attrNameLst>
                                      </p:cBhvr>
                                      <p:to>
                                        <p:strVal val="hidden"/>
                                      </p:to>
                                    </p:set>
                                  </p:childTnLst>
                                </p:cTn>
                              </p:par>
                            </p:childTnLst>
                          </p:cTn>
                        </p:par>
                      </p:childTnLst>
                    </p:cTn>
                  </p:par>
                  <p:par>
                    <p:cTn id="274" fill="hold">
                      <p:stCondLst>
                        <p:cond delay="indefinite"/>
                      </p:stCondLst>
                      <p:childTnLst>
                        <p:par>
                          <p:cTn id="275" fill="hold">
                            <p:stCondLst>
                              <p:cond delay="0"/>
                            </p:stCondLst>
                            <p:childTnLst>
                              <p:par>
                                <p:cTn id="276" presetID="22" presetClass="exit" presetSubtype="4" fill="hold" grpId="0" nodeType="clickEffect">
                                  <p:stCondLst>
                                    <p:cond delay="0"/>
                                  </p:stCondLst>
                                  <p:childTnLst>
                                    <p:animEffect transition="out" filter="wipe(down)">
                                      <p:cBhvr>
                                        <p:cTn id="277" dur="500"/>
                                        <p:tgtEl>
                                          <p:spTgt spid="89"/>
                                        </p:tgtEl>
                                      </p:cBhvr>
                                    </p:animEffect>
                                    <p:set>
                                      <p:cBhvr>
                                        <p:cTn id="278" dur="1" fill="hold">
                                          <p:stCondLst>
                                            <p:cond delay="499"/>
                                          </p:stCondLst>
                                        </p:cTn>
                                        <p:tgtEl>
                                          <p:spTgt spid="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9" grpId="0"/>
      <p:bldP spid="10" grpId="0"/>
      <p:bldP spid="11" grpId="0"/>
      <p:bldP spid="13" grpId="0" animBg="1"/>
      <p:bldP spid="14" grpId="0" animBg="1"/>
      <p:bldP spid="15" grpId="0"/>
      <p:bldP spid="16" grpId="0"/>
      <p:bldP spid="55" grpId="0"/>
      <p:bldP spid="56" grpId="0"/>
      <p:bldP spid="57" grpId="0"/>
      <p:bldP spid="58" grpId="0"/>
      <p:bldP spid="59" grpId="0"/>
      <p:bldP spid="60" grpId="0"/>
      <p:bldP spid="3" grpId="0" animBg="1"/>
      <p:bldP spid="49" grpId="0" animBg="1"/>
      <p:bldP spid="50" grpId="0" animBg="1"/>
      <p:bldP spid="51" grpId="0" animBg="1"/>
      <p:bldP spid="52" grpId="0" animBg="1"/>
      <p:bldP spid="53" grpId="0" animBg="1"/>
      <p:bldP spid="54"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50984</TotalTime>
  <Words>2626</Words>
  <Application>Microsoft Office PowerPoint</Application>
  <PresentationFormat>On-screen Show (4:3)</PresentationFormat>
  <Paragraphs>1328</Paragraphs>
  <Slides>49</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49</vt:i4>
      </vt:variant>
    </vt:vector>
  </HeadingPairs>
  <TitlesOfParts>
    <vt:vector size="60" baseType="lpstr">
      <vt:lpstr>Arial</vt:lpstr>
      <vt:lpstr>Calibri</vt:lpstr>
      <vt:lpstr>Cambria Math</vt:lpstr>
      <vt:lpstr>FontAwesome</vt:lpstr>
      <vt:lpstr>Open Sans</vt:lpstr>
      <vt:lpstr>Open Sans Extrabold</vt:lpstr>
      <vt:lpstr>Open Sans Semibold</vt:lpstr>
      <vt:lpstr>Times New Roman</vt:lpstr>
      <vt:lpstr>Wingdings</vt:lpstr>
      <vt:lpstr>Office Theme</vt:lpstr>
      <vt:lpstr>1_Office Theme</vt:lpstr>
      <vt:lpstr>Unit – 4 Flip Flops, Counters and Registers</vt:lpstr>
      <vt:lpstr>Topics to be covered</vt:lpstr>
      <vt:lpstr>Sequential Switching Circuits</vt:lpstr>
      <vt:lpstr>Sequential Switching Circuits</vt:lpstr>
      <vt:lpstr>Sequential Circuits v/s Combinational Circuits</vt:lpstr>
      <vt:lpstr>Flip-flop</vt:lpstr>
      <vt:lpstr>Latch</vt:lpstr>
      <vt:lpstr>S-R Flip-Flop (Latch)</vt:lpstr>
      <vt:lpstr>NOR Gate S-R latch (Active High)</vt:lpstr>
      <vt:lpstr>NAND Gate S-R latch (Active Low)</vt:lpstr>
      <vt:lpstr>Gated S-R Latch</vt:lpstr>
      <vt:lpstr>Gated D-Latch</vt:lpstr>
      <vt:lpstr>J-K Flip-Flop</vt:lpstr>
      <vt:lpstr>T Flip-Flop</vt:lpstr>
      <vt:lpstr>Registers</vt:lpstr>
      <vt:lpstr>Registers</vt:lpstr>
      <vt:lpstr>Types of Registers</vt:lpstr>
      <vt:lpstr>4-bit Buffer Register</vt:lpstr>
      <vt:lpstr>Shift Register</vt:lpstr>
      <vt:lpstr>Data transmission in shift register</vt:lpstr>
      <vt:lpstr>Data transmission in shift register</vt:lpstr>
      <vt:lpstr>Data transmission in shift register</vt:lpstr>
      <vt:lpstr>Serial-in, Serial-out, Shift register</vt:lpstr>
      <vt:lpstr>Serial-in, Serial-out, Shift register</vt:lpstr>
      <vt:lpstr>Serial-in, Serial-out, Shift-left, Shift register</vt:lpstr>
      <vt:lpstr>Serial-in, Parallel-out, Shift register</vt:lpstr>
      <vt:lpstr>Parallel-in, Serial-out, Shift register</vt:lpstr>
      <vt:lpstr>Parallel-in, Parallel-out, Shift register</vt:lpstr>
      <vt:lpstr>Bidirectional Shift Register</vt:lpstr>
      <vt:lpstr>Universal Shift Register</vt:lpstr>
      <vt:lpstr>Universal Shift Register (Function table)</vt:lpstr>
      <vt:lpstr>2-bit Ripple Up-Counter using Negative Edge-triggered Flip-Flop</vt:lpstr>
      <vt:lpstr>2-bit Ripple Down-Counter using Negative Edge-triggered Flip-Flop</vt:lpstr>
      <vt:lpstr>2-bit Ripple Up-Counter using Positive Edge-triggered Flip-Flop</vt:lpstr>
      <vt:lpstr>2-bit Ripple Down-Counter using Positive Edge-triggered Flip-Flop</vt:lpstr>
      <vt:lpstr>Mod-6 Asynchronous Counter</vt:lpstr>
      <vt:lpstr>Mod-6 Asynchronous Counter</vt:lpstr>
      <vt:lpstr>Exercise</vt:lpstr>
      <vt:lpstr>Design of Synchronous Counters</vt:lpstr>
      <vt:lpstr>Design of Synchronous Counters</vt:lpstr>
      <vt:lpstr>Excitation Tables</vt:lpstr>
      <vt:lpstr>Excitation Tables</vt:lpstr>
      <vt:lpstr>Design of Synchronous 3-bit Up Counters</vt:lpstr>
      <vt:lpstr>Design of Synchronous 3-bit Up Counters</vt:lpstr>
      <vt:lpstr>Design of Synchronous 3-bit Up Counters</vt:lpstr>
      <vt:lpstr>Design of Synchronous 3-bit Up Counters</vt:lpstr>
      <vt:lpstr>Design of Synchronous 3-bit Up Counters</vt:lpstr>
      <vt:lpstr>Ring Counter</vt:lpstr>
      <vt:lpstr>Ring Counter</vt:lpstr>
    </vt:vector>
  </TitlesOfParts>
  <Company>Darshan Institute of Engg. &amp;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Administrator</cp:lastModifiedBy>
  <cp:revision>1741</cp:revision>
  <dcterms:created xsi:type="dcterms:W3CDTF">2013-05-17T03:00:03Z</dcterms:created>
  <dcterms:modified xsi:type="dcterms:W3CDTF">2017-10-26T03:37:32Z</dcterms:modified>
</cp:coreProperties>
</file>