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1" r:id="rId3"/>
    <p:sldId id="353" r:id="rId4"/>
    <p:sldId id="352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62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ghtwQg/6umiQEFJy1X+fQ==" hashData="PlH5Pl0S4yj+vNQTkdRSJLnC9e38qphjtM1WMEFaj1Verdd8XUma+1zXOD3KsDklPnZCnC4n/F46AAPqTkt2g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E2E7F1"/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512D-6EC7-482E-B001-BE7FAD384E00}" type="datetimeFigureOut">
              <a:rPr lang="en-US" smtClean="0"/>
              <a:t>04-10-2017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5643-F1B3-44AB-9014-B41CD803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04-10-2017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5: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State Machines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5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State Machines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Mealy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726" y="1905000"/>
            <a:ext cx="4249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(t+1)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(t) x(t) +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(t) x(t)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4858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(t+1)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’(t) x(t)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8198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z(t) = {y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(t) +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(t)} x’(t)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7726" y="44196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(t+1)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x +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63180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(t+1) </a:t>
            </a:r>
            <a:r>
              <a:rPr lang="en-US" sz="2800" dirty="0"/>
              <a:t>=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dirty="0" smtClean="0"/>
              <a:t>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’ x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496580"/>
            <a:ext cx="213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 = (y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x’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810000"/>
            <a:ext cx="856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Considering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(t) &amp;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(t) for </a:t>
            </a:r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(t+1</a:t>
            </a:r>
            <a:r>
              <a:rPr lang="en-US" sz="2800" dirty="0" smtClean="0"/>
              <a:t>) &amp; </a:t>
            </a:r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(t+1</a:t>
            </a:r>
            <a:r>
              <a:rPr lang="en-US" sz="2800" dirty="0" smtClean="0"/>
              <a:t>) respectively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143000"/>
            <a:ext cx="2776145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State Equations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19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Mealy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62200"/>
              </p:ext>
            </p:extLst>
          </p:nvPr>
        </p:nvGraphicFramePr>
        <p:xfrm>
          <a:off x="190500" y="1905000"/>
          <a:ext cx="8763000" cy="3627120"/>
        </p:xfrm>
        <a:graphic>
          <a:graphicData uri="http://schemas.openxmlformats.org/drawingml/2006/table">
            <a:tbl>
              <a:tblPr firstRow="1" bandRow="1"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PS</a:t>
                      </a:r>
                      <a:endParaRPr lang="en-US" sz="2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O/P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0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1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1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143000"/>
            <a:ext cx="20101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State Table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405064" y="3490912"/>
            <a:ext cx="6524624" cy="202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Moore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59187"/>
          </a:xfrm>
        </p:spPr>
        <p:txBody>
          <a:bodyPr/>
          <a:lstStyle/>
          <a:p>
            <a:pPr algn="just"/>
            <a:r>
              <a:rPr lang="en-US" dirty="0" smtClean="0"/>
              <a:t>When the output of the sequential circuit depends only on the present state of the flip-flop, the sequential circuit is referred to as Moore circuit or the Moore machine.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4228" y="3373998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47628" y="3373998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Output </a:t>
            </a:r>
            <a:r>
              <a:rPr lang="en-US" sz="2000" dirty="0" smtClean="0"/>
              <a:t>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002606" y="4267200"/>
            <a:ext cx="1405232" cy="72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722040" y="3602598"/>
            <a:ext cx="866785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09363" y="4495525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46440" y="4509813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824187" y="4343400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2040" y="2840598"/>
            <a:ext cx="147900" cy="932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2088" y="6248400"/>
            <a:ext cx="457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51216" y="4673393"/>
            <a:ext cx="147900" cy="1651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123664" y="5202798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6588" y="5391703"/>
            <a:ext cx="147900" cy="932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3432" y="235006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958945" y="3943290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7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Diagram of Moore Model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538288" y="2422867"/>
            <a:ext cx="0" cy="1791501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538288" y="1371600"/>
            <a:ext cx="1" cy="76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524000" y="1371600"/>
            <a:ext cx="556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635690" y="1981200"/>
            <a:ext cx="1252646" cy="1905000"/>
            <a:chOff x="2235642" y="1981200"/>
            <a:chExt cx="1252646" cy="1905000"/>
          </a:xfrm>
        </p:grpSpPr>
        <p:grpSp>
          <p:nvGrpSpPr>
            <p:cNvPr id="4" name="Group 3"/>
            <p:cNvGrpSpPr/>
            <p:nvPr/>
          </p:nvGrpSpPr>
          <p:grpSpPr>
            <a:xfrm>
              <a:off x="2235642" y="1981200"/>
              <a:ext cx="1196528" cy="1905000"/>
              <a:chOff x="1219200" y="2286000"/>
              <a:chExt cx="14478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45931" y="2347912"/>
                <a:ext cx="518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24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971800" y="3348335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y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811115" y="2271712"/>
            <a:ext cx="246533" cy="0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57648" y="1841242"/>
            <a:ext cx="0" cy="444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657848" y="1981200"/>
            <a:ext cx="1252646" cy="1905000"/>
            <a:chOff x="2235642" y="1981200"/>
            <a:chExt cx="1252646" cy="1905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235642" y="1981200"/>
              <a:ext cx="1196528" cy="1905000"/>
              <a:chOff x="1219200" y="2286000"/>
              <a:chExt cx="1447800" cy="1905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45931" y="2347912"/>
                <a:ext cx="518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971800" y="3348335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y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sz="2400" dirty="0" smtClean="0">
                  <a:solidFill>
                    <a:schemeClr val="bg1"/>
                  </a:solidFill>
                </a:rPr>
                <a:t>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3844444" y="3657601"/>
            <a:ext cx="4227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029200" y="2286000"/>
            <a:ext cx="0" cy="19050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533528" y="4205288"/>
            <a:ext cx="34956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029200" y="2286000"/>
            <a:ext cx="6073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990600" y="2009081"/>
            <a:ext cx="1617748" cy="556815"/>
            <a:chOff x="3241026" y="1715660"/>
            <a:chExt cx="2368545" cy="74111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3241026" y="2266407"/>
              <a:ext cx="121697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V="1">
            <a:off x="5410200" y="3033712"/>
            <a:ext cx="0" cy="1613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17920" y="4648200"/>
            <a:ext cx="4692280" cy="3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23926" y="19812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501064" y="161448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5395912" y="3048000"/>
            <a:ext cx="2386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90776" y="3020491"/>
            <a:ext cx="0" cy="1613421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376488" y="3034779"/>
            <a:ext cx="2386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860230" y="2286000"/>
            <a:ext cx="6073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086600" y="1371600"/>
            <a:ext cx="0" cy="91440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057648" y="1614488"/>
            <a:ext cx="4566632" cy="896757"/>
            <a:chOff x="-468607" y="1715660"/>
            <a:chExt cx="6078178" cy="741118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3812681" y="2266408"/>
              <a:ext cx="64532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-468607" y="1903059"/>
              <a:ext cx="492661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9" name="Straight Connector 108"/>
          <p:cNvCxnSpPr/>
          <p:nvPr/>
        </p:nvCxnSpPr>
        <p:spPr>
          <a:xfrm flipH="1">
            <a:off x="6878156" y="3657600"/>
            <a:ext cx="4227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8112" y="440084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CLK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33648" y="2781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&gt;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62600" y="28003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&gt;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Moore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25084" y="25908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y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133600"/>
            <a:ext cx="4082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Q(t+1) = TQ’ + T’Q = T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Q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972580"/>
            <a:ext cx="924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(t+1) </a:t>
            </a:r>
            <a:r>
              <a:rPr lang="en-US" sz="2800" dirty="0"/>
              <a:t>=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dirty="0" smtClean="0"/>
              <a:t> (y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x)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/>
              <a:t> </a:t>
            </a:r>
            <a:r>
              <a:rPr lang="en-US" sz="2800" dirty="0" smtClean="0"/>
              <a:t>= (</a:t>
            </a:r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dirty="0" smtClean="0"/>
              <a:t>)’</a:t>
            </a:r>
            <a:r>
              <a:rPr lang="en-US" sz="2800" dirty="0"/>
              <a:t>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r>
              <a:rPr lang="en-US" sz="2800" dirty="0"/>
              <a:t> </a:t>
            </a:r>
            <a:r>
              <a:rPr lang="en-US" sz="2800" dirty="0" smtClean="0"/>
              <a:t>+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’y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 = y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’ + </a:t>
            </a:r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 smtClean="0"/>
              <a:t>x’ + </a:t>
            </a:r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’y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990600"/>
            <a:ext cx="450136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&amp; Output Equations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" y="20961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53957" y="990600"/>
            <a:ext cx="4099543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Characteristic equation of T Flip-Flop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377625"/>
            <a:ext cx="2776145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State Equations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505980"/>
            <a:ext cx="485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(t+1) </a:t>
            </a:r>
            <a:r>
              <a:rPr lang="en-US" sz="2800" dirty="0"/>
              <a:t>=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</a:t>
            </a:r>
            <a:r>
              <a:rPr lang="en-US" sz="2800" dirty="0" smtClean="0"/>
              <a:t> x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800" dirty="0" smtClean="0"/>
              <a:t>y</a:t>
            </a:r>
            <a:r>
              <a:rPr lang="en-US" sz="2800" baseline="-25000" dirty="0"/>
              <a:t>2</a:t>
            </a:r>
            <a:r>
              <a:rPr lang="en-US" sz="2800" dirty="0" smtClean="0"/>
              <a:t> = xy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’ + x’y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1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 animBg="1"/>
      <p:bldP spid="12" grpId="0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Moore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60901"/>
              </p:ext>
            </p:extLst>
          </p:nvPr>
        </p:nvGraphicFramePr>
        <p:xfrm>
          <a:off x="714375" y="2011680"/>
          <a:ext cx="7667625" cy="3627120"/>
        </p:xfrm>
        <a:graphic>
          <a:graphicData uri="http://schemas.openxmlformats.org/drawingml/2006/table">
            <a:tbl>
              <a:tblPr firstRow="1" bandRow="1"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PS</a:t>
                      </a:r>
                      <a:endParaRPr lang="en-US" sz="28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O/P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0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 1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143000"/>
            <a:ext cx="20101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State Table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928936" y="3590928"/>
            <a:ext cx="5438776" cy="202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State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The </a:t>
            </a:r>
            <a:r>
              <a:rPr lang="en-US" dirty="0"/>
              <a:t>State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Basic </a:t>
            </a:r>
            <a:r>
              <a:rPr lang="en-US" dirty="0"/>
              <a:t>Concepts in State Machine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state machine, also called a sequential machine, is a </a:t>
            </a:r>
            <a:r>
              <a:rPr lang="en-US" dirty="0" smtClean="0"/>
              <a:t>system that </a:t>
            </a:r>
            <a:r>
              <a:rPr lang="en-US" dirty="0"/>
              <a:t>can be described in terms of a set of states that the system may </a:t>
            </a:r>
            <a:r>
              <a:rPr lang="en-US" dirty="0" smtClean="0"/>
              <a:t>enter. 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in a particular state, the system must be capable of remaining in that state for some finite period of time even if the system inputs </a:t>
            </a:r>
            <a:r>
              <a:rPr lang="en-US" dirty="0" smtClean="0"/>
              <a:t>change.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requirement dictates memory capability for the state </a:t>
            </a:r>
            <a:r>
              <a:rPr lang="en-US" dirty="0" smtClean="0"/>
              <a:t>machine.</a:t>
            </a:r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the state machine must have a set of inputs and a set of </a:t>
            </a:r>
            <a:r>
              <a:rPr lang="en-US" dirty="0" smtClean="0"/>
              <a:t>outputs.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system progresses from one state to another (from present state to next state), the next state reached depends on the inputs and the present </a:t>
            </a:r>
            <a:r>
              <a:rPr lang="en-US" dirty="0" smtClean="0"/>
              <a:t>state.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outputs also depend on inputs and the present state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of Finite State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Many </a:t>
            </a:r>
            <a:r>
              <a:rPr lang="en-US" dirty="0"/>
              <a:t>electronic systems require the type of </a:t>
            </a:r>
            <a:r>
              <a:rPr lang="en-US" dirty="0" smtClean="0"/>
              <a:t>sequential </a:t>
            </a:r>
            <a:r>
              <a:rPr lang="en-US" dirty="0"/>
              <a:t>operation exhibited by state </a:t>
            </a:r>
            <a:r>
              <a:rPr lang="en-US" dirty="0" smtClean="0"/>
              <a:t>machines.</a:t>
            </a:r>
          </a:p>
          <a:p>
            <a:pPr algn="just"/>
            <a:r>
              <a:rPr lang="en-US" dirty="0" smtClean="0"/>
              <a:t>State </a:t>
            </a:r>
            <a:r>
              <a:rPr lang="en-US" dirty="0"/>
              <a:t>machine design methods lead to minimal design</a:t>
            </a:r>
            <a:r>
              <a:rPr lang="en-US" dirty="0" smtClean="0"/>
              <a:t>. The </a:t>
            </a:r>
            <a:r>
              <a:rPr lang="en-US" dirty="0"/>
              <a:t>state machine design procedure relates to sequential circuit design in the same way the </a:t>
            </a:r>
            <a:r>
              <a:rPr lang="en-US" dirty="0" smtClean="0"/>
              <a:t>K-map </a:t>
            </a:r>
            <a:r>
              <a:rPr lang="en-US" dirty="0"/>
              <a:t>relates to combinational circuit design. This method results in the minimum number of required flip-flops and can minimize other circuitry in the system as well.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well-developed, </a:t>
            </a:r>
            <a:r>
              <a:rPr lang="en-US" dirty="0" smtClean="0"/>
              <a:t>orderly procedure </a:t>
            </a:r>
            <a:r>
              <a:rPr lang="en-US" dirty="0"/>
              <a:t>that anticipates and solves commonly occurring problems of sequential circuits. </a:t>
            </a:r>
            <a:r>
              <a:rPr lang="en-US" dirty="0" smtClean="0"/>
              <a:t>State </a:t>
            </a:r>
            <a:r>
              <a:rPr lang="en-US" dirty="0"/>
              <a:t>machine methods eliminate </a:t>
            </a:r>
            <a:r>
              <a:rPr lang="en-US" dirty="0" smtClean="0"/>
              <a:t>the </a:t>
            </a:r>
            <a:r>
              <a:rPr lang="en-US" dirty="0"/>
              <a:t>problems </a:t>
            </a:r>
            <a:r>
              <a:rPr lang="en-US" dirty="0" smtClean="0"/>
              <a:t>of narrow unwanted pulse or glitches on output lines or oscillation problems and </a:t>
            </a:r>
            <a:r>
              <a:rPr lang="en-US" dirty="0"/>
              <a:t>reduce the time taken to debug the implemented hardware. </a:t>
            </a:r>
          </a:p>
        </p:txBody>
      </p:sp>
    </p:spTree>
    <p:extLst>
      <p:ext uri="{BB962C8B-B14F-4D97-AF65-F5344CB8AC3E}">
        <p14:creationId xmlns:p14="http://schemas.microsoft.com/office/powerpoint/2010/main" val="3644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 Model of Sequential Machine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67988" y="2133600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11388" y="2133600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Output </a:t>
            </a:r>
            <a:r>
              <a:rPr lang="en-US" sz="2000" dirty="0" smtClean="0"/>
              <a:t>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966366" y="3919811"/>
            <a:ext cx="1405232" cy="72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3473123" y="4148136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0200" y="4162424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787947" y="2362200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524000"/>
            <a:ext cx="5454188" cy="1143000"/>
            <a:chOff x="457200" y="1524000"/>
            <a:chExt cx="5454188" cy="1143000"/>
          </a:xfrm>
        </p:grpSpPr>
        <p:sp>
          <p:nvSpPr>
            <p:cNvPr id="8" name="Right Arrow 7"/>
            <p:cNvSpPr/>
            <p:nvPr/>
          </p:nvSpPr>
          <p:spPr>
            <a:xfrm>
              <a:off x="3438352" y="2362200"/>
              <a:ext cx="2473036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85800" y="2362200"/>
              <a:ext cx="866785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1524000"/>
              <a:ext cx="4572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1527535"/>
              <a:ext cx="147900" cy="9320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1600200"/>
              <a:ext cx="147900" cy="9320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5848" y="3962400"/>
            <a:ext cx="4577028" cy="1198002"/>
            <a:chOff x="1085848" y="3962400"/>
            <a:chExt cx="4577028" cy="1198002"/>
          </a:xfrm>
        </p:grpSpPr>
        <p:sp>
          <p:nvSpPr>
            <p:cNvPr id="18" name="Rectangle 17"/>
            <p:cNvSpPr/>
            <p:nvPr/>
          </p:nvSpPr>
          <p:spPr>
            <a:xfrm>
              <a:off x="1085848" y="5008002"/>
              <a:ext cx="4572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14976" y="4343400"/>
              <a:ext cx="147900" cy="7002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087424" y="3962400"/>
              <a:ext cx="489277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0348" y="4151305"/>
              <a:ext cx="147900" cy="9320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7192" y="11096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2705" y="1962090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9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Model of Sequential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model is also called the Mealy </a:t>
            </a:r>
            <a:r>
              <a:rPr lang="en-US" dirty="0" smtClean="0"/>
              <a:t>machine.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input forming logic (</a:t>
            </a:r>
            <a:r>
              <a:rPr lang="en-US" dirty="0" smtClean="0"/>
              <a:t>IFL</a:t>
            </a:r>
            <a:r>
              <a:rPr lang="en-US" dirty="0"/>
              <a:t>) and the output forming logic (</a:t>
            </a:r>
            <a:r>
              <a:rPr lang="en-US" dirty="0" smtClean="0"/>
              <a:t>OFL</a:t>
            </a:r>
            <a:r>
              <a:rPr lang="en-US" dirty="0"/>
              <a:t>) sections are made up of combinational logic circuits.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memory section contains the state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path is provided from memory output to the </a:t>
            </a:r>
            <a:r>
              <a:rPr lang="en-US" dirty="0" smtClean="0"/>
              <a:t>IFL</a:t>
            </a:r>
            <a:r>
              <a:rPr lang="en-US" dirty="0"/>
              <a:t>. Both input signals and present state signals drive the </a:t>
            </a:r>
            <a:r>
              <a:rPr lang="en-US" dirty="0" smtClean="0"/>
              <a:t>IFL </a:t>
            </a:r>
            <a:r>
              <a:rPr lang="en-US" dirty="0"/>
              <a:t>to determine the next state of the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outputs are determined by the present state and the system </a:t>
            </a:r>
            <a:r>
              <a:rPr lang="en-US" dirty="0" smtClean="0"/>
              <a:t>inputs.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slight variation of the Mealy machine is the Moore </a:t>
            </a:r>
            <a:r>
              <a:rPr lang="en-US" dirty="0" smtClean="0"/>
              <a:t>machine, </a:t>
            </a:r>
            <a:r>
              <a:rPr lang="en-US" dirty="0"/>
              <a:t>which uses only the memory to drive the </a:t>
            </a:r>
            <a:r>
              <a:rPr lang="en-US" dirty="0" smtClean="0"/>
              <a:t>OFL</a:t>
            </a:r>
            <a:r>
              <a:rPr lang="en-US" dirty="0"/>
              <a:t>. In this case, the output is a function only of the state </a:t>
            </a:r>
            <a:r>
              <a:rPr lang="en-US" dirty="0" smtClean="0"/>
              <a:t>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Mealy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Moore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Mealy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the output of the sequential circuit depends on both the present state of the flip-flops </a:t>
            </a:r>
            <a:r>
              <a:rPr lang="en-US" dirty="0" smtClean="0"/>
              <a:t>and on </a:t>
            </a:r>
            <a:r>
              <a:rPr lang="en-US" dirty="0"/>
              <a:t>the inputs, the sequential circuit is referred to as Mealy circuit or Mealy </a:t>
            </a:r>
            <a:r>
              <a:rPr lang="en-US" dirty="0" smtClean="0"/>
              <a:t>machine.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4228" y="3373998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47628" y="3373998"/>
            <a:ext cx="1870364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Output </a:t>
            </a:r>
            <a:r>
              <a:rPr lang="en-US" sz="2000" dirty="0" smtClean="0"/>
              <a:t>forming logic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(Combinational)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002606" y="5160209"/>
            <a:ext cx="1405232" cy="72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3474592" y="3602598"/>
            <a:ext cx="2473036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2040" y="3602598"/>
            <a:ext cx="866785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09363" y="5388534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46440" y="5402822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824187" y="3602598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3440" y="2764398"/>
            <a:ext cx="457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3040" y="2767933"/>
            <a:ext cx="147900" cy="932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2040" y="2840598"/>
            <a:ext cx="147900" cy="932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2088" y="6248400"/>
            <a:ext cx="457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51216" y="5583798"/>
            <a:ext cx="147900" cy="700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123664" y="5202798"/>
            <a:ext cx="489277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6588" y="5391703"/>
            <a:ext cx="147900" cy="932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3432" y="235006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958945" y="320248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Diagram of Mealy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16200000">
            <a:off x="2779875" y="-391946"/>
            <a:ext cx="2362205" cy="6651293"/>
            <a:chOff x="1384526" y="1904141"/>
            <a:chExt cx="1952233" cy="6046630"/>
          </a:xfrm>
        </p:grpSpPr>
        <p:grpSp>
          <p:nvGrpSpPr>
            <p:cNvPr id="10" name="Group 9"/>
            <p:cNvGrpSpPr/>
            <p:nvPr/>
          </p:nvGrpSpPr>
          <p:grpSpPr>
            <a:xfrm>
              <a:off x="1384527" y="1904141"/>
              <a:ext cx="1952232" cy="6046630"/>
              <a:chOff x="1384527" y="1904141"/>
              <a:chExt cx="1952232" cy="604663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452927" y="1904141"/>
                <a:ext cx="883832" cy="1808879"/>
                <a:chOff x="2392769" y="1904140"/>
                <a:chExt cx="883832" cy="180887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 rot="5400000">
                  <a:off x="2114623" y="2182287"/>
                  <a:ext cx="902029" cy="345738"/>
                  <a:chOff x="3269941" y="1715660"/>
                  <a:chExt cx="2339630" cy="741118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4042896" y="2266407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rot="16200000">
                    <a:off x="3863972" y="1309029"/>
                    <a:ext cx="0" cy="118806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5346318" y="2086964"/>
                    <a:ext cx="263253" cy="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Delay 68"/>
                  <p:cNvSpPr/>
                  <p:nvPr/>
                </p:nvSpPr>
                <p:spPr>
                  <a:xfrm>
                    <a:off x="4451796" y="1715660"/>
                    <a:ext cx="882699" cy="741118"/>
                  </a:xfrm>
                  <a:prstGeom prst="flowChartDelay">
                    <a:avLst/>
                  </a:pr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 rot="5400000">
                  <a:off x="2655280" y="2179723"/>
                  <a:ext cx="896903" cy="345738"/>
                  <a:chOff x="3283236" y="1715660"/>
                  <a:chExt cx="2326335" cy="741118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3283236" y="2266408"/>
                    <a:ext cx="1174764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034432" y="1903059"/>
                    <a:ext cx="423570" cy="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5346318" y="2086964"/>
                    <a:ext cx="263253" cy="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Delay 68"/>
                  <p:cNvSpPr/>
                  <p:nvPr/>
                </p:nvSpPr>
                <p:spPr>
                  <a:xfrm>
                    <a:off x="4451796" y="1715660"/>
                    <a:ext cx="882699" cy="741118"/>
                  </a:xfrm>
                  <a:prstGeom prst="flowChartDelay">
                    <a:avLst/>
                  </a:pr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 rot="5400000">
                  <a:off x="2504388" y="3198165"/>
                  <a:ext cx="692142" cy="337565"/>
                  <a:chOff x="3675121" y="3048834"/>
                  <a:chExt cx="1974760" cy="723601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75121" y="3596937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75121" y="3233589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5010438" y="3413848"/>
                    <a:ext cx="639443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3990333" y="3048834"/>
                    <a:ext cx="1016928" cy="723601"/>
                    <a:chOff x="3990333" y="3048834"/>
                    <a:chExt cx="1016928" cy="723601"/>
                  </a:xfrm>
                </p:grpSpPr>
                <p:sp>
                  <p:nvSpPr>
                    <p:cNvPr id="26" name="Stored Data 71"/>
                    <p:cNvSpPr/>
                    <p:nvPr/>
                  </p:nvSpPr>
                  <p:spPr>
                    <a:xfrm rot="10800000">
                      <a:off x="3997592" y="3048854"/>
                      <a:ext cx="1009669" cy="723580"/>
                    </a:xfrm>
                    <a:custGeom>
                      <a:avLst/>
                      <a:gdLst>
                        <a:gd name="connsiteX0" fmla="*/ 1667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333 w 10000"/>
                        <a:gd name="connsiteY2" fmla="*/ 5000 h 10000"/>
                        <a:gd name="connsiteX3" fmla="*/ 10000 w 10000"/>
                        <a:gd name="connsiteY3" fmla="*/ 10000 h 10000"/>
                        <a:gd name="connsiteX4" fmla="*/ 1667 w 10000"/>
                        <a:gd name="connsiteY4" fmla="*/ 10000 h 10000"/>
                        <a:gd name="connsiteX5" fmla="*/ 0 w 10000"/>
                        <a:gd name="connsiteY5" fmla="*/ 5000 h 10000"/>
                        <a:gd name="connsiteX6" fmla="*/ 1667 w 10000"/>
                        <a:gd name="connsiteY6" fmla="*/ 0 h 10000"/>
                        <a:gd name="connsiteX0" fmla="*/ 4932 w 13265"/>
                        <a:gd name="connsiteY0" fmla="*/ 0 h 10000"/>
                        <a:gd name="connsiteX1" fmla="*/ 13265 w 13265"/>
                        <a:gd name="connsiteY1" fmla="*/ 0 h 10000"/>
                        <a:gd name="connsiteX2" fmla="*/ 11598 w 13265"/>
                        <a:gd name="connsiteY2" fmla="*/ 5000 h 10000"/>
                        <a:gd name="connsiteX3" fmla="*/ 13265 w 13265"/>
                        <a:gd name="connsiteY3" fmla="*/ 10000 h 10000"/>
                        <a:gd name="connsiteX4" fmla="*/ 4932 w 13265"/>
                        <a:gd name="connsiteY4" fmla="*/ 10000 h 10000"/>
                        <a:gd name="connsiteX5" fmla="*/ 0 w 13265"/>
                        <a:gd name="connsiteY5" fmla="*/ 5084 h 10000"/>
                        <a:gd name="connsiteX6" fmla="*/ 4932 w 13265"/>
                        <a:gd name="connsiteY6" fmla="*/ 0 h 10000"/>
                        <a:gd name="connsiteX0" fmla="*/ 5226 w 13559"/>
                        <a:gd name="connsiteY0" fmla="*/ 0 h 10000"/>
                        <a:gd name="connsiteX1" fmla="*/ 13559 w 13559"/>
                        <a:gd name="connsiteY1" fmla="*/ 0 h 10000"/>
                        <a:gd name="connsiteX2" fmla="*/ 11892 w 13559"/>
                        <a:gd name="connsiteY2" fmla="*/ 5000 h 10000"/>
                        <a:gd name="connsiteX3" fmla="*/ 13559 w 13559"/>
                        <a:gd name="connsiteY3" fmla="*/ 10000 h 10000"/>
                        <a:gd name="connsiteX4" fmla="*/ 5226 w 13559"/>
                        <a:gd name="connsiteY4" fmla="*/ 10000 h 10000"/>
                        <a:gd name="connsiteX5" fmla="*/ 294 w 13559"/>
                        <a:gd name="connsiteY5" fmla="*/ 5084 h 10000"/>
                        <a:gd name="connsiteX6" fmla="*/ 5226 w 13559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4933 w 13266"/>
                        <a:gd name="connsiteY4" fmla="*/ 10000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4933 w 13266"/>
                        <a:gd name="connsiteY4" fmla="*/ 10000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4966 w 13299"/>
                        <a:gd name="connsiteY0" fmla="*/ 0 h 10000"/>
                        <a:gd name="connsiteX1" fmla="*/ 13299 w 13299"/>
                        <a:gd name="connsiteY1" fmla="*/ 0 h 10000"/>
                        <a:gd name="connsiteX2" fmla="*/ 11632 w 13299"/>
                        <a:gd name="connsiteY2" fmla="*/ 5000 h 10000"/>
                        <a:gd name="connsiteX3" fmla="*/ 13299 w 13299"/>
                        <a:gd name="connsiteY3" fmla="*/ 10000 h 10000"/>
                        <a:gd name="connsiteX4" fmla="*/ 7782 w 13299"/>
                        <a:gd name="connsiteY4" fmla="*/ 10000 h 10000"/>
                        <a:gd name="connsiteX5" fmla="*/ 34 w 13299"/>
                        <a:gd name="connsiteY5" fmla="*/ 5084 h 10000"/>
                        <a:gd name="connsiteX6" fmla="*/ 4966 w 13299"/>
                        <a:gd name="connsiteY6" fmla="*/ 0 h 10000"/>
                        <a:gd name="connsiteX0" fmla="*/ 4947 w 13280"/>
                        <a:gd name="connsiteY0" fmla="*/ 0 h 10000"/>
                        <a:gd name="connsiteX1" fmla="*/ 13280 w 13280"/>
                        <a:gd name="connsiteY1" fmla="*/ 0 h 10000"/>
                        <a:gd name="connsiteX2" fmla="*/ 11613 w 13280"/>
                        <a:gd name="connsiteY2" fmla="*/ 5000 h 10000"/>
                        <a:gd name="connsiteX3" fmla="*/ 13280 w 13280"/>
                        <a:gd name="connsiteY3" fmla="*/ 10000 h 10000"/>
                        <a:gd name="connsiteX4" fmla="*/ 6702 w 13280"/>
                        <a:gd name="connsiteY4" fmla="*/ 9832 h 10000"/>
                        <a:gd name="connsiteX5" fmla="*/ 15 w 13280"/>
                        <a:gd name="connsiteY5" fmla="*/ 5084 h 10000"/>
                        <a:gd name="connsiteX6" fmla="*/ 4947 w 13280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5711 w 13268"/>
                        <a:gd name="connsiteY0" fmla="*/ 126 h 10000"/>
                        <a:gd name="connsiteX1" fmla="*/ 13268 w 13268"/>
                        <a:gd name="connsiteY1" fmla="*/ 0 h 10000"/>
                        <a:gd name="connsiteX2" fmla="*/ 11601 w 13268"/>
                        <a:gd name="connsiteY2" fmla="*/ 5000 h 10000"/>
                        <a:gd name="connsiteX3" fmla="*/ 13268 w 13268"/>
                        <a:gd name="connsiteY3" fmla="*/ 10000 h 10000"/>
                        <a:gd name="connsiteX4" fmla="*/ 6690 w 13268"/>
                        <a:gd name="connsiteY4" fmla="*/ 9832 h 10000"/>
                        <a:gd name="connsiteX5" fmla="*/ 3 w 13268"/>
                        <a:gd name="connsiteY5" fmla="*/ 5084 h 10000"/>
                        <a:gd name="connsiteX6" fmla="*/ 5711 w 13268"/>
                        <a:gd name="connsiteY6" fmla="*/ 126 h 10000"/>
                        <a:gd name="connsiteX0" fmla="*/ 5709 w 13266"/>
                        <a:gd name="connsiteY0" fmla="*/ 126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5709 w 13266"/>
                        <a:gd name="connsiteY6" fmla="*/ 126 h 10000"/>
                        <a:gd name="connsiteX0" fmla="*/ 5709 w 13266"/>
                        <a:gd name="connsiteY0" fmla="*/ 126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5709 w 13266"/>
                        <a:gd name="connsiteY6" fmla="*/ 126 h 10000"/>
                        <a:gd name="connsiteX0" fmla="*/ 6688 w 13265"/>
                        <a:gd name="connsiteY0" fmla="*/ 42 h 10000"/>
                        <a:gd name="connsiteX1" fmla="*/ 13265 w 13265"/>
                        <a:gd name="connsiteY1" fmla="*/ 0 h 10000"/>
                        <a:gd name="connsiteX2" fmla="*/ 11598 w 13265"/>
                        <a:gd name="connsiteY2" fmla="*/ 5000 h 10000"/>
                        <a:gd name="connsiteX3" fmla="*/ 13265 w 13265"/>
                        <a:gd name="connsiteY3" fmla="*/ 10000 h 10000"/>
                        <a:gd name="connsiteX4" fmla="*/ 6687 w 13265"/>
                        <a:gd name="connsiteY4" fmla="*/ 9832 h 10000"/>
                        <a:gd name="connsiteX5" fmla="*/ 0 w 13265"/>
                        <a:gd name="connsiteY5" fmla="*/ 5084 h 10000"/>
                        <a:gd name="connsiteX6" fmla="*/ 6688 w 13265"/>
                        <a:gd name="connsiteY6" fmla="*/ 42 h 10000"/>
                        <a:gd name="connsiteX0" fmla="*/ 6688 w 13265"/>
                        <a:gd name="connsiteY0" fmla="*/ 42 h 9832"/>
                        <a:gd name="connsiteX1" fmla="*/ 13265 w 13265"/>
                        <a:gd name="connsiteY1" fmla="*/ 0 h 9832"/>
                        <a:gd name="connsiteX2" fmla="*/ 11598 w 13265"/>
                        <a:gd name="connsiteY2" fmla="*/ 5000 h 9832"/>
                        <a:gd name="connsiteX3" fmla="*/ 11387 w 13265"/>
                        <a:gd name="connsiteY3" fmla="*/ 9790 h 9832"/>
                        <a:gd name="connsiteX4" fmla="*/ 6687 w 13265"/>
                        <a:gd name="connsiteY4" fmla="*/ 9832 h 9832"/>
                        <a:gd name="connsiteX5" fmla="*/ 0 w 13265"/>
                        <a:gd name="connsiteY5" fmla="*/ 5084 h 9832"/>
                        <a:gd name="connsiteX6" fmla="*/ 6688 w 13265"/>
                        <a:gd name="connsiteY6" fmla="*/ 42 h 9832"/>
                        <a:gd name="connsiteX0" fmla="*/ 5042 w 10000"/>
                        <a:gd name="connsiteY0" fmla="*/ 43 h 10000"/>
                        <a:gd name="connsiteX1" fmla="*/ 10000 w 10000"/>
                        <a:gd name="connsiteY1" fmla="*/ 0 h 10000"/>
                        <a:gd name="connsiteX2" fmla="*/ 8743 w 10000"/>
                        <a:gd name="connsiteY2" fmla="*/ 5085 h 10000"/>
                        <a:gd name="connsiteX3" fmla="*/ 9692 w 10000"/>
                        <a:gd name="connsiteY3" fmla="*/ 10000 h 10000"/>
                        <a:gd name="connsiteX4" fmla="*/ 5041 w 10000"/>
                        <a:gd name="connsiteY4" fmla="*/ 10000 h 10000"/>
                        <a:gd name="connsiteX5" fmla="*/ 0 w 10000"/>
                        <a:gd name="connsiteY5" fmla="*/ 5171 h 10000"/>
                        <a:gd name="connsiteX6" fmla="*/ 5042 w 10000"/>
                        <a:gd name="connsiteY6" fmla="*/ 43 h 10000"/>
                        <a:gd name="connsiteX0" fmla="*/ 5042 w 10000"/>
                        <a:gd name="connsiteY0" fmla="*/ 43 h 10000"/>
                        <a:gd name="connsiteX1" fmla="*/ 10000 w 10000"/>
                        <a:gd name="connsiteY1" fmla="*/ 0 h 10000"/>
                        <a:gd name="connsiteX2" fmla="*/ 8743 w 10000"/>
                        <a:gd name="connsiteY2" fmla="*/ 5085 h 10000"/>
                        <a:gd name="connsiteX3" fmla="*/ 9784 w 10000"/>
                        <a:gd name="connsiteY3" fmla="*/ 10000 h 10000"/>
                        <a:gd name="connsiteX4" fmla="*/ 5041 w 10000"/>
                        <a:gd name="connsiteY4" fmla="*/ 10000 h 10000"/>
                        <a:gd name="connsiteX5" fmla="*/ 0 w 10000"/>
                        <a:gd name="connsiteY5" fmla="*/ 5171 h 10000"/>
                        <a:gd name="connsiteX6" fmla="*/ 5042 w 10000"/>
                        <a:gd name="connsiteY6" fmla="*/ 43 h 10000"/>
                        <a:gd name="connsiteX0" fmla="*/ 5042 w 9784"/>
                        <a:gd name="connsiteY0" fmla="*/ 0 h 9957"/>
                        <a:gd name="connsiteX1" fmla="*/ 9415 w 9784"/>
                        <a:gd name="connsiteY1" fmla="*/ 171 h 9957"/>
                        <a:gd name="connsiteX2" fmla="*/ 8743 w 9784"/>
                        <a:gd name="connsiteY2" fmla="*/ 5042 h 9957"/>
                        <a:gd name="connsiteX3" fmla="*/ 9784 w 9784"/>
                        <a:gd name="connsiteY3" fmla="*/ 9957 h 9957"/>
                        <a:gd name="connsiteX4" fmla="*/ 5041 w 9784"/>
                        <a:gd name="connsiteY4" fmla="*/ 9957 h 9957"/>
                        <a:gd name="connsiteX5" fmla="*/ 0 w 9784"/>
                        <a:gd name="connsiteY5" fmla="*/ 5128 h 9957"/>
                        <a:gd name="connsiteX6" fmla="*/ 5042 w 9784"/>
                        <a:gd name="connsiteY6" fmla="*/ 0 h 9957"/>
                        <a:gd name="connsiteX0" fmla="*/ 5153 w 10000"/>
                        <a:gd name="connsiteY0" fmla="*/ 0 h 10000"/>
                        <a:gd name="connsiteX1" fmla="*/ 9875 w 10000"/>
                        <a:gd name="connsiteY1" fmla="*/ 172 h 10000"/>
                        <a:gd name="connsiteX2" fmla="*/ 8936 w 10000"/>
                        <a:gd name="connsiteY2" fmla="*/ 5064 h 10000"/>
                        <a:gd name="connsiteX3" fmla="*/ 10000 w 10000"/>
                        <a:gd name="connsiteY3" fmla="*/ 10000 h 10000"/>
                        <a:gd name="connsiteX4" fmla="*/ 5152 w 10000"/>
                        <a:gd name="connsiteY4" fmla="*/ 10000 h 10000"/>
                        <a:gd name="connsiteX5" fmla="*/ 0 w 10000"/>
                        <a:gd name="connsiteY5" fmla="*/ 5150 h 10000"/>
                        <a:gd name="connsiteX6" fmla="*/ 5153 w 10000"/>
                        <a:gd name="connsiteY6" fmla="*/ 0 h 10000"/>
                        <a:gd name="connsiteX0" fmla="*/ 5153 w 10001"/>
                        <a:gd name="connsiteY0" fmla="*/ 0 h 10000"/>
                        <a:gd name="connsiteX1" fmla="*/ 10001 w 10001"/>
                        <a:gd name="connsiteY1" fmla="*/ 215 h 10000"/>
                        <a:gd name="connsiteX2" fmla="*/ 8936 w 10001"/>
                        <a:gd name="connsiteY2" fmla="*/ 5064 h 10000"/>
                        <a:gd name="connsiteX3" fmla="*/ 10000 w 10001"/>
                        <a:gd name="connsiteY3" fmla="*/ 10000 h 10000"/>
                        <a:gd name="connsiteX4" fmla="*/ 5152 w 10001"/>
                        <a:gd name="connsiteY4" fmla="*/ 10000 h 10000"/>
                        <a:gd name="connsiteX5" fmla="*/ 0 w 10001"/>
                        <a:gd name="connsiteY5" fmla="*/ 5150 h 10000"/>
                        <a:gd name="connsiteX6" fmla="*/ 5153 w 10001"/>
                        <a:gd name="connsiteY6" fmla="*/ 0 h 10000"/>
                        <a:gd name="connsiteX0" fmla="*/ 5184 w 10001"/>
                        <a:gd name="connsiteY0" fmla="*/ 43 h 9785"/>
                        <a:gd name="connsiteX1" fmla="*/ 10001 w 10001"/>
                        <a:gd name="connsiteY1" fmla="*/ 0 h 9785"/>
                        <a:gd name="connsiteX2" fmla="*/ 8936 w 10001"/>
                        <a:gd name="connsiteY2" fmla="*/ 4849 h 9785"/>
                        <a:gd name="connsiteX3" fmla="*/ 10000 w 10001"/>
                        <a:gd name="connsiteY3" fmla="*/ 9785 h 9785"/>
                        <a:gd name="connsiteX4" fmla="*/ 5152 w 10001"/>
                        <a:gd name="connsiteY4" fmla="*/ 9785 h 9785"/>
                        <a:gd name="connsiteX5" fmla="*/ 0 w 10001"/>
                        <a:gd name="connsiteY5" fmla="*/ 4935 h 9785"/>
                        <a:gd name="connsiteX6" fmla="*/ 5184 w 10001"/>
                        <a:gd name="connsiteY6" fmla="*/ 43 h 9785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340 w 10000"/>
                        <a:gd name="connsiteY4" fmla="*/ 9956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340 w 10000"/>
                        <a:gd name="connsiteY4" fmla="*/ 9956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83 w 10000"/>
                        <a:gd name="connsiteY4" fmla="*/ 9912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83 w 10000"/>
                        <a:gd name="connsiteY4" fmla="*/ 9912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83 w 10000"/>
                        <a:gd name="connsiteY4" fmla="*/ 9912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8935 w 10000"/>
                        <a:gd name="connsiteY0" fmla="*/ 4956 h 10000"/>
                        <a:gd name="connsiteX1" fmla="*/ 9999 w 10000"/>
                        <a:gd name="connsiteY1" fmla="*/ 10000 h 10000"/>
                        <a:gd name="connsiteX2" fmla="*/ 5183 w 10000"/>
                        <a:gd name="connsiteY2" fmla="*/ 9912 h 10000"/>
                        <a:gd name="connsiteX3" fmla="*/ 0 w 10000"/>
                        <a:gd name="connsiteY3" fmla="*/ 5043 h 10000"/>
                        <a:gd name="connsiteX4" fmla="*/ 5183 w 10000"/>
                        <a:gd name="connsiteY4" fmla="*/ 44 h 10000"/>
                        <a:gd name="connsiteX5" fmla="*/ 10000 w 10000"/>
                        <a:gd name="connsiteY5" fmla="*/ 0 h 10000"/>
                        <a:gd name="connsiteX6" fmla="*/ 9841 w 10000"/>
                        <a:gd name="connsiteY6" fmla="*/ 6220 h 10000"/>
                        <a:gd name="connsiteX0" fmla="*/ 8935 w 10000"/>
                        <a:gd name="connsiteY0" fmla="*/ 4956 h 10000"/>
                        <a:gd name="connsiteX1" fmla="*/ 9999 w 10000"/>
                        <a:gd name="connsiteY1" fmla="*/ 10000 h 10000"/>
                        <a:gd name="connsiteX2" fmla="*/ 5183 w 10000"/>
                        <a:gd name="connsiteY2" fmla="*/ 9912 h 10000"/>
                        <a:gd name="connsiteX3" fmla="*/ 0 w 10000"/>
                        <a:gd name="connsiteY3" fmla="*/ 5043 h 10000"/>
                        <a:gd name="connsiteX4" fmla="*/ 5183 w 10000"/>
                        <a:gd name="connsiteY4" fmla="*/ 44 h 10000"/>
                        <a:gd name="connsiteX5" fmla="*/ 10000 w 10000"/>
                        <a:gd name="connsiteY5" fmla="*/ 0 h 10000"/>
                        <a:gd name="connsiteX0" fmla="*/ 9999 w 10000"/>
                        <a:gd name="connsiteY0" fmla="*/ 10000 h 10000"/>
                        <a:gd name="connsiteX1" fmla="*/ 5183 w 10000"/>
                        <a:gd name="connsiteY1" fmla="*/ 9912 h 10000"/>
                        <a:gd name="connsiteX2" fmla="*/ 0 w 10000"/>
                        <a:gd name="connsiteY2" fmla="*/ 5043 h 10000"/>
                        <a:gd name="connsiteX3" fmla="*/ 5183 w 10000"/>
                        <a:gd name="connsiteY3" fmla="*/ 44 h 10000"/>
                        <a:gd name="connsiteX4" fmla="*/ 10000 w 10000"/>
                        <a:gd name="connsiteY4" fmla="*/ 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9999" y="10000"/>
                          </a:moveTo>
                          <a:lnTo>
                            <a:pt x="5183" y="9912"/>
                          </a:lnTo>
                          <a:cubicBezTo>
                            <a:pt x="3060" y="9824"/>
                            <a:pt x="0" y="6688"/>
                            <a:pt x="0" y="5043"/>
                          </a:cubicBezTo>
                          <a:cubicBezTo>
                            <a:pt x="0" y="3398"/>
                            <a:pt x="2965" y="220"/>
                            <a:pt x="5183" y="44"/>
                          </a:cubicBezTo>
                          <a:lnTo>
                            <a:pt x="10000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accent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" name="Stored Data 71"/>
                    <p:cNvSpPr/>
                    <p:nvPr/>
                  </p:nvSpPr>
                  <p:spPr>
                    <a:xfrm rot="10800000">
                      <a:off x="3990333" y="3048834"/>
                      <a:ext cx="107530" cy="723601"/>
                    </a:xfrm>
                    <a:custGeom>
                      <a:avLst/>
                      <a:gdLst>
                        <a:gd name="connsiteX0" fmla="*/ 1667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333 w 10000"/>
                        <a:gd name="connsiteY2" fmla="*/ 5000 h 10000"/>
                        <a:gd name="connsiteX3" fmla="*/ 10000 w 10000"/>
                        <a:gd name="connsiteY3" fmla="*/ 10000 h 10000"/>
                        <a:gd name="connsiteX4" fmla="*/ 1667 w 10000"/>
                        <a:gd name="connsiteY4" fmla="*/ 10000 h 10000"/>
                        <a:gd name="connsiteX5" fmla="*/ 0 w 10000"/>
                        <a:gd name="connsiteY5" fmla="*/ 5000 h 10000"/>
                        <a:gd name="connsiteX6" fmla="*/ 1667 w 10000"/>
                        <a:gd name="connsiteY6" fmla="*/ 0 h 10000"/>
                        <a:gd name="connsiteX0" fmla="*/ 4932 w 13265"/>
                        <a:gd name="connsiteY0" fmla="*/ 0 h 10000"/>
                        <a:gd name="connsiteX1" fmla="*/ 13265 w 13265"/>
                        <a:gd name="connsiteY1" fmla="*/ 0 h 10000"/>
                        <a:gd name="connsiteX2" fmla="*/ 11598 w 13265"/>
                        <a:gd name="connsiteY2" fmla="*/ 5000 h 10000"/>
                        <a:gd name="connsiteX3" fmla="*/ 13265 w 13265"/>
                        <a:gd name="connsiteY3" fmla="*/ 10000 h 10000"/>
                        <a:gd name="connsiteX4" fmla="*/ 4932 w 13265"/>
                        <a:gd name="connsiteY4" fmla="*/ 10000 h 10000"/>
                        <a:gd name="connsiteX5" fmla="*/ 0 w 13265"/>
                        <a:gd name="connsiteY5" fmla="*/ 5084 h 10000"/>
                        <a:gd name="connsiteX6" fmla="*/ 4932 w 13265"/>
                        <a:gd name="connsiteY6" fmla="*/ 0 h 10000"/>
                        <a:gd name="connsiteX0" fmla="*/ 5226 w 13559"/>
                        <a:gd name="connsiteY0" fmla="*/ 0 h 10000"/>
                        <a:gd name="connsiteX1" fmla="*/ 13559 w 13559"/>
                        <a:gd name="connsiteY1" fmla="*/ 0 h 10000"/>
                        <a:gd name="connsiteX2" fmla="*/ 11892 w 13559"/>
                        <a:gd name="connsiteY2" fmla="*/ 5000 h 10000"/>
                        <a:gd name="connsiteX3" fmla="*/ 13559 w 13559"/>
                        <a:gd name="connsiteY3" fmla="*/ 10000 h 10000"/>
                        <a:gd name="connsiteX4" fmla="*/ 5226 w 13559"/>
                        <a:gd name="connsiteY4" fmla="*/ 10000 h 10000"/>
                        <a:gd name="connsiteX5" fmla="*/ 294 w 13559"/>
                        <a:gd name="connsiteY5" fmla="*/ 5084 h 10000"/>
                        <a:gd name="connsiteX6" fmla="*/ 5226 w 13559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4933 w 13266"/>
                        <a:gd name="connsiteY4" fmla="*/ 10000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4933 w 13266"/>
                        <a:gd name="connsiteY4" fmla="*/ 10000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4966 w 13299"/>
                        <a:gd name="connsiteY0" fmla="*/ 0 h 10000"/>
                        <a:gd name="connsiteX1" fmla="*/ 13299 w 13299"/>
                        <a:gd name="connsiteY1" fmla="*/ 0 h 10000"/>
                        <a:gd name="connsiteX2" fmla="*/ 11632 w 13299"/>
                        <a:gd name="connsiteY2" fmla="*/ 5000 h 10000"/>
                        <a:gd name="connsiteX3" fmla="*/ 13299 w 13299"/>
                        <a:gd name="connsiteY3" fmla="*/ 10000 h 10000"/>
                        <a:gd name="connsiteX4" fmla="*/ 7782 w 13299"/>
                        <a:gd name="connsiteY4" fmla="*/ 10000 h 10000"/>
                        <a:gd name="connsiteX5" fmla="*/ 34 w 13299"/>
                        <a:gd name="connsiteY5" fmla="*/ 5084 h 10000"/>
                        <a:gd name="connsiteX6" fmla="*/ 4966 w 13299"/>
                        <a:gd name="connsiteY6" fmla="*/ 0 h 10000"/>
                        <a:gd name="connsiteX0" fmla="*/ 4947 w 13280"/>
                        <a:gd name="connsiteY0" fmla="*/ 0 h 10000"/>
                        <a:gd name="connsiteX1" fmla="*/ 13280 w 13280"/>
                        <a:gd name="connsiteY1" fmla="*/ 0 h 10000"/>
                        <a:gd name="connsiteX2" fmla="*/ 11613 w 13280"/>
                        <a:gd name="connsiteY2" fmla="*/ 5000 h 10000"/>
                        <a:gd name="connsiteX3" fmla="*/ 13280 w 13280"/>
                        <a:gd name="connsiteY3" fmla="*/ 10000 h 10000"/>
                        <a:gd name="connsiteX4" fmla="*/ 6702 w 13280"/>
                        <a:gd name="connsiteY4" fmla="*/ 9832 h 10000"/>
                        <a:gd name="connsiteX5" fmla="*/ 15 w 13280"/>
                        <a:gd name="connsiteY5" fmla="*/ 5084 h 10000"/>
                        <a:gd name="connsiteX6" fmla="*/ 4947 w 13280"/>
                        <a:gd name="connsiteY6" fmla="*/ 0 h 10000"/>
                        <a:gd name="connsiteX0" fmla="*/ 4933 w 13266"/>
                        <a:gd name="connsiteY0" fmla="*/ 0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4933 w 13266"/>
                        <a:gd name="connsiteY6" fmla="*/ 0 h 10000"/>
                        <a:gd name="connsiteX0" fmla="*/ 5711 w 13268"/>
                        <a:gd name="connsiteY0" fmla="*/ 126 h 10000"/>
                        <a:gd name="connsiteX1" fmla="*/ 13268 w 13268"/>
                        <a:gd name="connsiteY1" fmla="*/ 0 h 10000"/>
                        <a:gd name="connsiteX2" fmla="*/ 11601 w 13268"/>
                        <a:gd name="connsiteY2" fmla="*/ 5000 h 10000"/>
                        <a:gd name="connsiteX3" fmla="*/ 13268 w 13268"/>
                        <a:gd name="connsiteY3" fmla="*/ 10000 h 10000"/>
                        <a:gd name="connsiteX4" fmla="*/ 6690 w 13268"/>
                        <a:gd name="connsiteY4" fmla="*/ 9832 h 10000"/>
                        <a:gd name="connsiteX5" fmla="*/ 3 w 13268"/>
                        <a:gd name="connsiteY5" fmla="*/ 5084 h 10000"/>
                        <a:gd name="connsiteX6" fmla="*/ 5711 w 13268"/>
                        <a:gd name="connsiteY6" fmla="*/ 126 h 10000"/>
                        <a:gd name="connsiteX0" fmla="*/ 5709 w 13266"/>
                        <a:gd name="connsiteY0" fmla="*/ 126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5709 w 13266"/>
                        <a:gd name="connsiteY6" fmla="*/ 126 h 10000"/>
                        <a:gd name="connsiteX0" fmla="*/ 5709 w 13266"/>
                        <a:gd name="connsiteY0" fmla="*/ 126 h 10000"/>
                        <a:gd name="connsiteX1" fmla="*/ 13266 w 13266"/>
                        <a:gd name="connsiteY1" fmla="*/ 0 h 10000"/>
                        <a:gd name="connsiteX2" fmla="*/ 11599 w 13266"/>
                        <a:gd name="connsiteY2" fmla="*/ 5000 h 10000"/>
                        <a:gd name="connsiteX3" fmla="*/ 13266 w 13266"/>
                        <a:gd name="connsiteY3" fmla="*/ 10000 h 10000"/>
                        <a:gd name="connsiteX4" fmla="*/ 6688 w 13266"/>
                        <a:gd name="connsiteY4" fmla="*/ 9832 h 10000"/>
                        <a:gd name="connsiteX5" fmla="*/ 1 w 13266"/>
                        <a:gd name="connsiteY5" fmla="*/ 5084 h 10000"/>
                        <a:gd name="connsiteX6" fmla="*/ 5709 w 13266"/>
                        <a:gd name="connsiteY6" fmla="*/ 126 h 10000"/>
                        <a:gd name="connsiteX0" fmla="*/ 6688 w 13265"/>
                        <a:gd name="connsiteY0" fmla="*/ 42 h 10000"/>
                        <a:gd name="connsiteX1" fmla="*/ 13265 w 13265"/>
                        <a:gd name="connsiteY1" fmla="*/ 0 h 10000"/>
                        <a:gd name="connsiteX2" fmla="*/ 11598 w 13265"/>
                        <a:gd name="connsiteY2" fmla="*/ 5000 h 10000"/>
                        <a:gd name="connsiteX3" fmla="*/ 13265 w 13265"/>
                        <a:gd name="connsiteY3" fmla="*/ 10000 h 10000"/>
                        <a:gd name="connsiteX4" fmla="*/ 6687 w 13265"/>
                        <a:gd name="connsiteY4" fmla="*/ 9832 h 10000"/>
                        <a:gd name="connsiteX5" fmla="*/ 0 w 13265"/>
                        <a:gd name="connsiteY5" fmla="*/ 5084 h 10000"/>
                        <a:gd name="connsiteX6" fmla="*/ 6688 w 13265"/>
                        <a:gd name="connsiteY6" fmla="*/ 42 h 10000"/>
                        <a:gd name="connsiteX0" fmla="*/ 6688 w 13265"/>
                        <a:gd name="connsiteY0" fmla="*/ 42 h 9832"/>
                        <a:gd name="connsiteX1" fmla="*/ 13265 w 13265"/>
                        <a:gd name="connsiteY1" fmla="*/ 0 h 9832"/>
                        <a:gd name="connsiteX2" fmla="*/ 11598 w 13265"/>
                        <a:gd name="connsiteY2" fmla="*/ 5000 h 9832"/>
                        <a:gd name="connsiteX3" fmla="*/ 11387 w 13265"/>
                        <a:gd name="connsiteY3" fmla="*/ 9790 h 9832"/>
                        <a:gd name="connsiteX4" fmla="*/ 6687 w 13265"/>
                        <a:gd name="connsiteY4" fmla="*/ 9832 h 9832"/>
                        <a:gd name="connsiteX5" fmla="*/ 0 w 13265"/>
                        <a:gd name="connsiteY5" fmla="*/ 5084 h 9832"/>
                        <a:gd name="connsiteX6" fmla="*/ 6688 w 13265"/>
                        <a:gd name="connsiteY6" fmla="*/ 42 h 9832"/>
                        <a:gd name="connsiteX0" fmla="*/ 5042 w 10000"/>
                        <a:gd name="connsiteY0" fmla="*/ 43 h 10000"/>
                        <a:gd name="connsiteX1" fmla="*/ 10000 w 10000"/>
                        <a:gd name="connsiteY1" fmla="*/ 0 h 10000"/>
                        <a:gd name="connsiteX2" fmla="*/ 8743 w 10000"/>
                        <a:gd name="connsiteY2" fmla="*/ 5085 h 10000"/>
                        <a:gd name="connsiteX3" fmla="*/ 9692 w 10000"/>
                        <a:gd name="connsiteY3" fmla="*/ 10000 h 10000"/>
                        <a:gd name="connsiteX4" fmla="*/ 5041 w 10000"/>
                        <a:gd name="connsiteY4" fmla="*/ 10000 h 10000"/>
                        <a:gd name="connsiteX5" fmla="*/ 0 w 10000"/>
                        <a:gd name="connsiteY5" fmla="*/ 5171 h 10000"/>
                        <a:gd name="connsiteX6" fmla="*/ 5042 w 10000"/>
                        <a:gd name="connsiteY6" fmla="*/ 43 h 10000"/>
                        <a:gd name="connsiteX0" fmla="*/ 5042 w 10000"/>
                        <a:gd name="connsiteY0" fmla="*/ 43 h 10000"/>
                        <a:gd name="connsiteX1" fmla="*/ 10000 w 10000"/>
                        <a:gd name="connsiteY1" fmla="*/ 0 h 10000"/>
                        <a:gd name="connsiteX2" fmla="*/ 8743 w 10000"/>
                        <a:gd name="connsiteY2" fmla="*/ 5085 h 10000"/>
                        <a:gd name="connsiteX3" fmla="*/ 9784 w 10000"/>
                        <a:gd name="connsiteY3" fmla="*/ 10000 h 10000"/>
                        <a:gd name="connsiteX4" fmla="*/ 5041 w 10000"/>
                        <a:gd name="connsiteY4" fmla="*/ 10000 h 10000"/>
                        <a:gd name="connsiteX5" fmla="*/ 0 w 10000"/>
                        <a:gd name="connsiteY5" fmla="*/ 5171 h 10000"/>
                        <a:gd name="connsiteX6" fmla="*/ 5042 w 10000"/>
                        <a:gd name="connsiteY6" fmla="*/ 43 h 10000"/>
                        <a:gd name="connsiteX0" fmla="*/ 5042 w 9784"/>
                        <a:gd name="connsiteY0" fmla="*/ 0 h 9957"/>
                        <a:gd name="connsiteX1" fmla="*/ 9415 w 9784"/>
                        <a:gd name="connsiteY1" fmla="*/ 171 h 9957"/>
                        <a:gd name="connsiteX2" fmla="*/ 8743 w 9784"/>
                        <a:gd name="connsiteY2" fmla="*/ 5042 h 9957"/>
                        <a:gd name="connsiteX3" fmla="*/ 9784 w 9784"/>
                        <a:gd name="connsiteY3" fmla="*/ 9957 h 9957"/>
                        <a:gd name="connsiteX4" fmla="*/ 5041 w 9784"/>
                        <a:gd name="connsiteY4" fmla="*/ 9957 h 9957"/>
                        <a:gd name="connsiteX5" fmla="*/ 0 w 9784"/>
                        <a:gd name="connsiteY5" fmla="*/ 5128 h 9957"/>
                        <a:gd name="connsiteX6" fmla="*/ 5042 w 9784"/>
                        <a:gd name="connsiteY6" fmla="*/ 0 h 9957"/>
                        <a:gd name="connsiteX0" fmla="*/ 5153 w 10000"/>
                        <a:gd name="connsiteY0" fmla="*/ 0 h 10000"/>
                        <a:gd name="connsiteX1" fmla="*/ 9875 w 10000"/>
                        <a:gd name="connsiteY1" fmla="*/ 172 h 10000"/>
                        <a:gd name="connsiteX2" fmla="*/ 8936 w 10000"/>
                        <a:gd name="connsiteY2" fmla="*/ 5064 h 10000"/>
                        <a:gd name="connsiteX3" fmla="*/ 10000 w 10000"/>
                        <a:gd name="connsiteY3" fmla="*/ 10000 h 10000"/>
                        <a:gd name="connsiteX4" fmla="*/ 5152 w 10000"/>
                        <a:gd name="connsiteY4" fmla="*/ 10000 h 10000"/>
                        <a:gd name="connsiteX5" fmla="*/ 0 w 10000"/>
                        <a:gd name="connsiteY5" fmla="*/ 5150 h 10000"/>
                        <a:gd name="connsiteX6" fmla="*/ 5153 w 10000"/>
                        <a:gd name="connsiteY6" fmla="*/ 0 h 10000"/>
                        <a:gd name="connsiteX0" fmla="*/ 5153 w 10001"/>
                        <a:gd name="connsiteY0" fmla="*/ 0 h 10000"/>
                        <a:gd name="connsiteX1" fmla="*/ 10001 w 10001"/>
                        <a:gd name="connsiteY1" fmla="*/ 215 h 10000"/>
                        <a:gd name="connsiteX2" fmla="*/ 8936 w 10001"/>
                        <a:gd name="connsiteY2" fmla="*/ 5064 h 10000"/>
                        <a:gd name="connsiteX3" fmla="*/ 10000 w 10001"/>
                        <a:gd name="connsiteY3" fmla="*/ 10000 h 10000"/>
                        <a:gd name="connsiteX4" fmla="*/ 5152 w 10001"/>
                        <a:gd name="connsiteY4" fmla="*/ 10000 h 10000"/>
                        <a:gd name="connsiteX5" fmla="*/ 0 w 10001"/>
                        <a:gd name="connsiteY5" fmla="*/ 5150 h 10000"/>
                        <a:gd name="connsiteX6" fmla="*/ 5153 w 10001"/>
                        <a:gd name="connsiteY6" fmla="*/ 0 h 10000"/>
                        <a:gd name="connsiteX0" fmla="*/ 5184 w 10001"/>
                        <a:gd name="connsiteY0" fmla="*/ 43 h 9785"/>
                        <a:gd name="connsiteX1" fmla="*/ 10001 w 10001"/>
                        <a:gd name="connsiteY1" fmla="*/ 0 h 9785"/>
                        <a:gd name="connsiteX2" fmla="*/ 8936 w 10001"/>
                        <a:gd name="connsiteY2" fmla="*/ 4849 h 9785"/>
                        <a:gd name="connsiteX3" fmla="*/ 10000 w 10001"/>
                        <a:gd name="connsiteY3" fmla="*/ 9785 h 9785"/>
                        <a:gd name="connsiteX4" fmla="*/ 5152 w 10001"/>
                        <a:gd name="connsiteY4" fmla="*/ 9785 h 9785"/>
                        <a:gd name="connsiteX5" fmla="*/ 0 w 10001"/>
                        <a:gd name="connsiteY5" fmla="*/ 4935 h 9785"/>
                        <a:gd name="connsiteX6" fmla="*/ 5184 w 10001"/>
                        <a:gd name="connsiteY6" fmla="*/ 43 h 9785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51 w 10000"/>
                        <a:gd name="connsiteY4" fmla="*/ 10000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340 w 10000"/>
                        <a:gd name="connsiteY4" fmla="*/ 9956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340 w 10000"/>
                        <a:gd name="connsiteY4" fmla="*/ 9956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5183 w 10000"/>
                        <a:gd name="connsiteY0" fmla="*/ 44 h 10000"/>
                        <a:gd name="connsiteX1" fmla="*/ 10000 w 10000"/>
                        <a:gd name="connsiteY1" fmla="*/ 0 h 10000"/>
                        <a:gd name="connsiteX2" fmla="*/ 8935 w 10000"/>
                        <a:gd name="connsiteY2" fmla="*/ 4956 h 10000"/>
                        <a:gd name="connsiteX3" fmla="*/ 9999 w 10000"/>
                        <a:gd name="connsiteY3" fmla="*/ 10000 h 10000"/>
                        <a:gd name="connsiteX4" fmla="*/ 5183 w 10000"/>
                        <a:gd name="connsiteY4" fmla="*/ 9912 h 10000"/>
                        <a:gd name="connsiteX5" fmla="*/ 0 w 10000"/>
                        <a:gd name="connsiteY5" fmla="*/ 5043 h 10000"/>
                        <a:gd name="connsiteX6" fmla="*/ 5183 w 10000"/>
                        <a:gd name="connsiteY6" fmla="*/ 44 h 10000"/>
                        <a:gd name="connsiteX0" fmla="*/ 603 w 5420"/>
                        <a:gd name="connsiteY0" fmla="*/ 44 h 10000"/>
                        <a:gd name="connsiteX1" fmla="*/ 5420 w 5420"/>
                        <a:gd name="connsiteY1" fmla="*/ 0 h 10000"/>
                        <a:gd name="connsiteX2" fmla="*/ 4355 w 5420"/>
                        <a:gd name="connsiteY2" fmla="*/ 4956 h 10000"/>
                        <a:gd name="connsiteX3" fmla="*/ 5419 w 5420"/>
                        <a:gd name="connsiteY3" fmla="*/ 10000 h 10000"/>
                        <a:gd name="connsiteX4" fmla="*/ 603 w 5420"/>
                        <a:gd name="connsiteY4" fmla="*/ 9912 h 10000"/>
                        <a:gd name="connsiteX5" fmla="*/ 603 w 5420"/>
                        <a:gd name="connsiteY5" fmla="*/ 44 h 10000"/>
                        <a:gd name="connsiteX0" fmla="*/ 1112 w 9999"/>
                        <a:gd name="connsiteY0" fmla="*/ 9912 h 11176"/>
                        <a:gd name="connsiteX1" fmla="*/ 1112 w 9999"/>
                        <a:gd name="connsiteY1" fmla="*/ 44 h 11176"/>
                        <a:gd name="connsiteX2" fmla="*/ 9999 w 9999"/>
                        <a:gd name="connsiteY2" fmla="*/ 0 h 11176"/>
                        <a:gd name="connsiteX3" fmla="*/ 8034 w 9999"/>
                        <a:gd name="connsiteY3" fmla="*/ 4956 h 11176"/>
                        <a:gd name="connsiteX4" fmla="*/ 9997 w 9999"/>
                        <a:gd name="connsiteY4" fmla="*/ 10000 h 11176"/>
                        <a:gd name="connsiteX5" fmla="*/ 2783 w 9999"/>
                        <a:gd name="connsiteY5" fmla="*/ 11176 h 11176"/>
                        <a:gd name="connsiteX0" fmla="*/ 1112 w 10000"/>
                        <a:gd name="connsiteY0" fmla="*/ 8869 h 8948"/>
                        <a:gd name="connsiteX1" fmla="*/ 1112 w 10000"/>
                        <a:gd name="connsiteY1" fmla="*/ 39 h 8948"/>
                        <a:gd name="connsiteX2" fmla="*/ 10000 w 10000"/>
                        <a:gd name="connsiteY2" fmla="*/ 0 h 8948"/>
                        <a:gd name="connsiteX3" fmla="*/ 8035 w 10000"/>
                        <a:gd name="connsiteY3" fmla="*/ 4435 h 8948"/>
                        <a:gd name="connsiteX4" fmla="*/ 9998 w 10000"/>
                        <a:gd name="connsiteY4" fmla="*/ 8948 h 8948"/>
                        <a:gd name="connsiteX0" fmla="*/ 0 w 8888"/>
                        <a:gd name="connsiteY0" fmla="*/ 44 h 10000"/>
                        <a:gd name="connsiteX1" fmla="*/ 8888 w 8888"/>
                        <a:gd name="connsiteY1" fmla="*/ 0 h 10000"/>
                        <a:gd name="connsiteX2" fmla="*/ 6923 w 8888"/>
                        <a:gd name="connsiteY2" fmla="*/ 4956 h 10000"/>
                        <a:gd name="connsiteX3" fmla="*/ 8886 w 8888"/>
                        <a:gd name="connsiteY3" fmla="*/ 10000 h 10000"/>
                        <a:gd name="connsiteX0" fmla="*/ 2211 w 2211"/>
                        <a:gd name="connsiteY0" fmla="*/ 0 h 10000"/>
                        <a:gd name="connsiteX1" fmla="*/ 0 w 2211"/>
                        <a:gd name="connsiteY1" fmla="*/ 4956 h 10000"/>
                        <a:gd name="connsiteX2" fmla="*/ 2209 w 2211"/>
                        <a:gd name="connsiteY2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11" h="10000">
                          <a:moveTo>
                            <a:pt x="2211" y="0"/>
                          </a:moveTo>
                          <a:cubicBezTo>
                            <a:pt x="739" y="0"/>
                            <a:pt x="0" y="3289"/>
                            <a:pt x="0" y="4956"/>
                          </a:cubicBezTo>
                          <a:cubicBezTo>
                            <a:pt x="0" y="6622"/>
                            <a:pt x="737" y="10000"/>
                            <a:pt x="2209" y="1000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cxnSp>
              <p:nvCxnSpPr>
                <p:cNvPr id="20" name="Elbow Connector 19"/>
                <p:cNvCxnSpPr/>
                <p:nvPr/>
              </p:nvCxnSpPr>
              <p:spPr>
                <a:xfrm rot="16200000" flipH="1">
                  <a:off x="2504212" y="2775830"/>
                  <a:ext cx="320760" cy="197908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lbow Connector 20"/>
                <p:cNvCxnSpPr/>
                <p:nvPr/>
              </p:nvCxnSpPr>
              <p:spPr>
                <a:xfrm rot="5400000">
                  <a:off x="2896377" y="2828154"/>
                  <a:ext cx="241495" cy="172525"/>
                </a:xfrm>
                <a:prstGeom prst="bentConnector3">
                  <a:avLst>
                    <a:gd name="adj1" fmla="val 31679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 rot="5400000" flipH="1">
                <a:off x="-1489784" y="5076460"/>
                <a:ext cx="574862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 rot="5400000" flipV="1">
              <a:off x="1968033" y="1610251"/>
              <a:ext cx="0" cy="11670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628649" y="1339881"/>
            <a:ext cx="0" cy="35711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62024" y="1524000"/>
            <a:ext cx="1" cy="3343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47737" y="1543049"/>
            <a:ext cx="31099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635690" y="1981200"/>
            <a:ext cx="1252646" cy="1905000"/>
            <a:chOff x="2235642" y="1981200"/>
            <a:chExt cx="1252646" cy="1905000"/>
          </a:xfrm>
        </p:grpSpPr>
        <p:grpSp>
          <p:nvGrpSpPr>
            <p:cNvPr id="4" name="Group 3"/>
            <p:cNvGrpSpPr/>
            <p:nvPr/>
          </p:nvGrpSpPr>
          <p:grpSpPr>
            <a:xfrm>
              <a:off x="2235642" y="1981200"/>
              <a:ext cx="1196528" cy="1905000"/>
              <a:chOff x="1219200" y="2286000"/>
              <a:chExt cx="14478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19200" y="2357735"/>
                <a:ext cx="57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45931" y="2347912"/>
                <a:ext cx="518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24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971800" y="3348335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y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811115" y="2271712"/>
            <a:ext cx="246533" cy="0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57648" y="1543050"/>
            <a:ext cx="0" cy="27822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657848" y="1447800"/>
            <a:ext cx="1252646" cy="1905000"/>
            <a:chOff x="2235642" y="1981200"/>
            <a:chExt cx="1252646" cy="1905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235642" y="1981200"/>
              <a:ext cx="1196528" cy="1905000"/>
              <a:chOff x="1219200" y="2286000"/>
              <a:chExt cx="1447800" cy="1905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219200" y="2357735"/>
                <a:ext cx="57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45931" y="2347912"/>
                <a:ext cx="518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y</a:t>
                </a:r>
                <a:r>
                  <a:rPr lang="en-US" sz="24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2400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971800" y="3348335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y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sz="2400" dirty="0" smtClean="0">
                  <a:solidFill>
                    <a:schemeClr val="bg1"/>
                  </a:solidFill>
                </a:rPr>
                <a:t>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72024" y="1524000"/>
            <a:ext cx="884347" cy="506195"/>
            <a:chOff x="4042896" y="1715660"/>
            <a:chExt cx="1566675" cy="74111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3844444" y="3657601"/>
            <a:ext cx="9466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791072" y="1900169"/>
            <a:ext cx="0" cy="17428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09600" y="1356852"/>
            <a:ext cx="4181472" cy="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791072" y="1356852"/>
            <a:ext cx="0" cy="284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800848" y="1752600"/>
            <a:ext cx="7494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8082872" y="4569023"/>
            <a:ext cx="803952" cy="460177"/>
            <a:chOff x="4042896" y="1715660"/>
            <a:chExt cx="1566675" cy="74111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57647" y="4015882"/>
            <a:ext cx="4052890" cy="408454"/>
            <a:chOff x="-3413363" y="3048834"/>
            <a:chExt cx="8687722" cy="723601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-3413363" y="3596939"/>
              <a:ext cx="75035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508232" y="3233588"/>
              <a:ext cx="581997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 flipV="1">
            <a:off x="7258048" y="1752601"/>
            <a:ext cx="0" cy="2362201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8096248" y="4214367"/>
            <a:ext cx="0" cy="467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269329" y="4685548"/>
            <a:ext cx="817391" cy="467476"/>
            <a:chOff x="379248" y="5807937"/>
            <a:chExt cx="1448058" cy="752875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6" name="Straight Connector 105"/>
          <p:cNvCxnSpPr>
            <a:stCxn id="105" idx="3"/>
          </p:cNvCxnSpPr>
          <p:nvPr/>
        </p:nvCxnSpPr>
        <p:spPr>
          <a:xfrm flipH="1">
            <a:off x="628648" y="4919287"/>
            <a:ext cx="6869968" cy="3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2057400"/>
            <a:ext cx="24653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1926" y="1676400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772526" y="4419600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3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51244</TotalTime>
  <Words>849</Words>
  <Application>Microsoft Office PowerPoint</Application>
  <PresentationFormat>On-screen Show (4:3)</PresentationFormat>
  <Paragraphs>200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5 Introduction to State Machines</vt:lpstr>
      <vt:lpstr>Topics to be covered</vt:lpstr>
      <vt:lpstr>State Machine Definition</vt:lpstr>
      <vt:lpstr>Advantages of Finite State Machine</vt:lpstr>
      <vt:lpstr>General Model of Sequential Machine</vt:lpstr>
      <vt:lpstr>General Model of Sequential Machine</vt:lpstr>
      <vt:lpstr>Types of Finite State Machine</vt:lpstr>
      <vt:lpstr>1. Mealy Model</vt:lpstr>
      <vt:lpstr>Logic Diagram of Mealy Model</vt:lpstr>
      <vt:lpstr>1. Mealy Model</vt:lpstr>
      <vt:lpstr>1. Mealy Model</vt:lpstr>
      <vt:lpstr>2. Moore Model</vt:lpstr>
      <vt:lpstr>Logic Diagram of Moore Model</vt:lpstr>
      <vt:lpstr>2. Moore Model</vt:lpstr>
      <vt:lpstr>2. Moore Model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1812</cp:revision>
  <dcterms:created xsi:type="dcterms:W3CDTF">2013-05-17T03:00:03Z</dcterms:created>
  <dcterms:modified xsi:type="dcterms:W3CDTF">2017-10-04T06:02:46Z</dcterms:modified>
</cp:coreProperties>
</file>