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1" r:id="rId3"/>
    <p:sldId id="353" r:id="rId4"/>
    <p:sldId id="354" r:id="rId5"/>
    <p:sldId id="355" r:id="rId6"/>
    <p:sldId id="356" r:id="rId7"/>
    <p:sldId id="357" r:id="rId8"/>
    <p:sldId id="3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abbLHvmaJGlrcBuCAG/mw==" hashData="rQbTtBpOgN2SdH94ux9fn808DNZFM3v6hMkyJISgiGdFEKCH5VHJgK1q7kfpjjzMJ0YKChmvmlWZznCELsJZo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E2E7F1"/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512D-6EC7-482E-B001-BE7FAD384E00}" type="datetimeFigureOut">
              <a:rPr lang="en-US" smtClean="0"/>
              <a:t>04-10-2017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5643-F1B3-44AB-9014-B41CD803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04-10-2017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7:</a:t>
            </a:r>
            <a:r>
              <a:rPr lang="en-US" baseline="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Asynchronous State Machines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4582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7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Asynchronous 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State Machines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Fundamental-Mode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Problems </a:t>
            </a:r>
            <a:r>
              <a:rPr lang="en-US" dirty="0"/>
              <a:t>of Asynchronous </a:t>
            </a:r>
            <a:r>
              <a:rPr lang="en-US" dirty="0" smtClean="0"/>
              <a:t>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Fundamental-Mode Model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609418" y="2096157"/>
            <a:ext cx="4696382" cy="2094843"/>
            <a:chOff x="1945842" y="1323977"/>
            <a:chExt cx="4696382" cy="2094843"/>
          </a:xfrm>
        </p:grpSpPr>
        <p:grpSp>
          <p:nvGrpSpPr>
            <p:cNvPr id="4" name="Group 3"/>
            <p:cNvGrpSpPr/>
            <p:nvPr/>
          </p:nvGrpSpPr>
          <p:grpSpPr>
            <a:xfrm rot="16200000">
              <a:off x="3251291" y="431889"/>
              <a:ext cx="2012016" cy="3829805"/>
              <a:chOff x="2452927" y="1904141"/>
              <a:chExt cx="1135729" cy="19652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52927" y="1904141"/>
                <a:ext cx="1135729" cy="1965290"/>
                <a:chOff x="2452927" y="1904141"/>
                <a:chExt cx="1135729" cy="196529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452927" y="1904141"/>
                  <a:ext cx="883832" cy="1965290"/>
                  <a:chOff x="2392769" y="1904140"/>
                  <a:chExt cx="883832" cy="196529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 rot="5400000">
                    <a:off x="2114623" y="2182286"/>
                    <a:ext cx="902030" cy="345738"/>
                    <a:chOff x="3269938" y="1715660"/>
                    <a:chExt cx="2339633" cy="741118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3269938" y="2266407"/>
                      <a:ext cx="1188065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3927966" y="1903059"/>
                      <a:ext cx="530036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2655280" y="2179723"/>
                    <a:ext cx="896903" cy="345738"/>
                    <a:chOff x="3283236" y="1715660"/>
                    <a:chExt cx="2326335" cy="741118"/>
                  </a:xfrm>
                </p:grpSpPr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3283236" y="2266408"/>
                      <a:ext cx="1174764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4034432" y="1903059"/>
                      <a:ext cx="423570" cy="2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grpSp>
                <p:nvGrpSpPr>
                  <p:cNvPr id="11" name="Group 10"/>
                  <p:cNvGrpSpPr/>
                  <p:nvPr/>
                </p:nvGrpSpPr>
                <p:grpSpPr>
                  <a:xfrm rot="5400000">
                    <a:off x="2426183" y="3276371"/>
                    <a:ext cx="848553" cy="337565"/>
                    <a:chOff x="3675121" y="3048834"/>
                    <a:chExt cx="2421018" cy="723601"/>
                  </a:xfrm>
                </p:grpSpPr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 flipV="1">
                      <a:off x="3675121" y="3233589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5010438" y="3413848"/>
                      <a:ext cx="1085701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18" name="Stored Data 71"/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400"/>
                      </a:p>
                    </p:txBody>
                  </p:sp>
                  <p:sp>
                    <p:nvSpPr>
                      <p:cNvPr id="19" name="Stored Data 71"/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400"/>
                      </a:p>
                    </p:txBody>
                  </p:sp>
                </p:grpSp>
              </p:grpSp>
              <p:cxnSp>
                <p:nvCxnSpPr>
                  <p:cNvPr id="12" name="Elbow Connector 11"/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Elbow Connector 12"/>
                  <p:cNvCxnSpPr/>
                  <p:nvPr/>
                </p:nvCxnSpPr>
                <p:spPr>
                  <a:xfrm rot="5400000">
                    <a:off x="2896377" y="2828154"/>
                    <a:ext cx="241495" cy="172525"/>
                  </a:xfrm>
                  <a:prstGeom prst="bentConnector3">
                    <a:avLst>
                      <a:gd name="adj1" fmla="val 3167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/>
                <p:cNvCxnSpPr/>
                <p:nvPr/>
              </p:nvCxnSpPr>
              <p:spPr>
                <a:xfrm rot="5400000" flipH="1">
                  <a:off x="2831760" y="2944917"/>
                  <a:ext cx="151379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 rot="5400000" flipV="1">
                <a:off x="2892303" y="1971916"/>
                <a:ext cx="0" cy="371847"/>
              </a:xfrm>
              <a:prstGeom prst="line">
                <a:avLst/>
              </a:prstGeom>
              <a:ln w="254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V="1">
              <a:off x="2895600" y="1339631"/>
              <a:ext cx="0" cy="5988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853112" y="1323977"/>
              <a:ext cx="0" cy="1220651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45842" y="1928783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5842" y="2895600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89242" y="226754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</a:t>
              </a:r>
              <a:endParaRPr lang="en-US" sz="28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8600" y="2019957"/>
            <a:ext cx="321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Asynchronous circuit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6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Fundamental-Mode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09418" y="1479354"/>
            <a:ext cx="4696382" cy="2094843"/>
            <a:chOff x="1945842" y="1323977"/>
            <a:chExt cx="4696382" cy="2094843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3251291" y="431889"/>
              <a:ext cx="2012016" cy="3829805"/>
              <a:chOff x="2452927" y="1904141"/>
              <a:chExt cx="1135729" cy="196529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52927" y="1904141"/>
                <a:ext cx="1135729" cy="1965290"/>
                <a:chOff x="2452927" y="1904141"/>
                <a:chExt cx="1135729" cy="196529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452927" y="1904141"/>
                  <a:ext cx="883832" cy="1965290"/>
                  <a:chOff x="2392769" y="1904140"/>
                  <a:chExt cx="883832" cy="196529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5400000">
                    <a:off x="2114623" y="2182286"/>
                    <a:ext cx="902030" cy="345738"/>
                    <a:chOff x="3269938" y="1715660"/>
                    <a:chExt cx="2339633" cy="741118"/>
                  </a:xfrm>
                </p:grpSpPr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3269938" y="2266407"/>
                      <a:ext cx="1188065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3927966" y="1903059"/>
                      <a:ext cx="530036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5400000">
                    <a:off x="2655280" y="2179723"/>
                    <a:ext cx="896903" cy="345738"/>
                    <a:chOff x="3283236" y="1715660"/>
                    <a:chExt cx="2326335" cy="741118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3283236" y="2266408"/>
                      <a:ext cx="1174764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4034432" y="1903059"/>
                      <a:ext cx="423570" cy="2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Delay 68"/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/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 rot="5400000">
                    <a:off x="2426183" y="3276371"/>
                    <a:ext cx="848553" cy="337565"/>
                    <a:chOff x="3675121" y="3048834"/>
                    <a:chExt cx="2421018" cy="723601"/>
                  </a:xfrm>
                </p:grpSpPr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V="1">
                      <a:off x="3675121" y="3233589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5010438" y="3413848"/>
                      <a:ext cx="1085701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24" name="Stored Data 71"/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400"/>
                      </a:p>
                    </p:txBody>
                  </p:sp>
                  <p:sp>
                    <p:nvSpPr>
                      <p:cNvPr id="25" name="Stored Data 71"/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400"/>
                      </a:p>
                    </p:txBody>
                  </p:sp>
                </p:grpSp>
              </p:grpSp>
              <p:cxnSp>
                <p:nvCxnSpPr>
                  <p:cNvPr id="18" name="Elbow Connector 17"/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Elbow Connector 18"/>
                  <p:cNvCxnSpPr/>
                  <p:nvPr/>
                </p:nvCxnSpPr>
                <p:spPr>
                  <a:xfrm rot="5400000">
                    <a:off x="2896377" y="2828154"/>
                    <a:ext cx="241495" cy="172525"/>
                  </a:xfrm>
                  <a:prstGeom prst="bentConnector3">
                    <a:avLst>
                      <a:gd name="adj1" fmla="val 31679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/>
                <p:cNvCxnSpPr/>
                <p:nvPr/>
              </p:nvCxnSpPr>
              <p:spPr>
                <a:xfrm rot="5400000" flipH="1">
                  <a:off x="2831760" y="2944917"/>
                  <a:ext cx="151379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2892303" y="1971916"/>
                <a:ext cx="0" cy="371847"/>
              </a:xfrm>
              <a:prstGeom prst="line">
                <a:avLst/>
              </a:prstGeom>
              <a:ln w="254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895600" y="1339631"/>
              <a:ext cx="0" cy="5988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853112" y="1323977"/>
              <a:ext cx="0" cy="1220651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5842" y="1928783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5842" y="2895600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89242" y="226754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</a:t>
              </a:r>
              <a:endParaRPr lang="en-US" sz="28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8601" y="2136577"/>
            <a:ext cx="2801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Fundamental-mode model for the above circuit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0" y="1211997"/>
            <a:ext cx="5068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l-GR" sz="2800" dirty="0" smtClean="0"/>
              <a:t>Δ</a:t>
            </a:r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990600"/>
            <a:ext cx="143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Feedback variable z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3614" y="1752600"/>
            <a:ext cx="143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Excitation variable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248400" y="1019889"/>
            <a:ext cx="2547481" cy="42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Ideal delay circuit</a:t>
            </a:r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381000" y="3581400"/>
            <a:ext cx="3771902" cy="2362200"/>
            <a:chOff x="5181600" y="2286000"/>
            <a:chExt cx="3771902" cy="2362200"/>
          </a:xfrm>
        </p:grpSpPr>
        <p:graphicFrame>
          <p:nvGraphicFramePr>
            <p:cNvPr id="4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7485431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41" name="Straight Connector 40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424488" y="22860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XY</a:t>
              </a:r>
              <a:endParaRPr 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81600" y="266253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z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48400" y="3790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6600" y="2957512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86600" y="3790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10600" y="381000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8600" y="379089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endParaRPr lang="en-US" sz="20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19200" y="5257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22042" y="5253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3581400" y="5257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819400" y="5257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219200" y="4500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22042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3581400" y="4500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819400" y="4500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4838698" y="3581400"/>
            <a:ext cx="3776894" cy="2362200"/>
            <a:chOff x="5181600" y="2286000"/>
            <a:chExt cx="3776894" cy="2362200"/>
          </a:xfrm>
        </p:grpSpPr>
        <p:graphicFrame>
          <p:nvGraphicFramePr>
            <p:cNvPr id="6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0842629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68" name="Straight Connector 67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424488" y="22860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XY</a:t>
              </a:r>
              <a:endParaRPr lang="en-US" sz="2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81600" y="266253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z</a:t>
              </a:r>
              <a:endParaRPr lang="en-US" sz="2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3790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86600" y="2957512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86600" y="3790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39176" y="381000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48600" y="379089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endParaRPr lang="en-US" sz="20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676898" y="5257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79740" y="5253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8039098" y="5257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7277098" y="5257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5676898" y="4500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47974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8039098" y="4500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7277098" y="4500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3" name="Oval 92"/>
          <p:cNvSpPr/>
          <p:nvPr/>
        </p:nvSpPr>
        <p:spPr>
          <a:xfrm>
            <a:off x="5638800" y="4491335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433000" y="4495800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239000" y="5253801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01000" y="4495800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972424" y="5257800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781800" y="595378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43000" y="4624089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945842" y="4572000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667000" y="4624089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69842" y="4572000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114424" y="5386089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917266" y="5334000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638424" y="5386089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41266" y="5334000"/>
            <a:ext cx="416358" cy="4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191000" y="5953780"/>
            <a:ext cx="1913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Stable State</a:t>
            </a:r>
            <a:endParaRPr lang="en-US" sz="2800" dirty="0"/>
          </a:p>
        </p:txBody>
      </p:sp>
      <p:cxnSp>
        <p:nvCxnSpPr>
          <p:cNvPr id="108" name="Curved Connector 107"/>
          <p:cNvCxnSpPr>
            <a:stCxn id="106" idx="0"/>
            <a:endCxn id="93" idx="2"/>
          </p:cNvCxnSpPr>
          <p:nvPr/>
        </p:nvCxnSpPr>
        <p:spPr>
          <a:xfrm rot="5400000" flipH="1" flipV="1">
            <a:off x="4777373" y="5092354"/>
            <a:ext cx="1231845" cy="491009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7" grpId="0"/>
      <p:bldP spid="38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3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Fundamental-Mode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4190"/>
            <a:ext cx="5715000" cy="55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Asynchronous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128712"/>
            <a:ext cx="4914900" cy="231011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Oscillation Problem</a:t>
            </a:r>
          </a:p>
          <a:p>
            <a:pPr algn="just"/>
            <a:r>
              <a:rPr lang="en-US" sz="2000" dirty="0" smtClean="0"/>
              <a:t>If </a:t>
            </a:r>
            <a:r>
              <a:rPr lang="en-US" sz="2000" dirty="0"/>
              <a:t>the system is in state </a:t>
            </a:r>
            <a:r>
              <a:rPr lang="en-US" sz="2000" i="1" dirty="0"/>
              <a:t>a</a:t>
            </a:r>
            <a:r>
              <a:rPr lang="en-US" sz="2000" dirty="0"/>
              <a:t>, a change of input from B = </a:t>
            </a:r>
            <a:r>
              <a:rPr lang="en-US" sz="2000" dirty="0" smtClean="0"/>
              <a:t>0 </a:t>
            </a:r>
            <a:r>
              <a:rPr lang="en-US" sz="2000" dirty="0"/>
              <a:t>to B = 1 sends the system to state </a:t>
            </a:r>
            <a:r>
              <a:rPr lang="en-US" sz="2000" dirty="0" smtClean="0"/>
              <a:t>c. </a:t>
            </a:r>
          </a:p>
          <a:p>
            <a:pPr algn="just"/>
            <a:r>
              <a:rPr lang="en-US" sz="2000" dirty="0" smtClean="0"/>
              <a:t>State c </a:t>
            </a:r>
            <a:r>
              <a:rPr lang="en-US" sz="2000" dirty="0"/>
              <a:t>is a transient state, and thus the excitation variable X changes to 1. </a:t>
            </a:r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914400"/>
            <a:ext cx="3776894" cy="2362200"/>
            <a:chOff x="5181600" y="2286000"/>
            <a:chExt cx="3776894" cy="2362200"/>
          </a:xfrm>
        </p:grpSpPr>
        <p:graphicFrame>
          <p:nvGraphicFramePr>
            <p:cNvPr id="5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32961251"/>
                </p:ext>
              </p:extLst>
            </p:nvPr>
          </p:nvGraphicFramePr>
          <p:xfrm>
            <a:off x="5810250" y="2971800"/>
            <a:ext cx="3143252" cy="16764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flipH="1" flipV="1">
              <a:off x="5181600" y="25003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81600" y="2662535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400" y="3790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6600" y="2957512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86600" y="3790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10600" y="2952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39176" y="381000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48600" y="2971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48600" y="379089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endParaRPr lang="en-US" sz="2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90600" y="259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3442" y="2586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259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2590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1833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93442" y="1828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1833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0800" y="1833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913494" y="1824335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43406" y="1843088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13494" y="2590800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6126" y="2590800"/>
            <a:ext cx="425000" cy="4611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52400" y="3438822"/>
            <a:ext cx="8801100" cy="2961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A short time later x changes to 1, moving the system to state d. This state is also a transient state changing X back to 0, followed by a change in x to 0.</a:t>
            </a:r>
          </a:p>
          <a:p>
            <a:pPr algn="just"/>
            <a:r>
              <a:rPr lang="en-US" dirty="0" smtClean="0"/>
              <a:t>The system now oscillates between states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Of course, this type of situation can be used to advantage in a clock circuit by adding a delaying network to control the delay time </a:t>
            </a:r>
            <a:r>
              <a:rPr lang="el-GR" dirty="0" smtClean="0"/>
              <a:t>Δ</a:t>
            </a:r>
            <a:r>
              <a:rPr lang="en-US" dirty="0" smtClean="0"/>
              <a:t>t to create the desired oscillation frequency. </a:t>
            </a:r>
          </a:p>
          <a:p>
            <a:pPr algn="just"/>
            <a:r>
              <a:rPr lang="en-US" dirty="0" smtClean="0"/>
              <a:t>In most systems, the oscillation is unacceptable, and the situation depicted by states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of the map must be avoided.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Asynchronous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 smtClean="0"/>
              <a:t>Critical Race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situation can occur only when two or more feedback variables are present in the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 This system has two external inputs, A and B, and two excitation variables, X and Y, that are fed back to the input of the circuit.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65034" y="35814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41146" y="38100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1146" y="41148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51034" y="38100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51034" y="41148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08234" y="3810001"/>
            <a:ext cx="0" cy="17525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79634" y="4114800"/>
            <a:ext cx="0" cy="990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12634" y="5105400"/>
            <a:ext cx="2667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26922" y="4430598"/>
            <a:ext cx="0" cy="675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84034" y="5562600"/>
            <a:ext cx="3124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84034" y="4343400"/>
            <a:ext cx="0" cy="12192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12634" y="4419600"/>
            <a:ext cx="1765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84034" y="4343400"/>
            <a:ext cx="3785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12834" y="5267980"/>
            <a:ext cx="5068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l-GR" sz="2800" dirty="0" smtClean="0"/>
              <a:t>Δ</a:t>
            </a:r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948764" y="4800600"/>
            <a:ext cx="5068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l-GR" sz="2800" dirty="0" smtClean="0"/>
              <a:t>Δ</a:t>
            </a:r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60634" y="35769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0634" y="38862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4268" y="3581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34268" y="389066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1142" y="54819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65010" y="49771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6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Asynchronous Circuits</a:t>
            </a:r>
            <a:endParaRPr lang="en-US" dirty="0"/>
          </a:p>
        </p:txBody>
      </p:sp>
      <p:sp>
        <p:nvSpPr>
          <p:cNvPr id="90" name="Content Placeholder 89"/>
          <p:cNvSpPr>
            <a:spLocks noGrp="1"/>
          </p:cNvSpPr>
          <p:nvPr>
            <p:ph idx="1"/>
          </p:nvPr>
        </p:nvSpPr>
        <p:spPr>
          <a:xfrm>
            <a:off x="190500" y="990600"/>
            <a:ext cx="4854271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One critical race occurs if the system starts in state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and input B changes from 1 to 0.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excitation variables begin to switch from XY = 00 toward </a:t>
            </a:r>
            <a:r>
              <a:rPr lang="en-US" dirty="0" smtClean="0"/>
              <a:t>XY </a:t>
            </a:r>
            <a:r>
              <a:rPr lang="en-US" dirty="0"/>
              <a:t>= 11. </a:t>
            </a:r>
            <a:endParaRPr lang="en-US" dirty="0" smtClean="0"/>
          </a:p>
          <a:p>
            <a:pPr algn="just"/>
            <a:r>
              <a:rPr lang="en-US" dirty="0" smtClean="0"/>
              <a:t>Due </a:t>
            </a:r>
            <a:r>
              <a:rPr lang="en-US" dirty="0"/>
              <a:t>to unequal propagation delays, one of the excitation variables will reach a value of 1 while the other has not changed from a value of 0.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condition </a:t>
            </a:r>
            <a:r>
              <a:rPr lang="en-US" dirty="0" smtClean="0"/>
              <a:t>XY </a:t>
            </a:r>
            <a:r>
              <a:rPr lang="en-US" dirty="0"/>
              <a:t>= 10 is reached, the system moves to stable state d.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condition </a:t>
            </a:r>
            <a:r>
              <a:rPr lang="en-US" dirty="0" smtClean="0"/>
              <a:t>XY </a:t>
            </a:r>
            <a:r>
              <a:rPr lang="en-US" dirty="0"/>
              <a:t>= 01 is reached rather than 10, the system moves to stable state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final stable state reached from this input condition depends on the relative switching speeds of variables X and Y. This situation is referred to as a critical race.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181600" y="838200"/>
            <a:ext cx="3818850" cy="4038600"/>
            <a:chOff x="2667000" y="1371600"/>
            <a:chExt cx="3818850" cy="4038600"/>
          </a:xfrm>
        </p:grpSpPr>
        <p:graphicFrame>
          <p:nvGraphicFramePr>
            <p:cNvPr id="3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3087593"/>
                </p:ext>
              </p:extLst>
            </p:nvPr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cxnSp>
          <p:nvCxnSpPr>
            <p:cNvPr id="34" name="Straight Connector 33"/>
            <p:cNvCxnSpPr/>
            <p:nvPr/>
          </p:nvCxnSpPr>
          <p:spPr>
            <a:xfrm flipH="1" flipV="1">
              <a:off x="2667000" y="1585912"/>
              <a:ext cx="609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09888" y="13716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AB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67000" y="1748135"/>
              <a:ext cx="457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xy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00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28764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4552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3800" y="3733800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01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89560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57200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11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94822" y="2057400"/>
              <a:ext cx="243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93220" y="2895600"/>
              <a:ext cx="245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0" y="4572000"/>
              <a:ext cx="243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3752910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6000" y="2057400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24576" y="29147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14818" y="4591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96000" y="37529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</a:t>
              </a:r>
              <a:endParaRPr lang="en-US" sz="20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944506" y="1752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943600" y="258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943600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943600" y="4262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6743351" y="1752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742445" y="258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742445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742445" y="4262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7544706" y="1752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543800" y="258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43800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3800" y="4262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8343551" y="17526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8342645" y="25863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342645" y="34290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342645" y="42627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78" name="Oval 77"/>
          <p:cNvSpPr/>
          <p:nvPr/>
        </p:nvSpPr>
        <p:spPr>
          <a:xfrm>
            <a:off x="5957888" y="2567288"/>
            <a:ext cx="473001" cy="513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737423" y="1725088"/>
            <a:ext cx="473001" cy="513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751711" y="3400424"/>
            <a:ext cx="473001" cy="513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43800" y="3395664"/>
            <a:ext cx="473001" cy="513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961135" y="4239688"/>
            <a:ext cx="473001" cy="513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337623" y="4239688"/>
            <a:ext cx="473001" cy="513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urved Connector 84"/>
          <p:cNvCxnSpPr>
            <a:stCxn id="79" idx="2"/>
            <a:endCxn id="78" idx="0"/>
          </p:cNvCxnSpPr>
          <p:nvPr/>
        </p:nvCxnSpPr>
        <p:spPr>
          <a:xfrm rot="10800000" flipV="1">
            <a:off x="6194389" y="1981732"/>
            <a:ext cx="543034" cy="585556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9" idx="4"/>
            <a:endCxn id="82" idx="0"/>
          </p:cNvCxnSpPr>
          <p:nvPr/>
        </p:nvCxnSpPr>
        <p:spPr>
          <a:xfrm rot="5400000">
            <a:off x="5585124" y="2850888"/>
            <a:ext cx="2001312" cy="776288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0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51371</TotalTime>
  <Words>507</Words>
  <Application>Microsoft Office PowerPoint</Application>
  <PresentationFormat>On-screen Show (4:3)</PresentationFormat>
  <Paragraphs>167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7 Asynchronous State Machines</vt:lpstr>
      <vt:lpstr>Topics to be covered</vt:lpstr>
      <vt:lpstr>Fundamental-Mode Model</vt:lpstr>
      <vt:lpstr>Fundamental-Mode Model</vt:lpstr>
      <vt:lpstr>Fundamental-Mode Model</vt:lpstr>
      <vt:lpstr>Problems of Asynchronous Circuits</vt:lpstr>
      <vt:lpstr>Problems of Asynchronous Circuits</vt:lpstr>
      <vt:lpstr>Problems of Asynchronous Circuits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1853</cp:revision>
  <dcterms:created xsi:type="dcterms:W3CDTF">2013-05-17T03:00:03Z</dcterms:created>
  <dcterms:modified xsi:type="dcterms:W3CDTF">2017-10-04T06:03:57Z</dcterms:modified>
</cp:coreProperties>
</file>