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f/C61I0BXOCy+/nM5ve4g==" hashData="Br+x82qS/Pzwc+dxfI0wHeRKzKiTp/gCk3fI2wZF+aPGz/hETCn+KOzJQ9EHN+5SJFnVGNgcAr2fGuN1r+Tim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E2E7F1"/>
    <a:srgbClr val="FFCC66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8512D-6EC7-482E-B001-BE7FAD384E0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B5643-F1B3-44AB-9014-B41CD803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</a:t>
            </a:r>
            <a:r>
              <a:rPr lang="en-US" baseline="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Programmable Logic Devices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99789 11553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Digital Electronics (2131004)                       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4582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9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Programmable Logic Devices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 programmable read-only memory (MROM)</a:t>
            </a:r>
          </a:p>
          <a:p>
            <a:r>
              <a:rPr lang="en-US" dirty="0" smtClean="0"/>
              <a:t>Programmable read-only memory (PROM)</a:t>
            </a:r>
          </a:p>
          <a:p>
            <a:r>
              <a:rPr lang="en-US" dirty="0" smtClean="0"/>
              <a:t>Erasable </a:t>
            </a:r>
            <a:r>
              <a:rPr lang="en-US" dirty="0"/>
              <a:t>read-only </a:t>
            </a:r>
            <a:r>
              <a:rPr lang="en-US" dirty="0" smtClean="0"/>
              <a:t>memory (EPROM)</a:t>
            </a:r>
          </a:p>
          <a:p>
            <a:r>
              <a:rPr lang="en-US" dirty="0" smtClean="0"/>
              <a:t>Electrically erasable and programmable </a:t>
            </a:r>
            <a:r>
              <a:rPr lang="en-US" dirty="0"/>
              <a:t>read-only </a:t>
            </a:r>
            <a:r>
              <a:rPr lang="en-US" dirty="0" smtClean="0"/>
              <a:t>memory (EEPROM or E</a:t>
            </a:r>
            <a:r>
              <a:rPr lang="en-US" baseline="30000" dirty="0" smtClean="0"/>
              <a:t>2</a:t>
            </a:r>
            <a:r>
              <a:rPr lang="en-US" dirty="0" smtClean="0"/>
              <a:t>PROM)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240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following functions using ROM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F1 </a:t>
            </a:r>
            <a:r>
              <a:rPr lang="en-US" dirty="0"/>
              <a:t>= ∑ m(1, 3, 4, </a:t>
            </a:r>
            <a:r>
              <a:rPr lang="en-US" dirty="0" smtClean="0"/>
              <a:t>6)		F2 </a:t>
            </a:r>
            <a:r>
              <a:rPr lang="en-US" dirty="0"/>
              <a:t>= ∑ m(2, 4, 5, 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F3 </a:t>
            </a:r>
            <a:r>
              <a:rPr lang="en-US" dirty="0"/>
              <a:t>= ∑ m(0, 1, 5, </a:t>
            </a:r>
            <a:r>
              <a:rPr lang="en-US" dirty="0" smtClean="0"/>
              <a:t>7)		F4 </a:t>
            </a:r>
            <a:r>
              <a:rPr lang="en-US" dirty="0"/>
              <a:t>= ∑ m(1, 2, 3, 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22668"/>
              </p:ext>
            </p:extLst>
          </p:nvPr>
        </p:nvGraphicFramePr>
        <p:xfrm>
          <a:off x="81684" y="2528339"/>
          <a:ext cx="4555001" cy="3948661"/>
        </p:xfrm>
        <a:graphic>
          <a:graphicData uri="http://schemas.openxmlformats.org/drawingml/2006/table">
            <a:tbl>
              <a:tblPr firstRow="1" bandRow="1"/>
              <a:tblGrid>
                <a:gridCol w="577307"/>
                <a:gridCol w="577307"/>
                <a:gridCol w="577307"/>
                <a:gridCol w="705770"/>
                <a:gridCol w="705770"/>
                <a:gridCol w="705770"/>
                <a:gridCol w="705770"/>
              </a:tblGrid>
              <a:tr h="4709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r>
                        <a:rPr lang="en-US" sz="2000" b="1" baseline="-25000" dirty="0" smtClean="0"/>
                        <a:t>0</a:t>
                      </a:r>
                      <a:endParaRPr lang="en-US" sz="20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r>
                        <a:rPr lang="en-US" sz="2000" b="1" baseline="-25000" dirty="0" smtClean="0"/>
                        <a:t>4</a:t>
                      </a:r>
                      <a:endParaRPr lang="en-US" sz="2000" b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7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72200" y="3016769"/>
            <a:ext cx="1600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772400" y="3505200"/>
            <a:ext cx="1015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72400" y="4191000"/>
            <a:ext cx="1015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72400" y="4800600"/>
            <a:ext cx="1015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72400" y="5486400"/>
            <a:ext cx="1015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8645" y="38862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78645" y="44958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92933" y="51054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0999" y="4168914"/>
            <a:ext cx="104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8 x 4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365760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42480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48576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3000" y="32766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63000" y="39624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63000" y="45720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63000" y="52578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015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Array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Programmable array logic (a registered trade mark of Monolithic Memories) is a particular family of programmable logic devices (PLDs) that is widely used and available from a number of </a:t>
            </a:r>
            <a:r>
              <a:rPr lang="en-US" dirty="0" smtClean="0"/>
              <a:t>manufacturers.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PAL circuits consist of a set of AND gates whose inputs can be programmed and whose outputs are connected to an OR gate, i.e. the inputs to the OR gate are </a:t>
            </a:r>
            <a:r>
              <a:rPr lang="en-US" dirty="0" smtClean="0"/>
              <a:t>hard-wired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PAL is easier to </a:t>
            </a:r>
            <a:r>
              <a:rPr lang="en-US" dirty="0" smtClean="0"/>
              <a:t>program as only the AND gates are programmable.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572000"/>
            <a:ext cx="8763000" cy="1981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fuse symbols represent fusible links that can be burned open using equipment similar to a PROM programmer. </a:t>
            </a:r>
            <a:endParaRPr lang="en-US" dirty="0" smtClean="0"/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every input variable and its complement can be left either connected or disconnected from every AND gate.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11" y="990600"/>
            <a:ext cx="6122178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05200" y="2347912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114800"/>
            <a:ext cx="8763000" cy="2362200"/>
          </a:xfrm>
        </p:spPr>
        <p:txBody>
          <a:bodyPr/>
          <a:lstStyle/>
          <a:p>
            <a:pPr algn="just"/>
            <a:r>
              <a:rPr lang="en-US" dirty="0" smtClean="0"/>
              <a:t>Figure shows </a:t>
            </a:r>
            <a:r>
              <a:rPr lang="en-US" dirty="0"/>
              <a:t>how the circuit is programmed to implement F = </a:t>
            </a:r>
            <a:r>
              <a:rPr lang="en-US" dirty="0" smtClean="0"/>
              <a:t>A’BC </a:t>
            </a:r>
            <a:r>
              <a:rPr lang="en-US" dirty="0"/>
              <a:t>+ </a:t>
            </a:r>
            <a:r>
              <a:rPr lang="en-US" dirty="0" smtClean="0"/>
              <a:t>AB’C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input variables and their complements are left connected to the unused AND gate, whose output is, therefore, </a:t>
            </a:r>
            <a:r>
              <a:rPr lang="en-US" dirty="0" smtClean="0"/>
              <a:t>AA’BB’CC’ </a:t>
            </a:r>
            <a:r>
              <a:rPr lang="en-US" dirty="0"/>
              <a:t>= 0.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0 has no affect on the output of the OR gate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74" y="952500"/>
            <a:ext cx="5924652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81073"/>
            <a:ext cx="6705599" cy="54530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77614" y="1799950"/>
            <a:ext cx="400751" cy="314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66800"/>
          </a:xfrm>
        </p:spPr>
        <p:txBody>
          <a:bodyPr/>
          <a:lstStyle/>
          <a:p>
            <a:r>
              <a:rPr lang="en-US" dirty="0"/>
              <a:t>Implement following functions using </a:t>
            </a:r>
            <a:r>
              <a:rPr lang="en-US" dirty="0" smtClean="0"/>
              <a:t>PAL.</a:t>
            </a:r>
          </a:p>
          <a:p>
            <a:pPr marL="0" indent="0">
              <a:buNone/>
            </a:pPr>
            <a:r>
              <a:rPr lang="en-US" dirty="0" smtClean="0"/>
              <a:t>F1 = A’BC + AC’ + AB’C		F2 = A’B’C’ + BC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42" y="2057400"/>
            <a:ext cx="6178316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Logic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PLA combines the characteristics of the PROM and the PAL by providing both a programmable OR array and a programmable AND array, i.e. in a PLA both AND gates and OR gates have fuses at the inputs.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third set of fuses in the output inverters allows the output function to be inverted if required.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0099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3-input 4-output </a:t>
            </a:r>
            <a:r>
              <a:rPr lang="en-US" dirty="0"/>
              <a:t>PLA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62" y="990600"/>
            <a:ext cx="48686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v/s ROM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67711"/>
              </p:ext>
            </p:extLst>
          </p:nvPr>
        </p:nvGraphicFramePr>
        <p:xfrm>
          <a:off x="190500" y="990598"/>
          <a:ext cx="8763005" cy="541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500"/>
                <a:gridCol w="2971800"/>
                <a:gridCol w="4457705"/>
              </a:tblGrid>
              <a:tr h="361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</a:tr>
              <a:tr h="1067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data is not permanent but it can be altered any number of times.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data is permanent. It can be altered but only a limited number of times that too at slow speed.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</a:tr>
              <a:tr h="424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 is a high-speed memory.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 is much slower than the RAM.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</a:tr>
              <a:tr h="10679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CPU Interaction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CPU can access the data stored on it.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CPU can not access the data stored on it. In order to do so, the data is first copied to the RAM.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</a:tr>
              <a:tr h="686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Size and Capacity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Large size with higher capacity.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Small size with less capacity.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</a:tr>
              <a:tr h="14398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Primary memory (DRAM DIMM modules), CPU Cache (SRAM).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Firmware like BIOS or UEFI. RFID tags, microcontrollers, medical devices, and at places where a small and permanent memory solution is required.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</a:tr>
              <a:tr h="361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 doesn’t come cheap.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Way cheaper than RAM.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76200" marR="76200" marT="19050" marB="190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Programmable Logic </a:t>
            </a:r>
            <a:r>
              <a:rPr lang="en-US" dirty="0" smtClean="0"/>
              <a:t>Devices</a:t>
            </a:r>
          </a:p>
          <a:p>
            <a:r>
              <a:rPr lang="en-US" dirty="0"/>
              <a:t>Read-Only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Programmable </a:t>
            </a:r>
            <a:r>
              <a:rPr lang="en-US" dirty="0"/>
              <a:t>Logic Arrays (PLA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Programmable </a:t>
            </a:r>
            <a:r>
              <a:rPr lang="en-US" dirty="0"/>
              <a:t>Array Logic (PAL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Logic Devices(PLDs)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programmable logic device is an IC that is user configurable and is capable of implementing logic functions.</a:t>
            </a:r>
          </a:p>
          <a:p>
            <a:r>
              <a:rPr lang="en-US" dirty="0" smtClean="0"/>
              <a:t>It is an LSI chip that contains a ‘regular’ structure and allows the designer to customize it for any specific application.</a:t>
            </a:r>
          </a:p>
          <a:p>
            <a:r>
              <a:rPr lang="en-US" dirty="0" smtClean="0"/>
              <a:t>Advantages over fixed function ICs</a:t>
            </a:r>
          </a:p>
          <a:p>
            <a:pPr lvl="1"/>
            <a:r>
              <a:rPr lang="en-US" dirty="0" smtClean="0"/>
              <a:t>Low development cost</a:t>
            </a:r>
          </a:p>
          <a:p>
            <a:pPr lvl="1"/>
            <a:r>
              <a:rPr lang="en-US" dirty="0" smtClean="0"/>
              <a:t>Less space requirement</a:t>
            </a:r>
          </a:p>
          <a:p>
            <a:pPr lvl="1"/>
            <a:r>
              <a:rPr lang="en-US" dirty="0" smtClean="0"/>
              <a:t>Less power requirement</a:t>
            </a:r>
          </a:p>
          <a:p>
            <a:pPr lvl="1"/>
            <a:r>
              <a:rPr lang="en-US" dirty="0" smtClean="0"/>
              <a:t>High reliability</a:t>
            </a:r>
          </a:p>
          <a:p>
            <a:pPr lvl="1"/>
            <a:r>
              <a:rPr lang="en-US" dirty="0" smtClean="0"/>
              <a:t>Easy circuit testing</a:t>
            </a:r>
          </a:p>
          <a:p>
            <a:pPr lvl="1"/>
            <a:r>
              <a:rPr lang="en-US" dirty="0" smtClean="0"/>
              <a:t>Easy design modification</a:t>
            </a:r>
          </a:p>
          <a:p>
            <a:pPr lvl="1"/>
            <a:r>
              <a:rPr lang="en-US" dirty="0" smtClean="0"/>
              <a:t>High design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Memory (ROM)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read-only memory (ROM) is essentially a memory device in which </a:t>
            </a:r>
            <a:r>
              <a:rPr lang="en-US" dirty="0" smtClean="0"/>
              <a:t>permanent binary information </a:t>
            </a:r>
            <a:r>
              <a:rPr lang="en-US" dirty="0"/>
              <a:t>is </a:t>
            </a:r>
            <a:r>
              <a:rPr lang="en-US" dirty="0" smtClean="0"/>
              <a:t>stored.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binary information must be specified by the </a:t>
            </a:r>
            <a:r>
              <a:rPr lang="en-US" dirty="0" smtClean="0"/>
              <a:t>designer </a:t>
            </a:r>
            <a:r>
              <a:rPr lang="en-US" dirty="0"/>
              <a:t>and </a:t>
            </a:r>
            <a:r>
              <a:rPr lang="en-US" dirty="0" smtClean="0"/>
              <a:t>is then embedded in the unit </a:t>
            </a:r>
            <a:r>
              <a:rPr lang="en-US" dirty="0"/>
              <a:t>to form the required interconnection pattern. </a:t>
            </a:r>
            <a:endParaRPr lang="en-US" dirty="0" smtClean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 pattern </a:t>
            </a:r>
            <a:r>
              <a:rPr lang="en-US" dirty="0" smtClean="0"/>
              <a:t>is established, it </a:t>
            </a:r>
            <a:r>
              <a:rPr lang="en-US" dirty="0"/>
              <a:t>stays </a:t>
            </a:r>
            <a:r>
              <a:rPr lang="en-US" dirty="0" smtClean="0"/>
              <a:t>within </a:t>
            </a:r>
            <a:r>
              <a:rPr lang="en-US" dirty="0"/>
              <a:t>the unit when the power is turned off and on again.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ROM which can be programmed is called a PROM. The process of entering information </a:t>
            </a:r>
            <a:r>
              <a:rPr lang="en-US" dirty="0" smtClean="0"/>
              <a:t>in a </a:t>
            </a:r>
            <a:r>
              <a:rPr lang="en-US" dirty="0"/>
              <a:t>ROM is known as </a:t>
            </a:r>
            <a:r>
              <a:rPr lang="en-US" dirty="0" smtClean="0"/>
              <a:t>programming. </a:t>
            </a:r>
          </a:p>
          <a:p>
            <a:pPr algn="just"/>
            <a:r>
              <a:rPr lang="en-US" dirty="0" smtClean="0"/>
              <a:t>ROMs </a:t>
            </a:r>
            <a:r>
              <a:rPr lang="en-US" dirty="0"/>
              <a:t>are used to store information which is of fixed type, such </a:t>
            </a:r>
            <a:r>
              <a:rPr lang="en-US" dirty="0" smtClean="0"/>
              <a:t>as </a:t>
            </a:r>
            <a:r>
              <a:rPr lang="en-US" dirty="0"/>
              <a:t>tables for various functions, fixed data and instructions. </a:t>
            </a:r>
            <a:endParaRPr lang="en-US" dirty="0" smtClean="0"/>
          </a:p>
          <a:p>
            <a:pPr algn="just"/>
            <a:r>
              <a:rPr lang="en-US" dirty="0" smtClean="0"/>
              <a:t>ROMs </a:t>
            </a:r>
            <a:r>
              <a:rPr lang="en-US" dirty="0"/>
              <a:t>can be used for designing combinational logic circuits. </a:t>
            </a:r>
          </a:p>
        </p:txBody>
      </p:sp>
    </p:spTree>
    <p:extLst>
      <p:ext uri="{BB962C8B-B14F-4D97-AF65-F5344CB8AC3E}">
        <p14:creationId xmlns:p14="http://schemas.microsoft.com/office/powerpoint/2010/main" val="41486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Read-Only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a ROM as a PLD</a:t>
            </a:r>
          </a:p>
          <a:p>
            <a:pPr lvl="1"/>
            <a:r>
              <a:rPr lang="en-US" dirty="0" smtClean="0"/>
              <a:t>Ease of design since no simplification or minimization of logic function is required</a:t>
            </a:r>
          </a:p>
          <a:p>
            <a:pPr lvl="1"/>
            <a:r>
              <a:rPr lang="en-US" dirty="0" smtClean="0"/>
              <a:t>Designs can be changed, modified easily</a:t>
            </a:r>
          </a:p>
          <a:p>
            <a:pPr lvl="1"/>
            <a:r>
              <a:rPr lang="en-US" dirty="0" smtClean="0"/>
              <a:t>Faster than discrete MSI/SSI circuit</a:t>
            </a:r>
          </a:p>
          <a:p>
            <a:pPr lvl="1"/>
            <a:r>
              <a:rPr lang="en-US" dirty="0" smtClean="0"/>
              <a:t>Cost is reduced</a:t>
            </a:r>
          </a:p>
          <a:p>
            <a:r>
              <a:rPr lang="en-US" dirty="0" smtClean="0"/>
              <a:t>Disadvantages of ROM based circuits</a:t>
            </a:r>
          </a:p>
          <a:p>
            <a:pPr lvl="1"/>
            <a:r>
              <a:rPr lang="en-US" dirty="0" smtClean="0"/>
              <a:t>Non-utilization of complete circuit</a:t>
            </a:r>
          </a:p>
          <a:p>
            <a:pPr lvl="1"/>
            <a:r>
              <a:rPr lang="en-US" dirty="0" smtClean="0"/>
              <a:t>Increased power requirement</a:t>
            </a:r>
          </a:p>
          <a:p>
            <a:pPr lvl="1"/>
            <a:r>
              <a:rPr lang="en-US" dirty="0" smtClean="0"/>
              <a:t>Enormous increase in size with increase in number of input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550556"/>
            <a:ext cx="8763000" cy="3774044"/>
          </a:xfrm>
        </p:spPr>
        <p:txBody>
          <a:bodyPr/>
          <a:lstStyle/>
          <a:p>
            <a:pPr algn="just"/>
            <a:r>
              <a:rPr lang="en-US" dirty="0" smtClean="0"/>
              <a:t>k inputs – provide address for the memory</a:t>
            </a:r>
          </a:p>
          <a:p>
            <a:pPr algn="just"/>
            <a:r>
              <a:rPr lang="en-US" dirty="0" smtClean="0"/>
              <a:t>n outputs – data bits of the stored word selected by address</a:t>
            </a:r>
          </a:p>
          <a:p>
            <a:pPr algn="just"/>
            <a:r>
              <a:rPr lang="en-US" dirty="0" smtClean="0"/>
              <a:t>k address input lines specify 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 smtClean="0"/>
              <a:t> words</a:t>
            </a:r>
          </a:p>
          <a:p>
            <a:pPr algn="just"/>
            <a:r>
              <a:rPr lang="en-US" dirty="0" smtClean="0"/>
              <a:t>ROM does not have data inputs because it does not have write operation.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2192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x n</a:t>
            </a:r>
          </a:p>
          <a:p>
            <a:pPr algn="ctr"/>
            <a:r>
              <a:rPr lang="en-US" sz="2400" dirty="0" smtClean="0"/>
              <a:t>ROM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1800224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1600200"/>
            <a:ext cx="184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inputs (address)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43600" y="1800224"/>
            <a:ext cx="838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9628" y="1600200"/>
            <a:ext cx="16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outputs (data)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600200"/>
            <a:ext cx="1600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1033826" y="3461974"/>
            <a:ext cx="4572001" cy="543652"/>
            <a:chOff x="-2088886" y="3048834"/>
            <a:chExt cx="7363245" cy="723601"/>
          </a:xfrm>
        </p:grpSpPr>
        <p:cxnSp>
          <p:nvCxnSpPr>
            <p:cNvPr id="6" name="Straight Connector 5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 rot="5400000">
            <a:off x="1785573" y="3461975"/>
            <a:ext cx="4572001" cy="543652"/>
            <a:chOff x="-2088886" y="3048834"/>
            <a:chExt cx="7363245" cy="723601"/>
          </a:xfrm>
        </p:grpSpPr>
        <p:cxnSp>
          <p:nvCxnSpPr>
            <p:cNvPr id="14" name="Straight Connector 13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 rot="5400000">
            <a:off x="2547573" y="3461975"/>
            <a:ext cx="4572001" cy="543652"/>
            <a:chOff x="-2088886" y="3048834"/>
            <a:chExt cx="7363245" cy="723601"/>
          </a:xfrm>
        </p:grpSpPr>
        <p:cxnSp>
          <p:nvCxnSpPr>
            <p:cNvPr id="20" name="Straight Connector 19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 rot="5400000">
            <a:off x="3309573" y="3461975"/>
            <a:ext cx="4572001" cy="543652"/>
            <a:chOff x="-2088886" y="3048834"/>
            <a:chExt cx="7363245" cy="723601"/>
          </a:xfrm>
        </p:grpSpPr>
        <p:cxnSp>
          <p:nvCxnSpPr>
            <p:cNvPr id="26" name="Straight Connector 25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9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5400000">
            <a:off x="4081826" y="3461975"/>
            <a:ext cx="4572001" cy="543652"/>
            <a:chOff x="-2088886" y="3048834"/>
            <a:chExt cx="7363245" cy="723601"/>
          </a:xfrm>
        </p:grpSpPr>
        <p:cxnSp>
          <p:nvCxnSpPr>
            <p:cNvPr id="32" name="Straight Connector 31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5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rot="5400000">
            <a:off x="4833573" y="3461976"/>
            <a:ext cx="4572001" cy="543652"/>
            <a:chOff x="-2088886" y="3048834"/>
            <a:chExt cx="7363245" cy="723601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 rot="5400000">
            <a:off x="5595573" y="3461976"/>
            <a:ext cx="4572001" cy="543652"/>
            <a:chOff x="-2088886" y="3048834"/>
            <a:chExt cx="7363245" cy="723601"/>
          </a:xfrm>
        </p:grpSpPr>
        <p:cxnSp>
          <p:nvCxnSpPr>
            <p:cNvPr id="44" name="Straight Connector 43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 rot="5400000">
            <a:off x="6357573" y="3461976"/>
            <a:ext cx="4572001" cy="543652"/>
            <a:chOff x="-2088886" y="3048834"/>
            <a:chExt cx="7363245" cy="723601"/>
          </a:xfrm>
        </p:grpSpPr>
        <p:cxnSp>
          <p:nvCxnSpPr>
            <p:cNvPr id="50" name="Straight Connector 49"/>
            <p:cNvCxnSpPr/>
            <p:nvPr/>
          </p:nvCxnSpPr>
          <p:spPr>
            <a:xfrm rot="16200000">
              <a:off x="1000671" y="321560"/>
              <a:ext cx="0" cy="61791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56" name="Straight Connector 55"/>
          <p:cNvCxnSpPr/>
          <p:nvPr/>
        </p:nvCxnSpPr>
        <p:spPr>
          <a:xfrm>
            <a:off x="2743200" y="18288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43200" y="21336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43200" y="24384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743200" y="27432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43200" y="35052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43200" y="38100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743200" y="41148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43200" y="4419600"/>
            <a:ext cx="621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35157" y="25908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5157" y="28956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35157" y="32004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5157" y="35052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9445" y="3810000"/>
            <a:ext cx="69355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40" y="234309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76200" y="26670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200" y="29718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200" y="32766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" y="35814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</a:t>
            </a:r>
            <a:r>
              <a:rPr lang="en-US" sz="2000" baseline="-250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534400" y="594360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4185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97985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621785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5426460" y="60006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467759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15592" y="596271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24200" y="600069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28690" y="1600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0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38400" y="1905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438400" y="2209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8400" y="2495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62200" y="3276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28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362200" y="3581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29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62200" y="38862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30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62200" y="41718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31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28690" y="2724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•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28690" y="2876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•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28690" y="30717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•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09887" y="2724152"/>
            <a:ext cx="104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5 x 32 decoder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68465" y="914400"/>
            <a:ext cx="3637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Internal logic of 32 x 8 ROM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0649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01" grpId="0"/>
      <p:bldP spid="102" grpId="0"/>
      <p:bldP spid="103" grpId="0"/>
      <p:bldP spid="104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x 8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Consider, for example, a 32 x 8 ROM.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unit consists of 32 words of 8 bits each.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five input lines that form the binary numbers from 0 through 31 for the address.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five inputs are decoded into 32 distinct outputs by means of a 5 x 32 decoder.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output of the decoder represents a memory address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 x 8 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32 outputs of the decoder are connected to each of the 8 OR gates.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OR gate must be considered as having 32 inputs.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each OR gate has 32 input connections and there are 8 OR gates, the ROM contains 32 x 8 = 256 internal </a:t>
            </a:r>
            <a:r>
              <a:rPr lang="en-US" dirty="0" smtClean="0"/>
              <a:t>connections.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general, a 2</a:t>
            </a:r>
            <a:r>
              <a:rPr lang="en-US" baseline="30000" dirty="0"/>
              <a:t>k</a:t>
            </a:r>
            <a:r>
              <a:rPr lang="en-US" dirty="0" smtClean="0"/>
              <a:t> </a:t>
            </a:r>
            <a:r>
              <a:rPr lang="en-US" dirty="0"/>
              <a:t>x n ROM will have an internal k x 2</a:t>
            </a:r>
            <a:r>
              <a:rPr lang="en-US" baseline="30000" dirty="0"/>
              <a:t>k</a:t>
            </a:r>
            <a:r>
              <a:rPr lang="en-US" dirty="0" smtClean="0"/>
              <a:t> </a:t>
            </a:r>
            <a:r>
              <a:rPr lang="en-US" dirty="0"/>
              <a:t>decoder and n OR gates.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OR gate has 2</a:t>
            </a:r>
            <a:r>
              <a:rPr lang="en-US" baseline="30000" dirty="0"/>
              <a:t>k</a:t>
            </a:r>
            <a:r>
              <a:rPr lang="en-US" dirty="0" smtClean="0"/>
              <a:t> </a:t>
            </a:r>
            <a:r>
              <a:rPr lang="en-US" dirty="0"/>
              <a:t>inputs, which are connected to each of the outputs </a:t>
            </a:r>
            <a:r>
              <a:rPr lang="en-US" dirty="0" smtClean="0"/>
              <a:t>of the </a:t>
            </a:r>
            <a:r>
              <a:rPr lang="en-US" dirty="0"/>
              <a:t>decoder.</a:t>
            </a:r>
          </a:p>
        </p:txBody>
      </p:sp>
    </p:spTree>
    <p:extLst>
      <p:ext uri="{BB962C8B-B14F-4D97-AF65-F5344CB8AC3E}">
        <p14:creationId xmlns:p14="http://schemas.microsoft.com/office/powerpoint/2010/main" val="34301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51922</TotalTime>
  <Words>1119</Words>
  <Application>Microsoft Office PowerPoint</Application>
  <PresentationFormat>On-screen Show (4:3)</PresentationFormat>
  <Paragraphs>209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FontAwesome</vt:lpstr>
      <vt:lpstr>Open Sans</vt:lpstr>
      <vt:lpstr>Open Sans Extrabold</vt:lpstr>
      <vt:lpstr>Open Sans Semibold</vt:lpstr>
      <vt:lpstr>Shruti</vt:lpstr>
      <vt:lpstr>Times New Roman</vt:lpstr>
      <vt:lpstr>Wingdings</vt:lpstr>
      <vt:lpstr>Office Theme</vt:lpstr>
      <vt:lpstr>Unit – 9 Programmable Logic Devices</vt:lpstr>
      <vt:lpstr>Topics to be covered</vt:lpstr>
      <vt:lpstr>Programmable Logic Devices(PLDs)</vt:lpstr>
      <vt:lpstr>Read-Only Memory (ROM)</vt:lpstr>
      <vt:lpstr>Read-Only Memory</vt:lpstr>
      <vt:lpstr>ROM Organization</vt:lpstr>
      <vt:lpstr>ROM Organization</vt:lpstr>
      <vt:lpstr>32 x 8 ROM</vt:lpstr>
      <vt:lpstr>32 x 8 ROM</vt:lpstr>
      <vt:lpstr>Types of ROM</vt:lpstr>
      <vt:lpstr>Exercise</vt:lpstr>
      <vt:lpstr>Programmable Array Logic</vt:lpstr>
      <vt:lpstr>PAL</vt:lpstr>
      <vt:lpstr>PAL</vt:lpstr>
      <vt:lpstr>PAL</vt:lpstr>
      <vt:lpstr>PAL Exercise</vt:lpstr>
      <vt:lpstr>Programmable Logic Array</vt:lpstr>
      <vt:lpstr>PLA</vt:lpstr>
      <vt:lpstr>RAM v/s ROM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1923</cp:revision>
  <dcterms:created xsi:type="dcterms:W3CDTF">2013-05-17T03:00:03Z</dcterms:created>
  <dcterms:modified xsi:type="dcterms:W3CDTF">2017-10-26T03:37:58Z</dcterms:modified>
</cp:coreProperties>
</file>