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9"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Notes Placeholder 1048668"/>
          <p:cNvSpPr>
            <a:spLocks noGrp="1"/>
          </p:cNvSpPr>
          <p:nvPr>
            <p:ph type="body"/>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F573CC3-99B5-47C8-8DFB-1ED680CFBD62}" type="datetimeFigureOut">
              <a:rPr lang="en-US" smtClean="0"/>
              <a:pPr/>
              <a:t>10/10/2017</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AAC84D4-47FA-4864-8EEF-9E3D5DCA760E}"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573CC3-99B5-47C8-8DFB-1ED680CFBD62}" type="datetimeFigureOut">
              <a:rPr lang="en-US" smtClean="0"/>
              <a:pPr/>
              <a:t>10/10/2017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C84D4-47FA-4864-8EEF-9E3D5DCA760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573CC3-99B5-47C8-8DFB-1ED680CFBD62}" type="datetimeFigureOut">
              <a:rPr lang="en-US" smtClean="0"/>
              <a:pPr/>
              <a:t>10/10/2017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C84D4-47FA-4864-8EEF-9E3D5DCA760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F573CC3-99B5-47C8-8DFB-1ED680CFBD62}" type="datetimeFigureOut">
              <a:rPr lang="en-US" smtClean="0"/>
              <a:pPr/>
              <a:t>10/10/2017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C84D4-47FA-4864-8EEF-9E3D5DCA760E}"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F573CC3-99B5-47C8-8DFB-1ED680CFBD62}" type="datetimeFigureOut">
              <a:rPr lang="en-US" smtClean="0"/>
              <a:pPr/>
              <a:t>10/10/2017</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AAC84D4-47FA-4864-8EEF-9E3D5DCA760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F573CC3-99B5-47C8-8DFB-1ED680CFBD62}" type="datetimeFigureOut">
              <a:rPr lang="en-US" smtClean="0"/>
              <a:pPr/>
              <a:t>10/10/2017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C84D4-47FA-4864-8EEF-9E3D5DCA760E}"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F573CC3-99B5-47C8-8DFB-1ED680CFBD62}" type="datetimeFigureOut">
              <a:rPr lang="en-US" smtClean="0"/>
              <a:pPr/>
              <a:t>10/10/2017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AC84D4-47FA-4864-8EEF-9E3D5DCA760E}"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F573CC3-99B5-47C8-8DFB-1ED680CFBD62}" type="datetimeFigureOut">
              <a:rPr lang="en-US" smtClean="0"/>
              <a:pPr/>
              <a:t>10/10/2017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AC84D4-47FA-4864-8EEF-9E3D5DCA760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3CC3-99B5-47C8-8DFB-1ED680CFBD62}" type="datetimeFigureOut">
              <a:rPr lang="en-US" smtClean="0"/>
              <a:pPr/>
              <a:t>10/10/2017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AC84D4-47FA-4864-8EEF-9E3D5DCA760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F573CC3-99B5-47C8-8DFB-1ED680CFBD62}" type="datetimeFigureOut">
              <a:rPr lang="en-US" smtClean="0"/>
              <a:pPr/>
              <a:t>10/10/2017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C84D4-47FA-4864-8EEF-9E3D5DCA760E}"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F573CC3-99B5-47C8-8DFB-1ED680CFBD62}" type="datetimeFigureOut">
              <a:rPr lang="en-US" smtClean="0"/>
              <a:pPr/>
              <a:t>10/10/2017</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1AAC84D4-47FA-4864-8EEF-9E3D5DCA760E}"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FFCC">
            <a:alpha val="82000"/>
          </a:srgbClr>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F573CC3-99B5-47C8-8DFB-1ED680CFBD62}" type="datetimeFigureOut">
              <a:rPr lang="en-US" smtClean="0"/>
              <a:pPr/>
              <a:t>10/10/2017</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AAC84D4-47FA-4864-8EEF-9E3D5DCA760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652120" y="5013176"/>
            <a:ext cx="3255510" cy="16002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Name: </a:t>
            </a: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Mistry</a:t>
            </a:r>
            <a:r>
              <a:rPr kumimoji="0" lang="en-IN" sz="2600" b="0" i="0" u="none" strike="noStrike" kern="1200" cap="none" spc="0" normalizeH="0" noProof="0" dirty="0" smtClean="0">
                <a:ln>
                  <a:noFill/>
                </a:ln>
                <a:solidFill>
                  <a:schemeClr val="tx1"/>
                </a:solidFill>
                <a:effectLst/>
                <a:uLnTx/>
                <a:uFillTx/>
                <a:latin typeface="+mn-lt"/>
                <a:ea typeface="+mn-ea"/>
                <a:cs typeface="+mn-cs"/>
              </a:rPr>
              <a:t> </a:t>
            </a:r>
            <a:r>
              <a:rPr kumimoji="0" lang="en-IN" sz="2600" b="0" i="0" u="none" strike="noStrike" kern="1200" cap="none" spc="0" normalizeH="0" noProof="0" dirty="0" err="1" smtClean="0">
                <a:ln>
                  <a:noFill/>
                </a:ln>
                <a:solidFill>
                  <a:schemeClr val="tx1"/>
                </a:solidFill>
                <a:effectLst/>
                <a:uLnTx/>
                <a:uFillTx/>
                <a:latin typeface="+mn-lt"/>
                <a:ea typeface="+mn-ea"/>
                <a:cs typeface="+mn-cs"/>
              </a:rPr>
              <a:t>Mihir</a:t>
            </a:r>
            <a:r>
              <a:rPr kumimoji="0" lang="en-IN" sz="2600" b="0" i="0" u="none" strike="noStrike" kern="1200" cap="none" spc="0" normalizeH="0" noProof="0" dirty="0" smtClean="0">
                <a:ln>
                  <a:noFill/>
                </a:ln>
                <a:solidFill>
                  <a:schemeClr val="tx1"/>
                </a:solidFill>
                <a:effectLst/>
                <a:uLnTx/>
                <a:uFillTx/>
                <a:latin typeface="+mn-lt"/>
                <a:ea typeface="+mn-ea"/>
                <a:cs typeface="+mn-cs"/>
              </a:rPr>
              <a:t> R</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En.No.:160410116061</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Sub.: DE</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itle 1"/>
          <p:cNvSpPr txBox="1">
            <a:spLocks/>
          </p:cNvSpPr>
          <p:nvPr/>
        </p:nvSpPr>
        <p:spPr>
          <a:xfrm>
            <a:off x="179512" y="2780928"/>
            <a:ext cx="7772400" cy="1470025"/>
          </a:xfrm>
          <a:prstGeom prst="rect">
            <a:avLst/>
          </a:prstGeom>
        </p:spPr>
        <p:txBody>
          <a:bodyPr bIns="91440" anchor="b" anchorCtr="0">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6000" b="1" i="1" u="sng" strike="noStrike" kern="1200" cap="none" spc="0" normalizeH="0" baseline="0" noProof="0" dirty="0" smtClean="0">
                <a:ln>
                  <a:noFill/>
                </a:ln>
                <a:solidFill>
                  <a:schemeClr val="tx2"/>
                </a:solidFill>
                <a:effectLst/>
                <a:uLnTx/>
                <a:uFillTx/>
                <a:latin typeface="+mj-lt"/>
                <a:ea typeface="+mj-ea"/>
                <a:cs typeface="+mj-cs"/>
              </a:rPr>
              <a:t>Emitter coupled </a:t>
            </a:r>
            <a:r>
              <a:rPr kumimoji="0" lang="en-IN" sz="6000" b="1" i="1" u="sng" strike="noStrike" kern="1200" cap="none" spc="0" normalizeH="0" baseline="0" noProof="0" dirty="0" err="1" smtClean="0">
                <a:ln>
                  <a:noFill/>
                </a:ln>
                <a:solidFill>
                  <a:schemeClr val="tx2"/>
                </a:solidFill>
                <a:effectLst/>
                <a:uLnTx/>
                <a:uFillTx/>
                <a:latin typeface="+mj-lt"/>
                <a:ea typeface="+mj-ea"/>
                <a:cs typeface="+mj-cs"/>
              </a:rPr>
              <a:t>logic,VEM</a:t>
            </a:r>
            <a:r>
              <a:rPr kumimoji="0" lang="en-IN" sz="6000" b="1" i="1" u="sng" strike="noStrike" kern="1200" cap="none" spc="0" normalizeH="0" baseline="0" noProof="0" dirty="0" smtClean="0">
                <a:ln>
                  <a:noFill/>
                </a:ln>
                <a:solidFill>
                  <a:schemeClr val="tx2"/>
                </a:solidFill>
                <a:effectLst/>
                <a:uLnTx/>
                <a:uFillTx/>
                <a:latin typeface="+mj-lt"/>
                <a:ea typeface="+mj-ea"/>
                <a:cs typeface="+mj-cs"/>
              </a:rPr>
              <a:t> </a:t>
            </a:r>
            <a:endParaRPr kumimoji="0" lang="en-IN" sz="4000" b="1" i="1" u="sng" strike="noStrike" kern="1200" cap="none" spc="0" normalizeH="0" baseline="0" noProof="0" dirty="0">
              <a:ln>
                <a:noFill/>
              </a:ln>
              <a:solidFill>
                <a:schemeClr val="tx2"/>
              </a:solidFill>
              <a:effectLst/>
              <a:uLnTx/>
              <a:uFillTx/>
              <a:latin typeface="+mj-lt"/>
              <a:ea typeface="+mj-ea"/>
              <a:cs typeface="+mj-cs"/>
            </a:endParaRPr>
          </a:p>
        </p:txBody>
      </p:sp>
      <p:pic>
        <p:nvPicPr>
          <p:cNvPr id="7" name="Picture 2" descr="C:\Users\sai\Desktop\images.jpg"/>
          <p:cNvPicPr>
            <a:picLocks noChangeAspect="1" noChangeArrowheads="1"/>
          </p:cNvPicPr>
          <p:nvPr/>
        </p:nvPicPr>
        <p:blipFill>
          <a:blip r:embed="rId2" cstate="print"/>
          <a:srcRect/>
          <a:stretch>
            <a:fillRect/>
          </a:stretch>
        </p:blipFill>
        <p:spPr bwMode="auto">
          <a:xfrm>
            <a:off x="467544" y="404664"/>
            <a:ext cx="1428760" cy="1729921"/>
          </a:xfrm>
          <a:prstGeom prst="rect">
            <a:avLst/>
          </a:prstGeom>
          <a:noFill/>
        </p:spPr>
      </p:pic>
      <p:pic>
        <p:nvPicPr>
          <p:cNvPr id="1026" name="Picture 2" descr="C:\Users\Mihir\Desktop\EEM\The_SVIT_Official_Logo.jpg"/>
          <p:cNvPicPr>
            <a:picLocks noChangeAspect="1" noChangeArrowheads="1"/>
          </p:cNvPicPr>
          <p:nvPr/>
        </p:nvPicPr>
        <p:blipFill>
          <a:blip r:embed="rId3" cstate="print"/>
          <a:srcRect/>
          <a:stretch>
            <a:fillRect/>
          </a:stretch>
        </p:blipFill>
        <p:spPr bwMode="auto">
          <a:xfrm>
            <a:off x="7138335" y="260648"/>
            <a:ext cx="1748618" cy="1800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sz="quarter" idx="1"/>
          </p:nvPr>
        </p:nvSpPr>
        <p:spPr>
          <a:xfrm>
            <a:off x="357158" y="1571612"/>
            <a:ext cx="8229600" cy="3768733"/>
          </a:xfrm>
        </p:spPr>
        <p:txBody>
          <a:bodyPr>
            <a:normAutofit lnSpcReduction="10000"/>
          </a:bodyPr>
          <a:lstStyle/>
          <a:p>
            <a:r>
              <a:rPr lang="en-IN" sz="3200" dirty="0" smtClean="0">
                <a:latin typeface="Arial" pitchFamily="34" charset="0"/>
                <a:cs typeface="Arial" pitchFamily="34" charset="0"/>
              </a:rPr>
              <a:t>For example, consider a 4 to 1 MUX with select inputs S1 and S0 and data inputs D0, D1, D2, and D3.</a:t>
            </a:r>
          </a:p>
          <a:p>
            <a:r>
              <a:rPr lang="en-IN" sz="3200" dirty="0" smtClean="0">
                <a:latin typeface="Arial" pitchFamily="34" charset="0"/>
                <a:cs typeface="Arial" pitchFamily="34" charset="0"/>
              </a:rPr>
              <a:t> This would require a 64 cell K-map to represent the function of 6 variables. </a:t>
            </a:r>
          </a:p>
          <a:p>
            <a:r>
              <a:rPr lang="en-IN" sz="3200" dirty="0" smtClean="0">
                <a:latin typeface="Arial" pitchFamily="34" charset="0"/>
                <a:cs typeface="Arial" pitchFamily="34" charset="0"/>
              </a:rPr>
              <a:t>However, in this case a variable entered map of two variables, S1 and S0 has the corresponding data input in each cell.</a:t>
            </a:r>
          </a:p>
          <a:p>
            <a:endParaRPr lang="en-I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sz="quarter" idx="1"/>
          </p:nvPr>
        </p:nvSpPr>
        <p:spPr>
          <a:xfrm>
            <a:off x="428596" y="2071678"/>
            <a:ext cx="8229600" cy="5554683"/>
          </a:xfrm>
        </p:spPr>
        <p:txBody>
          <a:bodyPr>
            <a:normAutofit/>
          </a:bodyPr>
          <a:lstStyle/>
          <a:p>
            <a:r>
              <a:rPr lang="en-IN" sz="2800" dirty="0" smtClean="0">
                <a:latin typeface="Arial" pitchFamily="34" charset="0"/>
                <a:cs typeface="Arial" pitchFamily="34" charset="0"/>
              </a:rPr>
              <a:t>This is easily demonstrated with a 2 to 1 MUX with output Y given by Y=S0'(D0) + S0(D1) which can be represented with an 8 cell K-map. </a:t>
            </a:r>
          </a:p>
          <a:p>
            <a:r>
              <a:rPr lang="en-IN" sz="2800" dirty="0" smtClean="0">
                <a:latin typeface="Arial" pitchFamily="34" charset="0"/>
                <a:cs typeface="Arial" pitchFamily="34" charset="0"/>
              </a:rPr>
              <a:t>A two cell VEM also represents this function in a simple form and has the advantage of making the function of the circuit more obvious.</a:t>
            </a:r>
          </a:p>
          <a:p>
            <a:endParaRPr lang="en-IN" sz="2800" dirty="0" smtClean="0">
              <a:latin typeface="Arial" pitchFamily="34" charset="0"/>
              <a:cs typeface="Arial" pitchFamily="34" charset="0"/>
            </a:endParaRPr>
          </a:p>
          <a:p>
            <a:endParaRPr lang="en-IN" sz="2800" dirty="0" smtClean="0">
              <a:latin typeface="Arial" pitchFamily="34" charset="0"/>
              <a:cs typeface="Arial" pitchFamily="34" charset="0"/>
            </a:endParaRPr>
          </a:p>
          <a:p>
            <a:endParaRPr lang="en-IN" dirty="0" smtClean="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sz="quarter" idx="1"/>
          </p:nvPr>
        </p:nvSpPr>
        <p:spPr>
          <a:xfrm>
            <a:off x="500034" y="1571612"/>
            <a:ext cx="8229600" cy="5054617"/>
          </a:xfrm>
        </p:spPr>
        <p:txBody>
          <a:bodyPr>
            <a:normAutofit/>
          </a:bodyPr>
          <a:lstStyle/>
          <a:p>
            <a:r>
              <a:rPr lang="en-IN" sz="2800" dirty="0">
                <a:latin typeface="Arial" pitchFamily="34" charset="0"/>
                <a:cs typeface="Arial" pitchFamily="34" charset="0"/>
              </a:rPr>
              <a:t>Conversely, the inputs to a MUX used to implement an arbitrary logic function can be determined by using a variable entered map. </a:t>
            </a:r>
            <a:endParaRPr lang="en-IN" sz="2800" dirty="0" smtClean="0">
              <a:latin typeface="Arial" pitchFamily="34" charset="0"/>
              <a:cs typeface="Arial" pitchFamily="34" charset="0"/>
            </a:endParaRPr>
          </a:p>
          <a:p>
            <a:r>
              <a:rPr lang="en-IN" sz="2800" dirty="0" smtClean="0">
                <a:latin typeface="Arial" pitchFamily="34" charset="0"/>
                <a:cs typeface="Arial" pitchFamily="34" charset="0"/>
              </a:rPr>
              <a:t>The </a:t>
            </a:r>
            <a:r>
              <a:rPr lang="en-IN" sz="2800" dirty="0">
                <a:latin typeface="Arial" pitchFamily="34" charset="0"/>
                <a:cs typeface="Arial" pitchFamily="34" charset="0"/>
              </a:rPr>
              <a:t>select variables for the MUX are the variables which determine the locations of the cells of the map, and functions of the remaining variables define the cell contents, which are the MUX data inputs. </a:t>
            </a:r>
          </a:p>
          <a:p>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179512" y="2708920"/>
            <a:ext cx="4752528" cy="1149848"/>
          </a:xfrm>
        </p:spPr>
        <p:txBody>
          <a:bodyPr>
            <a:noAutofit/>
          </a:bodyPr>
          <a:lstStyle/>
          <a:p>
            <a:pPr algn="ctr"/>
            <a:r>
              <a:rPr lang="en-IN" sz="8000" b="1" i="1" u="sng" dirty="0" smtClean="0"/>
              <a:t>Thank You</a:t>
            </a:r>
            <a:endParaRPr lang="en-IN" sz="8000" b="1" i="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IN" b="1" dirty="0" smtClean="0"/>
              <a:t> </a:t>
            </a:r>
            <a:r>
              <a:rPr lang="en-IN" sz="4800" b="1" i="1" u="sng" dirty="0" smtClean="0"/>
              <a:t>Emitter Coupled Logic:</a:t>
            </a:r>
            <a:endParaRPr lang="en-IN" sz="4800" b="1" i="1" u="sng" dirty="0"/>
          </a:p>
        </p:txBody>
      </p:sp>
      <p:sp>
        <p:nvSpPr>
          <p:cNvPr id="1048598" name="Content Placeholder 2"/>
          <p:cNvSpPr>
            <a:spLocks noGrp="1"/>
          </p:cNvSpPr>
          <p:nvPr>
            <p:ph sz="quarter" idx="1"/>
          </p:nvPr>
        </p:nvSpPr>
        <p:spPr>
          <a:xfrm>
            <a:off x="428596" y="2285992"/>
            <a:ext cx="8229600" cy="4031930"/>
          </a:xfrm>
        </p:spPr>
        <p:txBody>
          <a:bodyPr>
            <a:normAutofit/>
          </a:bodyPr>
          <a:lstStyle/>
          <a:p>
            <a:r>
              <a:rPr lang="en-IN" sz="3200" dirty="0" smtClean="0">
                <a:latin typeface="Arial" pitchFamily="34" charset="0"/>
                <a:cs typeface="Arial" pitchFamily="34" charset="0"/>
              </a:rPr>
              <a:t>The basic circuit of the ECL family is the NOR gate.</a:t>
            </a:r>
          </a:p>
          <a:p>
            <a:r>
              <a:rPr lang="en-IN" sz="3200" dirty="0" smtClean="0">
                <a:latin typeface="Arial" pitchFamily="34" charset="0"/>
                <a:cs typeface="Arial" pitchFamily="34" charset="0"/>
              </a:rPr>
              <a:t>The special advantage of ECL gate is their low propagation delay.</a:t>
            </a:r>
          </a:p>
          <a:p>
            <a:r>
              <a:rPr lang="en-IN" sz="3200" dirty="0" smtClean="0">
                <a:latin typeface="Arial" pitchFamily="34" charset="0"/>
                <a:cs typeface="Arial" pitchFamily="34" charset="0"/>
              </a:rPr>
              <a:t>ECL version may have a propagation delay as low as 0.5 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Content Placeholder 2"/>
          <p:cNvSpPr>
            <a:spLocks noGrp="1"/>
          </p:cNvSpPr>
          <p:nvPr>
            <p:ph sz="quarter" idx="1"/>
          </p:nvPr>
        </p:nvSpPr>
        <p:spPr/>
        <p:txBody>
          <a:bodyPr>
            <a:normAutofit fontScale="92500" lnSpcReduction="20000"/>
          </a:bodyPr>
          <a:lstStyle/>
          <a:p>
            <a:r>
              <a:rPr lang="en-IN" sz="3600" dirty="0" smtClean="0">
                <a:latin typeface="Arial" pitchFamily="34" charset="0"/>
                <a:cs typeface="Arial" pitchFamily="34" charset="0"/>
              </a:rPr>
              <a:t>The power dissipation in ECL gates is comparatively high and the noise margin low.</a:t>
            </a:r>
          </a:p>
          <a:p>
            <a:r>
              <a:rPr lang="en-IN" sz="3600" dirty="0" smtClean="0">
                <a:latin typeface="Arial" pitchFamily="34" charset="0"/>
                <a:cs typeface="Arial" pitchFamily="34" charset="0"/>
              </a:rPr>
              <a:t>These two parameters impose a disadvantage when choosing ECL over other logic families.</a:t>
            </a:r>
          </a:p>
          <a:p>
            <a:r>
              <a:rPr lang="en-IN" sz="3600" dirty="0" smtClean="0">
                <a:latin typeface="Arial" pitchFamily="34" charset="0"/>
                <a:cs typeface="Arial" pitchFamily="34" charset="0"/>
              </a:rPr>
              <a:t>However, because of its low propagation delay, ECL offers the highest speed of any family and is the ultimate choice for very fast systems.</a:t>
            </a:r>
          </a:p>
          <a:p>
            <a:endParaRPr lang="en-I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Content Placeholder 2"/>
          <p:cNvSpPr>
            <a:spLocks noGrp="1"/>
          </p:cNvSpPr>
          <p:nvPr>
            <p:ph sz="quarter" idx="1"/>
          </p:nvPr>
        </p:nvSpPr>
        <p:spPr>
          <a:xfrm>
            <a:off x="428596" y="1785926"/>
            <a:ext cx="8229600" cy="3714775"/>
          </a:xfrm>
        </p:spPr>
        <p:txBody>
          <a:bodyPr>
            <a:normAutofit fontScale="88654" lnSpcReduction="10000"/>
          </a:bodyPr>
          <a:lstStyle/>
          <a:p>
            <a:endParaRPr lang="en-IN" dirty="0" smtClean="0"/>
          </a:p>
          <a:p>
            <a:r>
              <a:rPr lang="en-IN" sz="3300" dirty="0" smtClean="0">
                <a:latin typeface="Arial" pitchFamily="34" charset="0"/>
                <a:cs typeface="Arial" pitchFamily="34" charset="0"/>
              </a:rPr>
              <a:t>The most common ECL type is designated as the 10,000 series.</a:t>
            </a:r>
          </a:p>
          <a:p>
            <a:r>
              <a:rPr lang="en-IN" sz="3300" dirty="0" smtClean="0">
                <a:latin typeface="Arial" pitchFamily="34" charset="0"/>
                <a:cs typeface="Arial" pitchFamily="34" charset="0"/>
              </a:rPr>
              <a:t>The 10102 provides four 2-input NOR gates.</a:t>
            </a:r>
          </a:p>
          <a:p>
            <a:r>
              <a:rPr lang="en-IN" sz="3300" dirty="0" smtClean="0">
                <a:latin typeface="Arial" pitchFamily="34" charset="0"/>
                <a:cs typeface="Arial" pitchFamily="34" charset="0"/>
              </a:rPr>
              <a:t>An ECL gate may have two outputs, one for the NOR function and another for the OR function.</a:t>
            </a:r>
          </a:p>
          <a:p>
            <a:r>
              <a:rPr lang="en-IN" sz="3300" dirty="0" smtClean="0">
                <a:latin typeface="Arial" pitchFamily="34" charset="0"/>
                <a:cs typeface="Arial" pitchFamily="34" charset="0"/>
              </a:rPr>
              <a:t>The 10107 IC provides three exclusive-OR gates.</a:t>
            </a:r>
          </a:p>
          <a:p>
            <a:endParaRPr lang="en-IN" sz="3300" dirty="0" smtClean="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Content Placeholder 2"/>
          <p:cNvSpPr>
            <a:spLocks noGrp="1"/>
          </p:cNvSpPr>
          <p:nvPr>
            <p:ph sz="quarter" idx="1"/>
          </p:nvPr>
        </p:nvSpPr>
        <p:spPr>
          <a:xfrm>
            <a:off x="428596" y="1000108"/>
            <a:ext cx="8229600" cy="4389120"/>
          </a:xfrm>
        </p:spPr>
        <p:txBody>
          <a:bodyPr>
            <a:normAutofit/>
          </a:bodyPr>
          <a:lstStyle/>
          <a:p>
            <a:endParaRPr lang="en-IN" dirty="0" smtClean="0"/>
          </a:p>
          <a:p>
            <a:endParaRPr lang="en-IN" dirty="0" smtClean="0"/>
          </a:p>
          <a:p>
            <a:r>
              <a:rPr lang="en-IN" sz="3200" dirty="0" smtClean="0">
                <a:latin typeface="Arial" pitchFamily="34" charset="0"/>
                <a:cs typeface="Arial" pitchFamily="34" charset="0"/>
              </a:rPr>
              <a:t>There are two output from the each gate ; the other output gives the supply.</a:t>
            </a:r>
          </a:p>
          <a:p>
            <a:r>
              <a:rPr lang="en-IN" sz="3200" dirty="0" smtClean="0">
                <a:latin typeface="Arial" pitchFamily="34" charset="0"/>
                <a:cs typeface="Arial" pitchFamily="34" charset="0"/>
              </a:rPr>
              <a:t>Vcc1 and Vcc2 are usually connected to ground , and VEE  to a -5.2-volt supply.</a:t>
            </a:r>
          </a:p>
          <a:p>
            <a:endParaRPr lang="en-IN" dirty="0" smtClean="0"/>
          </a:p>
          <a:p>
            <a:endParaRPr lang="en-IN" dirty="0" smtClean="0"/>
          </a:p>
          <a:p>
            <a:endParaRPr lang="en-IN" dirty="0" smtClean="0"/>
          </a:p>
          <a:p>
            <a:endParaRPr lang="en-I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IN" sz="4800" b="1" i="1" u="sng" dirty="0" smtClean="0"/>
              <a:t>Variable Entered Map</a:t>
            </a:r>
            <a:r>
              <a:rPr lang="en-IN" b="1" dirty="0" smtClean="0"/>
              <a:t>:</a:t>
            </a:r>
            <a:endParaRPr lang="en-IN" dirty="0"/>
          </a:p>
        </p:txBody>
      </p:sp>
      <p:sp>
        <p:nvSpPr>
          <p:cNvPr id="1048603" name="Content Placeholder 2"/>
          <p:cNvSpPr>
            <a:spLocks noGrp="1"/>
          </p:cNvSpPr>
          <p:nvPr>
            <p:ph sz="quarter" idx="1"/>
          </p:nvPr>
        </p:nvSpPr>
        <p:spPr>
          <a:xfrm>
            <a:off x="457200" y="2071678"/>
            <a:ext cx="8229600" cy="4054485"/>
          </a:xfrm>
        </p:spPr>
        <p:txBody>
          <a:bodyPr>
            <a:normAutofit/>
          </a:bodyPr>
          <a:lstStyle/>
          <a:p>
            <a:endParaRPr lang="en-IN" dirty="0"/>
          </a:p>
          <a:p>
            <a:r>
              <a:rPr lang="en-IN" sz="2800" dirty="0">
                <a:latin typeface="Arial" pitchFamily="34" charset="0"/>
                <a:cs typeface="Arial" pitchFamily="34" charset="0"/>
              </a:rPr>
              <a:t>A variable entered map (VEM) is a Karnaugh map in which the size of the map is reduced by removing one or more of the variables from the specification of the map cell locations. </a:t>
            </a:r>
            <a:endParaRPr lang="en-IN" sz="2800" dirty="0" smtClean="0">
              <a:latin typeface="Arial" pitchFamily="34" charset="0"/>
              <a:cs typeface="Arial" pitchFamily="34" charset="0"/>
            </a:endParaRPr>
          </a:p>
          <a:p>
            <a:r>
              <a:rPr lang="en-IN" sz="2800" dirty="0" smtClean="0">
                <a:latin typeface="Arial" pitchFamily="34" charset="0"/>
                <a:cs typeface="Arial" pitchFamily="34" charset="0"/>
              </a:rPr>
              <a:t>Instead </a:t>
            </a:r>
            <a:r>
              <a:rPr lang="en-IN" sz="2800" dirty="0">
                <a:latin typeface="Arial" pitchFamily="34" charset="0"/>
                <a:cs typeface="Arial" pitchFamily="34" charset="0"/>
              </a:rPr>
              <a:t>of having only the 1's and 0's in the cells of the original map, the cells of the VEM contain functions of the variables which were removed.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Content Placeholder 2"/>
          <p:cNvSpPr>
            <a:spLocks noGrp="1"/>
          </p:cNvSpPr>
          <p:nvPr>
            <p:ph sz="quarter" idx="1"/>
          </p:nvPr>
        </p:nvSpPr>
        <p:spPr>
          <a:xfrm>
            <a:off x="457200" y="1785926"/>
            <a:ext cx="8229600" cy="4340237"/>
          </a:xfrm>
        </p:spPr>
        <p:txBody>
          <a:bodyPr/>
          <a:lstStyle/>
          <a:p>
            <a:r>
              <a:rPr lang="en-IN" sz="3200" dirty="0" smtClean="0">
                <a:latin typeface="Arial" pitchFamily="34" charset="0"/>
                <a:cs typeface="Arial" pitchFamily="34" charset="0"/>
              </a:rPr>
              <a:t>Consider a function of four variables, A, B, C, and D. The Karnaugh map will have 16 cells each containing a 1 or a 0.</a:t>
            </a:r>
          </a:p>
          <a:p>
            <a:r>
              <a:rPr lang="en-IN" sz="3200" dirty="0" smtClean="0">
                <a:latin typeface="Arial" pitchFamily="34" charset="0"/>
                <a:cs typeface="Arial" pitchFamily="34" charset="0"/>
              </a:rPr>
              <a:t> Note that 1 and 0 are the only two possible functions of zero variables, and each cell must contain one of these functions since all variables are used to define the cell locations.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Content Placeholder 2"/>
          <p:cNvSpPr>
            <a:spLocks noGrp="1"/>
          </p:cNvSpPr>
          <p:nvPr>
            <p:ph sz="quarter" idx="1"/>
          </p:nvPr>
        </p:nvSpPr>
        <p:spPr>
          <a:xfrm>
            <a:off x="457200" y="2071678"/>
            <a:ext cx="8229600" cy="4054485"/>
          </a:xfrm>
        </p:spPr>
        <p:txBody>
          <a:bodyPr>
            <a:normAutofit/>
          </a:bodyPr>
          <a:lstStyle/>
          <a:p>
            <a:r>
              <a:rPr lang="en-IN" sz="3200" dirty="0" smtClean="0">
                <a:latin typeface="Arial" pitchFamily="34" charset="0"/>
                <a:cs typeface="Arial" pitchFamily="34" charset="0"/>
              </a:rPr>
              <a:t>If the map is reduced to three variables, A, B, and C for example, then the resulting variable entered map will have 8 cells with locations identified by A, B, and C. </a:t>
            </a:r>
          </a:p>
          <a:p>
            <a:r>
              <a:rPr lang="en-IN" sz="3200" dirty="0" smtClean="0">
                <a:latin typeface="Arial" pitchFamily="34" charset="0"/>
                <a:cs typeface="Arial" pitchFamily="34" charset="0"/>
              </a:rPr>
              <a:t>The contents of each cell will be one of the four possible functions of the variable 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2"/>
          <p:cNvSpPr>
            <a:spLocks noGrp="1"/>
          </p:cNvSpPr>
          <p:nvPr>
            <p:ph sz="quarter" idx="1"/>
          </p:nvPr>
        </p:nvSpPr>
        <p:spPr>
          <a:xfrm>
            <a:off x="457200" y="1643050"/>
            <a:ext cx="8229600" cy="4483113"/>
          </a:xfrm>
        </p:spPr>
        <p:txBody>
          <a:bodyPr>
            <a:normAutofit/>
          </a:bodyPr>
          <a:lstStyle/>
          <a:p>
            <a:r>
              <a:rPr lang="en-IN" sz="2800" dirty="0" smtClean="0">
                <a:latin typeface="Arial" pitchFamily="34" charset="0"/>
                <a:cs typeface="Arial" pitchFamily="34" charset="0"/>
              </a:rPr>
              <a:t>Those four functions are 1, 0, D, and D'. </a:t>
            </a:r>
          </a:p>
          <a:p>
            <a:r>
              <a:rPr lang="en-IN" sz="2800" dirty="0" smtClean="0">
                <a:latin typeface="Arial" pitchFamily="34" charset="0"/>
                <a:cs typeface="Arial" pitchFamily="34" charset="0"/>
              </a:rPr>
              <a:t>If the map is reduced to two variables, A and B or example, then the map will have four cells, and each cell will contain one of the 16 possible functions of C and D. </a:t>
            </a:r>
          </a:p>
          <a:p>
            <a:r>
              <a:rPr lang="en-IN" sz="2800" dirty="0" smtClean="0">
                <a:latin typeface="Arial" pitchFamily="34" charset="0"/>
                <a:cs typeface="Arial" pitchFamily="34" charset="0"/>
              </a:rPr>
              <a:t>This representation is useful for representing function of four or more variables when there is a simplifying structure of variable dependence.</a:t>
            </a:r>
          </a:p>
          <a:p>
            <a:endParaRPr lang="en-IN" sz="2800" dirty="0">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TotalTime>
  <Words>652</Words>
  <Application>Microsoft Office PowerPoint</Application>
  <PresentationFormat>On-screen Show (4:3)</PresentationFormat>
  <Paragraphs>43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Equity</vt:lpstr>
      <vt:lpstr>Slide 1</vt:lpstr>
      <vt:lpstr> Emitter Coupled Logic:</vt:lpstr>
      <vt:lpstr>Slide 3</vt:lpstr>
      <vt:lpstr>Slide 4</vt:lpstr>
      <vt:lpstr>Slide 5</vt:lpstr>
      <vt:lpstr>Variable Entered Map:</vt:lpstr>
      <vt:lpstr>Slide 7</vt:lpstr>
      <vt:lpstr>Slide 8</vt:lpstr>
      <vt:lpstr>Slide 9</vt:lpstr>
      <vt:lpstr>Slide 10</vt:lpstr>
      <vt:lpstr>Slide 11</vt:lpstr>
      <vt:lpstr>Slide 12</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Emitter coupled logic,VEM</dc:title>
  <dc:creator>sai</dc:creator>
  <cp:lastModifiedBy>Mihir</cp:lastModifiedBy>
  <cp:revision>2</cp:revision>
  <dcterms:created xsi:type="dcterms:W3CDTF">2017-10-09T00:47:13Z</dcterms:created>
  <dcterms:modified xsi:type="dcterms:W3CDTF">2017-10-10T16:06:11Z</dcterms:modified>
</cp:coreProperties>
</file>