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409" r:id="rId3"/>
    <p:sldId id="451" r:id="rId4"/>
    <p:sldId id="452" r:id="rId5"/>
    <p:sldId id="453" r:id="rId6"/>
    <p:sldId id="457" r:id="rId7"/>
    <p:sldId id="456" r:id="rId8"/>
    <p:sldId id="458" r:id="rId9"/>
    <p:sldId id="459" r:id="rId10"/>
    <p:sldId id="460" r:id="rId11"/>
    <p:sldId id="461" r:id="rId12"/>
    <p:sldId id="462" r:id="rId13"/>
    <p:sldId id="463" r:id="rId14"/>
    <p:sldId id="4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ozEWlqeyOcKO55/PnJKSg==" hashData="w1eNyePXSwq6qrdaw4jzzCmjdMC1uW5iZ6UI+MHE9HMQqftwJBSe2IjToYXe6zj5E5xr0ssRuSu/z8WgqFKdL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Linear Data Structure Array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81200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n </a:t>
            </a:r>
            <a:r>
              <a:rPr lang="en-IN" dirty="0" err="1"/>
              <a:t>mXn</a:t>
            </a:r>
            <a:r>
              <a:rPr lang="en-IN" dirty="0"/>
              <a:t> matrix is said to be </a:t>
            </a:r>
            <a:r>
              <a:rPr lang="en-IN" b="1" i="1" dirty="0">
                <a:solidFill>
                  <a:srgbClr val="FF0000"/>
                </a:solidFill>
              </a:rPr>
              <a:t>sparse</a:t>
            </a:r>
            <a:r>
              <a:rPr lang="en-IN" dirty="0"/>
              <a:t> if “many” of its elements are zero.</a:t>
            </a:r>
          </a:p>
          <a:p>
            <a:r>
              <a:rPr lang="en-IN" dirty="0" smtClean="0"/>
              <a:t>A </a:t>
            </a:r>
            <a:r>
              <a:rPr lang="en-IN" dirty="0"/>
              <a:t>matrix that is not sparse is called a </a:t>
            </a:r>
            <a:r>
              <a:rPr lang="en-IN" b="1" i="1" dirty="0">
                <a:solidFill>
                  <a:srgbClr val="FF0000"/>
                </a:solidFill>
              </a:rPr>
              <a:t>dense matrix</a:t>
            </a:r>
            <a:r>
              <a:rPr lang="en-IN" dirty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2045"/>
              </p:ext>
            </p:extLst>
          </p:nvPr>
        </p:nvGraphicFramePr>
        <p:xfrm>
          <a:off x="990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/>
                <a:gridCol w="242102"/>
                <a:gridCol w="242102"/>
                <a:gridCol w="242102"/>
                <a:gridCol w="242102"/>
                <a:gridCol w="242102"/>
                <a:gridCol w="242102"/>
                <a:gridCol w="242102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94932"/>
              </p:ext>
            </p:extLst>
          </p:nvPr>
        </p:nvGraphicFramePr>
        <p:xfrm>
          <a:off x="3321370" y="4106104"/>
          <a:ext cx="551783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887"/>
                <a:gridCol w="493327"/>
                <a:gridCol w="493327"/>
                <a:gridCol w="493327"/>
                <a:gridCol w="493327"/>
                <a:gridCol w="493327"/>
                <a:gridCol w="493327"/>
                <a:gridCol w="493327"/>
                <a:gridCol w="493327"/>
                <a:gridCol w="493327"/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52400" y="2945009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 smtClean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</a:t>
            </a:r>
            <a:r>
              <a:rPr lang="en-IN" b="1" dirty="0" smtClean="0"/>
              <a:t>given </a:t>
            </a:r>
            <a:r>
              <a:rPr lang="en-IN" b="1" dirty="0"/>
              <a:t>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18332" y="4202371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19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12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10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9666" y="4205868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13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02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06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99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37785" y="4575717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99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2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99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00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966447" y="4575717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97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97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97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3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83843" y="4575717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89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89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89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85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19147" y="4960434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85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82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82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80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98764" y="4956937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376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376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72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870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237785" y="5352585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70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870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7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359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483228" y="5364909"/>
            <a:ext cx="232202" cy="2469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63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3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363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0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matrix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construct matrix structure </a:t>
            </a:r>
            <a:r>
              <a:rPr lang="en-IN" dirty="0" smtClean="0"/>
              <a:t>from liner representation we </a:t>
            </a:r>
            <a:r>
              <a:rPr lang="en-IN" dirty="0"/>
              <a:t>need to record</a:t>
            </a:r>
          </a:p>
          <a:p>
            <a:pPr lvl="1"/>
            <a:r>
              <a:rPr lang="en-IN" dirty="0" smtClean="0"/>
              <a:t>Original </a:t>
            </a:r>
            <a:r>
              <a:rPr lang="en-IN" dirty="0"/>
              <a:t>row and columns of each non zero entries</a:t>
            </a:r>
          </a:p>
          <a:p>
            <a:pPr lvl="1"/>
            <a:r>
              <a:rPr lang="en-IN" dirty="0" smtClean="0"/>
              <a:t>No </a:t>
            </a:r>
            <a:r>
              <a:rPr lang="en-IN" dirty="0"/>
              <a:t>of rows and columns in the matrix</a:t>
            </a:r>
          </a:p>
          <a:p>
            <a:r>
              <a:rPr lang="en-IN" dirty="0" smtClean="0"/>
              <a:t>So </a:t>
            </a:r>
            <a:r>
              <a:rPr lang="en-IN" dirty="0"/>
              <a:t>each element of the array into which the sparse matrix is mapped need to have three fields: </a:t>
            </a:r>
            <a:r>
              <a:rPr lang="en-IN" b="1" i="1" dirty="0">
                <a:solidFill>
                  <a:srgbClr val="FF0000"/>
                </a:solidFill>
              </a:rPr>
              <a:t>row</a:t>
            </a:r>
            <a:r>
              <a:rPr lang="en-IN" b="1" i="1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column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b="1" i="1" dirty="0">
                <a:solidFill>
                  <a:srgbClr val="FF0000"/>
                </a:solidFill>
              </a:rPr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2708"/>
              </p:ext>
            </p:extLst>
          </p:nvPr>
        </p:nvGraphicFramePr>
        <p:xfrm>
          <a:off x="1045028" y="1295400"/>
          <a:ext cx="2339337" cy="13257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0601"/>
                <a:gridCol w="311627"/>
                <a:gridCol w="390601"/>
                <a:gridCol w="311627"/>
                <a:gridCol w="311627"/>
                <a:gridCol w="311627"/>
                <a:gridCol w="311627"/>
              </a:tblGrid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9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8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20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57059"/>
              </p:ext>
            </p:extLst>
          </p:nvPr>
        </p:nvGraphicFramePr>
        <p:xfrm>
          <a:off x="4724400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34833"/>
              </p:ext>
            </p:extLst>
          </p:nvPr>
        </p:nvGraphicFramePr>
        <p:xfrm>
          <a:off x="6172200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16483"/>
              </p:ext>
            </p:extLst>
          </p:nvPr>
        </p:nvGraphicFramePr>
        <p:xfrm>
          <a:off x="7620000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40228" y="990600"/>
            <a:ext cx="3200400" cy="1981200"/>
            <a:chOff x="304800" y="990600"/>
            <a:chExt cx="3200400" cy="1981200"/>
          </a:xfrm>
        </p:grpSpPr>
        <p:sp>
          <p:nvSpPr>
            <p:cNvPr id="5" name="Double Bracket 4"/>
            <p:cNvSpPr/>
            <p:nvPr/>
          </p:nvSpPr>
          <p:spPr>
            <a:xfrm>
              <a:off x="533400" y="1219200"/>
              <a:ext cx="2514600" cy="1524000"/>
            </a:xfrm>
            <a:prstGeom prst="bracketPair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95600" y="2648635"/>
              <a:ext cx="609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 smtClean="0">
                  <a:solidFill>
                    <a:srgbClr val="FF0000"/>
                  </a:solidFill>
                </a:rPr>
                <a:t>6x7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800" y="127777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150062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2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173497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3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" y="1946326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4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2162355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5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" y="2386273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6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9547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2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0355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3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4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5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2200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6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0004" y="990600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rgbClr val="FF0000"/>
                  </a:solidFill>
                </a:rPr>
                <a:t>7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5428" y="3124200"/>
            <a:ext cx="3581400" cy="144780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6x7 matrix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42 x 2  = 84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264228" y="2819400"/>
            <a:ext cx="0" cy="313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57200" y="4909454"/>
            <a:ext cx="3581400" cy="1447800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Linear Representation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 x 2  = 60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724400" y="5856512"/>
            <a:ext cx="3886200" cy="500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Space Saved = 84 – 60 = 24 bytes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" y="173497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 =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49425" y="1307382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08265" y="1301151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4400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00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43000" y="1522905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24400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0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196277" y="1524000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24400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08849" y="1524000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244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1722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29367" y="1524000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24400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72200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00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43000" y="1751163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24400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0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846053" y="1968603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24400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00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620000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192547" y="2401362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7244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1722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6200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123616" y="2395611"/>
            <a:ext cx="188927" cy="200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724400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72200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0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74481"/>
              </p:ext>
            </p:extLst>
          </p:nvPr>
        </p:nvGraphicFramePr>
        <p:xfrm>
          <a:off x="381000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Row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8101"/>
              </p:ext>
            </p:extLst>
          </p:nvPr>
        </p:nvGraphicFramePr>
        <p:xfrm>
          <a:off x="1524000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53058"/>
              </p:ext>
            </p:extLst>
          </p:nvPr>
        </p:nvGraphicFramePr>
        <p:xfrm>
          <a:off x="2667000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0563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</a:t>
            </a:r>
            <a:r>
              <a:rPr lang="en-IN" b="1" dirty="0" smtClean="0"/>
              <a:t>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01373"/>
              </p:ext>
            </p:extLst>
          </p:nvPr>
        </p:nvGraphicFramePr>
        <p:xfrm>
          <a:off x="6629400" y="129539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19503"/>
              </p:ext>
            </p:extLst>
          </p:nvPr>
        </p:nvGraphicFramePr>
        <p:xfrm>
          <a:off x="7719538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61151"/>
              </p:ext>
            </p:extLst>
          </p:nvPr>
        </p:nvGraphicFramePr>
        <p:xfrm>
          <a:off x="4495800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Row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24600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410200" y="1893716"/>
            <a:ext cx="914400" cy="96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29400" y="2494102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410200" y="2678768"/>
            <a:ext cx="914400" cy="600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29400" y="4099528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29400" y="4514595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410200" y="3662608"/>
            <a:ext cx="914400" cy="66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629400" y="4881456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410200" y="4071250"/>
            <a:ext cx="91440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29400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410200" y="4833250"/>
            <a:ext cx="914400" cy="227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1000" y="5943600"/>
            <a:ext cx="838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Space required to store  </a:t>
            </a:r>
            <a:r>
              <a:rPr lang="en-IN" dirty="0" smtClean="0"/>
              <a:t>Liner Representation = 26 x 2 = 42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super market conducting a study of the mix items purchased by its customers.</a:t>
            </a:r>
          </a:p>
          <a:p>
            <a:r>
              <a:rPr lang="en-IN" dirty="0" smtClean="0"/>
              <a:t>For this study data are gathered for the purchase made by 1000 customers.</a:t>
            </a:r>
          </a:p>
          <a:p>
            <a:r>
              <a:rPr lang="en-IN" dirty="0" smtClean="0"/>
              <a:t>These data </a:t>
            </a:r>
            <a:r>
              <a:rPr lang="en-IN" smtClean="0"/>
              <a:t>are organized </a:t>
            </a:r>
            <a:r>
              <a:rPr lang="en-IN" dirty="0" smtClean="0"/>
              <a:t>into a matrix, purchases with purchases(</a:t>
            </a:r>
            <a:r>
              <a:rPr lang="en-IN" dirty="0" err="1"/>
              <a:t>i</a:t>
            </a:r>
            <a:r>
              <a:rPr lang="en-IN" dirty="0" err="1" smtClean="0"/>
              <a:t>,j</a:t>
            </a:r>
            <a:r>
              <a:rPr lang="en-IN" dirty="0" smtClean="0"/>
              <a:t>) being the quantity of item i purchased by customer j.</a:t>
            </a:r>
          </a:p>
          <a:p>
            <a:r>
              <a:rPr lang="en-IN" dirty="0" smtClean="0"/>
              <a:t>Suppose that the super market has an inventory of 10,000 different items.</a:t>
            </a:r>
          </a:p>
          <a:p>
            <a:r>
              <a:rPr lang="en-IN" dirty="0" smtClean="0"/>
              <a:t>The purchase matrix is therefore a 10,000 x 1,000 matrix</a:t>
            </a:r>
          </a:p>
          <a:p>
            <a:r>
              <a:rPr lang="en-IN" dirty="0" smtClean="0"/>
              <a:t>If the average customer buys 20 different items only about 20,000 of 1,00,000,000 matrix entries are nonzero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Array:</a:t>
            </a:r>
          </a:p>
          <a:p>
            <a:pPr lvl="1"/>
            <a:r>
              <a:rPr lang="en-IN" dirty="0" smtClean="0"/>
              <a:t>Representation </a:t>
            </a:r>
            <a:r>
              <a:rPr lang="en-IN" dirty="0"/>
              <a:t>of </a:t>
            </a:r>
            <a:r>
              <a:rPr lang="en-IN" dirty="0" smtClean="0"/>
              <a:t>arrays</a:t>
            </a:r>
          </a:p>
          <a:p>
            <a:pPr lvl="2"/>
            <a:r>
              <a:rPr lang="en-IN" dirty="0" smtClean="0"/>
              <a:t>One dimensional array</a:t>
            </a:r>
          </a:p>
          <a:p>
            <a:pPr lvl="2"/>
            <a:r>
              <a:rPr lang="en-IN" dirty="0" smtClean="0"/>
              <a:t>Two dimensional array</a:t>
            </a:r>
          </a:p>
          <a:p>
            <a:pPr lvl="1"/>
            <a:r>
              <a:rPr lang="en-IN" dirty="0" smtClean="0"/>
              <a:t>Applications </a:t>
            </a:r>
            <a:r>
              <a:rPr lang="en-IN" dirty="0"/>
              <a:t>of </a:t>
            </a:r>
            <a:r>
              <a:rPr lang="en-IN" dirty="0" smtClean="0"/>
              <a:t>arrays</a:t>
            </a:r>
          </a:p>
          <a:p>
            <a:pPr lvl="2"/>
            <a:r>
              <a:rPr lang="en-IN" dirty="0" smtClean="0"/>
              <a:t>Symbol </a:t>
            </a:r>
            <a:r>
              <a:rPr lang="en-IN" dirty="0"/>
              <a:t>Manipulation (matrix representation of polynomial equation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Sparse matrix</a:t>
            </a:r>
            <a:endParaRPr lang="en-IN" dirty="0" smtClean="0"/>
          </a:p>
          <a:p>
            <a:pPr lvl="1"/>
            <a:r>
              <a:rPr lang="en-IN" dirty="0" smtClean="0"/>
              <a:t>Sparse </a:t>
            </a:r>
            <a:r>
              <a:rPr lang="en-IN" dirty="0"/>
              <a:t>matrix and its </a:t>
            </a:r>
            <a:r>
              <a:rPr lang="en-IN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</a:t>
            </a:r>
            <a:r>
              <a:rPr lang="en-IN" dirty="0" smtClean="0"/>
              <a:t>vector</a:t>
            </a:r>
          </a:p>
          <a:p>
            <a:r>
              <a:rPr lang="en-IN" dirty="0" smtClean="0"/>
              <a:t>Number of memory locations is sequentially allocated to the vector</a:t>
            </a:r>
          </a:p>
          <a:p>
            <a:r>
              <a:rPr lang="en-IN" dirty="0"/>
              <a:t>A vector size is fixed and therefore requires a fixed number of memory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</a:t>
            </a:r>
            <a:r>
              <a:rPr lang="en-US" dirty="0" smtClean="0"/>
              <a:t>Array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762000"/>
          </a:xfrm>
        </p:spPr>
        <p:txBody>
          <a:bodyPr/>
          <a:lstStyle/>
          <a:p>
            <a:r>
              <a:rPr lang="en-IN" dirty="0"/>
              <a:t>Vector A with subscript lower bound of “one” is represented as below….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752600"/>
            <a:ext cx="5257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baseline="-25000" dirty="0">
                <a:solidFill>
                  <a:srgbClr val="C00000"/>
                </a:solidFill>
              </a:rPr>
              <a:t>0</a:t>
            </a:r>
            <a:r>
              <a:rPr lang="en-IN" dirty="0"/>
              <a:t> is the address of the first word allocated to the first element of vector </a:t>
            </a:r>
            <a:r>
              <a:rPr lang="en-IN" dirty="0" smtClean="0"/>
              <a:t>A</a:t>
            </a:r>
          </a:p>
          <a:p>
            <a:pPr lvl="1"/>
            <a:r>
              <a:rPr lang="en-IN" dirty="0" smtClean="0"/>
              <a:t>C words is size of each element or node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address of </a:t>
            </a:r>
            <a:r>
              <a:rPr lang="en-IN" dirty="0" smtClean="0"/>
              <a:t>element Ai </a:t>
            </a:r>
            <a:r>
              <a:rPr lang="en-IN" dirty="0"/>
              <a:t>is </a:t>
            </a:r>
            <a:endParaRPr lang="en-IN" dirty="0" smtClean="0"/>
          </a:p>
          <a:p>
            <a:pPr marL="361950" lvl="1" indent="0">
              <a:buNone/>
            </a:pPr>
            <a:r>
              <a:rPr lang="en-IN" b="1" dirty="0">
                <a:solidFill>
                  <a:srgbClr val="E40524"/>
                </a:solidFill>
              </a:rPr>
              <a:t>	</a:t>
            </a:r>
            <a:r>
              <a:rPr lang="en-IN" b="1" dirty="0" err="1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Loc</a:t>
            </a: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(Ai)=L</a:t>
            </a:r>
            <a:r>
              <a:rPr lang="en-IN" b="1" baseline="-25000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+(C*(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i-1</a:t>
            </a: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lvl="1"/>
            <a:r>
              <a:rPr lang="en-IN" dirty="0"/>
              <a:t>Let’s consider the </a:t>
            </a:r>
            <a:r>
              <a:rPr lang="en-IN" dirty="0" smtClean="0"/>
              <a:t>more </a:t>
            </a:r>
            <a:r>
              <a:rPr lang="en-IN" dirty="0"/>
              <a:t>general case of </a:t>
            </a:r>
            <a:r>
              <a:rPr lang="en-IN" dirty="0" smtClean="0"/>
              <a:t>a </a:t>
            </a:r>
            <a:r>
              <a:rPr lang="en-IN" dirty="0"/>
              <a:t>vector A </a:t>
            </a:r>
            <a:r>
              <a:rPr lang="en-IN" dirty="0" smtClean="0"/>
              <a:t>with </a:t>
            </a:r>
            <a:r>
              <a:rPr lang="en-IN" dirty="0"/>
              <a:t>lower bound for it’s subscript is given by some variable b. </a:t>
            </a:r>
            <a:endParaRPr lang="en-IN" dirty="0" smtClean="0"/>
          </a:p>
          <a:p>
            <a:pPr lvl="1"/>
            <a:r>
              <a:rPr lang="en-IN" dirty="0"/>
              <a:t>The address of element Ai </a:t>
            </a:r>
            <a:r>
              <a:rPr lang="en-IN" dirty="0" smtClean="0"/>
              <a:t>is</a:t>
            </a:r>
          </a:p>
          <a:p>
            <a:pPr marL="361950" lvl="1" indent="0">
              <a:buNone/>
            </a:pPr>
            <a:r>
              <a:rPr lang="en-IN" dirty="0" smtClean="0"/>
              <a:t>	 </a:t>
            </a:r>
            <a:r>
              <a:rPr lang="en-IN" b="1" dirty="0" err="1">
                <a:solidFill>
                  <a:srgbClr val="E40524"/>
                </a:solidFill>
              </a:rPr>
              <a:t>Loc</a:t>
            </a:r>
            <a:r>
              <a:rPr lang="en-IN" b="1" dirty="0">
                <a:solidFill>
                  <a:srgbClr val="E40524"/>
                </a:solidFill>
              </a:rPr>
              <a:t> (Ai) = L</a:t>
            </a:r>
            <a:r>
              <a:rPr lang="en-IN" b="1" baseline="-25000" dirty="0">
                <a:solidFill>
                  <a:srgbClr val="E40524"/>
                </a:solidFill>
              </a:rPr>
              <a:t>0</a:t>
            </a:r>
            <a:r>
              <a:rPr lang="en-IN" b="1" dirty="0">
                <a:solidFill>
                  <a:srgbClr val="E40524"/>
                </a:solidFill>
              </a:rPr>
              <a:t> + </a:t>
            </a:r>
            <a:r>
              <a:rPr lang="en-IN" b="1" dirty="0" smtClean="0">
                <a:solidFill>
                  <a:srgbClr val="E40524"/>
                </a:solidFill>
              </a:rPr>
              <a:t>(C*(</a:t>
            </a:r>
            <a:r>
              <a:rPr lang="en-IN" b="1" dirty="0">
                <a:solidFill>
                  <a:srgbClr val="E40524"/>
                </a:solidFill>
              </a:rPr>
              <a:t>i-b</a:t>
            </a:r>
            <a:r>
              <a:rPr lang="en-IN" b="1" dirty="0" smtClean="0">
                <a:solidFill>
                  <a:srgbClr val="E40524"/>
                </a:solidFill>
              </a:rPr>
              <a:t>))</a:t>
            </a:r>
            <a:endParaRPr lang="en-IN" b="1" dirty="0">
              <a:solidFill>
                <a:srgbClr val="E405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895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3528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A[i]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648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57475" y="22479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E40524"/>
                </a:solidFill>
              </a:rPr>
              <a:t>L</a:t>
            </a:r>
            <a:r>
              <a:rPr lang="en-IN" b="1" baseline="-25000" dirty="0" smtClean="0">
                <a:solidFill>
                  <a:srgbClr val="E40524"/>
                </a:solidFill>
              </a:rPr>
              <a:t>0</a:t>
            </a:r>
            <a:endParaRPr lang="en-US" b="1" baseline="-25000" dirty="0">
              <a:solidFill>
                <a:srgbClr val="E4052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1623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E40524"/>
                </a:solidFill>
              </a:rPr>
              <a:t>L</a:t>
            </a:r>
            <a:r>
              <a:rPr lang="en-IN" b="1" baseline="-25000" dirty="0" smtClean="0">
                <a:solidFill>
                  <a:srgbClr val="E40524"/>
                </a:solidFill>
              </a:rPr>
              <a:t>0</a:t>
            </a:r>
            <a:r>
              <a:rPr lang="en-IN" b="1" dirty="0" smtClean="0">
                <a:solidFill>
                  <a:srgbClr val="E40524"/>
                </a:solidFill>
              </a:rPr>
              <a:t>+(i-1)C</a:t>
            </a:r>
            <a:endParaRPr lang="en-US" b="1" dirty="0">
              <a:solidFill>
                <a:srgbClr val="E40524"/>
              </a:solidFill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1828800" y="2438400"/>
            <a:ext cx="828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28800" y="3346966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600" y="2442754"/>
            <a:ext cx="1600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2895600"/>
            <a:ext cx="1600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26713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i-1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7400" y="24384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/>
      <p:bldP spid="14" grpId="0"/>
      <p:bldP spid="15" grpId="0" animBg="1"/>
      <p:bldP spid="1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</p:spPr>
        <p:txBody>
          <a:bodyPr>
            <a:normAutofit/>
          </a:bodyPr>
          <a:lstStyle/>
          <a:p>
            <a:r>
              <a:rPr lang="en-IN" dirty="0"/>
              <a:t>Two dimensional arrays are also called </a:t>
            </a:r>
            <a:r>
              <a:rPr lang="en-IN" b="1" i="1" dirty="0">
                <a:solidFill>
                  <a:srgbClr val="FF0000"/>
                </a:solidFill>
              </a:rPr>
              <a:t>table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i="1" dirty="0" smtClean="0">
                <a:solidFill>
                  <a:srgbClr val="FF0000"/>
                </a:solidFill>
              </a:rPr>
              <a:t>matrix</a:t>
            </a:r>
          </a:p>
          <a:p>
            <a:r>
              <a:rPr lang="en-IN" dirty="0" smtClean="0"/>
              <a:t>Two dimensional </a:t>
            </a:r>
            <a:r>
              <a:rPr lang="en-IN" dirty="0"/>
              <a:t>arrays have two </a:t>
            </a:r>
            <a:r>
              <a:rPr lang="en-IN" dirty="0" smtClean="0"/>
              <a:t>subscripts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Column </a:t>
            </a:r>
            <a:r>
              <a:rPr lang="en-US" b="1" dirty="0">
                <a:solidFill>
                  <a:srgbClr val="FF0000"/>
                </a:solidFill>
              </a:rPr>
              <a:t>major </a:t>
            </a:r>
            <a:r>
              <a:rPr lang="en-US" b="1" dirty="0" smtClean="0">
                <a:solidFill>
                  <a:srgbClr val="FF0000"/>
                </a:solidFill>
              </a:rPr>
              <a:t>order matrix: </a:t>
            </a:r>
            <a:r>
              <a:rPr lang="en-IN" dirty="0"/>
              <a:t>Two dimensional array in which elements are stored column by column is called as column major </a:t>
            </a:r>
            <a:r>
              <a:rPr lang="en-IN" dirty="0" smtClean="0"/>
              <a:t>matrix</a:t>
            </a:r>
          </a:p>
          <a:p>
            <a:r>
              <a:rPr lang="en-IN" dirty="0" smtClean="0"/>
              <a:t>Two </a:t>
            </a:r>
            <a:r>
              <a:rPr lang="en-IN" dirty="0"/>
              <a:t>dimensional array consisting of </a:t>
            </a:r>
            <a:r>
              <a:rPr lang="en-IN" b="1" dirty="0"/>
              <a:t>two rows </a:t>
            </a:r>
            <a:r>
              <a:rPr lang="en-IN" dirty="0"/>
              <a:t>and </a:t>
            </a:r>
            <a:r>
              <a:rPr lang="en-IN" b="1" dirty="0"/>
              <a:t>four columns </a:t>
            </a:r>
            <a:r>
              <a:rPr lang="en-IN" dirty="0" smtClean="0"/>
              <a:t>is </a:t>
            </a:r>
            <a:r>
              <a:rPr lang="en-IN" dirty="0"/>
              <a:t>stored sequentially by columns 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 descr="E:\Clients\Darshan\Data Structure\images\Array\03fig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2"/>
          <a:stretch/>
        </p:blipFill>
        <p:spPr bwMode="auto">
          <a:xfrm>
            <a:off x="1219200" y="4521637"/>
            <a:ext cx="131907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5447211" y="4762806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87589" y="4774474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6600" y="4787537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50926" y="4787537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95800" y="4419600"/>
            <a:ext cx="4267200" cy="1329197"/>
            <a:chOff x="4495800" y="4419600"/>
            <a:chExt cx="4267200" cy="1329197"/>
          </a:xfrm>
        </p:grpSpPr>
        <p:grpSp>
          <p:nvGrpSpPr>
            <p:cNvPr id="5" name="Group 4"/>
            <p:cNvGrpSpPr/>
            <p:nvPr/>
          </p:nvGrpSpPr>
          <p:grpSpPr>
            <a:xfrm>
              <a:off x="4495800" y="4419600"/>
              <a:ext cx="4114800" cy="1323380"/>
              <a:chOff x="304800" y="4620220"/>
              <a:chExt cx="4114800" cy="132338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[1,1]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1,2]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1,3]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1,4]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[2,1</a:t>
                </a: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[2,2]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[2,3]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[2,4]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Row 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Row 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62050" y="46598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0725" y="462022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38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00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Col-4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Left Bracket 23"/>
            <p:cNvSpPr/>
            <p:nvPr/>
          </p:nvSpPr>
          <p:spPr>
            <a:xfrm>
              <a:off x="5257800" y="4790480"/>
              <a:ext cx="45719" cy="958317"/>
            </a:xfrm>
            <a:prstGeom prst="lef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24399" y="3195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A[1,1], A[2,1</a:t>
            </a:r>
            <a:r>
              <a:rPr lang="en-US" sz="2400" dirty="0" smtClean="0"/>
              <a:t>],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3200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A[1,2], A[2,2</a:t>
            </a:r>
            <a:r>
              <a:rPr lang="en-US" sz="2400" dirty="0" smtClean="0"/>
              <a:t>],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35791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A[1,3], A[2,3],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90800" y="3581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A[1,4], A[2,4]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0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819400"/>
            <a:ext cx="8763000" cy="3505200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address of element A [ i , j ] can be obtained by expression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 smtClean="0"/>
              <a:t> </a:t>
            </a:r>
            <a:r>
              <a:rPr lang="en-IN" dirty="0"/>
              <a:t>(A [ i , j ]) = L</a:t>
            </a:r>
            <a:r>
              <a:rPr lang="en-IN" baseline="-25000" dirty="0"/>
              <a:t>0</a:t>
            </a:r>
            <a:r>
              <a:rPr lang="en-IN" dirty="0"/>
              <a:t> + (j-1)*2 + </a:t>
            </a:r>
            <a:r>
              <a:rPr lang="en-IN" dirty="0" smtClean="0"/>
              <a:t>(i-1)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/>
              <a:t> </a:t>
            </a:r>
            <a:r>
              <a:rPr lang="en-IN" dirty="0" smtClean="0"/>
              <a:t>(A [2, 3]) = </a:t>
            </a:r>
            <a:r>
              <a:rPr lang="en-IN" dirty="0"/>
              <a:t>L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dirty="0" smtClean="0"/>
              <a:t>(3-1</a:t>
            </a:r>
            <a:r>
              <a:rPr lang="en-IN" dirty="0"/>
              <a:t>)*2 + </a:t>
            </a:r>
            <a:r>
              <a:rPr lang="en-IN" dirty="0" smtClean="0"/>
              <a:t>(2-1) </a:t>
            </a:r>
            <a:r>
              <a:rPr lang="en-IN" dirty="0"/>
              <a:t> </a:t>
            </a:r>
            <a:r>
              <a:rPr lang="en-IN" dirty="0" smtClean="0"/>
              <a:t>= 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 + </a:t>
            </a:r>
            <a:r>
              <a:rPr lang="en-IN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IN" dirty="0" smtClean="0"/>
              <a:t>In </a:t>
            </a:r>
            <a:r>
              <a:rPr lang="en-IN" dirty="0"/>
              <a:t>general for two dimensional array consisting of </a:t>
            </a:r>
            <a:r>
              <a:rPr lang="en-IN" b="1" dirty="0">
                <a:solidFill>
                  <a:srgbClr val="FF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m columns</a:t>
            </a:r>
            <a:r>
              <a:rPr lang="en-IN" dirty="0"/>
              <a:t> the address element A [ i , j ] is given by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 smtClean="0"/>
              <a:t> </a:t>
            </a:r>
            <a:r>
              <a:rPr lang="en-IN" dirty="0"/>
              <a:t>(A [ i , j ]) = L</a:t>
            </a:r>
            <a:r>
              <a:rPr lang="en-IN" baseline="-25000" dirty="0"/>
              <a:t>0</a:t>
            </a:r>
            <a:r>
              <a:rPr lang="en-IN" dirty="0"/>
              <a:t> + (j-1)*n + (i – 1)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2707" y="1143000"/>
            <a:ext cx="4267200" cy="1329197"/>
            <a:chOff x="4495800" y="4419600"/>
            <a:chExt cx="4267200" cy="1329197"/>
          </a:xfrm>
        </p:grpSpPr>
        <p:grpSp>
          <p:nvGrpSpPr>
            <p:cNvPr id="5" name="Group 4"/>
            <p:cNvGrpSpPr/>
            <p:nvPr/>
          </p:nvGrpSpPr>
          <p:grpSpPr>
            <a:xfrm>
              <a:off x="4495800" y="4419600"/>
              <a:ext cx="4114800" cy="1323380"/>
              <a:chOff x="304800" y="4620220"/>
              <a:chExt cx="4114800" cy="132338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[1,1]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1,2]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1,3]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1,4]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[2,1</a:t>
                </a: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[2,2]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[2,3]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[2,4]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Row 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Row 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62050" y="46598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90725" y="462022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38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600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Col-4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Left Bracket 5"/>
            <p:cNvSpPr/>
            <p:nvPr/>
          </p:nvSpPr>
          <p:spPr>
            <a:xfrm>
              <a:off x="5257800" y="4790480"/>
              <a:ext cx="45719" cy="958317"/>
            </a:xfrm>
            <a:prstGeom prst="lef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47652" y="15519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[1,1]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5474" y="209658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[2,1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3674" y="15501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1,2]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3674" y="20930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[2,2]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1874" y="15501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1,3]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Row major order matrix: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/>
              <a:t>Two dimensional array in which elements are stored row by row is called as row major matrix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2440543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2847975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8200" y="3914775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8200" y="1981200"/>
            <a:ext cx="3581400" cy="2286000"/>
            <a:chOff x="381000" y="1981200"/>
            <a:chExt cx="3581400" cy="2286000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[1,1]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1,2]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1,3]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1,m]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[2,1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[2,2]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[2,3]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[2,m]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[n,1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[n,2]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[n,3]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en-US" b="1" dirty="0" err="1" smtClean="0">
                  <a:solidFill>
                    <a:schemeClr val="tx2">
                      <a:lumMod val="75000"/>
                    </a:schemeClr>
                  </a:solidFill>
                </a:rPr>
                <a:t>n,m</a:t>
              </a: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67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nxm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2" y="4495800"/>
            <a:ext cx="847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address element A [ i , j ] is given by </a:t>
            </a:r>
            <a:r>
              <a:rPr lang="en-IN" sz="2400" dirty="0" smtClean="0"/>
              <a:t> </a:t>
            </a:r>
          </a:p>
          <a:p>
            <a:r>
              <a:rPr lang="en-IN" sz="2400" b="1" dirty="0"/>
              <a:t>	</a:t>
            </a:r>
            <a:r>
              <a:rPr lang="en-IN" sz="2400" b="1" dirty="0" err="1" smtClean="0"/>
              <a:t>Loc</a:t>
            </a:r>
            <a:r>
              <a:rPr lang="en-IN" sz="2400" b="1" dirty="0" smtClean="0"/>
              <a:t> </a:t>
            </a:r>
            <a:r>
              <a:rPr lang="en-IN" sz="2400" b="1" dirty="0"/>
              <a:t>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</a:t>
            </a:r>
            <a:r>
              <a:rPr lang="en-IN" sz="2400" b="1" dirty="0" smtClean="0"/>
              <a:t>(i-1)*m </a:t>
            </a:r>
            <a:r>
              <a:rPr lang="en-IN" sz="2400" b="1" dirty="0"/>
              <a:t>+ </a:t>
            </a:r>
            <a:r>
              <a:rPr lang="en-IN" sz="2400" b="1" dirty="0" smtClean="0"/>
              <a:t>(j </a:t>
            </a:r>
            <a:r>
              <a:rPr lang="en-IN" sz="2400" b="1" dirty="0"/>
              <a:t>– 1</a:t>
            </a:r>
            <a:r>
              <a:rPr lang="en-IN" sz="2400" b="1" dirty="0" smtClean="0"/>
              <a:t>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409" y="35454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9166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 </a:t>
            </a:r>
            <a:r>
              <a:rPr lang="en-IN" b="1" dirty="0" smtClean="0"/>
              <a:t>= </a:t>
            </a:r>
            <a:r>
              <a:rPr lang="en-IN" dirty="0" smtClean="0"/>
              <a:t>no of rows</a:t>
            </a:r>
            <a:r>
              <a:rPr lang="en-IN" b="1" dirty="0" smtClean="0">
                <a:solidFill>
                  <a:srgbClr val="FF0000"/>
                </a:solidFill>
              </a:rPr>
              <a:t>, m </a:t>
            </a:r>
            <a:r>
              <a:rPr lang="en-IN" b="1" dirty="0" smtClean="0"/>
              <a:t>= </a:t>
            </a:r>
            <a:r>
              <a:rPr lang="en-IN" dirty="0" smtClean="0"/>
              <a:t>no of columns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2438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b1 </a:t>
            </a:r>
            <a:r>
              <a:rPr lang="en-IN" dirty="0" smtClean="0"/>
              <a:t>= lower bound subscript of row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u1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upper </a:t>
            </a:r>
            <a:r>
              <a:rPr lang="en-IN" dirty="0"/>
              <a:t>bound subscript of </a:t>
            </a:r>
            <a:r>
              <a:rPr lang="en-IN" dirty="0" smtClean="0"/>
              <a:t>row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n </a:t>
            </a:r>
            <a:r>
              <a:rPr lang="en-IN" dirty="0" smtClean="0"/>
              <a:t>= u1 – b1 + 1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00" y="34962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b2 </a:t>
            </a:r>
            <a:r>
              <a:rPr lang="en-IN" dirty="0" smtClean="0"/>
              <a:t>= lower bound subscript of column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u2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upper </a:t>
            </a:r>
            <a:r>
              <a:rPr lang="en-IN" dirty="0"/>
              <a:t>bound subscript of </a:t>
            </a:r>
            <a:r>
              <a:rPr lang="en-IN" dirty="0" smtClean="0"/>
              <a:t>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dirty="0" smtClean="0"/>
              <a:t> = u2 – b2 + 1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5334000"/>
            <a:ext cx="847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address element A [ i , j ] is given </a:t>
            </a:r>
            <a:r>
              <a:rPr lang="en-IN" sz="2400" dirty="0" smtClean="0"/>
              <a:t>by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08809" y="5791200"/>
            <a:ext cx="80478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(i-b1)*(u2-b2+1) + (j – b2</a:t>
            </a:r>
            <a:r>
              <a:rPr lang="en-IN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6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/>
      <p:bldP spid="23" grpId="0"/>
      <p:bldP spid="28" grpId="0"/>
      <p:bldP spid="29" grpId="0"/>
      <p:bldP spid="30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Symbol </a:t>
            </a:r>
            <a:r>
              <a:rPr lang="en-US" dirty="0"/>
              <a:t>Manipulation (matrix representation of polynomial equation)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Sparse Matrix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r>
              <a:rPr lang="en-US" dirty="0" smtClean="0"/>
              <a:t>Matrix </a:t>
            </a:r>
            <a:r>
              <a:rPr lang="en-US" dirty="0"/>
              <a:t>representation of polynomial </a:t>
            </a:r>
            <a:r>
              <a:rPr lang="en-US" dirty="0" smtClean="0"/>
              <a:t>equation</a:t>
            </a:r>
          </a:p>
          <a:p>
            <a:pPr lvl="1"/>
            <a:r>
              <a:rPr lang="en-IN" dirty="0"/>
              <a:t>We can use array for different kind of operations in polynomial </a:t>
            </a:r>
            <a:r>
              <a:rPr lang="en-IN" dirty="0" smtClean="0"/>
              <a:t>equation </a:t>
            </a:r>
            <a:r>
              <a:rPr lang="en-IN" dirty="0"/>
              <a:t>such as addition, subtraction, division, differentiation etc…</a:t>
            </a:r>
          </a:p>
          <a:p>
            <a:pPr lvl="1"/>
            <a:r>
              <a:rPr lang="en-IN" dirty="0"/>
              <a:t>We are interested in finding suitable representation for polynomial so that different operations like addition, subtraction etc… can be performed in efficient manner</a:t>
            </a:r>
          </a:p>
          <a:p>
            <a:pPr lvl="1"/>
            <a:r>
              <a:rPr lang="en-IN" dirty="0"/>
              <a:t>Array can be used to represent Polynomial equation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Representation </a:t>
            </a:r>
            <a:r>
              <a:rPr lang="en-IN" dirty="0"/>
              <a:t>of Polynomial equation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1446"/>
              </p:ext>
            </p:extLst>
          </p:nvPr>
        </p:nvGraphicFramePr>
        <p:xfrm>
          <a:off x="2857500" y="1270000"/>
          <a:ext cx="369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914400"/>
                <a:gridCol w="7620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81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2X</a:t>
            </a:r>
            <a:r>
              <a:rPr lang="en-IN" b="1" baseline="30000" dirty="0" smtClean="0"/>
              <a:t>2</a:t>
            </a:r>
            <a:r>
              <a:rPr lang="en-IN" b="1" dirty="0" smtClean="0"/>
              <a:t> + 5XY + Y</a:t>
            </a:r>
            <a:r>
              <a:rPr lang="en-IN" b="1" baseline="30000" dirty="0" smtClean="0"/>
              <a:t>2</a:t>
            </a:r>
            <a:endParaRPr lang="en-US" b="1" baseline="30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" y="3962400"/>
            <a:ext cx="4267200" cy="2209800"/>
            <a:chOff x="4495800" y="1600200"/>
            <a:chExt cx="4267200" cy="2209800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8456793"/>
                </p:ext>
              </p:extLst>
            </p:nvPr>
          </p:nvGraphicFramePr>
          <p:xfrm>
            <a:off x="5067300" y="1955800"/>
            <a:ext cx="3695700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3900"/>
                  <a:gridCol w="762000"/>
                  <a:gridCol w="762000"/>
                  <a:gridCol w="762000"/>
                  <a:gridCol w="685800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300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baseline="0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baseline="30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baseline="30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572000" y="2286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2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5800" y="3059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3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5800" y="3440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4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Y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18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2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>
                  <a:solidFill>
                    <a:srgbClr val="FF0000"/>
                  </a:solidFill>
                </a:rPr>
                <a:t>3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29600" y="1600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>
                  <a:solidFill>
                    <a:srgbClr val="FF0000"/>
                  </a:solidFill>
                </a:rPr>
                <a:t>4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54580" y="5073134"/>
            <a:ext cx="717020" cy="348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381124" y="4711422"/>
            <a:ext cx="752476" cy="348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143124" y="4331732"/>
            <a:ext cx="752476" cy="348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3581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X</a:t>
            </a:r>
            <a:r>
              <a:rPr lang="en-IN" b="1" baseline="30000" dirty="0" smtClean="0"/>
              <a:t>2</a:t>
            </a:r>
            <a:r>
              <a:rPr lang="en-IN" b="1" dirty="0" smtClean="0"/>
              <a:t> + 3XY + Y</a:t>
            </a:r>
            <a:r>
              <a:rPr lang="en-IN" b="1" baseline="30000" dirty="0" smtClean="0"/>
              <a:t>2</a:t>
            </a:r>
            <a:r>
              <a:rPr lang="en-IN" b="1" dirty="0" smtClean="0"/>
              <a:t>+Y-X</a:t>
            </a:r>
            <a:endParaRPr lang="en-US" b="1" baseline="30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0" y="3962400"/>
            <a:ext cx="4267200" cy="2209800"/>
            <a:chOff x="4495800" y="1600200"/>
            <a:chExt cx="4267200" cy="2209800"/>
          </a:xfrm>
        </p:grpSpPr>
        <p:graphicFrame>
          <p:nvGraphicFramePr>
            <p:cNvPr id="2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5262704"/>
                </p:ext>
              </p:extLst>
            </p:nvPr>
          </p:nvGraphicFramePr>
          <p:xfrm>
            <a:off x="5067300" y="1955800"/>
            <a:ext cx="3695700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3900"/>
                  <a:gridCol w="762000"/>
                  <a:gridCol w="762000"/>
                  <a:gridCol w="762000"/>
                  <a:gridCol w="685800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300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baseline="0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dirty="0" smtClean="0"/>
                          <a:t>0</a:t>
                        </a:r>
                        <a:endParaRPr lang="en-US" baseline="30000" dirty="0" smtClean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baseline="30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baseline="30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572000" y="2286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58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2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3059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3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5800" y="3440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rgbClr val="FF0000"/>
                  </a:solidFill>
                </a:rPr>
                <a:t>X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4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98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Y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18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 smtClean="0">
                  <a:solidFill>
                    <a:srgbClr val="FF0000"/>
                  </a:solidFill>
                </a:rPr>
                <a:t>2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600" y="1611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>
                  <a:solidFill>
                    <a:srgbClr val="FF0000"/>
                  </a:solidFill>
                </a:rPr>
                <a:t>3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9600" y="1600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Y</a:t>
              </a:r>
              <a:r>
                <a:rPr lang="en-IN" b="1" baseline="30000" dirty="0">
                  <a:solidFill>
                    <a:srgbClr val="FF0000"/>
                  </a:solidFill>
                </a:rPr>
                <a:t>4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50380" y="5072062"/>
            <a:ext cx="707495" cy="3333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874544" y="4711399"/>
            <a:ext cx="738187" cy="334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641306" y="4324344"/>
            <a:ext cx="750094" cy="347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5874545" y="4331732"/>
            <a:ext cx="745330" cy="347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150380" y="4711399"/>
            <a:ext cx="707495" cy="3323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1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 animBg="1"/>
      <p:bldP spid="19" grpId="0" animBg="1"/>
      <p:bldP spid="20" grpId="0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21131</TotalTime>
  <Words>1237</Words>
  <Application>Microsoft Office PowerPoint</Application>
  <PresentationFormat>On-screen Show (4:3)</PresentationFormat>
  <Paragraphs>501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2 Linear Data Structure Array</vt:lpstr>
      <vt:lpstr>Topics to be covered</vt:lpstr>
      <vt:lpstr>One Dimensional Array</vt:lpstr>
      <vt:lpstr>One Dimensional Array (Cont…)</vt:lpstr>
      <vt:lpstr>Two Dimensional Array</vt:lpstr>
      <vt:lpstr>Column major order matrix</vt:lpstr>
      <vt:lpstr>Row major order matrix</vt:lpstr>
      <vt:lpstr>Applications of Array</vt:lpstr>
      <vt:lpstr>Representation of Polynomial equation</vt:lpstr>
      <vt:lpstr>Sparse matrix</vt:lpstr>
      <vt:lpstr>Sparse matrix Cont…</vt:lpstr>
      <vt:lpstr>Sparse matrix Cont…</vt:lpstr>
      <vt:lpstr>Sparse matrix 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2028</cp:revision>
  <dcterms:created xsi:type="dcterms:W3CDTF">2013-05-17T03:00:03Z</dcterms:created>
  <dcterms:modified xsi:type="dcterms:W3CDTF">2017-08-03T07:13:19Z</dcterms:modified>
</cp:coreProperties>
</file>