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sldIdLst>
    <p:sldId id="256" r:id="rId2"/>
    <p:sldId id="269" r:id="rId3"/>
    <p:sldId id="270" r:id="rId4"/>
    <p:sldId id="273" r:id="rId5"/>
    <p:sldId id="274" r:id="rId6"/>
    <p:sldId id="275" r:id="rId7"/>
    <p:sldId id="276" r:id="rId8"/>
    <p:sldId id="258" r:id="rId9"/>
    <p:sldId id="260" r:id="rId10"/>
    <p:sldId id="262" r:id="rId11"/>
    <p:sldId id="271" r:id="rId12"/>
    <p:sldId id="263" r:id="rId13"/>
    <p:sldId id="277" r:id="rId14"/>
    <p:sldId id="264" r:id="rId15"/>
    <p:sldId id="265" r:id="rId16"/>
    <p:sldId id="278" r:id="rId17"/>
    <p:sldId id="266" r:id="rId18"/>
    <p:sldId id="267" r:id="rId19"/>
    <p:sldId id="26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6" r:id="rId57"/>
    <p:sldId id="317" r:id="rId58"/>
    <p:sldId id="315" r:id="rId59"/>
    <p:sldId id="318" r:id="rId60"/>
    <p:sldId id="319" r:id="rId61"/>
    <p:sldId id="321" r:id="rId62"/>
    <p:sldId id="32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phKxA7zf9Mf4Vb+J0mj9A==" hashData="fw4gaai1+84H76adwF4+KELJ/dN2lmUZ4J68J/rTJGNeRnqw7JNB8EKGz+cBZWbtHTuKEhPZGBMyHhG40xWW5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E40524"/>
    <a:srgbClr val="FF6702"/>
    <a:srgbClr val="7D7D8F"/>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5" d="100"/>
          <a:sy n="65" d="100"/>
        </p:scale>
        <p:origin x="145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06-09-2017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dirty="0" smtClean="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dirty="0" smtClean="0"/>
              <a:t>Process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28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28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Pradyumansinh</a:t>
            </a:r>
            <a:r>
              <a:rPr lang="en-US" sz="28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28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Jadeja</a:t>
            </a:r>
            <a:endParaRPr lang="en-US" sz="28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1800" dirty="0" smtClean="0">
                <a:solidFill>
                  <a:schemeClr val="tx1">
                    <a:lumMod val="50000"/>
                    <a:lumOff val="50000"/>
                  </a:schemeClr>
                </a:solidFill>
                <a:latin typeface="FontAwesome" pitchFamily="2" charset="0"/>
              </a:rPr>
              <a:t></a:t>
            </a:r>
            <a:r>
              <a:rPr lang="en-US" sz="2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400" dirty="0" smtClean="0">
                <a:solidFill>
                  <a:schemeClr val="tx1">
                    <a:lumMod val="75000"/>
                    <a:lumOff val="25000"/>
                  </a:schemeClr>
                </a:solidFill>
                <a:latin typeface="+mj-lt"/>
                <a:ea typeface="Open Sans" panose="020B0606030504020204" pitchFamily="34" charset="0"/>
                <a:cs typeface="Open Sans" panose="020B0606030504020204" pitchFamily="34" charset="0"/>
              </a:rPr>
              <a:t>9879461848</a:t>
            </a:r>
            <a:endPar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1600" dirty="0" smtClean="0">
                <a:solidFill>
                  <a:schemeClr val="tx1">
                    <a:lumMod val="50000"/>
                    <a:lumOff val="50000"/>
                  </a:schemeClr>
                </a:solidFill>
                <a:latin typeface="FontAwesome" pitchFamily="2" charset="0"/>
              </a:rPr>
              <a:t></a:t>
            </a:r>
            <a:r>
              <a:rPr lang="en-IN" sz="1800" dirty="0" smtClean="0">
                <a:solidFill>
                  <a:schemeClr val="tx1">
                    <a:lumMod val="75000"/>
                    <a:lumOff val="25000"/>
                  </a:schemeClr>
                </a:solidFill>
              </a:rPr>
              <a:t>  </a:t>
            </a:r>
            <a:r>
              <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rPr>
              <a:t>pradyuman.jadeja@darshan.ac.in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Data Structure (2130702)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8686800" cy="4267200"/>
          </a:xfrm>
        </p:spPr>
        <p:txBody>
          <a:bodyPr anchor="b">
            <a:noAutofit/>
          </a:bodyPr>
          <a:lstStyle/>
          <a:p>
            <a:pPr algn="l">
              <a:lnSpc>
                <a:spcPct val="80000"/>
              </a:lnSpc>
            </a:pPr>
            <a:r>
              <a:rPr lang="en-US" sz="7200" b="1" dirty="0">
                <a:solidFill>
                  <a:schemeClr val="bg1"/>
                </a:solidFill>
                <a:latin typeface="+mj-lt"/>
                <a:ea typeface="Open Sans Semibold" panose="020B0706030804020204" pitchFamily="34" charset="0"/>
                <a:cs typeface="Open Sans Semibold" panose="020B0706030804020204" pitchFamily="34" charset="0"/>
              </a:rPr>
              <a:t>Unit – </a:t>
            </a:r>
            <a:r>
              <a:rPr lang="en-US" sz="7200" b="1" dirty="0" smtClean="0">
                <a:solidFill>
                  <a:schemeClr val="bg1"/>
                </a:solidFill>
                <a:latin typeface="+mj-lt"/>
                <a:ea typeface="Open Sans Semibold" panose="020B0706030804020204" pitchFamily="34" charset="0"/>
                <a:cs typeface="Open Sans Semibold" panose="020B0706030804020204" pitchFamily="34" charset="0"/>
              </a:rPr>
              <a:t>2</a:t>
            </a:r>
            <a:r>
              <a:rPr lang="en-US" sz="7200" b="1" dirty="0">
                <a:solidFill>
                  <a:schemeClr val="bg1"/>
                </a:solidFill>
                <a:latin typeface="+mj-lt"/>
                <a:ea typeface="Open Sans Semibold" panose="020B0706030804020204" pitchFamily="34" charset="0"/>
                <a:cs typeface="Open Sans Semibold" panose="020B0706030804020204" pitchFamily="34" charset="0"/>
              </a:rPr>
              <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Linear Data Structure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Linked List</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cxnSp>
        <p:nvCxnSpPr>
          <p:cNvPr id="23" name="Straight Connector 22"/>
          <p:cNvCxnSpPr/>
          <p:nvPr/>
        </p:nvCxnSpPr>
        <p:spPr>
          <a:xfrm flipH="1">
            <a:off x="7416453" y="247346"/>
            <a:ext cx="770242" cy="533400"/>
          </a:xfrm>
          <a:prstGeom prst="line">
            <a:avLst/>
          </a:prstGeom>
        </p:spPr>
        <p:style>
          <a:lnRef idx="2">
            <a:schemeClr val="accent2"/>
          </a:lnRef>
          <a:fillRef idx="0">
            <a:schemeClr val="accent2"/>
          </a:fillRef>
          <a:effectRef idx="1">
            <a:schemeClr val="accent2"/>
          </a:effectRef>
          <a:fontRef idx="minor">
            <a:schemeClr val="tx1"/>
          </a:fontRef>
        </p:style>
      </p:cxnSp>
      <p:grpSp>
        <p:nvGrpSpPr>
          <p:cNvPr id="5" name="Group 4"/>
          <p:cNvGrpSpPr/>
          <p:nvPr/>
        </p:nvGrpSpPr>
        <p:grpSpPr>
          <a:xfrm>
            <a:off x="909014" y="247346"/>
            <a:ext cx="8077200" cy="1131332"/>
            <a:chOff x="909014" y="247346"/>
            <a:chExt cx="8077200" cy="1131332"/>
          </a:xfrm>
        </p:grpSpPr>
        <p:grpSp>
          <p:nvGrpSpPr>
            <p:cNvPr id="7" name="Group 6"/>
            <p:cNvGrpSpPr/>
            <p:nvPr/>
          </p:nvGrpSpPr>
          <p:grpSpPr>
            <a:xfrm>
              <a:off x="909014" y="247346"/>
              <a:ext cx="1532242" cy="533400"/>
              <a:chOff x="951919" y="5486400"/>
              <a:chExt cx="1532242" cy="533400"/>
            </a:xfrm>
          </p:grpSpPr>
          <p:sp>
            <p:nvSpPr>
              <p:cNvPr id="9" name="Rectangle 8"/>
              <p:cNvSpPr/>
              <p:nvPr/>
            </p:nvSpPr>
            <p:spPr>
              <a:xfrm>
                <a:off x="951919" y="5486400"/>
                <a:ext cx="7620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2400" b="1" dirty="0" smtClean="0"/>
                  <a:t>A</a:t>
                </a:r>
                <a:endParaRPr lang="en-US" sz="2400" b="1" dirty="0"/>
              </a:p>
            </p:txBody>
          </p:sp>
          <p:sp>
            <p:nvSpPr>
              <p:cNvPr id="10" name="Rectangle 9"/>
              <p:cNvSpPr/>
              <p:nvPr/>
            </p:nvSpPr>
            <p:spPr>
              <a:xfrm>
                <a:off x="1722161" y="5486400"/>
                <a:ext cx="7620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2400" b="1" dirty="0" smtClean="0"/>
                  <a:t>next</a:t>
                </a:r>
                <a:endParaRPr lang="en-US" sz="2400" b="1" dirty="0"/>
              </a:p>
            </p:txBody>
          </p:sp>
        </p:grpSp>
        <p:grpSp>
          <p:nvGrpSpPr>
            <p:cNvPr id="11" name="Group 10"/>
            <p:cNvGrpSpPr/>
            <p:nvPr/>
          </p:nvGrpSpPr>
          <p:grpSpPr>
            <a:xfrm>
              <a:off x="2844453" y="247346"/>
              <a:ext cx="1532242" cy="533400"/>
              <a:chOff x="951919" y="5486400"/>
              <a:chExt cx="1532242" cy="533400"/>
            </a:xfrm>
          </p:grpSpPr>
          <p:sp>
            <p:nvSpPr>
              <p:cNvPr id="12" name="Rectangle 11"/>
              <p:cNvSpPr/>
              <p:nvPr/>
            </p:nvSpPr>
            <p:spPr>
              <a:xfrm>
                <a:off x="951919" y="5486400"/>
                <a:ext cx="7620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2400" b="1" dirty="0" smtClean="0"/>
                  <a:t>B</a:t>
                </a:r>
                <a:endParaRPr lang="en-US" sz="2400" b="1" dirty="0"/>
              </a:p>
            </p:txBody>
          </p:sp>
          <p:sp>
            <p:nvSpPr>
              <p:cNvPr id="13" name="Rectangle 12"/>
              <p:cNvSpPr/>
              <p:nvPr/>
            </p:nvSpPr>
            <p:spPr>
              <a:xfrm>
                <a:off x="1722161" y="5486400"/>
                <a:ext cx="7620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2400" b="1" dirty="0" smtClean="0"/>
                  <a:t>next</a:t>
                </a:r>
                <a:endParaRPr lang="en-US" sz="2400" b="1" dirty="0"/>
              </a:p>
            </p:txBody>
          </p:sp>
        </p:grpSp>
        <p:grpSp>
          <p:nvGrpSpPr>
            <p:cNvPr id="14" name="Group 13"/>
            <p:cNvGrpSpPr/>
            <p:nvPr/>
          </p:nvGrpSpPr>
          <p:grpSpPr>
            <a:xfrm>
              <a:off x="4749453" y="247346"/>
              <a:ext cx="1532242" cy="533400"/>
              <a:chOff x="951919" y="5486400"/>
              <a:chExt cx="1532242" cy="533400"/>
            </a:xfrm>
          </p:grpSpPr>
          <p:sp>
            <p:nvSpPr>
              <p:cNvPr id="15" name="Rectangle 14"/>
              <p:cNvSpPr/>
              <p:nvPr/>
            </p:nvSpPr>
            <p:spPr>
              <a:xfrm>
                <a:off x="951919" y="5486400"/>
                <a:ext cx="7620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2400" b="1" dirty="0" smtClean="0"/>
                  <a:t>C</a:t>
                </a:r>
                <a:endParaRPr lang="en-US" sz="2400" b="1" dirty="0"/>
              </a:p>
            </p:txBody>
          </p:sp>
          <p:sp>
            <p:nvSpPr>
              <p:cNvPr id="16" name="Rectangle 15"/>
              <p:cNvSpPr/>
              <p:nvPr/>
            </p:nvSpPr>
            <p:spPr>
              <a:xfrm>
                <a:off x="1722161" y="5486400"/>
                <a:ext cx="7620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2400" b="1" dirty="0" smtClean="0"/>
                  <a:t>next</a:t>
                </a:r>
                <a:endParaRPr lang="en-US" sz="2400" b="1" dirty="0"/>
              </a:p>
            </p:txBody>
          </p:sp>
        </p:grpSp>
        <p:grpSp>
          <p:nvGrpSpPr>
            <p:cNvPr id="17" name="Group 16"/>
            <p:cNvGrpSpPr/>
            <p:nvPr/>
          </p:nvGrpSpPr>
          <p:grpSpPr>
            <a:xfrm>
              <a:off x="6654453" y="247346"/>
              <a:ext cx="1532242" cy="533400"/>
              <a:chOff x="951919" y="5486400"/>
              <a:chExt cx="1532242" cy="533400"/>
            </a:xfrm>
          </p:grpSpPr>
          <p:sp>
            <p:nvSpPr>
              <p:cNvPr id="18" name="Rectangle 17"/>
              <p:cNvSpPr/>
              <p:nvPr/>
            </p:nvSpPr>
            <p:spPr>
              <a:xfrm>
                <a:off x="951919" y="5486400"/>
                <a:ext cx="7620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2400" b="1" dirty="0" smtClean="0"/>
                  <a:t>D</a:t>
                </a:r>
                <a:endParaRPr lang="en-US" sz="2400" b="1" dirty="0"/>
              </a:p>
            </p:txBody>
          </p:sp>
          <p:sp>
            <p:nvSpPr>
              <p:cNvPr id="19" name="Rectangle 18"/>
              <p:cNvSpPr/>
              <p:nvPr/>
            </p:nvSpPr>
            <p:spPr>
              <a:xfrm>
                <a:off x="1722161" y="5486400"/>
                <a:ext cx="7620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b="1" dirty="0"/>
              </a:p>
            </p:txBody>
          </p:sp>
        </p:grpSp>
        <p:cxnSp>
          <p:nvCxnSpPr>
            <p:cNvPr id="20" name="Straight Arrow Connector 19"/>
            <p:cNvCxnSpPr>
              <a:stCxn id="10" idx="3"/>
              <a:endCxn id="12" idx="1"/>
            </p:cNvCxnSpPr>
            <p:nvPr/>
          </p:nvCxnSpPr>
          <p:spPr>
            <a:xfrm>
              <a:off x="2441256" y="514046"/>
              <a:ext cx="40319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3" idx="3"/>
              <a:endCxn id="15" idx="1"/>
            </p:cNvCxnSpPr>
            <p:nvPr/>
          </p:nvCxnSpPr>
          <p:spPr>
            <a:xfrm>
              <a:off x="4376695" y="514046"/>
              <a:ext cx="37275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6" idx="3"/>
              <a:endCxn id="18" idx="1"/>
            </p:cNvCxnSpPr>
            <p:nvPr/>
          </p:nvCxnSpPr>
          <p:spPr>
            <a:xfrm>
              <a:off x="6281695" y="514046"/>
              <a:ext cx="37275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992736" y="1009346"/>
              <a:ext cx="699550" cy="369332"/>
            </a:xfrm>
            <a:prstGeom prst="rect">
              <a:avLst/>
            </a:prstGeom>
            <a:noFill/>
          </p:spPr>
          <p:txBody>
            <a:bodyPr wrap="none" rtlCol="0">
              <a:spAutoFit/>
            </a:bodyPr>
            <a:lstStyle/>
            <a:p>
              <a:r>
                <a:rPr lang="en-IN" b="1" dirty="0" smtClean="0">
                  <a:solidFill>
                    <a:schemeClr val="bg1"/>
                  </a:solidFill>
                </a:rPr>
                <a:t>FIRST</a:t>
              </a:r>
              <a:endParaRPr lang="en-US" b="1" dirty="0">
                <a:solidFill>
                  <a:schemeClr val="bg1"/>
                </a:solidFill>
              </a:endParaRPr>
            </a:p>
          </p:txBody>
        </p:sp>
        <p:cxnSp>
          <p:nvCxnSpPr>
            <p:cNvPr id="25" name="Straight Arrow Connector 24"/>
            <p:cNvCxnSpPr>
              <a:endCxn id="9" idx="2"/>
            </p:cNvCxnSpPr>
            <p:nvPr/>
          </p:nvCxnSpPr>
          <p:spPr>
            <a:xfrm flipV="1">
              <a:off x="1290014" y="780746"/>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endCxn id="19" idx="2"/>
            </p:cNvCxnSpPr>
            <p:nvPr/>
          </p:nvCxnSpPr>
          <p:spPr>
            <a:xfrm flipV="1">
              <a:off x="7805695" y="780746"/>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7805695" y="1085546"/>
              <a:ext cx="381000" cy="0"/>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8250115" y="868614"/>
              <a:ext cx="736099" cy="369332"/>
            </a:xfrm>
            <a:prstGeom prst="rect">
              <a:avLst/>
            </a:prstGeom>
            <a:noFill/>
          </p:spPr>
          <p:txBody>
            <a:bodyPr wrap="none" rtlCol="0">
              <a:spAutoFit/>
            </a:bodyPr>
            <a:lstStyle/>
            <a:p>
              <a:r>
                <a:rPr lang="en-IN" b="1" dirty="0" smtClean="0">
                  <a:solidFill>
                    <a:schemeClr val="bg1"/>
                  </a:solidFill>
                </a:rPr>
                <a:t>NULL </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Singly Linked </a:t>
            </a:r>
            <a:r>
              <a:rPr lang="en-IN" dirty="0" smtClean="0"/>
              <a:t>List</a:t>
            </a:r>
            <a:endParaRPr lang="en-US" dirty="0"/>
          </a:p>
        </p:txBody>
      </p:sp>
      <p:sp>
        <p:nvSpPr>
          <p:cNvPr id="3" name="Content Placeholder 2"/>
          <p:cNvSpPr>
            <a:spLocks noGrp="1"/>
          </p:cNvSpPr>
          <p:nvPr>
            <p:ph idx="1"/>
          </p:nvPr>
        </p:nvSpPr>
        <p:spPr>
          <a:xfrm>
            <a:off x="190500" y="2895600"/>
            <a:ext cx="8763000" cy="2514600"/>
          </a:xfrm>
        </p:spPr>
        <p:txBody>
          <a:bodyPr>
            <a:normAutofit/>
          </a:bodyPr>
          <a:lstStyle/>
          <a:p>
            <a:r>
              <a:rPr lang="en-IN" dirty="0" smtClean="0"/>
              <a:t>It </a:t>
            </a:r>
            <a:r>
              <a:rPr lang="en-IN" dirty="0"/>
              <a:t>is basic type of linked list. </a:t>
            </a:r>
          </a:p>
          <a:p>
            <a:r>
              <a:rPr lang="en-IN" dirty="0" smtClean="0"/>
              <a:t>Each </a:t>
            </a:r>
            <a:r>
              <a:rPr lang="en-IN" dirty="0"/>
              <a:t>node contains data and pointer to next node.  </a:t>
            </a:r>
          </a:p>
          <a:p>
            <a:r>
              <a:rPr lang="en-IN" dirty="0" smtClean="0"/>
              <a:t>Last </a:t>
            </a:r>
            <a:r>
              <a:rPr lang="en-IN" dirty="0"/>
              <a:t>node’s pointer is null. </a:t>
            </a:r>
            <a:endParaRPr lang="en-IN" dirty="0" smtClean="0"/>
          </a:p>
          <a:p>
            <a:r>
              <a:rPr lang="en-IN" dirty="0" smtClean="0"/>
              <a:t>First node address is available with pointer variable </a:t>
            </a:r>
            <a:r>
              <a:rPr lang="en-IN" b="1" dirty="0" smtClean="0">
                <a:solidFill>
                  <a:srgbClr val="FF0000"/>
                </a:solidFill>
              </a:rPr>
              <a:t>FIRST</a:t>
            </a:r>
            <a:r>
              <a:rPr lang="en-IN" dirty="0" smtClean="0"/>
              <a:t>.</a:t>
            </a:r>
            <a:endParaRPr lang="en-IN" dirty="0"/>
          </a:p>
          <a:p>
            <a:pPr>
              <a:buClr>
                <a:schemeClr val="tx1"/>
              </a:buClr>
            </a:pPr>
            <a:r>
              <a:rPr lang="en-IN" b="1" dirty="0" smtClean="0">
                <a:solidFill>
                  <a:srgbClr val="FF0000"/>
                </a:solidFill>
              </a:rPr>
              <a:t>Limitation</a:t>
            </a:r>
            <a:r>
              <a:rPr lang="en-IN" dirty="0" smtClean="0">
                <a:solidFill>
                  <a:srgbClr val="FF0000"/>
                </a:solidFill>
              </a:rPr>
              <a:t> </a:t>
            </a:r>
            <a:r>
              <a:rPr lang="en-IN" dirty="0"/>
              <a:t>of singly linked list is </a:t>
            </a:r>
            <a:r>
              <a:rPr lang="en-IN" b="1" dirty="0">
                <a:solidFill>
                  <a:srgbClr val="FF0000"/>
                </a:solidFill>
              </a:rPr>
              <a:t>we can traverse only in one direction</a:t>
            </a:r>
            <a:r>
              <a:rPr lang="en-IN" dirty="0"/>
              <a:t>, forward direction. </a:t>
            </a:r>
          </a:p>
          <a:p>
            <a:endParaRPr lang="en-US" dirty="0"/>
          </a:p>
        </p:txBody>
      </p:sp>
      <p:grpSp>
        <p:nvGrpSpPr>
          <p:cNvPr id="16" name="Group 15"/>
          <p:cNvGrpSpPr/>
          <p:nvPr/>
        </p:nvGrpSpPr>
        <p:grpSpPr>
          <a:xfrm>
            <a:off x="609600"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next</a:t>
              </a:r>
              <a:endParaRPr lang="en-US" sz="2400" b="1" dirty="0"/>
            </a:p>
          </p:txBody>
        </p:sp>
      </p:grpSp>
      <p:grpSp>
        <p:nvGrpSpPr>
          <p:cNvPr id="17" name="Group 16"/>
          <p:cNvGrpSpPr/>
          <p:nvPr/>
        </p:nvGrpSpPr>
        <p:grpSpPr>
          <a:xfrm>
            <a:off x="2545039" y="1383268"/>
            <a:ext cx="1532242" cy="533400"/>
            <a:chOff x="951919" y="5486400"/>
            <a:chExt cx="1532242" cy="533400"/>
          </a:xfrm>
        </p:grpSpPr>
        <p:sp>
          <p:nvSpPr>
            <p:cNvPr id="18" name="Rectangle 1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US" sz="2400" b="1" dirty="0"/>
            </a:p>
          </p:txBody>
        </p:sp>
        <p:sp>
          <p:nvSpPr>
            <p:cNvPr id="19" name="Rectangle 1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next</a:t>
              </a:r>
              <a:endParaRPr lang="en-US" sz="2400" b="1" dirty="0"/>
            </a:p>
          </p:txBody>
        </p:sp>
      </p:grpSp>
      <p:grpSp>
        <p:nvGrpSpPr>
          <p:cNvPr id="20" name="Group 19"/>
          <p:cNvGrpSpPr/>
          <p:nvPr/>
        </p:nvGrpSpPr>
        <p:grpSpPr>
          <a:xfrm>
            <a:off x="4450039" y="1383268"/>
            <a:ext cx="1532242" cy="533400"/>
            <a:chOff x="951919" y="5486400"/>
            <a:chExt cx="1532242" cy="533400"/>
          </a:xfrm>
        </p:grpSpPr>
        <p:sp>
          <p:nvSpPr>
            <p:cNvPr id="21" name="Rectangle 2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C</a:t>
              </a:r>
              <a:endParaRPr lang="en-US" sz="2400" b="1" dirty="0"/>
            </a:p>
          </p:txBody>
        </p:sp>
        <p:sp>
          <p:nvSpPr>
            <p:cNvPr id="22" name="Rectangle 2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next</a:t>
              </a:r>
              <a:endParaRPr lang="en-US" sz="2400" b="1" dirty="0"/>
            </a:p>
          </p:txBody>
        </p:sp>
      </p:grpSp>
      <p:grpSp>
        <p:nvGrpSpPr>
          <p:cNvPr id="23" name="Group 22"/>
          <p:cNvGrpSpPr/>
          <p:nvPr/>
        </p:nvGrpSpPr>
        <p:grpSpPr>
          <a:xfrm>
            <a:off x="6355039" y="1383268"/>
            <a:ext cx="1532242" cy="533400"/>
            <a:chOff x="951919" y="5486400"/>
            <a:chExt cx="1532242" cy="533400"/>
          </a:xfrm>
        </p:grpSpPr>
        <p:sp>
          <p:nvSpPr>
            <p:cNvPr id="24" name="Rectangle 2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US" sz="2400" b="1" dirty="0"/>
            </a:p>
          </p:txBody>
        </p:sp>
        <p:sp>
          <p:nvSpPr>
            <p:cNvPr id="25" name="Rectangle 2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7" name="Straight Arrow Connector 26"/>
          <p:cNvCxnSpPr>
            <a:stCxn id="15" idx="3"/>
            <a:endCxn id="18" idx="1"/>
          </p:cNvCxnSpPr>
          <p:nvPr/>
        </p:nvCxnSpPr>
        <p:spPr>
          <a:xfrm>
            <a:off x="2141842" y="1649968"/>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19" idx="3"/>
            <a:endCxn id="21" idx="1"/>
          </p:cNvCxnSpPr>
          <p:nvPr/>
        </p:nvCxnSpPr>
        <p:spPr>
          <a:xfrm>
            <a:off x="4077281"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2" idx="3"/>
            <a:endCxn id="24" idx="1"/>
          </p:cNvCxnSpPr>
          <p:nvPr/>
        </p:nvCxnSpPr>
        <p:spPr>
          <a:xfrm>
            <a:off x="5982281"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H="1">
            <a:off x="7117039" y="1383268"/>
            <a:ext cx="770242" cy="533400"/>
          </a:xfrm>
          <a:prstGeom prst="line">
            <a:avLst/>
          </a:prstGeom>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693322" y="2145268"/>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33" name="Straight Arrow Connector 32"/>
          <p:cNvCxnSpPr>
            <a:endCxn id="14" idx="2"/>
          </p:cNvCxnSpPr>
          <p:nvPr/>
        </p:nvCxnSpPr>
        <p:spPr>
          <a:xfrm flipV="1">
            <a:off x="990600" y="1916668"/>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25" idx="2"/>
          </p:cNvCxnSpPr>
          <p:nvPr/>
        </p:nvCxnSpPr>
        <p:spPr>
          <a:xfrm flipV="1">
            <a:off x="7506281" y="19166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7506281" y="2221468"/>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950701" y="2004536"/>
            <a:ext cx="736099" cy="369332"/>
          </a:xfrm>
          <a:prstGeom prst="rect">
            <a:avLst/>
          </a:prstGeom>
          <a:noFill/>
        </p:spPr>
        <p:txBody>
          <a:bodyPr wrap="none" rtlCol="0">
            <a:spAutoFit/>
          </a:bodyPr>
          <a:lstStyle/>
          <a:p>
            <a:r>
              <a:rPr lang="en-IN" b="1" dirty="0" smtClean="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313029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Structure of Singly List</a:t>
            </a:r>
            <a:endParaRPr lang="en-US" dirty="0"/>
          </a:p>
        </p:txBody>
      </p:sp>
      <p:sp>
        <p:nvSpPr>
          <p:cNvPr id="19" name="Rectangle 18"/>
          <p:cNvSpPr/>
          <p:nvPr/>
        </p:nvSpPr>
        <p:spPr>
          <a:xfrm>
            <a:off x="3352800" y="3928792"/>
            <a:ext cx="5181600" cy="23958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52800" y="1069480"/>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25132"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Info</a:t>
            </a:r>
            <a:endParaRPr lang="en-US" sz="2400" b="1" dirty="0"/>
          </a:p>
        </p:txBody>
      </p:sp>
      <p:sp>
        <p:nvSpPr>
          <p:cNvPr id="22" name="Rectangle 21"/>
          <p:cNvSpPr/>
          <p:nvPr/>
        </p:nvSpPr>
        <p:spPr>
          <a:xfrm>
            <a:off x="5295374"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Link</a:t>
            </a:r>
            <a:endParaRPr lang="en-US" sz="2400" b="1" dirty="0"/>
          </a:p>
        </p:txBody>
      </p:sp>
      <p:sp>
        <p:nvSpPr>
          <p:cNvPr id="23" name="TextBox 22"/>
          <p:cNvSpPr txBox="1"/>
          <p:nvPr/>
        </p:nvSpPr>
        <p:spPr>
          <a:xfrm>
            <a:off x="4510618" y="2536314"/>
            <a:ext cx="784702" cy="461665"/>
          </a:xfrm>
          <a:prstGeom prst="rect">
            <a:avLst/>
          </a:prstGeom>
          <a:noFill/>
        </p:spPr>
        <p:txBody>
          <a:bodyPr wrap="none" rtlCol="0">
            <a:spAutoFit/>
          </a:bodyPr>
          <a:lstStyle/>
          <a:p>
            <a:r>
              <a:rPr lang="en-IN" sz="2400" b="1" dirty="0" smtClean="0"/>
              <a:t>Data</a:t>
            </a:r>
            <a:endParaRPr lang="en-US" sz="2400" b="1" dirty="0"/>
          </a:p>
        </p:txBody>
      </p:sp>
      <p:sp>
        <p:nvSpPr>
          <p:cNvPr id="24" name="TextBox 23"/>
          <p:cNvSpPr txBox="1"/>
          <p:nvPr/>
        </p:nvSpPr>
        <p:spPr>
          <a:xfrm>
            <a:off x="5462234" y="2550831"/>
            <a:ext cx="1542410" cy="830997"/>
          </a:xfrm>
          <a:prstGeom prst="rect">
            <a:avLst/>
          </a:prstGeom>
          <a:noFill/>
        </p:spPr>
        <p:txBody>
          <a:bodyPr wrap="none" rtlCol="0">
            <a:spAutoFit/>
          </a:bodyPr>
          <a:lstStyle/>
          <a:p>
            <a:r>
              <a:rPr lang="en-IN" sz="2400" b="1" dirty="0" smtClean="0"/>
              <a:t>Pointer to </a:t>
            </a:r>
            <a:br>
              <a:rPr lang="en-IN" sz="2400" b="1" dirty="0" smtClean="0"/>
            </a:br>
            <a:r>
              <a:rPr lang="en-IN" sz="2400" b="1" dirty="0" smtClean="0"/>
              <a:t>Next Node</a:t>
            </a:r>
            <a:endParaRPr lang="en-US" sz="2400" b="1" dirty="0"/>
          </a:p>
        </p:txBody>
      </p:sp>
      <p:cxnSp>
        <p:nvCxnSpPr>
          <p:cNvPr id="25" name="Straight Arrow Connector 24"/>
          <p:cNvCxnSpPr>
            <a:stCxn id="23" idx="0"/>
            <a:endCxn id="21" idx="2"/>
          </p:cNvCxnSpPr>
          <p:nvPr/>
        </p:nvCxnSpPr>
        <p:spPr>
          <a:xfrm flipV="1">
            <a:off x="4902969" y="1850514"/>
            <a:ext cx="3163"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5676374" y="1850514"/>
            <a:ext cx="0" cy="70031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032844" y="1240079"/>
            <a:ext cx="457200" cy="190946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3505200" y="1806972"/>
            <a:ext cx="553998" cy="780022"/>
          </a:xfrm>
          <a:prstGeom prst="rect">
            <a:avLst/>
          </a:prstGeom>
          <a:noFill/>
        </p:spPr>
        <p:txBody>
          <a:bodyPr vert="vert270" wrap="none" rtlCol="0">
            <a:spAutoFit/>
          </a:bodyPr>
          <a:lstStyle/>
          <a:p>
            <a:r>
              <a:rPr lang="en-IN" sz="2400" b="1" dirty="0" smtClean="0"/>
              <a:t>Node</a:t>
            </a:r>
            <a:endParaRPr lang="en-US" sz="2400" b="1" dirty="0"/>
          </a:p>
        </p:txBody>
      </p:sp>
      <p:cxnSp>
        <p:nvCxnSpPr>
          <p:cNvPr id="29" name="Straight Arrow Connector 28"/>
          <p:cNvCxnSpPr>
            <a:stCxn id="22" idx="3"/>
          </p:cNvCxnSpPr>
          <p:nvPr/>
        </p:nvCxnSpPr>
        <p:spPr>
          <a:xfrm>
            <a:off x="6057374" y="1583814"/>
            <a:ext cx="49007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3429000" y="4076612"/>
            <a:ext cx="5105400" cy="1938992"/>
          </a:xfrm>
          <a:prstGeom prst="rect">
            <a:avLst/>
          </a:prstGeom>
          <a:noFill/>
        </p:spPr>
        <p:txBody>
          <a:bodyPr wrap="square" rtlCol="0">
            <a:spAutoFit/>
          </a:bodyPr>
          <a:lstStyle/>
          <a:p>
            <a:r>
              <a:rPr lang="en-US" sz="2400" b="1" dirty="0" err="1" smtClean="0">
                <a:latin typeface="Consolas" pitchFamily="49" charset="0"/>
                <a:cs typeface="Consolas" pitchFamily="49" charset="0"/>
              </a:rPr>
              <a:t>struct</a:t>
            </a:r>
            <a:r>
              <a:rPr lang="en-US" sz="2400" b="1" dirty="0" smtClean="0">
                <a:latin typeface="Consolas" pitchFamily="49" charset="0"/>
                <a:cs typeface="Consolas" pitchFamily="49" charset="0"/>
              </a:rPr>
              <a:t> </a:t>
            </a:r>
            <a:r>
              <a:rPr lang="en-US" sz="2400" b="1" dirty="0">
                <a:latin typeface="Consolas" pitchFamily="49" charset="0"/>
                <a:cs typeface="Consolas" pitchFamily="49" charset="0"/>
              </a:rPr>
              <a:t>node</a:t>
            </a:r>
          </a:p>
          <a:p>
            <a:r>
              <a:rPr lang="en-US" sz="2400" b="1" dirty="0">
                <a:latin typeface="Consolas" pitchFamily="49" charset="0"/>
                <a:cs typeface="Consolas" pitchFamily="49" charset="0"/>
              </a:rPr>
              <a:t>{</a:t>
            </a:r>
          </a:p>
          <a:p>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int</a:t>
            </a:r>
            <a:r>
              <a:rPr lang="en-US" sz="2400" b="1" dirty="0" smtClean="0">
                <a:latin typeface="Consolas" pitchFamily="49" charset="0"/>
                <a:cs typeface="Consolas" pitchFamily="49" charset="0"/>
              </a:rPr>
              <a:t> info;</a:t>
            </a:r>
            <a:endParaRPr lang="en-US" sz="2400" b="1" dirty="0">
              <a:latin typeface="Consolas" pitchFamily="49" charset="0"/>
              <a:cs typeface="Consolas" pitchFamily="49" charset="0"/>
            </a:endParaRPr>
          </a:p>
          <a:p>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struct</a:t>
            </a:r>
            <a:r>
              <a:rPr lang="en-US" sz="2400" b="1" dirty="0" smtClean="0">
                <a:latin typeface="Consolas" pitchFamily="49" charset="0"/>
                <a:cs typeface="Consolas" pitchFamily="49" charset="0"/>
              </a:rPr>
              <a:t> </a:t>
            </a:r>
            <a:r>
              <a:rPr lang="en-US" sz="2400" b="1" dirty="0">
                <a:latin typeface="Consolas" pitchFamily="49" charset="0"/>
                <a:cs typeface="Consolas" pitchFamily="49" charset="0"/>
              </a:rPr>
              <a:t>node *</a:t>
            </a:r>
            <a:r>
              <a:rPr lang="en-US" sz="2400" b="1" dirty="0" smtClean="0">
                <a:latin typeface="Consolas" pitchFamily="49" charset="0"/>
                <a:cs typeface="Consolas" pitchFamily="49" charset="0"/>
              </a:rPr>
              <a:t>link;</a:t>
            </a:r>
            <a:endParaRPr lang="en-US" sz="2400" b="1" dirty="0">
              <a:latin typeface="Consolas" pitchFamily="49" charset="0"/>
              <a:cs typeface="Consolas" pitchFamily="49" charset="0"/>
            </a:endParaRPr>
          </a:p>
          <a:p>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3" name="TextBox 42"/>
          <p:cNvSpPr txBox="1"/>
          <p:nvPr/>
        </p:nvSpPr>
        <p:spPr>
          <a:xfrm>
            <a:off x="890643" y="1600200"/>
            <a:ext cx="1474443" cy="1169551"/>
          </a:xfrm>
          <a:prstGeom prst="rect">
            <a:avLst/>
          </a:prstGeom>
          <a:noFill/>
        </p:spPr>
        <p:txBody>
          <a:bodyPr wrap="none" rtlCol="0">
            <a:spAutoFit/>
          </a:bodyPr>
          <a:lstStyle/>
          <a:p>
            <a:pPr algn="ctr"/>
            <a:r>
              <a:rPr lang="en-IN" sz="3500" b="1" dirty="0" smtClean="0"/>
              <a:t>Typical</a:t>
            </a:r>
          </a:p>
          <a:p>
            <a:pPr algn="ctr"/>
            <a:r>
              <a:rPr lang="en-IN" sz="3500" b="1" dirty="0" smtClean="0"/>
              <a:t>Node</a:t>
            </a:r>
          </a:p>
        </p:txBody>
      </p:sp>
      <p:sp>
        <p:nvSpPr>
          <p:cNvPr id="44" name="TextBox 43"/>
          <p:cNvSpPr txBox="1"/>
          <p:nvPr/>
        </p:nvSpPr>
        <p:spPr>
          <a:xfrm>
            <a:off x="490200" y="4267200"/>
            <a:ext cx="2580129" cy="1708160"/>
          </a:xfrm>
          <a:prstGeom prst="rect">
            <a:avLst/>
          </a:prstGeom>
          <a:noFill/>
        </p:spPr>
        <p:txBody>
          <a:bodyPr wrap="none" rtlCol="0">
            <a:spAutoFit/>
          </a:bodyPr>
          <a:lstStyle/>
          <a:p>
            <a:pPr algn="ctr"/>
            <a:r>
              <a:rPr lang="en-IN" sz="3500" b="1" dirty="0"/>
              <a:t>C Structure </a:t>
            </a:r>
            <a:endParaRPr lang="en-IN" sz="3500" b="1" dirty="0" smtClean="0"/>
          </a:p>
          <a:p>
            <a:pPr algn="ctr"/>
            <a:r>
              <a:rPr lang="en-IN" sz="3500" b="1" dirty="0" smtClean="0"/>
              <a:t>to </a:t>
            </a:r>
            <a:r>
              <a:rPr lang="en-IN" sz="3500" b="1" dirty="0"/>
              <a:t>represent </a:t>
            </a:r>
            <a:endParaRPr lang="en-IN" sz="3500" b="1" dirty="0" smtClean="0"/>
          </a:p>
          <a:p>
            <a:pPr algn="ctr"/>
            <a:r>
              <a:rPr lang="en-IN" sz="3500" b="1" dirty="0" smtClean="0"/>
              <a:t>a </a:t>
            </a:r>
            <a:r>
              <a:rPr lang="en-IN" sz="3500" b="1" dirty="0"/>
              <a:t>node</a:t>
            </a:r>
            <a:endParaRPr lang="en-IN" sz="3500" b="1" dirty="0" smtClean="0"/>
          </a:p>
        </p:txBody>
      </p:sp>
      <p:sp>
        <p:nvSpPr>
          <p:cNvPr id="3" name="TextBox 2"/>
          <p:cNvSpPr txBox="1"/>
          <p:nvPr/>
        </p:nvSpPr>
        <p:spPr>
          <a:xfrm>
            <a:off x="6930756" y="1695271"/>
            <a:ext cx="1603644" cy="1200329"/>
          </a:xfrm>
          <a:prstGeom prst="rect">
            <a:avLst/>
          </a:prstGeom>
          <a:noFill/>
        </p:spPr>
        <p:txBody>
          <a:bodyPr wrap="none" rtlCol="0">
            <a:spAutoFit/>
          </a:bodyPr>
          <a:lstStyle/>
          <a:p>
            <a:pPr algn="ctr"/>
            <a:r>
              <a:rPr lang="en-IN" b="1" dirty="0" smtClean="0"/>
              <a:t>Accessing Part </a:t>
            </a:r>
          </a:p>
          <a:p>
            <a:pPr algn="ctr"/>
            <a:r>
              <a:rPr lang="en-IN" b="1" dirty="0" smtClean="0"/>
              <a:t>of Node</a:t>
            </a:r>
          </a:p>
          <a:p>
            <a:pPr algn="ctr"/>
            <a:r>
              <a:rPr lang="en-IN" b="1" dirty="0" smtClean="0">
                <a:solidFill>
                  <a:schemeClr val="accent2"/>
                </a:solidFill>
              </a:rPr>
              <a:t>Info (Node) </a:t>
            </a:r>
          </a:p>
          <a:p>
            <a:pPr algn="ctr"/>
            <a:r>
              <a:rPr lang="en-IN" b="1" dirty="0" smtClean="0">
                <a:solidFill>
                  <a:schemeClr val="accent2"/>
                </a:solidFill>
              </a:rPr>
              <a:t>Link (Node)</a:t>
            </a:r>
            <a:endParaRPr lang="en-US" b="1" dirty="0">
              <a:solidFill>
                <a:schemeClr val="accent2"/>
              </a:solidFill>
            </a:endParaRPr>
          </a:p>
        </p:txBody>
      </p:sp>
    </p:spTree>
    <p:extLst>
      <p:ext uri="{BB962C8B-B14F-4D97-AF65-F5344CB8AC3E}">
        <p14:creationId xmlns:p14="http://schemas.microsoft.com/office/powerpoint/2010/main" val="37749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7" grpId="0" animBg="1"/>
      <p:bldP spid="28" grpId="0"/>
      <p:bldP spid="43" grpId="0"/>
      <p:bldP spid="4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a:t>
            </a:r>
            <a:r>
              <a:rPr lang="en-IN" dirty="0" smtClean="0"/>
              <a:t>list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Insert </a:t>
            </a:r>
            <a:r>
              <a:rPr lang="en-US" dirty="0"/>
              <a:t>at first position</a:t>
            </a:r>
          </a:p>
          <a:p>
            <a:pPr marL="457200" indent="-457200">
              <a:buFont typeface="+mj-lt"/>
              <a:buAutoNum type="arabicPeriod"/>
            </a:pPr>
            <a:r>
              <a:rPr lang="en-US" dirty="0" smtClean="0"/>
              <a:t>Insert </a:t>
            </a:r>
            <a:r>
              <a:rPr lang="en-US" dirty="0"/>
              <a:t>at last position</a:t>
            </a:r>
          </a:p>
          <a:p>
            <a:pPr marL="457200" indent="-457200">
              <a:buFont typeface="+mj-lt"/>
              <a:buAutoNum type="arabicPeriod"/>
            </a:pPr>
            <a:r>
              <a:rPr lang="en-US" dirty="0" smtClean="0"/>
              <a:t>Insert </a:t>
            </a:r>
            <a:r>
              <a:rPr lang="en-US" dirty="0"/>
              <a:t>in Ordered Linked list</a:t>
            </a:r>
          </a:p>
          <a:p>
            <a:pPr marL="457200" indent="-457200">
              <a:buFont typeface="+mj-lt"/>
              <a:buAutoNum type="arabicPeriod"/>
            </a:pPr>
            <a:r>
              <a:rPr lang="en-US" dirty="0" smtClean="0"/>
              <a:t>Delete </a:t>
            </a:r>
            <a:r>
              <a:rPr lang="en-US" dirty="0"/>
              <a:t>Element</a:t>
            </a:r>
          </a:p>
          <a:p>
            <a:pPr marL="457200" indent="-457200">
              <a:buFont typeface="+mj-lt"/>
              <a:buAutoNum type="arabicPeriod"/>
            </a:pPr>
            <a:r>
              <a:rPr lang="en-US" dirty="0" smtClean="0"/>
              <a:t>Copy </a:t>
            </a:r>
            <a:r>
              <a:rPr lang="en-US" dirty="0"/>
              <a:t>Linked List</a:t>
            </a:r>
          </a:p>
        </p:txBody>
      </p:sp>
    </p:spTree>
    <p:extLst>
      <p:ext uri="{BB962C8B-B14F-4D97-AF65-F5344CB8AC3E}">
        <p14:creationId xmlns:p14="http://schemas.microsoft.com/office/powerpoint/2010/main" val="2115982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Availability Stack</a:t>
            </a:r>
            <a:endParaRPr lang="en-US" dirty="0"/>
          </a:p>
        </p:txBody>
      </p:sp>
      <p:sp>
        <p:nvSpPr>
          <p:cNvPr id="3" name="Content Placeholder 2"/>
          <p:cNvSpPr>
            <a:spLocks noGrp="1"/>
          </p:cNvSpPr>
          <p:nvPr>
            <p:ph idx="1"/>
          </p:nvPr>
        </p:nvSpPr>
        <p:spPr>
          <a:xfrm>
            <a:off x="190500" y="990600"/>
            <a:ext cx="8763000" cy="2438400"/>
          </a:xfrm>
        </p:spPr>
        <p:txBody>
          <a:bodyPr/>
          <a:lstStyle/>
          <a:p>
            <a:r>
              <a:rPr lang="en-IN" dirty="0" smtClean="0"/>
              <a:t>A </a:t>
            </a:r>
            <a:r>
              <a:rPr lang="en-IN" b="1" dirty="0" smtClean="0">
                <a:solidFill>
                  <a:srgbClr val="FF0000"/>
                </a:solidFill>
              </a:rPr>
              <a:t>pool</a:t>
            </a:r>
            <a:r>
              <a:rPr lang="en-IN" dirty="0" smtClean="0"/>
              <a:t> or list </a:t>
            </a:r>
            <a:r>
              <a:rPr lang="en-IN" b="1" dirty="0" smtClean="0">
                <a:solidFill>
                  <a:srgbClr val="FF0000"/>
                </a:solidFill>
              </a:rPr>
              <a:t>of free nodes</a:t>
            </a:r>
            <a:r>
              <a:rPr lang="en-IN" dirty="0" smtClean="0"/>
              <a:t>, which we refer to as the </a:t>
            </a:r>
            <a:r>
              <a:rPr lang="en-IN" b="1" dirty="0" smtClean="0">
                <a:solidFill>
                  <a:srgbClr val="FF0000"/>
                </a:solidFill>
              </a:rPr>
              <a:t>availability stack</a:t>
            </a:r>
            <a:r>
              <a:rPr lang="en-IN" dirty="0" smtClean="0"/>
              <a:t> is maintained in conjunction with linked allocation.</a:t>
            </a:r>
          </a:p>
          <a:p>
            <a:r>
              <a:rPr lang="en-IN" dirty="0" smtClean="0"/>
              <a:t>Whenever a node is to be inserted in a list, a free node is taken from the availability stack and linked to the new list.</a:t>
            </a:r>
          </a:p>
          <a:p>
            <a:r>
              <a:rPr lang="en-IN" dirty="0" smtClean="0"/>
              <a:t>On other end, the deleted node from the list is added to the availability stack.</a:t>
            </a:r>
            <a:endParaRPr lang="en-US" dirty="0"/>
          </a:p>
        </p:txBody>
      </p:sp>
      <p:grpSp>
        <p:nvGrpSpPr>
          <p:cNvPr id="6" name="Group 5"/>
          <p:cNvGrpSpPr/>
          <p:nvPr/>
        </p:nvGrpSpPr>
        <p:grpSpPr>
          <a:xfrm>
            <a:off x="1295400" y="3581400"/>
            <a:ext cx="1066800" cy="457200"/>
            <a:chOff x="685800" y="3505200"/>
            <a:chExt cx="1066800" cy="457200"/>
          </a:xfrm>
        </p:grpSpPr>
        <p:sp>
          <p:nvSpPr>
            <p:cNvPr id="4" name="Rectangle 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295400" y="4267200"/>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295400" y="4953000"/>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295400" y="5943600"/>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117511" y="3625468"/>
            <a:ext cx="762000" cy="369332"/>
          </a:xfrm>
          <a:prstGeom prst="rect">
            <a:avLst/>
          </a:prstGeom>
          <a:noFill/>
        </p:spPr>
        <p:txBody>
          <a:bodyPr wrap="square" rtlCol="0">
            <a:spAutoFit/>
          </a:bodyPr>
          <a:lstStyle/>
          <a:p>
            <a:r>
              <a:rPr lang="en-IN" b="1" dirty="0" smtClean="0">
                <a:solidFill>
                  <a:srgbClr val="FF0000"/>
                </a:solidFill>
              </a:rPr>
              <a:t>AVAIL</a:t>
            </a:r>
            <a:endParaRPr lang="en-US" b="1" dirty="0">
              <a:solidFill>
                <a:srgbClr val="FF0000"/>
              </a:solidFill>
            </a:endParaRPr>
          </a:p>
        </p:txBody>
      </p:sp>
      <p:cxnSp>
        <p:nvCxnSpPr>
          <p:cNvPr id="18" name="Straight Arrow Connector 17"/>
          <p:cNvCxnSpPr/>
          <p:nvPr/>
        </p:nvCxnSpPr>
        <p:spPr>
          <a:xfrm>
            <a:off x="2133600" y="4038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133600" y="47244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133600" y="54102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2133600" y="5693885"/>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3657600" y="3581400"/>
            <a:ext cx="1066800" cy="457200"/>
            <a:chOff x="685800" y="3505200"/>
            <a:chExt cx="1066800" cy="457200"/>
          </a:xfrm>
        </p:grpSpPr>
        <p:sp>
          <p:nvSpPr>
            <p:cNvPr id="24" name="Rectangle 2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657600" y="4267200"/>
            <a:ext cx="1066800" cy="457200"/>
            <a:chOff x="685800" y="3505200"/>
            <a:chExt cx="1066800" cy="457200"/>
          </a:xfrm>
        </p:grpSpPr>
        <p:sp>
          <p:nvSpPr>
            <p:cNvPr id="27" name="Rectangle 26"/>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3657600" y="4953000"/>
            <a:ext cx="1066800" cy="457200"/>
            <a:chOff x="685800" y="3505200"/>
            <a:chExt cx="1066800" cy="457200"/>
          </a:xfrm>
        </p:grpSpPr>
        <p:sp>
          <p:nvSpPr>
            <p:cNvPr id="30" name="Rectangle 29"/>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657600" y="5943600"/>
            <a:ext cx="1066800" cy="457200"/>
            <a:chOff x="685800" y="3505200"/>
            <a:chExt cx="1066800" cy="457200"/>
          </a:xfrm>
        </p:grpSpPr>
        <p:sp>
          <p:nvSpPr>
            <p:cNvPr id="33" name="Rectangle 32"/>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a:off x="4495800" y="4038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4495800" y="47244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a:off x="4495800" y="54102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4495800" y="5693885"/>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6" idx="3"/>
            <a:endCxn id="4" idx="1"/>
          </p:cNvCxnSpPr>
          <p:nvPr/>
        </p:nvCxnSpPr>
        <p:spPr>
          <a:xfrm flipV="1">
            <a:off x="879511" y="3810000"/>
            <a:ext cx="415889" cy="1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4953000" y="3462278"/>
            <a:ext cx="4191000" cy="2862322"/>
          </a:xfrm>
          <a:prstGeom prst="rect">
            <a:avLst/>
          </a:prstGeom>
          <a:noFill/>
        </p:spPr>
        <p:txBody>
          <a:bodyPr wrap="square" rtlCol="0">
            <a:spAutoFit/>
          </a:bodyPr>
          <a:lstStyle/>
          <a:p>
            <a:r>
              <a:rPr lang="en-IN" b="1" dirty="0" smtClean="0">
                <a:solidFill>
                  <a:schemeClr val="tx2"/>
                </a:solidFill>
              </a:rPr>
              <a:t>Check for free node in </a:t>
            </a:r>
            <a:r>
              <a:rPr lang="en-IN" b="1" dirty="0">
                <a:solidFill>
                  <a:schemeClr val="tx2"/>
                </a:solidFill>
                <a:sym typeface="Wingdings" pitchFamily="2" charset="2"/>
              </a:rPr>
              <a:t>Availability Stack</a:t>
            </a:r>
          </a:p>
          <a:p>
            <a:r>
              <a:rPr lang="en-IN" b="1" dirty="0" smtClean="0"/>
              <a:t>IF</a:t>
            </a:r>
            <a:r>
              <a:rPr lang="en-IN" dirty="0" smtClean="0"/>
              <a:t>        AVAIL is NULL</a:t>
            </a:r>
          </a:p>
          <a:p>
            <a:r>
              <a:rPr lang="en-IN" b="1" dirty="0" smtClean="0"/>
              <a:t>THEN</a:t>
            </a:r>
            <a:r>
              <a:rPr lang="en-IN" dirty="0" smtClean="0"/>
              <a:t>  Write(‘</a:t>
            </a:r>
            <a:r>
              <a:rPr lang="en-IN" dirty="0">
                <a:sym typeface="Wingdings" pitchFamily="2" charset="2"/>
              </a:rPr>
              <a:t>Availability </a:t>
            </a:r>
            <a:r>
              <a:rPr lang="en-IN" dirty="0" smtClean="0">
                <a:sym typeface="Wingdings" pitchFamily="2" charset="2"/>
              </a:rPr>
              <a:t>Stack Underflow</a:t>
            </a:r>
            <a:r>
              <a:rPr lang="en-IN" dirty="0" smtClean="0"/>
              <a:t>’)</a:t>
            </a:r>
          </a:p>
          <a:p>
            <a:r>
              <a:rPr lang="en-IN" dirty="0" smtClean="0"/>
              <a:t>            Return</a:t>
            </a:r>
          </a:p>
          <a:p>
            <a:endParaRPr lang="en-IN" dirty="0"/>
          </a:p>
          <a:p>
            <a:r>
              <a:rPr lang="en-IN" b="1" dirty="0" smtClean="0">
                <a:solidFill>
                  <a:schemeClr val="tx2"/>
                </a:solidFill>
              </a:rPr>
              <a:t>Obtain Address of next free node</a:t>
            </a:r>
          </a:p>
          <a:p>
            <a:r>
              <a:rPr lang="en-IN" dirty="0" smtClean="0"/>
              <a:t>NEW </a:t>
            </a:r>
            <a:r>
              <a:rPr lang="en-IN" dirty="0" smtClean="0">
                <a:sym typeface="Wingdings" pitchFamily="2" charset="2"/>
              </a:rPr>
              <a:t> AVAIL</a:t>
            </a:r>
          </a:p>
          <a:p>
            <a:endParaRPr lang="en-IN" dirty="0">
              <a:sym typeface="Wingdings" pitchFamily="2" charset="2"/>
            </a:endParaRPr>
          </a:p>
          <a:p>
            <a:r>
              <a:rPr lang="en-IN" b="1" dirty="0" smtClean="0">
                <a:solidFill>
                  <a:schemeClr val="tx2"/>
                </a:solidFill>
                <a:sym typeface="Wingdings" pitchFamily="2" charset="2"/>
              </a:rPr>
              <a:t>Remove free node from </a:t>
            </a:r>
            <a:r>
              <a:rPr lang="en-IN" b="1" dirty="0">
                <a:solidFill>
                  <a:schemeClr val="tx2"/>
                </a:solidFill>
                <a:sym typeface="Wingdings" pitchFamily="2" charset="2"/>
              </a:rPr>
              <a:t>Availability Stack</a:t>
            </a:r>
          </a:p>
          <a:p>
            <a:r>
              <a:rPr lang="en-IN" dirty="0" smtClean="0">
                <a:sym typeface="Wingdings" pitchFamily="2" charset="2"/>
              </a:rPr>
              <a:t>AVAIL  LINK(AVAIL)</a:t>
            </a:r>
            <a:endParaRPr lang="en-US" dirty="0"/>
          </a:p>
        </p:txBody>
      </p:sp>
      <p:grpSp>
        <p:nvGrpSpPr>
          <p:cNvPr id="50" name="Group 49"/>
          <p:cNvGrpSpPr/>
          <p:nvPr/>
        </p:nvGrpSpPr>
        <p:grpSpPr>
          <a:xfrm>
            <a:off x="2403511" y="3745468"/>
            <a:ext cx="1177889" cy="369332"/>
            <a:chOff x="2403511" y="3745468"/>
            <a:chExt cx="1177889" cy="369332"/>
          </a:xfrm>
        </p:grpSpPr>
        <p:sp>
          <p:nvSpPr>
            <p:cNvPr id="46" name="TextBox 45"/>
            <p:cNvSpPr txBox="1"/>
            <p:nvPr/>
          </p:nvSpPr>
          <p:spPr>
            <a:xfrm>
              <a:off x="2403511" y="3745468"/>
              <a:ext cx="762000" cy="369332"/>
            </a:xfrm>
            <a:prstGeom prst="rect">
              <a:avLst/>
            </a:prstGeom>
            <a:noFill/>
          </p:spPr>
          <p:txBody>
            <a:bodyPr wrap="square" rtlCol="0">
              <a:spAutoFit/>
            </a:bodyPr>
            <a:lstStyle/>
            <a:p>
              <a:r>
                <a:rPr lang="en-IN" b="1" dirty="0" smtClean="0">
                  <a:solidFill>
                    <a:srgbClr val="FF0000"/>
                  </a:solidFill>
                </a:rPr>
                <a:t>AVAIL</a:t>
              </a:r>
              <a:endParaRPr lang="en-US" b="1" dirty="0">
                <a:solidFill>
                  <a:srgbClr val="FF0000"/>
                </a:solidFill>
              </a:endParaRPr>
            </a:p>
          </p:txBody>
        </p:sp>
        <p:cxnSp>
          <p:nvCxnSpPr>
            <p:cNvPr id="47" name="Straight Arrow Connector 46"/>
            <p:cNvCxnSpPr>
              <a:stCxn id="46" idx="3"/>
            </p:cNvCxnSpPr>
            <p:nvPr/>
          </p:nvCxnSpPr>
          <p:spPr>
            <a:xfrm flipV="1">
              <a:off x="3165511" y="3930000"/>
              <a:ext cx="415889" cy="1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48" name="TextBox 47"/>
          <p:cNvSpPr txBox="1"/>
          <p:nvPr/>
        </p:nvSpPr>
        <p:spPr>
          <a:xfrm>
            <a:off x="2403511" y="3516868"/>
            <a:ext cx="762000" cy="369332"/>
          </a:xfrm>
          <a:prstGeom prst="rect">
            <a:avLst/>
          </a:prstGeom>
          <a:noFill/>
        </p:spPr>
        <p:txBody>
          <a:bodyPr wrap="square" rtlCol="0">
            <a:spAutoFit/>
          </a:bodyPr>
          <a:lstStyle/>
          <a:p>
            <a:r>
              <a:rPr lang="en-IN" b="1" dirty="0" smtClean="0">
                <a:solidFill>
                  <a:srgbClr val="FF0000"/>
                </a:solidFill>
              </a:rPr>
              <a:t>NEW</a:t>
            </a:r>
            <a:endParaRPr lang="en-US" b="1" dirty="0">
              <a:solidFill>
                <a:srgbClr val="FF0000"/>
              </a:solidFill>
            </a:endParaRPr>
          </a:p>
        </p:txBody>
      </p:sp>
      <p:cxnSp>
        <p:nvCxnSpPr>
          <p:cNvPr id="49" name="Straight Arrow Connector 48"/>
          <p:cNvCxnSpPr>
            <a:stCxn id="48" idx="3"/>
          </p:cNvCxnSpPr>
          <p:nvPr/>
        </p:nvCxnSpPr>
        <p:spPr>
          <a:xfrm flipV="1">
            <a:off x="3165511" y="3701400"/>
            <a:ext cx="415889" cy="1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0944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5">
                                            <p:txEl>
                                              <p:pRg st="5" end="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5">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3.05556E-6 9.16031E-7 L 3.05556E-6 0.07148 " pathEditMode="relative" rAng="0" ptsTypes="AA">
                                      <p:cBhvr>
                                        <p:cTn id="92" dur="2000" fill="hold"/>
                                        <p:tgtEl>
                                          <p:spTgt spid="50"/>
                                        </p:tgtEl>
                                        <p:attrNameLst>
                                          <p:attrName>ppt_x</p:attrName>
                                          <p:attrName>ppt_y</p:attrName>
                                        </p:attrNameLst>
                                      </p:cBhvr>
                                      <p:rCtr x="0" y="35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 </a:t>
            </a:r>
            <a:r>
              <a:rPr lang="en-US" dirty="0" err="1" smtClean="0"/>
              <a:t>X,First</a:t>
            </a:r>
            <a:r>
              <a:rPr lang="en-US" dirty="0" smtClean="0"/>
              <a:t>)</a:t>
            </a:r>
            <a:endParaRPr lang="en-US" dirty="0"/>
          </a:p>
        </p:txBody>
      </p:sp>
      <p:sp>
        <p:nvSpPr>
          <p:cNvPr id="3" name="Content Placeholder 2"/>
          <p:cNvSpPr>
            <a:spLocks noGrp="1"/>
          </p:cNvSpPr>
          <p:nvPr>
            <p:ph idx="1"/>
          </p:nvPr>
        </p:nvSpPr>
        <p:spPr/>
        <p:txBody>
          <a:bodyPr/>
          <a:lstStyle/>
          <a:p>
            <a:r>
              <a:rPr lang="en-IN" dirty="0"/>
              <a:t>This function </a:t>
            </a:r>
            <a:r>
              <a:rPr lang="en-IN" b="1" dirty="0">
                <a:solidFill>
                  <a:srgbClr val="FF0000"/>
                </a:solidFill>
              </a:rPr>
              <a:t>inserts a new node at the first position </a:t>
            </a:r>
            <a:r>
              <a:rPr lang="en-IN" dirty="0"/>
              <a:t>of Singly linked list. </a:t>
            </a:r>
            <a:endParaRPr lang="en-IN" dirty="0" smtClean="0"/>
          </a:p>
          <a:p>
            <a:r>
              <a:rPr lang="en-IN" dirty="0" smtClean="0"/>
              <a:t>This </a:t>
            </a:r>
            <a:r>
              <a:rPr lang="en-IN" dirty="0"/>
              <a:t>function returns address of </a:t>
            </a:r>
            <a:r>
              <a:rPr lang="en-IN" b="1" dirty="0">
                <a:solidFill>
                  <a:srgbClr val="FF0000"/>
                </a:solidFill>
              </a:rPr>
              <a:t>FIRST</a:t>
            </a:r>
            <a:r>
              <a:rPr lang="en-IN" dirty="0">
                <a:solidFill>
                  <a:srgbClr val="FF0000"/>
                </a:solidFill>
              </a:rPr>
              <a:t> </a:t>
            </a:r>
            <a:r>
              <a:rPr lang="en-IN" dirty="0"/>
              <a:t>node.</a:t>
            </a:r>
            <a:endParaRPr lang="en-US" dirty="0"/>
          </a:p>
          <a:p>
            <a:pPr>
              <a:buClr>
                <a:schemeClr val="tx1"/>
              </a:buClr>
            </a:pPr>
            <a:r>
              <a:rPr lang="en-IN" b="1" dirty="0" smtClean="0">
                <a:solidFill>
                  <a:srgbClr val="FF0000"/>
                </a:solidFill>
              </a:rPr>
              <a:t>X</a:t>
            </a:r>
            <a:r>
              <a:rPr lang="en-IN" dirty="0"/>
              <a:t> </a:t>
            </a:r>
            <a:r>
              <a:rPr lang="en-IN" dirty="0" smtClean="0"/>
              <a:t>is </a:t>
            </a:r>
            <a:r>
              <a:rPr lang="en-IN" dirty="0"/>
              <a:t>a new element </a:t>
            </a:r>
            <a:r>
              <a:rPr lang="en-IN" dirty="0" smtClean="0"/>
              <a:t>to be inserted.</a:t>
            </a:r>
          </a:p>
          <a:p>
            <a:pPr>
              <a:buClr>
                <a:schemeClr val="tx1"/>
              </a:buClr>
            </a:pPr>
            <a:r>
              <a:rPr lang="en-IN" b="1" dirty="0" smtClean="0">
                <a:solidFill>
                  <a:srgbClr val="FF0000"/>
                </a:solidFill>
              </a:rPr>
              <a:t>FIRST</a:t>
            </a:r>
            <a:r>
              <a:rPr lang="en-IN" dirty="0" smtClean="0"/>
              <a:t> </a:t>
            </a:r>
            <a:r>
              <a:rPr lang="en-IN" dirty="0"/>
              <a:t>is a </a:t>
            </a:r>
            <a:r>
              <a:rPr lang="en-IN" b="1" dirty="0"/>
              <a:t>pointer to the first element</a:t>
            </a:r>
            <a:r>
              <a:rPr lang="en-IN" dirty="0"/>
              <a:t> of a </a:t>
            </a:r>
            <a:r>
              <a:rPr lang="en-IN" dirty="0" smtClean="0"/>
              <a:t>Singly linked </a:t>
            </a:r>
            <a:r>
              <a:rPr lang="en-IN" dirty="0"/>
              <a:t>linear list. </a:t>
            </a:r>
            <a:endParaRPr lang="en-IN" dirty="0" smtClean="0"/>
          </a:p>
          <a:p>
            <a:r>
              <a:rPr lang="en-IN" dirty="0" smtClean="0"/>
              <a:t>Typical </a:t>
            </a:r>
            <a:r>
              <a:rPr lang="en-IN" dirty="0"/>
              <a:t>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endParaRPr lang="en-IN" dirty="0" smtClean="0"/>
          </a:p>
          <a:p>
            <a:pPr>
              <a:buClr>
                <a:schemeClr val="tx1"/>
              </a:buClr>
            </a:pPr>
            <a:r>
              <a:rPr lang="en-IN" b="1" dirty="0" smtClean="0">
                <a:solidFill>
                  <a:srgbClr val="FF0000"/>
                </a:solidFill>
              </a:rPr>
              <a:t>AVAIL</a:t>
            </a:r>
            <a:r>
              <a:rPr lang="en-IN" dirty="0" smtClean="0">
                <a:solidFill>
                  <a:srgbClr val="FF0000"/>
                </a:solidFill>
              </a:rPr>
              <a:t> </a:t>
            </a:r>
            <a:r>
              <a:rPr lang="en-IN" dirty="0"/>
              <a:t>is a pointer to the top element of the availability </a:t>
            </a:r>
            <a:r>
              <a:rPr lang="en-IN" dirty="0" smtClean="0"/>
              <a:t>stack.</a:t>
            </a:r>
          </a:p>
          <a:p>
            <a:pPr>
              <a:buClr>
                <a:schemeClr val="tx1"/>
              </a:buClr>
            </a:pPr>
            <a:r>
              <a:rPr lang="en-IN" b="1" dirty="0" smtClean="0">
                <a:solidFill>
                  <a:srgbClr val="FF0000"/>
                </a:solidFill>
              </a:rPr>
              <a:t>NEW</a:t>
            </a:r>
            <a:r>
              <a:rPr lang="en-IN" dirty="0" smtClean="0">
                <a:solidFill>
                  <a:srgbClr val="FF0000"/>
                </a:solidFill>
              </a:rPr>
              <a:t> </a:t>
            </a:r>
            <a:r>
              <a:rPr lang="en-IN" dirty="0"/>
              <a:t>is a temporary pointer variable. </a:t>
            </a:r>
            <a:endParaRPr lang="en-IN" dirty="0" smtClean="0"/>
          </a:p>
        </p:txBody>
      </p:sp>
    </p:spTree>
    <p:extLst>
      <p:ext uri="{BB962C8B-B14F-4D97-AF65-F5344CB8AC3E}">
        <p14:creationId xmlns:p14="http://schemas.microsoft.com/office/powerpoint/2010/main" val="125504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INSERT(X,FIRST) </a:t>
            </a:r>
            <a:r>
              <a:rPr lang="en-US" dirty="0" err="1" smtClean="0"/>
              <a:t>Cont</a:t>
            </a:r>
            <a:r>
              <a:rPr lang="en-US" dirty="0" smtClean="0"/>
              <a:t>…</a:t>
            </a:r>
            <a:endParaRPr lang="en-US" dirty="0"/>
          </a:p>
        </p:txBody>
      </p:sp>
      <p:sp>
        <p:nvSpPr>
          <p:cNvPr id="4" name="TextBox 3"/>
          <p:cNvSpPr txBox="1"/>
          <p:nvPr/>
        </p:nvSpPr>
        <p:spPr>
          <a:xfrm>
            <a:off x="228600" y="1111746"/>
            <a:ext cx="8686800" cy="483209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200" b="1" dirty="0" smtClean="0">
                <a:solidFill>
                  <a:schemeClr val="tx2">
                    <a:lumMod val="60000"/>
                    <a:lumOff val="40000"/>
                  </a:schemeClr>
                </a:solidFill>
                <a:latin typeface="Consolas" pitchFamily="49" charset="0"/>
                <a:cs typeface="Consolas" pitchFamily="49" charset="0"/>
              </a:rPr>
              <a:t>1. [Underflow?]</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latin typeface="Consolas" pitchFamily="49" charset="0"/>
                <a:cs typeface="Consolas" pitchFamily="49" charset="0"/>
              </a:rPr>
              <a:t>IF</a:t>
            </a:r>
            <a:r>
              <a:rPr lang="en-IN" sz="2200" dirty="0" smtClean="0">
                <a:latin typeface="Consolas" pitchFamily="49" charset="0"/>
                <a:cs typeface="Consolas" pitchFamily="49" charset="0"/>
              </a:rPr>
              <a:t>    AVAIL </a:t>
            </a:r>
            <a:r>
              <a:rPr lang="en-IN" sz="2200" dirty="0">
                <a:latin typeface="Consolas" pitchFamily="49" charset="0"/>
                <a:cs typeface="Consolas" pitchFamily="49" charset="0"/>
              </a:rPr>
              <a:t>= NULL</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latin typeface="Consolas" pitchFamily="49" charset="0"/>
                <a:cs typeface="Consolas" pitchFamily="49" charset="0"/>
              </a:rPr>
              <a:t>Then</a:t>
            </a:r>
            <a:r>
              <a:rPr lang="en-IN" sz="2200" dirty="0" smtClean="0">
                <a:latin typeface="Consolas" pitchFamily="49" charset="0"/>
                <a:cs typeface="Consolas" pitchFamily="49" charset="0"/>
              </a:rPr>
              <a:t>  Write </a:t>
            </a:r>
            <a:r>
              <a:rPr lang="en-IN" sz="2200" dirty="0">
                <a:latin typeface="Consolas" pitchFamily="49" charset="0"/>
                <a:cs typeface="Consolas" pitchFamily="49" charset="0"/>
              </a:rPr>
              <a:t>(“Availability </a:t>
            </a:r>
            <a:r>
              <a:rPr lang="en-IN" sz="2200" dirty="0" smtClean="0">
                <a:latin typeface="Consolas" pitchFamily="49" charset="0"/>
                <a:cs typeface="Consolas" pitchFamily="49" charset="0"/>
              </a:rPr>
              <a:t>Stack Underflow</a:t>
            </a:r>
            <a:r>
              <a:rPr lang="en-IN" sz="2200" dirty="0">
                <a:latin typeface="Consolas" pitchFamily="49" charset="0"/>
                <a:cs typeface="Consolas" pitchFamily="49" charset="0"/>
              </a:rPr>
              <a:t>”)</a:t>
            </a:r>
          </a:p>
          <a:p>
            <a:r>
              <a:rPr lang="en-IN" sz="2200" dirty="0" smtClean="0">
                <a:latin typeface="Consolas" pitchFamily="49" charset="0"/>
                <a:cs typeface="Consolas" pitchFamily="49" charset="0"/>
              </a:rPr>
              <a:t>   	   Return(FIRST</a:t>
            </a:r>
            <a:r>
              <a:rPr lang="en-IN" sz="2200" dirty="0">
                <a:latin typeface="Consolas" pitchFamily="49" charset="0"/>
                <a:cs typeface="Consolas" pitchFamily="49" charset="0"/>
              </a:rPr>
              <a:t>)</a:t>
            </a:r>
          </a:p>
          <a:p>
            <a:r>
              <a:rPr lang="en-IN" sz="2200" b="1" dirty="0" smtClean="0">
                <a:solidFill>
                  <a:schemeClr val="tx2">
                    <a:lumMod val="60000"/>
                    <a:lumOff val="40000"/>
                  </a:schemeClr>
                </a:solidFill>
                <a:latin typeface="Consolas" pitchFamily="49" charset="0"/>
                <a:cs typeface="Consolas" pitchFamily="49" charset="0"/>
              </a:rPr>
              <a:t>2</a:t>
            </a:r>
            <a:r>
              <a:rPr lang="en-IN" sz="2200" b="1" dirty="0">
                <a:solidFill>
                  <a:schemeClr val="tx2">
                    <a:lumMod val="60000"/>
                    <a:lumOff val="40000"/>
                  </a:schemeClr>
                </a:solidFill>
                <a:latin typeface="Consolas" pitchFamily="49" charset="0"/>
                <a:cs typeface="Consolas" pitchFamily="49" charset="0"/>
              </a:rPr>
              <a:t>. [Obtain address of next free </a:t>
            </a:r>
            <a:r>
              <a:rPr lang="en-IN" sz="2200" b="1" dirty="0" smtClean="0">
                <a:solidFill>
                  <a:schemeClr val="tx2">
                    <a:lumMod val="60000"/>
                    <a:lumOff val="40000"/>
                  </a:schemeClr>
                </a:solidFill>
                <a:latin typeface="Consolas" pitchFamily="49" charset="0"/>
                <a:cs typeface="Consolas" pitchFamily="49" charset="0"/>
              </a:rPr>
              <a:t>Node</a:t>
            </a:r>
            <a:r>
              <a:rPr lang="en-IN" sz="2200" b="1" dirty="0">
                <a:solidFill>
                  <a:schemeClr val="tx2">
                    <a:lumMod val="60000"/>
                    <a:lumOff val="40000"/>
                  </a:schemeClr>
                </a:solidFill>
                <a:latin typeface="Consolas" pitchFamily="49" charset="0"/>
                <a:cs typeface="Consolas" pitchFamily="49" charset="0"/>
              </a:rPr>
              <a:t>]</a:t>
            </a:r>
            <a:endParaRPr lang="en-IN" sz="2200" b="1" dirty="0" smtClean="0">
              <a:solidFill>
                <a:schemeClr val="tx2">
                  <a:lumMod val="60000"/>
                  <a:lumOff val="40000"/>
                </a:schemeClr>
              </a:solidFill>
              <a:latin typeface="Consolas" pitchFamily="49" charset="0"/>
              <a:cs typeface="Consolas" pitchFamily="49" charset="0"/>
            </a:endParaRP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NEW </a:t>
            </a:r>
            <a:r>
              <a:rPr lang="en-IN" sz="2200" dirty="0" smtClean="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rPr>
              <a:t>AVAIL</a:t>
            </a:r>
          </a:p>
          <a:p>
            <a:r>
              <a:rPr lang="en-IN" sz="2200" b="1" dirty="0" smtClean="0">
                <a:solidFill>
                  <a:schemeClr val="tx2">
                    <a:lumMod val="60000"/>
                    <a:lumOff val="40000"/>
                  </a:schemeClr>
                </a:solidFill>
                <a:latin typeface="Consolas" pitchFamily="49" charset="0"/>
                <a:cs typeface="Consolas" pitchFamily="49" charset="0"/>
              </a:rPr>
              <a:t>3</a:t>
            </a:r>
            <a:r>
              <a:rPr lang="en-IN" sz="2200" b="1" dirty="0">
                <a:solidFill>
                  <a:schemeClr val="tx2">
                    <a:lumMod val="60000"/>
                    <a:lumOff val="40000"/>
                  </a:schemeClr>
                </a:solidFill>
                <a:latin typeface="Consolas" pitchFamily="49" charset="0"/>
                <a:cs typeface="Consolas" pitchFamily="49" charset="0"/>
              </a:rPr>
              <a:t>. [Remove free node from </a:t>
            </a:r>
            <a:r>
              <a:rPr lang="en-IN" sz="2200" b="1" dirty="0" smtClean="0">
                <a:solidFill>
                  <a:schemeClr val="tx2">
                    <a:lumMod val="60000"/>
                    <a:lumOff val="40000"/>
                  </a:schemeClr>
                </a:solidFill>
                <a:latin typeface="Consolas" pitchFamily="49" charset="0"/>
                <a:cs typeface="Consolas" pitchFamily="49" charset="0"/>
              </a:rPr>
              <a:t>availability </a:t>
            </a:r>
            <a:r>
              <a:rPr lang="en-IN" sz="2200" b="1" dirty="0">
                <a:solidFill>
                  <a:schemeClr val="tx2">
                    <a:lumMod val="60000"/>
                    <a:lumOff val="40000"/>
                  </a:schemeClr>
                </a:solidFill>
                <a:latin typeface="Consolas" pitchFamily="49" charset="0"/>
                <a:cs typeface="Consolas" pitchFamily="49" charset="0"/>
              </a:rPr>
              <a:t>Stack]</a:t>
            </a:r>
            <a:endParaRPr lang="en-IN" sz="2200" b="1" dirty="0" smtClean="0">
              <a:solidFill>
                <a:schemeClr val="tx2">
                  <a:lumMod val="60000"/>
                  <a:lumOff val="40000"/>
                </a:schemeClr>
              </a:solidFill>
              <a:latin typeface="Consolas" pitchFamily="49" charset="0"/>
              <a:cs typeface="Consolas" pitchFamily="49" charset="0"/>
            </a:endParaRP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AVAIL </a:t>
            </a:r>
            <a:r>
              <a:rPr lang="en-IN" sz="2200" dirty="0" smtClean="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rPr>
              <a:t>LINK(AVAIL)</a:t>
            </a:r>
          </a:p>
          <a:p>
            <a:r>
              <a:rPr lang="en-IN" sz="2200" b="1" dirty="0">
                <a:solidFill>
                  <a:schemeClr val="tx2">
                    <a:lumMod val="60000"/>
                    <a:lumOff val="40000"/>
                  </a:schemeClr>
                </a:solidFill>
                <a:latin typeface="Consolas" pitchFamily="49" charset="0"/>
                <a:cs typeface="Consolas" pitchFamily="49" charset="0"/>
              </a:rPr>
              <a:t>4. [Initialize fields of new node </a:t>
            </a:r>
            <a:r>
              <a:rPr lang="en-IN" sz="2200" b="1" dirty="0" smtClean="0">
                <a:solidFill>
                  <a:schemeClr val="tx2">
                    <a:lumMod val="60000"/>
                    <a:lumOff val="40000"/>
                  </a:schemeClr>
                </a:solidFill>
                <a:latin typeface="Consolas" pitchFamily="49" charset="0"/>
                <a:cs typeface="Consolas" pitchFamily="49" charset="0"/>
              </a:rPr>
              <a:t>and </a:t>
            </a:r>
          </a:p>
          <a:p>
            <a:r>
              <a:rPr lang="en-IN" sz="2200" b="1" dirty="0">
                <a:solidFill>
                  <a:schemeClr val="tx2">
                    <a:lumMod val="60000"/>
                    <a:lumOff val="40000"/>
                  </a:schemeClr>
                </a:solidFill>
                <a:latin typeface="Consolas" pitchFamily="49" charset="0"/>
                <a:cs typeface="Consolas" pitchFamily="49" charset="0"/>
              </a:rPr>
              <a:t> </a:t>
            </a:r>
            <a:r>
              <a:rPr lang="en-IN" sz="2200" b="1" dirty="0" smtClean="0">
                <a:solidFill>
                  <a:schemeClr val="tx2">
                    <a:lumMod val="60000"/>
                    <a:lumOff val="40000"/>
                  </a:schemeClr>
                </a:solidFill>
                <a:latin typeface="Consolas" pitchFamily="49" charset="0"/>
                <a:cs typeface="Consolas" pitchFamily="49" charset="0"/>
              </a:rPr>
              <a:t>  its </a:t>
            </a:r>
            <a:r>
              <a:rPr lang="en-IN" sz="2200" b="1" dirty="0">
                <a:solidFill>
                  <a:schemeClr val="tx2">
                    <a:lumMod val="60000"/>
                    <a:lumOff val="40000"/>
                  </a:schemeClr>
                </a:solidFill>
                <a:latin typeface="Consolas" pitchFamily="49" charset="0"/>
                <a:cs typeface="Consolas" pitchFamily="49" charset="0"/>
              </a:rPr>
              <a:t>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X</a:t>
            </a:r>
          </a:p>
          <a:p>
            <a:r>
              <a:rPr lang="en-IN" sz="2200" dirty="0">
                <a:latin typeface="Consolas" pitchFamily="49" charset="0"/>
                <a:cs typeface="Consolas" pitchFamily="49" charset="0"/>
              </a:rPr>
              <a:t>    LINK (NEW) </a:t>
            </a:r>
            <a:r>
              <a:rPr lang="en-IN" sz="2200" dirty="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rPr>
              <a:t>FIRST</a:t>
            </a:r>
          </a:p>
          <a:p>
            <a:r>
              <a:rPr lang="en-IN" sz="2200" b="1" dirty="0" smtClean="0">
                <a:solidFill>
                  <a:schemeClr val="tx2">
                    <a:lumMod val="60000"/>
                    <a:lumOff val="40000"/>
                  </a:schemeClr>
                </a:solidFill>
                <a:latin typeface="Consolas" pitchFamily="49" charset="0"/>
                <a:cs typeface="Consolas" pitchFamily="49" charset="0"/>
              </a:rPr>
              <a:t>5</a:t>
            </a:r>
            <a:r>
              <a:rPr lang="en-IN" sz="2200" b="1" dirty="0">
                <a:solidFill>
                  <a:schemeClr val="tx2">
                    <a:lumMod val="60000"/>
                    <a:lumOff val="40000"/>
                  </a:schemeClr>
                </a:solidFill>
                <a:latin typeface="Consolas" pitchFamily="49" charset="0"/>
                <a:cs typeface="Consolas" pitchFamily="49" charset="0"/>
              </a:rPr>
              <a:t>. [Return address of new node]</a:t>
            </a:r>
          </a:p>
          <a:p>
            <a:r>
              <a:rPr lang="en-IN" sz="2200" dirty="0">
                <a:latin typeface="Consolas" pitchFamily="49" charset="0"/>
                <a:cs typeface="Consolas" pitchFamily="49" charset="0"/>
              </a:rPr>
              <a:t>    Return (NEW</a:t>
            </a:r>
            <a:r>
              <a:rPr lang="en-IN" sz="2200" dirty="0" smtClean="0">
                <a:latin typeface="Consolas" pitchFamily="49" charset="0"/>
                <a:cs typeface="Consolas" pitchFamily="49" charset="0"/>
              </a:rPr>
              <a:t>)</a:t>
            </a:r>
            <a:endParaRPr lang="en-IN" sz="2200" b="1" dirty="0">
              <a:solidFill>
                <a:schemeClr val="tx2">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101939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INSERT(50,FIRST)</a:t>
            </a:r>
            <a:endParaRPr lang="en-US" dirty="0"/>
          </a:p>
        </p:txBody>
      </p:sp>
      <p:grpSp>
        <p:nvGrpSpPr>
          <p:cNvPr id="4" name="Group 3"/>
          <p:cNvGrpSpPr/>
          <p:nvPr/>
        </p:nvGrpSpPr>
        <p:grpSpPr>
          <a:xfrm>
            <a:off x="1561519" y="1383268"/>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link</a:t>
              </a:r>
              <a:endParaRPr lang="en-US" sz="2400" b="1" dirty="0"/>
            </a:p>
          </p:txBody>
        </p:sp>
      </p:grpSp>
      <p:grpSp>
        <p:nvGrpSpPr>
          <p:cNvPr id="7" name="Group 6"/>
          <p:cNvGrpSpPr/>
          <p:nvPr/>
        </p:nvGrpSpPr>
        <p:grpSpPr>
          <a:xfrm>
            <a:off x="3496958" y="1383268"/>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50</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0" name="Group 9"/>
          <p:cNvGrpSpPr/>
          <p:nvPr/>
        </p:nvGrpSpPr>
        <p:grpSpPr>
          <a:xfrm>
            <a:off x="5401958" y="1383268"/>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35</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3" name="Group 12"/>
          <p:cNvGrpSpPr/>
          <p:nvPr/>
        </p:nvGrpSpPr>
        <p:grpSpPr>
          <a:xfrm>
            <a:off x="7306958"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093761" y="1649968"/>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029200"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934200"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068958" y="1383268"/>
            <a:ext cx="770242" cy="533400"/>
          </a:xfrm>
          <a:prstGeom prst="line">
            <a:avLst/>
          </a:prstGeom>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645241" y="2145268"/>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21" name="Straight Arrow Connector 20"/>
          <p:cNvCxnSpPr>
            <a:endCxn id="5" idx="2"/>
          </p:cNvCxnSpPr>
          <p:nvPr/>
        </p:nvCxnSpPr>
        <p:spPr>
          <a:xfrm flipV="1">
            <a:off x="1942519" y="1916668"/>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5" name="Group 24"/>
          <p:cNvGrpSpPr/>
          <p:nvPr/>
        </p:nvGrpSpPr>
        <p:grpSpPr>
          <a:xfrm>
            <a:off x="76200" y="2667000"/>
            <a:ext cx="1532242" cy="533400"/>
            <a:chOff x="951919" y="5486400"/>
            <a:chExt cx="1532242" cy="533400"/>
          </a:xfrm>
        </p:grpSpPr>
        <p:sp>
          <p:nvSpPr>
            <p:cNvPr id="26" name="Rectangle 2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link</a:t>
              </a:r>
              <a:endParaRPr lang="en-US" sz="2400" b="1" dirty="0"/>
            </a:p>
          </p:txBody>
        </p:sp>
      </p:grpSp>
      <p:sp>
        <p:nvSpPr>
          <p:cNvPr id="28" name="TextBox 27"/>
          <p:cNvSpPr txBox="1"/>
          <p:nvPr/>
        </p:nvSpPr>
        <p:spPr>
          <a:xfrm>
            <a:off x="533400" y="3200400"/>
            <a:ext cx="659155" cy="369332"/>
          </a:xfrm>
          <a:prstGeom prst="rect">
            <a:avLst/>
          </a:prstGeom>
          <a:noFill/>
        </p:spPr>
        <p:txBody>
          <a:bodyPr wrap="none" rtlCol="0">
            <a:spAutoFit/>
          </a:bodyPr>
          <a:lstStyle/>
          <a:p>
            <a:r>
              <a:rPr lang="en-IN" b="1" dirty="0" smtClean="0">
                <a:solidFill>
                  <a:srgbClr val="FF0000"/>
                </a:solidFill>
              </a:rPr>
              <a:t>NEW</a:t>
            </a:r>
            <a:endParaRPr lang="en-US" b="1" dirty="0">
              <a:solidFill>
                <a:srgbClr val="FF0000"/>
              </a:solidFill>
            </a:endParaRPr>
          </a:p>
        </p:txBody>
      </p:sp>
      <p:sp>
        <p:nvSpPr>
          <p:cNvPr id="29" name="TextBox 28"/>
          <p:cNvSpPr txBox="1"/>
          <p:nvPr/>
        </p:nvSpPr>
        <p:spPr>
          <a:xfrm>
            <a:off x="142403" y="2579757"/>
            <a:ext cx="704039" cy="707886"/>
          </a:xfrm>
          <a:prstGeom prst="rect">
            <a:avLst/>
          </a:prstGeom>
          <a:noFill/>
        </p:spPr>
        <p:txBody>
          <a:bodyPr wrap="none" rtlCol="0">
            <a:spAutoFit/>
          </a:bodyPr>
          <a:lstStyle/>
          <a:p>
            <a:r>
              <a:rPr lang="en-IN" sz="4000" b="1" dirty="0" smtClean="0">
                <a:solidFill>
                  <a:schemeClr val="bg1"/>
                </a:solidFill>
              </a:rPr>
              <a:t>50</a:t>
            </a:r>
            <a:endParaRPr lang="en-US" sz="4000" b="1" dirty="0">
              <a:solidFill>
                <a:schemeClr val="bg1"/>
              </a:solidFill>
            </a:endParaRPr>
          </a:p>
        </p:txBody>
      </p:sp>
      <p:sp>
        <p:nvSpPr>
          <p:cNvPr id="30" name="TextBox 29"/>
          <p:cNvSpPr txBox="1"/>
          <p:nvPr/>
        </p:nvSpPr>
        <p:spPr>
          <a:xfrm>
            <a:off x="259194" y="3940076"/>
            <a:ext cx="8580005" cy="230832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400" b="1" dirty="0" smtClean="0">
                <a:solidFill>
                  <a:schemeClr val="tx2">
                    <a:lumMod val="60000"/>
                    <a:lumOff val="40000"/>
                  </a:schemeClr>
                </a:solidFill>
                <a:latin typeface="Consolas" pitchFamily="49" charset="0"/>
                <a:cs typeface="Consolas" pitchFamily="49" charset="0"/>
              </a:rPr>
              <a:t>4</a:t>
            </a:r>
            <a:r>
              <a:rPr lang="en-IN" sz="2400" b="1" dirty="0">
                <a:solidFill>
                  <a:schemeClr val="tx2">
                    <a:lumMod val="60000"/>
                    <a:lumOff val="40000"/>
                  </a:schemeClr>
                </a:solidFill>
                <a:latin typeface="Consolas" pitchFamily="49" charset="0"/>
                <a:cs typeface="Consolas" pitchFamily="49" charset="0"/>
              </a:rPr>
              <a:t>. [Initialize fields of new node </a:t>
            </a:r>
            <a:r>
              <a:rPr lang="en-IN" sz="2400" b="1" dirty="0" smtClean="0">
                <a:solidFill>
                  <a:schemeClr val="tx2">
                    <a:lumMod val="60000"/>
                    <a:lumOff val="40000"/>
                  </a:schemeClr>
                </a:solidFill>
                <a:latin typeface="Consolas" pitchFamily="49" charset="0"/>
                <a:cs typeface="Consolas" pitchFamily="49" charset="0"/>
              </a:rPr>
              <a:t>and </a:t>
            </a:r>
          </a:p>
          <a:p>
            <a:r>
              <a:rPr lang="en-IN" sz="2400" b="1" dirty="0">
                <a:solidFill>
                  <a:schemeClr val="tx2">
                    <a:lumMod val="60000"/>
                    <a:lumOff val="40000"/>
                  </a:schemeClr>
                </a:solidFill>
                <a:latin typeface="Consolas" pitchFamily="49" charset="0"/>
                <a:cs typeface="Consolas" pitchFamily="49" charset="0"/>
              </a:rPr>
              <a:t> </a:t>
            </a:r>
            <a:r>
              <a:rPr lang="en-IN" sz="2400" b="1" dirty="0" smtClean="0">
                <a:solidFill>
                  <a:schemeClr val="tx2">
                    <a:lumMod val="60000"/>
                    <a:lumOff val="40000"/>
                  </a:schemeClr>
                </a:solidFill>
                <a:latin typeface="Consolas" pitchFamily="49" charset="0"/>
                <a:cs typeface="Consolas" pitchFamily="49" charset="0"/>
              </a:rPr>
              <a:t>  its </a:t>
            </a:r>
            <a:r>
              <a:rPr lang="en-IN" sz="2400" b="1" dirty="0">
                <a:solidFill>
                  <a:schemeClr val="tx2">
                    <a:lumMod val="60000"/>
                    <a:lumOff val="40000"/>
                  </a:schemeClr>
                </a:solidFill>
                <a:latin typeface="Consolas" pitchFamily="49" charset="0"/>
                <a:cs typeface="Consolas" pitchFamily="49" charset="0"/>
              </a:rPr>
              <a:t>link to the list]</a:t>
            </a:r>
          </a:p>
          <a:p>
            <a:r>
              <a:rPr lang="en-IN" sz="2400" dirty="0">
                <a:latin typeface="Consolas" pitchFamily="49" charset="0"/>
                <a:cs typeface="Consolas" pitchFamily="49" charset="0"/>
              </a:rPr>
              <a:t>    INFO(NEW)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X</a:t>
            </a:r>
          </a:p>
          <a:p>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smtClean="0">
                <a:latin typeface="Consolas" pitchFamily="49" charset="0"/>
                <a:cs typeface="Consolas" pitchFamily="49" charset="0"/>
              </a:rPr>
              <a:t>FIRST</a:t>
            </a:r>
          </a:p>
          <a:p>
            <a:r>
              <a:rPr lang="en-IN" sz="2400" b="1" dirty="0" smtClean="0">
                <a:solidFill>
                  <a:schemeClr val="tx2">
                    <a:lumMod val="60000"/>
                    <a:lumOff val="40000"/>
                  </a:schemeClr>
                </a:solidFill>
                <a:latin typeface="Consolas" pitchFamily="49" charset="0"/>
                <a:cs typeface="Consolas" pitchFamily="49" charset="0"/>
              </a:rPr>
              <a:t>5</a:t>
            </a:r>
            <a:r>
              <a:rPr lang="en-IN" sz="2400" b="1" dirty="0">
                <a:solidFill>
                  <a:schemeClr val="tx2">
                    <a:lumMod val="60000"/>
                    <a:lumOff val="40000"/>
                  </a:schemeClr>
                </a:solidFill>
                <a:latin typeface="Consolas" pitchFamily="49" charset="0"/>
                <a:cs typeface="Consolas" pitchFamily="49" charset="0"/>
              </a:rPr>
              <a:t>. [Return address of new node]</a:t>
            </a:r>
          </a:p>
          <a:p>
            <a:r>
              <a:rPr lang="en-IN" sz="2400" dirty="0">
                <a:latin typeface="Consolas" pitchFamily="49" charset="0"/>
                <a:cs typeface="Consolas" pitchFamily="49" charset="0"/>
              </a:rPr>
              <a:t>    Return (NEW</a:t>
            </a:r>
            <a:r>
              <a:rPr lang="en-IN" sz="2400" dirty="0" smtClean="0">
                <a:latin typeface="Consolas" pitchFamily="49" charset="0"/>
                <a:cs typeface="Consolas" pitchFamily="49" charset="0"/>
              </a:rPr>
              <a:t>)</a:t>
            </a:r>
            <a:endParaRPr lang="en-IN" sz="2400" b="1" dirty="0">
              <a:solidFill>
                <a:schemeClr val="tx2">
                  <a:lumMod val="60000"/>
                  <a:lumOff val="40000"/>
                </a:schemeClr>
              </a:solidFill>
              <a:latin typeface="Consolas" pitchFamily="49" charset="0"/>
              <a:cs typeface="Consolas" pitchFamily="49" charset="0"/>
            </a:endParaRPr>
          </a:p>
        </p:txBody>
      </p:sp>
      <p:cxnSp>
        <p:nvCxnSpPr>
          <p:cNvPr id="34" name="Straight Connector 33"/>
          <p:cNvCxnSpPr>
            <a:stCxn id="27" idx="0"/>
          </p:cNvCxnSpPr>
          <p:nvPr/>
        </p:nvCxnSpPr>
        <p:spPr>
          <a:xfrm flipV="1">
            <a:off x="1227442" y="1649968"/>
            <a:ext cx="0" cy="1017032"/>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endCxn id="5" idx="1"/>
          </p:cNvCxnSpPr>
          <p:nvPr/>
        </p:nvCxnSpPr>
        <p:spPr>
          <a:xfrm>
            <a:off x="1227442" y="1649968"/>
            <a:ext cx="33407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3581400" y="2971800"/>
            <a:ext cx="3483005" cy="461665"/>
          </a:xfrm>
          <a:prstGeom prst="rect">
            <a:avLst/>
          </a:prstGeom>
          <a:noFill/>
        </p:spPr>
        <p:txBody>
          <a:bodyPr wrap="none" rtlCol="0">
            <a:spAutoFit/>
          </a:bodyPr>
          <a:lstStyle/>
          <a:p>
            <a:r>
              <a:rPr lang="en-IN" sz="2400" b="1" dirty="0" smtClean="0"/>
              <a:t>FIRST </a:t>
            </a:r>
            <a:r>
              <a:rPr lang="en-IN" sz="2400" b="1" dirty="0" smtClean="0">
                <a:sym typeface="Wingdings" pitchFamily="2" charset="2"/>
              </a:rPr>
              <a:t> INSERT (X, FIRST)</a:t>
            </a:r>
            <a:endParaRPr lang="en-US" sz="2400" b="1" dirty="0"/>
          </a:p>
        </p:txBody>
      </p:sp>
      <p:sp>
        <p:nvSpPr>
          <p:cNvPr id="31" name="TextBox 30"/>
          <p:cNvSpPr txBox="1"/>
          <p:nvPr/>
        </p:nvSpPr>
        <p:spPr>
          <a:xfrm>
            <a:off x="62450" y="3429000"/>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32" name="Straight Arrow Connector 31"/>
          <p:cNvCxnSpPr/>
          <p:nvPr/>
        </p:nvCxnSpPr>
        <p:spPr>
          <a:xfrm flipV="1">
            <a:off x="359728" y="32004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5166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8" grpId="0"/>
      <p:bldP spid="29" grpId="0"/>
      <p:bldP spid="30" grpId="0" animBg="1"/>
      <p:bldP spid="37"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INSEND(X</a:t>
            </a:r>
            <a:r>
              <a:rPr lang="en-US" dirty="0"/>
              <a:t>, </a:t>
            </a:r>
            <a:r>
              <a:rPr lang="en-US" dirty="0" smtClean="0"/>
              <a:t>FIRST)</a:t>
            </a:r>
            <a:endParaRPr lang="en-US" dirty="0"/>
          </a:p>
        </p:txBody>
      </p:sp>
      <p:sp>
        <p:nvSpPr>
          <p:cNvPr id="3" name="Content Placeholder 2"/>
          <p:cNvSpPr>
            <a:spLocks noGrp="1"/>
          </p:cNvSpPr>
          <p:nvPr>
            <p:ph idx="1"/>
          </p:nvPr>
        </p:nvSpPr>
        <p:spPr/>
        <p:txBody>
          <a:bodyPr/>
          <a:lstStyle/>
          <a:p>
            <a:r>
              <a:rPr lang="en-IN" dirty="0" smtClean="0"/>
              <a:t>This </a:t>
            </a:r>
            <a:r>
              <a:rPr lang="en-IN" dirty="0"/>
              <a:t>function </a:t>
            </a:r>
            <a:r>
              <a:rPr lang="en-IN" b="1" dirty="0">
                <a:solidFill>
                  <a:srgbClr val="FF0000"/>
                </a:solidFill>
              </a:rPr>
              <a:t>inserts</a:t>
            </a:r>
            <a:r>
              <a:rPr lang="en-IN" dirty="0">
                <a:solidFill>
                  <a:srgbClr val="FF0000"/>
                </a:solidFill>
              </a:rPr>
              <a:t> </a:t>
            </a:r>
            <a:r>
              <a:rPr lang="en-IN" dirty="0"/>
              <a:t>a new node at the </a:t>
            </a:r>
            <a:r>
              <a:rPr lang="en-IN" b="1" dirty="0">
                <a:solidFill>
                  <a:srgbClr val="FF0000"/>
                </a:solidFill>
              </a:rPr>
              <a:t>last position </a:t>
            </a:r>
            <a:r>
              <a:rPr lang="en-IN" dirty="0"/>
              <a:t>of linked list. </a:t>
            </a:r>
            <a:endParaRPr lang="en-IN" dirty="0" smtClean="0"/>
          </a:p>
          <a:p>
            <a:r>
              <a:rPr lang="en-IN" dirty="0" smtClean="0"/>
              <a:t>This </a:t>
            </a:r>
            <a:r>
              <a:rPr lang="en-IN" dirty="0"/>
              <a:t>function returns address of </a:t>
            </a:r>
            <a:r>
              <a:rPr lang="en-IN" b="1" dirty="0">
                <a:solidFill>
                  <a:srgbClr val="FF0000"/>
                </a:solidFill>
              </a:rPr>
              <a:t>FIRST</a:t>
            </a:r>
            <a:r>
              <a:rPr lang="en-IN" dirty="0">
                <a:solidFill>
                  <a:srgbClr val="FF0000"/>
                </a:solidFill>
              </a:rPr>
              <a:t> </a:t>
            </a:r>
            <a:r>
              <a:rPr lang="en-IN" dirty="0"/>
              <a:t>node.</a:t>
            </a:r>
            <a:endParaRPr lang="en-US" dirty="0"/>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is a </a:t>
            </a:r>
            <a:r>
              <a:rPr lang="en-IN" b="1" dirty="0"/>
              <a:t>pointer to the first element</a:t>
            </a:r>
            <a:r>
              <a:rPr lang="en-IN" dirty="0"/>
              <a:t> of a Singly linked linear list.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AVAIL</a:t>
            </a:r>
            <a:r>
              <a:rPr lang="en-IN" dirty="0">
                <a:solidFill>
                  <a:srgbClr val="FF0000"/>
                </a:solidFill>
              </a:rPr>
              <a:t> </a:t>
            </a:r>
            <a:r>
              <a:rPr lang="en-IN" dirty="0"/>
              <a:t>is a pointer to the top element of the availability stack.</a:t>
            </a:r>
          </a:p>
          <a:p>
            <a:pPr>
              <a:buClr>
                <a:schemeClr val="tx1"/>
              </a:buClr>
            </a:pPr>
            <a:r>
              <a:rPr lang="en-IN" b="1" dirty="0">
                <a:solidFill>
                  <a:srgbClr val="FF0000"/>
                </a:solidFill>
              </a:rPr>
              <a:t>NEW</a:t>
            </a:r>
            <a:r>
              <a:rPr lang="en-IN" dirty="0">
                <a:solidFill>
                  <a:srgbClr val="FF0000"/>
                </a:solidFill>
              </a:rPr>
              <a:t> </a:t>
            </a:r>
            <a:r>
              <a:rPr lang="en-IN" dirty="0"/>
              <a:t>is a temporary pointer variable. </a:t>
            </a:r>
          </a:p>
          <a:p>
            <a:endParaRPr lang="en-IN" dirty="0" smtClean="0"/>
          </a:p>
          <a:p>
            <a:endParaRPr lang="en-IN" dirty="0"/>
          </a:p>
          <a:p>
            <a:endParaRPr lang="en-US" dirty="0"/>
          </a:p>
        </p:txBody>
      </p:sp>
    </p:spTree>
    <p:extLst>
      <p:ext uri="{BB962C8B-B14F-4D97-AF65-F5344CB8AC3E}">
        <p14:creationId xmlns:p14="http://schemas.microsoft.com/office/powerpoint/2010/main" val="51249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r>
              <a:rPr lang="en-US" dirty="0" smtClean="0"/>
              <a:t>) </a:t>
            </a:r>
            <a:r>
              <a:rPr lang="en-US" dirty="0" err="1" smtClean="0"/>
              <a:t>Cont</a:t>
            </a:r>
            <a:r>
              <a:rPr lang="en-US" dirty="0" smtClean="0"/>
              <a:t>…</a:t>
            </a:r>
            <a:endParaRPr lang="en-US" dirty="0"/>
          </a:p>
        </p:txBody>
      </p:sp>
      <p:sp>
        <p:nvSpPr>
          <p:cNvPr id="4" name="TextBox 3"/>
          <p:cNvSpPr txBox="1"/>
          <p:nvPr/>
        </p:nvSpPr>
        <p:spPr>
          <a:xfrm>
            <a:off x="228600" y="1111746"/>
            <a:ext cx="4038600" cy="507831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smtClean="0">
                <a:solidFill>
                  <a:schemeClr val="tx2">
                    <a:lumMod val="60000"/>
                    <a:lumOff val="40000"/>
                  </a:schemeClr>
                </a:solidFill>
                <a:latin typeface="Consolas" pitchFamily="49" charset="0"/>
                <a:cs typeface="Consolas" pitchFamily="49" charset="0"/>
              </a:rPr>
              <a:t>1. [Underflow?]</a:t>
            </a:r>
          </a:p>
          <a:p>
            <a:r>
              <a:rPr lang="en-IN" dirty="0">
                <a:latin typeface="Consolas" pitchFamily="49" charset="0"/>
                <a:cs typeface="Consolas" pitchFamily="49" charset="0"/>
              </a:rPr>
              <a:t> </a:t>
            </a:r>
            <a:r>
              <a:rPr lang="en-IN" dirty="0" smtClean="0">
                <a:latin typeface="Consolas" pitchFamily="49" charset="0"/>
                <a:cs typeface="Consolas" pitchFamily="49" charset="0"/>
              </a:rPr>
              <a:t>  IF    AVAIL </a:t>
            </a:r>
            <a:r>
              <a:rPr lang="en-IN" dirty="0">
                <a:latin typeface="Consolas" pitchFamily="49" charset="0"/>
                <a:cs typeface="Consolas" pitchFamily="49" charset="0"/>
              </a:rPr>
              <a:t>= NULL</a:t>
            </a:r>
          </a:p>
          <a:p>
            <a:r>
              <a:rPr lang="en-IN" dirty="0">
                <a:latin typeface="Consolas" pitchFamily="49" charset="0"/>
                <a:cs typeface="Consolas" pitchFamily="49" charset="0"/>
              </a:rPr>
              <a:t> </a:t>
            </a:r>
            <a:r>
              <a:rPr lang="en-IN" dirty="0" smtClean="0">
                <a:latin typeface="Consolas" pitchFamily="49" charset="0"/>
                <a:cs typeface="Consolas" pitchFamily="49" charset="0"/>
              </a:rPr>
              <a:t>  Then  Write </a:t>
            </a:r>
            <a:r>
              <a:rPr lang="en-IN" dirty="0">
                <a:latin typeface="Consolas" pitchFamily="49" charset="0"/>
                <a:cs typeface="Consolas" pitchFamily="49" charset="0"/>
              </a:rPr>
              <a:t>(“Availability </a:t>
            </a:r>
            <a:endParaRPr lang="en-IN" dirty="0" smtClean="0">
              <a:latin typeface="Consolas" pitchFamily="49" charset="0"/>
              <a:cs typeface="Consolas" pitchFamily="49" charset="0"/>
            </a:endParaRPr>
          </a:p>
          <a:p>
            <a:r>
              <a:rPr lang="en-IN" dirty="0">
                <a:latin typeface="Consolas" pitchFamily="49" charset="0"/>
                <a:cs typeface="Consolas" pitchFamily="49" charset="0"/>
              </a:rPr>
              <a:t>  </a:t>
            </a:r>
            <a:r>
              <a:rPr lang="en-IN" dirty="0" smtClean="0">
                <a:latin typeface="Consolas" pitchFamily="49" charset="0"/>
                <a:cs typeface="Consolas" pitchFamily="49" charset="0"/>
              </a:rPr>
              <a:t>       Stack Underflow</a:t>
            </a:r>
            <a:r>
              <a:rPr lang="en-IN" dirty="0">
                <a:latin typeface="Consolas" pitchFamily="49" charset="0"/>
                <a:cs typeface="Consolas" pitchFamily="49" charset="0"/>
              </a:rPr>
              <a:t>”)</a:t>
            </a:r>
          </a:p>
          <a:p>
            <a:r>
              <a:rPr lang="en-IN" dirty="0" smtClean="0">
                <a:latin typeface="Consolas" pitchFamily="49" charset="0"/>
                <a:cs typeface="Consolas" pitchFamily="49" charset="0"/>
              </a:rPr>
              <a:t>         Return(FIRST)</a:t>
            </a:r>
          </a:p>
          <a:p>
            <a:endParaRPr lang="en-IN" dirty="0">
              <a:latin typeface="Consolas" pitchFamily="49" charset="0"/>
              <a:cs typeface="Consolas" pitchFamily="49" charset="0"/>
            </a:endParaRPr>
          </a:p>
          <a:p>
            <a:r>
              <a:rPr lang="en-IN" b="1" dirty="0" smtClean="0">
                <a:solidFill>
                  <a:schemeClr val="tx2">
                    <a:lumMod val="60000"/>
                    <a:lumOff val="40000"/>
                  </a:schemeClr>
                </a:solidFill>
                <a:latin typeface="Consolas" pitchFamily="49" charset="0"/>
                <a:cs typeface="Consolas" pitchFamily="49" charset="0"/>
              </a:rPr>
              <a:t>2</a:t>
            </a:r>
            <a:r>
              <a:rPr lang="en-IN" b="1" dirty="0">
                <a:solidFill>
                  <a:schemeClr val="tx2">
                    <a:lumMod val="60000"/>
                    <a:lumOff val="40000"/>
                  </a:schemeClr>
                </a:solidFill>
                <a:latin typeface="Consolas" pitchFamily="49" charset="0"/>
                <a:cs typeface="Consolas" pitchFamily="49" charset="0"/>
              </a:rPr>
              <a:t>. [Obtain address of </a:t>
            </a:r>
            <a:endParaRPr lang="en-IN" b="1" dirty="0" smtClean="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next </a:t>
            </a:r>
            <a:r>
              <a:rPr lang="en-IN" b="1" dirty="0">
                <a:solidFill>
                  <a:schemeClr val="tx2">
                    <a:lumMod val="60000"/>
                    <a:lumOff val="40000"/>
                  </a:schemeClr>
                </a:solidFill>
                <a:latin typeface="Consolas" pitchFamily="49" charset="0"/>
                <a:cs typeface="Consolas" pitchFamily="49" charset="0"/>
              </a:rPr>
              <a:t>free </a:t>
            </a:r>
            <a:r>
              <a:rPr lang="en-IN" b="1" dirty="0" smtClean="0">
                <a:solidFill>
                  <a:schemeClr val="tx2">
                    <a:lumMod val="60000"/>
                    <a:lumOff val="40000"/>
                  </a:schemeClr>
                </a:solidFill>
                <a:latin typeface="Consolas" pitchFamily="49" charset="0"/>
                <a:cs typeface="Consolas" pitchFamily="49" charset="0"/>
              </a:rPr>
              <a:t>Node</a:t>
            </a:r>
            <a:r>
              <a:rPr lang="en-IN" b="1" dirty="0">
                <a:solidFill>
                  <a:schemeClr val="tx2">
                    <a:lumMod val="60000"/>
                    <a:lumOff val="40000"/>
                  </a:schemeClr>
                </a:solidFill>
                <a:latin typeface="Consolas" pitchFamily="49" charset="0"/>
                <a:cs typeface="Consolas" pitchFamily="49" charset="0"/>
              </a:rPr>
              <a:t>]</a:t>
            </a:r>
            <a:endParaRPr lang="en-IN" b="1" dirty="0" smtClean="0">
              <a:solidFill>
                <a:schemeClr val="tx2">
                  <a:lumMod val="60000"/>
                  <a:lumOff val="40000"/>
                </a:schemeClr>
              </a:solidFill>
              <a:latin typeface="Consolas" pitchFamily="49" charset="0"/>
              <a:cs typeface="Consolas" pitchFamily="49" charset="0"/>
            </a:endParaRPr>
          </a:p>
          <a:p>
            <a:r>
              <a:rPr lang="en-IN" dirty="0">
                <a:latin typeface="Consolas" pitchFamily="49" charset="0"/>
                <a:cs typeface="Consolas" pitchFamily="49" charset="0"/>
              </a:rPr>
              <a:t> </a:t>
            </a:r>
            <a:r>
              <a:rPr lang="en-IN" dirty="0" smtClean="0">
                <a:latin typeface="Consolas" pitchFamily="49" charset="0"/>
                <a:cs typeface="Consolas" pitchFamily="49" charset="0"/>
              </a:rPr>
              <a:t>   NEW </a:t>
            </a:r>
            <a:r>
              <a:rPr lang="en-IN" dirty="0" smtClean="0">
                <a:latin typeface="Consolas" pitchFamily="49" charset="0"/>
                <a:cs typeface="Consolas" pitchFamily="49" charset="0"/>
                <a:sym typeface="Wingdings" pitchFamily="2" charset="2"/>
              </a:rPr>
              <a:t> </a:t>
            </a:r>
            <a:r>
              <a:rPr lang="en-IN" dirty="0" smtClean="0">
                <a:latin typeface="Consolas" pitchFamily="49" charset="0"/>
                <a:cs typeface="Consolas" pitchFamily="49" charset="0"/>
              </a:rPr>
              <a:t>AVAIL</a:t>
            </a:r>
          </a:p>
          <a:p>
            <a:endParaRPr lang="en-IN" b="1" dirty="0" smtClean="0">
              <a:solidFill>
                <a:schemeClr val="tx2">
                  <a:lumMod val="60000"/>
                  <a:lumOff val="40000"/>
                </a:schemeClr>
              </a:solidFill>
              <a:latin typeface="Consolas" pitchFamily="49" charset="0"/>
              <a:cs typeface="Consolas" pitchFamily="49" charset="0"/>
            </a:endParaRPr>
          </a:p>
          <a:p>
            <a:r>
              <a:rPr lang="en-IN" b="1" dirty="0" smtClean="0">
                <a:solidFill>
                  <a:schemeClr val="tx2">
                    <a:lumMod val="60000"/>
                    <a:lumOff val="40000"/>
                  </a:schemeClr>
                </a:solidFill>
                <a:latin typeface="Consolas" pitchFamily="49" charset="0"/>
                <a:cs typeface="Consolas" pitchFamily="49" charset="0"/>
              </a:rPr>
              <a:t>3</a:t>
            </a:r>
            <a:r>
              <a:rPr lang="en-IN" b="1" dirty="0">
                <a:solidFill>
                  <a:schemeClr val="tx2">
                    <a:lumMod val="60000"/>
                    <a:lumOff val="40000"/>
                  </a:schemeClr>
                </a:solidFill>
                <a:latin typeface="Consolas" pitchFamily="49" charset="0"/>
                <a:cs typeface="Consolas" pitchFamily="49" charset="0"/>
              </a:rPr>
              <a:t>. [Remove free node from </a:t>
            </a:r>
            <a:r>
              <a:rPr lang="en-IN" b="1" dirty="0" smtClean="0">
                <a:solidFill>
                  <a:schemeClr val="tx2">
                    <a:lumMod val="60000"/>
                    <a:lumOff val="40000"/>
                  </a:schemeClr>
                </a:solidFill>
                <a:latin typeface="Consolas" pitchFamily="49" charset="0"/>
                <a:cs typeface="Consolas" pitchFamily="49" charset="0"/>
              </a:rPr>
              <a:t> </a:t>
            </a: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availability </a:t>
            </a:r>
            <a:r>
              <a:rPr lang="en-IN" b="1" dirty="0">
                <a:solidFill>
                  <a:schemeClr val="tx2">
                    <a:lumMod val="60000"/>
                    <a:lumOff val="40000"/>
                  </a:schemeClr>
                </a:solidFill>
                <a:latin typeface="Consolas" pitchFamily="49" charset="0"/>
                <a:cs typeface="Consolas" pitchFamily="49" charset="0"/>
              </a:rPr>
              <a:t>Stack]</a:t>
            </a:r>
            <a:endParaRPr lang="en-IN" b="1" dirty="0" smtClean="0">
              <a:solidFill>
                <a:schemeClr val="tx2">
                  <a:lumMod val="60000"/>
                  <a:lumOff val="40000"/>
                </a:schemeClr>
              </a:solidFill>
              <a:latin typeface="Consolas" pitchFamily="49" charset="0"/>
              <a:cs typeface="Consolas" pitchFamily="49" charset="0"/>
            </a:endParaRPr>
          </a:p>
          <a:p>
            <a:r>
              <a:rPr lang="en-IN" dirty="0">
                <a:latin typeface="Consolas" pitchFamily="49" charset="0"/>
                <a:cs typeface="Consolas" pitchFamily="49" charset="0"/>
              </a:rPr>
              <a:t> </a:t>
            </a:r>
            <a:r>
              <a:rPr lang="en-IN" dirty="0" smtClean="0">
                <a:latin typeface="Consolas" pitchFamily="49" charset="0"/>
                <a:cs typeface="Consolas" pitchFamily="49" charset="0"/>
              </a:rPr>
              <a:t>   AVAIL </a:t>
            </a:r>
            <a:r>
              <a:rPr lang="en-IN" dirty="0" smtClean="0">
                <a:latin typeface="Consolas" pitchFamily="49" charset="0"/>
                <a:cs typeface="Consolas" pitchFamily="49" charset="0"/>
                <a:sym typeface="Wingdings" pitchFamily="2" charset="2"/>
              </a:rPr>
              <a:t> </a:t>
            </a:r>
            <a:r>
              <a:rPr lang="en-IN" dirty="0" smtClean="0">
                <a:latin typeface="Consolas" pitchFamily="49" charset="0"/>
                <a:cs typeface="Consolas" pitchFamily="49" charset="0"/>
              </a:rPr>
              <a:t>LINK(AVAIL)</a:t>
            </a:r>
          </a:p>
          <a:p>
            <a:endParaRPr lang="en-IN" b="1" dirty="0" smtClean="0">
              <a:solidFill>
                <a:schemeClr val="tx2">
                  <a:lumMod val="60000"/>
                  <a:lumOff val="40000"/>
                </a:schemeClr>
              </a:solidFill>
              <a:latin typeface="Consolas" pitchFamily="49" charset="0"/>
              <a:cs typeface="Consolas" pitchFamily="49" charset="0"/>
            </a:endParaRPr>
          </a:p>
          <a:p>
            <a:r>
              <a:rPr lang="en-IN" b="1" dirty="0" smtClean="0">
                <a:solidFill>
                  <a:schemeClr val="tx2">
                    <a:lumMod val="60000"/>
                    <a:lumOff val="40000"/>
                  </a:schemeClr>
                </a:solidFill>
                <a:latin typeface="Consolas" pitchFamily="49" charset="0"/>
                <a:cs typeface="Consolas" pitchFamily="49" charset="0"/>
              </a:rPr>
              <a:t>4</a:t>
            </a:r>
            <a:r>
              <a:rPr lang="en-IN" b="1" dirty="0">
                <a:solidFill>
                  <a:schemeClr val="tx2">
                    <a:lumMod val="60000"/>
                    <a:lumOff val="40000"/>
                  </a:schemeClr>
                </a:solidFill>
                <a:latin typeface="Consolas" pitchFamily="49" charset="0"/>
                <a:cs typeface="Consolas" pitchFamily="49" charset="0"/>
              </a:rPr>
              <a:t>. [Initialize fields of </a:t>
            </a:r>
            <a:endParaRPr lang="en-IN" b="1" dirty="0" smtClean="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new node]</a:t>
            </a:r>
            <a:endParaRPr lang="en-IN" b="1" dirty="0">
              <a:solidFill>
                <a:schemeClr val="tx2">
                  <a:lumMod val="60000"/>
                  <a:lumOff val="40000"/>
                </a:schemeClr>
              </a:solidFill>
              <a:latin typeface="Consolas" pitchFamily="49" charset="0"/>
              <a:cs typeface="Consolas" pitchFamily="49" charset="0"/>
            </a:endParaRPr>
          </a:p>
          <a:p>
            <a:r>
              <a:rPr lang="en-IN" dirty="0">
                <a:latin typeface="Consolas" pitchFamily="49" charset="0"/>
                <a:cs typeface="Consolas" pitchFamily="49" charset="0"/>
              </a:rPr>
              <a:t>    INFO(NEW)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X</a:t>
            </a:r>
          </a:p>
          <a:p>
            <a:r>
              <a:rPr lang="en-IN" dirty="0">
                <a:latin typeface="Consolas" pitchFamily="49" charset="0"/>
                <a:cs typeface="Consolas" pitchFamily="49" charset="0"/>
              </a:rPr>
              <a:t>    LINK (NEW) </a:t>
            </a:r>
            <a:r>
              <a:rPr lang="en-IN" dirty="0">
                <a:latin typeface="Consolas" pitchFamily="49" charset="0"/>
                <a:cs typeface="Consolas" pitchFamily="49" charset="0"/>
                <a:sym typeface="Wingdings" pitchFamily="2" charset="2"/>
              </a:rPr>
              <a:t> </a:t>
            </a:r>
            <a:r>
              <a:rPr lang="en-IN" dirty="0" smtClean="0">
                <a:latin typeface="Consolas" pitchFamily="49" charset="0"/>
                <a:cs typeface="Consolas" pitchFamily="49" charset="0"/>
              </a:rPr>
              <a:t>NULL</a:t>
            </a:r>
          </a:p>
        </p:txBody>
      </p:sp>
      <p:sp>
        <p:nvSpPr>
          <p:cNvPr id="5" name="TextBox 4"/>
          <p:cNvSpPr txBox="1"/>
          <p:nvPr/>
        </p:nvSpPr>
        <p:spPr>
          <a:xfrm>
            <a:off x="4419600" y="1143000"/>
            <a:ext cx="4572000" cy="498598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5</a:t>
            </a:r>
            <a:r>
              <a:rPr lang="en-IN" sz="2000" b="1" dirty="0" smtClean="0">
                <a:solidFill>
                  <a:schemeClr val="tx2">
                    <a:lumMod val="60000"/>
                    <a:lumOff val="40000"/>
                  </a:schemeClr>
                </a:solidFill>
                <a:latin typeface="Consolas" pitchFamily="49" charset="0"/>
                <a:cs typeface="Consolas" pitchFamily="49" charset="0"/>
              </a:rPr>
              <a:t>. </a:t>
            </a:r>
            <a:r>
              <a:rPr lang="en-IN" sz="2000" b="1" dirty="0">
                <a:solidFill>
                  <a:schemeClr val="tx2">
                    <a:lumMod val="60000"/>
                    <a:lumOff val="40000"/>
                  </a:schemeClr>
                </a:solidFill>
                <a:latin typeface="Consolas" pitchFamily="49" charset="0"/>
                <a:cs typeface="Consolas" pitchFamily="49" charset="0"/>
              </a:rPr>
              <a:t>[Is the list empty?]</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If</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   FIRST </a:t>
            </a:r>
            <a:r>
              <a:rPr lang="en-IN" sz="2000" dirty="0">
                <a:latin typeface="Consolas" pitchFamily="49" charset="0"/>
                <a:cs typeface="Consolas" pitchFamily="49" charset="0"/>
              </a:rPr>
              <a:t>= NULL</a:t>
            </a:r>
          </a:p>
          <a:p>
            <a:r>
              <a:rPr lang="en-IN" sz="2000" dirty="0" smtClean="0">
                <a:latin typeface="Consolas" pitchFamily="49" charset="0"/>
                <a:cs typeface="Consolas" pitchFamily="49" charset="0"/>
              </a:rPr>
              <a:t>    Then  Return </a:t>
            </a:r>
            <a:r>
              <a:rPr lang="en-IN" sz="2000" dirty="0">
                <a:latin typeface="Consolas" pitchFamily="49" charset="0"/>
                <a:cs typeface="Consolas" pitchFamily="49" charset="0"/>
              </a:rPr>
              <a:t>(NEW</a:t>
            </a:r>
            <a:r>
              <a:rPr lang="en-IN" sz="2000" dirty="0" smtClean="0">
                <a:latin typeface="Consolas" pitchFamily="49" charset="0"/>
                <a:cs typeface="Consolas" pitchFamily="49" charset="0"/>
              </a:rPr>
              <a:t>)</a:t>
            </a:r>
          </a:p>
          <a:p>
            <a:r>
              <a:rPr lang="en-IN" sz="2000" b="1" dirty="0" smtClean="0">
                <a:solidFill>
                  <a:schemeClr val="tx2">
                    <a:lumMod val="60000"/>
                    <a:lumOff val="40000"/>
                  </a:schemeClr>
                </a:solidFill>
                <a:latin typeface="Consolas" pitchFamily="49" charset="0"/>
                <a:cs typeface="Consolas" pitchFamily="49" charset="0"/>
              </a:rPr>
              <a:t>6. </a:t>
            </a:r>
            <a:r>
              <a:rPr lang="en-IN" sz="2000" b="1" dirty="0">
                <a:solidFill>
                  <a:schemeClr val="tx2">
                    <a:lumMod val="60000"/>
                    <a:lumOff val="40000"/>
                  </a:schemeClr>
                </a:solidFill>
                <a:latin typeface="Consolas" pitchFamily="49" charset="0"/>
                <a:cs typeface="Consolas" pitchFamily="49" charset="0"/>
              </a:rPr>
              <a:t>[Initialize search for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a </a:t>
            </a:r>
            <a:r>
              <a:rPr lang="en-IN" sz="2000" b="1" dirty="0">
                <a:solidFill>
                  <a:schemeClr val="tx2">
                    <a:lumMod val="60000"/>
                    <a:lumOff val="40000"/>
                  </a:schemeClr>
                </a:solidFill>
                <a:latin typeface="Consolas" pitchFamily="49" charset="0"/>
                <a:cs typeface="Consolas" pitchFamily="49" charset="0"/>
              </a:rPr>
              <a:t>last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FIRST</a:t>
            </a:r>
          </a:p>
          <a:p>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7. </a:t>
            </a:r>
            <a:r>
              <a:rPr lang="en-IN" sz="2000" b="1" dirty="0">
                <a:solidFill>
                  <a:schemeClr val="tx2">
                    <a:lumMod val="60000"/>
                    <a:lumOff val="40000"/>
                  </a:schemeClr>
                </a:solidFill>
                <a:latin typeface="Consolas" pitchFamily="49" charset="0"/>
                <a:cs typeface="Consolas" pitchFamily="49" charset="0"/>
              </a:rPr>
              <a:t>[Search for end of list]</a:t>
            </a:r>
            <a:endParaRPr lang="en-IN" sz="2000" b="1" dirty="0" smtClean="0">
              <a:solidFill>
                <a:schemeClr val="tx2">
                  <a:lumMod val="60000"/>
                  <a:lumOff val="40000"/>
                </a:schemeClr>
              </a:solidFill>
              <a:latin typeface="Consolas" pitchFamily="49" charset="0"/>
              <a:cs typeface="Consolas" pitchFamily="49" charset="0"/>
            </a:endParaRPr>
          </a:p>
          <a:p>
            <a:r>
              <a:rPr lang="en-IN" dirty="0" smtClean="0">
                <a:latin typeface="Consolas" pitchFamily="49" charset="0"/>
                <a:cs typeface="Consolas" pitchFamily="49" charset="0"/>
              </a:rPr>
              <a:t>   Repeat </a:t>
            </a:r>
            <a:r>
              <a:rPr lang="en-IN" dirty="0">
                <a:latin typeface="Consolas" pitchFamily="49" charset="0"/>
                <a:cs typeface="Consolas" pitchFamily="49" charset="0"/>
              </a:rPr>
              <a:t>while LINK (SAVE) ≠ NULL</a:t>
            </a:r>
          </a:p>
          <a:p>
            <a:r>
              <a:rPr lang="en-IN" sz="2000" dirty="0">
                <a:latin typeface="Consolas" pitchFamily="49" charset="0"/>
                <a:cs typeface="Consolas" pitchFamily="49" charset="0"/>
              </a:rPr>
              <a:t> 	SAVE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LINK (SAVE</a:t>
            </a:r>
            <a:r>
              <a:rPr lang="en-IN" sz="2000" dirty="0" smtClean="0">
                <a:latin typeface="Consolas" pitchFamily="49" charset="0"/>
                <a:cs typeface="Consolas" pitchFamily="49" charset="0"/>
              </a:rPr>
              <a:t>)</a:t>
            </a:r>
          </a:p>
          <a:p>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8. [Set link field of last node </a:t>
            </a:r>
            <a:r>
              <a:rPr lang="en-IN" sz="2000" b="1" dirty="0" smtClean="0">
                <a:solidFill>
                  <a:schemeClr val="tx2">
                    <a:lumMod val="60000"/>
                    <a:lumOff val="40000"/>
                  </a:schemeClr>
                </a:solidFill>
                <a:latin typeface="Consolas" pitchFamily="49" charset="0"/>
                <a:cs typeface="Consolas" pitchFamily="49" charset="0"/>
              </a:rPr>
              <a:t> </a:t>
            </a: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to </a:t>
            </a:r>
            <a:r>
              <a:rPr lang="en-IN" sz="2000" b="1" dirty="0">
                <a:solidFill>
                  <a:schemeClr val="tx2">
                    <a:lumMod val="60000"/>
                    <a:lumOff val="40000"/>
                  </a:schemeClr>
                </a:solidFill>
                <a:latin typeface="Consolas" pitchFamily="49" charset="0"/>
                <a:cs typeface="Consolas" pitchFamily="49" charset="0"/>
              </a:rPr>
              <a:t>NEW]</a:t>
            </a:r>
          </a:p>
          <a:p>
            <a:r>
              <a:rPr lang="en-IN" sz="2000" dirty="0">
                <a:latin typeface="Consolas" pitchFamily="49" charset="0"/>
                <a:cs typeface="Consolas" pitchFamily="49" charset="0"/>
              </a:rPr>
              <a:t>    LINK (SAVE)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NEW</a:t>
            </a:r>
          </a:p>
          <a:p>
            <a:r>
              <a:rPr lang="en-IN" sz="2000" b="1" dirty="0" smtClean="0">
                <a:solidFill>
                  <a:schemeClr val="tx2">
                    <a:lumMod val="60000"/>
                    <a:lumOff val="40000"/>
                  </a:schemeClr>
                </a:solidFill>
                <a:latin typeface="Consolas" pitchFamily="49" charset="0"/>
                <a:cs typeface="Consolas" pitchFamily="49" charset="0"/>
              </a:rPr>
              <a:t>9. </a:t>
            </a:r>
            <a:r>
              <a:rPr lang="en-IN" sz="2000" b="1" dirty="0">
                <a:solidFill>
                  <a:schemeClr val="tx2">
                    <a:lumMod val="60000"/>
                    <a:lumOff val="40000"/>
                  </a:schemeClr>
                </a:solidFill>
                <a:latin typeface="Consolas" pitchFamily="49" charset="0"/>
                <a:cs typeface="Consolas" pitchFamily="49" charset="0"/>
              </a:rPr>
              <a:t>[Return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5499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8" end="8"/>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INSEND(50, FIRST)</a:t>
            </a:r>
            <a:endParaRPr lang="en-US" dirty="0"/>
          </a:p>
        </p:txBody>
      </p:sp>
      <p:grpSp>
        <p:nvGrpSpPr>
          <p:cNvPr id="4" name="Group 3"/>
          <p:cNvGrpSpPr/>
          <p:nvPr/>
        </p:nvGrpSpPr>
        <p:grpSpPr>
          <a:xfrm>
            <a:off x="157908" y="53340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1379738" y="5334000"/>
            <a:ext cx="920012" cy="533400"/>
            <a:chOff x="951919" y="5486400"/>
            <a:chExt cx="920012" cy="533400"/>
          </a:xfrm>
        </p:grpSpPr>
        <p:sp>
          <p:nvSpPr>
            <p:cNvPr id="22" name="Rectangle 2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50</a:t>
              </a:r>
              <a:endParaRPr lang="en-US" sz="2400" b="1" dirty="0"/>
            </a:p>
          </p:txBody>
        </p:sp>
        <p:sp>
          <p:nvSpPr>
            <p:cNvPr id="23" name="Rectangle 2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4" name="Group 23"/>
          <p:cNvGrpSpPr/>
          <p:nvPr/>
        </p:nvGrpSpPr>
        <p:grpSpPr>
          <a:xfrm>
            <a:off x="2598938" y="5334000"/>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a:t>
              </a: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7" name="Group 26"/>
          <p:cNvGrpSpPr/>
          <p:nvPr/>
        </p:nvGrpSpPr>
        <p:grpSpPr>
          <a:xfrm>
            <a:off x="3818138" y="5334000"/>
            <a:ext cx="920012" cy="533400"/>
            <a:chOff x="951919" y="5486400"/>
            <a:chExt cx="920012" cy="533400"/>
          </a:xfrm>
        </p:grpSpPr>
        <p:sp>
          <p:nvSpPr>
            <p:cNvPr id="28" name="Rectangle 2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8</a:t>
              </a:r>
              <a:endParaRPr lang="en-US" sz="2400" b="1" dirty="0"/>
            </a:p>
          </p:txBody>
        </p:sp>
        <p:sp>
          <p:nvSpPr>
            <p:cNvPr id="29" name="Rectangle 2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5037338" y="5334000"/>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35</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7" name="Group 56"/>
          <p:cNvGrpSpPr/>
          <p:nvPr/>
        </p:nvGrpSpPr>
        <p:grpSpPr>
          <a:xfrm>
            <a:off x="6256538" y="5334000"/>
            <a:ext cx="1058662" cy="533400"/>
            <a:chOff x="6256538" y="5334000"/>
            <a:chExt cx="1058662" cy="533400"/>
          </a:xfrm>
        </p:grpSpPr>
        <p:sp>
          <p:nvSpPr>
            <p:cNvPr id="34" name="Rectangle 3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44</a:t>
              </a:r>
              <a:endParaRPr lang="en-US" sz="2400" b="1" dirty="0"/>
            </a:p>
          </p:txBody>
        </p:sp>
        <p:sp>
          <p:nvSpPr>
            <p:cNvPr id="35" name="Rectangle 34"/>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7" name="Group 16"/>
          <p:cNvGrpSpPr/>
          <p:nvPr/>
        </p:nvGrpSpPr>
        <p:grpSpPr>
          <a:xfrm>
            <a:off x="7842988" y="4114179"/>
            <a:ext cx="1148612" cy="533400"/>
            <a:chOff x="7690588" y="3352179"/>
            <a:chExt cx="1148612" cy="533400"/>
          </a:xfrm>
        </p:grpSpPr>
        <p:sp>
          <p:nvSpPr>
            <p:cNvPr id="37" name="Rectangle 36"/>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0" name="Straight Arrow Connector 39"/>
          <p:cNvCxnSpPr>
            <a:stCxn id="6" idx="3"/>
            <a:endCxn id="22" idx="1"/>
          </p:cNvCxnSpPr>
          <p:nvPr/>
        </p:nvCxnSpPr>
        <p:spPr>
          <a:xfrm>
            <a:off x="1077920" y="5600700"/>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3" idx="3"/>
            <a:endCxn id="25" idx="1"/>
          </p:cNvCxnSpPr>
          <p:nvPr/>
        </p:nvCxnSpPr>
        <p:spPr>
          <a:xfrm>
            <a:off x="2299750" y="5600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26" idx="3"/>
            <a:endCxn id="28" idx="1"/>
          </p:cNvCxnSpPr>
          <p:nvPr/>
        </p:nvCxnSpPr>
        <p:spPr>
          <a:xfrm>
            <a:off x="3518950" y="5600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9" idx="3"/>
            <a:endCxn id="31" idx="1"/>
          </p:cNvCxnSpPr>
          <p:nvPr/>
        </p:nvCxnSpPr>
        <p:spPr>
          <a:xfrm>
            <a:off x="4738150" y="5600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2" idx="3"/>
            <a:endCxn id="34" idx="1"/>
          </p:cNvCxnSpPr>
          <p:nvPr/>
        </p:nvCxnSpPr>
        <p:spPr>
          <a:xfrm>
            <a:off x="5957350" y="5600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4572000" y="990600"/>
            <a:ext cx="4354455" cy="286232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lumMod val="60000"/>
                    <a:lumOff val="40000"/>
                  </a:schemeClr>
                </a:solidFill>
                <a:latin typeface="Consolas" pitchFamily="49" charset="0"/>
                <a:cs typeface="Consolas" pitchFamily="49" charset="0"/>
              </a:rPr>
              <a:t>7. [Search for end of list]</a:t>
            </a:r>
          </a:p>
          <a:p>
            <a:r>
              <a:rPr lang="en-IN" dirty="0" smtClean="0">
                <a:latin typeface="Consolas" pitchFamily="49" charset="0"/>
                <a:cs typeface="Consolas" pitchFamily="49" charset="0"/>
              </a:rPr>
              <a:t> Repeat </a:t>
            </a:r>
            <a:r>
              <a:rPr lang="en-IN" dirty="0">
                <a:latin typeface="Consolas" pitchFamily="49" charset="0"/>
                <a:cs typeface="Consolas" pitchFamily="49" charset="0"/>
              </a:rPr>
              <a:t>while LINK (SAVE) ≠ NULL</a:t>
            </a:r>
          </a:p>
          <a:p>
            <a:r>
              <a:rPr lang="en-IN" dirty="0">
                <a:latin typeface="Consolas" pitchFamily="49" charset="0"/>
                <a:cs typeface="Consolas" pitchFamily="49" charset="0"/>
              </a:rPr>
              <a:t>   </a:t>
            </a:r>
            <a:r>
              <a:rPr lang="en-IN" dirty="0" smtClean="0">
                <a:latin typeface="Consolas" pitchFamily="49" charset="0"/>
                <a:cs typeface="Consolas" pitchFamily="49" charset="0"/>
              </a:rPr>
              <a:t> SAVE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LINK (SAVE)</a:t>
            </a:r>
          </a:p>
          <a:p>
            <a:endParaRPr lang="en-IN" b="1" dirty="0" smtClean="0">
              <a:solidFill>
                <a:schemeClr val="tx2">
                  <a:lumMod val="60000"/>
                  <a:lumOff val="40000"/>
                </a:schemeClr>
              </a:solidFill>
              <a:latin typeface="Consolas" pitchFamily="49" charset="0"/>
              <a:cs typeface="Consolas" pitchFamily="49" charset="0"/>
            </a:endParaRPr>
          </a:p>
          <a:p>
            <a:r>
              <a:rPr lang="en-IN" b="1" dirty="0" smtClean="0">
                <a:solidFill>
                  <a:schemeClr val="tx2">
                    <a:lumMod val="60000"/>
                    <a:lumOff val="40000"/>
                  </a:schemeClr>
                </a:solidFill>
                <a:latin typeface="Consolas" pitchFamily="49" charset="0"/>
                <a:cs typeface="Consolas" pitchFamily="49" charset="0"/>
              </a:rPr>
              <a:t>8</a:t>
            </a:r>
            <a:r>
              <a:rPr lang="en-IN" b="1" dirty="0">
                <a:solidFill>
                  <a:schemeClr val="tx2">
                    <a:lumMod val="60000"/>
                    <a:lumOff val="40000"/>
                  </a:schemeClr>
                </a:solidFill>
                <a:latin typeface="Consolas" pitchFamily="49" charset="0"/>
                <a:cs typeface="Consolas" pitchFamily="49" charset="0"/>
              </a:rPr>
              <a:t>. [Set link field of last node </a:t>
            </a:r>
            <a:r>
              <a:rPr lang="en-IN" b="1" dirty="0" smtClean="0">
                <a:solidFill>
                  <a:schemeClr val="tx2">
                    <a:lumMod val="60000"/>
                    <a:lumOff val="40000"/>
                  </a:schemeClr>
                </a:solidFill>
                <a:latin typeface="Consolas" pitchFamily="49" charset="0"/>
                <a:cs typeface="Consolas" pitchFamily="49" charset="0"/>
              </a:rPr>
              <a:t> </a:t>
            </a: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to </a:t>
            </a:r>
            <a:r>
              <a:rPr lang="en-IN" b="1" dirty="0">
                <a:solidFill>
                  <a:schemeClr val="tx2">
                    <a:lumMod val="60000"/>
                    <a:lumOff val="40000"/>
                  </a:schemeClr>
                </a:solidFill>
                <a:latin typeface="Consolas" pitchFamily="49" charset="0"/>
                <a:cs typeface="Consolas" pitchFamily="49" charset="0"/>
              </a:rPr>
              <a:t>NEW]</a:t>
            </a:r>
          </a:p>
          <a:p>
            <a:r>
              <a:rPr lang="en-IN" dirty="0">
                <a:latin typeface="Consolas" pitchFamily="49" charset="0"/>
                <a:cs typeface="Consolas" pitchFamily="49" charset="0"/>
              </a:rPr>
              <a:t>    LINK (SAVE) </a:t>
            </a:r>
            <a:r>
              <a:rPr lang="en-IN" dirty="0" smtClean="0">
                <a:latin typeface="Consolas" pitchFamily="49" charset="0"/>
                <a:cs typeface="Consolas" pitchFamily="49" charset="0"/>
                <a:sym typeface="Wingdings" pitchFamily="2" charset="2"/>
              </a:rPr>
              <a:t></a:t>
            </a:r>
            <a:r>
              <a:rPr lang="en-IN" dirty="0" smtClean="0">
                <a:latin typeface="Consolas" pitchFamily="49" charset="0"/>
                <a:cs typeface="Consolas" pitchFamily="49" charset="0"/>
              </a:rPr>
              <a:t> NEW</a:t>
            </a:r>
          </a:p>
          <a:p>
            <a:endParaRPr lang="en-IN" dirty="0" smtClean="0">
              <a:latin typeface="Consolas" pitchFamily="49" charset="0"/>
              <a:cs typeface="Consolas" pitchFamily="49" charset="0"/>
            </a:endParaRPr>
          </a:p>
          <a:p>
            <a:r>
              <a:rPr lang="en-IN" b="1" dirty="0" smtClean="0">
                <a:solidFill>
                  <a:schemeClr val="tx2">
                    <a:lumMod val="60000"/>
                    <a:lumOff val="40000"/>
                  </a:schemeClr>
                </a:solidFill>
                <a:latin typeface="Consolas" pitchFamily="49" charset="0"/>
                <a:cs typeface="Consolas" pitchFamily="49" charset="0"/>
              </a:rPr>
              <a:t>9. </a:t>
            </a:r>
            <a:r>
              <a:rPr lang="en-IN" b="1" dirty="0">
                <a:solidFill>
                  <a:schemeClr val="tx2">
                    <a:lumMod val="60000"/>
                    <a:lumOff val="40000"/>
                  </a:schemeClr>
                </a:solidFill>
                <a:latin typeface="Consolas" pitchFamily="49" charset="0"/>
                <a:cs typeface="Consolas" pitchFamily="49" charset="0"/>
              </a:rPr>
              <a:t>[Return first node pointer]</a:t>
            </a:r>
          </a:p>
          <a:p>
            <a:r>
              <a:rPr lang="en-IN" dirty="0">
                <a:latin typeface="Consolas" pitchFamily="49" charset="0"/>
                <a:cs typeface="Consolas" pitchFamily="49" charset="0"/>
              </a:rPr>
              <a:t>    Return (FIRST)</a:t>
            </a:r>
          </a:p>
        </p:txBody>
      </p:sp>
      <p:sp>
        <p:nvSpPr>
          <p:cNvPr id="41" name="TextBox 40"/>
          <p:cNvSpPr txBox="1"/>
          <p:nvPr/>
        </p:nvSpPr>
        <p:spPr>
          <a:xfrm>
            <a:off x="222988" y="990600"/>
            <a:ext cx="4196612" cy="341632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smtClean="0">
                <a:solidFill>
                  <a:schemeClr val="tx2">
                    <a:lumMod val="60000"/>
                    <a:lumOff val="40000"/>
                  </a:schemeClr>
                </a:solidFill>
                <a:latin typeface="Consolas" pitchFamily="49" charset="0"/>
                <a:cs typeface="Consolas" pitchFamily="49" charset="0"/>
              </a:rPr>
              <a:t>4</a:t>
            </a:r>
            <a:r>
              <a:rPr lang="en-IN" b="1" dirty="0">
                <a:solidFill>
                  <a:schemeClr val="tx2">
                    <a:lumMod val="60000"/>
                    <a:lumOff val="40000"/>
                  </a:schemeClr>
                </a:solidFill>
                <a:latin typeface="Consolas" pitchFamily="49" charset="0"/>
                <a:cs typeface="Consolas" pitchFamily="49" charset="0"/>
              </a:rPr>
              <a:t>. [Initialize fields of </a:t>
            </a:r>
          </a:p>
          <a:p>
            <a:r>
              <a:rPr lang="en-IN" b="1" dirty="0">
                <a:solidFill>
                  <a:schemeClr val="tx2">
                    <a:lumMod val="60000"/>
                    <a:lumOff val="40000"/>
                  </a:schemeClr>
                </a:solidFill>
                <a:latin typeface="Consolas" pitchFamily="49" charset="0"/>
                <a:cs typeface="Consolas" pitchFamily="49" charset="0"/>
              </a:rPr>
              <a:t>   new node]</a:t>
            </a:r>
          </a:p>
          <a:p>
            <a:r>
              <a:rPr lang="en-IN" dirty="0">
                <a:latin typeface="Consolas" pitchFamily="49" charset="0"/>
                <a:cs typeface="Consolas" pitchFamily="49" charset="0"/>
              </a:rPr>
              <a:t>    INFO(NEW)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X</a:t>
            </a:r>
          </a:p>
          <a:p>
            <a:r>
              <a:rPr lang="en-IN" dirty="0">
                <a:latin typeface="Consolas" pitchFamily="49" charset="0"/>
                <a:cs typeface="Consolas" pitchFamily="49" charset="0"/>
              </a:rPr>
              <a:t>    LINK (NEW)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NULL</a:t>
            </a:r>
          </a:p>
          <a:p>
            <a:endParaRPr lang="en-IN" b="1" dirty="0" smtClean="0">
              <a:solidFill>
                <a:schemeClr val="tx2">
                  <a:lumMod val="60000"/>
                  <a:lumOff val="40000"/>
                </a:schemeClr>
              </a:solidFill>
              <a:latin typeface="Consolas" pitchFamily="49" charset="0"/>
              <a:cs typeface="Consolas" pitchFamily="49" charset="0"/>
            </a:endParaRPr>
          </a:p>
          <a:p>
            <a:r>
              <a:rPr lang="en-IN" b="1" dirty="0" smtClean="0">
                <a:solidFill>
                  <a:schemeClr val="tx2">
                    <a:lumMod val="60000"/>
                    <a:lumOff val="40000"/>
                  </a:schemeClr>
                </a:solidFill>
                <a:latin typeface="Consolas" pitchFamily="49" charset="0"/>
                <a:cs typeface="Consolas" pitchFamily="49" charset="0"/>
              </a:rPr>
              <a:t>5. </a:t>
            </a:r>
            <a:r>
              <a:rPr lang="en-IN" b="1" dirty="0">
                <a:solidFill>
                  <a:schemeClr val="tx2">
                    <a:lumMod val="60000"/>
                    <a:lumOff val="40000"/>
                  </a:schemeClr>
                </a:solidFill>
                <a:latin typeface="Consolas" pitchFamily="49" charset="0"/>
                <a:cs typeface="Consolas" pitchFamily="49" charset="0"/>
              </a:rPr>
              <a:t>[Is the list empty?]</a:t>
            </a:r>
            <a:endParaRPr lang="en-IN" b="1" dirty="0" smtClean="0">
              <a:solidFill>
                <a:schemeClr val="tx2">
                  <a:lumMod val="60000"/>
                  <a:lumOff val="40000"/>
                </a:schemeClr>
              </a:solidFill>
              <a:latin typeface="Consolas" pitchFamily="49" charset="0"/>
              <a:cs typeface="Consolas" pitchFamily="49" charset="0"/>
            </a:endParaRPr>
          </a:p>
          <a:p>
            <a:r>
              <a:rPr lang="en-IN" dirty="0" smtClean="0">
                <a:latin typeface="Consolas" pitchFamily="49" charset="0"/>
                <a:cs typeface="Consolas" pitchFamily="49" charset="0"/>
              </a:rPr>
              <a:t>    If</a:t>
            </a:r>
            <a:r>
              <a:rPr lang="en-IN" dirty="0">
                <a:latin typeface="Consolas" pitchFamily="49" charset="0"/>
                <a:cs typeface="Consolas" pitchFamily="49" charset="0"/>
              </a:rPr>
              <a:t>	</a:t>
            </a:r>
            <a:r>
              <a:rPr lang="en-IN" dirty="0" smtClean="0">
                <a:latin typeface="Consolas" pitchFamily="49" charset="0"/>
                <a:cs typeface="Consolas" pitchFamily="49" charset="0"/>
              </a:rPr>
              <a:t>   FIRST </a:t>
            </a:r>
            <a:r>
              <a:rPr lang="en-IN" dirty="0">
                <a:latin typeface="Consolas" pitchFamily="49" charset="0"/>
                <a:cs typeface="Consolas" pitchFamily="49" charset="0"/>
              </a:rPr>
              <a:t>= NULL</a:t>
            </a:r>
          </a:p>
          <a:p>
            <a:r>
              <a:rPr lang="en-IN" dirty="0" smtClean="0">
                <a:latin typeface="Consolas" pitchFamily="49" charset="0"/>
                <a:cs typeface="Consolas" pitchFamily="49" charset="0"/>
              </a:rPr>
              <a:t>    Then  Return </a:t>
            </a:r>
            <a:r>
              <a:rPr lang="en-IN" dirty="0">
                <a:latin typeface="Consolas" pitchFamily="49" charset="0"/>
                <a:cs typeface="Consolas" pitchFamily="49" charset="0"/>
              </a:rPr>
              <a:t>(NEW</a:t>
            </a:r>
            <a:r>
              <a:rPr lang="en-IN" dirty="0" smtClean="0">
                <a:latin typeface="Consolas" pitchFamily="49" charset="0"/>
                <a:cs typeface="Consolas" pitchFamily="49" charset="0"/>
              </a:rPr>
              <a:t>)</a:t>
            </a:r>
          </a:p>
          <a:p>
            <a:endParaRPr lang="en-IN" dirty="0" smtClean="0">
              <a:latin typeface="Consolas" pitchFamily="49" charset="0"/>
              <a:cs typeface="Consolas" pitchFamily="49" charset="0"/>
            </a:endParaRPr>
          </a:p>
          <a:p>
            <a:r>
              <a:rPr lang="en-IN" b="1" dirty="0" smtClean="0">
                <a:solidFill>
                  <a:schemeClr val="tx2">
                    <a:lumMod val="60000"/>
                    <a:lumOff val="40000"/>
                  </a:schemeClr>
                </a:solidFill>
                <a:latin typeface="Consolas" pitchFamily="49" charset="0"/>
                <a:cs typeface="Consolas" pitchFamily="49" charset="0"/>
              </a:rPr>
              <a:t>6. </a:t>
            </a:r>
            <a:r>
              <a:rPr lang="en-IN" b="1" dirty="0">
                <a:solidFill>
                  <a:schemeClr val="tx2">
                    <a:lumMod val="60000"/>
                    <a:lumOff val="40000"/>
                  </a:schemeClr>
                </a:solidFill>
                <a:latin typeface="Consolas" pitchFamily="49" charset="0"/>
                <a:cs typeface="Consolas" pitchFamily="49" charset="0"/>
              </a:rPr>
              <a:t>[Initialize search for </a:t>
            </a:r>
            <a:endParaRPr lang="en-IN" b="1" dirty="0" smtClean="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a </a:t>
            </a:r>
            <a:r>
              <a:rPr lang="en-IN" b="1" dirty="0">
                <a:solidFill>
                  <a:schemeClr val="tx2">
                    <a:lumMod val="60000"/>
                    <a:lumOff val="40000"/>
                  </a:schemeClr>
                </a:solidFill>
                <a:latin typeface="Consolas" pitchFamily="49" charset="0"/>
                <a:cs typeface="Consolas" pitchFamily="49" charset="0"/>
              </a:rPr>
              <a:t>last node]</a:t>
            </a:r>
            <a:endParaRPr lang="en-IN" b="1" dirty="0" smtClean="0">
              <a:solidFill>
                <a:schemeClr val="tx2">
                  <a:lumMod val="60000"/>
                  <a:lumOff val="40000"/>
                </a:schemeClr>
              </a:solidFill>
              <a:latin typeface="Consolas" pitchFamily="49" charset="0"/>
              <a:cs typeface="Consolas" pitchFamily="49" charset="0"/>
            </a:endParaRPr>
          </a:p>
          <a:p>
            <a:r>
              <a:rPr lang="en-IN" dirty="0">
                <a:latin typeface="Consolas" pitchFamily="49" charset="0"/>
                <a:cs typeface="Consolas" pitchFamily="49" charset="0"/>
              </a:rPr>
              <a:t> </a:t>
            </a:r>
            <a:r>
              <a:rPr lang="en-IN" dirty="0" smtClean="0">
                <a:latin typeface="Consolas" pitchFamily="49" charset="0"/>
                <a:cs typeface="Consolas" pitchFamily="49" charset="0"/>
              </a:rPr>
              <a:t>   SAVE</a:t>
            </a:r>
            <a:r>
              <a:rPr lang="en-IN" dirty="0" smtClean="0">
                <a:latin typeface="Consolas" pitchFamily="49" charset="0"/>
                <a:cs typeface="Consolas" pitchFamily="49" charset="0"/>
                <a:sym typeface="Wingdings" pitchFamily="2" charset="2"/>
              </a:rPr>
              <a:t> </a:t>
            </a:r>
            <a:r>
              <a:rPr lang="en-IN" dirty="0" smtClean="0">
                <a:latin typeface="Consolas" pitchFamily="49" charset="0"/>
                <a:cs typeface="Consolas" pitchFamily="49" charset="0"/>
              </a:rPr>
              <a:t>FIRST</a:t>
            </a:r>
          </a:p>
        </p:txBody>
      </p:sp>
      <p:sp>
        <p:nvSpPr>
          <p:cNvPr id="43" name="TextBox 42"/>
          <p:cNvSpPr txBox="1"/>
          <p:nvPr/>
        </p:nvSpPr>
        <p:spPr>
          <a:xfrm>
            <a:off x="76200" y="6096000"/>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45" name="Straight Arrow Connector 44"/>
          <p:cNvCxnSpPr/>
          <p:nvPr/>
        </p:nvCxnSpPr>
        <p:spPr>
          <a:xfrm flipV="1">
            <a:off x="394750" y="5867400"/>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8473488" y="4114179"/>
            <a:ext cx="500743" cy="500743"/>
          </a:xfrm>
          <a:prstGeom prst="line">
            <a:avLst/>
          </a:prstGeom>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8031893" y="4736068"/>
            <a:ext cx="659155" cy="369332"/>
          </a:xfrm>
          <a:prstGeom prst="rect">
            <a:avLst/>
          </a:prstGeom>
          <a:noFill/>
        </p:spPr>
        <p:txBody>
          <a:bodyPr wrap="none" rtlCol="0">
            <a:spAutoFit/>
          </a:bodyPr>
          <a:lstStyle/>
          <a:p>
            <a:r>
              <a:rPr lang="en-IN" b="1" dirty="0" smtClean="0">
                <a:solidFill>
                  <a:srgbClr val="FF0000"/>
                </a:solidFill>
              </a:rPr>
              <a:t>NEW</a:t>
            </a:r>
            <a:endParaRPr lang="en-US" b="1" dirty="0">
              <a:solidFill>
                <a:srgbClr val="FF0000"/>
              </a:solidFill>
            </a:endParaRPr>
          </a:p>
        </p:txBody>
      </p:sp>
      <p:cxnSp>
        <p:nvCxnSpPr>
          <p:cNvPr id="49" name="Straight Connector 48"/>
          <p:cNvCxnSpPr/>
          <p:nvPr/>
        </p:nvCxnSpPr>
        <p:spPr>
          <a:xfrm flipV="1">
            <a:off x="6799952" y="5334000"/>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58" name="TextBox 57"/>
          <p:cNvSpPr txBox="1"/>
          <p:nvPr/>
        </p:nvSpPr>
        <p:spPr>
          <a:xfrm>
            <a:off x="7873298" y="4153257"/>
            <a:ext cx="591448" cy="461665"/>
          </a:xfrm>
          <a:prstGeom prst="rect">
            <a:avLst/>
          </a:prstGeom>
          <a:noFill/>
        </p:spPr>
        <p:txBody>
          <a:bodyPr wrap="square" rtlCol="0">
            <a:spAutoFit/>
          </a:bodyPr>
          <a:lstStyle/>
          <a:p>
            <a:pPr algn="ctr"/>
            <a:r>
              <a:rPr lang="en-IN" sz="2400" b="1" dirty="0" smtClean="0">
                <a:solidFill>
                  <a:srgbClr val="FFFF00"/>
                </a:solidFill>
              </a:rPr>
              <a:t>50</a:t>
            </a:r>
            <a:endParaRPr lang="en-US" sz="2400" b="1" dirty="0">
              <a:solidFill>
                <a:srgbClr val="FFFF00"/>
              </a:solidFill>
            </a:endParaRPr>
          </a:p>
        </p:txBody>
      </p:sp>
      <p:grpSp>
        <p:nvGrpSpPr>
          <p:cNvPr id="62" name="Group 61"/>
          <p:cNvGrpSpPr/>
          <p:nvPr/>
        </p:nvGrpSpPr>
        <p:grpSpPr>
          <a:xfrm>
            <a:off x="228600" y="4495800"/>
            <a:ext cx="666914" cy="838200"/>
            <a:chOff x="228600" y="4495800"/>
            <a:chExt cx="666914" cy="838200"/>
          </a:xfrm>
        </p:grpSpPr>
        <p:sp>
          <p:nvSpPr>
            <p:cNvPr id="59" name="TextBox 58"/>
            <p:cNvSpPr txBox="1"/>
            <p:nvPr/>
          </p:nvSpPr>
          <p:spPr>
            <a:xfrm>
              <a:off x="228600" y="4495800"/>
              <a:ext cx="666914" cy="369332"/>
            </a:xfrm>
            <a:prstGeom prst="rect">
              <a:avLst/>
            </a:prstGeom>
            <a:noFill/>
          </p:spPr>
          <p:txBody>
            <a:bodyPr wrap="none" rtlCol="0">
              <a:spAutoFit/>
            </a:bodyPr>
            <a:lstStyle/>
            <a:p>
              <a:pPr algn="ctr"/>
              <a:r>
                <a:rPr lang="en-IN" b="1" dirty="0" smtClean="0">
                  <a:solidFill>
                    <a:srgbClr val="FF0000"/>
                  </a:solidFill>
                </a:rPr>
                <a:t>SAVE</a:t>
              </a:r>
              <a:endParaRPr lang="en-US" b="1" dirty="0">
                <a:solidFill>
                  <a:srgbClr val="FF0000"/>
                </a:solidFill>
              </a:endParaRPr>
            </a:p>
          </p:txBody>
        </p:sp>
        <p:cxnSp>
          <p:nvCxnSpPr>
            <p:cNvPr id="61" name="Straight Arrow Connector 60"/>
            <p:cNvCxnSpPr>
              <a:stCxn id="59" idx="2"/>
            </p:cNvCxnSpPr>
            <p:nvPr/>
          </p:nvCxnSpPr>
          <p:spPr>
            <a:xfrm>
              <a:off x="562057" y="4865132"/>
              <a:ext cx="0" cy="4688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cxnSp>
        <p:nvCxnSpPr>
          <p:cNvPr id="64" name="Straight Connector 63"/>
          <p:cNvCxnSpPr>
            <a:stCxn id="35" idx="0"/>
          </p:cNvCxnSpPr>
          <p:nvPr/>
        </p:nvCxnSpPr>
        <p:spPr>
          <a:xfrm flipV="1">
            <a:off x="7055375" y="4364550"/>
            <a:ext cx="0" cy="969450"/>
          </a:xfrm>
          <a:prstGeom prst="line">
            <a:avLst/>
          </a:prstGeom>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a:endCxn id="37" idx="1"/>
          </p:cNvCxnSpPr>
          <p:nvPr/>
        </p:nvCxnSpPr>
        <p:spPr>
          <a:xfrm flipV="1">
            <a:off x="7065530" y="4380879"/>
            <a:ext cx="777458" cy="7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108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1.66667E-6 3.33333E-6 L 0.11354 3.33333E-6 " pathEditMode="relative" rAng="0" ptsTypes="AA">
                                      <p:cBhvr>
                                        <p:cTn id="60" dur="2000" fill="hold"/>
                                        <p:tgtEl>
                                          <p:spTgt spid="62"/>
                                        </p:tgtEl>
                                        <p:attrNameLst>
                                          <p:attrName>ppt_x</p:attrName>
                                          <p:attrName>ppt_y</p:attrName>
                                        </p:attrNameLst>
                                      </p:cBhvr>
                                      <p:rCtr x="5677" y="0"/>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0.11354 3.33333E-6 L 0.24687 3.33333E-6 " pathEditMode="relative" rAng="0" ptsTypes="AA">
                                      <p:cBhvr>
                                        <p:cTn id="64" dur="2000" fill="hold"/>
                                        <p:tgtEl>
                                          <p:spTgt spid="62"/>
                                        </p:tgtEl>
                                        <p:attrNameLst>
                                          <p:attrName>ppt_x</p:attrName>
                                          <p:attrName>ppt_y</p:attrName>
                                        </p:attrNameLst>
                                      </p:cBhvr>
                                      <p:rCtr x="6667" y="0"/>
                                    </p:animMotion>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24687 3.33333E-6 L 0.38021 3.33333E-6 " pathEditMode="relative" rAng="0" ptsTypes="AA">
                                      <p:cBhvr>
                                        <p:cTn id="68" dur="2000" fill="hold"/>
                                        <p:tgtEl>
                                          <p:spTgt spid="62"/>
                                        </p:tgtEl>
                                        <p:attrNameLst>
                                          <p:attrName>ppt_x</p:attrName>
                                          <p:attrName>ppt_y</p:attrName>
                                        </p:attrNameLst>
                                      </p:cBhvr>
                                      <p:rCtr x="6667"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38021 3.33333E-6 L 0.51354 3.33333E-6 " pathEditMode="relative" rAng="0" ptsTypes="AA">
                                      <p:cBhvr>
                                        <p:cTn id="72" dur="2000" fill="hold"/>
                                        <p:tgtEl>
                                          <p:spTgt spid="62"/>
                                        </p:tgtEl>
                                        <p:attrNameLst>
                                          <p:attrName>ppt_x</p:attrName>
                                          <p:attrName>ppt_y</p:attrName>
                                        </p:attrNameLst>
                                      </p:cBhvr>
                                      <p:rCtr x="6667"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51354 3.33333E-6 L 0.64687 3.33333E-6 " pathEditMode="relative" rAng="0" ptsTypes="AA">
                                      <p:cBhvr>
                                        <p:cTn id="76" dur="2000" fill="hold"/>
                                        <p:tgtEl>
                                          <p:spTgt spid="62"/>
                                        </p:tgtEl>
                                        <p:attrNameLst>
                                          <p:attrName>ppt_x</p:attrName>
                                          <p:attrName>ppt_y</p:attrName>
                                        </p:attrNameLst>
                                      </p:cBhvr>
                                      <p:rCtr x="6667" y="0"/>
                                    </p:animMotion>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4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p:bldP spid="47"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t>
            </a:r>
            <a:r>
              <a:rPr lang="en-US" dirty="0" smtClean="0"/>
              <a:t>Storage Representation</a:t>
            </a:r>
            <a:endParaRPr lang="en-US" dirty="0"/>
          </a:p>
        </p:txBody>
      </p:sp>
      <p:sp>
        <p:nvSpPr>
          <p:cNvPr id="3" name="Content Placeholder 2"/>
          <p:cNvSpPr>
            <a:spLocks noGrp="1"/>
          </p:cNvSpPr>
          <p:nvPr>
            <p:ph idx="1"/>
          </p:nvPr>
        </p:nvSpPr>
        <p:spPr/>
        <p:txBody>
          <a:bodyPr/>
          <a:lstStyle/>
          <a:p>
            <a:r>
              <a:rPr lang="en-IN" dirty="0"/>
              <a:t>There are many applications where </a:t>
            </a:r>
            <a:r>
              <a:rPr lang="en-IN" b="1" dirty="0"/>
              <a:t>sequential allocation </a:t>
            </a:r>
            <a:r>
              <a:rPr lang="en-IN" dirty="0"/>
              <a:t>method is </a:t>
            </a:r>
            <a:r>
              <a:rPr lang="en-IN" b="1" dirty="0"/>
              <a:t>unacceptable</a:t>
            </a:r>
            <a:r>
              <a:rPr lang="en-IN" dirty="0"/>
              <a:t> because of following </a:t>
            </a:r>
            <a:r>
              <a:rPr lang="en-IN" dirty="0" smtClean="0"/>
              <a:t>characteristics</a:t>
            </a:r>
          </a:p>
          <a:p>
            <a:pPr lvl="1">
              <a:buClr>
                <a:schemeClr val="tx1"/>
              </a:buClr>
            </a:pPr>
            <a:r>
              <a:rPr lang="en-IN" b="1" dirty="0">
                <a:solidFill>
                  <a:srgbClr val="FF0000"/>
                </a:solidFill>
              </a:rPr>
              <a:t>Unpredictable storage </a:t>
            </a:r>
            <a:r>
              <a:rPr lang="en-IN" dirty="0"/>
              <a:t>requirement</a:t>
            </a:r>
          </a:p>
          <a:p>
            <a:pPr lvl="1">
              <a:buClr>
                <a:schemeClr val="tx1"/>
              </a:buClr>
            </a:pPr>
            <a:r>
              <a:rPr lang="en-IN" b="1" dirty="0">
                <a:solidFill>
                  <a:srgbClr val="FF0000"/>
                </a:solidFill>
              </a:rPr>
              <a:t>Extensive manipulation </a:t>
            </a:r>
            <a:r>
              <a:rPr lang="en-IN" dirty="0"/>
              <a:t>of stored </a:t>
            </a:r>
            <a:r>
              <a:rPr lang="en-IN" dirty="0" smtClean="0"/>
              <a:t>data</a:t>
            </a:r>
          </a:p>
          <a:p>
            <a:r>
              <a:rPr lang="en-IN" dirty="0" smtClean="0"/>
              <a:t>One method of obtaining the address of node is to store address in computer’s main memory, we refer this addressing mode as </a:t>
            </a:r>
            <a:r>
              <a:rPr lang="en-IN" b="1" dirty="0" smtClean="0">
                <a:solidFill>
                  <a:srgbClr val="FF0000"/>
                </a:solidFill>
              </a:rPr>
              <a:t>pointer of link addressing</a:t>
            </a:r>
            <a:r>
              <a:rPr lang="en-IN" dirty="0" smtClean="0"/>
              <a:t>.</a:t>
            </a:r>
          </a:p>
          <a:p>
            <a:r>
              <a:rPr lang="en-IN" dirty="0" smtClean="0"/>
              <a:t>A simple way to represent a linear list is to expand each node to contain a link or pointer to the next node. This representation is called one-way chain or Singly Linked Linear List.</a:t>
            </a:r>
          </a:p>
          <a:p>
            <a:endParaRPr lang="en-IN" dirty="0" smtClean="0"/>
          </a:p>
          <a:p>
            <a:endParaRPr lang="en-US" dirty="0"/>
          </a:p>
        </p:txBody>
      </p:sp>
    </p:spTree>
    <p:extLst>
      <p:ext uri="{BB962C8B-B14F-4D97-AF65-F5344CB8AC3E}">
        <p14:creationId xmlns:p14="http://schemas.microsoft.com/office/powerpoint/2010/main" val="266471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INSORD(X</a:t>
            </a:r>
            <a:r>
              <a:rPr lang="en-US" dirty="0"/>
              <a:t>, FIRST)</a:t>
            </a:r>
          </a:p>
        </p:txBody>
      </p:sp>
      <p:sp>
        <p:nvSpPr>
          <p:cNvPr id="3" name="Content Placeholder 2"/>
          <p:cNvSpPr>
            <a:spLocks noGrp="1"/>
          </p:cNvSpPr>
          <p:nvPr>
            <p:ph idx="1"/>
          </p:nvPr>
        </p:nvSpPr>
        <p:spPr>
          <a:xfrm>
            <a:off x="190500" y="990600"/>
            <a:ext cx="8763000" cy="3429000"/>
          </a:xfrm>
        </p:spPr>
        <p:txBody>
          <a:bodyPr/>
          <a:lstStyle/>
          <a:p>
            <a:r>
              <a:rPr lang="en-IN" dirty="0" smtClean="0"/>
              <a:t>This </a:t>
            </a:r>
            <a:r>
              <a:rPr lang="en-IN" dirty="0"/>
              <a:t>function </a:t>
            </a:r>
            <a:r>
              <a:rPr lang="en-IN" b="1" dirty="0">
                <a:solidFill>
                  <a:srgbClr val="FF0000"/>
                </a:solidFill>
              </a:rPr>
              <a:t>inserts</a:t>
            </a:r>
            <a:r>
              <a:rPr lang="en-IN" dirty="0"/>
              <a:t> a new node such that linked list preserves the ordering of the terms in </a:t>
            </a:r>
            <a:r>
              <a:rPr lang="en-IN" b="1" dirty="0" smtClean="0">
                <a:solidFill>
                  <a:srgbClr val="FF0000"/>
                </a:solidFill>
              </a:rPr>
              <a:t>increasing order </a:t>
            </a:r>
            <a:r>
              <a:rPr lang="en-IN" dirty="0" smtClean="0"/>
              <a:t>of </a:t>
            </a:r>
            <a:r>
              <a:rPr lang="en-IN" dirty="0"/>
              <a:t>their </a:t>
            </a:r>
            <a:r>
              <a:rPr lang="en-IN" b="1" dirty="0">
                <a:solidFill>
                  <a:srgbClr val="FF0000"/>
                </a:solidFill>
              </a:rPr>
              <a:t>INFO</a:t>
            </a:r>
            <a:r>
              <a:rPr lang="en-IN" dirty="0">
                <a:solidFill>
                  <a:srgbClr val="FF0000"/>
                </a:solidFill>
              </a:rPr>
              <a:t> </a:t>
            </a:r>
            <a:r>
              <a:rPr lang="en-IN" dirty="0"/>
              <a:t>field.</a:t>
            </a:r>
          </a:p>
          <a:p>
            <a:r>
              <a:rPr lang="en-IN" dirty="0" smtClean="0"/>
              <a:t>This </a:t>
            </a:r>
            <a:r>
              <a:rPr lang="en-IN" dirty="0"/>
              <a:t>function returns address of </a:t>
            </a:r>
            <a:r>
              <a:rPr lang="en-IN" b="1" dirty="0">
                <a:solidFill>
                  <a:srgbClr val="FF0000"/>
                </a:solidFill>
              </a:rPr>
              <a:t>FIRST</a:t>
            </a:r>
            <a:r>
              <a:rPr lang="en-IN" dirty="0">
                <a:solidFill>
                  <a:srgbClr val="FF0000"/>
                </a:solidFill>
              </a:rPr>
              <a:t> </a:t>
            </a:r>
            <a:r>
              <a:rPr lang="en-IN" dirty="0"/>
              <a:t>node.</a:t>
            </a:r>
            <a:endParaRPr lang="en-US" dirty="0"/>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is a </a:t>
            </a:r>
            <a:r>
              <a:rPr lang="en-IN" b="1" dirty="0"/>
              <a:t>pointer to the first element</a:t>
            </a:r>
            <a:r>
              <a:rPr lang="en-IN" dirty="0"/>
              <a:t> of a Singly linked linear list.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AVAIL</a:t>
            </a:r>
            <a:r>
              <a:rPr lang="en-IN" dirty="0">
                <a:solidFill>
                  <a:srgbClr val="FF0000"/>
                </a:solidFill>
              </a:rPr>
              <a:t> </a:t>
            </a:r>
            <a:r>
              <a:rPr lang="en-IN" dirty="0"/>
              <a:t>is a pointer to the top element of the availability stack.</a:t>
            </a:r>
          </a:p>
          <a:p>
            <a:pPr>
              <a:buClr>
                <a:schemeClr val="tx1"/>
              </a:buClr>
            </a:pPr>
            <a:r>
              <a:rPr lang="en-IN" b="1" dirty="0">
                <a:solidFill>
                  <a:srgbClr val="FF0000"/>
                </a:solidFill>
              </a:rPr>
              <a:t>NEW</a:t>
            </a:r>
            <a:r>
              <a:rPr lang="en-IN" dirty="0">
                <a:solidFill>
                  <a:srgbClr val="FF0000"/>
                </a:solidFill>
              </a:rPr>
              <a:t> </a:t>
            </a:r>
            <a:r>
              <a:rPr lang="en-IN" dirty="0"/>
              <a:t>is a temporary pointer variable. </a:t>
            </a:r>
          </a:p>
          <a:p>
            <a:endParaRPr lang="en-US" dirty="0"/>
          </a:p>
        </p:txBody>
      </p:sp>
      <p:grpSp>
        <p:nvGrpSpPr>
          <p:cNvPr id="4" name="Group 3"/>
          <p:cNvGrpSpPr/>
          <p:nvPr/>
        </p:nvGrpSpPr>
        <p:grpSpPr>
          <a:xfrm>
            <a:off x="228600" y="4659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524000" y="4659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2819400" y="4659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114800" y="4659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47588" y="4659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856738" y="4659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148612" y="4926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444012" y="4926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3739412" y="4926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034812" y="4926568"/>
            <a:ext cx="15127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467600" y="4926568"/>
            <a:ext cx="3891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415280" y="4659868"/>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228600" y="5421868"/>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29" name="Straight Arrow Connector 28"/>
          <p:cNvCxnSpPr/>
          <p:nvPr/>
        </p:nvCxnSpPr>
        <p:spPr>
          <a:xfrm flipV="1">
            <a:off x="547150" y="51932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0" name="Group 29"/>
          <p:cNvGrpSpPr/>
          <p:nvPr/>
        </p:nvGrpSpPr>
        <p:grpSpPr>
          <a:xfrm>
            <a:off x="5331194" y="5606534"/>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22</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p:cNvSpPr txBox="1"/>
          <p:nvPr/>
        </p:nvSpPr>
        <p:spPr>
          <a:xfrm>
            <a:off x="3916727" y="4191000"/>
            <a:ext cx="1341073" cy="369332"/>
          </a:xfrm>
          <a:prstGeom prst="rect">
            <a:avLst/>
          </a:prstGeom>
          <a:noFill/>
        </p:spPr>
        <p:txBody>
          <a:bodyPr wrap="none" rtlCol="0">
            <a:spAutoFit/>
          </a:bodyPr>
          <a:lstStyle/>
          <a:p>
            <a:r>
              <a:rPr lang="en-IN" b="1" dirty="0" smtClean="0">
                <a:solidFill>
                  <a:srgbClr val="FF0000"/>
                </a:solidFill>
              </a:rPr>
              <a:t>Predecessor</a:t>
            </a:r>
            <a:endParaRPr lang="en-US" b="1" dirty="0">
              <a:solidFill>
                <a:srgbClr val="FF0000"/>
              </a:solidFill>
            </a:endParaRPr>
          </a:p>
        </p:txBody>
      </p:sp>
      <p:sp>
        <p:nvSpPr>
          <p:cNvPr id="34" name="TextBox 33"/>
          <p:cNvSpPr txBox="1"/>
          <p:nvPr/>
        </p:nvSpPr>
        <p:spPr>
          <a:xfrm>
            <a:off x="5486400" y="6139934"/>
            <a:ext cx="659155" cy="369332"/>
          </a:xfrm>
          <a:prstGeom prst="rect">
            <a:avLst/>
          </a:prstGeom>
          <a:noFill/>
        </p:spPr>
        <p:txBody>
          <a:bodyPr wrap="none" rtlCol="0">
            <a:spAutoFit/>
          </a:bodyPr>
          <a:lstStyle/>
          <a:p>
            <a:pPr algn="ctr"/>
            <a:r>
              <a:rPr lang="en-IN" b="1" dirty="0" smtClean="0">
                <a:solidFill>
                  <a:srgbClr val="FF0000"/>
                </a:solidFill>
              </a:rPr>
              <a:t>NEW</a:t>
            </a:r>
            <a:endParaRPr lang="en-US" b="1" dirty="0">
              <a:solidFill>
                <a:srgbClr val="FF0000"/>
              </a:solidFill>
            </a:endParaRPr>
          </a:p>
        </p:txBody>
      </p:sp>
      <p:cxnSp>
        <p:nvCxnSpPr>
          <p:cNvPr id="38" name="Straight Connector 37"/>
          <p:cNvCxnSpPr>
            <a:stCxn id="32" idx="3"/>
          </p:cNvCxnSpPr>
          <p:nvPr/>
        </p:nvCxnSpPr>
        <p:spPr>
          <a:xfrm>
            <a:off x="6251206" y="5873234"/>
            <a:ext cx="56308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endCxn id="17" idx="2"/>
          </p:cNvCxnSpPr>
          <p:nvPr/>
        </p:nvCxnSpPr>
        <p:spPr>
          <a:xfrm flipV="1">
            <a:off x="6814288" y="5193268"/>
            <a:ext cx="0" cy="6799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a:stCxn id="15" idx="2"/>
          </p:cNvCxnSpPr>
          <p:nvPr/>
        </p:nvCxnSpPr>
        <p:spPr>
          <a:xfrm>
            <a:off x="4844312" y="5193268"/>
            <a:ext cx="0" cy="679966"/>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31" idx="1"/>
          </p:cNvCxnSpPr>
          <p:nvPr/>
        </p:nvCxnSpPr>
        <p:spPr>
          <a:xfrm>
            <a:off x="4844312" y="5873234"/>
            <a:ext cx="48688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3258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INSORD(X</a:t>
            </a:r>
            <a:r>
              <a:rPr lang="en-US" dirty="0"/>
              <a:t>, FIRST)</a:t>
            </a:r>
          </a:p>
        </p:txBody>
      </p:sp>
      <p:sp>
        <p:nvSpPr>
          <p:cNvPr id="4" name="TextBox 3"/>
          <p:cNvSpPr txBox="1"/>
          <p:nvPr/>
        </p:nvSpPr>
        <p:spPr>
          <a:xfrm>
            <a:off x="228600" y="990600"/>
            <a:ext cx="4038600" cy="507831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smtClean="0">
                <a:solidFill>
                  <a:schemeClr val="tx2">
                    <a:lumMod val="60000"/>
                    <a:lumOff val="40000"/>
                  </a:schemeClr>
                </a:solidFill>
                <a:latin typeface="Consolas" pitchFamily="49" charset="0"/>
                <a:cs typeface="Consolas" pitchFamily="49" charset="0"/>
              </a:rPr>
              <a:t>1. [Underflow?]</a:t>
            </a:r>
          </a:p>
          <a:p>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b="1" dirty="0" smtClean="0">
                <a:latin typeface="Consolas" pitchFamily="49" charset="0"/>
                <a:cs typeface="Consolas" pitchFamily="49" charset="0"/>
              </a:rPr>
              <a:t>IF</a:t>
            </a:r>
            <a:r>
              <a:rPr lang="en-IN" dirty="0" smtClean="0">
                <a:latin typeface="Consolas" pitchFamily="49" charset="0"/>
                <a:cs typeface="Consolas" pitchFamily="49" charset="0"/>
              </a:rPr>
              <a:t>    AVAIL </a:t>
            </a:r>
            <a:r>
              <a:rPr lang="en-IN" dirty="0">
                <a:latin typeface="Consolas" pitchFamily="49" charset="0"/>
                <a:cs typeface="Consolas" pitchFamily="49" charset="0"/>
              </a:rPr>
              <a:t>= NULL</a:t>
            </a:r>
          </a:p>
          <a:p>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b="1" dirty="0" smtClean="0">
                <a:latin typeface="Consolas" pitchFamily="49" charset="0"/>
                <a:cs typeface="Consolas" pitchFamily="49" charset="0"/>
              </a:rPr>
              <a:t>THEN  </a:t>
            </a:r>
            <a:r>
              <a:rPr lang="en-IN" dirty="0" smtClean="0">
                <a:latin typeface="Consolas" pitchFamily="49" charset="0"/>
                <a:cs typeface="Consolas" pitchFamily="49" charset="0"/>
              </a:rPr>
              <a:t>Write </a:t>
            </a:r>
            <a:r>
              <a:rPr lang="en-IN" dirty="0">
                <a:latin typeface="Consolas" pitchFamily="49" charset="0"/>
                <a:cs typeface="Consolas" pitchFamily="49" charset="0"/>
              </a:rPr>
              <a:t>(“Availability </a:t>
            </a:r>
            <a:endParaRPr lang="en-IN" dirty="0" smtClean="0">
              <a:latin typeface="Consolas" pitchFamily="49" charset="0"/>
              <a:cs typeface="Consolas" pitchFamily="49" charset="0"/>
            </a:endParaRPr>
          </a:p>
          <a:p>
            <a:r>
              <a:rPr lang="en-IN" dirty="0">
                <a:latin typeface="Consolas" pitchFamily="49" charset="0"/>
                <a:cs typeface="Consolas" pitchFamily="49" charset="0"/>
              </a:rPr>
              <a:t>  </a:t>
            </a:r>
            <a:r>
              <a:rPr lang="en-IN" dirty="0" smtClean="0">
                <a:latin typeface="Consolas" pitchFamily="49" charset="0"/>
                <a:cs typeface="Consolas" pitchFamily="49" charset="0"/>
              </a:rPr>
              <a:t>       Stack Underflow</a:t>
            </a:r>
            <a:r>
              <a:rPr lang="en-IN" dirty="0">
                <a:latin typeface="Consolas" pitchFamily="49" charset="0"/>
                <a:cs typeface="Consolas" pitchFamily="49" charset="0"/>
              </a:rPr>
              <a:t>”)</a:t>
            </a:r>
          </a:p>
          <a:p>
            <a:r>
              <a:rPr lang="en-IN" dirty="0" smtClean="0">
                <a:latin typeface="Consolas" pitchFamily="49" charset="0"/>
                <a:cs typeface="Consolas" pitchFamily="49" charset="0"/>
              </a:rPr>
              <a:t>         Return(FIRST)</a:t>
            </a:r>
          </a:p>
          <a:p>
            <a:r>
              <a:rPr lang="en-IN" b="1" dirty="0" smtClean="0">
                <a:solidFill>
                  <a:schemeClr val="tx2">
                    <a:lumMod val="60000"/>
                    <a:lumOff val="40000"/>
                  </a:schemeClr>
                </a:solidFill>
                <a:latin typeface="Consolas" pitchFamily="49" charset="0"/>
                <a:cs typeface="Consolas" pitchFamily="49" charset="0"/>
              </a:rPr>
              <a:t>2</a:t>
            </a:r>
            <a:r>
              <a:rPr lang="en-IN" b="1" dirty="0">
                <a:solidFill>
                  <a:schemeClr val="tx2">
                    <a:lumMod val="60000"/>
                    <a:lumOff val="40000"/>
                  </a:schemeClr>
                </a:solidFill>
                <a:latin typeface="Consolas" pitchFamily="49" charset="0"/>
                <a:cs typeface="Consolas" pitchFamily="49" charset="0"/>
              </a:rPr>
              <a:t>. [Obtain address of </a:t>
            </a:r>
            <a:endParaRPr lang="en-IN" b="1" dirty="0" smtClean="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next </a:t>
            </a:r>
            <a:r>
              <a:rPr lang="en-IN" b="1" dirty="0">
                <a:solidFill>
                  <a:schemeClr val="tx2">
                    <a:lumMod val="60000"/>
                    <a:lumOff val="40000"/>
                  </a:schemeClr>
                </a:solidFill>
                <a:latin typeface="Consolas" pitchFamily="49" charset="0"/>
                <a:cs typeface="Consolas" pitchFamily="49" charset="0"/>
              </a:rPr>
              <a:t>free </a:t>
            </a:r>
            <a:r>
              <a:rPr lang="en-IN" b="1" dirty="0" smtClean="0">
                <a:solidFill>
                  <a:schemeClr val="tx2">
                    <a:lumMod val="60000"/>
                    <a:lumOff val="40000"/>
                  </a:schemeClr>
                </a:solidFill>
                <a:latin typeface="Consolas" pitchFamily="49" charset="0"/>
                <a:cs typeface="Consolas" pitchFamily="49" charset="0"/>
              </a:rPr>
              <a:t>Node]</a:t>
            </a:r>
          </a:p>
          <a:p>
            <a:r>
              <a:rPr lang="en-IN" dirty="0" smtClean="0">
                <a:latin typeface="Consolas" pitchFamily="49" charset="0"/>
                <a:cs typeface="Consolas" pitchFamily="49" charset="0"/>
              </a:rPr>
              <a:t>    NEW </a:t>
            </a:r>
            <a:r>
              <a:rPr lang="en-IN" dirty="0" smtClean="0">
                <a:latin typeface="Consolas" pitchFamily="49" charset="0"/>
                <a:cs typeface="Consolas" pitchFamily="49" charset="0"/>
                <a:sym typeface="Wingdings" pitchFamily="2" charset="2"/>
              </a:rPr>
              <a:t> </a:t>
            </a:r>
            <a:r>
              <a:rPr lang="en-IN" dirty="0" smtClean="0">
                <a:latin typeface="Consolas" pitchFamily="49" charset="0"/>
                <a:cs typeface="Consolas" pitchFamily="49" charset="0"/>
              </a:rPr>
              <a:t>AVAIL</a:t>
            </a:r>
          </a:p>
          <a:p>
            <a:r>
              <a:rPr lang="en-IN" b="1" dirty="0" smtClean="0">
                <a:solidFill>
                  <a:schemeClr val="tx2">
                    <a:lumMod val="60000"/>
                    <a:lumOff val="40000"/>
                  </a:schemeClr>
                </a:solidFill>
                <a:latin typeface="Consolas" pitchFamily="49" charset="0"/>
                <a:cs typeface="Consolas" pitchFamily="49" charset="0"/>
              </a:rPr>
              <a:t>3</a:t>
            </a:r>
            <a:r>
              <a:rPr lang="en-IN" b="1" dirty="0">
                <a:solidFill>
                  <a:schemeClr val="tx2">
                    <a:lumMod val="60000"/>
                    <a:lumOff val="40000"/>
                  </a:schemeClr>
                </a:solidFill>
                <a:latin typeface="Consolas" pitchFamily="49" charset="0"/>
                <a:cs typeface="Consolas" pitchFamily="49" charset="0"/>
              </a:rPr>
              <a:t>. [Remove free node from </a:t>
            </a:r>
            <a:r>
              <a:rPr lang="en-IN" b="1" dirty="0" smtClean="0">
                <a:solidFill>
                  <a:schemeClr val="tx2">
                    <a:lumMod val="60000"/>
                    <a:lumOff val="40000"/>
                  </a:schemeClr>
                </a:solidFill>
                <a:latin typeface="Consolas" pitchFamily="49" charset="0"/>
                <a:cs typeface="Consolas" pitchFamily="49" charset="0"/>
              </a:rPr>
              <a:t> </a:t>
            </a: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availability </a:t>
            </a:r>
            <a:r>
              <a:rPr lang="en-IN" b="1" dirty="0">
                <a:solidFill>
                  <a:schemeClr val="tx2">
                    <a:lumMod val="60000"/>
                    <a:lumOff val="40000"/>
                  </a:schemeClr>
                </a:solidFill>
                <a:latin typeface="Consolas" pitchFamily="49" charset="0"/>
                <a:cs typeface="Consolas" pitchFamily="49" charset="0"/>
              </a:rPr>
              <a:t>Stack]</a:t>
            </a:r>
            <a:endParaRPr lang="en-IN" b="1" dirty="0" smtClean="0">
              <a:solidFill>
                <a:schemeClr val="tx2">
                  <a:lumMod val="60000"/>
                  <a:lumOff val="40000"/>
                </a:schemeClr>
              </a:solidFill>
              <a:latin typeface="Consolas" pitchFamily="49" charset="0"/>
              <a:cs typeface="Consolas" pitchFamily="49" charset="0"/>
            </a:endParaRPr>
          </a:p>
          <a:p>
            <a:r>
              <a:rPr lang="en-IN" dirty="0">
                <a:latin typeface="Consolas" pitchFamily="49" charset="0"/>
                <a:cs typeface="Consolas" pitchFamily="49" charset="0"/>
              </a:rPr>
              <a:t> </a:t>
            </a:r>
            <a:r>
              <a:rPr lang="en-IN" dirty="0" smtClean="0">
                <a:latin typeface="Consolas" pitchFamily="49" charset="0"/>
                <a:cs typeface="Consolas" pitchFamily="49" charset="0"/>
              </a:rPr>
              <a:t>   AVAIL </a:t>
            </a:r>
            <a:r>
              <a:rPr lang="en-IN" dirty="0" smtClean="0">
                <a:latin typeface="Consolas" pitchFamily="49" charset="0"/>
                <a:cs typeface="Consolas" pitchFamily="49" charset="0"/>
                <a:sym typeface="Wingdings" pitchFamily="2" charset="2"/>
              </a:rPr>
              <a:t> </a:t>
            </a:r>
            <a:r>
              <a:rPr lang="en-IN" dirty="0" smtClean="0">
                <a:latin typeface="Consolas" pitchFamily="49" charset="0"/>
                <a:cs typeface="Consolas" pitchFamily="49" charset="0"/>
              </a:rPr>
              <a:t>LINK(AVAIL)</a:t>
            </a:r>
          </a:p>
          <a:p>
            <a:r>
              <a:rPr lang="en-IN" b="1" dirty="0" smtClean="0">
                <a:solidFill>
                  <a:schemeClr val="tx2">
                    <a:lumMod val="60000"/>
                    <a:lumOff val="40000"/>
                  </a:schemeClr>
                </a:solidFill>
                <a:latin typeface="Consolas" pitchFamily="49" charset="0"/>
                <a:cs typeface="Consolas" pitchFamily="49" charset="0"/>
              </a:rPr>
              <a:t>4</a:t>
            </a:r>
            <a:r>
              <a:rPr lang="en-IN" b="1" dirty="0">
                <a:solidFill>
                  <a:schemeClr val="tx2">
                    <a:lumMod val="60000"/>
                    <a:lumOff val="40000"/>
                  </a:schemeClr>
                </a:solidFill>
                <a:latin typeface="Consolas" pitchFamily="49" charset="0"/>
                <a:cs typeface="Consolas" pitchFamily="49" charset="0"/>
              </a:rPr>
              <a:t>. [Initialize fields of </a:t>
            </a:r>
            <a:endParaRPr lang="en-IN" b="1" dirty="0" smtClean="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new node]</a:t>
            </a:r>
          </a:p>
          <a:p>
            <a:r>
              <a:rPr lang="en-IN" dirty="0" smtClean="0">
                <a:latin typeface="Consolas" pitchFamily="49" charset="0"/>
                <a:cs typeface="Consolas" pitchFamily="49" charset="0"/>
              </a:rPr>
              <a:t>    </a:t>
            </a:r>
            <a:r>
              <a:rPr lang="en-IN" dirty="0">
                <a:latin typeface="Consolas" pitchFamily="49" charset="0"/>
                <a:cs typeface="Consolas" pitchFamily="49" charset="0"/>
              </a:rPr>
              <a:t>INFO(NEW) </a:t>
            </a:r>
            <a:r>
              <a:rPr lang="en-IN" dirty="0">
                <a:latin typeface="Consolas" pitchFamily="49" charset="0"/>
                <a:cs typeface="Consolas" pitchFamily="49" charset="0"/>
                <a:sym typeface="Wingdings" pitchFamily="2" charset="2"/>
              </a:rPr>
              <a:t> </a:t>
            </a:r>
            <a:r>
              <a:rPr lang="en-IN" dirty="0" smtClean="0">
                <a:latin typeface="Consolas" pitchFamily="49" charset="0"/>
                <a:cs typeface="Consolas" pitchFamily="49" charset="0"/>
              </a:rPr>
              <a:t>X</a:t>
            </a:r>
          </a:p>
          <a:p>
            <a:r>
              <a:rPr lang="en-IN" b="1" dirty="0">
                <a:solidFill>
                  <a:schemeClr val="tx2">
                    <a:lumMod val="60000"/>
                    <a:lumOff val="40000"/>
                  </a:schemeClr>
                </a:solidFill>
                <a:latin typeface="Consolas" pitchFamily="49" charset="0"/>
                <a:cs typeface="Consolas" pitchFamily="49" charset="0"/>
              </a:rPr>
              <a:t>5. [Is the list empty?]</a:t>
            </a:r>
          </a:p>
          <a:p>
            <a:r>
              <a:rPr lang="en-IN" dirty="0">
                <a:latin typeface="Consolas" pitchFamily="49" charset="0"/>
                <a:cs typeface="Consolas" pitchFamily="49" charset="0"/>
              </a:rPr>
              <a:t>    </a:t>
            </a:r>
            <a:r>
              <a:rPr lang="en-IN" b="1" dirty="0" smtClean="0">
                <a:latin typeface="Consolas" pitchFamily="49" charset="0"/>
                <a:cs typeface="Consolas" pitchFamily="49" charset="0"/>
              </a:rPr>
              <a:t>IF</a:t>
            </a:r>
            <a:r>
              <a:rPr lang="en-IN" dirty="0">
                <a:latin typeface="Consolas" pitchFamily="49" charset="0"/>
                <a:cs typeface="Consolas" pitchFamily="49" charset="0"/>
              </a:rPr>
              <a:t>	   FIRST = NULL</a:t>
            </a:r>
          </a:p>
          <a:p>
            <a:r>
              <a:rPr lang="en-IN" dirty="0">
                <a:latin typeface="Consolas" pitchFamily="49" charset="0"/>
                <a:cs typeface="Consolas" pitchFamily="49" charset="0"/>
              </a:rPr>
              <a:t>    </a:t>
            </a:r>
            <a:r>
              <a:rPr lang="en-IN" b="1" dirty="0" smtClean="0">
                <a:latin typeface="Consolas" pitchFamily="49" charset="0"/>
                <a:cs typeface="Consolas" pitchFamily="49" charset="0"/>
              </a:rPr>
              <a:t>THEN</a:t>
            </a:r>
            <a:r>
              <a:rPr lang="en-IN" dirty="0" smtClean="0">
                <a:latin typeface="Consolas" pitchFamily="49" charset="0"/>
                <a:cs typeface="Consolas" pitchFamily="49" charset="0"/>
              </a:rPr>
              <a:t>  LINK(NEW) </a:t>
            </a:r>
            <a:r>
              <a:rPr lang="en-IN" dirty="0" smtClean="0">
                <a:latin typeface="Consolas" pitchFamily="49" charset="0"/>
                <a:cs typeface="Consolas" pitchFamily="49" charset="0"/>
                <a:sym typeface="Wingdings" pitchFamily="2" charset="2"/>
              </a:rPr>
              <a:t> NULL</a:t>
            </a:r>
            <a:endParaRPr lang="en-IN" dirty="0" smtClean="0">
              <a:latin typeface="Consolas" pitchFamily="49" charset="0"/>
              <a:cs typeface="Consolas" pitchFamily="49" charset="0"/>
            </a:endParaRPr>
          </a:p>
          <a:p>
            <a:r>
              <a:rPr lang="en-IN" dirty="0">
                <a:latin typeface="Consolas" pitchFamily="49" charset="0"/>
                <a:cs typeface="Consolas" pitchFamily="49" charset="0"/>
              </a:rPr>
              <a:t> </a:t>
            </a:r>
            <a:r>
              <a:rPr lang="en-IN" dirty="0" smtClean="0">
                <a:latin typeface="Consolas" pitchFamily="49" charset="0"/>
                <a:cs typeface="Consolas" pitchFamily="49" charset="0"/>
              </a:rPr>
              <a:t>	   Return </a:t>
            </a:r>
            <a:r>
              <a:rPr lang="en-IN" dirty="0">
                <a:latin typeface="Consolas" pitchFamily="49" charset="0"/>
                <a:cs typeface="Consolas" pitchFamily="49" charset="0"/>
              </a:rPr>
              <a:t>(NEW</a:t>
            </a:r>
            <a:r>
              <a:rPr lang="en-IN" dirty="0" smtClean="0">
                <a:latin typeface="Consolas" pitchFamily="49" charset="0"/>
                <a:cs typeface="Consolas" pitchFamily="49" charset="0"/>
              </a:rPr>
              <a:t>)</a:t>
            </a:r>
            <a:endParaRPr lang="en-IN" dirty="0">
              <a:latin typeface="Consolas" pitchFamily="49" charset="0"/>
              <a:cs typeface="Consolas" pitchFamily="49" charset="0"/>
            </a:endParaRPr>
          </a:p>
        </p:txBody>
      </p:sp>
      <p:sp>
        <p:nvSpPr>
          <p:cNvPr id="5" name="TextBox 4"/>
          <p:cNvSpPr txBox="1"/>
          <p:nvPr/>
        </p:nvSpPr>
        <p:spPr>
          <a:xfrm>
            <a:off x="4419600" y="990600"/>
            <a:ext cx="4572000" cy="541686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6. </a:t>
            </a:r>
            <a:r>
              <a:rPr lang="en-IN" sz="2000" b="1" dirty="0">
                <a:solidFill>
                  <a:schemeClr val="tx2">
                    <a:lumMod val="60000"/>
                    <a:lumOff val="40000"/>
                  </a:schemeClr>
                </a:solidFill>
                <a:latin typeface="Consolas" pitchFamily="49" charset="0"/>
                <a:cs typeface="Consolas" pitchFamily="49" charset="0"/>
              </a:rPr>
              <a:t>[Does the new node precede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all </a:t>
            </a:r>
            <a:r>
              <a:rPr lang="en-IN" sz="2000" b="1" dirty="0">
                <a:solidFill>
                  <a:schemeClr val="tx2">
                    <a:lumMod val="60000"/>
                    <a:lumOff val="40000"/>
                  </a:schemeClr>
                </a:solidFill>
                <a:latin typeface="Consolas" pitchFamily="49" charset="0"/>
                <a:cs typeface="Consolas" pitchFamily="49" charset="0"/>
              </a:rPr>
              <a:t>other node in the list?]</a:t>
            </a:r>
            <a:endParaRPr lang="en-IN" sz="2000" b="1" dirty="0" smtClean="0">
              <a:solidFill>
                <a:schemeClr val="tx2">
                  <a:lumMod val="60000"/>
                  <a:lumOff val="40000"/>
                </a:schemeClr>
              </a:solidFill>
              <a:latin typeface="Consolas" pitchFamily="49" charset="0"/>
              <a:cs typeface="Consolas" pitchFamily="49" charset="0"/>
            </a:endParaRPr>
          </a:p>
          <a:p>
            <a:r>
              <a:rPr lang="en-IN" dirty="0" smtClean="0">
                <a:latin typeface="Consolas" pitchFamily="49" charset="0"/>
                <a:cs typeface="Consolas" pitchFamily="49" charset="0"/>
              </a:rPr>
              <a:t>    </a:t>
            </a:r>
            <a:r>
              <a:rPr lang="en-IN" b="1" dirty="0" smtClean="0">
                <a:latin typeface="Consolas" pitchFamily="49" charset="0"/>
                <a:cs typeface="Consolas" pitchFamily="49" charset="0"/>
              </a:rPr>
              <a:t>IF</a:t>
            </a:r>
            <a:r>
              <a:rPr lang="en-IN" dirty="0">
                <a:latin typeface="Consolas" pitchFamily="49" charset="0"/>
                <a:cs typeface="Consolas" pitchFamily="49" charset="0"/>
              </a:rPr>
              <a:t> </a:t>
            </a:r>
            <a:r>
              <a:rPr lang="en-IN" dirty="0" smtClean="0">
                <a:latin typeface="Consolas" pitchFamily="49" charset="0"/>
                <a:cs typeface="Consolas" pitchFamily="49" charset="0"/>
              </a:rPr>
              <a:t>  INFO(NEW</a:t>
            </a:r>
            <a:r>
              <a:rPr lang="en-IN" dirty="0">
                <a:latin typeface="Consolas" pitchFamily="49" charset="0"/>
                <a:cs typeface="Consolas" pitchFamily="49" charset="0"/>
              </a:rPr>
              <a:t>) ≤ INFO (FIRST)</a:t>
            </a:r>
          </a:p>
          <a:p>
            <a:r>
              <a:rPr lang="en-IN" dirty="0" smtClean="0">
                <a:latin typeface="Consolas" pitchFamily="49" charset="0"/>
                <a:cs typeface="Consolas" pitchFamily="49" charset="0"/>
              </a:rPr>
              <a:t>    </a:t>
            </a:r>
            <a:r>
              <a:rPr lang="en-IN" b="1" dirty="0" smtClean="0">
                <a:latin typeface="Consolas" pitchFamily="49" charset="0"/>
                <a:cs typeface="Consolas" pitchFamily="49" charset="0"/>
              </a:rPr>
              <a:t>THEN</a:t>
            </a:r>
            <a:r>
              <a:rPr lang="en-IN" dirty="0" smtClean="0">
                <a:latin typeface="Consolas" pitchFamily="49" charset="0"/>
                <a:cs typeface="Consolas" pitchFamily="49" charset="0"/>
              </a:rPr>
              <a:t> LINK </a:t>
            </a:r>
            <a:r>
              <a:rPr lang="en-IN" dirty="0">
                <a:latin typeface="Consolas" pitchFamily="49" charset="0"/>
                <a:cs typeface="Consolas" pitchFamily="49" charset="0"/>
              </a:rPr>
              <a:t>(NEW</a:t>
            </a:r>
            <a:r>
              <a:rPr lang="en-IN" dirty="0" smtClean="0">
                <a:latin typeface="Consolas" pitchFamily="49" charset="0"/>
                <a:cs typeface="Consolas" pitchFamily="49" charset="0"/>
              </a:rPr>
              <a:t>) </a:t>
            </a:r>
            <a:r>
              <a:rPr lang="en-IN" dirty="0" smtClean="0">
                <a:latin typeface="Consolas" pitchFamily="49" charset="0"/>
                <a:cs typeface="Consolas" pitchFamily="49" charset="0"/>
                <a:sym typeface="Wingdings" pitchFamily="2" charset="2"/>
              </a:rPr>
              <a:t> </a:t>
            </a:r>
            <a:r>
              <a:rPr lang="en-IN" dirty="0" smtClean="0">
                <a:latin typeface="Consolas" pitchFamily="49" charset="0"/>
                <a:cs typeface="Consolas" pitchFamily="49" charset="0"/>
              </a:rPr>
              <a:t>FIRST</a:t>
            </a:r>
            <a:endParaRPr lang="en-IN" dirty="0">
              <a:latin typeface="Consolas" pitchFamily="49" charset="0"/>
              <a:cs typeface="Consolas" pitchFamily="49" charset="0"/>
            </a:endParaRPr>
          </a:p>
          <a:p>
            <a:r>
              <a:rPr lang="en-IN" dirty="0" smtClean="0">
                <a:latin typeface="Consolas" pitchFamily="49" charset="0"/>
                <a:cs typeface="Consolas" pitchFamily="49" charset="0"/>
              </a:rPr>
              <a:t>	  Return </a:t>
            </a:r>
            <a:r>
              <a:rPr lang="en-IN" dirty="0">
                <a:latin typeface="Consolas" pitchFamily="49" charset="0"/>
                <a:cs typeface="Consolas" pitchFamily="49" charset="0"/>
              </a:rPr>
              <a:t>(NEW</a:t>
            </a:r>
            <a:r>
              <a:rPr lang="en-IN" dirty="0" smtClean="0">
                <a:latin typeface="Consolas" pitchFamily="49" charset="0"/>
                <a:cs typeface="Consolas" pitchFamily="49" charset="0"/>
              </a:rPr>
              <a:t>)</a:t>
            </a:r>
          </a:p>
          <a:p>
            <a:r>
              <a:rPr lang="en-IN" b="1" dirty="0" smtClean="0">
                <a:solidFill>
                  <a:schemeClr val="tx2">
                    <a:lumMod val="60000"/>
                    <a:lumOff val="40000"/>
                  </a:schemeClr>
                </a:solidFill>
                <a:latin typeface="Consolas" pitchFamily="49" charset="0"/>
                <a:cs typeface="Consolas" pitchFamily="49" charset="0"/>
              </a:rPr>
              <a:t>7. </a:t>
            </a:r>
            <a:r>
              <a:rPr lang="en-IN" b="1" dirty="0">
                <a:solidFill>
                  <a:schemeClr val="tx2">
                    <a:lumMod val="60000"/>
                    <a:lumOff val="40000"/>
                  </a:schemeClr>
                </a:solidFill>
                <a:latin typeface="Consolas" pitchFamily="49" charset="0"/>
                <a:cs typeface="Consolas" pitchFamily="49" charset="0"/>
              </a:rPr>
              <a:t>[Initialize temporary </a:t>
            </a:r>
            <a:r>
              <a:rPr lang="en-IN" b="1" dirty="0" smtClean="0">
                <a:solidFill>
                  <a:schemeClr val="tx2">
                    <a:lumMod val="60000"/>
                    <a:lumOff val="40000"/>
                  </a:schemeClr>
                </a:solidFill>
                <a:latin typeface="Consolas" pitchFamily="49" charset="0"/>
                <a:cs typeface="Consolas" pitchFamily="49" charset="0"/>
              </a:rPr>
              <a:t>pointer]</a:t>
            </a:r>
            <a:endParaRPr lang="en-IN" b="1" dirty="0">
              <a:solidFill>
                <a:schemeClr val="tx2">
                  <a:lumMod val="60000"/>
                  <a:lumOff val="40000"/>
                </a:schemeClr>
              </a:solidFill>
              <a:latin typeface="Consolas" pitchFamily="49" charset="0"/>
              <a:cs typeface="Consolas" pitchFamily="49" charset="0"/>
            </a:endParaRPr>
          </a:p>
          <a:p>
            <a:r>
              <a:rPr lang="en-IN" dirty="0" smtClean="0">
                <a:latin typeface="Consolas" pitchFamily="49" charset="0"/>
                <a:cs typeface="Consolas" pitchFamily="49" charset="0"/>
              </a:rPr>
              <a:t>   SAVE </a:t>
            </a:r>
            <a:r>
              <a:rPr lang="en-IN" dirty="0" smtClean="0">
                <a:latin typeface="Consolas" pitchFamily="49" charset="0"/>
                <a:cs typeface="Consolas" pitchFamily="49" charset="0"/>
                <a:sym typeface="Wingdings" pitchFamily="2" charset="2"/>
              </a:rPr>
              <a:t></a:t>
            </a:r>
            <a:r>
              <a:rPr lang="en-IN" dirty="0" smtClean="0">
                <a:latin typeface="Consolas" pitchFamily="49" charset="0"/>
                <a:cs typeface="Consolas" pitchFamily="49" charset="0"/>
              </a:rPr>
              <a:t> </a:t>
            </a:r>
            <a:r>
              <a:rPr lang="en-IN" dirty="0">
                <a:latin typeface="Consolas" pitchFamily="49" charset="0"/>
                <a:cs typeface="Consolas" pitchFamily="49" charset="0"/>
              </a:rPr>
              <a:t>FIRST</a:t>
            </a:r>
          </a:p>
          <a:p>
            <a:r>
              <a:rPr lang="en-IN" sz="2000" b="1" dirty="0" smtClean="0">
                <a:solidFill>
                  <a:schemeClr val="tx2">
                    <a:lumMod val="60000"/>
                    <a:lumOff val="40000"/>
                  </a:schemeClr>
                </a:solidFill>
                <a:latin typeface="Consolas" pitchFamily="49" charset="0"/>
                <a:cs typeface="Consolas" pitchFamily="49" charset="0"/>
              </a:rPr>
              <a:t>8</a:t>
            </a:r>
            <a:r>
              <a:rPr lang="en-IN" sz="2000" b="1" dirty="0">
                <a:solidFill>
                  <a:schemeClr val="tx2">
                    <a:lumMod val="60000"/>
                    <a:lumOff val="40000"/>
                  </a:schemeClr>
                </a:solidFill>
                <a:latin typeface="Consolas" pitchFamily="49" charset="0"/>
                <a:cs typeface="Consolas" pitchFamily="49" charset="0"/>
              </a:rPr>
              <a:t>. [Search for predecessor of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new </a:t>
            </a:r>
            <a:r>
              <a:rPr lang="en-IN" sz="2000" b="1" dirty="0">
                <a:solidFill>
                  <a:schemeClr val="tx2">
                    <a:lumMod val="60000"/>
                    <a:lumOff val="40000"/>
                  </a:schemeClr>
                </a:solidFill>
                <a:latin typeface="Consolas" pitchFamily="49" charset="0"/>
                <a:cs typeface="Consolas" pitchFamily="49" charset="0"/>
              </a:rPr>
              <a:t>node]</a:t>
            </a:r>
            <a:endParaRPr lang="en-IN" sz="2000" b="1" dirty="0" smtClean="0">
              <a:solidFill>
                <a:schemeClr val="tx2">
                  <a:lumMod val="60000"/>
                  <a:lumOff val="40000"/>
                </a:schemeClr>
              </a:solidFill>
              <a:latin typeface="Consolas" pitchFamily="49" charset="0"/>
              <a:cs typeface="Consolas" pitchFamily="49" charset="0"/>
            </a:endParaRPr>
          </a:p>
          <a:p>
            <a:r>
              <a:rPr lang="en-IN" dirty="0" smtClean="0">
                <a:latin typeface="Consolas" pitchFamily="49" charset="0"/>
                <a:cs typeface="Consolas" pitchFamily="49" charset="0"/>
              </a:rPr>
              <a:t>   </a:t>
            </a:r>
            <a:r>
              <a:rPr lang="en-IN" b="1" dirty="0" smtClean="0">
                <a:latin typeface="Consolas" pitchFamily="49" charset="0"/>
                <a:cs typeface="Consolas" pitchFamily="49" charset="0"/>
              </a:rPr>
              <a:t>Repeat </a:t>
            </a:r>
            <a:r>
              <a:rPr lang="en-IN" b="1" dirty="0">
                <a:latin typeface="Consolas" pitchFamily="49" charset="0"/>
                <a:cs typeface="Consolas" pitchFamily="49" charset="0"/>
              </a:rPr>
              <a:t>while</a:t>
            </a:r>
            <a:r>
              <a:rPr lang="en-IN" dirty="0">
                <a:latin typeface="Consolas" pitchFamily="49" charset="0"/>
                <a:cs typeface="Consolas" pitchFamily="49" charset="0"/>
              </a:rPr>
              <a:t> LINK (SAVE) ≠ </a:t>
            </a:r>
            <a:r>
              <a:rPr lang="en-IN" dirty="0" smtClean="0">
                <a:latin typeface="Consolas" pitchFamily="49" charset="0"/>
                <a:cs typeface="Consolas" pitchFamily="49" charset="0"/>
              </a:rPr>
              <a:t>NULL</a:t>
            </a:r>
          </a:p>
          <a:p>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b="1" dirty="0" smtClean="0">
                <a:latin typeface="Consolas" pitchFamily="49" charset="0"/>
                <a:cs typeface="Consolas" pitchFamily="49" charset="0"/>
              </a:rPr>
              <a:t>&amp;</a:t>
            </a:r>
            <a:r>
              <a:rPr lang="en-IN" dirty="0" smtClean="0">
                <a:latin typeface="Consolas" pitchFamily="49" charset="0"/>
                <a:cs typeface="Consolas" pitchFamily="49" charset="0"/>
              </a:rPr>
              <a:t> INFO(NEW</a:t>
            </a:r>
            <a:r>
              <a:rPr lang="en-IN" dirty="0">
                <a:latin typeface="Consolas" pitchFamily="49" charset="0"/>
                <a:cs typeface="Consolas" pitchFamily="49" charset="0"/>
              </a:rPr>
              <a:t>) ≥ </a:t>
            </a:r>
            <a:r>
              <a:rPr lang="en-IN" dirty="0" smtClean="0">
                <a:latin typeface="Consolas" pitchFamily="49" charset="0"/>
                <a:cs typeface="Consolas" pitchFamily="49" charset="0"/>
              </a:rPr>
              <a:t>INFO(LINK(SAVE</a:t>
            </a:r>
            <a:r>
              <a:rPr lang="en-IN" dirty="0">
                <a:latin typeface="Consolas" pitchFamily="49" charset="0"/>
                <a:cs typeface="Consolas" pitchFamily="49" charset="0"/>
              </a:rPr>
              <a:t>))</a:t>
            </a:r>
          </a:p>
          <a:p>
            <a:r>
              <a:rPr lang="en-IN" sz="2000" dirty="0">
                <a:latin typeface="Consolas" pitchFamily="49" charset="0"/>
                <a:cs typeface="Consolas" pitchFamily="49" charset="0"/>
              </a:rPr>
              <a:t> 	SAVE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LINK (SAVE</a:t>
            </a:r>
            <a:r>
              <a:rPr lang="en-IN" sz="2000" dirty="0" smtClean="0">
                <a:latin typeface="Consolas" pitchFamily="49" charset="0"/>
                <a:cs typeface="Consolas" pitchFamily="49" charset="0"/>
              </a:rPr>
              <a:t>)</a:t>
            </a:r>
          </a:p>
          <a:p>
            <a:r>
              <a:rPr lang="en-IN" sz="2000" b="1" dirty="0" smtClean="0">
                <a:solidFill>
                  <a:schemeClr val="tx2">
                    <a:lumMod val="60000"/>
                    <a:lumOff val="40000"/>
                  </a:schemeClr>
                </a:solidFill>
                <a:latin typeface="Consolas" pitchFamily="49" charset="0"/>
                <a:cs typeface="Consolas" pitchFamily="49" charset="0"/>
              </a:rPr>
              <a:t>9</a:t>
            </a:r>
            <a:r>
              <a:rPr lang="en-IN" sz="2000" b="1" dirty="0">
                <a:solidFill>
                  <a:schemeClr val="tx2">
                    <a:lumMod val="60000"/>
                    <a:lumOff val="40000"/>
                  </a:schemeClr>
                </a:solidFill>
                <a:latin typeface="Consolas" pitchFamily="49" charset="0"/>
                <a:cs typeface="Consolas" pitchFamily="49" charset="0"/>
              </a:rPr>
              <a:t>. [Set link field of NEW node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and </a:t>
            </a:r>
            <a:r>
              <a:rPr lang="en-IN" sz="2000" b="1" dirty="0">
                <a:solidFill>
                  <a:schemeClr val="tx2">
                    <a:lumMod val="60000"/>
                    <a:lumOff val="40000"/>
                  </a:schemeClr>
                </a:solidFill>
                <a:latin typeface="Consolas" pitchFamily="49" charset="0"/>
                <a:cs typeface="Consolas" pitchFamily="49" charset="0"/>
              </a:rPr>
              <a:t>its predecessor]</a:t>
            </a:r>
          </a:p>
          <a:p>
            <a:r>
              <a:rPr lang="en-IN" sz="2000" dirty="0">
                <a:latin typeface="Consolas" pitchFamily="49" charset="0"/>
                <a:cs typeface="Consolas" pitchFamily="49" charset="0"/>
              </a:rPr>
              <a:t>    LINK (NEW)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LINK </a:t>
            </a:r>
            <a:r>
              <a:rPr lang="en-IN" sz="2000" dirty="0">
                <a:latin typeface="Consolas" pitchFamily="49" charset="0"/>
                <a:cs typeface="Consolas" pitchFamily="49" charset="0"/>
              </a:rPr>
              <a:t>(SAVE)</a:t>
            </a:r>
          </a:p>
          <a:p>
            <a:r>
              <a:rPr lang="en-IN" sz="2000" dirty="0" smtClean="0">
                <a:latin typeface="Consolas" pitchFamily="49" charset="0"/>
                <a:cs typeface="Consolas" pitchFamily="49" charset="0"/>
              </a:rPr>
              <a:t>    LINK </a:t>
            </a:r>
            <a:r>
              <a:rPr lang="en-IN" sz="2000" dirty="0">
                <a:latin typeface="Consolas" pitchFamily="49" charset="0"/>
                <a:cs typeface="Consolas" pitchFamily="49" charset="0"/>
              </a:rPr>
              <a:t>(SAVE)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NEW</a:t>
            </a:r>
          </a:p>
          <a:p>
            <a:r>
              <a:rPr lang="en-IN" sz="2000" b="1" dirty="0" smtClean="0">
                <a:solidFill>
                  <a:schemeClr val="tx2">
                    <a:lumMod val="60000"/>
                    <a:lumOff val="40000"/>
                  </a:schemeClr>
                </a:solidFill>
                <a:latin typeface="Consolas" pitchFamily="49" charset="0"/>
                <a:cs typeface="Consolas" pitchFamily="49" charset="0"/>
              </a:rPr>
              <a:t>10. </a:t>
            </a:r>
            <a:r>
              <a:rPr lang="en-IN" sz="2000" b="1" dirty="0">
                <a:solidFill>
                  <a:schemeClr val="tx2">
                    <a:lumMod val="60000"/>
                    <a:lumOff val="40000"/>
                  </a:schemeClr>
                </a:solidFill>
                <a:latin typeface="Consolas" pitchFamily="49" charset="0"/>
                <a:cs typeface="Consolas" pitchFamily="49" charset="0"/>
              </a:rPr>
              <a:t>[Return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183767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6" end="1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7" end="7"/>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9" end="9"/>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
                                            <p:txEl>
                                              <p:pRg st="10" end="10"/>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2" end="12"/>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
                                            <p:txEl>
                                              <p:pRg st="14" end="14"/>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INSORD(3, </a:t>
            </a:r>
            <a:r>
              <a:rPr lang="en-US" dirty="0"/>
              <a:t>FIRST)</a:t>
            </a:r>
          </a:p>
        </p:txBody>
      </p:sp>
      <p:grpSp>
        <p:nvGrpSpPr>
          <p:cNvPr id="4" name="Group 3"/>
          <p:cNvGrpSpPr/>
          <p:nvPr/>
        </p:nvGrpSpPr>
        <p:grpSpPr>
          <a:xfrm>
            <a:off x="1676400" y="12192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898230" y="12192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117430" y="12192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336630" y="12192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55830" y="12192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775030" y="12192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596412" y="1485900"/>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818242" y="14859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037442" y="14859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256642" y="14859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475842" y="14859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81000" y="2676241"/>
            <a:ext cx="659155" cy="369332"/>
          </a:xfrm>
          <a:prstGeom prst="rect">
            <a:avLst/>
          </a:prstGeom>
          <a:noFill/>
        </p:spPr>
        <p:txBody>
          <a:bodyPr wrap="none" rtlCol="0">
            <a:spAutoFit/>
          </a:bodyPr>
          <a:lstStyle/>
          <a:p>
            <a:r>
              <a:rPr lang="en-IN" b="1" dirty="0" smtClean="0">
                <a:solidFill>
                  <a:srgbClr val="FF0000"/>
                </a:solidFill>
              </a:rPr>
              <a:t>NEW</a:t>
            </a:r>
            <a:endParaRPr lang="en-US" b="1" dirty="0">
              <a:solidFill>
                <a:srgbClr val="FF0000"/>
              </a:solidFill>
            </a:endParaRPr>
          </a:p>
        </p:txBody>
      </p:sp>
      <p:cxnSp>
        <p:nvCxnSpPr>
          <p:cNvPr id="29" name="Straight Connector 28"/>
          <p:cNvCxnSpPr/>
          <p:nvPr/>
        </p:nvCxnSpPr>
        <p:spPr>
          <a:xfrm flipV="1">
            <a:off x="8318444" y="1219200"/>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1676400" y="1981200"/>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31" name="Straight Arrow Connector 30"/>
          <p:cNvCxnSpPr/>
          <p:nvPr/>
        </p:nvCxnSpPr>
        <p:spPr>
          <a:xfrm flipV="1">
            <a:off x="1994950" y="1752600"/>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152400" y="2133600"/>
            <a:ext cx="1148612" cy="533400"/>
            <a:chOff x="7690588" y="3352179"/>
            <a:chExt cx="1148612" cy="533400"/>
          </a:xfrm>
        </p:grpSpPr>
        <p:sp>
          <p:nvSpPr>
            <p:cNvPr id="33" name="Rectangle 32"/>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a:t>
              </a:r>
              <a:endParaRPr lang="en-US" sz="2400" b="1" dirty="0"/>
            </a:p>
          </p:txBody>
        </p:sp>
        <p:sp>
          <p:nvSpPr>
            <p:cNvPr id="34" name="Rectangle 33"/>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152400" y="4191000"/>
            <a:ext cx="8855546" cy="193899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400" b="1" dirty="0" smtClean="0">
                <a:solidFill>
                  <a:schemeClr val="tx2">
                    <a:lumMod val="60000"/>
                    <a:lumOff val="40000"/>
                  </a:schemeClr>
                </a:solidFill>
                <a:latin typeface="Consolas" pitchFamily="49" charset="0"/>
                <a:cs typeface="Consolas" pitchFamily="49" charset="0"/>
              </a:rPr>
              <a:t>6. </a:t>
            </a:r>
            <a:r>
              <a:rPr lang="en-IN" sz="2400" b="1" dirty="0">
                <a:solidFill>
                  <a:schemeClr val="tx2">
                    <a:lumMod val="60000"/>
                    <a:lumOff val="40000"/>
                  </a:schemeClr>
                </a:solidFill>
                <a:latin typeface="Consolas" pitchFamily="49" charset="0"/>
                <a:cs typeface="Consolas" pitchFamily="49" charset="0"/>
              </a:rPr>
              <a:t>[Does the new node precede </a:t>
            </a:r>
            <a:r>
              <a:rPr lang="en-IN" sz="2400" b="1" dirty="0" smtClean="0">
                <a:solidFill>
                  <a:schemeClr val="tx2">
                    <a:lumMod val="60000"/>
                    <a:lumOff val="40000"/>
                  </a:schemeClr>
                </a:solidFill>
                <a:latin typeface="Consolas" pitchFamily="49" charset="0"/>
                <a:cs typeface="Consolas" pitchFamily="49" charset="0"/>
              </a:rPr>
              <a:t>all </a:t>
            </a:r>
            <a:r>
              <a:rPr lang="en-IN" sz="2400" b="1" dirty="0">
                <a:solidFill>
                  <a:schemeClr val="tx2">
                    <a:lumMod val="60000"/>
                    <a:lumOff val="40000"/>
                  </a:schemeClr>
                </a:solidFill>
                <a:latin typeface="Consolas" pitchFamily="49" charset="0"/>
                <a:cs typeface="Consolas" pitchFamily="49" charset="0"/>
              </a:rPr>
              <a:t>other node in the </a:t>
            </a:r>
            <a:r>
              <a:rPr lang="en-IN" sz="2400" b="1" dirty="0" smtClean="0">
                <a:solidFill>
                  <a:schemeClr val="tx2">
                    <a:lumMod val="60000"/>
                    <a:lumOff val="40000"/>
                  </a:schemeClr>
                </a:solidFill>
                <a:latin typeface="Consolas" pitchFamily="49" charset="0"/>
                <a:cs typeface="Consolas" pitchFamily="49" charset="0"/>
              </a:rPr>
              <a:t>  </a:t>
            </a:r>
          </a:p>
          <a:p>
            <a:r>
              <a:rPr lang="en-IN" sz="2400" b="1" dirty="0">
                <a:solidFill>
                  <a:schemeClr val="tx2">
                    <a:lumMod val="60000"/>
                    <a:lumOff val="40000"/>
                  </a:schemeClr>
                </a:solidFill>
                <a:latin typeface="Consolas" pitchFamily="49" charset="0"/>
                <a:cs typeface="Consolas" pitchFamily="49" charset="0"/>
              </a:rPr>
              <a:t> </a:t>
            </a:r>
            <a:r>
              <a:rPr lang="en-IN" sz="2400" b="1" dirty="0" smtClean="0">
                <a:solidFill>
                  <a:schemeClr val="tx2">
                    <a:lumMod val="60000"/>
                    <a:lumOff val="40000"/>
                  </a:schemeClr>
                </a:solidFill>
                <a:latin typeface="Consolas" pitchFamily="49" charset="0"/>
                <a:cs typeface="Consolas" pitchFamily="49" charset="0"/>
              </a:rPr>
              <a:t>   list</a:t>
            </a:r>
            <a:r>
              <a:rPr lang="en-IN" sz="2400" b="1" dirty="0">
                <a:solidFill>
                  <a:schemeClr val="tx2">
                    <a:lumMod val="60000"/>
                    <a:lumOff val="40000"/>
                  </a:schemeClr>
                </a:solidFill>
                <a:latin typeface="Consolas" pitchFamily="49" charset="0"/>
                <a:cs typeface="Consolas" pitchFamily="49" charset="0"/>
              </a:rPr>
              <a:t>?]</a:t>
            </a:r>
            <a:endParaRPr lang="en-IN" sz="2400" b="1" dirty="0" smtClean="0">
              <a:solidFill>
                <a:schemeClr val="tx2">
                  <a:lumMod val="60000"/>
                  <a:lumOff val="40000"/>
                </a:schemeClr>
              </a:solidFill>
              <a:latin typeface="Consolas" pitchFamily="49" charset="0"/>
              <a:cs typeface="Consolas" pitchFamily="49" charset="0"/>
            </a:endParaRPr>
          </a:p>
          <a:p>
            <a:r>
              <a:rPr lang="en-IN" sz="2400" dirty="0" smtClean="0">
                <a:latin typeface="Consolas" pitchFamily="49" charset="0"/>
                <a:cs typeface="Consolas" pitchFamily="49" charset="0"/>
              </a:rPr>
              <a:t>    </a:t>
            </a:r>
            <a:r>
              <a:rPr lang="en-IN" sz="2400" b="1" dirty="0" smtClean="0">
                <a:latin typeface="Consolas" pitchFamily="49" charset="0"/>
                <a:cs typeface="Consolas" pitchFamily="49" charset="0"/>
              </a:rPr>
              <a:t>IF</a:t>
            </a:r>
            <a:r>
              <a:rPr lang="en-IN" sz="2400" dirty="0">
                <a:latin typeface="Consolas" pitchFamily="49" charset="0"/>
                <a:cs typeface="Consolas" pitchFamily="49" charset="0"/>
              </a:rPr>
              <a:t> </a:t>
            </a:r>
            <a:r>
              <a:rPr lang="en-IN" sz="2400" dirty="0" smtClean="0">
                <a:latin typeface="Consolas" pitchFamily="49" charset="0"/>
                <a:cs typeface="Consolas" pitchFamily="49" charset="0"/>
              </a:rPr>
              <a:t>  INFO(NEW</a:t>
            </a:r>
            <a:r>
              <a:rPr lang="en-IN" sz="2400" dirty="0">
                <a:latin typeface="Consolas" pitchFamily="49" charset="0"/>
                <a:cs typeface="Consolas" pitchFamily="49" charset="0"/>
              </a:rPr>
              <a:t>) ≤ INFO (FIRST)</a:t>
            </a:r>
          </a:p>
          <a:p>
            <a:r>
              <a:rPr lang="en-IN" sz="2400" dirty="0" smtClean="0">
                <a:latin typeface="Consolas" pitchFamily="49" charset="0"/>
                <a:cs typeface="Consolas" pitchFamily="49" charset="0"/>
              </a:rPr>
              <a:t>    </a:t>
            </a:r>
            <a:r>
              <a:rPr lang="en-IN" sz="2400" b="1" dirty="0" smtClean="0">
                <a:latin typeface="Consolas" pitchFamily="49" charset="0"/>
                <a:cs typeface="Consolas" pitchFamily="49" charset="0"/>
              </a:rPr>
              <a:t>THEN</a:t>
            </a:r>
            <a:r>
              <a:rPr lang="en-IN" sz="2400" dirty="0" smtClean="0">
                <a:latin typeface="Consolas" pitchFamily="49" charset="0"/>
                <a:cs typeface="Consolas" pitchFamily="49" charset="0"/>
              </a:rPr>
              <a:t> LINK </a:t>
            </a:r>
            <a:r>
              <a:rPr lang="en-IN" sz="2400" dirty="0">
                <a:latin typeface="Consolas" pitchFamily="49" charset="0"/>
                <a:cs typeface="Consolas" pitchFamily="49" charset="0"/>
              </a:rPr>
              <a:t>(NEW</a:t>
            </a:r>
            <a:r>
              <a:rPr lang="en-IN" sz="2400" dirty="0" smtClean="0">
                <a:latin typeface="Consolas" pitchFamily="49" charset="0"/>
                <a:cs typeface="Consolas" pitchFamily="49" charset="0"/>
              </a:rPr>
              <a:t>) </a:t>
            </a:r>
            <a:r>
              <a:rPr lang="en-IN" sz="2400" dirty="0" smtClean="0">
                <a:latin typeface="Consolas" pitchFamily="49" charset="0"/>
                <a:cs typeface="Consolas" pitchFamily="49" charset="0"/>
                <a:sym typeface="Wingdings" pitchFamily="2" charset="2"/>
              </a:rPr>
              <a:t> </a:t>
            </a:r>
            <a:r>
              <a:rPr lang="en-IN" sz="2400" dirty="0" smtClean="0">
                <a:latin typeface="Consolas" pitchFamily="49" charset="0"/>
                <a:cs typeface="Consolas" pitchFamily="49" charset="0"/>
              </a:rPr>
              <a:t>FIRST</a:t>
            </a:r>
            <a:endParaRPr lang="en-IN" sz="2400" dirty="0">
              <a:latin typeface="Consolas" pitchFamily="49" charset="0"/>
              <a:cs typeface="Consolas" pitchFamily="49" charset="0"/>
            </a:endParaRPr>
          </a:p>
          <a:p>
            <a:r>
              <a:rPr lang="en-IN" sz="2400" dirty="0" smtClean="0">
                <a:latin typeface="Consolas" pitchFamily="49" charset="0"/>
                <a:cs typeface="Consolas" pitchFamily="49" charset="0"/>
              </a:rPr>
              <a:t>	    Return </a:t>
            </a:r>
            <a:r>
              <a:rPr lang="en-IN" sz="2400" dirty="0">
                <a:latin typeface="Consolas" pitchFamily="49" charset="0"/>
                <a:cs typeface="Consolas" pitchFamily="49" charset="0"/>
              </a:rPr>
              <a:t>(NEW</a:t>
            </a:r>
            <a:r>
              <a:rPr lang="en-IN" sz="2400" dirty="0" smtClean="0">
                <a:latin typeface="Consolas" pitchFamily="49" charset="0"/>
                <a:cs typeface="Consolas" pitchFamily="49" charset="0"/>
              </a:rPr>
              <a:t>)</a:t>
            </a:r>
          </a:p>
        </p:txBody>
      </p:sp>
      <p:cxnSp>
        <p:nvCxnSpPr>
          <p:cNvPr id="37" name="Straight Connector 36"/>
          <p:cNvCxnSpPr>
            <a:stCxn id="34" idx="0"/>
          </p:cNvCxnSpPr>
          <p:nvPr/>
        </p:nvCxnSpPr>
        <p:spPr>
          <a:xfrm flipH="1" flipV="1">
            <a:off x="1040155" y="1485900"/>
            <a:ext cx="701" cy="6477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5" idx="1"/>
          </p:cNvCxnSpPr>
          <p:nvPr/>
        </p:nvCxnSpPr>
        <p:spPr>
          <a:xfrm>
            <a:off x="1040856" y="1485900"/>
            <a:ext cx="63554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83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INSORD(22, </a:t>
            </a:r>
            <a:r>
              <a:rPr lang="en-US" dirty="0"/>
              <a:t>FIRST)</a:t>
            </a:r>
          </a:p>
        </p:txBody>
      </p:sp>
      <p:sp>
        <p:nvSpPr>
          <p:cNvPr id="4" name="TextBox 3"/>
          <p:cNvSpPr txBox="1"/>
          <p:nvPr/>
        </p:nvSpPr>
        <p:spPr>
          <a:xfrm>
            <a:off x="4653636" y="990600"/>
            <a:ext cx="4337964" cy="203132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smtClean="0">
                <a:solidFill>
                  <a:schemeClr val="tx2">
                    <a:lumMod val="60000"/>
                    <a:lumOff val="40000"/>
                  </a:schemeClr>
                </a:solidFill>
                <a:latin typeface="Consolas" pitchFamily="49" charset="0"/>
                <a:cs typeface="Consolas" pitchFamily="49" charset="0"/>
              </a:rPr>
              <a:t>9</a:t>
            </a:r>
            <a:r>
              <a:rPr lang="en-IN" b="1" dirty="0">
                <a:solidFill>
                  <a:schemeClr val="tx2">
                    <a:lumMod val="60000"/>
                    <a:lumOff val="40000"/>
                  </a:schemeClr>
                </a:solidFill>
                <a:latin typeface="Consolas" pitchFamily="49" charset="0"/>
                <a:cs typeface="Consolas" pitchFamily="49" charset="0"/>
              </a:rPr>
              <a:t>. [Set link field of </a:t>
            </a:r>
            <a:r>
              <a:rPr lang="en-IN" b="1" dirty="0" smtClean="0">
                <a:solidFill>
                  <a:schemeClr val="tx2">
                    <a:lumMod val="60000"/>
                    <a:lumOff val="40000"/>
                  </a:schemeClr>
                </a:solidFill>
                <a:latin typeface="Consolas" pitchFamily="49" charset="0"/>
                <a:cs typeface="Consolas" pitchFamily="49" charset="0"/>
              </a:rPr>
              <a:t>NEW </a:t>
            </a:r>
            <a:r>
              <a:rPr lang="en-IN" b="1" dirty="0">
                <a:solidFill>
                  <a:schemeClr val="tx2">
                    <a:lumMod val="60000"/>
                    <a:lumOff val="40000"/>
                  </a:schemeClr>
                </a:solidFill>
                <a:latin typeface="Consolas" pitchFamily="49" charset="0"/>
                <a:cs typeface="Consolas" pitchFamily="49" charset="0"/>
              </a:rPr>
              <a:t>node </a:t>
            </a:r>
            <a:r>
              <a:rPr lang="en-IN" b="1" dirty="0" smtClean="0">
                <a:solidFill>
                  <a:schemeClr val="tx2">
                    <a:lumMod val="60000"/>
                    <a:lumOff val="40000"/>
                  </a:schemeClr>
                </a:solidFill>
                <a:latin typeface="Consolas" pitchFamily="49" charset="0"/>
                <a:cs typeface="Consolas" pitchFamily="49" charset="0"/>
              </a:rPr>
              <a:t>and </a:t>
            </a:r>
            <a:r>
              <a:rPr lang="en-IN" b="1" dirty="0">
                <a:solidFill>
                  <a:schemeClr val="tx2">
                    <a:lumMod val="60000"/>
                    <a:lumOff val="40000"/>
                  </a:schemeClr>
                </a:solidFill>
                <a:latin typeface="Consolas" pitchFamily="49" charset="0"/>
                <a:cs typeface="Consolas" pitchFamily="49" charset="0"/>
              </a:rPr>
              <a:t>its predecessor]</a:t>
            </a:r>
          </a:p>
          <a:p>
            <a:r>
              <a:rPr lang="en-IN" dirty="0">
                <a:latin typeface="Consolas" pitchFamily="49" charset="0"/>
                <a:cs typeface="Consolas" pitchFamily="49" charset="0"/>
              </a:rPr>
              <a:t>  </a:t>
            </a:r>
            <a:r>
              <a:rPr lang="en-IN" dirty="0" smtClean="0">
                <a:latin typeface="Consolas" pitchFamily="49" charset="0"/>
                <a:cs typeface="Consolas" pitchFamily="49" charset="0"/>
              </a:rPr>
              <a:t>LINK </a:t>
            </a:r>
            <a:r>
              <a:rPr lang="en-IN" dirty="0">
                <a:latin typeface="Consolas" pitchFamily="49" charset="0"/>
                <a:cs typeface="Consolas" pitchFamily="49" charset="0"/>
              </a:rPr>
              <a:t>(NEW) </a:t>
            </a:r>
            <a:r>
              <a:rPr lang="en-IN" dirty="0" smtClean="0">
                <a:latin typeface="Consolas" pitchFamily="49" charset="0"/>
                <a:cs typeface="Consolas" pitchFamily="49" charset="0"/>
                <a:sym typeface="Wingdings" pitchFamily="2" charset="2"/>
              </a:rPr>
              <a:t> </a:t>
            </a:r>
            <a:r>
              <a:rPr lang="en-IN" dirty="0" smtClean="0">
                <a:latin typeface="Consolas" pitchFamily="49" charset="0"/>
                <a:cs typeface="Consolas" pitchFamily="49" charset="0"/>
              </a:rPr>
              <a:t>LINK </a:t>
            </a:r>
            <a:r>
              <a:rPr lang="en-IN" dirty="0">
                <a:latin typeface="Consolas" pitchFamily="49" charset="0"/>
                <a:cs typeface="Consolas" pitchFamily="49" charset="0"/>
              </a:rPr>
              <a:t>(SAVE)</a:t>
            </a:r>
          </a:p>
          <a:p>
            <a:r>
              <a:rPr lang="en-IN" dirty="0" smtClean="0">
                <a:latin typeface="Consolas" pitchFamily="49" charset="0"/>
                <a:cs typeface="Consolas" pitchFamily="49" charset="0"/>
              </a:rPr>
              <a:t>  LINK </a:t>
            </a:r>
            <a:r>
              <a:rPr lang="en-IN" dirty="0">
                <a:latin typeface="Consolas" pitchFamily="49" charset="0"/>
                <a:cs typeface="Consolas" pitchFamily="49" charset="0"/>
              </a:rPr>
              <a:t>(SAVE) </a:t>
            </a:r>
            <a:r>
              <a:rPr lang="en-IN" dirty="0" smtClean="0">
                <a:latin typeface="Consolas" pitchFamily="49" charset="0"/>
                <a:cs typeface="Consolas" pitchFamily="49" charset="0"/>
                <a:sym typeface="Wingdings" pitchFamily="2" charset="2"/>
              </a:rPr>
              <a:t></a:t>
            </a:r>
            <a:r>
              <a:rPr lang="en-IN" dirty="0" smtClean="0">
                <a:latin typeface="Consolas" pitchFamily="49" charset="0"/>
                <a:cs typeface="Consolas" pitchFamily="49" charset="0"/>
              </a:rPr>
              <a:t> NEW</a:t>
            </a:r>
          </a:p>
          <a:p>
            <a:r>
              <a:rPr lang="en-IN" b="1" dirty="0" smtClean="0">
                <a:solidFill>
                  <a:schemeClr val="tx2">
                    <a:lumMod val="60000"/>
                    <a:lumOff val="40000"/>
                  </a:schemeClr>
                </a:solidFill>
                <a:latin typeface="Consolas" pitchFamily="49" charset="0"/>
                <a:cs typeface="Consolas" pitchFamily="49" charset="0"/>
              </a:rPr>
              <a:t>10. </a:t>
            </a:r>
            <a:r>
              <a:rPr lang="en-IN" b="1" dirty="0">
                <a:solidFill>
                  <a:schemeClr val="tx2">
                    <a:lumMod val="60000"/>
                    <a:lumOff val="40000"/>
                  </a:schemeClr>
                </a:solidFill>
                <a:latin typeface="Consolas" pitchFamily="49" charset="0"/>
                <a:cs typeface="Consolas" pitchFamily="49" charset="0"/>
              </a:rPr>
              <a:t>[Return </a:t>
            </a:r>
            <a:r>
              <a:rPr lang="en-IN" b="1" dirty="0" smtClean="0">
                <a:solidFill>
                  <a:schemeClr val="tx2">
                    <a:lumMod val="60000"/>
                    <a:lumOff val="40000"/>
                  </a:schemeClr>
                </a:solidFill>
                <a:latin typeface="Consolas" pitchFamily="49" charset="0"/>
                <a:cs typeface="Consolas" pitchFamily="49" charset="0"/>
              </a:rPr>
              <a:t>first node  </a:t>
            </a: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pointer</a:t>
            </a:r>
            <a:r>
              <a:rPr lang="en-IN" b="1" dirty="0">
                <a:solidFill>
                  <a:schemeClr val="tx2">
                    <a:lumMod val="60000"/>
                    <a:lumOff val="40000"/>
                  </a:schemeClr>
                </a:solidFill>
                <a:latin typeface="Consolas" pitchFamily="49" charset="0"/>
                <a:cs typeface="Consolas" pitchFamily="49" charset="0"/>
              </a:rPr>
              <a:t>]</a:t>
            </a:r>
          </a:p>
          <a:p>
            <a:r>
              <a:rPr lang="en-IN" dirty="0">
                <a:latin typeface="Consolas" pitchFamily="49" charset="0"/>
                <a:cs typeface="Consolas" pitchFamily="49" charset="0"/>
              </a:rPr>
              <a:t>    Return (FIRST)</a:t>
            </a:r>
          </a:p>
        </p:txBody>
      </p:sp>
      <p:sp>
        <p:nvSpPr>
          <p:cNvPr id="5" name="TextBox 4"/>
          <p:cNvSpPr txBox="1"/>
          <p:nvPr/>
        </p:nvSpPr>
        <p:spPr>
          <a:xfrm>
            <a:off x="228600" y="990600"/>
            <a:ext cx="4343400" cy="212365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smtClean="0">
                <a:solidFill>
                  <a:schemeClr val="tx2">
                    <a:lumMod val="60000"/>
                    <a:lumOff val="40000"/>
                  </a:schemeClr>
                </a:solidFill>
                <a:latin typeface="Consolas" pitchFamily="49" charset="0"/>
                <a:cs typeface="Consolas" pitchFamily="49" charset="0"/>
              </a:rPr>
              <a:t>7. </a:t>
            </a:r>
            <a:r>
              <a:rPr lang="en-IN" b="1" dirty="0">
                <a:solidFill>
                  <a:schemeClr val="tx2">
                    <a:lumMod val="60000"/>
                    <a:lumOff val="40000"/>
                  </a:schemeClr>
                </a:solidFill>
                <a:latin typeface="Consolas" pitchFamily="49" charset="0"/>
                <a:cs typeface="Consolas" pitchFamily="49" charset="0"/>
              </a:rPr>
              <a:t>[Initialize temporary </a:t>
            </a:r>
            <a:r>
              <a:rPr lang="en-IN" b="1" dirty="0" smtClean="0">
                <a:solidFill>
                  <a:schemeClr val="tx2">
                    <a:lumMod val="60000"/>
                    <a:lumOff val="40000"/>
                  </a:schemeClr>
                </a:solidFill>
                <a:latin typeface="Consolas" pitchFamily="49" charset="0"/>
                <a:cs typeface="Consolas" pitchFamily="49" charset="0"/>
              </a:rPr>
              <a:t>pointer]</a:t>
            </a:r>
            <a:endParaRPr lang="en-IN" b="1" dirty="0">
              <a:solidFill>
                <a:schemeClr val="tx2">
                  <a:lumMod val="60000"/>
                  <a:lumOff val="40000"/>
                </a:schemeClr>
              </a:solidFill>
              <a:latin typeface="Consolas" pitchFamily="49" charset="0"/>
              <a:cs typeface="Consolas" pitchFamily="49" charset="0"/>
            </a:endParaRPr>
          </a:p>
          <a:p>
            <a:r>
              <a:rPr lang="en-IN" dirty="0" smtClean="0">
                <a:latin typeface="Consolas" pitchFamily="49" charset="0"/>
                <a:cs typeface="Consolas" pitchFamily="49" charset="0"/>
              </a:rPr>
              <a:t>    SAVE </a:t>
            </a:r>
            <a:r>
              <a:rPr lang="en-IN" dirty="0" smtClean="0">
                <a:latin typeface="Consolas" pitchFamily="49" charset="0"/>
                <a:cs typeface="Consolas" pitchFamily="49" charset="0"/>
                <a:sym typeface="Wingdings" pitchFamily="2" charset="2"/>
              </a:rPr>
              <a:t></a:t>
            </a:r>
            <a:r>
              <a:rPr lang="en-IN" dirty="0" smtClean="0">
                <a:latin typeface="Consolas" pitchFamily="49" charset="0"/>
                <a:cs typeface="Consolas" pitchFamily="49" charset="0"/>
              </a:rPr>
              <a:t> </a:t>
            </a:r>
            <a:r>
              <a:rPr lang="en-IN" dirty="0">
                <a:latin typeface="Consolas" pitchFamily="49" charset="0"/>
                <a:cs typeface="Consolas" pitchFamily="49" charset="0"/>
              </a:rPr>
              <a:t>FIRST</a:t>
            </a:r>
          </a:p>
          <a:p>
            <a:r>
              <a:rPr lang="en-IN" sz="2000" b="1" dirty="0" smtClean="0">
                <a:solidFill>
                  <a:schemeClr val="tx2">
                    <a:lumMod val="60000"/>
                    <a:lumOff val="40000"/>
                  </a:schemeClr>
                </a:solidFill>
                <a:latin typeface="Consolas" pitchFamily="49" charset="0"/>
                <a:cs typeface="Consolas" pitchFamily="49" charset="0"/>
              </a:rPr>
              <a:t>8</a:t>
            </a:r>
            <a:r>
              <a:rPr lang="en-IN" sz="2000" b="1" dirty="0">
                <a:solidFill>
                  <a:schemeClr val="tx2">
                    <a:lumMod val="60000"/>
                    <a:lumOff val="40000"/>
                  </a:schemeClr>
                </a:solidFill>
                <a:latin typeface="Consolas" pitchFamily="49" charset="0"/>
                <a:cs typeface="Consolas" pitchFamily="49" charset="0"/>
              </a:rPr>
              <a:t>. [Search for predecessor of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new </a:t>
            </a:r>
            <a:r>
              <a:rPr lang="en-IN" sz="2000" b="1" dirty="0">
                <a:solidFill>
                  <a:schemeClr val="tx2">
                    <a:lumMod val="60000"/>
                    <a:lumOff val="40000"/>
                  </a:schemeClr>
                </a:solidFill>
                <a:latin typeface="Consolas" pitchFamily="49" charset="0"/>
                <a:cs typeface="Consolas" pitchFamily="49" charset="0"/>
              </a:rPr>
              <a:t>node]</a:t>
            </a:r>
            <a:endParaRPr lang="en-IN" sz="2000" b="1" dirty="0" smtClean="0">
              <a:solidFill>
                <a:schemeClr val="tx2">
                  <a:lumMod val="60000"/>
                  <a:lumOff val="40000"/>
                </a:schemeClr>
              </a:solidFill>
              <a:latin typeface="Consolas" pitchFamily="49" charset="0"/>
              <a:cs typeface="Consolas" pitchFamily="49" charset="0"/>
            </a:endParaRPr>
          </a:p>
          <a:p>
            <a:r>
              <a:rPr lang="en-IN" b="1" dirty="0" smtClean="0">
                <a:latin typeface="Consolas" pitchFamily="49" charset="0"/>
                <a:cs typeface="Consolas" pitchFamily="49" charset="0"/>
              </a:rPr>
              <a:t>Repeat </a:t>
            </a:r>
            <a:r>
              <a:rPr lang="en-IN" b="1" dirty="0">
                <a:latin typeface="Consolas" pitchFamily="49" charset="0"/>
                <a:cs typeface="Consolas" pitchFamily="49" charset="0"/>
              </a:rPr>
              <a:t>while</a:t>
            </a:r>
            <a:r>
              <a:rPr lang="en-IN" dirty="0">
                <a:latin typeface="Consolas" pitchFamily="49" charset="0"/>
                <a:cs typeface="Consolas" pitchFamily="49" charset="0"/>
              </a:rPr>
              <a:t> LINK (SAVE) ≠ </a:t>
            </a:r>
            <a:r>
              <a:rPr lang="en-IN" dirty="0" smtClean="0">
                <a:latin typeface="Consolas" pitchFamily="49" charset="0"/>
                <a:cs typeface="Consolas" pitchFamily="49" charset="0"/>
              </a:rPr>
              <a:t>NULL</a:t>
            </a:r>
          </a:p>
          <a:p>
            <a:r>
              <a:rPr lang="en-IN" dirty="0">
                <a:latin typeface="Consolas" pitchFamily="49" charset="0"/>
                <a:cs typeface="Consolas" pitchFamily="49" charset="0"/>
              </a:rPr>
              <a:t> </a:t>
            </a:r>
            <a:r>
              <a:rPr lang="en-IN" b="1" dirty="0" smtClean="0">
                <a:latin typeface="Consolas" pitchFamily="49" charset="0"/>
                <a:cs typeface="Consolas" pitchFamily="49" charset="0"/>
              </a:rPr>
              <a:t>&amp;</a:t>
            </a:r>
            <a:r>
              <a:rPr lang="en-IN" dirty="0" smtClean="0">
                <a:latin typeface="Consolas" pitchFamily="49" charset="0"/>
                <a:cs typeface="Consolas" pitchFamily="49" charset="0"/>
              </a:rPr>
              <a:t> INFO(NEW</a:t>
            </a:r>
            <a:r>
              <a:rPr lang="en-IN" dirty="0">
                <a:latin typeface="Consolas" pitchFamily="49" charset="0"/>
                <a:cs typeface="Consolas" pitchFamily="49" charset="0"/>
              </a:rPr>
              <a:t>) ≥ </a:t>
            </a:r>
            <a:r>
              <a:rPr lang="en-IN" dirty="0" smtClean="0">
                <a:latin typeface="Consolas" pitchFamily="49" charset="0"/>
                <a:cs typeface="Consolas" pitchFamily="49" charset="0"/>
              </a:rPr>
              <a:t>INFO(LINK(SAVE</a:t>
            </a:r>
            <a:r>
              <a:rPr lang="en-IN" dirty="0">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LINK (SAVE</a:t>
            </a:r>
            <a:r>
              <a:rPr lang="en-IN" sz="2000" dirty="0" smtClean="0">
                <a:latin typeface="Consolas" pitchFamily="49" charset="0"/>
                <a:cs typeface="Consolas" pitchFamily="49" charset="0"/>
              </a:rPr>
              <a:t>)</a:t>
            </a:r>
          </a:p>
        </p:txBody>
      </p:sp>
      <p:grpSp>
        <p:nvGrpSpPr>
          <p:cNvPr id="6" name="Group 5"/>
          <p:cNvGrpSpPr/>
          <p:nvPr/>
        </p:nvGrpSpPr>
        <p:grpSpPr>
          <a:xfrm>
            <a:off x="228600" y="405026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670788" y="405026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24200" y="405026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4572000" y="405026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471388" y="4050268"/>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7856738" y="4050268"/>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148612" y="4316968"/>
            <a:ext cx="5221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590800" y="4316968"/>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4044212" y="4316968"/>
            <a:ext cx="5277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5492012" y="4316968"/>
            <a:ext cx="9793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7391400" y="4316968"/>
            <a:ext cx="4653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8415280" y="4050268"/>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228600" y="4812268"/>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31" name="Straight Arrow Connector 30"/>
          <p:cNvCxnSpPr/>
          <p:nvPr/>
        </p:nvCxnSpPr>
        <p:spPr>
          <a:xfrm flipV="1">
            <a:off x="547150" y="45836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5800828" y="5800441"/>
            <a:ext cx="659155" cy="369332"/>
          </a:xfrm>
          <a:prstGeom prst="rect">
            <a:avLst/>
          </a:prstGeom>
          <a:noFill/>
        </p:spPr>
        <p:txBody>
          <a:bodyPr wrap="none" rtlCol="0">
            <a:spAutoFit/>
          </a:bodyPr>
          <a:lstStyle/>
          <a:p>
            <a:r>
              <a:rPr lang="en-IN" b="1" dirty="0" smtClean="0">
                <a:solidFill>
                  <a:srgbClr val="FF0000"/>
                </a:solidFill>
              </a:rPr>
              <a:t>NEW</a:t>
            </a:r>
            <a:endParaRPr lang="en-US" b="1" dirty="0">
              <a:solidFill>
                <a:srgbClr val="FF0000"/>
              </a:solidFill>
            </a:endParaRPr>
          </a:p>
        </p:txBody>
      </p:sp>
      <p:grpSp>
        <p:nvGrpSpPr>
          <p:cNvPr id="33" name="Group 32"/>
          <p:cNvGrpSpPr/>
          <p:nvPr/>
        </p:nvGrpSpPr>
        <p:grpSpPr>
          <a:xfrm>
            <a:off x="5572228" y="5257800"/>
            <a:ext cx="1148612" cy="533400"/>
            <a:chOff x="7690588" y="3352179"/>
            <a:chExt cx="1148612" cy="533400"/>
          </a:xfrm>
        </p:grpSpPr>
        <p:sp>
          <p:nvSpPr>
            <p:cNvPr id="34" name="Rectangle 33"/>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22</a:t>
              </a:r>
              <a:endParaRPr lang="en-US" sz="2400" b="1" dirty="0"/>
            </a:p>
          </p:txBody>
        </p:sp>
        <p:sp>
          <p:nvSpPr>
            <p:cNvPr id="35" name="Rectangle 34"/>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8" name="Group 37"/>
          <p:cNvGrpSpPr/>
          <p:nvPr/>
        </p:nvGrpSpPr>
        <p:grpSpPr>
          <a:xfrm>
            <a:off x="164592" y="3288268"/>
            <a:ext cx="666914" cy="762000"/>
            <a:chOff x="164592" y="3288268"/>
            <a:chExt cx="666914" cy="762000"/>
          </a:xfrm>
        </p:grpSpPr>
        <p:sp>
          <p:nvSpPr>
            <p:cNvPr id="36" name="TextBox 35"/>
            <p:cNvSpPr txBox="1"/>
            <p:nvPr/>
          </p:nvSpPr>
          <p:spPr>
            <a:xfrm>
              <a:off x="164592" y="3288268"/>
              <a:ext cx="666914" cy="369332"/>
            </a:xfrm>
            <a:prstGeom prst="rect">
              <a:avLst/>
            </a:prstGeom>
            <a:noFill/>
          </p:spPr>
          <p:txBody>
            <a:bodyPr wrap="none" rtlCol="0">
              <a:spAutoFit/>
            </a:bodyPr>
            <a:lstStyle/>
            <a:p>
              <a:pPr algn="ctr"/>
              <a:r>
                <a:rPr lang="en-IN" b="1" dirty="0" smtClean="0">
                  <a:solidFill>
                    <a:srgbClr val="FF0000"/>
                  </a:solidFill>
                </a:rPr>
                <a:t>SAVE</a:t>
              </a:r>
              <a:endParaRPr lang="en-US" b="1" dirty="0">
                <a:solidFill>
                  <a:srgbClr val="FF0000"/>
                </a:solidFill>
              </a:endParaRPr>
            </a:p>
          </p:txBody>
        </p:sp>
        <p:cxnSp>
          <p:nvCxnSpPr>
            <p:cNvPr id="37" name="Straight Arrow Connector 36"/>
            <p:cNvCxnSpPr>
              <a:stCxn id="36" idx="2"/>
              <a:endCxn id="7" idx="0"/>
            </p:cNvCxnSpPr>
            <p:nvPr/>
          </p:nvCxnSpPr>
          <p:spPr>
            <a:xfrm flipH="1">
              <a:off x="495300" y="3657600"/>
              <a:ext cx="2749" cy="39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Connector 38"/>
          <p:cNvCxnSpPr>
            <a:stCxn id="35" idx="3"/>
          </p:cNvCxnSpPr>
          <p:nvPr/>
        </p:nvCxnSpPr>
        <p:spPr>
          <a:xfrm>
            <a:off x="6720840" y="5524500"/>
            <a:ext cx="28394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7004788" y="4583668"/>
            <a:ext cx="0" cy="9408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17" idx="2"/>
          </p:cNvCxnSpPr>
          <p:nvPr/>
        </p:nvCxnSpPr>
        <p:spPr>
          <a:xfrm>
            <a:off x="5301512" y="4583668"/>
            <a:ext cx="0" cy="94083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34" idx="1"/>
          </p:cNvCxnSpPr>
          <p:nvPr/>
        </p:nvCxnSpPr>
        <p:spPr>
          <a:xfrm>
            <a:off x="5301512" y="5524500"/>
            <a:ext cx="27071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8862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3.88889E-6 1.16559E-6 L 0.15382 1.16559E-6 " pathEditMode="relative" rAng="0" ptsTypes="AA">
                                      <p:cBhvr>
                                        <p:cTn id="46" dur="2000" fill="hold"/>
                                        <p:tgtEl>
                                          <p:spTgt spid="38"/>
                                        </p:tgtEl>
                                        <p:attrNameLst>
                                          <p:attrName>ppt_x</p:attrName>
                                          <p:attrName>ppt_y</p:attrName>
                                        </p:attrNameLst>
                                      </p:cBhvr>
                                      <p:rCtr x="769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0.15382 1.16559E-6 L 0.31077 1.16559E-6 " pathEditMode="relative" rAng="0" ptsTypes="AA">
                                      <p:cBhvr>
                                        <p:cTn id="50" dur="2000" fill="hold"/>
                                        <p:tgtEl>
                                          <p:spTgt spid="38"/>
                                        </p:tgtEl>
                                        <p:attrNameLst>
                                          <p:attrName>ppt_x</p:attrName>
                                          <p:attrName>ppt_y</p:attrName>
                                        </p:attrNameLst>
                                      </p:cBhvr>
                                      <p:rCtr x="7847"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31077 1.16559E-6 L 0.47049 1.16559E-6 " pathEditMode="relative" rAng="0" ptsTypes="AA">
                                      <p:cBhvr>
                                        <p:cTn id="54" dur="2000" fill="hold"/>
                                        <p:tgtEl>
                                          <p:spTgt spid="38"/>
                                        </p:tgtEl>
                                        <p:attrNameLst>
                                          <p:attrName>ppt_x</p:attrName>
                                          <p:attrName>ppt_y</p:attrName>
                                        </p:attrNameLst>
                                      </p:cBhvr>
                                      <p:rCtr x="7986"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DELETE( X, FIRST)</a:t>
            </a:r>
          </a:p>
        </p:txBody>
      </p:sp>
      <p:sp>
        <p:nvSpPr>
          <p:cNvPr id="3" name="Content Placeholder 2"/>
          <p:cNvSpPr>
            <a:spLocks noGrp="1"/>
          </p:cNvSpPr>
          <p:nvPr>
            <p:ph idx="1"/>
          </p:nvPr>
        </p:nvSpPr>
        <p:spPr>
          <a:xfrm>
            <a:off x="190500" y="990600"/>
            <a:ext cx="8763000" cy="1828800"/>
          </a:xfrm>
        </p:spPr>
        <p:txBody>
          <a:bodyPr/>
          <a:lstStyle/>
          <a:p>
            <a:r>
              <a:rPr lang="en-IN" dirty="0"/>
              <a:t>This </a:t>
            </a:r>
            <a:r>
              <a:rPr lang="en-IN" dirty="0" smtClean="0"/>
              <a:t>algorithm </a:t>
            </a:r>
            <a:r>
              <a:rPr lang="en-IN" b="1" dirty="0" smtClean="0">
                <a:solidFill>
                  <a:srgbClr val="FF0000"/>
                </a:solidFill>
              </a:rPr>
              <a:t>delete</a:t>
            </a:r>
            <a:r>
              <a:rPr lang="en-IN" dirty="0" smtClean="0"/>
              <a:t> </a:t>
            </a:r>
            <a:r>
              <a:rPr lang="en-IN" dirty="0"/>
              <a:t>a </a:t>
            </a:r>
            <a:r>
              <a:rPr lang="en-IN" dirty="0" smtClean="0"/>
              <a:t>node whose address is given by variable </a:t>
            </a:r>
            <a:r>
              <a:rPr lang="en-IN" b="1" dirty="0" smtClean="0">
                <a:solidFill>
                  <a:srgbClr val="FF0000"/>
                </a:solidFill>
              </a:rPr>
              <a:t>X</a:t>
            </a:r>
            <a:r>
              <a:rPr lang="en-IN" dirty="0" smtClean="0"/>
              <a:t>.</a:t>
            </a:r>
            <a:endParaRPr lang="en-IN" dirty="0"/>
          </a:p>
          <a:p>
            <a:pPr>
              <a:buClr>
                <a:schemeClr val="tx1"/>
              </a:buClr>
            </a:pPr>
            <a:r>
              <a:rPr lang="en-IN" b="1" dirty="0" smtClean="0">
                <a:solidFill>
                  <a:srgbClr val="FF0000"/>
                </a:solidFill>
              </a:rPr>
              <a:t>FIRST</a:t>
            </a:r>
            <a:r>
              <a:rPr lang="en-IN" dirty="0" smtClean="0"/>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smtClean="0">
                <a:solidFill>
                  <a:srgbClr val="FF0000"/>
                </a:solidFill>
              </a:rPr>
              <a:t>SAVE </a:t>
            </a:r>
            <a:r>
              <a:rPr lang="en-IN" b="1" dirty="0" smtClean="0">
                <a:solidFill>
                  <a:schemeClr val="tx1">
                    <a:lumMod val="95000"/>
                    <a:lumOff val="5000"/>
                  </a:schemeClr>
                </a:solidFill>
              </a:rPr>
              <a:t>&amp;</a:t>
            </a:r>
            <a:r>
              <a:rPr lang="en-IN" b="1" dirty="0" smtClean="0">
                <a:solidFill>
                  <a:srgbClr val="FF0000"/>
                </a:solidFill>
              </a:rPr>
              <a:t> PRED </a:t>
            </a:r>
            <a:r>
              <a:rPr lang="en-IN" dirty="0" smtClean="0"/>
              <a:t>are </a:t>
            </a:r>
            <a:r>
              <a:rPr lang="en-IN" dirty="0"/>
              <a:t>temporary pointer variable. </a:t>
            </a:r>
          </a:p>
        </p:txBody>
      </p:sp>
      <p:grpSp>
        <p:nvGrpSpPr>
          <p:cNvPr id="4" name="Group 3"/>
          <p:cNvGrpSpPr/>
          <p:nvPr/>
        </p:nvGrpSpPr>
        <p:grpSpPr>
          <a:xfrm>
            <a:off x="228600" y="39740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524000" y="39740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2819400" y="39740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566388" y="39740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47588" y="39740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856738" y="39740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148612" y="42407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444012" y="42407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3739412" y="4240768"/>
            <a:ext cx="8269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486400" y="4240768"/>
            <a:ext cx="1061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467600" y="4240768"/>
            <a:ext cx="3891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415280" y="3974068"/>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228600" y="4736068"/>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29" name="Straight Arrow Connector 28"/>
          <p:cNvCxnSpPr/>
          <p:nvPr/>
        </p:nvCxnSpPr>
        <p:spPr>
          <a:xfrm flipV="1">
            <a:off x="547150" y="45074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2887496" y="3276600"/>
            <a:ext cx="696024" cy="369332"/>
          </a:xfrm>
          <a:prstGeom prst="rect">
            <a:avLst/>
          </a:prstGeom>
          <a:noFill/>
        </p:spPr>
        <p:txBody>
          <a:bodyPr wrap="none" rtlCol="0">
            <a:spAutoFit/>
          </a:bodyPr>
          <a:lstStyle/>
          <a:p>
            <a:pPr algn="ctr"/>
            <a:r>
              <a:rPr lang="en-IN" b="1" dirty="0" smtClean="0">
                <a:solidFill>
                  <a:srgbClr val="FF0000"/>
                </a:solidFill>
              </a:rPr>
              <a:t>PRED</a:t>
            </a:r>
            <a:endParaRPr lang="en-US" b="1" dirty="0">
              <a:solidFill>
                <a:srgbClr val="FF0000"/>
              </a:solidFill>
            </a:endParaRPr>
          </a:p>
        </p:txBody>
      </p:sp>
      <p:sp>
        <p:nvSpPr>
          <p:cNvPr id="38" name="TextBox 37"/>
          <p:cNvSpPr txBox="1"/>
          <p:nvPr/>
        </p:nvSpPr>
        <p:spPr>
          <a:xfrm>
            <a:off x="4771944" y="3294888"/>
            <a:ext cx="666914" cy="369332"/>
          </a:xfrm>
          <a:prstGeom prst="rect">
            <a:avLst/>
          </a:prstGeom>
          <a:noFill/>
        </p:spPr>
        <p:txBody>
          <a:bodyPr wrap="none" rtlCol="0">
            <a:spAutoFit/>
          </a:bodyPr>
          <a:lstStyle/>
          <a:p>
            <a:pPr algn="ctr"/>
            <a:r>
              <a:rPr lang="en-IN" b="1" dirty="0" smtClean="0">
                <a:solidFill>
                  <a:srgbClr val="FF0000"/>
                </a:solidFill>
              </a:rPr>
              <a:t>SAVE</a:t>
            </a:r>
            <a:endParaRPr lang="en-US" b="1" dirty="0">
              <a:solidFill>
                <a:srgbClr val="FF0000"/>
              </a:solidFill>
            </a:endParaRPr>
          </a:p>
        </p:txBody>
      </p:sp>
      <p:cxnSp>
        <p:nvCxnSpPr>
          <p:cNvPr id="40" name="Straight Connector 39"/>
          <p:cNvCxnSpPr/>
          <p:nvPr/>
        </p:nvCxnSpPr>
        <p:spPr>
          <a:xfrm>
            <a:off x="3548912" y="4507468"/>
            <a:ext cx="0" cy="597932"/>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3548912" y="5105400"/>
            <a:ext cx="32653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17" idx="2"/>
          </p:cNvCxnSpPr>
          <p:nvPr/>
        </p:nvCxnSpPr>
        <p:spPr>
          <a:xfrm flipV="1">
            <a:off x="6814288" y="4507468"/>
            <a:ext cx="0" cy="5979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0394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X, FIRST)</a:t>
            </a:r>
          </a:p>
        </p:txBody>
      </p:sp>
      <p:sp>
        <p:nvSpPr>
          <p:cNvPr id="4" name="TextBox 3"/>
          <p:cNvSpPr txBox="1"/>
          <p:nvPr/>
        </p:nvSpPr>
        <p:spPr>
          <a:xfrm>
            <a:off x="2286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[Is Empty list</a:t>
            </a:r>
            <a:r>
              <a:rPr lang="en-IN" sz="2000" b="1" dirty="0" smtClean="0">
                <a:solidFill>
                  <a:schemeClr val="tx2">
                    <a:lumMod val="60000"/>
                    <a:lumOff val="40000"/>
                  </a:schemeClr>
                </a:solidFill>
                <a:latin typeface="Consolas" pitchFamily="49" charset="0"/>
                <a:cs typeface="Consolas" pitchFamily="49" charset="0"/>
              </a:rPr>
              <a:t>?]</a:t>
            </a:r>
          </a:p>
          <a:p>
            <a:r>
              <a:rPr lang="en-IN" sz="2000" dirty="0" smtClean="0">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smtClean="0">
                <a:latin typeface="Consolas" pitchFamily="49" charset="0"/>
                <a:cs typeface="Consolas" pitchFamily="49" charset="0"/>
              </a:rPr>
              <a:t>THEN</a:t>
            </a:r>
            <a:r>
              <a:rPr lang="en-IN" sz="2000" dirty="0">
                <a:latin typeface="Consolas" pitchFamily="49" charset="0"/>
                <a:cs typeface="Consolas" pitchFamily="49" charset="0"/>
              </a:rPr>
              <a:t>	write (‘Underflow’)</a:t>
            </a:r>
          </a:p>
          <a:p>
            <a:r>
              <a:rPr lang="en-IN" sz="2000" dirty="0" smtClean="0">
                <a:latin typeface="Consolas" pitchFamily="49" charset="0"/>
                <a:cs typeface="Consolas" pitchFamily="49" charset="0"/>
              </a:rPr>
              <a:t>       Return</a:t>
            </a:r>
          </a:p>
          <a:p>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[Initialize search for X]</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SAVE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FIRST</a:t>
            </a:r>
          </a:p>
          <a:p>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3</a:t>
            </a:r>
            <a:r>
              <a:rPr lang="en-IN" sz="2000" b="1" dirty="0">
                <a:solidFill>
                  <a:schemeClr val="tx2">
                    <a:lumMod val="60000"/>
                    <a:lumOff val="40000"/>
                  </a:schemeClr>
                </a:solidFill>
                <a:latin typeface="Consolas" pitchFamily="49" charset="0"/>
                <a:cs typeface="Consolas" pitchFamily="49" charset="0"/>
              </a:rPr>
              <a:t>. [Find X]</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Repeat </a:t>
            </a:r>
            <a:r>
              <a:rPr lang="en-IN" sz="2000" dirty="0">
                <a:latin typeface="Consolas" pitchFamily="49" charset="0"/>
                <a:cs typeface="Consolas" pitchFamily="49" charset="0"/>
              </a:rPr>
              <a:t>thru step-5 </a:t>
            </a:r>
            <a:endParaRPr lang="en-IN" sz="2000" dirty="0" smtClean="0">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while </a:t>
            </a:r>
            <a:r>
              <a:rPr lang="en-IN" sz="2000" dirty="0">
                <a:latin typeface="Consolas" pitchFamily="49" charset="0"/>
                <a:cs typeface="Consolas" pitchFamily="49" charset="0"/>
              </a:rPr>
              <a:t>SAVE ≠ X and </a:t>
            </a:r>
            <a:endParaRPr lang="en-IN" sz="2000" dirty="0" smtClean="0">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 </a:t>
            </a:r>
            <a:r>
              <a:rPr lang="en-IN" sz="2000" dirty="0">
                <a:latin typeface="Consolas" pitchFamily="49" charset="0"/>
                <a:cs typeface="Consolas" pitchFamily="49" charset="0"/>
              </a:rPr>
              <a:t>(SAVE) ≠ </a:t>
            </a:r>
            <a:r>
              <a:rPr lang="en-IN" sz="2000" dirty="0" smtClean="0">
                <a:latin typeface="Consolas" pitchFamily="49" charset="0"/>
                <a:cs typeface="Consolas" pitchFamily="49" charset="0"/>
              </a:rPr>
              <a:t>NULL</a:t>
            </a:r>
          </a:p>
          <a:p>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4</a:t>
            </a:r>
            <a:r>
              <a:rPr lang="en-IN" sz="2000" b="1" dirty="0">
                <a:solidFill>
                  <a:schemeClr val="tx2">
                    <a:lumMod val="60000"/>
                    <a:lumOff val="40000"/>
                  </a:schemeClr>
                </a:solidFill>
                <a:latin typeface="Consolas" pitchFamily="49" charset="0"/>
                <a:cs typeface="Consolas" pitchFamily="49" charset="0"/>
              </a:rPr>
              <a:t>. [</a:t>
            </a:r>
            <a:r>
              <a:rPr lang="en-IN" b="1" dirty="0">
                <a:solidFill>
                  <a:schemeClr val="tx2">
                    <a:lumMod val="60000"/>
                    <a:lumOff val="40000"/>
                  </a:schemeClr>
                </a:solidFill>
                <a:latin typeface="Consolas" pitchFamily="49" charset="0"/>
                <a:cs typeface="Consolas" pitchFamily="49" charset="0"/>
              </a:rPr>
              <a:t>Update predecessor marker</a:t>
            </a:r>
            <a:r>
              <a:rPr lang="en-IN" sz="2000" b="1" dirty="0">
                <a:solidFill>
                  <a:schemeClr val="tx2">
                    <a:lumMod val="60000"/>
                    <a:lumOff val="40000"/>
                  </a:schemeClr>
                </a:solidFill>
                <a:latin typeface="Consolas" pitchFamily="49" charset="0"/>
                <a:cs typeface="Consolas" pitchFamily="49" charset="0"/>
              </a:rPr>
              <a: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SAVE</a:t>
            </a:r>
            <a:endParaRPr lang="en-IN" sz="2000" dirty="0" smtClean="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5. [Move to next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SAVE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LINK(SAVE)</a:t>
            </a:r>
            <a:endParaRPr lang="en-IN" sz="2000" dirty="0">
              <a:latin typeface="Consolas" pitchFamily="49" charset="0"/>
              <a:cs typeface="Consolas" pitchFamily="49" charset="0"/>
            </a:endParaRPr>
          </a:p>
        </p:txBody>
      </p:sp>
      <p:sp>
        <p:nvSpPr>
          <p:cNvPr id="5" name="TextBox 4"/>
          <p:cNvSpPr txBox="1"/>
          <p:nvPr/>
        </p:nvSpPr>
        <p:spPr>
          <a:xfrm>
            <a:off x="4724400" y="990599"/>
            <a:ext cx="4267200" cy="378565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6. [End of the list?]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If</a:t>
            </a:r>
            <a:r>
              <a:rPr lang="en-IN" sz="2000" dirty="0">
                <a:latin typeface="Consolas" pitchFamily="49" charset="0"/>
                <a:cs typeface="Consolas" pitchFamily="49" charset="0"/>
              </a:rPr>
              <a:t>	SAVE ≠ X</a:t>
            </a:r>
          </a:p>
          <a:p>
            <a:r>
              <a:rPr lang="en-IN" sz="2000" dirty="0" smtClean="0">
                <a:latin typeface="Consolas" pitchFamily="49" charset="0"/>
                <a:cs typeface="Consolas" pitchFamily="49" charset="0"/>
              </a:rPr>
              <a:t>THEN</a:t>
            </a:r>
            <a:r>
              <a:rPr lang="en-IN" sz="2000" dirty="0">
                <a:latin typeface="Consolas" pitchFamily="49" charset="0"/>
                <a:cs typeface="Consolas" pitchFamily="49" charset="0"/>
              </a:rPr>
              <a:t>	write (‘</a:t>
            </a:r>
            <a:r>
              <a:rPr lang="en-IN" b="1" dirty="0">
                <a:latin typeface="Consolas" pitchFamily="49" charset="0"/>
                <a:cs typeface="Consolas" pitchFamily="49" charset="0"/>
              </a:rPr>
              <a:t>Node </a:t>
            </a:r>
            <a:r>
              <a:rPr lang="en-IN" b="1" dirty="0" smtClean="0">
                <a:latin typeface="Consolas" pitchFamily="49" charset="0"/>
                <a:cs typeface="Consolas" pitchFamily="49" charset="0"/>
              </a:rPr>
              <a:t>not found</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       Return</a:t>
            </a:r>
          </a:p>
          <a:p>
            <a:endParaRPr lang="en-IN" sz="2000" dirty="0" smtClean="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7. [Delete X]</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If  X </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FIRST</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THEN</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FIRST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LINK(FIRST</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ELSE</a:t>
            </a:r>
            <a:r>
              <a:rPr lang="en-IN" sz="2000" dirty="0">
                <a:latin typeface="Consolas" pitchFamily="49" charset="0"/>
                <a:cs typeface="Consolas" pitchFamily="49" charset="0"/>
              </a:rPr>
              <a:t>	</a:t>
            </a:r>
            <a:r>
              <a:rPr lang="en-IN" sz="1900" dirty="0">
                <a:latin typeface="Consolas" pitchFamily="49" charset="0"/>
                <a:cs typeface="Consolas" pitchFamily="49" charset="0"/>
              </a:rPr>
              <a:t>LINK (</a:t>
            </a:r>
            <a:r>
              <a:rPr lang="en-IN" sz="1900" dirty="0" smtClean="0">
                <a:latin typeface="Consolas" pitchFamily="49" charset="0"/>
                <a:cs typeface="Consolas" pitchFamily="49" charset="0"/>
              </a:rPr>
              <a:t>PRED) </a:t>
            </a:r>
            <a:r>
              <a:rPr lang="en-IN" sz="1900" dirty="0" smtClean="0">
                <a:latin typeface="Consolas" pitchFamily="49" charset="0"/>
                <a:cs typeface="Consolas" pitchFamily="49" charset="0"/>
                <a:sym typeface="Wingdings" pitchFamily="2" charset="2"/>
              </a:rPr>
              <a:t> </a:t>
            </a:r>
            <a:r>
              <a:rPr lang="en-IN" sz="1900" dirty="0" smtClean="0">
                <a:latin typeface="Consolas" pitchFamily="49" charset="0"/>
                <a:cs typeface="Consolas" pitchFamily="49" charset="0"/>
              </a:rPr>
              <a:t>LINK </a:t>
            </a:r>
            <a:r>
              <a:rPr lang="en-IN" sz="1900" dirty="0">
                <a:latin typeface="Consolas" pitchFamily="49" charset="0"/>
                <a:cs typeface="Consolas" pitchFamily="49" charset="0"/>
              </a:rPr>
              <a:t>(X)</a:t>
            </a:r>
            <a:endParaRPr lang="en-IN" sz="1900" dirty="0" smtClean="0">
              <a:latin typeface="Consolas" pitchFamily="49" charset="0"/>
              <a:cs typeface="Consolas" pitchFamily="49" charset="0"/>
            </a:endParaRPr>
          </a:p>
          <a:p>
            <a:endParaRPr lang="en-IN" sz="2000" b="1" dirty="0" smtClean="0">
              <a:solidFill>
                <a:schemeClr val="tx2">
                  <a:lumMod val="60000"/>
                  <a:lumOff val="40000"/>
                </a:schemeClr>
              </a:solidFill>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8. </a:t>
            </a:r>
            <a:r>
              <a:rPr lang="en-IN" sz="2000" b="1" dirty="0">
                <a:solidFill>
                  <a:schemeClr val="tx2">
                    <a:lumMod val="60000"/>
                    <a:lumOff val="40000"/>
                  </a:schemeClr>
                </a:solidFill>
                <a:latin typeface="Consolas" pitchFamily="49" charset="0"/>
                <a:cs typeface="Consolas" pitchFamily="49" charset="0"/>
              </a:rPr>
              <a:t>[Free Deleted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Free (X</a:t>
            </a:r>
            <a:r>
              <a:rPr lang="en-IN" sz="2000" dirty="0" smtClean="0">
                <a:latin typeface="Consolas" pitchFamily="49" charset="0"/>
                <a:cs typeface="Consolas" pitchFamily="49" charset="0"/>
              </a:rPr>
              <a:t>)</a:t>
            </a:r>
          </a:p>
        </p:txBody>
      </p:sp>
    </p:spTree>
    <p:extLst>
      <p:ext uri="{BB962C8B-B14F-4D97-AF65-F5344CB8AC3E}">
        <p14:creationId xmlns:p14="http://schemas.microsoft.com/office/powerpoint/2010/main" val="250014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a:t>
            </a:r>
            <a:r>
              <a:rPr lang="en-US" dirty="0" smtClean="0"/>
              <a:t>7541, </a:t>
            </a:r>
            <a:r>
              <a:rPr lang="en-US" dirty="0"/>
              <a:t>FIRST)</a:t>
            </a:r>
          </a:p>
        </p:txBody>
      </p:sp>
      <p:grpSp>
        <p:nvGrpSpPr>
          <p:cNvPr id="3" name="Group 2"/>
          <p:cNvGrpSpPr/>
          <p:nvPr/>
        </p:nvGrpSpPr>
        <p:grpSpPr>
          <a:xfrm>
            <a:off x="228600" y="5040868"/>
            <a:ext cx="920012" cy="533400"/>
            <a:chOff x="951919" y="5486400"/>
            <a:chExt cx="920012" cy="533400"/>
          </a:xfrm>
        </p:grpSpPr>
        <p:sp>
          <p:nvSpPr>
            <p:cNvPr id="4" name="Rectangle 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5" name="Rectangle 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 name="Group 5"/>
          <p:cNvGrpSpPr/>
          <p:nvPr/>
        </p:nvGrpSpPr>
        <p:grpSpPr>
          <a:xfrm>
            <a:off x="1524000" y="504086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819400" y="504086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566388" y="504086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547588" y="504086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856738" y="5040868"/>
            <a:ext cx="1058662" cy="533400"/>
            <a:chOff x="6256538" y="5334000"/>
            <a:chExt cx="1058662" cy="533400"/>
          </a:xfrm>
        </p:grpSpPr>
        <p:sp>
          <p:nvSpPr>
            <p:cNvPr id="19" name="Rectangle 18"/>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0" name="Rectangle 19"/>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5" idx="3"/>
            <a:endCxn id="7" idx="1"/>
          </p:cNvCxnSpPr>
          <p:nvPr/>
        </p:nvCxnSpPr>
        <p:spPr>
          <a:xfrm>
            <a:off x="1148612" y="5307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0" idx="1"/>
          </p:cNvCxnSpPr>
          <p:nvPr/>
        </p:nvCxnSpPr>
        <p:spPr>
          <a:xfrm>
            <a:off x="2444012" y="5307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3"/>
            <a:endCxn id="13" idx="1"/>
          </p:cNvCxnSpPr>
          <p:nvPr/>
        </p:nvCxnSpPr>
        <p:spPr>
          <a:xfrm>
            <a:off x="3739412" y="5307568"/>
            <a:ext cx="8269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4" idx="3"/>
            <a:endCxn id="16" idx="1"/>
          </p:cNvCxnSpPr>
          <p:nvPr/>
        </p:nvCxnSpPr>
        <p:spPr>
          <a:xfrm>
            <a:off x="5486400" y="5307568"/>
            <a:ext cx="1061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3"/>
            <a:endCxn id="19" idx="1"/>
          </p:cNvCxnSpPr>
          <p:nvPr/>
        </p:nvCxnSpPr>
        <p:spPr>
          <a:xfrm>
            <a:off x="7467600" y="5307568"/>
            <a:ext cx="3891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8415280" y="5040868"/>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200025" y="6107668"/>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28" name="Straight Arrow Connector 27"/>
          <p:cNvCxnSpPr>
            <a:stCxn id="27" idx="0"/>
          </p:cNvCxnSpPr>
          <p:nvPr/>
        </p:nvCxnSpPr>
        <p:spPr>
          <a:xfrm flipH="1" flipV="1">
            <a:off x="547150" y="5574268"/>
            <a:ext cx="265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548912" y="5574268"/>
            <a:ext cx="0" cy="597932"/>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3548912" y="6172200"/>
            <a:ext cx="32653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endCxn id="16" idx="2"/>
          </p:cNvCxnSpPr>
          <p:nvPr/>
        </p:nvCxnSpPr>
        <p:spPr>
          <a:xfrm flipV="1">
            <a:off x="6814288" y="5574268"/>
            <a:ext cx="0" cy="5979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228600" y="5715000"/>
            <a:ext cx="652743" cy="369332"/>
          </a:xfrm>
          <a:prstGeom prst="rect">
            <a:avLst/>
          </a:prstGeom>
          <a:noFill/>
        </p:spPr>
        <p:txBody>
          <a:bodyPr wrap="none" rtlCol="0">
            <a:spAutoFit/>
          </a:bodyPr>
          <a:lstStyle/>
          <a:p>
            <a:r>
              <a:rPr lang="en-IN" dirty="0" smtClean="0"/>
              <a:t>5000</a:t>
            </a:r>
            <a:endParaRPr lang="en-US" dirty="0"/>
          </a:p>
        </p:txBody>
      </p:sp>
      <p:sp>
        <p:nvSpPr>
          <p:cNvPr id="35" name="TextBox 34"/>
          <p:cNvSpPr txBox="1"/>
          <p:nvPr/>
        </p:nvSpPr>
        <p:spPr>
          <a:xfrm>
            <a:off x="1524000" y="5618202"/>
            <a:ext cx="652743" cy="369332"/>
          </a:xfrm>
          <a:prstGeom prst="rect">
            <a:avLst/>
          </a:prstGeom>
          <a:noFill/>
        </p:spPr>
        <p:txBody>
          <a:bodyPr wrap="none" rtlCol="0">
            <a:spAutoFit/>
          </a:bodyPr>
          <a:lstStyle/>
          <a:p>
            <a:r>
              <a:rPr lang="en-IN" dirty="0" smtClean="0"/>
              <a:t>4455</a:t>
            </a:r>
            <a:endParaRPr lang="en-US" dirty="0"/>
          </a:p>
        </p:txBody>
      </p:sp>
      <p:sp>
        <p:nvSpPr>
          <p:cNvPr id="36" name="TextBox 35"/>
          <p:cNvSpPr txBox="1"/>
          <p:nvPr/>
        </p:nvSpPr>
        <p:spPr>
          <a:xfrm>
            <a:off x="2819400" y="5583793"/>
            <a:ext cx="652743" cy="369332"/>
          </a:xfrm>
          <a:prstGeom prst="rect">
            <a:avLst/>
          </a:prstGeom>
          <a:noFill/>
        </p:spPr>
        <p:txBody>
          <a:bodyPr wrap="none" rtlCol="0">
            <a:spAutoFit/>
          </a:bodyPr>
          <a:lstStyle/>
          <a:p>
            <a:r>
              <a:rPr lang="en-IN" dirty="0" smtClean="0"/>
              <a:t>8564</a:t>
            </a:r>
            <a:endParaRPr lang="en-US" dirty="0"/>
          </a:p>
        </p:txBody>
      </p:sp>
      <p:sp>
        <p:nvSpPr>
          <p:cNvPr id="37" name="TextBox 36"/>
          <p:cNvSpPr txBox="1"/>
          <p:nvPr/>
        </p:nvSpPr>
        <p:spPr>
          <a:xfrm>
            <a:off x="4566388" y="5574268"/>
            <a:ext cx="652743" cy="369332"/>
          </a:xfrm>
          <a:prstGeom prst="rect">
            <a:avLst/>
          </a:prstGeom>
          <a:noFill/>
        </p:spPr>
        <p:txBody>
          <a:bodyPr wrap="none" rtlCol="0">
            <a:spAutoFit/>
          </a:bodyPr>
          <a:lstStyle/>
          <a:p>
            <a:r>
              <a:rPr lang="en-IN" dirty="0" smtClean="0"/>
              <a:t>7541</a:t>
            </a:r>
            <a:endParaRPr lang="en-US" dirty="0"/>
          </a:p>
        </p:txBody>
      </p:sp>
      <p:sp>
        <p:nvSpPr>
          <p:cNvPr id="38" name="TextBox 37"/>
          <p:cNvSpPr txBox="1"/>
          <p:nvPr/>
        </p:nvSpPr>
        <p:spPr>
          <a:xfrm>
            <a:off x="6496050" y="5608677"/>
            <a:ext cx="652743" cy="369332"/>
          </a:xfrm>
          <a:prstGeom prst="rect">
            <a:avLst/>
          </a:prstGeom>
          <a:noFill/>
        </p:spPr>
        <p:txBody>
          <a:bodyPr wrap="none" rtlCol="0">
            <a:spAutoFit/>
          </a:bodyPr>
          <a:lstStyle/>
          <a:p>
            <a:r>
              <a:rPr lang="en-IN" dirty="0" smtClean="0"/>
              <a:t>1254</a:t>
            </a:r>
            <a:endParaRPr lang="en-US" dirty="0"/>
          </a:p>
        </p:txBody>
      </p:sp>
      <p:sp>
        <p:nvSpPr>
          <p:cNvPr id="39" name="TextBox 38"/>
          <p:cNvSpPr txBox="1"/>
          <p:nvPr/>
        </p:nvSpPr>
        <p:spPr>
          <a:xfrm>
            <a:off x="7856738" y="5574268"/>
            <a:ext cx="652743" cy="369332"/>
          </a:xfrm>
          <a:prstGeom prst="rect">
            <a:avLst/>
          </a:prstGeom>
          <a:noFill/>
        </p:spPr>
        <p:txBody>
          <a:bodyPr wrap="none" rtlCol="0">
            <a:spAutoFit/>
          </a:bodyPr>
          <a:lstStyle/>
          <a:p>
            <a:r>
              <a:rPr lang="en-IN" dirty="0" smtClean="0"/>
              <a:t>3254</a:t>
            </a:r>
            <a:endParaRPr lang="en-US" dirty="0"/>
          </a:p>
        </p:txBody>
      </p:sp>
      <p:sp>
        <p:nvSpPr>
          <p:cNvPr id="40" name="TextBox 39"/>
          <p:cNvSpPr txBox="1"/>
          <p:nvPr/>
        </p:nvSpPr>
        <p:spPr>
          <a:xfrm>
            <a:off x="228600" y="990600"/>
            <a:ext cx="4343400" cy="317009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[Initialize search for X]</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SAVE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FIRST</a:t>
            </a:r>
          </a:p>
          <a:p>
            <a:r>
              <a:rPr lang="en-IN" sz="2000" b="1" dirty="0" smtClean="0">
                <a:solidFill>
                  <a:schemeClr val="tx2">
                    <a:lumMod val="60000"/>
                    <a:lumOff val="40000"/>
                  </a:schemeClr>
                </a:solidFill>
                <a:latin typeface="Consolas" pitchFamily="49" charset="0"/>
                <a:cs typeface="Consolas" pitchFamily="49" charset="0"/>
              </a:rPr>
              <a:t>3</a:t>
            </a:r>
            <a:r>
              <a:rPr lang="en-IN" sz="2000" b="1" dirty="0">
                <a:solidFill>
                  <a:schemeClr val="tx2">
                    <a:lumMod val="60000"/>
                    <a:lumOff val="40000"/>
                  </a:schemeClr>
                </a:solidFill>
                <a:latin typeface="Consolas" pitchFamily="49" charset="0"/>
                <a:cs typeface="Consolas" pitchFamily="49" charset="0"/>
              </a:rPr>
              <a:t>. [Find X]</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Repeat </a:t>
            </a:r>
            <a:r>
              <a:rPr lang="en-IN" sz="2000" dirty="0">
                <a:latin typeface="Consolas" pitchFamily="49" charset="0"/>
                <a:cs typeface="Consolas" pitchFamily="49" charset="0"/>
              </a:rPr>
              <a:t>thru step-5 </a:t>
            </a:r>
            <a:endParaRPr lang="en-IN" sz="2000" dirty="0" smtClean="0">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while </a:t>
            </a:r>
            <a:r>
              <a:rPr lang="en-IN" sz="2000" dirty="0">
                <a:latin typeface="Consolas" pitchFamily="49" charset="0"/>
                <a:cs typeface="Consolas" pitchFamily="49" charset="0"/>
              </a:rPr>
              <a:t>SAVE ≠ X and </a:t>
            </a:r>
            <a:endParaRPr lang="en-IN" sz="2000" dirty="0" smtClean="0">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 </a:t>
            </a:r>
            <a:r>
              <a:rPr lang="en-IN" sz="2000" dirty="0">
                <a:latin typeface="Consolas" pitchFamily="49" charset="0"/>
                <a:cs typeface="Consolas" pitchFamily="49" charset="0"/>
              </a:rPr>
              <a:t>(SAVE) ≠ </a:t>
            </a:r>
            <a:r>
              <a:rPr lang="en-IN" sz="2000" dirty="0" smtClean="0">
                <a:latin typeface="Consolas" pitchFamily="49" charset="0"/>
                <a:cs typeface="Consolas" pitchFamily="49" charset="0"/>
              </a:rPr>
              <a:t>NULL</a:t>
            </a:r>
          </a:p>
          <a:p>
            <a:r>
              <a:rPr lang="en-IN" sz="2000" b="1" dirty="0" smtClean="0">
                <a:solidFill>
                  <a:schemeClr val="tx2">
                    <a:lumMod val="60000"/>
                    <a:lumOff val="40000"/>
                  </a:schemeClr>
                </a:solidFill>
                <a:latin typeface="Consolas" pitchFamily="49" charset="0"/>
                <a:cs typeface="Consolas" pitchFamily="49" charset="0"/>
              </a:rPr>
              <a:t>4</a:t>
            </a:r>
            <a:r>
              <a:rPr lang="en-IN" sz="2000" b="1" dirty="0">
                <a:solidFill>
                  <a:schemeClr val="tx2">
                    <a:lumMod val="60000"/>
                    <a:lumOff val="40000"/>
                  </a:schemeClr>
                </a:solidFill>
                <a:latin typeface="Consolas" pitchFamily="49" charset="0"/>
                <a:cs typeface="Consolas" pitchFamily="49" charset="0"/>
              </a:rPr>
              <a:t>. [</a:t>
            </a:r>
            <a:r>
              <a:rPr lang="en-IN" b="1" dirty="0">
                <a:solidFill>
                  <a:schemeClr val="tx2">
                    <a:lumMod val="60000"/>
                    <a:lumOff val="40000"/>
                  </a:schemeClr>
                </a:solidFill>
                <a:latin typeface="Consolas" pitchFamily="49" charset="0"/>
                <a:cs typeface="Consolas" pitchFamily="49" charset="0"/>
              </a:rPr>
              <a:t>Update predecessor marker</a:t>
            </a:r>
            <a:r>
              <a:rPr lang="en-IN" sz="2000" b="1" dirty="0">
                <a:solidFill>
                  <a:schemeClr val="tx2">
                    <a:lumMod val="60000"/>
                    <a:lumOff val="40000"/>
                  </a:schemeClr>
                </a:solidFill>
                <a:latin typeface="Consolas" pitchFamily="49" charset="0"/>
                <a:cs typeface="Consolas" pitchFamily="49" charset="0"/>
              </a:rPr>
              <a: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SAVE</a:t>
            </a:r>
            <a:endParaRPr lang="en-IN" sz="2000" dirty="0" smtClean="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5. [Move to next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SAVE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LINK(SAVE)</a:t>
            </a:r>
            <a:endParaRPr lang="en-IN" sz="2000" dirty="0">
              <a:latin typeface="Consolas" pitchFamily="49" charset="0"/>
              <a:cs typeface="Consolas" pitchFamily="49" charset="0"/>
            </a:endParaRPr>
          </a:p>
        </p:txBody>
      </p:sp>
      <p:sp>
        <p:nvSpPr>
          <p:cNvPr id="41" name="TextBox 40"/>
          <p:cNvSpPr txBox="1"/>
          <p:nvPr/>
        </p:nvSpPr>
        <p:spPr>
          <a:xfrm>
            <a:off x="4724400" y="990599"/>
            <a:ext cx="4267200" cy="317009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6. [End of the list?]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If</a:t>
            </a:r>
            <a:r>
              <a:rPr lang="en-IN" sz="2000" dirty="0">
                <a:latin typeface="Consolas" pitchFamily="49" charset="0"/>
                <a:cs typeface="Consolas" pitchFamily="49" charset="0"/>
              </a:rPr>
              <a:t>	SAVE ≠ X</a:t>
            </a:r>
          </a:p>
          <a:p>
            <a:r>
              <a:rPr lang="en-IN" sz="2000" dirty="0" smtClean="0">
                <a:latin typeface="Consolas" pitchFamily="49" charset="0"/>
                <a:cs typeface="Consolas" pitchFamily="49" charset="0"/>
              </a:rPr>
              <a:t>THEN</a:t>
            </a:r>
            <a:r>
              <a:rPr lang="en-IN" sz="2000" dirty="0">
                <a:latin typeface="Consolas" pitchFamily="49" charset="0"/>
                <a:cs typeface="Consolas" pitchFamily="49" charset="0"/>
              </a:rPr>
              <a:t>	write (‘</a:t>
            </a:r>
            <a:r>
              <a:rPr lang="en-IN" b="1" dirty="0">
                <a:latin typeface="Consolas" pitchFamily="49" charset="0"/>
                <a:cs typeface="Consolas" pitchFamily="49" charset="0"/>
              </a:rPr>
              <a:t>Node </a:t>
            </a:r>
            <a:r>
              <a:rPr lang="en-IN" b="1" dirty="0" smtClean="0">
                <a:latin typeface="Consolas" pitchFamily="49" charset="0"/>
                <a:cs typeface="Consolas" pitchFamily="49" charset="0"/>
              </a:rPr>
              <a:t>not found</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       Return</a:t>
            </a:r>
          </a:p>
          <a:p>
            <a:r>
              <a:rPr lang="en-IN" sz="2000" b="1" dirty="0" smtClean="0">
                <a:solidFill>
                  <a:schemeClr val="tx2">
                    <a:lumMod val="60000"/>
                    <a:lumOff val="40000"/>
                  </a:schemeClr>
                </a:solidFill>
                <a:latin typeface="Consolas" pitchFamily="49" charset="0"/>
                <a:cs typeface="Consolas" pitchFamily="49" charset="0"/>
              </a:rPr>
              <a:t>7</a:t>
            </a:r>
            <a:r>
              <a:rPr lang="en-IN" sz="2000" b="1" dirty="0">
                <a:solidFill>
                  <a:schemeClr val="tx2">
                    <a:lumMod val="60000"/>
                    <a:lumOff val="40000"/>
                  </a:schemeClr>
                </a:solidFill>
                <a:latin typeface="Consolas" pitchFamily="49" charset="0"/>
                <a:cs typeface="Consolas" pitchFamily="49" charset="0"/>
              </a:rPr>
              <a:t>. [Delete X]</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If  X </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FIRST</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THEN</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FIRST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LINK(FIRST</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ELSE</a:t>
            </a:r>
            <a:r>
              <a:rPr lang="en-IN" sz="2000" dirty="0">
                <a:latin typeface="Consolas" pitchFamily="49" charset="0"/>
                <a:cs typeface="Consolas" pitchFamily="49" charset="0"/>
              </a:rPr>
              <a:t>	</a:t>
            </a:r>
            <a:r>
              <a:rPr lang="en-IN" sz="1900" dirty="0">
                <a:latin typeface="Consolas" pitchFamily="49" charset="0"/>
                <a:cs typeface="Consolas" pitchFamily="49" charset="0"/>
              </a:rPr>
              <a:t>LINK (</a:t>
            </a:r>
            <a:r>
              <a:rPr lang="en-IN" sz="1900" dirty="0" smtClean="0">
                <a:latin typeface="Consolas" pitchFamily="49" charset="0"/>
                <a:cs typeface="Consolas" pitchFamily="49" charset="0"/>
              </a:rPr>
              <a:t>PRED) </a:t>
            </a:r>
            <a:r>
              <a:rPr lang="en-IN" sz="1900" dirty="0" smtClean="0">
                <a:latin typeface="Consolas" pitchFamily="49" charset="0"/>
                <a:cs typeface="Consolas" pitchFamily="49" charset="0"/>
                <a:sym typeface="Wingdings" pitchFamily="2" charset="2"/>
              </a:rPr>
              <a:t> </a:t>
            </a:r>
            <a:r>
              <a:rPr lang="en-IN" sz="1900" dirty="0" smtClean="0">
                <a:latin typeface="Consolas" pitchFamily="49" charset="0"/>
                <a:cs typeface="Consolas" pitchFamily="49" charset="0"/>
              </a:rPr>
              <a:t>LINK </a:t>
            </a:r>
            <a:r>
              <a:rPr lang="en-IN" sz="1900" dirty="0">
                <a:latin typeface="Consolas" pitchFamily="49" charset="0"/>
                <a:cs typeface="Consolas" pitchFamily="49" charset="0"/>
              </a:rPr>
              <a:t>(X)</a:t>
            </a:r>
            <a:endParaRPr lang="en-IN" sz="19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8. </a:t>
            </a:r>
            <a:r>
              <a:rPr lang="en-IN" sz="2000" b="1" dirty="0">
                <a:solidFill>
                  <a:schemeClr val="tx2">
                    <a:lumMod val="60000"/>
                    <a:lumOff val="40000"/>
                  </a:schemeClr>
                </a:solidFill>
                <a:latin typeface="Consolas" pitchFamily="49" charset="0"/>
                <a:cs typeface="Consolas" pitchFamily="49" charset="0"/>
              </a:rPr>
              <a:t>[Free Deleted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Free (X</a:t>
            </a:r>
            <a:r>
              <a:rPr lang="en-IN" sz="2000" dirty="0" smtClean="0">
                <a:latin typeface="Consolas" pitchFamily="49" charset="0"/>
                <a:cs typeface="Consolas" pitchFamily="49" charset="0"/>
              </a:rPr>
              <a:t>)</a:t>
            </a:r>
          </a:p>
        </p:txBody>
      </p:sp>
      <p:grpSp>
        <p:nvGrpSpPr>
          <p:cNvPr id="46" name="Group 45"/>
          <p:cNvGrpSpPr/>
          <p:nvPr/>
        </p:nvGrpSpPr>
        <p:grpSpPr>
          <a:xfrm>
            <a:off x="252529" y="4179749"/>
            <a:ext cx="666914" cy="861119"/>
            <a:chOff x="252529" y="4179749"/>
            <a:chExt cx="666914" cy="861119"/>
          </a:xfrm>
        </p:grpSpPr>
        <p:sp>
          <p:nvSpPr>
            <p:cNvPr id="30" name="TextBox 29"/>
            <p:cNvSpPr txBox="1"/>
            <p:nvPr/>
          </p:nvSpPr>
          <p:spPr>
            <a:xfrm>
              <a:off x="252529" y="4179749"/>
              <a:ext cx="666914" cy="369332"/>
            </a:xfrm>
            <a:prstGeom prst="rect">
              <a:avLst/>
            </a:prstGeom>
            <a:noFill/>
          </p:spPr>
          <p:txBody>
            <a:bodyPr wrap="none" rtlCol="0">
              <a:spAutoFit/>
            </a:bodyPr>
            <a:lstStyle/>
            <a:p>
              <a:pPr algn="ctr"/>
              <a:r>
                <a:rPr lang="en-IN" b="1" dirty="0" smtClean="0">
                  <a:solidFill>
                    <a:srgbClr val="FF0000"/>
                  </a:solidFill>
                </a:rPr>
                <a:t>SAVE</a:t>
              </a:r>
              <a:endParaRPr lang="en-US" b="1" dirty="0">
                <a:solidFill>
                  <a:srgbClr val="FF0000"/>
                </a:solidFill>
              </a:endParaRPr>
            </a:p>
          </p:txBody>
        </p:sp>
        <p:cxnSp>
          <p:nvCxnSpPr>
            <p:cNvPr id="45" name="Straight Arrow Connector 44"/>
            <p:cNvCxnSpPr>
              <a:stCxn id="30" idx="2"/>
            </p:cNvCxnSpPr>
            <p:nvPr/>
          </p:nvCxnSpPr>
          <p:spPr>
            <a:xfrm>
              <a:off x="585986" y="4549081"/>
              <a:ext cx="0" cy="4917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9" name="Group 48"/>
          <p:cNvGrpSpPr/>
          <p:nvPr/>
        </p:nvGrpSpPr>
        <p:grpSpPr>
          <a:xfrm>
            <a:off x="609600" y="4495800"/>
            <a:ext cx="696024" cy="545068"/>
            <a:chOff x="609600" y="4495800"/>
            <a:chExt cx="696024" cy="545068"/>
          </a:xfrm>
        </p:grpSpPr>
        <p:sp>
          <p:nvSpPr>
            <p:cNvPr id="29" name="TextBox 28"/>
            <p:cNvSpPr txBox="1"/>
            <p:nvPr/>
          </p:nvSpPr>
          <p:spPr>
            <a:xfrm>
              <a:off x="609600" y="4495800"/>
              <a:ext cx="696024" cy="369332"/>
            </a:xfrm>
            <a:prstGeom prst="rect">
              <a:avLst/>
            </a:prstGeom>
            <a:noFill/>
          </p:spPr>
          <p:txBody>
            <a:bodyPr wrap="none" rtlCol="0">
              <a:spAutoFit/>
            </a:bodyPr>
            <a:lstStyle/>
            <a:p>
              <a:pPr algn="ctr"/>
              <a:r>
                <a:rPr lang="en-IN" b="1" dirty="0" smtClean="0">
                  <a:solidFill>
                    <a:srgbClr val="FF0000"/>
                  </a:solidFill>
                </a:rPr>
                <a:t>PRED</a:t>
              </a:r>
              <a:endParaRPr lang="en-US" b="1" dirty="0">
                <a:solidFill>
                  <a:srgbClr val="FF0000"/>
                </a:solidFill>
              </a:endParaRPr>
            </a:p>
          </p:txBody>
        </p:sp>
        <p:cxnSp>
          <p:nvCxnSpPr>
            <p:cNvPr id="48" name="Straight Arrow Connector 47"/>
            <p:cNvCxnSpPr>
              <a:stCxn id="29" idx="2"/>
              <a:endCxn id="5" idx="0"/>
            </p:cNvCxnSpPr>
            <p:nvPr/>
          </p:nvCxnSpPr>
          <p:spPr>
            <a:xfrm>
              <a:off x="957612" y="4865132"/>
              <a:ext cx="500" cy="1757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6302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2.5E-6 -2.22222E-6 L 0.12761 -2.22222E-6 " pathEditMode="relative" rAng="0" ptsTypes="AA">
                                      <p:cBhvr>
                                        <p:cTn id="66" dur="2000" fill="hold"/>
                                        <p:tgtEl>
                                          <p:spTgt spid="46"/>
                                        </p:tgtEl>
                                        <p:attrNameLst>
                                          <p:attrName>ppt_x</p:attrName>
                                          <p:attrName>ppt_y</p:attrName>
                                        </p:attrNameLst>
                                      </p:cBhvr>
                                      <p:rCtr x="6372"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2.5E-6 1.11111E-6 L 0.13698 1.11111E-6 " pathEditMode="relative" rAng="0" ptsTypes="AA">
                                      <p:cBhvr>
                                        <p:cTn id="70" dur="2000" fill="hold"/>
                                        <p:tgtEl>
                                          <p:spTgt spid="49"/>
                                        </p:tgtEl>
                                        <p:attrNameLst>
                                          <p:attrName>ppt_x</p:attrName>
                                          <p:attrName>ppt_y</p:attrName>
                                        </p:attrNameLst>
                                      </p:cBhvr>
                                      <p:rCtr x="6840" y="0"/>
                                    </p:animMotion>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12761 -2.22222E-6 L 0.26927 -2.22222E-6 " pathEditMode="relative" rAng="0" ptsTypes="AA">
                                      <p:cBhvr>
                                        <p:cTn id="74" dur="2000" fill="hold"/>
                                        <p:tgtEl>
                                          <p:spTgt spid="46"/>
                                        </p:tgtEl>
                                        <p:attrNameLst>
                                          <p:attrName>ppt_x</p:attrName>
                                          <p:attrName>ppt_y</p:attrName>
                                        </p:attrNameLst>
                                      </p:cBhvr>
                                      <p:rCtr x="7083"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13698 1.11111E-6 L 0.27864 1.11111E-6 " pathEditMode="relative" rAng="0" ptsTypes="AA">
                                      <p:cBhvr>
                                        <p:cTn id="78" dur="2000" fill="hold"/>
                                        <p:tgtEl>
                                          <p:spTgt spid="49"/>
                                        </p:tgtEl>
                                        <p:attrNameLst>
                                          <p:attrName>ppt_x</p:attrName>
                                          <p:attrName>ppt_y</p:attrName>
                                        </p:attrNameLst>
                                      </p:cBhvr>
                                      <p:rCtr x="7083"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26927 -2.22222E-6 L 0.46094 -2.22222E-6 " pathEditMode="relative" rAng="0" ptsTypes="AA">
                                      <p:cBhvr>
                                        <p:cTn id="82" dur="2000" fill="hold"/>
                                        <p:tgtEl>
                                          <p:spTgt spid="46"/>
                                        </p:tgtEl>
                                        <p:attrNameLst>
                                          <p:attrName>ppt_x</p:attrName>
                                          <p:attrName>ppt_y</p:attrName>
                                        </p:attrNameLst>
                                      </p:cBhvr>
                                      <p:rCtr x="958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P spid="35" grpId="0"/>
      <p:bldP spid="36" grpId="0"/>
      <p:bldP spid="37" grpId="0"/>
      <p:bldP spid="37" grpId="1"/>
      <p:bldP spid="38" grpId="0"/>
      <p:bldP spid="39" grpId="0"/>
      <p:bldP spid="40"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6" name="Content Placeholder 2"/>
          <p:cNvSpPr>
            <a:spLocks noGrp="1"/>
          </p:cNvSpPr>
          <p:nvPr>
            <p:ph idx="1"/>
          </p:nvPr>
        </p:nvSpPr>
        <p:spPr>
          <a:xfrm>
            <a:off x="190500" y="990600"/>
            <a:ext cx="8763000" cy="5181600"/>
          </a:xfrm>
        </p:spPr>
        <p:txBody>
          <a:bodyPr>
            <a:normAutofit/>
          </a:bodyPr>
          <a:lstStyle/>
          <a:p>
            <a:r>
              <a:rPr lang="en-IN" dirty="0" smtClean="0"/>
              <a:t>This </a:t>
            </a:r>
            <a:r>
              <a:rPr lang="en-IN" dirty="0"/>
              <a:t>function </a:t>
            </a:r>
            <a:r>
              <a:rPr lang="en-IN" b="1" dirty="0" smtClean="0">
                <a:solidFill>
                  <a:srgbClr val="FF0000"/>
                </a:solidFill>
              </a:rPr>
              <a:t>Copy</a:t>
            </a:r>
            <a:r>
              <a:rPr lang="en-IN" dirty="0" smtClean="0"/>
              <a:t> a Link List and creates new Linked List</a:t>
            </a:r>
          </a:p>
          <a:p>
            <a:r>
              <a:rPr lang="en-IN" dirty="0"/>
              <a:t>This function returns address of first node of newly created linked list. </a:t>
            </a:r>
          </a:p>
          <a:p>
            <a:r>
              <a:rPr lang="en-IN" dirty="0" smtClean="0"/>
              <a:t>The </a:t>
            </a:r>
            <a:r>
              <a:rPr lang="en-IN" b="1" dirty="0"/>
              <a:t>new list </a:t>
            </a:r>
            <a:r>
              <a:rPr lang="en-IN" dirty="0"/>
              <a:t>is to contain </a:t>
            </a:r>
            <a:r>
              <a:rPr lang="en-IN" b="1" dirty="0"/>
              <a:t>nodes</a:t>
            </a:r>
            <a:r>
              <a:rPr lang="en-IN" dirty="0"/>
              <a:t> whose </a:t>
            </a:r>
            <a:r>
              <a:rPr lang="en-IN" b="1" dirty="0">
                <a:solidFill>
                  <a:srgbClr val="FF0000"/>
                </a:solidFill>
              </a:rPr>
              <a:t>information</a:t>
            </a:r>
            <a:r>
              <a:rPr lang="en-IN" dirty="0">
                <a:solidFill>
                  <a:srgbClr val="FF0000"/>
                </a:solidFill>
              </a:rPr>
              <a:t> </a:t>
            </a:r>
            <a:r>
              <a:rPr lang="en-IN" dirty="0"/>
              <a:t>and </a:t>
            </a:r>
            <a:r>
              <a:rPr lang="en-IN" b="1" dirty="0">
                <a:solidFill>
                  <a:srgbClr val="FF0000"/>
                </a:solidFill>
              </a:rPr>
              <a:t>pointer</a:t>
            </a:r>
            <a:r>
              <a:rPr lang="en-IN" dirty="0">
                <a:solidFill>
                  <a:srgbClr val="FF0000"/>
                </a:solidFill>
              </a:rPr>
              <a:t> </a:t>
            </a:r>
            <a:r>
              <a:rPr lang="en-IN" dirty="0"/>
              <a:t>fields are denoted by </a:t>
            </a:r>
            <a:r>
              <a:rPr lang="en-IN" b="1" dirty="0">
                <a:solidFill>
                  <a:srgbClr val="FF0000"/>
                </a:solidFill>
              </a:rPr>
              <a:t>FIELD</a:t>
            </a:r>
            <a:r>
              <a:rPr lang="en-IN" dirty="0">
                <a:solidFill>
                  <a:srgbClr val="FF0000"/>
                </a:solidFill>
              </a:rPr>
              <a:t> </a:t>
            </a:r>
            <a:r>
              <a:rPr lang="en-IN" dirty="0"/>
              <a:t>and </a:t>
            </a:r>
            <a:r>
              <a:rPr lang="en-IN" b="1" dirty="0">
                <a:solidFill>
                  <a:srgbClr val="FF0000"/>
                </a:solidFill>
              </a:rPr>
              <a:t>PTR</a:t>
            </a:r>
            <a:r>
              <a:rPr lang="en-IN" dirty="0"/>
              <a:t>, respectively. </a:t>
            </a:r>
            <a:endParaRPr lang="en-IN" dirty="0" smtClean="0"/>
          </a:p>
          <a:p>
            <a:r>
              <a:rPr lang="en-IN" dirty="0" smtClean="0"/>
              <a:t>The </a:t>
            </a:r>
            <a:r>
              <a:rPr lang="en-IN" dirty="0"/>
              <a:t>address of the </a:t>
            </a:r>
            <a:r>
              <a:rPr lang="en-IN" b="1" dirty="0">
                <a:solidFill>
                  <a:srgbClr val="FF0000"/>
                </a:solidFill>
              </a:rPr>
              <a:t>first node </a:t>
            </a:r>
            <a:r>
              <a:rPr lang="en-IN" dirty="0"/>
              <a:t>in the newly created list is to be placed in </a:t>
            </a:r>
            <a:r>
              <a:rPr lang="en-IN" b="1" dirty="0">
                <a:solidFill>
                  <a:srgbClr val="FF0000"/>
                </a:solidFill>
              </a:rPr>
              <a:t>BEGIN</a:t>
            </a:r>
            <a:endParaRPr lang="en-US" b="1" dirty="0">
              <a:solidFill>
                <a:srgbClr val="FF0000"/>
              </a:solidFill>
            </a:endParaRPr>
          </a:p>
          <a:p>
            <a:pPr>
              <a:buClr>
                <a:schemeClr val="tx1"/>
              </a:buClr>
            </a:pPr>
            <a:r>
              <a:rPr lang="en-IN" b="1" dirty="0" smtClean="0">
                <a:solidFill>
                  <a:srgbClr val="FF0000"/>
                </a:solidFill>
              </a:rPr>
              <a:t>FIRST</a:t>
            </a:r>
            <a:r>
              <a:rPr lang="en-IN" dirty="0" smtClean="0"/>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AVAIL</a:t>
            </a:r>
            <a:r>
              <a:rPr lang="en-IN" dirty="0">
                <a:solidFill>
                  <a:srgbClr val="FF0000"/>
                </a:solidFill>
              </a:rPr>
              <a:t> </a:t>
            </a:r>
            <a:r>
              <a:rPr lang="en-IN" dirty="0"/>
              <a:t>is a pointer to the top element of the availability stack.</a:t>
            </a:r>
          </a:p>
          <a:p>
            <a:pPr>
              <a:buClr>
                <a:schemeClr val="tx1"/>
              </a:buClr>
            </a:pPr>
            <a:r>
              <a:rPr lang="en-IN" b="1" dirty="0" smtClean="0">
                <a:solidFill>
                  <a:srgbClr val="FF0000"/>
                </a:solidFill>
              </a:rPr>
              <a:t>NEW, SAVE </a:t>
            </a:r>
            <a:r>
              <a:rPr lang="en-IN" b="1" dirty="0" smtClean="0"/>
              <a:t>and</a:t>
            </a:r>
            <a:r>
              <a:rPr lang="en-IN" b="1" dirty="0" smtClean="0">
                <a:solidFill>
                  <a:srgbClr val="FF0000"/>
                </a:solidFill>
              </a:rPr>
              <a:t> PRED</a:t>
            </a:r>
            <a:r>
              <a:rPr lang="en-IN" dirty="0" smtClean="0">
                <a:solidFill>
                  <a:srgbClr val="FF0000"/>
                </a:solidFill>
              </a:rPr>
              <a:t> </a:t>
            </a:r>
            <a:r>
              <a:rPr lang="en-IN" dirty="0" smtClean="0"/>
              <a:t>are </a:t>
            </a:r>
            <a:r>
              <a:rPr lang="en-IN" dirty="0"/>
              <a:t>temporary pointer </a:t>
            </a:r>
            <a:r>
              <a:rPr lang="en-IN" dirty="0" smtClean="0"/>
              <a:t>variables. </a:t>
            </a:r>
            <a:endParaRPr lang="en-IN" dirty="0"/>
          </a:p>
          <a:p>
            <a:endParaRPr lang="en-US" dirty="0"/>
          </a:p>
        </p:txBody>
      </p:sp>
    </p:spTree>
    <p:extLst>
      <p:ext uri="{BB962C8B-B14F-4D97-AF65-F5344CB8AC3E}">
        <p14:creationId xmlns:p14="http://schemas.microsoft.com/office/powerpoint/2010/main" val="109574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286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[Is Empty list</a:t>
            </a:r>
            <a:r>
              <a:rPr lang="en-IN" sz="2000" b="1" dirty="0" smtClean="0">
                <a:solidFill>
                  <a:schemeClr val="tx2">
                    <a:lumMod val="60000"/>
                    <a:lumOff val="40000"/>
                  </a:schemeClr>
                </a:solidFill>
                <a:latin typeface="Consolas" pitchFamily="49" charset="0"/>
                <a:cs typeface="Consolas" pitchFamily="49" charset="0"/>
              </a:rPr>
              <a:t>?]</a:t>
            </a:r>
          </a:p>
          <a:p>
            <a:r>
              <a:rPr lang="en-IN" sz="2000" dirty="0" smtClean="0">
                <a:latin typeface="Consolas" pitchFamily="49" charset="0"/>
                <a:cs typeface="Consolas" pitchFamily="49" charset="0"/>
              </a:rPr>
              <a:t>   IF</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   FIRST </a:t>
            </a:r>
            <a:r>
              <a:rPr lang="en-IN" sz="2000" dirty="0">
                <a:latin typeface="Consolas" pitchFamily="49" charset="0"/>
                <a:cs typeface="Consolas" pitchFamily="49" charset="0"/>
              </a:rPr>
              <a:t>= NULL</a:t>
            </a:r>
          </a:p>
          <a:p>
            <a:r>
              <a:rPr lang="en-IN" sz="2000" dirty="0" smtClean="0">
                <a:latin typeface="Consolas" pitchFamily="49" charset="0"/>
                <a:cs typeface="Consolas" pitchFamily="49" charset="0"/>
              </a:rPr>
              <a:t>   THEN  Return(NULL)</a:t>
            </a:r>
            <a:endParaRPr lang="en-IN" sz="2000" dirty="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[Copy first node</a:t>
            </a:r>
            <a:r>
              <a:rPr lang="en-IN" sz="2000" b="1" dirty="0" smtClean="0">
                <a:solidFill>
                  <a:schemeClr val="tx2">
                    <a:lumMod val="60000"/>
                    <a:lumOff val="40000"/>
                  </a:schemeClr>
                </a:solidFill>
                <a:latin typeface="Consolas" pitchFamily="49" charset="0"/>
                <a:cs typeface="Consolas" pitchFamily="49" charset="0"/>
              </a:rPr>
              <a:t>]</a:t>
            </a:r>
          </a:p>
          <a:p>
            <a:r>
              <a:rPr lang="en-IN" sz="2000" dirty="0" smtClean="0">
                <a:latin typeface="Consolas" pitchFamily="49" charset="0"/>
                <a:cs typeface="Consolas" pitchFamily="49" charset="0"/>
              </a:rPr>
              <a:t>IF   AVAIL </a:t>
            </a:r>
            <a:r>
              <a:rPr lang="en-IN" sz="2000" dirty="0">
                <a:latin typeface="Consolas" pitchFamily="49" charset="0"/>
                <a:cs typeface="Consolas" pitchFamily="49" charset="0"/>
              </a:rPr>
              <a:t>= NULL</a:t>
            </a:r>
          </a:p>
          <a:p>
            <a:r>
              <a:rPr lang="en-IN" sz="2000" dirty="0" smtClean="0">
                <a:latin typeface="Consolas" pitchFamily="49" charset="0"/>
                <a:cs typeface="Consolas" pitchFamily="49" charset="0"/>
              </a:rPr>
              <a:t>THEN write (‘Underflow</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     Return (NULL)</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ELSE NEW</a:t>
            </a:r>
            <a:r>
              <a:rPr lang="en-IN" sz="2000" dirty="0" smtClean="0">
                <a:latin typeface="Consolas" pitchFamily="49" charset="0"/>
                <a:cs typeface="Consolas" pitchFamily="49" charset="0"/>
                <a:sym typeface="Wingdings" pitchFamily="2" charset="2"/>
              </a:rPr>
              <a:t>AVAIL</a:t>
            </a:r>
          </a:p>
          <a:p>
            <a:r>
              <a:rPr lang="en-IN" sz="2000" dirty="0" smtClean="0">
                <a:latin typeface="Consolas" pitchFamily="49" charset="0"/>
                <a:cs typeface="Consolas" pitchFamily="49" charset="0"/>
                <a:sym typeface="Wingdings" pitchFamily="2" charset="2"/>
              </a:rPr>
              <a:t>     AVAILLINK(AVAIL)</a:t>
            </a:r>
            <a:endParaRPr lang="en-IN" sz="2000" dirty="0" smtClean="0">
              <a:latin typeface="Consolas" pitchFamily="49" charset="0"/>
              <a:cs typeface="Consolas" pitchFamily="49" charset="0"/>
            </a:endParaRPr>
          </a:p>
          <a:p>
            <a:r>
              <a:rPr lang="en-IN" sz="2000" dirty="0" smtClean="0">
                <a:latin typeface="Consolas" pitchFamily="49" charset="0"/>
                <a:cs typeface="Consolas" pitchFamily="49" charset="0"/>
              </a:rPr>
              <a:t>     FIELD(NEW)</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INFO(FIRST</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     BEGIN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NEW</a:t>
            </a:r>
          </a:p>
          <a:p>
            <a:r>
              <a:rPr lang="en-IN" sz="2000" b="1" dirty="0" smtClean="0">
                <a:solidFill>
                  <a:schemeClr val="tx2">
                    <a:lumMod val="60000"/>
                    <a:lumOff val="40000"/>
                  </a:schemeClr>
                </a:solidFill>
                <a:latin typeface="Consolas" pitchFamily="49" charset="0"/>
                <a:cs typeface="Consolas" pitchFamily="49" charset="0"/>
              </a:rPr>
              <a:t>3</a:t>
            </a:r>
            <a:r>
              <a:rPr lang="en-IN" sz="2000" b="1" dirty="0">
                <a:solidFill>
                  <a:schemeClr val="tx2">
                    <a:lumMod val="60000"/>
                    <a:lumOff val="40000"/>
                  </a:schemeClr>
                </a:solidFill>
                <a:latin typeface="Consolas" pitchFamily="49" charset="0"/>
                <a:cs typeface="Consolas" pitchFamily="49" charset="0"/>
              </a:rPr>
              <a:t>. [Initialize </a:t>
            </a:r>
            <a:r>
              <a:rPr lang="en-IN" sz="2000" b="1" dirty="0" smtClean="0">
                <a:solidFill>
                  <a:schemeClr val="tx2">
                    <a:lumMod val="60000"/>
                    <a:lumOff val="40000"/>
                  </a:schemeClr>
                </a:solidFill>
                <a:latin typeface="Consolas" pitchFamily="49" charset="0"/>
                <a:cs typeface="Consolas" pitchFamily="49" charset="0"/>
              </a:rPr>
              <a:t>Traversal</a:t>
            </a:r>
            <a:r>
              <a:rPr lang="en-IN" sz="2000" b="1" dirty="0">
                <a:solidFill>
                  <a:schemeClr val="tx2">
                    <a:lumMod val="60000"/>
                    <a:lumOff val="40000"/>
                  </a:schemeClr>
                </a:solidFill>
                <a:latin typeface="Consolas" pitchFamily="49" charset="0"/>
                <a:cs typeface="Consolas" pitchFamily="49" charset="0"/>
              </a:rPr>
              <a: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SAVE </a:t>
            </a:r>
            <a:r>
              <a:rPr lang="en-IN" sz="2000" dirty="0" smtClean="0">
                <a:latin typeface="Consolas" pitchFamily="49" charset="0"/>
                <a:cs typeface="Consolas" pitchFamily="49" charset="0"/>
                <a:sym typeface="Wingdings" pitchFamily="2" charset="2"/>
              </a:rPr>
              <a:t> FIRST</a:t>
            </a:r>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4</a:t>
            </a:r>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a:t>
            </a:r>
            <a:r>
              <a:rPr lang="en-IN" b="1" dirty="0">
                <a:solidFill>
                  <a:schemeClr val="tx2">
                    <a:lumMod val="60000"/>
                    <a:lumOff val="40000"/>
                  </a:schemeClr>
                </a:solidFill>
                <a:latin typeface="Consolas" pitchFamily="49" charset="0"/>
                <a:cs typeface="Consolas" pitchFamily="49" charset="0"/>
              </a:rPr>
              <a:t>Move the next node if not at </a:t>
            </a:r>
            <a:endParaRPr lang="en-IN" b="1" dirty="0" smtClean="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the </a:t>
            </a:r>
            <a:r>
              <a:rPr lang="en-IN" b="1" dirty="0">
                <a:solidFill>
                  <a:schemeClr val="tx2">
                    <a:lumMod val="60000"/>
                    <a:lumOff val="40000"/>
                  </a:schemeClr>
                </a:solidFill>
                <a:latin typeface="Consolas" pitchFamily="49" charset="0"/>
                <a:cs typeface="Consolas" pitchFamily="49" charset="0"/>
              </a:rPr>
              <a:t>end if list</a:t>
            </a:r>
            <a:r>
              <a:rPr lang="en-IN" sz="2000" b="1" dirty="0" smtClean="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Repeat </a:t>
            </a:r>
            <a:r>
              <a:rPr lang="en-IN" sz="2000" dirty="0">
                <a:latin typeface="Consolas" pitchFamily="49" charset="0"/>
                <a:cs typeface="Consolas" pitchFamily="49" charset="0"/>
              </a:rPr>
              <a:t>thru step </a:t>
            </a:r>
            <a:r>
              <a:rPr lang="en-IN" sz="2000" dirty="0" smtClean="0">
                <a:latin typeface="Consolas" pitchFamily="49" charset="0"/>
                <a:cs typeface="Consolas" pitchFamily="49" charset="0"/>
              </a:rPr>
              <a:t>6 </a:t>
            </a:r>
          </a:p>
          <a:p>
            <a:r>
              <a:rPr lang="en-IN" sz="2000" dirty="0" smtClean="0">
                <a:latin typeface="Consolas" pitchFamily="49" charset="0"/>
                <a:cs typeface="Consolas" pitchFamily="49" charset="0"/>
              </a:rPr>
              <a:t>      while LINK(SAVE) </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NULL</a:t>
            </a:r>
          </a:p>
        </p:txBody>
      </p:sp>
      <p:sp>
        <p:nvSpPr>
          <p:cNvPr id="6" name="TextBox 5"/>
          <p:cNvSpPr txBox="1"/>
          <p:nvPr/>
        </p:nvSpPr>
        <p:spPr>
          <a:xfrm>
            <a:off x="46482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5. [Update predecessor and </a:t>
            </a:r>
            <a:r>
              <a:rPr lang="en-IN" sz="2000" b="1" dirty="0" smtClean="0">
                <a:solidFill>
                  <a:schemeClr val="tx2">
                    <a:lumMod val="60000"/>
                    <a:lumOff val="40000"/>
                  </a:schemeClr>
                </a:solidFill>
                <a:latin typeface="Consolas" pitchFamily="49" charset="0"/>
                <a:cs typeface="Consolas" pitchFamily="49" charset="0"/>
              </a:rPr>
              <a:t> </a:t>
            </a: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save </a:t>
            </a:r>
            <a:r>
              <a:rPr lang="en-IN" sz="2000" b="1" dirty="0">
                <a:solidFill>
                  <a:schemeClr val="tx2">
                    <a:lumMod val="60000"/>
                    <a:lumOff val="40000"/>
                  </a:schemeClr>
                </a:solidFill>
                <a:latin typeface="Consolas" pitchFamily="49" charset="0"/>
                <a:cs typeface="Consolas" pitchFamily="49" charset="0"/>
              </a:rPr>
              <a:t>pointer]</a:t>
            </a:r>
          </a:p>
          <a:p>
            <a:r>
              <a:rPr lang="en-IN" sz="2000" dirty="0">
                <a:latin typeface="Consolas" pitchFamily="49" charset="0"/>
                <a:cs typeface="Consolas" pitchFamily="49" charset="0"/>
              </a:rPr>
              <a:t>   PRED</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r>
              <a:rPr lang="en-IN" sz="2000" dirty="0" smtClean="0">
                <a:latin typeface="Consolas" pitchFamily="49" charset="0"/>
                <a:cs typeface="Consolas" pitchFamily="49" charset="0"/>
              </a:rPr>
              <a:t>)</a:t>
            </a:r>
          </a:p>
          <a:p>
            <a:r>
              <a:rPr lang="en-IN" sz="2000" b="1" dirty="0" smtClean="0">
                <a:solidFill>
                  <a:schemeClr val="tx2">
                    <a:lumMod val="60000"/>
                    <a:lumOff val="40000"/>
                  </a:schemeClr>
                </a:solidFill>
                <a:latin typeface="Consolas" pitchFamily="49" charset="0"/>
                <a:cs typeface="Consolas" pitchFamily="49" charset="0"/>
              </a:rPr>
              <a:t>6. [Copy Node]</a:t>
            </a:r>
            <a:endParaRPr lang="en-IN" sz="2000" b="1" dirty="0">
              <a:solidFill>
                <a:schemeClr val="tx2">
                  <a:lumMod val="60000"/>
                  <a:lumOff val="40000"/>
                </a:schemeClr>
              </a:solidFill>
              <a:latin typeface="Consolas" pitchFamily="49" charset="0"/>
              <a:cs typeface="Consolas" pitchFamily="49" charset="0"/>
            </a:endParaRPr>
          </a:p>
          <a:p>
            <a:r>
              <a:rPr lang="en-IN" sz="2000" dirty="0">
                <a:latin typeface="Consolas" pitchFamily="49" charset="0"/>
                <a:cs typeface="Consolas" pitchFamily="49" charset="0"/>
              </a:rPr>
              <a:t>IF   AVAIL = NULL</a:t>
            </a:r>
          </a:p>
          <a:p>
            <a:r>
              <a:rPr lang="en-IN" sz="2000" dirty="0">
                <a:latin typeface="Consolas" pitchFamily="49" charset="0"/>
                <a:cs typeface="Consolas" pitchFamily="49" charset="0"/>
              </a:rPr>
              <a:t>THEN write (‘Underflow’)</a:t>
            </a:r>
          </a:p>
          <a:p>
            <a:r>
              <a:rPr lang="en-IN" sz="2000" dirty="0">
                <a:latin typeface="Consolas" pitchFamily="49" charset="0"/>
                <a:cs typeface="Consolas" pitchFamily="49" charset="0"/>
              </a:rPr>
              <a:t>     Return </a:t>
            </a:r>
            <a:r>
              <a:rPr lang="en-IN" sz="2000" dirty="0" smtClean="0">
                <a:latin typeface="Consolas" pitchFamily="49" charset="0"/>
                <a:cs typeface="Consolas" pitchFamily="49" charset="0"/>
              </a:rPr>
              <a:t>(NULL)</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ELSE 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AVAIL</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AVAIL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LINK(AVAIL</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     FIELD(NEW)</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INFO(SAVE</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     PTR(PRED)</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NEW</a:t>
            </a:r>
          </a:p>
          <a:p>
            <a:r>
              <a:rPr lang="en-IN" sz="2000" b="1" dirty="0">
                <a:solidFill>
                  <a:schemeClr val="tx2">
                    <a:lumMod val="60000"/>
                    <a:lumOff val="40000"/>
                  </a:schemeClr>
                </a:solidFill>
                <a:latin typeface="Consolas" pitchFamily="49" charset="0"/>
                <a:cs typeface="Consolas" pitchFamily="49" charset="0"/>
              </a:rPr>
              <a:t>7</a:t>
            </a:r>
            <a:r>
              <a:rPr lang="en-IN" sz="2000" b="1" dirty="0" smtClean="0">
                <a:solidFill>
                  <a:schemeClr val="tx2">
                    <a:lumMod val="60000"/>
                    <a:lumOff val="40000"/>
                  </a:schemeClr>
                </a:solidFill>
                <a:latin typeface="Consolas" pitchFamily="49" charset="0"/>
                <a:cs typeface="Consolas" pitchFamily="49" charset="0"/>
              </a:rPr>
              <a:t>. </a:t>
            </a:r>
            <a:r>
              <a:rPr lang="en-IN" sz="2000" b="1" dirty="0">
                <a:solidFill>
                  <a:schemeClr val="tx2">
                    <a:lumMod val="60000"/>
                    <a:lumOff val="40000"/>
                  </a:schemeClr>
                </a:solidFill>
                <a:latin typeface="Consolas" pitchFamily="49" charset="0"/>
                <a:cs typeface="Consolas" pitchFamily="49" charset="0"/>
              </a:rPr>
              <a:t>[Set link of last node and </a:t>
            </a:r>
          </a:p>
          <a:p>
            <a:r>
              <a:rPr lang="en-IN" sz="2000" b="1" dirty="0" smtClean="0">
                <a:solidFill>
                  <a:schemeClr val="tx2">
                    <a:lumMod val="60000"/>
                    <a:lumOff val="40000"/>
                  </a:schemeClr>
                </a:solidFill>
                <a:latin typeface="Consolas" pitchFamily="49" charset="0"/>
                <a:cs typeface="Consolas" pitchFamily="49" charset="0"/>
              </a:rPr>
              <a:t>   return</a:t>
            </a:r>
            <a:r>
              <a:rPr lang="en-IN" sz="2000" b="1" dirty="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PTR(NEW)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NULL</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Return(BEGIN)</a:t>
            </a:r>
            <a:endParaRPr lang="en-IN" sz="2000" dirty="0">
              <a:latin typeface="Consolas" pitchFamily="49" charset="0"/>
              <a:cs typeface="Consolas" pitchFamily="49" charset="0"/>
            </a:endParaRPr>
          </a:p>
          <a:p>
            <a:endParaRPr lang="en-IN" sz="2000" dirty="0">
              <a:latin typeface="Consolas" pitchFamily="49" charset="0"/>
              <a:cs typeface="Consolas" pitchFamily="49" charset="0"/>
            </a:endParaRPr>
          </a:p>
        </p:txBody>
      </p:sp>
    </p:spTree>
    <p:extLst>
      <p:ext uri="{BB962C8B-B14F-4D97-AF65-F5344CB8AC3E}">
        <p14:creationId xmlns:p14="http://schemas.microsoft.com/office/powerpoint/2010/main" val="280347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5" end="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8" end="8"/>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9" end="9"/>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10" end="1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2" end="12"/>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28600" y="990600"/>
            <a:ext cx="4343400" cy="101566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[Is Empty list</a:t>
            </a:r>
            <a:r>
              <a:rPr lang="en-IN" sz="2000" b="1" dirty="0" smtClean="0">
                <a:solidFill>
                  <a:schemeClr val="tx2">
                    <a:lumMod val="60000"/>
                    <a:lumOff val="40000"/>
                  </a:schemeClr>
                </a:solidFill>
                <a:latin typeface="Consolas" pitchFamily="49" charset="0"/>
                <a:cs typeface="Consolas" pitchFamily="49" charset="0"/>
              </a:rPr>
              <a:t>?]</a:t>
            </a:r>
          </a:p>
          <a:p>
            <a:r>
              <a:rPr lang="en-IN" sz="2000" dirty="0" smtClean="0">
                <a:latin typeface="Consolas" pitchFamily="49" charset="0"/>
                <a:cs typeface="Consolas" pitchFamily="49" charset="0"/>
              </a:rPr>
              <a:t>   IF</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   FIRST </a:t>
            </a:r>
            <a:r>
              <a:rPr lang="en-IN" sz="2000" dirty="0">
                <a:latin typeface="Consolas" pitchFamily="49" charset="0"/>
                <a:cs typeface="Consolas" pitchFamily="49" charset="0"/>
              </a:rPr>
              <a:t>= NULL</a:t>
            </a:r>
          </a:p>
          <a:p>
            <a:r>
              <a:rPr lang="en-IN" sz="2000" dirty="0" smtClean="0">
                <a:latin typeface="Consolas" pitchFamily="49" charset="0"/>
                <a:cs typeface="Consolas" pitchFamily="49" charset="0"/>
              </a:rPr>
              <a:t>   THEN  Return(NULL)</a:t>
            </a:r>
            <a:endParaRPr lang="en-IN" sz="2000" dirty="0">
              <a:latin typeface="Consolas" pitchFamily="49" charset="0"/>
              <a:cs typeface="Consolas" pitchFamily="49" charset="0"/>
            </a:endParaRPr>
          </a:p>
        </p:txBody>
      </p:sp>
      <p:sp>
        <p:nvSpPr>
          <p:cNvPr id="5" name="TextBox 4"/>
          <p:cNvSpPr txBox="1"/>
          <p:nvPr/>
        </p:nvSpPr>
        <p:spPr>
          <a:xfrm>
            <a:off x="4724400" y="990600"/>
            <a:ext cx="4343400" cy="233910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2. </a:t>
            </a:r>
            <a:r>
              <a:rPr lang="en-IN" sz="2000" b="1" dirty="0">
                <a:solidFill>
                  <a:schemeClr val="tx2">
                    <a:lumMod val="60000"/>
                    <a:lumOff val="40000"/>
                  </a:schemeClr>
                </a:solidFill>
                <a:latin typeface="Consolas" pitchFamily="49" charset="0"/>
                <a:cs typeface="Consolas" pitchFamily="49" charset="0"/>
              </a:rPr>
              <a:t>[Copy first node</a:t>
            </a:r>
            <a:r>
              <a:rPr lang="en-IN" sz="2000" b="1" dirty="0" smtClean="0">
                <a:solidFill>
                  <a:schemeClr val="tx2">
                    <a:lumMod val="60000"/>
                    <a:lumOff val="40000"/>
                  </a:schemeClr>
                </a:solidFill>
                <a:latin typeface="Consolas" pitchFamily="49" charset="0"/>
                <a:cs typeface="Consolas" pitchFamily="49" charset="0"/>
              </a:rPr>
              <a:t>]</a:t>
            </a:r>
          </a:p>
          <a:p>
            <a:r>
              <a:rPr lang="en-IN" dirty="0" smtClean="0">
                <a:latin typeface="Consolas" pitchFamily="49" charset="0"/>
                <a:cs typeface="Consolas" pitchFamily="49" charset="0"/>
              </a:rPr>
              <a:t>IF   AVAIL </a:t>
            </a:r>
            <a:r>
              <a:rPr lang="en-IN" dirty="0">
                <a:latin typeface="Consolas" pitchFamily="49" charset="0"/>
                <a:cs typeface="Consolas" pitchFamily="49" charset="0"/>
              </a:rPr>
              <a:t>= NULL</a:t>
            </a:r>
          </a:p>
          <a:p>
            <a:r>
              <a:rPr lang="en-IN" dirty="0" smtClean="0">
                <a:latin typeface="Consolas" pitchFamily="49" charset="0"/>
                <a:cs typeface="Consolas" pitchFamily="49" charset="0"/>
              </a:rPr>
              <a:t>THEN write (‘Underflow</a:t>
            </a:r>
            <a:r>
              <a:rPr lang="en-IN" dirty="0">
                <a:latin typeface="Consolas" pitchFamily="49" charset="0"/>
                <a:cs typeface="Consolas" pitchFamily="49" charset="0"/>
              </a:rPr>
              <a:t>’)</a:t>
            </a:r>
          </a:p>
          <a:p>
            <a:r>
              <a:rPr lang="en-IN" dirty="0" smtClean="0">
                <a:latin typeface="Consolas" pitchFamily="49" charset="0"/>
                <a:cs typeface="Consolas" pitchFamily="49" charset="0"/>
              </a:rPr>
              <a:t>     Return </a:t>
            </a:r>
            <a:r>
              <a:rPr lang="en-IN" dirty="0">
                <a:latin typeface="Consolas" pitchFamily="49" charset="0"/>
                <a:cs typeface="Consolas" pitchFamily="49" charset="0"/>
              </a:rPr>
              <a:t>(0)</a:t>
            </a:r>
          </a:p>
          <a:p>
            <a:r>
              <a:rPr lang="en-IN" dirty="0" smtClean="0">
                <a:latin typeface="Consolas" pitchFamily="49" charset="0"/>
                <a:cs typeface="Consolas" pitchFamily="49" charset="0"/>
              </a:rPr>
              <a:t>ELSE NEW</a:t>
            </a:r>
            <a:r>
              <a:rPr lang="en-IN" dirty="0" smtClean="0">
                <a:latin typeface="Consolas" pitchFamily="49" charset="0"/>
                <a:cs typeface="Consolas" pitchFamily="49" charset="0"/>
                <a:sym typeface="Wingdings" pitchFamily="2" charset="2"/>
              </a:rPr>
              <a:t>AVAIL</a:t>
            </a:r>
          </a:p>
          <a:p>
            <a:r>
              <a:rPr lang="en-IN" dirty="0" smtClean="0">
                <a:latin typeface="Consolas" pitchFamily="49" charset="0"/>
                <a:cs typeface="Consolas" pitchFamily="49" charset="0"/>
                <a:sym typeface="Wingdings" pitchFamily="2" charset="2"/>
              </a:rPr>
              <a:t>     AVAILLINK(AVAIL)</a:t>
            </a:r>
            <a:endParaRPr lang="en-IN" dirty="0" smtClean="0">
              <a:latin typeface="Consolas" pitchFamily="49" charset="0"/>
              <a:cs typeface="Consolas" pitchFamily="49" charset="0"/>
            </a:endParaRPr>
          </a:p>
          <a:p>
            <a:r>
              <a:rPr lang="en-IN" dirty="0" smtClean="0">
                <a:latin typeface="Consolas" pitchFamily="49" charset="0"/>
                <a:cs typeface="Consolas" pitchFamily="49" charset="0"/>
              </a:rPr>
              <a:t>     FIELD(NEW)</a:t>
            </a:r>
            <a:r>
              <a:rPr lang="en-IN" dirty="0" smtClean="0">
                <a:latin typeface="Consolas" pitchFamily="49" charset="0"/>
                <a:cs typeface="Consolas" pitchFamily="49" charset="0"/>
                <a:sym typeface="Wingdings" pitchFamily="2" charset="2"/>
              </a:rPr>
              <a:t></a:t>
            </a:r>
            <a:r>
              <a:rPr lang="en-IN" dirty="0" smtClean="0">
                <a:latin typeface="Consolas" pitchFamily="49" charset="0"/>
                <a:cs typeface="Consolas" pitchFamily="49" charset="0"/>
              </a:rPr>
              <a:t>INFO(FIRST</a:t>
            </a:r>
            <a:r>
              <a:rPr lang="en-IN" dirty="0">
                <a:latin typeface="Consolas" pitchFamily="49" charset="0"/>
                <a:cs typeface="Consolas" pitchFamily="49" charset="0"/>
              </a:rPr>
              <a:t>)</a:t>
            </a:r>
          </a:p>
          <a:p>
            <a:r>
              <a:rPr lang="en-IN" dirty="0" smtClean="0">
                <a:latin typeface="Consolas" pitchFamily="49" charset="0"/>
                <a:cs typeface="Consolas" pitchFamily="49" charset="0"/>
              </a:rPr>
              <a:t>     BEGIN </a:t>
            </a:r>
            <a:r>
              <a:rPr lang="en-IN" dirty="0" smtClean="0">
                <a:latin typeface="Consolas" pitchFamily="49" charset="0"/>
                <a:cs typeface="Consolas" pitchFamily="49" charset="0"/>
                <a:sym typeface="Wingdings" pitchFamily="2" charset="2"/>
              </a:rPr>
              <a:t></a:t>
            </a:r>
            <a:r>
              <a:rPr lang="en-IN" dirty="0" smtClean="0">
                <a:latin typeface="Consolas" pitchFamily="49" charset="0"/>
                <a:cs typeface="Consolas" pitchFamily="49" charset="0"/>
              </a:rPr>
              <a:t>NEW</a:t>
            </a:r>
          </a:p>
        </p:txBody>
      </p:sp>
      <p:grpSp>
        <p:nvGrpSpPr>
          <p:cNvPr id="6" name="Group 5"/>
          <p:cNvGrpSpPr/>
          <p:nvPr/>
        </p:nvGrpSpPr>
        <p:grpSpPr>
          <a:xfrm>
            <a:off x="756388" y="374546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978218" y="374546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97418" y="374546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4416618" y="3754433"/>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76400" y="4012168"/>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898230" y="401216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p:cNvCxnSpPr>
          <p:nvPr/>
        </p:nvCxnSpPr>
        <p:spPr>
          <a:xfrm>
            <a:off x="4117430" y="401216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4960032" y="3754433"/>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685800" y="2743200"/>
            <a:ext cx="699550"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grpSp>
        <p:nvGrpSpPr>
          <p:cNvPr id="32" name="Group 31"/>
          <p:cNvGrpSpPr/>
          <p:nvPr/>
        </p:nvGrpSpPr>
        <p:grpSpPr>
          <a:xfrm>
            <a:off x="718288" y="541020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35" name="TextBox 34"/>
          <p:cNvSpPr txBox="1"/>
          <p:nvPr/>
        </p:nvSpPr>
        <p:spPr>
          <a:xfrm>
            <a:off x="788645" y="6019800"/>
            <a:ext cx="659155" cy="369332"/>
          </a:xfrm>
          <a:prstGeom prst="rect">
            <a:avLst/>
          </a:prstGeom>
          <a:noFill/>
        </p:spPr>
        <p:txBody>
          <a:bodyPr wrap="none" rtlCol="0">
            <a:spAutoFit/>
          </a:bodyPr>
          <a:lstStyle/>
          <a:p>
            <a:pPr algn="ctr"/>
            <a:r>
              <a:rPr lang="en-IN" b="1" dirty="0" smtClean="0">
                <a:solidFill>
                  <a:srgbClr val="FF0000"/>
                </a:solidFill>
              </a:rPr>
              <a:t>NEW</a:t>
            </a:r>
            <a:endParaRPr lang="en-US" b="1" dirty="0">
              <a:solidFill>
                <a:srgbClr val="FF0000"/>
              </a:solidFill>
            </a:endParaRPr>
          </a:p>
        </p:txBody>
      </p:sp>
      <p:cxnSp>
        <p:nvCxnSpPr>
          <p:cNvPr id="37" name="Straight Arrow Connector 36"/>
          <p:cNvCxnSpPr>
            <a:stCxn id="30" idx="2"/>
          </p:cNvCxnSpPr>
          <p:nvPr/>
        </p:nvCxnSpPr>
        <p:spPr>
          <a:xfrm>
            <a:off x="1035575" y="3112532"/>
            <a:ext cx="0" cy="6329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825180" y="5459505"/>
            <a:ext cx="340158" cy="461665"/>
          </a:xfrm>
          <a:prstGeom prst="rect">
            <a:avLst/>
          </a:prstGeom>
          <a:noFill/>
        </p:spPr>
        <p:txBody>
          <a:bodyPr wrap="none" rtlCol="0">
            <a:spAutoFit/>
          </a:bodyPr>
          <a:lstStyle/>
          <a:p>
            <a:pPr algn="ctr"/>
            <a:r>
              <a:rPr lang="en-IN" sz="2400" b="1" dirty="0" smtClean="0">
                <a:solidFill>
                  <a:srgbClr val="FFFF00"/>
                </a:solidFill>
              </a:rPr>
              <a:t>5</a:t>
            </a:r>
            <a:endParaRPr lang="en-US" sz="2400" b="1" dirty="0">
              <a:solidFill>
                <a:srgbClr val="FFFF00"/>
              </a:solidFill>
            </a:endParaRPr>
          </a:p>
        </p:txBody>
      </p:sp>
      <p:sp>
        <p:nvSpPr>
          <p:cNvPr id="39" name="TextBox 38"/>
          <p:cNvSpPr txBox="1"/>
          <p:nvPr/>
        </p:nvSpPr>
        <p:spPr>
          <a:xfrm>
            <a:off x="587603" y="4419600"/>
            <a:ext cx="783997" cy="369332"/>
          </a:xfrm>
          <a:prstGeom prst="rect">
            <a:avLst/>
          </a:prstGeom>
          <a:noFill/>
        </p:spPr>
        <p:txBody>
          <a:bodyPr wrap="none" rtlCol="0">
            <a:spAutoFit/>
          </a:bodyPr>
          <a:lstStyle/>
          <a:p>
            <a:pPr algn="ctr"/>
            <a:r>
              <a:rPr lang="en-IN" b="1" dirty="0" smtClean="0">
                <a:solidFill>
                  <a:srgbClr val="FF0000"/>
                </a:solidFill>
              </a:rPr>
              <a:t>BEGIN</a:t>
            </a:r>
            <a:endParaRPr lang="en-US" b="1" dirty="0">
              <a:solidFill>
                <a:srgbClr val="FF0000"/>
              </a:solidFill>
            </a:endParaRPr>
          </a:p>
        </p:txBody>
      </p:sp>
      <p:cxnSp>
        <p:nvCxnSpPr>
          <p:cNvPr id="42" name="Straight Arrow Connector 41"/>
          <p:cNvCxnSpPr>
            <a:stCxn id="39" idx="2"/>
            <a:endCxn id="33" idx="0"/>
          </p:cNvCxnSpPr>
          <p:nvPr/>
        </p:nvCxnSpPr>
        <p:spPr>
          <a:xfrm>
            <a:off x="979602" y="4788932"/>
            <a:ext cx="5386" cy="621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158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0" grpId="0"/>
      <p:bldP spid="35"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a:xfrm>
            <a:off x="190500" y="2819400"/>
            <a:ext cx="8763000" cy="3581400"/>
          </a:xfrm>
        </p:spPr>
        <p:txBody>
          <a:bodyPr/>
          <a:lstStyle/>
          <a:p>
            <a:r>
              <a:rPr lang="en-IN" dirty="0"/>
              <a:t>The linked allocation method of storage can result in both efficient use of computer storage and computer </a:t>
            </a:r>
            <a:r>
              <a:rPr lang="en-IN" dirty="0" smtClean="0"/>
              <a:t>time.</a:t>
            </a:r>
            <a:endParaRPr lang="en-IN" dirty="0"/>
          </a:p>
          <a:p>
            <a:pPr lvl="1"/>
            <a:r>
              <a:rPr lang="en-IN" dirty="0"/>
              <a:t>A linked list is a </a:t>
            </a:r>
            <a:r>
              <a:rPr lang="en-IN" b="1" dirty="0">
                <a:solidFill>
                  <a:srgbClr val="FF0000"/>
                </a:solidFill>
              </a:rPr>
              <a:t>non-sequential collection </a:t>
            </a:r>
            <a:r>
              <a:rPr lang="en-IN" dirty="0"/>
              <a:t>of data items.</a:t>
            </a:r>
          </a:p>
          <a:p>
            <a:pPr lvl="1"/>
            <a:r>
              <a:rPr lang="en-IN" dirty="0" smtClean="0"/>
              <a:t>Each </a:t>
            </a:r>
            <a:r>
              <a:rPr lang="en-IN" b="1" dirty="0" smtClean="0"/>
              <a:t>node</a:t>
            </a:r>
            <a:r>
              <a:rPr lang="en-IN" dirty="0" smtClean="0"/>
              <a:t> is </a:t>
            </a:r>
            <a:r>
              <a:rPr lang="en-IN" b="1" dirty="0" smtClean="0"/>
              <a:t>divided</a:t>
            </a:r>
            <a:r>
              <a:rPr lang="en-IN" dirty="0" smtClean="0"/>
              <a:t> into </a:t>
            </a:r>
            <a:r>
              <a:rPr lang="en-IN" b="1" dirty="0" smtClean="0"/>
              <a:t>two parts</a:t>
            </a:r>
            <a:r>
              <a:rPr lang="en-IN" dirty="0" smtClean="0"/>
              <a:t>, the </a:t>
            </a:r>
            <a:r>
              <a:rPr lang="en-IN" b="1" dirty="0" smtClean="0"/>
              <a:t>first part </a:t>
            </a:r>
            <a:r>
              <a:rPr lang="en-IN" dirty="0" smtClean="0"/>
              <a:t>represents the </a:t>
            </a:r>
            <a:r>
              <a:rPr lang="en-IN" b="1" dirty="0" smtClean="0"/>
              <a:t>information</a:t>
            </a:r>
            <a:r>
              <a:rPr lang="en-IN" dirty="0" smtClean="0"/>
              <a:t> of the element and the </a:t>
            </a:r>
            <a:r>
              <a:rPr lang="en-IN" b="1" dirty="0" smtClean="0"/>
              <a:t>second part </a:t>
            </a:r>
            <a:r>
              <a:rPr lang="en-IN" dirty="0" smtClean="0"/>
              <a:t>contains the </a:t>
            </a:r>
            <a:r>
              <a:rPr lang="en-IN" b="1" dirty="0" smtClean="0"/>
              <a:t>address of the next mode</a:t>
            </a:r>
            <a:r>
              <a:rPr lang="en-IN" dirty="0" smtClean="0"/>
              <a:t>.</a:t>
            </a:r>
          </a:p>
          <a:p>
            <a:pPr lvl="1"/>
            <a:r>
              <a:rPr lang="en-IN" dirty="0" smtClean="0"/>
              <a:t>The </a:t>
            </a:r>
            <a:r>
              <a:rPr lang="en-IN" b="1" dirty="0" smtClean="0"/>
              <a:t>last node </a:t>
            </a:r>
            <a:r>
              <a:rPr lang="en-IN" dirty="0" smtClean="0"/>
              <a:t>of the list does not have successor node, so </a:t>
            </a:r>
            <a:r>
              <a:rPr lang="en-IN" b="1" dirty="0" smtClean="0"/>
              <a:t>null value </a:t>
            </a:r>
            <a:r>
              <a:rPr lang="en-IN" dirty="0" smtClean="0"/>
              <a:t>is stored as the address.</a:t>
            </a:r>
          </a:p>
          <a:p>
            <a:pPr lvl="1"/>
            <a:r>
              <a:rPr lang="en-IN" dirty="0" smtClean="0"/>
              <a:t>It is possible for a list to have no nodes at all, such a list is called empty list.</a:t>
            </a:r>
            <a:endParaRPr lang="en-US" dirty="0"/>
          </a:p>
        </p:txBody>
      </p:sp>
      <p:grpSp>
        <p:nvGrpSpPr>
          <p:cNvPr id="4" name="Group 3"/>
          <p:cNvGrpSpPr/>
          <p:nvPr/>
        </p:nvGrpSpPr>
        <p:grpSpPr>
          <a:xfrm>
            <a:off x="951919" y="1451399"/>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887358" y="1451399"/>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792358" y="1451399"/>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697358" y="1451399"/>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484161" y="1718099"/>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19600" y="1718099"/>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24600" y="1718099"/>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459358" y="1451399"/>
            <a:ext cx="770242" cy="533400"/>
          </a:xfrm>
          <a:prstGeom prst="line">
            <a:avLst/>
          </a:prstGeom>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3940187" y="2324893"/>
            <a:ext cx="1716496" cy="461665"/>
          </a:xfrm>
          <a:prstGeom prst="rect">
            <a:avLst/>
          </a:prstGeom>
          <a:noFill/>
        </p:spPr>
        <p:txBody>
          <a:bodyPr wrap="none" rtlCol="0">
            <a:spAutoFit/>
          </a:bodyPr>
          <a:lstStyle/>
          <a:p>
            <a:r>
              <a:rPr lang="en-IN" sz="2400" b="1" dirty="0" smtClean="0"/>
              <a:t>A linked List</a:t>
            </a:r>
            <a:endParaRPr lang="en-US" sz="2400" b="1" dirty="0"/>
          </a:p>
        </p:txBody>
      </p:sp>
      <p:sp>
        <p:nvSpPr>
          <p:cNvPr id="21" name="TextBox 20"/>
          <p:cNvSpPr txBox="1"/>
          <p:nvPr/>
        </p:nvSpPr>
        <p:spPr>
          <a:xfrm>
            <a:off x="2807846" y="1925165"/>
            <a:ext cx="652743" cy="369332"/>
          </a:xfrm>
          <a:prstGeom prst="rect">
            <a:avLst/>
          </a:prstGeom>
          <a:noFill/>
        </p:spPr>
        <p:txBody>
          <a:bodyPr wrap="none" rtlCol="0">
            <a:spAutoFit/>
          </a:bodyPr>
          <a:lstStyle/>
          <a:p>
            <a:r>
              <a:rPr lang="en-IN" b="1" dirty="0" smtClean="0">
                <a:solidFill>
                  <a:srgbClr val="FF0000"/>
                </a:solidFill>
              </a:rPr>
              <a:t>1000</a:t>
            </a:r>
            <a:endParaRPr lang="en-US" b="1" dirty="0">
              <a:solidFill>
                <a:srgbClr val="FF0000"/>
              </a:solidFill>
            </a:endParaRPr>
          </a:p>
        </p:txBody>
      </p:sp>
      <p:sp>
        <p:nvSpPr>
          <p:cNvPr id="22" name="TextBox 21"/>
          <p:cNvSpPr txBox="1"/>
          <p:nvPr/>
        </p:nvSpPr>
        <p:spPr>
          <a:xfrm>
            <a:off x="4714461" y="1938416"/>
            <a:ext cx="652743" cy="369332"/>
          </a:xfrm>
          <a:prstGeom prst="rect">
            <a:avLst/>
          </a:prstGeom>
          <a:noFill/>
        </p:spPr>
        <p:txBody>
          <a:bodyPr wrap="none" rtlCol="0">
            <a:spAutoFit/>
          </a:bodyPr>
          <a:lstStyle/>
          <a:p>
            <a:r>
              <a:rPr lang="en-IN" b="1" dirty="0" smtClean="0">
                <a:solidFill>
                  <a:srgbClr val="FF0000"/>
                </a:solidFill>
              </a:rPr>
              <a:t>2050</a:t>
            </a:r>
            <a:endParaRPr lang="en-US" b="1" dirty="0">
              <a:solidFill>
                <a:srgbClr val="FF0000"/>
              </a:solidFill>
            </a:endParaRPr>
          </a:p>
        </p:txBody>
      </p:sp>
      <p:sp>
        <p:nvSpPr>
          <p:cNvPr id="23" name="TextBox 22"/>
          <p:cNvSpPr txBox="1"/>
          <p:nvPr/>
        </p:nvSpPr>
        <p:spPr>
          <a:xfrm>
            <a:off x="6642579" y="1938416"/>
            <a:ext cx="652743" cy="369332"/>
          </a:xfrm>
          <a:prstGeom prst="rect">
            <a:avLst/>
          </a:prstGeom>
          <a:noFill/>
        </p:spPr>
        <p:txBody>
          <a:bodyPr wrap="none" rtlCol="0">
            <a:spAutoFit/>
          </a:bodyPr>
          <a:lstStyle/>
          <a:p>
            <a:r>
              <a:rPr lang="en-IN" b="1" dirty="0" smtClean="0">
                <a:solidFill>
                  <a:srgbClr val="FF0000"/>
                </a:solidFill>
              </a:rPr>
              <a:t>3335</a:t>
            </a:r>
            <a:endParaRPr lang="en-US" b="1" dirty="0">
              <a:solidFill>
                <a:srgbClr val="FF0000"/>
              </a:solidFill>
            </a:endParaRPr>
          </a:p>
        </p:txBody>
      </p:sp>
      <p:sp>
        <p:nvSpPr>
          <p:cNvPr id="24" name="TextBox 23"/>
          <p:cNvSpPr txBox="1"/>
          <p:nvPr/>
        </p:nvSpPr>
        <p:spPr>
          <a:xfrm>
            <a:off x="877956" y="1936833"/>
            <a:ext cx="652743" cy="369332"/>
          </a:xfrm>
          <a:prstGeom prst="rect">
            <a:avLst/>
          </a:prstGeom>
          <a:noFill/>
        </p:spPr>
        <p:txBody>
          <a:bodyPr wrap="none" rtlCol="0">
            <a:spAutoFit/>
          </a:bodyPr>
          <a:lstStyle/>
          <a:p>
            <a:r>
              <a:rPr lang="en-IN" b="1" dirty="0">
                <a:solidFill>
                  <a:srgbClr val="FF0000"/>
                </a:solidFill>
              </a:rPr>
              <a:t>5</a:t>
            </a:r>
            <a:r>
              <a:rPr lang="en-IN" b="1" dirty="0" smtClean="0">
                <a:solidFill>
                  <a:srgbClr val="FF0000"/>
                </a:solidFill>
              </a:rPr>
              <a:t>000</a:t>
            </a:r>
            <a:endParaRPr lang="en-US" b="1" dirty="0">
              <a:solidFill>
                <a:srgbClr val="FF0000"/>
              </a:solidFill>
            </a:endParaRPr>
          </a:p>
        </p:txBody>
      </p:sp>
      <p:sp>
        <p:nvSpPr>
          <p:cNvPr id="25" name="TextBox 24"/>
          <p:cNvSpPr txBox="1"/>
          <p:nvPr/>
        </p:nvSpPr>
        <p:spPr>
          <a:xfrm>
            <a:off x="1785657" y="1539267"/>
            <a:ext cx="652743" cy="369332"/>
          </a:xfrm>
          <a:prstGeom prst="rect">
            <a:avLst/>
          </a:prstGeom>
          <a:noFill/>
        </p:spPr>
        <p:txBody>
          <a:bodyPr wrap="none" rtlCol="0">
            <a:spAutoFit/>
          </a:bodyPr>
          <a:lstStyle/>
          <a:p>
            <a:r>
              <a:rPr lang="en-IN" b="1" dirty="0" smtClean="0">
                <a:solidFill>
                  <a:srgbClr val="FFFF00"/>
                </a:solidFill>
              </a:rPr>
              <a:t>1000</a:t>
            </a:r>
            <a:endParaRPr lang="en-US" b="1" dirty="0">
              <a:solidFill>
                <a:srgbClr val="FFFF00"/>
              </a:solidFill>
            </a:endParaRPr>
          </a:p>
        </p:txBody>
      </p:sp>
      <p:sp>
        <p:nvSpPr>
          <p:cNvPr id="26" name="TextBox 25"/>
          <p:cNvSpPr txBox="1"/>
          <p:nvPr/>
        </p:nvSpPr>
        <p:spPr>
          <a:xfrm>
            <a:off x="3710535" y="1527599"/>
            <a:ext cx="652743" cy="369332"/>
          </a:xfrm>
          <a:prstGeom prst="rect">
            <a:avLst/>
          </a:prstGeom>
          <a:noFill/>
        </p:spPr>
        <p:txBody>
          <a:bodyPr wrap="none" rtlCol="0">
            <a:spAutoFit/>
          </a:bodyPr>
          <a:lstStyle/>
          <a:p>
            <a:r>
              <a:rPr lang="en-IN" b="1" dirty="0" smtClean="0">
                <a:solidFill>
                  <a:srgbClr val="FFFF00"/>
                </a:solidFill>
              </a:rPr>
              <a:t>2050</a:t>
            </a:r>
            <a:endParaRPr lang="en-US" b="1" dirty="0">
              <a:solidFill>
                <a:srgbClr val="FFFF00"/>
              </a:solidFill>
            </a:endParaRPr>
          </a:p>
        </p:txBody>
      </p:sp>
      <p:sp>
        <p:nvSpPr>
          <p:cNvPr id="27" name="TextBox 26"/>
          <p:cNvSpPr txBox="1"/>
          <p:nvPr/>
        </p:nvSpPr>
        <p:spPr>
          <a:xfrm>
            <a:off x="5622162" y="1527599"/>
            <a:ext cx="652743" cy="369332"/>
          </a:xfrm>
          <a:prstGeom prst="rect">
            <a:avLst/>
          </a:prstGeom>
          <a:noFill/>
        </p:spPr>
        <p:txBody>
          <a:bodyPr wrap="none" rtlCol="0">
            <a:spAutoFit/>
          </a:bodyPr>
          <a:lstStyle/>
          <a:p>
            <a:r>
              <a:rPr lang="en-IN" b="1" dirty="0" smtClean="0">
                <a:solidFill>
                  <a:srgbClr val="FFFF00"/>
                </a:solidFill>
              </a:rPr>
              <a:t>3335</a:t>
            </a:r>
            <a:endParaRPr lang="en-US" b="1" dirty="0">
              <a:solidFill>
                <a:srgbClr val="FFFF00"/>
              </a:solidFill>
            </a:endParaRPr>
          </a:p>
        </p:txBody>
      </p:sp>
      <p:cxnSp>
        <p:nvCxnSpPr>
          <p:cNvPr id="29" name="Straight Arrow Connector 28"/>
          <p:cNvCxnSpPr>
            <a:endCxn id="15" idx="0"/>
          </p:cNvCxnSpPr>
          <p:nvPr/>
        </p:nvCxnSpPr>
        <p:spPr>
          <a:xfrm>
            <a:off x="7848600" y="1222799"/>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7848600" y="1222799"/>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8236152" y="914400"/>
            <a:ext cx="736099" cy="646331"/>
          </a:xfrm>
          <a:prstGeom prst="rect">
            <a:avLst/>
          </a:prstGeom>
          <a:noFill/>
        </p:spPr>
        <p:txBody>
          <a:bodyPr wrap="none" rtlCol="0">
            <a:spAutoFit/>
          </a:bodyPr>
          <a:lstStyle/>
          <a:p>
            <a:r>
              <a:rPr lang="en-IN" b="1" dirty="0" smtClean="0">
                <a:solidFill>
                  <a:srgbClr val="C00000"/>
                </a:solidFill>
              </a:rPr>
              <a:t>NULL </a:t>
            </a:r>
            <a:br>
              <a:rPr lang="en-IN" b="1" dirty="0" smtClean="0">
                <a:solidFill>
                  <a:srgbClr val="C00000"/>
                </a:solidFill>
              </a:rPr>
            </a:br>
            <a:r>
              <a:rPr lang="en-IN" b="1" dirty="0" smtClean="0">
                <a:solidFill>
                  <a:srgbClr val="C00000"/>
                </a:solidFill>
              </a:rPr>
              <a:t>Value</a:t>
            </a:r>
            <a:endParaRPr lang="en-US" b="1" dirty="0">
              <a:solidFill>
                <a:srgbClr val="C00000"/>
              </a:solidFill>
            </a:endParaRPr>
          </a:p>
        </p:txBody>
      </p:sp>
      <p:sp>
        <p:nvSpPr>
          <p:cNvPr id="36" name="TextBox 35"/>
          <p:cNvSpPr txBox="1"/>
          <p:nvPr/>
        </p:nvSpPr>
        <p:spPr>
          <a:xfrm>
            <a:off x="7246006" y="1936833"/>
            <a:ext cx="1132682" cy="369332"/>
          </a:xfrm>
          <a:prstGeom prst="rect">
            <a:avLst/>
          </a:prstGeom>
          <a:noFill/>
        </p:spPr>
        <p:txBody>
          <a:bodyPr wrap="none" rtlCol="0">
            <a:spAutoFit/>
          </a:bodyPr>
          <a:lstStyle/>
          <a:p>
            <a:r>
              <a:rPr lang="en-IN" b="1" dirty="0" smtClean="0"/>
              <a:t>Last Node</a:t>
            </a:r>
            <a:endParaRPr lang="en-US" b="1" dirty="0"/>
          </a:p>
        </p:txBody>
      </p:sp>
    </p:spTree>
    <p:extLst>
      <p:ext uri="{BB962C8B-B14F-4D97-AF65-F5344CB8AC3E}">
        <p14:creationId xmlns:p14="http://schemas.microsoft.com/office/powerpoint/2010/main" val="19092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2" name="TextBox 31"/>
          <p:cNvSpPr txBox="1"/>
          <p:nvPr/>
        </p:nvSpPr>
        <p:spPr>
          <a:xfrm>
            <a:off x="228600" y="990600"/>
            <a:ext cx="4343400" cy="286232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smtClean="0">
                <a:solidFill>
                  <a:schemeClr val="tx2">
                    <a:lumMod val="60000"/>
                    <a:lumOff val="40000"/>
                  </a:schemeClr>
                </a:solidFill>
                <a:latin typeface="Consolas" pitchFamily="49" charset="0"/>
                <a:cs typeface="Consolas" pitchFamily="49" charset="0"/>
              </a:rPr>
              <a:t>3</a:t>
            </a:r>
            <a:r>
              <a:rPr lang="en-IN" b="1" dirty="0">
                <a:solidFill>
                  <a:schemeClr val="tx2">
                    <a:lumMod val="60000"/>
                    <a:lumOff val="40000"/>
                  </a:schemeClr>
                </a:solidFill>
                <a:latin typeface="Consolas" pitchFamily="49" charset="0"/>
                <a:cs typeface="Consolas" pitchFamily="49" charset="0"/>
              </a:rPr>
              <a:t>. [Initialize </a:t>
            </a:r>
            <a:r>
              <a:rPr lang="en-IN" b="1" dirty="0" smtClean="0">
                <a:solidFill>
                  <a:schemeClr val="tx2">
                    <a:lumMod val="60000"/>
                    <a:lumOff val="40000"/>
                  </a:schemeClr>
                </a:solidFill>
                <a:latin typeface="Consolas" pitchFamily="49" charset="0"/>
                <a:cs typeface="Consolas" pitchFamily="49" charset="0"/>
              </a:rPr>
              <a:t>Traversal</a:t>
            </a:r>
            <a:r>
              <a:rPr lang="en-IN" b="1" dirty="0">
                <a:solidFill>
                  <a:schemeClr val="tx2">
                    <a:lumMod val="60000"/>
                    <a:lumOff val="40000"/>
                  </a:schemeClr>
                </a:solidFill>
                <a:latin typeface="Consolas" pitchFamily="49" charset="0"/>
                <a:cs typeface="Consolas" pitchFamily="49" charset="0"/>
              </a:rPr>
              <a:t>]</a:t>
            </a:r>
            <a:endParaRPr lang="en-IN" b="1" dirty="0" smtClean="0">
              <a:solidFill>
                <a:schemeClr val="tx2">
                  <a:lumMod val="60000"/>
                  <a:lumOff val="40000"/>
                </a:schemeClr>
              </a:solidFill>
              <a:latin typeface="Consolas" pitchFamily="49" charset="0"/>
              <a:cs typeface="Consolas" pitchFamily="49" charset="0"/>
            </a:endParaRPr>
          </a:p>
          <a:p>
            <a:r>
              <a:rPr lang="en-IN" dirty="0" smtClean="0">
                <a:latin typeface="Consolas" pitchFamily="49" charset="0"/>
                <a:cs typeface="Consolas" pitchFamily="49" charset="0"/>
              </a:rPr>
              <a:t>   SAVE </a:t>
            </a:r>
            <a:r>
              <a:rPr lang="en-IN" dirty="0" smtClean="0">
                <a:latin typeface="Consolas" pitchFamily="49" charset="0"/>
                <a:cs typeface="Consolas" pitchFamily="49" charset="0"/>
                <a:sym typeface="Wingdings" pitchFamily="2" charset="2"/>
              </a:rPr>
              <a:t> FIRST</a:t>
            </a:r>
            <a:endParaRPr lang="en-IN" dirty="0" smtClean="0">
              <a:latin typeface="Consolas" pitchFamily="49" charset="0"/>
              <a:cs typeface="Consolas" pitchFamily="49" charset="0"/>
            </a:endParaRPr>
          </a:p>
          <a:p>
            <a:r>
              <a:rPr lang="en-IN" b="1" dirty="0" smtClean="0">
                <a:solidFill>
                  <a:schemeClr val="tx2">
                    <a:lumMod val="60000"/>
                    <a:lumOff val="40000"/>
                  </a:schemeClr>
                </a:solidFill>
                <a:latin typeface="Consolas" pitchFamily="49" charset="0"/>
                <a:cs typeface="Consolas" pitchFamily="49" charset="0"/>
              </a:rPr>
              <a:t>4</a:t>
            </a:r>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a:t>
            </a:r>
            <a:r>
              <a:rPr lang="en-IN" sz="1600" b="1" dirty="0">
                <a:solidFill>
                  <a:schemeClr val="tx2">
                    <a:lumMod val="60000"/>
                    <a:lumOff val="40000"/>
                  </a:schemeClr>
                </a:solidFill>
                <a:latin typeface="Consolas" pitchFamily="49" charset="0"/>
                <a:cs typeface="Consolas" pitchFamily="49" charset="0"/>
              </a:rPr>
              <a:t>Move the next node if not at </a:t>
            </a:r>
            <a:endParaRPr lang="en-IN" sz="1600" b="1" dirty="0" smtClean="0">
              <a:solidFill>
                <a:schemeClr val="tx2">
                  <a:lumMod val="60000"/>
                  <a:lumOff val="40000"/>
                </a:schemeClr>
              </a:solidFill>
              <a:latin typeface="Consolas" pitchFamily="49" charset="0"/>
              <a:cs typeface="Consolas" pitchFamily="49" charset="0"/>
            </a:endParaRPr>
          </a:p>
          <a:p>
            <a:r>
              <a:rPr lang="en-IN" sz="1600" b="1" dirty="0">
                <a:solidFill>
                  <a:schemeClr val="tx2">
                    <a:lumMod val="60000"/>
                    <a:lumOff val="40000"/>
                  </a:schemeClr>
                </a:solidFill>
                <a:latin typeface="Consolas" pitchFamily="49" charset="0"/>
                <a:cs typeface="Consolas" pitchFamily="49" charset="0"/>
              </a:rPr>
              <a:t> </a:t>
            </a:r>
            <a:r>
              <a:rPr lang="en-IN" sz="1600" b="1" dirty="0" smtClean="0">
                <a:solidFill>
                  <a:schemeClr val="tx2">
                    <a:lumMod val="60000"/>
                    <a:lumOff val="40000"/>
                  </a:schemeClr>
                </a:solidFill>
                <a:latin typeface="Consolas" pitchFamily="49" charset="0"/>
                <a:cs typeface="Consolas" pitchFamily="49" charset="0"/>
              </a:rPr>
              <a:t>   the </a:t>
            </a:r>
            <a:r>
              <a:rPr lang="en-IN" sz="1600" b="1" dirty="0">
                <a:solidFill>
                  <a:schemeClr val="tx2">
                    <a:lumMod val="60000"/>
                    <a:lumOff val="40000"/>
                  </a:schemeClr>
                </a:solidFill>
                <a:latin typeface="Consolas" pitchFamily="49" charset="0"/>
                <a:cs typeface="Consolas" pitchFamily="49" charset="0"/>
              </a:rPr>
              <a:t>end if list</a:t>
            </a:r>
            <a:r>
              <a:rPr lang="en-IN" b="1" dirty="0" smtClean="0">
                <a:solidFill>
                  <a:schemeClr val="tx2">
                    <a:lumMod val="60000"/>
                    <a:lumOff val="40000"/>
                  </a:schemeClr>
                </a:solidFill>
                <a:latin typeface="Consolas" pitchFamily="49" charset="0"/>
                <a:cs typeface="Consolas" pitchFamily="49" charset="0"/>
              </a:rPr>
              <a:t>]</a:t>
            </a:r>
          </a:p>
          <a:p>
            <a:r>
              <a:rPr lang="en-IN" dirty="0">
                <a:latin typeface="Consolas" pitchFamily="49" charset="0"/>
                <a:cs typeface="Consolas" pitchFamily="49" charset="0"/>
              </a:rPr>
              <a:t>   </a:t>
            </a:r>
            <a:r>
              <a:rPr lang="en-IN" dirty="0" smtClean="0">
                <a:latin typeface="Consolas" pitchFamily="49" charset="0"/>
                <a:cs typeface="Consolas" pitchFamily="49" charset="0"/>
              </a:rPr>
              <a:t>Repeat </a:t>
            </a:r>
            <a:r>
              <a:rPr lang="en-IN" dirty="0">
                <a:latin typeface="Consolas" pitchFamily="49" charset="0"/>
                <a:cs typeface="Consolas" pitchFamily="49" charset="0"/>
              </a:rPr>
              <a:t>thru step </a:t>
            </a:r>
            <a:r>
              <a:rPr lang="en-IN" dirty="0" smtClean="0">
                <a:latin typeface="Consolas" pitchFamily="49" charset="0"/>
                <a:cs typeface="Consolas" pitchFamily="49" charset="0"/>
              </a:rPr>
              <a:t>6 </a:t>
            </a:r>
          </a:p>
          <a:p>
            <a:r>
              <a:rPr lang="en-IN" dirty="0" smtClean="0">
                <a:latin typeface="Consolas" pitchFamily="49" charset="0"/>
                <a:cs typeface="Consolas" pitchFamily="49" charset="0"/>
              </a:rPr>
              <a:t>      while LINK(SAVE) </a:t>
            </a:r>
            <a:r>
              <a:rPr lang="en-IN" dirty="0">
                <a:latin typeface="Consolas" pitchFamily="49" charset="0"/>
                <a:cs typeface="Consolas" pitchFamily="49" charset="0"/>
              </a:rPr>
              <a:t>≠ </a:t>
            </a:r>
            <a:r>
              <a:rPr lang="en-IN" dirty="0" smtClean="0">
                <a:latin typeface="Consolas" pitchFamily="49" charset="0"/>
                <a:cs typeface="Consolas" pitchFamily="49" charset="0"/>
              </a:rPr>
              <a:t>NULL</a:t>
            </a:r>
          </a:p>
          <a:p>
            <a:r>
              <a:rPr lang="en-IN" b="1" dirty="0">
                <a:solidFill>
                  <a:schemeClr val="tx2">
                    <a:lumMod val="60000"/>
                    <a:lumOff val="40000"/>
                  </a:schemeClr>
                </a:solidFill>
                <a:latin typeface="Consolas" pitchFamily="49" charset="0"/>
                <a:cs typeface="Consolas" pitchFamily="49" charset="0"/>
              </a:rPr>
              <a:t>5. [Update predecessor and  </a:t>
            </a:r>
          </a:p>
          <a:p>
            <a:r>
              <a:rPr lang="en-IN" b="1" dirty="0">
                <a:solidFill>
                  <a:schemeClr val="tx2">
                    <a:lumMod val="60000"/>
                    <a:lumOff val="40000"/>
                  </a:schemeClr>
                </a:solidFill>
                <a:latin typeface="Consolas" pitchFamily="49" charset="0"/>
                <a:cs typeface="Consolas" pitchFamily="49" charset="0"/>
              </a:rPr>
              <a:t>    save pointer]</a:t>
            </a:r>
          </a:p>
          <a:p>
            <a:r>
              <a:rPr lang="en-IN" dirty="0">
                <a:latin typeface="Consolas" pitchFamily="49" charset="0"/>
                <a:cs typeface="Consolas" pitchFamily="49" charset="0"/>
              </a:rPr>
              <a:t>   PRED</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NEW</a:t>
            </a:r>
          </a:p>
          <a:p>
            <a:r>
              <a:rPr lang="en-IN" dirty="0">
                <a:latin typeface="Consolas" pitchFamily="49" charset="0"/>
                <a:cs typeface="Consolas" pitchFamily="49" charset="0"/>
              </a:rPr>
              <a:t>   SAVE</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LINK(SAVE</a:t>
            </a:r>
            <a:r>
              <a:rPr lang="en-IN" dirty="0" smtClean="0">
                <a:latin typeface="Consolas" pitchFamily="49" charset="0"/>
                <a:cs typeface="Consolas" pitchFamily="49" charset="0"/>
              </a:rPr>
              <a:t>)</a:t>
            </a:r>
            <a:endParaRPr lang="en-IN" dirty="0">
              <a:latin typeface="Consolas" pitchFamily="49" charset="0"/>
              <a:cs typeface="Consolas" pitchFamily="49" charset="0"/>
            </a:endParaRPr>
          </a:p>
        </p:txBody>
      </p:sp>
      <p:sp>
        <p:nvSpPr>
          <p:cNvPr id="33" name="TextBox 32"/>
          <p:cNvSpPr txBox="1"/>
          <p:nvPr/>
        </p:nvSpPr>
        <p:spPr>
          <a:xfrm>
            <a:off x="4648200" y="990600"/>
            <a:ext cx="4343400" cy="280076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1600" b="1" dirty="0" smtClean="0">
                <a:solidFill>
                  <a:schemeClr val="tx2">
                    <a:lumMod val="60000"/>
                    <a:lumOff val="40000"/>
                  </a:schemeClr>
                </a:solidFill>
                <a:latin typeface="Consolas" pitchFamily="49" charset="0"/>
                <a:cs typeface="Consolas" pitchFamily="49" charset="0"/>
              </a:rPr>
              <a:t>6. [Copy Node]</a:t>
            </a:r>
            <a:endParaRPr lang="en-IN" sz="1600" b="1" dirty="0">
              <a:solidFill>
                <a:schemeClr val="tx2">
                  <a:lumMod val="60000"/>
                  <a:lumOff val="40000"/>
                </a:schemeClr>
              </a:solidFill>
              <a:latin typeface="Consolas" pitchFamily="49" charset="0"/>
              <a:cs typeface="Consolas" pitchFamily="49" charset="0"/>
            </a:endParaRPr>
          </a:p>
          <a:p>
            <a:r>
              <a:rPr lang="en-IN" sz="1600" dirty="0">
                <a:latin typeface="Consolas" pitchFamily="49" charset="0"/>
                <a:cs typeface="Consolas" pitchFamily="49" charset="0"/>
              </a:rPr>
              <a:t>IF   AVAIL = NULL</a:t>
            </a:r>
          </a:p>
          <a:p>
            <a:r>
              <a:rPr lang="en-IN" sz="1600" dirty="0">
                <a:latin typeface="Consolas" pitchFamily="49" charset="0"/>
                <a:cs typeface="Consolas" pitchFamily="49" charset="0"/>
              </a:rPr>
              <a:t>THEN write (‘Underflow’)</a:t>
            </a:r>
          </a:p>
          <a:p>
            <a:r>
              <a:rPr lang="en-IN" sz="1600" dirty="0">
                <a:latin typeface="Consolas" pitchFamily="49" charset="0"/>
                <a:cs typeface="Consolas" pitchFamily="49" charset="0"/>
              </a:rPr>
              <a:t>     Return (0)</a:t>
            </a:r>
          </a:p>
          <a:p>
            <a:r>
              <a:rPr lang="en-IN" sz="1600" dirty="0" smtClean="0">
                <a:latin typeface="Consolas" pitchFamily="49" charset="0"/>
                <a:cs typeface="Consolas" pitchFamily="49" charset="0"/>
              </a:rPr>
              <a:t>ELSE NEW </a:t>
            </a:r>
            <a:r>
              <a:rPr lang="en-IN" sz="1600" dirty="0" smtClean="0">
                <a:latin typeface="Consolas" pitchFamily="49" charset="0"/>
                <a:cs typeface="Consolas" pitchFamily="49" charset="0"/>
                <a:sym typeface="Wingdings" pitchFamily="2" charset="2"/>
              </a:rPr>
              <a:t> </a:t>
            </a:r>
            <a:r>
              <a:rPr lang="en-IN" sz="1600" dirty="0" smtClean="0">
                <a:latin typeface="Consolas" pitchFamily="49" charset="0"/>
                <a:cs typeface="Consolas" pitchFamily="49" charset="0"/>
              </a:rPr>
              <a:t>AVAIL</a:t>
            </a:r>
            <a:endParaRPr lang="en-IN" sz="1600" dirty="0">
              <a:latin typeface="Consolas" pitchFamily="49" charset="0"/>
              <a:cs typeface="Consolas" pitchFamily="49" charset="0"/>
            </a:endParaRPr>
          </a:p>
          <a:p>
            <a:r>
              <a:rPr lang="en-IN" sz="1600" dirty="0" smtClean="0">
                <a:latin typeface="Consolas" pitchFamily="49" charset="0"/>
                <a:cs typeface="Consolas" pitchFamily="49" charset="0"/>
              </a:rPr>
              <a:t>     AVAIL </a:t>
            </a:r>
            <a:r>
              <a:rPr lang="en-IN" sz="1600" dirty="0" smtClean="0">
                <a:latin typeface="Consolas" pitchFamily="49" charset="0"/>
                <a:cs typeface="Consolas" pitchFamily="49" charset="0"/>
                <a:sym typeface="Wingdings" pitchFamily="2" charset="2"/>
              </a:rPr>
              <a:t> </a:t>
            </a:r>
            <a:r>
              <a:rPr lang="en-IN" sz="1600" dirty="0" smtClean="0">
                <a:latin typeface="Consolas" pitchFamily="49" charset="0"/>
                <a:cs typeface="Consolas" pitchFamily="49" charset="0"/>
              </a:rPr>
              <a:t>LINK(AVAIL</a:t>
            </a:r>
            <a:r>
              <a:rPr lang="en-IN" sz="1600" dirty="0">
                <a:latin typeface="Consolas" pitchFamily="49" charset="0"/>
                <a:cs typeface="Consolas" pitchFamily="49" charset="0"/>
              </a:rPr>
              <a:t>)</a:t>
            </a:r>
          </a:p>
          <a:p>
            <a:r>
              <a:rPr lang="en-IN" sz="1600" dirty="0" smtClean="0">
                <a:latin typeface="Consolas" pitchFamily="49" charset="0"/>
                <a:cs typeface="Consolas" pitchFamily="49" charset="0"/>
              </a:rPr>
              <a:t>     FIELD(NEW)</a:t>
            </a:r>
            <a:r>
              <a:rPr lang="en-IN" sz="1600" dirty="0" smtClean="0">
                <a:latin typeface="Consolas" pitchFamily="49" charset="0"/>
                <a:cs typeface="Consolas" pitchFamily="49" charset="0"/>
                <a:sym typeface="Wingdings" pitchFamily="2" charset="2"/>
              </a:rPr>
              <a:t></a:t>
            </a:r>
            <a:r>
              <a:rPr lang="en-IN" sz="1600" dirty="0" smtClean="0">
                <a:latin typeface="Consolas" pitchFamily="49" charset="0"/>
                <a:cs typeface="Consolas" pitchFamily="49" charset="0"/>
              </a:rPr>
              <a:t>INFO(SAVE</a:t>
            </a:r>
            <a:r>
              <a:rPr lang="en-IN" sz="1600" dirty="0">
                <a:latin typeface="Consolas" pitchFamily="49" charset="0"/>
                <a:cs typeface="Consolas" pitchFamily="49" charset="0"/>
              </a:rPr>
              <a:t>)</a:t>
            </a:r>
          </a:p>
          <a:p>
            <a:r>
              <a:rPr lang="en-IN" sz="1600" dirty="0" smtClean="0">
                <a:latin typeface="Consolas" pitchFamily="49" charset="0"/>
                <a:cs typeface="Consolas" pitchFamily="49" charset="0"/>
              </a:rPr>
              <a:t>     PTR(PRED)</a:t>
            </a:r>
            <a:r>
              <a:rPr lang="en-IN" sz="1600" dirty="0" smtClean="0">
                <a:latin typeface="Consolas" pitchFamily="49" charset="0"/>
                <a:cs typeface="Consolas" pitchFamily="49" charset="0"/>
                <a:sym typeface="Wingdings" pitchFamily="2" charset="2"/>
              </a:rPr>
              <a:t></a:t>
            </a:r>
            <a:r>
              <a:rPr lang="en-IN" sz="1600" dirty="0" smtClean="0">
                <a:latin typeface="Consolas" pitchFamily="49" charset="0"/>
                <a:cs typeface="Consolas" pitchFamily="49" charset="0"/>
              </a:rPr>
              <a:t>NEW</a:t>
            </a:r>
          </a:p>
          <a:p>
            <a:r>
              <a:rPr lang="en-IN" sz="1600" b="1" dirty="0" smtClean="0">
                <a:solidFill>
                  <a:schemeClr val="tx2">
                    <a:lumMod val="60000"/>
                    <a:lumOff val="40000"/>
                  </a:schemeClr>
                </a:solidFill>
                <a:latin typeface="Consolas" pitchFamily="49" charset="0"/>
                <a:cs typeface="Consolas" pitchFamily="49" charset="0"/>
              </a:rPr>
              <a:t>7. </a:t>
            </a:r>
            <a:r>
              <a:rPr lang="en-IN" sz="1600" b="1" dirty="0">
                <a:solidFill>
                  <a:schemeClr val="tx2">
                    <a:lumMod val="60000"/>
                    <a:lumOff val="40000"/>
                  </a:schemeClr>
                </a:solidFill>
                <a:latin typeface="Consolas" pitchFamily="49" charset="0"/>
                <a:cs typeface="Consolas" pitchFamily="49" charset="0"/>
              </a:rPr>
              <a:t>[Set link of last </a:t>
            </a:r>
            <a:r>
              <a:rPr lang="en-IN" sz="1600" b="1" dirty="0" smtClean="0">
                <a:solidFill>
                  <a:schemeClr val="tx2">
                    <a:lumMod val="60000"/>
                    <a:lumOff val="40000"/>
                  </a:schemeClr>
                </a:solidFill>
                <a:latin typeface="Consolas" pitchFamily="49" charset="0"/>
                <a:cs typeface="Consolas" pitchFamily="49" charset="0"/>
              </a:rPr>
              <a:t>node &amp; return</a:t>
            </a:r>
            <a:r>
              <a:rPr lang="en-IN" sz="1600" b="1" dirty="0">
                <a:solidFill>
                  <a:schemeClr val="tx2">
                    <a:lumMod val="60000"/>
                    <a:lumOff val="40000"/>
                  </a:schemeClr>
                </a:solidFill>
                <a:latin typeface="Consolas" pitchFamily="49" charset="0"/>
                <a:cs typeface="Consolas" pitchFamily="49" charset="0"/>
              </a:rPr>
              <a:t>]</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PTR(NEW) </a:t>
            </a:r>
            <a:r>
              <a:rPr lang="en-IN" sz="1600" dirty="0" smtClean="0">
                <a:latin typeface="Consolas" pitchFamily="49" charset="0"/>
                <a:cs typeface="Consolas" pitchFamily="49" charset="0"/>
                <a:sym typeface="Wingdings" pitchFamily="2" charset="2"/>
              </a:rPr>
              <a:t> </a:t>
            </a:r>
            <a:r>
              <a:rPr lang="en-IN" sz="1600" dirty="0" smtClean="0">
                <a:latin typeface="Consolas" pitchFamily="49" charset="0"/>
                <a:cs typeface="Consolas" pitchFamily="49" charset="0"/>
              </a:rPr>
              <a:t>NULL</a:t>
            </a:r>
            <a:endParaRPr lang="en-IN" sz="1600" dirty="0">
              <a:latin typeface="Consolas" pitchFamily="49" charset="0"/>
              <a:cs typeface="Consolas" pitchFamily="49" charset="0"/>
            </a:endParaRPr>
          </a:p>
          <a:p>
            <a:r>
              <a:rPr lang="en-IN" sz="1600" dirty="0" smtClean="0">
                <a:latin typeface="Consolas" pitchFamily="49" charset="0"/>
                <a:cs typeface="Consolas" pitchFamily="49" charset="0"/>
              </a:rPr>
              <a:t>   Return(BEGIN)</a:t>
            </a:r>
            <a:endParaRPr lang="en-IN" sz="1600" dirty="0">
              <a:latin typeface="Consolas" pitchFamily="49" charset="0"/>
              <a:cs typeface="Consolas" pitchFamily="49" charset="0"/>
            </a:endParaRPr>
          </a:p>
        </p:txBody>
      </p:sp>
      <p:grpSp>
        <p:nvGrpSpPr>
          <p:cNvPr id="34" name="Group 33"/>
          <p:cNvGrpSpPr/>
          <p:nvPr/>
        </p:nvGrpSpPr>
        <p:grpSpPr>
          <a:xfrm>
            <a:off x="1975764" y="4456355"/>
            <a:ext cx="920012" cy="382345"/>
            <a:chOff x="951919" y="5486400"/>
            <a:chExt cx="920012" cy="533400"/>
          </a:xfrm>
        </p:grpSpPr>
        <p:sp>
          <p:nvSpPr>
            <p:cNvPr id="35" name="Rectangle 3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36" name="Rectangle 3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3197594" y="4456355"/>
            <a:ext cx="920012" cy="382345"/>
            <a:chOff x="951919" y="5486400"/>
            <a:chExt cx="920012" cy="533400"/>
          </a:xfrm>
        </p:grpSpPr>
        <p:sp>
          <p:nvSpPr>
            <p:cNvPr id="38" name="Rectangle 3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39" name="Rectangle 3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4416794" y="4456355"/>
            <a:ext cx="920012" cy="382345"/>
            <a:chOff x="951919" y="5486400"/>
            <a:chExt cx="920012" cy="533400"/>
          </a:xfrm>
        </p:grpSpPr>
        <p:sp>
          <p:nvSpPr>
            <p:cNvPr id="41" name="Rectangle 4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42" name="Rectangle 4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3" name="Group 42"/>
          <p:cNvGrpSpPr/>
          <p:nvPr/>
        </p:nvGrpSpPr>
        <p:grpSpPr>
          <a:xfrm>
            <a:off x="5635994" y="4465320"/>
            <a:ext cx="912386" cy="382345"/>
            <a:chOff x="6256538" y="5334000"/>
            <a:chExt cx="912386" cy="533400"/>
          </a:xfrm>
        </p:grpSpPr>
        <p:sp>
          <p:nvSpPr>
            <p:cNvPr id="44" name="Rectangle 4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45" name="Rectangle 44"/>
            <p:cNvSpPr/>
            <p:nvPr/>
          </p:nvSpPr>
          <p:spPr>
            <a:xfrm>
              <a:off x="6795550" y="5334000"/>
              <a:ext cx="37337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6" name="Straight Arrow Connector 45"/>
          <p:cNvCxnSpPr>
            <a:stCxn id="36" idx="3"/>
            <a:endCxn id="38" idx="1"/>
          </p:cNvCxnSpPr>
          <p:nvPr/>
        </p:nvCxnSpPr>
        <p:spPr>
          <a:xfrm>
            <a:off x="2895776" y="4647528"/>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3"/>
            <a:endCxn id="41" idx="1"/>
          </p:cNvCxnSpPr>
          <p:nvPr/>
        </p:nvCxnSpPr>
        <p:spPr>
          <a:xfrm>
            <a:off x="4117606" y="464752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flipV="1">
            <a:off x="6175006" y="4465320"/>
            <a:ext cx="373374" cy="373380"/>
          </a:xfrm>
          <a:prstGeom prst="line">
            <a:avLst/>
          </a:prstGeom>
        </p:spPr>
        <p:style>
          <a:lnRef idx="3">
            <a:schemeClr val="accent6"/>
          </a:lnRef>
          <a:fillRef idx="0">
            <a:schemeClr val="accent6"/>
          </a:fillRef>
          <a:effectRef idx="2">
            <a:schemeClr val="accent6"/>
          </a:effectRef>
          <a:fontRef idx="minor">
            <a:schemeClr val="tx1"/>
          </a:fontRef>
        </p:style>
      </p:cxnSp>
      <p:sp>
        <p:nvSpPr>
          <p:cNvPr id="50" name="TextBox 49"/>
          <p:cNvSpPr txBox="1"/>
          <p:nvPr/>
        </p:nvSpPr>
        <p:spPr>
          <a:xfrm>
            <a:off x="1727376" y="3793153"/>
            <a:ext cx="699550"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grpSp>
        <p:nvGrpSpPr>
          <p:cNvPr id="51" name="Group 50"/>
          <p:cNvGrpSpPr/>
          <p:nvPr/>
        </p:nvGrpSpPr>
        <p:grpSpPr>
          <a:xfrm>
            <a:off x="1937664" y="5837820"/>
            <a:ext cx="920012" cy="356810"/>
            <a:chOff x="951919" y="5486400"/>
            <a:chExt cx="920012" cy="533400"/>
          </a:xfrm>
        </p:grpSpPr>
        <p:sp>
          <p:nvSpPr>
            <p:cNvPr id="52" name="Rectangle 5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53" name="Rectangle 5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54" name="Straight Arrow Connector 53"/>
          <p:cNvCxnSpPr/>
          <p:nvPr/>
        </p:nvCxnSpPr>
        <p:spPr>
          <a:xfrm>
            <a:off x="2077151" y="4139887"/>
            <a:ext cx="0" cy="3164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2044556" y="5791200"/>
            <a:ext cx="340158" cy="461665"/>
          </a:xfrm>
          <a:prstGeom prst="rect">
            <a:avLst/>
          </a:prstGeom>
          <a:noFill/>
        </p:spPr>
        <p:txBody>
          <a:bodyPr wrap="none" rtlCol="0">
            <a:spAutoFit/>
          </a:bodyPr>
          <a:lstStyle/>
          <a:p>
            <a:pPr algn="ctr"/>
            <a:r>
              <a:rPr lang="en-IN" sz="2400" b="1" dirty="0" smtClean="0">
                <a:solidFill>
                  <a:srgbClr val="FFFF00"/>
                </a:solidFill>
              </a:rPr>
              <a:t>5</a:t>
            </a:r>
            <a:endParaRPr lang="en-US" sz="2400" b="1" dirty="0">
              <a:solidFill>
                <a:srgbClr val="FFFF00"/>
              </a:solidFill>
            </a:endParaRPr>
          </a:p>
        </p:txBody>
      </p:sp>
      <p:sp>
        <p:nvSpPr>
          <p:cNvPr id="56" name="TextBox 55"/>
          <p:cNvSpPr txBox="1"/>
          <p:nvPr/>
        </p:nvSpPr>
        <p:spPr>
          <a:xfrm>
            <a:off x="1806979" y="4892040"/>
            <a:ext cx="783997" cy="369332"/>
          </a:xfrm>
          <a:prstGeom prst="rect">
            <a:avLst/>
          </a:prstGeom>
          <a:noFill/>
        </p:spPr>
        <p:txBody>
          <a:bodyPr wrap="none" rtlCol="0">
            <a:spAutoFit/>
          </a:bodyPr>
          <a:lstStyle/>
          <a:p>
            <a:pPr algn="ctr"/>
            <a:r>
              <a:rPr lang="en-IN" b="1" dirty="0" smtClean="0"/>
              <a:t>BEGIN</a:t>
            </a:r>
            <a:endParaRPr lang="en-US" b="1" dirty="0"/>
          </a:p>
        </p:txBody>
      </p:sp>
      <p:cxnSp>
        <p:nvCxnSpPr>
          <p:cNvPr id="57" name="Straight Arrow Connector 56"/>
          <p:cNvCxnSpPr>
            <a:stCxn id="56" idx="2"/>
            <a:endCxn id="52" idx="0"/>
          </p:cNvCxnSpPr>
          <p:nvPr/>
        </p:nvCxnSpPr>
        <p:spPr>
          <a:xfrm>
            <a:off x="2198978" y="5261372"/>
            <a:ext cx="5386" cy="5764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2346184" y="5120640"/>
            <a:ext cx="638316" cy="717180"/>
            <a:chOff x="1126808" y="5181600"/>
            <a:chExt cx="638316" cy="717180"/>
          </a:xfrm>
        </p:grpSpPr>
        <p:sp>
          <p:nvSpPr>
            <p:cNvPr id="60" name="TextBox 59"/>
            <p:cNvSpPr txBox="1"/>
            <p:nvPr/>
          </p:nvSpPr>
          <p:spPr>
            <a:xfrm>
              <a:off x="1126808" y="5181600"/>
              <a:ext cx="638316" cy="254360"/>
            </a:xfrm>
            <a:prstGeom prst="rect">
              <a:avLst/>
            </a:prstGeom>
            <a:noFill/>
          </p:spPr>
          <p:txBody>
            <a:bodyPr wrap="none" rtlCol="0">
              <a:spAutoFit/>
            </a:bodyPr>
            <a:lstStyle/>
            <a:p>
              <a:pPr algn="ctr"/>
              <a:r>
                <a:rPr lang="en-IN" sz="1600" b="1" dirty="0" smtClean="0">
                  <a:solidFill>
                    <a:srgbClr val="FF0000"/>
                  </a:solidFill>
                </a:rPr>
                <a:t>PRED</a:t>
              </a:r>
              <a:endParaRPr lang="en-US" sz="1600" b="1" dirty="0">
                <a:solidFill>
                  <a:srgbClr val="FF0000"/>
                </a:solidFill>
              </a:endParaRPr>
            </a:p>
          </p:txBody>
        </p:sp>
        <p:cxnSp>
          <p:nvCxnSpPr>
            <p:cNvPr id="62" name="Straight Arrow Connector 61"/>
            <p:cNvCxnSpPr>
              <a:stCxn id="60" idx="2"/>
              <a:endCxn id="53" idx="0"/>
            </p:cNvCxnSpPr>
            <p:nvPr/>
          </p:nvCxnSpPr>
          <p:spPr>
            <a:xfrm>
              <a:off x="1445966" y="5435960"/>
              <a:ext cx="1834" cy="4628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64" name="Group 63"/>
          <p:cNvGrpSpPr/>
          <p:nvPr/>
        </p:nvGrpSpPr>
        <p:grpSpPr>
          <a:xfrm>
            <a:off x="3194964" y="5830200"/>
            <a:ext cx="920012" cy="356810"/>
            <a:chOff x="951919" y="5486400"/>
            <a:chExt cx="920012" cy="533400"/>
          </a:xfrm>
        </p:grpSpPr>
        <p:sp>
          <p:nvSpPr>
            <p:cNvPr id="65" name="Rectangle 64"/>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67" name="TextBox 66"/>
          <p:cNvSpPr txBox="1"/>
          <p:nvPr/>
        </p:nvSpPr>
        <p:spPr>
          <a:xfrm>
            <a:off x="3225450" y="5791200"/>
            <a:ext cx="495650" cy="461665"/>
          </a:xfrm>
          <a:prstGeom prst="rect">
            <a:avLst/>
          </a:prstGeom>
          <a:noFill/>
        </p:spPr>
        <p:txBody>
          <a:bodyPr wrap="none" rtlCol="0">
            <a:spAutoFit/>
          </a:bodyPr>
          <a:lstStyle/>
          <a:p>
            <a:pPr algn="ctr"/>
            <a:r>
              <a:rPr lang="en-IN" sz="2400" b="1" dirty="0" smtClean="0">
                <a:solidFill>
                  <a:srgbClr val="FFFF00"/>
                </a:solidFill>
              </a:rPr>
              <a:t>10</a:t>
            </a:r>
            <a:endParaRPr lang="en-US" sz="2400" b="1" dirty="0">
              <a:solidFill>
                <a:srgbClr val="FFFF00"/>
              </a:solidFill>
            </a:endParaRPr>
          </a:p>
        </p:txBody>
      </p:sp>
      <p:grpSp>
        <p:nvGrpSpPr>
          <p:cNvPr id="68" name="Group 67"/>
          <p:cNvGrpSpPr/>
          <p:nvPr/>
        </p:nvGrpSpPr>
        <p:grpSpPr>
          <a:xfrm>
            <a:off x="4416794" y="5830630"/>
            <a:ext cx="920012" cy="356810"/>
            <a:chOff x="951919" y="5486400"/>
            <a:chExt cx="920012" cy="533400"/>
          </a:xfrm>
        </p:grpSpPr>
        <p:sp>
          <p:nvSpPr>
            <p:cNvPr id="69" name="Rectangle 68"/>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0" name="Rectangle 69"/>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71" name="Group 70"/>
          <p:cNvGrpSpPr/>
          <p:nvPr/>
        </p:nvGrpSpPr>
        <p:grpSpPr>
          <a:xfrm>
            <a:off x="5709388" y="5830630"/>
            <a:ext cx="920012" cy="356810"/>
            <a:chOff x="951919" y="5486400"/>
            <a:chExt cx="920012" cy="533400"/>
          </a:xfrm>
        </p:grpSpPr>
        <p:sp>
          <p:nvSpPr>
            <p:cNvPr id="72" name="Rectangle 7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3" name="Rectangle 7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74" name="TextBox 73"/>
          <p:cNvSpPr txBox="1"/>
          <p:nvPr/>
        </p:nvSpPr>
        <p:spPr>
          <a:xfrm>
            <a:off x="4428284" y="5791200"/>
            <a:ext cx="495650" cy="461665"/>
          </a:xfrm>
          <a:prstGeom prst="rect">
            <a:avLst/>
          </a:prstGeom>
          <a:noFill/>
        </p:spPr>
        <p:txBody>
          <a:bodyPr wrap="none" rtlCol="0">
            <a:spAutoFit/>
          </a:bodyPr>
          <a:lstStyle/>
          <a:p>
            <a:pPr algn="ctr"/>
            <a:r>
              <a:rPr lang="en-IN" sz="2400" b="1" dirty="0" smtClean="0">
                <a:solidFill>
                  <a:srgbClr val="FFFF00"/>
                </a:solidFill>
              </a:rPr>
              <a:t>15</a:t>
            </a:r>
            <a:endParaRPr lang="en-US" sz="2400" b="1" dirty="0">
              <a:solidFill>
                <a:srgbClr val="FFFF00"/>
              </a:solidFill>
            </a:endParaRPr>
          </a:p>
        </p:txBody>
      </p:sp>
      <p:sp>
        <p:nvSpPr>
          <p:cNvPr id="75" name="TextBox 74"/>
          <p:cNvSpPr txBox="1"/>
          <p:nvPr/>
        </p:nvSpPr>
        <p:spPr>
          <a:xfrm>
            <a:off x="5743225" y="5791200"/>
            <a:ext cx="495650" cy="461665"/>
          </a:xfrm>
          <a:prstGeom prst="rect">
            <a:avLst/>
          </a:prstGeom>
          <a:noFill/>
        </p:spPr>
        <p:txBody>
          <a:bodyPr wrap="none" rtlCol="0">
            <a:spAutoFit/>
          </a:bodyPr>
          <a:lstStyle/>
          <a:p>
            <a:pPr algn="ctr"/>
            <a:r>
              <a:rPr lang="en-IN" sz="2400" b="1" dirty="0" smtClean="0">
                <a:solidFill>
                  <a:srgbClr val="FFFF00"/>
                </a:solidFill>
              </a:rPr>
              <a:t>30</a:t>
            </a:r>
            <a:endParaRPr lang="en-US" sz="2400" b="1" dirty="0">
              <a:solidFill>
                <a:srgbClr val="FFFF00"/>
              </a:solidFill>
            </a:endParaRPr>
          </a:p>
        </p:txBody>
      </p:sp>
      <p:cxnSp>
        <p:nvCxnSpPr>
          <p:cNvPr id="77" name="Straight Arrow Connector 76"/>
          <p:cNvCxnSpPr>
            <a:stCxn id="42" idx="3"/>
            <a:endCxn id="44" idx="1"/>
          </p:cNvCxnSpPr>
          <p:nvPr/>
        </p:nvCxnSpPr>
        <p:spPr>
          <a:xfrm>
            <a:off x="5336806" y="4647528"/>
            <a:ext cx="299188" cy="89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2045691" y="6194630"/>
            <a:ext cx="604654" cy="338554"/>
          </a:xfrm>
          <a:prstGeom prst="rect">
            <a:avLst/>
          </a:prstGeom>
          <a:noFill/>
        </p:spPr>
        <p:txBody>
          <a:bodyPr wrap="none" rtlCol="0">
            <a:spAutoFit/>
          </a:bodyPr>
          <a:lstStyle/>
          <a:p>
            <a:pPr algn="ctr"/>
            <a:r>
              <a:rPr lang="en-IN" sz="1600" b="1" dirty="0" smtClean="0"/>
              <a:t>NEW</a:t>
            </a:r>
            <a:endParaRPr lang="en-US" sz="1600" b="1" dirty="0"/>
          </a:p>
        </p:txBody>
      </p:sp>
      <p:cxnSp>
        <p:nvCxnSpPr>
          <p:cNvPr id="87" name="Straight Arrow Connector 86"/>
          <p:cNvCxnSpPr>
            <a:stCxn id="53" idx="3"/>
            <a:endCxn id="65" idx="1"/>
          </p:cNvCxnSpPr>
          <p:nvPr/>
        </p:nvCxnSpPr>
        <p:spPr>
          <a:xfrm flipV="1">
            <a:off x="2857676" y="6008605"/>
            <a:ext cx="337288" cy="76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66" idx="3"/>
            <a:endCxn id="69" idx="1"/>
          </p:cNvCxnSpPr>
          <p:nvPr/>
        </p:nvCxnSpPr>
        <p:spPr>
          <a:xfrm>
            <a:off x="4114976" y="6008605"/>
            <a:ext cx="301818" cy="4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70" idx="3"/>
            <a:endCxn id="72" idx="1"/>
          </p:cNvCxnSpPr>
          <p:nvPr/>
        </p:nvCxnSpPr>
        <p:spPr>
          <a:xfrm>
            <a:off x="5336806" y="6009035"/>
            <a:ext cx="37258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flipV="1">
            <a:off x="6256026" y="5814060"/>
            <a:ext cx="373374" cy="373380"/>
          </a:xfrm>
          <a:prstGeom prst="line">
            <a:avLst/>
          </a:prstGeom>
        </p:spPr>
        <p:style>
          <a:lnRef idx="3">
            <a:schemeClr val="dk1"/>
          </a:lnRef>
          <a:fillRef idx="0">
            <a:schemeClr val="dk1"/>
          </a:fillRef>
          <a:effectRef idx="2">
            <a:schemeClr val="dk1"/>
          </a:effectRef>
          <a:fontRef idx="minor">
            <a:schemeClr val="tx1"/>
          </a:fontRef>
        </p:style>
      </p:cxnSp>
      <p:grpSp>
        <p:nvGrpSpPr>
          <p:cNvPr id="5" name="Group 4"/>
          <p:cNvGrpSpPr/>
          <p:nvPr/>
        </p:nvGrpSpPr>
        <p:grpSpPr>
          <a:xfrm>
            <a:off x="2364769" y="3784541"/>
            <a:ext cx="666913" cy="671814"/>
            <a:chOff x="2364769" y="3784541"/>
            <a:chExt cx="666913" cy="671814"/>
          </a:xfrm>
        </p:grpSpPr>
        <p:sp>
          <p:nvSpPr>
            <p:cNvPr id="58" name="TextBox 57"/>
            <p:cNvSpPr txBox="1"/>
            <p:nvPr/>
          </p:nvSpPr>
          <p:spPr>
            <a:xfrm>
              <a:off x="2364769" y="3784541"/>
              <a:ext cx="666913" cy="335756"/>
            </a:xfrm>
            <a:prstGeom prst="rect">
              <a:avLst/>
            </a:prstGeom>
            <a:noFill/>
          </p:spPr>
          <p:txBody>
            <a:bodyPr wrap="none" rtlCol="0">
              <a:spAutoFit/>
            </a:bodyPr>
            <a:lstStyle/>
            <a:p>
              <a:pPr algn="ctr"/>
              <a:r>
                <a:rPr lang="en-IN" b="1" dirty="0" smtClean="0">
                  <a:solidFill>
                    <a:srgbClr val="FF0000"/>
                  </a:solidFill>
                </a:rPr>
                <a:t>SAVE</a:t>
              </a:r>
            </a:p>
          </p:txBody>
        </p:sp>
        <p:cxnSp>
          <p:nvCxnSpPr>
            <p:cNvPr id="4" name="Straight Arrow Connector 3"/>
            <p:cNvCxnSpPr>
              <a:stCxn id="58" idx="2"/>
              <a:endCxn id="36" idx="0"/>
            </p:cNvCxnSpPr>
            <p:nvPr/>
          </p:nvCxnSpPr>
          <p:spPr>
            <a:xfrm>
              <a:off x="2698226" y="4120297"/>
              <a:ext cx="7050" cy="3360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59" name="TextBox 58"/>
          <p:cNvSpPr txBox="1"/>
          <p:nvPr/>
        </p:nvSpPr>
        <p:spPr>
          <a:xfrm>
            <a:off x="3328277" y="6177753"/>
            <a:ext cx="604654" cy="338554"/>
          </a:xfrm>
          <a:prstGeom prst="rect">
            <a:avLst/>
          </a:prstGeom>
          <a:noFill/>
        </p:spPr>
        <p:txBody>
          <a:bodyPr wrap="none" rtlCol="0">
            <a:spAutoFit/>
          </a:bodyPr>
          <a:lstStyle/>
          <a:p>
            <a:pPr algn="ctr"/>
            <a:r>
              <a:rPr lang="en-IN" sz="1600" b="1" dirty="0" smtClean="0"/>
              <a:t>NEW</a:t>
            </a:r>
            <a:endParaRPr lang="en-US" sz="1600" b="1" dirty="0"/>
          </a:p>
        </p:txBody>
      </p:sp>
      <p:sp>
        <p:nvSpPr>
          <p:cNvPr id="61" name="TextBox 60"/>
          <p:cNvSpPr txBox="1"/>
          <p:nvPr/>
        </p:nvSpPr>
        <p:spPr>
          <a:xfrm>
            <a:off x="4572000" y="6177753"/>
            <a:ext cx="604654" cy="338554"/>
          </a:xfrm>
          <a:prstGeom prst="rect">
            <a:avLst/>
          </a:prstGeom>
          <a:noFill/>
        </p:spPr>
        <p:txBody>
          <a:bodyPr wrap="none" rtlCol="0">
            <a:spAutoFit/>
          </a:bodyPr>
          <a:lstStyle/>
          <a:p>
            <a:pPr algn="ctr"/>
            <a:r>
              <a:rPr lang="en-IN" sz="1600" b="1" dirty="0" smtClean="0"/>
              <a:t>NEW</a:t>
            </a:r>
            <a:endParaRPr lang="en-US" sz="1600" b="1" dirty="0"/>
          </a:p>
        </p:txBody>
      </p:sp>
      <p:sp>
        <p:nvSpPr>
          <p:cNvPr id="76" name="TextBox 75"/>
          <p:cNvSpPr txBox="1"/>
          <p:nvPr/>
        </p:nvSpPr>
        <p:spPr>
          <a:xfrm>
            <a:off x="5872679" y="6177753"/>
            <a:ext cx="604654" cy="338554"/>
          </a:xfrm>
          <a:prstGeom prst="rect">
            <a:avLst/>
          </a:prstGeom>
          <a:noFill/>
        </p:spPr>
        <p:txBody>
          <a:bodyPr wrap="none" rtlCol="0">
            <a:spAutoFit/>
          </a:bodyPr>
          <a:lstStyle/>
          <a:p>
            <a:pPr algn="ctr"/>
            <a:r>
              <a:rPr lang="en-IN" sz="1600" b="1" dirty="0" smtClean="0"/>
              <a:t>NEW</a:t>
            </a:r>
            <a:endParaRPr lang="en-US" sz="1600" b="1" dirty="0"/>
          </a:p>
        </p:txBody>
      </p:sp>
    </p:spTree>
    <p:extLst>
      <p:ext uri="{BB962C8B-B14F-4D97-AF65-F5344CB8AC3E}">
        <p14:creationId xmlns:p14="http://schemas.microsoft.com/office/powerpoint/2010/main" val="274190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1.11111E-6 -4.44444E-6 L 0.07986 -4.44444E-6 " pathEditMode="relative" rAng="0" ptsTypes="AA">
                                      <p:cBhvr>
                                        <p:cTn id="54" dur="2000" fill="hold"/>
                                        <p:tgtEl>
                                          <p:spTgt spid="5"/>
                                        </p:tgtEl>
                                        <p:attrNameLst>
                                          <p:attrName>ppt_x</p:attrName>
                                          <p:attrName>ppt_y</p:attrName>
                                        </p:attrNameLst>
                                      </p:cBhvr>
                                      <p:rCtr x="3993"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3.05556E-6 -2.59259E-6 L 0.08351 -2.59259E-6 " pathEditMode="relative" rAng="0" ptsTypes="AA">
                                      <p:cBhvr>
                                        <p:cTn id="78" dur="2000" fill="hold"/>
                                        <p:tgtEl>
                                          <p:spTgt spid="63"/>
                                        </p:tgtEl>
                                        <p:attrNameLst>
                                          <p:attrName>ppt_x</p:attrName>
                                          <p:attrName>ppt_y</p:attrName>
                                        </p:attrNameLst>
                                      </p:cBhvr>
                                      <p:rCtr x="416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07986 -4.44444E-6 L 0.22153 -4.44444E-6 " pathEditMode="relative" rAng="0" ptsTypes="AA">
                                      <p:cBhvr>
                                        <p:cTn id="82" dur="2000" fill="hold"/>
                                        <p:tgtEl>
                                          <p:spTgt spid="5"/>
                                        </p:tgtEl>
                                        <p:attrNameLst>
                                          <p:attrName>ppt_x</p:attrName>
                                          <p:attrName>ppt_y</p:attrName>
                                        </p:attrNameLst>
                                      </p:cBhvr>
                                      <p:rCtr x="708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0.08351 -2.59259E-6 L 0.21684 -2.59259E-6 " pathEditMode="relative" rAng="0" ptsTypes="AA">
                                      <p:cBhvr>
                                        <p:cTn id="106" dur="2000" fill="hold"/>
                                        <p:tgtEl>
                                          <p:spTgt spid="63"/>
                                        </p:tgtEl>
                                        <p:attrNameLst>
                                          <p:attrName>ppt_x</p:attrName>
                                          <p:attrName>ppt_y</p:attrName>
                                        </p:attrNameLst>
                                      </p:cBhvr>
                                      <p:rCtr x="6667" y="0"/>
                                    </p:animMotion>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22153 -4.44444E-6 L 0.34653 -4.44444E-6 " pathEditMode="relative" rAng="0" ptsTypes="AA">
                                      <p:cBhvr>
                                        <p:cTn id="110" dur="2000" fill="hold"/>
                                        <p:tgtEl>
                                          <p:spTgt spid="5"/>
                                        </p:tgtEl>
                                        <p:attrNameLst>
                                          <p:attrName>ppt_x</p:attrName>
                                          <p:attrName>ppt_y</p:attrName>
                                        </p:attrNameLst>
                                      </p:cBhvr>
                                      <p:rCtr x="6250"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50" grpId="0"/>
      <p:bldP spid="55" grpId="0"/>
      <p:bldP spid="56" grpId="0"/>
      <p:bldP spid="67" grpId="0"/>
      <p:bldP spid="74" grpId="0"/>
      <p:bldP spid="75" grpId="0"/>
      <p:bldP spid="80" grpId="0"/>
      <p:bldP spid="80" grpId="1"/>
      <p:bldP spid="59" grpId="0"/>
      <p:bldP spid="59" grpId="1"/>
      <p:bldP spid="61" grpId="0"/>
      <p:bldP spid="61" grpId="1"/>
      <p:bldP spid="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Circularly Linked Linear List</a:t>
            </a:r>
            <a:endParaRPr lang="en-US" dirty="0"/>
          </a:p>
        </p:txBody>
      </p:sp>
      <p:sp>
        <p:nvSpPr>
          <p:cNvPr id="3" name="Content Placeholder 2"/>
          <p:cNvSpPr>
            <a:spLocks noGrp="1"/>
          </p:cNvSpPr>
          <p:nvPr>
            <p:ph idx="1"/>
          </p:nvPr>
        </p:nvSpPr>
        <p:spPr>
          <a:xfrm>
            <a:off x="190500" y="990600"/>
            <a:ext cx="8763000" cy="3962400"/>
          </a:xfrm>
        </p:spPr>
        <p:txBody>
          <a:bodyPr>
            <a:normAutofit lnSpcReduction="10000"/>
          </a:bodyPr>
          <a:lstStyle/>
          <a:p>
            <a:r>
              <a:rPr lang="en-IN" dirty="0" smtClean="0"/>
              <a:t>If we </a:t>
            </a:r>
            <a:r>
              <a:rPr lang="en-IN" b="1" dirty="0" smtClean="0">
                <a:solidFill>
                  <a:srgbClr val="FF0000"/>
                </a:solidFill>
              </a:rPr>
              <a:t>replace NULL </a:t>
            </a:r>
            <a:r>
              <a:rPr lang="en-IN" dirty="0" smtClean="0"/>
              <a:t>pointer of the </a:t>
            </a:r>
            <a:r>
              <a:rPr lang="en-IN" b="1" dirty="0" smtClean="0">
                <a:solidFill>
                  <a:srgbClr val="FF0000"/>
                </a:solidFill>
              </a:rPr>
              <a:t>last node </a:t>
            </a:r>
            <a:r>
              <a:rPr lang="en-IN" dirty="0" smtClean="0"/>
              <a:t>of Singly Linked Linear List with the </a:t>
            </a:r>
            <a:r>
              <a:rPr lang="en-IN" b="1" dirty="0" smtClean="0">
                <a:solidFill>
                  <a:srgbClr val="FF0000"/>
                </a:solidFill>
              </a:rPr>
              <a:t>address of its first node</a:t>
            </a:r>
            <a:r>
              <a:rPr lang="en-IN" dirty="0" smtClean="0"/>
              <a:t>, that list becomes circularly linked linear list or </a:t>
            </a:r>
            <a:r>
              <a:rPr lang="en-IN" b="1" dirty="0" smtClean="0"/>
              <a:t>Circular List</a:t>
            </a:r>
            <a:r>
              <a:rPr lang="en-IN" dirty="0" smtClean="0"/>
              <a:t>.</a:t>
            </a:r>
          </a:p>
          <a:p>
            <a:pPr>
              <a:buClr>
                <a:schemeClr val="tx1"/>
              </a:buClr>
            </a:pPr>
            <a:r>
              <a:rPr lang="en-IN" b="1" dirty="0" smtClean="0">
                <a:solidFill>
                  <a:srgbClr val="FF0000"/>
                </a:solidFill>
              </a:rPr>
              <a:t>FIRST</a:t>
            </a:r>
            <a:r>
              <a:rPr lang="en-IN" dirty="0" smtClean="0">
                <a:solidFill>
                  <a:srgbClr val="FF0000"/>
                </a:solidFill>
              </a:rPr>
              <a:t> </a:t>
            </a:r>
            <a:r>
              <a:rPr lang="en-IN" dirty="0" smtClean="0"/>
              <a:t>is the address of first node of Circular List</a:t>
            </a:r>
          </a:p>
          <a:p>
            <a:pPr>
              <a:buClr>
                <a:schemeClr val="tx1"/>
              </a:buClr>
            </a:pPr>
            <a:r>
              <a:rPr lang="en-IN" b="1" dirty="0" smtClean="0">
                <a:solidFill>
                  <a:srgbClr val="FF0000"/>
                </a:solidFill>
              </a:rPr>
              <a:t>LAST</a:t>
            </a:r>
            <a:r>
              <a:rPr lang="en-IN" dirty="0" smtClean="0">
                <a:solidFill>
                  <a:srgbClr val="FF0000"/>
                </a:solidFill>
              </a:rPr>
              <a:t> </a:t>
            </a:r>
            <a:r>
              <a:rPr lang="en-IN" dirty="0" smtClean="0"/>
              <a:t>is the address of the last node of Circular List</a:t>
            </a:r>
          </a:p>
          <a:p>
            <a:r>
              <a:rPr lang="en-IN" b="1" dirty="0" smtClean="0"/>
              <a:t>Advantages of Circular List</a:t>
            </a:r>
          </a:p>
          <a:p>
            <a:pPr lvl="1"/>
            <a:r>
              <a:rPr lang="en-IN" dirty="0" smtClean="0"/>
              <a:t>In circular list, every node is accessible from given node</a:t>
            </a:r>
          </a:p>
          <a:p>
            <a:pPr lvl="1"/>
            <a:r>
              <a:rPr lang="en-IN" dirty="0" smtClean="0"/>
              <a:t>It </a:t>
            </a:r>
            <a:r>
              <a:rPr lang="en-IN" dirty="0"/>
              <a:t>saves time when we have to go to the first node from the last node. It can be done in single step because there is no need to traverse the in between nodes. But in double linked list, we will have to go through in between </a:t>
            </a:r>
            <a:r>
              <a:rPr lang="en-IN" dirty="0" smtClean="0"/>
              <a:t>nodes </a:t>
            </a:r>
          </a:p>
        </p:txBody>
      </p:sp>
      <p:grpSp>
        <p:nvGrpSpPr>
          <p:cNvPr id="4" name="Group 3"/>
          <p:cNvGrpSpPr/>
          <p:nvPr/>
        </p:nvGrpSpPr>
        <p:grpSpPr>
          <a:xfrm>
            <a:off x="990600" y="51816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212430" y="51816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431630" y="51816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650830" y="51816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5870030" y="51816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089230" y="51816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910612" y="5448300"/>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132442" y="54483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351642" y="54483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570842" y="54483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6790042" y="54483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7632644" y="5181600"/>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838200" y="5943600"/>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29" name="Straight Arrow Connector 28"/>
          <p:cNvCxnSpPr/>
          <p:nvPr/>
        </p:nvCxnSpPr>
        <p:spPr>
          <a:xfrm flipV="1">
            <a:off x="1156750" y="5715000"/>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3" name="Freeform 42"/>
          <p:cNvSpPr/>
          <p:nvPr/>
        </p:nvSpPr>
        <p:spPr>
          <a:xfrm>
            <a:off x="1657350" y="5467350"/>
            <a:ext cx="709612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7188517" y="4495800"/>
            <a:ext cx="642484" cy="369332"/>
          </a:xfrm>
          <a:prstGeom prst="rect">
            <a:avLst/>
          </a:prstGeom>
          <a:noFill/>
        </p:spPr>
        <p:txBody>
          <a:bodyPr wrap="none" rtlCol="0">
            <a:spAutoFit/>
          </a:bodyPr>
          <a:lstStyle/>
          <a:p>
            <a:r>
              <a:rPr lang="en-IN" b="1" dirty="0" smtClean="0">
                <a:solidFill>
                  <a:srgbClr val="FF0000"/>
                </a:solidFill>
              </a:rPr>
              <a:t>LAST</a:t>
            </a:r>
            <a:endParaRPr lang="en-US" b="1" dirty="0">
              <a:solidFill>
                <a:srgbClr val="FF0000"/>
              </a:solidFill>
            </a:endParaRPr>
          </a:p>
        </p:txBody>
      </p:sp>
      <p:cxnSp>
        <p:nvCxnSpPr>
          <p:cNvPr id="47" name="Straight Arrow Connector 46"/>
          <p:cNvCxnSpPr/>
          <p:nvPr/>
        </p:nvCxnSpPr>
        <p:spPr>
          <a:xfrm>
            <a:off x="7509759" y="4865132"/>
            <a:ext cx="0" cy="3164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2590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2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a:t>
            </a:r>
            <a:r>
              <a:rPr lang="en-IN" dirty="0" smtClean="0"/>
              <a:t>List </a:t>
            </a:r>
            <a:r>
              <a:rPr lang="en-IN" dirty="0" err="1" smtClean="0"/>
              <a:t>Cont</a:t>
            </a:r>
            <a:r>
              <a:rPr lang="en-IN" dirty="0" smtClean="0"/>
              <a:t>…</a:t>
            </a:r>
            <a:endParaRPr lang="en-US" dirty="0"/>
          </a:p>
        </p:txBody>
      </p:sp>
      <p:sp>
        <p:nvSpPr>
          <p:cNvPr id="3" name="Content Placeholder 2"/>
          <p:cNvSpPr>
            <a:spLocks noGrp="1"/>
          </p:cNvSpPr>
          <p:nvPr>
            <p:ph idx="1"/>
          </p:nvPr>
        </p:nvSpPr>
        <p:spPr/>
        <p:txBody>
          <a:bodyPr/>
          <a:lstStyle/>
          <a:p>
            <a:r>
              <a:rPr lang="en-IN" b="1" dirty="0" smtClean="0"/>
              <a:t>Disadvantages </a:t>
            </a:r>
            <a:r>
              <a:rPr lang="en-IN" b="1" dirty="0"/>
              <a:t>of Circular </a:t>
            </a:r>
            <a:r>
              <a:rPr lang="en-IN" b="1" dirty="0" smtClean="0"/>
              <a:t>List</a:t>
            </a:r>
          </a:p>
          <a:p>
            <a:pPr lvl="1"/>
            <a:r>
              <a:rPr lang="en-IN" dirty="0"/>
              <a:t>It is not easy to reverse the linked </a:t>
            </a:r>
            <a:r>
              <a:rPr lang="en-IN" dirty="0" smtClean="0"/>
              <a:t>list</a:t>
            </a:r>
          </a:p>
          <a:p>
            <a:pPr lvl="1"/>
            <a:r>
              <a:rPr lang="en-IN" dirty="0"/>
              <a:t>If proper care is not taken, then the problem of infinite loop can </a:t>
            </a:r>
            <a:r>
              <a:rPr lang="en-IN" dirty="0" smtClean="0"/>
              <a:t>occur</a:t>
            </a:r>
          </a:p>
          <a:p>
            <a:pPr lvl="1"/>
            <a:r>
              <a:rPr lang="en-IN" dirty="0"/>
              <a:t>If we at a node and go back to the previous node, then we can not do it in single step. Instead we have to complete the entire circle by going through the in between nodes and then we will reach the required node</a:t>
            </a:r>
            <a:endParaRPr lang="en-IN" dirty="0" smtClean="0"/>
          </a:p>
          <a:p>
            <a:pPr lvl="1"/>
            <a:endParaRPr lang="en-IN" b="1" dirty="0"/>
          </a:p>
          <a:p>
            <a:endParaRPr lang="en-US" dirty="0"/>
          </a:p>
        </p:txBody>
      </p:sp>
    </p:spTree>
    <p:extLst>
      <p:ext uri="{BB962C8B-B14F-4D97-AF65-F5344CB8AC3E}">
        <p14:creationId xmlns:p14="http://schemas.microsoft.com/office/powerpoint/2010/main" val="93673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on Circular List</a:t>
            </a:r>
            <a:endParaRPr lang="en-US" dirty="0"/>
          </a:p>
        </p:txBody>
      </p:sp>
      <p:sp>
        <p:nvSpPr>
          <p:cNvPr id="3" name="Content Placeholder 2"/>
          <p:cNvSpPr>
            <a:spLocks noGrp="1"/>
          </p:cNvSpPr>
          <p:nvPr>
            <p:ph idx="1"/>
          </p:nvPr>
        </p:nvSpPr>
        <p:spPr/>
        <p:txBody>
          <a:bodyPr/>
          <a:lstStyle/>
          <a:p>
            <a:r>
              <a:rPr lang="en-IN" dirty="0" smtClean="0"/>
              <a:t>Insert at First</a:t>
            </a:r>
          </a:p>
          <a:p>
            <a:r>
              <a:rPr lang="en-IN" dirty="0" smtClean="0"/>
              <a:t>Insert at Last</a:t>
            </a:r>
          </a:p>
          <a:p>
            <a:r>
              <a:rPr lang="en-IN" dirty="0" smtClean="0"/>
              <a:t>Insert in Ordered List</a:t>
            </a:r>
          </a:p>
          <a:p>
            <a:r>
              <a:rPr lang="en-IN" dirty="0" smtClean="0"/>
              <a:t>Delete a node</a:t>
            </a:r>
            <a:endParaRPr lang="en-US" dirty="0"/>
          </a:p>
        </p:txBody>
      </p:sp>
    </p:spTree>
    <p:extLst>
      <p:ext uri="{BB962C8B-B14F-4D97-AF65-F5344CB8AC3E}">
        <p14:creationId xmlns:p14="http://schemas.microsoft.com/office/powerpoint/2010/main" val="23283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a:t>
            </a:r>
            <a:r>
              <a:rPr lang="en-US" sz="4000" dirty="0" smtClean="0"/>
              <a:t>CIR_INS_FIRST</a:t>
            </a:r>
            <a:r>
              <a:rPr lang="en-US" sz="4000" dirty="0"/>
              <a:t>( X,FIRST,LAST)</a:t>
            </a:r>
            <a:endParaRPr lang="en-US" dirty="0"/>
          </a:p>
        </p:txBody>
      </p:sp>
      <p:sp>
        <p:nvSpPr>
          <p:cNvPr id="4" name="Content Placeholder 3"/>
          <p:cNvSpPr>
            <a:spLocks noGrp="1"/>
          </p:cNvSpPr>
          <p:nvPr>
            <p:ph idx="1"/>
          </p:nvPr>
        </p:nvSpPr>
        <p:spPr/>
        <p:txBody>
          <a:bodyPr/>
          <a:lstStyle/>
          <a:p>
            <a:r>
              <a:rPr lang="en-IN" dirty="0"/>
              <a:t>This </a:t>
            </a:r>
            <a:r>
              <a:rPr lang="en-IN" dirty="0" smtClean="0"/>
              <a:t>procedure </a:t>
            </a:r>
            <a:r>
              <a:rPr lang="en-IN" b="1" dirty="0" smtClean="0">
                <a:solidFill>
                  <a:srgbClr val="FF0000"/>
                </a:solidFill>
              </a:rPr>
              <a:t>inserts </a:t>
            </a:r>
            <a:r>
              <a:rPr lang="en-IN" b="1" dirty="0">
                <a:solidFill>
                  <a:srgbClr val="FF0000"/>
                </a:solidFill>
              </a:rPr>
              <a:t>a new node at the first position </a:t>
            </a:r>
            <a:r>
              <a:rPr lang="en-IN" dirty="0"/>
              <a:t>of </a:t>
            </a:r>
            <a:r>
              <a:rPr lang="en-IN" dirty="0" smtClean="0"/>
              <a:t>Circular linked </a:t>
            </a:r>
            <a:r>
              <a:rPr lang="en-IN" dirty="0"/>
              <a:t>list. </a:t>
            </a:r>
          </a:p>
          <a:p>
            <a:pPr>
              <a:buClr>
                <a:schemeClr val="tx1"/>
              </a:buClr>
            </a:pPr>
            <a:r>
              <a:rPr lang="en-IN" b="1" dirty="0" smtClean="0">
                <a:solidFill>
                  <a:srgbClr val="FF0000"/>
                </a:solidFill>
              </a:rPr>
              <a:t>X</a:t>
            </a:r>
            <a:r>
              <a:rPr lang="en-IN" dirty="0" smtClean="0"/>
              <a:t> </a:t>
            </a:r>
            <a:r>
              <a:rPr lang="en-IN" dirty="0"/>
              <a:t>is a new element to be inserted.</a:t>
            </a:r>
          </a:p>
          <a:p>
            <a:pPr>
              <a:buClr>
                <a:schemeClr val="tx1"/>
              </a:buClr>
            </a:pPr>
            <a:r>
              <a:rPr lang="en-IN" b="1" dirty="0">
                <a:solidFill>
                  <a:srgbClr val="FF0000"/>
                </a:solidFill>
              </a:rPr>
              <a:t>FIRST</a:t>
            </a:r>
            <a:r>
              <a:rPr lang="en-IN" dirty="0"/>
              <a:t> </a:t>
            </a:r>
            <a:r>
              <a:rPr lang="en-IN" dirty="0" smtClean="0"/>
              <a:t>and </a:t>
            </a:r>
            <a:r>
              <a:rPr lang="en-IN" b="1" dirty="0" smtClean="0">
                <a:solidFill>
                  <a:srgbClr val="FF0000"/>
                </a:solidFill>
              </a:rPr>
              <a:t>LAST</a:t>
            </a:r>
            <a:r>
              <a:rPr lang="en-IN" dirty="0" smtClean="0">
                <a:solidFill>
                  <a:srgbClr val="FF0000"/>
                </a:solidFill>
              </a:rPr>
              <a:t> </a:t>
            </a:r>
            <a:r>
              <a:rPr lang="en-IN" dirty="0" smtClean="0"/>
              <a:t>are </a:t>
            </a:r>
            <a:r>
              <a:rPr lang="en-IN" dirty="0"/>
              <a:t>a </a:t>
            </a:r>
            <a:r>
              <a:rPr lang="en-IN" b="1" dirty="0"/>
              <a:t>pointer to the first </a:t>
            </a:r>
            <a:r>
              <a:rPr lang="en-IN" b="1" dirty="0" smtClean="0"/>
              <a:t>&amp; last elements</a:t>
            </a:r>
            <a:r>
              <a:rPr lang="en-IN" dirty="0" smtClean="0"/>
              <a:t> </a:t>
            </a:r>
            <a:r>
              <a:rPr lang="en-IN" dirty="0"/>
              <a:t>of a </a:t>
            </a:r>
            <a:r>
              <a:rPr lang="en-IN" dirty="0" smtClean="0"/>
              <a:t>Circular </a:t>
            </a:r>
            <a:r>
              <a:rPr lang="en-IN" dirty="0"/>
              <a:t>linked linear </a:t>
            </a:r>
            <a:r>
              <a:rPr lang="en-IN" dirty="0" smtClean="0"/>
              <a:t>list, respectively. </a:t>
            </a:r>
            <a:endParaRPr lang="en-IN" dirty="0"/>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smtClean="0">
                <a:solidFill>
                  <a:srgbClr val="FF0000"/>
                </a:solidFill>
              </a:rPr>
              <a:t>NEW</a:t>
            </a:r>
            <a:r>
              <a:rPr lang="en-IN" dirty="0" smtClean="0">
                <a:solidFill>
                  <a:srgbClr val="FF0000"/>
                </a:solidFill>
              </a:rPr>
              <a:t> </a:t>
            </a:r>
            <a:r>
              <a:rPr lang="en-IN" dirty="0"/>
              <a:t>is a temporary pointer variable.</a:t>
            </a:r>
            <a:endParaRPr lang="en-US" dirty="0"/>
          </a:p>
        </p:txBody>
      </p:sp>
    </p:spTree>
    <p:extLst>
      <p:ext uri="{BB962C8B-B14F-4D97-AF65-F5344CB8AC3E}">
        <p14:creationId xmlns:p14="http://schemas.microsoft.com/office/powerpoint/2010/main" val="243805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a:t>
            </a:r>
            <a:r>
              <a:rPr lang="en-US" sz="4000" dirty="0" smtClean="0"/>
              <a:t>CIR_INS_FIRST</a:t>
            </a:r>
            <a:r>
              <a:rPr lang="en-US" sz="4000" dirty="0"/>
              <a:t>( X,FIRST,LAST)</a:t>
            </a:r>
          </a:p>
        </p:txBody>
      </p:sp>
      <p:sp>
        <p:nvSpPr>
          <p:cNvPr id="4" name="TextBox 3"/>
          <p:cNvSpPr txBox="1"/>
          <p:nvPr/>
        </p:nvSpPr>
        <p:spPr>
          <a:xfrm>
            <a:off x="228600" y="1111746"/>
            <a:ext cx="8686800" cy="489364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400" b="1" dirty="0" smtClean="0">
                <a:solidFill>
                  <a:schemeClr val="tx2">
                    <a:lumMod val="60000"/>
                    <a:lumOff val="40000"/>
                  </a:schemeClr>
                </a:solidFill>
                <a:latin typeface="Consolas" pitchFamily="49" charset="0"/>
                <a:cs typeface="Consolas" pitchFamily="49" charset="0"/>
              </a:rPr>
              <a:t>1. [Creates a new empty node]</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NEW     NODE</a:t>
            </a:r>
            <a:endParaRPr lang="en-IN" sz="2400" dirty="0">
              <a:latin typeface="Consolas" pitchFamily="49" charset="0"/>
              <a:cs typeface="Consolas" pitchFamily="49" charset="0"/>
            </a:endParaRPr>
          </a:p>
          <a:p>
            <a:r>
              <a:rPr lang="en-IN" sz="2400" b="1" dirty="0" smtClean="0">
                <a:solidFill>
                  <a:schemeClr val="tx2">
                    <a:lumMod val="60000"/>
                    <a:lumOff val="40000"/>
                  </a:schemeClr>
                </a:solidFill>
                <a:latin typeface="Consolas" pitchFamily="49" charset="0"/>
                <a:cs typeface="Consolas" pitchFamily="49" charset="0"/>
              </a:rPr>
              <a:t>2</a:t>
            </a:r>
            <a:r>
              <a:rPr lang="en-IN" sz="2400" b="1" dirty="0">
                <a:solidFill>
                  <a:schemeClr val="tx2">
                    <a:lumMod val="60000"/>
                    <a:lumOff val="40000"/>
                  </a:schemeClr>
                </a:solidFill>
                <a:latin typeface="Consolas" pitchFamily="49" charset="0"/>
                <a:cs typeface="Consolas" pitchFamily="49" charset="0"/>
              </a:rPr>
              <a:t>. [Initialize fields of new node and its </a:t>
            </a:r>
            <a:r>
              <a:rPr lang="en-IN" sz="2400" b="1" dirty="0" smtClean="0">
                <a:solidFill>
                  <a:schemeClr val="tx2">
                    <a:lumMod val="60000"/>
                    <a:lumOff val="40000"/>
                  </a:schemeClr>
                </a:solidFill>
                <a:latin typeface="Consolas" pitchFamily="49" charset="0"/>
                <a:cs typeface="Consolas" pitchFamily="49" charset="0"/>
              </a:rPr>
              <a:t>link]</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INFO </a:t>
            </a:r>
            <a:r>
              <a:rPr lang="en-IN" sz="2400" dirty="0">
                <a:latin typeface="Consolas" pitchFamily="49" charset="0"/>
                <a:cs typeface="Consolas" pitchFamily="49" charset="0"/>
              </a:rPr>
              <a:t>(NEW)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X</a:t>
            </a:r>
          </a:p>
          <a:p>
            <a:r>
              <a:rPr lang="en-IN" sz="2400" dirty="0" smtClean="0">
                <a:latin typeface="Consolas" pitchFamily="49" charset="0"/>
                <a:cs typeface="Consolas" pitchFamily="49" charset="0"/>
              </a:rPr>
              <a:t>   </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IF</a:t>
            </a:r>
            <a:r>
              <a:rPr lang="en-IN" sz="2400" dirty="0">
                <a:latin typeface="Consolas" pitchFamily="49" charset="0"/>
                <a:cs typeface="Consolas" pitchFamily="49" charset="0"/>
              </a:rPr>
              <a:t> </a:t>
            </a:r>
            <a:r>
              <a:rPr lang="en-IN" sz="2400" dirty="0" smtClean="0">
                <a:latin typeface="Consolas" pitchFamily="49" charset="0"/>
                <a:cs typeface="Consolas" pitchFamily="49" charset="0"/>
              </a:rPr>
              <a:t>  FIRST </a:t>
            </a:r>
            <a:r>
              <a:rPr lang="en-IN" sz="2400" dirty="0">
                <a:latin typeface="Consolas" pitchFamily="49" charset="0"/>
                <a:cs typeface="Consolas" pitchFamily="49" charset="0"/>
              </a:rPr>
              <a:t>= NULL</a:t>
            </a:r>
          </a:p>
          <a:p>
            <a:r>
              <a:rPr lang="en-IN" sz="2400" dirty="0" smtClean="0">
                <a:latin typeface="Consolas" pitchFamily="49" charset="0"/>
                <a:cs typeface="Consolas" pitchFamily="49" charset="0"/>
              </a:rPr>
              <a:t>   THEN LINK </a:t>
            </a:r>
            <a:r>
              <a:rPr lang="en-IN" sz="2400" dirty="0">
                <a:latin typeface="Consolas" pitchFamily="49" charset="0"/>
                <a:cs typeface="Consolas" pitchFamily="49" charset="0"/>
              </a:rPr>
              <a:t>(NEW)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NEW</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FIRST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LAST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NEW</a:t>
            </a:r>
            <a:endParaRPr lang="en-IN" sz="2400" dirty="0" smtClean="0">
              <a:latin typeface="Consolas" pitchFamily="49" charset="0"/>
              <a:cs typeface="Consolas" pitchFamily="49" charset="0"/>
            </a:endParaRPr>
          </a:p>
          <a:p>
            <a:r>
              <a:rPr lang="en-IN" sz="2400" dirty="0">
                <a:latin typeface="Consolas" pitchFamily="49" charset="0"/>
                <a:cs typeface="Consolas" pitchFamily="49" charset="0"/>
              </a:rPr>
              <a:t>   ELSE LINK (NEW)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FIRST</a:t>
            </a:r>
          </a:p>
          <a:p>
            <a:r>
              <a:rPr lang="en-IN" sz="2400" dirty="0" smtClean="0">
                <a:latin typeface="Consolas" pitchFamily="49" charset="0"/>
                <a:cs typeface="Consolas" pitchFamily="49" charset="0"/>
              </a:rPr>
              <a:t>        LINK </a:t>
            </a:r>
            <a:r>
              <a:rPr lang="en-IN" sz="2400" dirty="0">
                <a:latin typeface="Consolas" pitchFamily="49" charset="0"/>
                <a:cs typeface="Consolas" pitchFamily="49" charset="0"/>
              </a:rPr>
              <a:t>(LAST)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NEW</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FIRST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NEW</a:t>
            </a:r>
          </a:p>
          <a:p>
            <a:endParaRPr lang="en-IN" sz="2400" dirty="0">
              <a:latin typeface="Consolas" pitchFamily="49" charset="0"/>
              <a:cs typeface="Consolas" pitchFamily="49" charset="0"/>
            </a:endParaRPr>
          </a:p>
          <a:p>
            <a:r>
              <a:rPr lang="en-IN" sz="2400" dirty="0" smtClean="0">
                <a:latin typeface="Consolas" pitchFamily="49" charset="0"/>
                <a:cs typeface="Consolas" pitchFamily="49" charset="0"/>
              </a:rPr>
              <a:t>   Return</a:t>
            </a:r>
          </a:p>
        </p:txBody>
      </p:sp>
      <p:sp>
        <p:nvSpPr>
          <p:cNvPr id="5" name="Left Arrow 4"/>
          <p:cNvSpPr/>
          <p:nvPr/>
        </p:nvSpPr>
        <p:spPr>
          <a:xfrm>
            <a:off x="1509010" y="1585210"/>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787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a:t>
            </a:r>
            <a:r>
              <a:rPr lang="en-US" sz="4000" dirty="0" smtClean="0"/>
              <a:t>CIR_INS_FIRST</a:t>
            </a:r>
            <a:r>
              <a:rPr lang="en-US" sz="4000" dirty="0"/>
              <a:t>( X,FIRST,LAST)</a:t>
            </a:r>
            <a:endParaRPr lang="en-US" dirty="0"/>
          </a:p>
        </p:txBody>
      </p:sp>
      <p:sp>
        <p:nvSpPr>
          <p:cNvPr id="4" name="TextBox 3"/>
          <p:cNvSpPr txBox="1"/>
          <p:nvPr/>
        </p:nvSpPr>
        <p:spPr>
          <a:xfrm>
            <a:off x="152400" y="990600"/>
            <a:ext cx="4495800" cy="2308324"/>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400" b="1" dirty="0" smtClean="0">
                <a:solidFill>
                  <a:schemeClr val="tx2">
                    <a:lumMod val="60000"/>
                    <a:lumOff val="40000"/>
                  </a:schemeClr>
                </a:solidFill>
                <a:latin typeface="Consolas" pitchFamily="49" charset="0"/>
                <a:cs typeface="Consolas" pitchFamily="49" charset="0"/>
              </a:rPr>
              <a:t>[Creates a new empty </a:t>
            </a:r>
          </a:p>
          <a:p>
            <a:r>
              <a:rPr lang="en-IN" sz="2400" b="1" dirty="0">
                <a:solidFill>
                  <a:schemeClr val="tx2">
                    <a:lumMod val="60000"/>
                    <a:lumOff val="40000"/>
                  </a:schemeClr>
                </a:solidFill>
                <a:latin typeface="Consolas" pitchFamily="49" charset="0"/>
                <a:cs typeface="Consolas" pitchFamily="49" charset="0"/>
              </a:rPr>
              <a:t> </a:t>
            </a:r>
            <a:r>
              <a:rPr lang="en-IN" sz="2400" b="1" dirty="0" smtClean="0">
                <a:solidFill>
                  <a:schemeClr val="tx2">
                    <a:lumMod val="60000"/>
                    <a:lumOff val="40000"/>
                  </a:schemeClr>
                </a:solidFill>
                <a:latin typeface="Consolas" pitchFamily="49" charset="0"/>
                <a:cs typeface="Consolas" pitchFamily="49" charset="0"/>
              </a:rPr>
              <a:t> node]</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NEW     NODE</a:t>
            </a:r>
            <a:endParaRPr lang="en-IN" sz="2400" dirty="0">
              <a:latin typeface="Consolas" pitchFamily="49" charset="0"/>
              <a:cs typeface="Consolas" pitchFamily="49" charset="0"/>
            </a:endParaRPr>
          </a:p>
          <a:p>
            <a:r>
              <a:rPr lang="en-IN" sz="2400" b="1" dirty="0" smtClean="0">
                <a:solidFill>
                  <a:schemeClr val="tx2">
                    <a:lumMod val="60000"/>
                    <a:lumOff val="40000"/>
                  </a:schemeClr>
                </a:solidFill>
                <a:latin typeface="Consolas" pitchFamily="49" charset="0"/>
                <a:cs typeface="Consolas" pitchFamily="49" charset="0"/>
              </a:rPr>
              <a:t>2</a:t>
            </a:r>
            <a:r>
              <a:rPr lang="en-IN" sz="2400" b="1" dirty="0">
                <a:solidFill>
                  <a:schemeClr val="tx2">
                    <a:lumMod val="60000"/>
                    <a:lumOff val="40000"/>
                  </a:schemeClr>
                </a:solidFill>
                <a:latin typeface="Consolas" pitchFamily="49" charset="0"/>
                <a:cs typeface="Consolas" pitchFamily="49" charset="0"/>
              </a:rPr>
              <a:t>. [Initialize fields of new node and its </a:t>
            </a:r>
            <a:r>
              <a:rPr lang="en-IN" sz="2400" b="1" dirty="0" smtClean="0">
                <a:solidFill>
                  <a:schemeClr val="tx2">
                    <a:lumMod val="60000"/>
                    <a:lumOff val="40000"/>
                  </a:schemeClr>
                </a:solidFill>
                <a:latin typeface="Consolas" pitchFamily="49" charset="0"/>
                <a:cs typeface="Consolas" pitchFamily="49" charset="0"/>
              </a:rPr>
              <a:t>link]</a:t>
            </a:r>
          </a:p>
          <a:p>
            <a:r>
              <a:rPr lang="en-IN" sz="2400" dirty="0" smtClean="0">
                <a:latin typeface="Consolas" pitchFamily="49" charset="0"/>
                <a:cs typeface="Consolas" pitchFamily="49" charset="0"/>
              </a:rPr>
              <a:t>INFO </a:t>
            </a:r>
            <a:r>
              <a:rPr lang="en-IN" sz="2400" dirty="0">
                <a:latin typeface="Consolas" pitchFamily="49" charset="0"/>
                <a:cs typeface="Consolas" pitchFamily="49" charset="0"/>
              </a:rPr>
              <a:t>(NEW)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X</a:t>
            </a:r>
          </a:p>
        </p:txBody>
      </p:sp>
      <p:sp>
        <p:nvSpPr>
          <p:cNvPr id="5" name="TextBox 4"/>
          <p:cNvSpPr txBox="1"/>
          <p:nvPr/>
        </p:nvSpPr>
        <p:spPr>
          <a:xfrm>
            <a:off x="4800600" y="990600"/>
            <a:ext cx="4114800" cy="246221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200" dirty="0">
                <a:latin typeface="Consolas" pitchFamily="49" charset="0"/>
                <a:cs typeface="Consolas" pitchFamily="49" charset="0"/>
              </a:rPr>
              <a:t>IF   FIRST = NULL</a:t>
            </a:r>
          </a:p>
          <a:p>
            <a:r>
              <a:rPr lang="en-IN" sz="2200" dirty="0">
                <a:latin typeface="Consolas" pitchFamily="49" charset="0"/>
                <a:cs typeface="Consolas" pitchFamily="49" charset="0"/>
              </a:rPr>
              <a:t>THEN LINK(NEW)</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     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smtClean="0">
                <a:latin typeface="Consolas" pitchFamily="49" charset="0"/>
                <a:cs typeface="Consolas" pitchFamily="49" charset="0"/>
              </a:rPr>
              <a:t>ELSE LINK(NEW)</a:t>
            </a:r>
            <a:r>
              <a:rPr lang="en-IN" sz="2200" dirty="0" smtClean="0">
                <a:latin typeface="Consolas" pitchFamily="49" charset="0"/>
                <a:cs typeface="Consolas" pitchFamily="49" charset="0"/>
                <a:sym typeface="Wingdings" pitchFamily="2" charset="2"/>
              </a:rPr>
              <a:t></a:t>
            </a:r>
            <a:r>
              <a:rPr lang="en-IN" sz="2200" dirty="0" smtClean="0">
                <a:latin typeface="Consolas" pitchFamily="49" charset="0"/>
                <a:cs typeface="Consolas" pitchFamily="49" charset="0"/>
              </a:rPr>
              <a:t>FIRST</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LINK(LAST)</a:t>
            </a:r>
            <a:r>
              <a:rPr lang="en-IN" sz="2200" dirty="0" smtClean="0">
                <a:latin typeface="Consolas" pitchFamily="49" charset="0"/>
                <a:cs typeface="Consolas" pitchFamily="49" charset="0"/>
                <a:sym typeface="Wingdings" pitchFamily="2" charset="2"/>
              </a:rPr>
              <a:t></a:t>
            </a:r>
            <a:r>
              <a:rPr lang="en-IN" sz="2200" dirty="0" smtClean="0">
                <a:latin typeface="Consolas" pitchFamily="49" charset="0"/>
                <a:cs typeface="Consolas" pitchFamily="49" charset="0"/>
              </a:rPr>
              <a:t>NEW</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FIRST</a:t>
            </a:r>
            <a:r>
              <a:rPr lang="en-IN" sz="2200" dirty="0" smtClean="0">
                <a:latin typeface="Consolas" pitchFamily="49" charset="0"/>
                <a:cs typeface="Consolas" pitchFamily="49" charset="0"/>
                <a:sym typeface="Wingdings" pitchFamily="2" charset="2"/>
              </a:rPr>
              <a:t></a:t>
            </a:r>
            <a:r>
              <a:rPr lang="en-IN" sz="2200" dirty="0" smtClean="0">
                <a:latin typeface="Consolas" pitchFamily="49" charset="0"/>
                <a:cs typeface="Consolas" pitchFamily="49" charset="0"/>
              </a:rPr>
              <a:t>NEW</a:t>
            </a:r>
          </a:p>
          <a:p>
            <a:r>
              <a:rPr lang="en-IN" sz="2200" dirty="0" smtClean="0">
                <a:latin typeface="Consolas" pitchFamily="49" charset="0"/>
                <a:cs typeface="Consolas" pitchFamily="49" charset="0"/>
              </a:rPr>
              <a:t>Return</a:t>
            </a:r>
          </a:p>
        </p:txBody>
      </p:sp>
      <p:sp>
        <p:nvSpPr>
          <p:cNvPr id="6" name="Left Arrow 5"/>
          <p:cNvSpPr/>
          <p:nvPr/>
        </p:nvSpPr>
        <p:spPr>
          <a:xfrm>
            <a:off x="1509010" y="1825050"/>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 name="Group 6"/>
          <p:cNvGrpSpPr/>
          <p:nvPr/>
        </p:nvGrpSpPr>
        <p:grpSpPr>
          <a:xfrm>
            <a:off x="3575788" y="51816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947388" y="51816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318988" y="51816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690588" y="51816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44958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2" idx="3"/>
            <a:endCxn id="14" idx="1"/>
          </p:cNvCxnSpPr>
          <p:nvPr/>
        </p:nvCxnSpPr>
        <p:spPr>
          <a:xfrm>
            <a:off x="58674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5" idx="3"/>
            <a:endCxn id="17" idx="1"/>
          </p:cNvCxnSpPr>
          <p:nvPr/>
        </p:nvCxnSpPr>
        <p:spPr>
          <a:xfrm>
            <a:off x="72390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Freeform 24"/>
          <p:cNvSpPr/>
          <p:nvPr/>
        </p:nvSpPr>
        <p:spPr>
          <a:xfrm>
            <a:off x="4347148" y="5426439"/>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7" name="Straight Arrow Connector 26"/>
          <p:cNvCxnSpPr/>
          <p:nvPr/>
        </p:nvCxnSpPr>
        <p:spPr>
          <a:xfrm flipV="1">
            <a:off x="3810000" y="5715001"/>
            <a:ext cx="0" cy="2079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463634" y="5920842"/>
            <a:ext cx="699551"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cxnSp>
        <p:nvCxnSpPr>
          <p:cNvPr id="31" name="Straight Connector 30"/>
          <p:cNvCxnSpPr/>
          <p:nvPr/>
        </p:nvCxnSpPr>
        <p:spPr>
          <a:xfrm>
            <a:off x="2057400"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32" name="Group 31"/>
          <p:cNvGrpSpPr/>
          <p:nvPr/>
        </p:nvGrpSpPr>
        <p:grpSpPr>
          <a:xfrm>
            <a:off x="2514600" y="403860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5" name="Group 34"/>
          <p:cNvGrpSpPr/>
          <p:nvPr/>
        </p:nvGrpSpPr>
        <p:grpSpPr>
          <a:xfrm>
            <a:off x="535379" y="4724400"/>
            <a:ext cx="920012" cy="533400"/>
            <a:chOff x="951919" y="5486400"/>
            <a:chExt cx="920012" cy="533400"/>
          </a:xfrm>
        </p:grpSpPr>
        <p:sp>
          <p:nvSpPr>
            <p:cNvPr id="36" name="Rectangle 3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7" name="Rectangle 3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8" name="TextBox 37"/>
          <p:cNvSpPr txBox="1"/>
          <p:nvPr/>
        </p:nvSpPr>
        <p:spPr>
          <a:xfrm>
            <a:off x="548243" y="4756068"/>
            <a:ext cx="495649" cy="461665"/>
          </a:xfrm>
          <a:prstGeom prst="rect">
            <a:avLst/>
          </a:prstGeom>
          <a:noFill/>
        </p:spPr>
        <p:txBody>
          <a:bodyPr wrap="none" rtlCol="0">
            <a:spAutoFit/>
          </a:bodyPr>
          <a:lstStyle/>
          <a:p>
            <a:r>
              <a:rPr lang="en-IN" sz="2400" b="1" dirty="0" smtClean="0">
                <a:solidFill>
                  <a:srgbClr val="FFFF00"/>
                </a:solidFill>
              </a:rPr>
              <a:t>50</a:t>
            </a:r>
            <a:endParaRPr lang="en-US" sz="2400" b="1" dirty="0">
              <a:solidFill>
                <a:srgbClr val="FFFF00"/>
              </a:solidFill>
            </a:endParaRPr>
          </a:p>
        </p:txBody>
      </p:sp>
      <p:sp>
        <p:nvSpPr>
          <p:cNvPr id="39" name="TextBox 38"/>
          <p:cNvSpPr txBox="1"/>
          <p:nvPr/>
        </p:nvSpPr>
        <p:spPr>
          <a:xfrm>
            <a:off x="2531425" y="4074225"/>
            <a:ext cx="495649" cy="461665"/>
          </a:xfrm>
          <a:prstGeom prst="rect">
            <a:avLst/>
          </a:prstGeom>
          <a:noFill/>
        </p:spPr>
        <p:txBody>
          <a:bodyPr wrap="none" rtlCol="0">
            <a:spAutoFit/>
          </a:bodyPr>
          <a:lstStyle/>
          <a:p>
            <a:r>
              <a:rPr lang="en-IN" sz="2400" b="1" dirty="0" smtClean="0">
                <a:solidFill>
                  <a:srgbClr val="FFFF00"/>
                </a:solidFill>
              </a:rPr>
              <a:t>50</a:t>
            </a:r>
            <a:endParaRPr lang="en-US" sz="2400" b="1" dirty="0">
              <a:solidFill>
                <a:srgbClr val="FFFF00"/>
              </a:solidFill>
            </a:endParaRPr>
          </a:p>
        </p:txBody>
      </p:sp>
      <p:sp>
        <p:nvSpPr>
          <p:cNvPr id="40" name="TextBox 39"/>
          <p:cNvSpPr txBox="1"/>
          <p:nvPr/>
        </p:nvSpPr>
        <p:spPr>
          <a:xfrm>
            <a:off x="638224" y="5257800"/>
            <a:ext cx="659155" cy="369332"/>
          </a:xfrm>
          <a:prstGeom prst="rect">
            <a:avLst/>
          </a:prstGeom>
          <a:noFill/>
        </p:spPr>
        <p:txBody>
          <a:bodyPr wrap="none" rtlCol="0">
            <a:spAutoFit/>
          </a:bodyPr>
          <a:lstStyle/>
          <a:p>
            <a:pPr algn="ctr"/>
            <a:r>
              <a:rPr lang="en-IN" b="1" dirty="0" smtClean="0"/>
              <a:t>NEW</a:t>
            </a:r>
            <a:endParaRPr lang="en-US" b="1" dirty="0"/>
          </a:p>
        </p:txBody>
      </p:sp>
      <p:sp>
        <p:nvSpPr>
          <p:cNvPr id="41" name="TextBox 40"/>
          <p:cNvSpPr txBox="1"/>
          <p:nvPr/>
        </p:nvSpPr>
        <p:spPr>
          <a:xfrm>
            <a:off x="2617445" y="3625334"/>
            <a:ext cx="659155" cy="369332"/>
          </a:xfrm>
          <a:prstGeom prst="rect">
            <a:avLst/>
          </a:prstGeom>
          <a:noFill/>
        </p:spPr>
        <p:txBody>
          <a:bodyPr wrap="none" rtlCol="0">
            <a:spAutoFit/>
          </a:bodyPr>
          <a:lstStyle/>
          <a:p>
            <a:pPr algn="ctr"/>
            <a:r>
              <a:rPr lang="en-IN" b="1" dirty="0" smtClean="0"/>
              <a:t>NEW</a:t>
            </a:r>
            <a:endParaRPr lang="en-US" b="1" dirty="0"/>
          </a:p>
        </p:txBody>
      </p:sp>
      <p:sp>
        <p:nvSpPr>
          <p:cNvPr id="42" name="Freeform 41"/>
          <p:cNvSpPr/>
          <p:nvPr/>
        </p:nvSpPr>
        <p:spPr>
          <a:xfrm>
            <a:off x="152400" y="496388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TextBox 42"/>
          <p:cNvSpPr txBox="1"/>
          <p:nvPr/>
        </p:nvSpPr>
        <p:spPr>
          <a:xfrm>
            <a:off x="307872" y="3974068"/>
            <a:ext cx="699551"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sp>
        <p:nvSpPr>
          <p:cNvPr id="44" name="TextBox 43"/>
          <p:cNvSpPr txBox="1"/>
          <p:nvPr/>
        </p:nvSpPr>
        <p:spPr>
          <a:xfrm>
            <a:off x="971570" y="3962400"/>
            <a:ext cx="642484" cy="369332"/>
          </a:xfrm>
          <a:prstGeom prst="rect">
            <a:avLst/>
          </a:prstGeom>
          <a:noFill/>
        </p:spPr>
        <p:txBody>
          <a:bodyPr wrap="none" rtlCol="0">
            <a:spAutoFit/>
          </a:bodyPr>
          <a:lstStyle/>
          <a:p>
            <a:pPr algn="ctr"/>
            <a:r>
              <a:rPr lang="en-IN" b="1" dirty="0" smtClean="0"/>
              <a:t>LAST</a:t>
            </a:r>
            <a:endParaRPr lang="en-US" b="1" dirty="0"/>
          </a:p>
        </p:txBody>
      </p:sp>
      <p:cxnSp>
        <p:nvCxnSpPr>
          <p:cNvPr id="46" name="Straight Arrow Connector 45"/>
          <p:cNvCxnSpPr>
            <a:stCxn id="43" idx="2"/>
          </p:cNvCxnSpPr>
          <p:nvPr/>
        </p:nvCxnSpPr>
        <p:spPr>
          <a:xfrm flipH="1">
            <a:off x="657647" y="4343400"/>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p:nvPr/>
        </p:nvCxnSpPr>
        <p:spPr>
          <a:xfrm flipH="1">
            <a:off x="1297378" y="4343400"/>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7" name="TextBox 56"/>
          <p:cNvSpPr txBox="1"/>
          <p:nvPr/>
        </p:nvSpPr>
        <p:spPr>
          <a:xfrm>
            <a:off x="7945355" y="4365068"/>
            <a:ext cx="642484" cy="369332"/>
          </a:xfrm>
          <a:prstGeom prst="rect">
            <a:avLst/>
          </a:prstGeom>
          <a:noFill/>
        </p:spPr>
        <p:txBody>
          <a:bodyPr wrap="none" rtlCol="0">
            <a:spAutoFit/>
          </a:bodyPr>
          <a:lstStyle/>
          <a:p>
            <a:pPr algn="ctr"/>
            <a:r>
              <a:rPr lang="en-IN" b="1" dirty="0" smtClean="0"/>
              <a:t>LAST</a:t>
            </a:r>
            <a:endParaRPr lang="en-US" b="1" dirty="0"/>
          </a:p>
        </p:txBody>
      </p:sp>
      <p:cxnSp>
        <p:nvCxnSpPr>
          <p:cNvPr id="58" name="Straight Arrow Connector 57"/>
          <p:cNvCxnSpPr/>
          <p:nvPr/>
        </p:nvCxnSpPr>
        <p:spPr>
          <a:xfrm flipH="1">
            <a:off x="8271163" y="4746068"/>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Freeform 58"/>
          <p:cNvSpPr/>
          <p:nvPr/>
        </p:nvSpPr>
        <p:spPr>
          <a:xfrm>
            <a:off x="2286000" y="4322618"/>
            <a:ext cx="6703621" cy="1947553"/>
          </a:xfrm>
          <a:custGeom>
            <a:avLst/>
            <a:gdLst>
              <a:gd name="connsiteX0" fmla="*/ 5462650 w 5830785"/>
              <a:gd name="connsiteY0" fmla="*/ 1104405 h 1947553"/>
              <a:gd name="connsiteX1" fmla="*/ 5830785 w 5830785"/>
              <a:gd name="connsiteY1" fmla="*/ 1104405 h 1947553"/>
              <a:gd name="connsiteX2" fmla="*/ 5830785 w 5830785"/>
              <a:gd name="connsiteY2" fmla="*/ 1947553 h 1947553"/>
              <a:gd name="connsiteX3" fmla="*/ 0 w 5830785"/>
              <a:gd name="connsiteY3" fmla="*/ 1947553 h 1947553"/>
              <a:gd name="connsiteX4" fmla="*/ 0 w 5830785"/>
              <a:gd name="connsiteY4" fmla="*/ 0 h 1947553"/>
              <a:gd name="connsiteX5" fmla="*/ 190006 w 5830785"/>
              <a:gd name="connsiteY5" fmla="*/ 0 h 194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0785" h="1947553">
                <a:moveTo>
                  <a:pt x="5462650" y="1104405"/>
                </a:moveTo>
                <a:lnTo>
                  <a:pt x="5830785" y="1104405"/>
                </a:lnTo>
                <a:lnTo>
                  <a:pt x="5830785" y="1947553"/>
                </a:lnTo>
                <a:lnTo>
                  <a:pt x="0" y="1947553"/>
                </a:lnTo>
                <a:lnTo>
                  <a:pt x="0" y="0"/>
                </a:lnTo>
                <a:lnTo>
                  <a:pt x="190006" y="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0" name="Freeform 59"/>
          <p:cNvSpPr/>
          <p:nvPr/>
        </p:nvSpPr>
        <p:spPr>
          <a:xfrm>
            <a:off x="2838203" y="4298868"/>
            <a:ext cx="1116280" cy="1163781"/>
          </a:xfrm>
          <a:custGeom>
            <a:avLst/>
            <a:gdLst>
              <a:gd name="connsiteX0" fmla="*/ 581891 w 1116280"/>
              <a:gd name="connsiteY0" fmla="*/ 0 h 1163781"/>
              <a:gd name="connsiteX1" fmla="*/ 1116280 w 1116280"/>
              <a:gd name="connsiteY1" fmla="*/ 0 h 1163781"/>
              <a:gd name="connsiteX2" fmla="*/ 1116280 w 1116280"/>
              <a:gd name="connsiteY2" fmla="*/ 498763 h 1163781"/>
              <a:gd name="connsiteX3" fmla="*/ 0 w 1116280"/>
              <a:gd name="connsiteY3" fmla="*/ 498763 h 1163781"/>
              <a:gd name="connsiteX4" fmla="*/ 0 w 1116280"/>
              <a:gd name="connsiteY4" fmla="*/ 1163781 h 1163781"/>
              <a:gd name="connsiteX5" fmla="*/ 736270 w 1116280"/>
              <a:gd name="connsiteY5" fmla="*/ 1163781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280" h="1163781">
                <a:moveTo>
                  <a:pt x="581891" y="0"/>
                </a:moveTo>
                <a:lnTo>
                  <a:pt x="1116280" y="0"/>
                </a:lnTo>
                <a:lnTo>
                  <a:pt x="1116280" y="498763"/>
                </a:lnTo>
                <a:lnTo>
                  <a:pt x="0" y="498763"/>
                </a:lnTo>
                <a:lnTo>
                  <a:pt x="0" y="1163781"/>
                </a:lnTo>
                <a:lnTo>
                  <a:pt x="736270" y="1163781"/>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TextBox 44"/>
          <p:cNvSpPr txBox="1"/>
          <p:nvPr/>
        </p:nvSpPr>
        <p:spPr>
          <a:xfrm>
            <a:off x="2945042" y="3274206"/>
            <a:ext cx="699551"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cxnSp>
        <p:nvCxnSpPr>
          <p:cNvPr id="47" name="Straight Arrow Connector 46"/>
          <p:cNvCxnSpPr>
            <a:stCxn id="45" idx="2"/>
          </p:cNvCxnSpPr>
          <p:nvPr/>
        </p:nvCxnSpPr>
        <p:spPr>
          <a:xfrm flipH="1">
            <a:off x="3294817" y="3643538"/>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3453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heel(1)">
                                      <p:cBhvr>
                                        <p:cTn id="67" dur="20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up)">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wheel(1)">
                                      <p:cBhvr>
                                        <p:cTn id="93" dur="2000"/>
                                        <p:tgtEl>
                                          <p:spTgt spid="59"/>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27"/>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5" grpId="0" animBg="1"/>
      <p:bldP spid="25" grpId="1" animBg="1"/>
      <p:bldP spid="29" grpId="0"/>
      <p:bldP spid="29" grpId="1"/>
      <p:bldP spid="38" grpId="0"/>
      <p:bldP spid="39" grpId="0"/>
      <p:bldP spid="40" grpId="0"/>
      <p:bldP spid="41" grpId="0"/>
      <p:bldP spid="42" grpId="0" animBg="1"/>
      <p:bldP spid="43" grpId="0"/>
      <p:bldP spid="44" grpId="0"/>
      <p:bldP spid="57" grpId="0"/>
      <p:bldP spid="59" grpId="0" animBg="1"/>
      <p:bldP spid="60" grpId="0" animBg="1"/>
      <p:bldP spid="4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a:t>
            </a:r>
            <a:r>
              <a:rPr lang="en-US" sz="4000" dirty="0" smtClean="0"/>
              <a:t>CIR_INS_LAST( </a:t>
            </a:r>
            <a:r>
              <a:rPr lang="en-US" sz="4000" dirty="0"/>
              <a: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FF0000"/>
                </a:solidFill>
              </a:rPr>
              <a:t>inserts a new node at the </a:t>
            </a:r>
            <a:r>
              <a:rPr lang="en-IN" b="1" dirty="0" smtClean="0">
                <a:solidFill>
                  <a:srgbClr val="FF0000"/>
                </a:solidFill>
              </a:rPr>
              <a:t>last position </a:t>
            </a:r>
            <a:r>
              <a:rPr lang="en-IN" dirty="0"/>
              <a:t>of Circular linked list. </a:t>
            </a:r>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917497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a:t>
            </a:r>
            <a:r>
              <a:rPr lang="en-US" sz="4000" dirty="0" smtClean="0"/>
              <a:t>CIR_INS_LAST</a:t>
            </a:r>
            <a:r>
              <a:rPr lang="en-US" sz="4000" dirty="0"/>
              <a:t>( X,FIRST,LAST)</a:t>
            </a:r>
          </a:p>
        </p:txBody>
      </p:sp>
      <p:sp>
        <p:nvSpPr>
          <p:cNvPr id="4" name="TextBox 3"/>
          <p:cNvSpPr txBox="1"/>
          <p:nvPr/>
        </p:nvSpPr>
        <p:spPr>
          <a:xfrm>
            <a:off x="228600" y="1111746"/>
            <a:ext cx="8686800" cy="489364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400" b="1" dirty="0" smtClean="0">
                <a:solidFill>
                  <a:schemeClr val="tx2">
                    <a:lumMod val="60000"/>
                    <a:lumOff val="40000"/>
                  </a:schemeClr>
                </a:solidFill>
                <a:latin typeface="Consolas" pitchFamily="49" charset="0"/>
                <a:cs typeface="Consolas" pitchFamily="49" charset="0"/>
              </a:rPr>
              <a:t>1. [Creates a new empty node]</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NEW     NODE</a:t>
            </a:r>
            <a:endParaRPr lang="en-IN" sz="2400" dirty="0">
              <a:latin typeface="Consolas" pitchFamily="49" charset="0"/>
              <a:cs typeface="Consolas" pitchFamily="49" charset="0"/>
            </a:endParaRPr>
          </a:p>
          <a:p>
            <a:r>
              <a:rPr lang="en-IN" sz="2400" b="1" dirty="0" smtClean="0">
                <a:solidFill>
                  <a:schemeClr val="tx2">
                    <a:lumMod val="60000"/>
                    <a:lumOff val="40000"/>
                  </a:schemeClr>
                </a:solidFill>
                <a:latin typeface="Consolas" pitchFamily="49" charset="0"/>
                <a:cs typeface="Consolas" pitchFamily="49" charset="0"/>
              </a:rPr>
              <a:t>2</a:t>
            </a:r>
            <a:r>
              <a:rPr lang="en-IN" sz="2400" b="1" dirty="0">
                <a:solidFill>
                  <a:schemeClr val="tx2">
                    <a:lumMod val="60000"/>
                    <a:lumOff val="40000"/>
                  </a:schemeClr>
                </a:solidFill>
                <a:latin typeface="Consolas" pitchFamily="49" charset="0"/>
                <a:cs typeface="Consolas" pitchFamily="49" charset="0"/>
              </a:rPr>
              <a:t>. [Initialize fields of new node and its </a:t>
            </a:r>
            <a:r>
              <a:rPr lang="en-IN" sz="2400" b="1" dirty="0" smtClean="0">
                <a:solidFill>
                  <a:schemeClr val="tx2">
                    <a:lumMod val="60000"/>
                    <a:lumOff val="40000"/>
                  </a:schemeClr>
                </a:solidFill>
                <a:latin typeface="Consolas" pitchFamily="49" charset="0"/>
                <a:cs typeface="Consolas" pitchFamily="49" charset="0"/>
              </a:rPr>
              <a:t>link]</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INFO </a:t>
            </a:r>
            <a:r>
              <a:rPr lang="en-IN" sz="2400" dirty="0">
                <a:latin typeface="Consolas" pitchFamily="49" charset="0"/>
                <a:cs typeface="Consolas" pitchFamily="49" charset="0"/>
              </a:rPr>
              <a:t>(NEW)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X</a:t>
            </a:r>
          </a:p>
          <a:p>
            <a:r>
              <a:rPr lang="en-IN" sz="2400" dirty="0" smtClean="0">
                <a:latin typeface="Consolas" pitchFamily="49" charset="0"/>
                <a:cs typeface="Consolas" pitchFamily="49" charset="0"/>
              </a:rPr>
              <a:t>   </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IF</a:t>
            </a:r>
            <a:r>
              <a:rPr lang="en-IN" sz="2400" dirty="0">
                <a:latin typeface="Consolas" pitchFamily="49" charset="0"/>
                <a:cs typeface="Consolas" pitchFamily="49" charset="0"/>
              </a:rPr>
              <a:t> </a:t>
            </a:r>
            <a:r>
              <a:rPr lang="en-IN" sz="2400" dirty="0" smtClean="0">
                <a:latin typeface="Consolas" pitchFamily="49" charset="0"/>
                <a:cs typeface="Consolas" pitchFamily="49" charset="0"/>
              </a:rPr>
              <a:t>  FIRST </a:t>
            </a:r>
            <a:r>
              <a:rPr lang="en-IN" sz="2400" dirty="0">
                <a:latin typeface="Consolas" pitchFamily="49" charset="0"/>
                <a:cs typeface="Consolas" pitchFamily="49" charset="0"/>
              </a:rPr>
              <a:t>= NULL</a:t>
            </a:r>
          </a:p>
          <a:p>
            <a:r>
              <a:rPr lang="en-IN" sz="2400" dirty="0" smtClean="0">
                <a:latin typeface="Consolas" pitchFamily="49" charset="0"/>
                <a:cs typeface="Consolas" pitchFamily="49" charset="0"/>
              </a:rPr>
              <a:t>   THEN LINK </a:t>
            </a:r>
            <a:r>
              <a:rPr lang="en-IN" sz="2400" dirty="0">
                <a:latin typeface="Consolas" pitchFamily="49" charset="0"/>
                <a:cs typeface="Consolas" pitchFamily="49" charset="0"/>
              </a:rPr>
              <a:t>(NEW)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NEW</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FIRST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LAST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NEW</a:t>
            </a:r>
            <a:endParaRPr lang="en-IN" sz="2400" dirty="0" smtClean="0">
              <a:latin typeface="Consolas" pitchFamily="49" charset="0"/>
              <a:cs typeface="Consolas" pitchFamily="49" charset="0"/>
            </a:endParaRPr>
          </a:p>
          <a:p>
            <a:r>
              <a:rPr lang="en-IN" sz="2400" dirty="0">
                <a:latin typeface="Consolas" pitchFamily="49" charset="0"/>
                <a:cs typeface="Consolas" pitchFamily="49" charset="0"/>
              </a:rPr>
              <a:t>   ELSE LINK (NEW)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FIRST</a:t>
            </a:r>
          </a:p>
          <a:p>
            <a:r>
              <a:rPr lang="en-IN" sz="2400" dirty="0" smtClean="0">
                <a:latin typeface="Consolas" pitchFamily="49" charset="0"/>
                <a:cs typeface="Consolas" pitchFamily="49" charset="0"/>
              </a:rPr>
              <a:t>        LINK </a:t>
            </a:r>
            <a:r>
              <a:rPr lang="en-IN" sz="2400" dirty="0">
                <a:latin typeface="Consolas" pitchFamily="49" charset="0"/>
                <a:cs typeface="Consolas" pitchFamily="49" charset="0"/>
              </a:rPr>
              <a:t>(LAST)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NEW</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LAST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NEW</a:t>
            </a:r>
          </a:p>
          <a:p>
            <a:endParaRPr lang="en-IN" sz="2400" dirty="0">
              <a:latin typeface="Consolas" pitchFamily="49" charset="0"/>
              <a:cs typeface="Consolas" pitchFamily="49" charset="0"/>
            </a:endParaRPr>
          </a:p>
          <a:p>
            <a:r>
              <a:rPr lang="en-IN" sz="2400" dirty="0" smtClean="0">
                <a:latin typeface="Consolas" pitchFamily="49" charset="0"/>
                <a:cs typeface="Consolas" pitchFamily="49" charset="0"/>
              </a:rPr>
              <a:t>   Return</a:t>
            </a:r>
          </a:p>
        </p:txBody>
      </p:sp>
      <p:sp>
        <p:nvSpPr>
          <p:cNvPr id="5" name="Left Arrow 4"/>
          <p:cNvSpPr/>
          <p:nvPr/>
        </p:nvSpPr>
        <p:spPr>
          <a:xfrm>
            <a:off x="1509010" y="1585210"/>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70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a:t>
            </a:r>
            <a:r>
              <a:rPr lang="en-US" sz="4000" dirty="0" smtClean="0"/>
              <a:t>CIR_INS_LAST(X,FIRST,LAST</a:t>
            </a:r>
            <a:r>
              <a:rPr lang="en-US" sz="4000" dirty="0"/>
              <a:t>)</a:t>
            </a:r>
            <a:endParaRPr lang="en-US" dirty="0"/>
          </a:p>
        </p:txBody>
      </p:sp>
      <p:sp>
        <p:nvSpPr>
          <p:cNvPr id="4" name="TextBox 3"/>
          <p:cNvSpPr txBox="1"/>
          <p:nvPr/>
        </p:nvSpPr>
        <p:spPr>
          <a:xfrm>
            <a:off x="152400" y="990600"/>
            <a:ext cx="4495800" cy="2308324"/>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400" b="1" dirty="0" smtClean="0">
                <a:solidFill>
                  <a:schemeClr val="tx2">
                    <a:lumMod val="60000"/>
                    <a:lumOff val="40000"/>
                  </a:schemeClr>
                </a:solidFill>
                <a:latin typeface="Consolas" pitchFamily="49" charset="0"/>
                <a:cs typeface="Consolas" pitchFamily="49" charset="0"/>
              </a:rPr>
              <a:t>[Creates a new empty </a:t>
            </a:r>
          </a:p>
          <a:p>
            <a:r>
              <a:rPr lang="en-IN" sz="2400" b="1" dirty="0">
                <a:solidFill>
                  <a:schemeClr val="tx2">
                    <a:lumMod val="60000"/>
                    <a:lumOff val="40000"/>
                  </a:schemeClr>
                </a:solidFill>
                <a:latin typeface="Consolas" pitchFamily="49" charset="0"/>
                <a:cs typeface="Consolas" pitchFamily="49" charset="0"/>
              </a:rPr>
              <a:t> </a:t>
            </a:r>
            <a:r>
              <a:rPr lang="en-IN" sz="2400" b="1" dirty="0" smtClean="0">
                <a:solidFill>
                  <a:schemeClr val="tx2">
                    <a:lumMod val="60000"/>
                    <a:lumOff val="40000"/>
                  </a:schemeClr>
                </a:solidFill>
                <a:latin typeface="Consolas" pitchFamily="49" charset="0"/>
                <a:cs typeface="Consolas" pitchFamily="49" charset="0"/>
              </a:rPr>
              <a:t> node]</a:t>
            </a:r>
          </a:p>
          <a:p>
            <a:r>
              <a:rPr lang="en-IN" sz="2400" dirty="0">
                <a:latin typeface="Consolas" pitchFamily="49" charset="0"/>
                <a:cs typeface="Consolas" pitchFamily="49" charset="0"/>
              </a:rPr>
              <a:t> </a:t>
            </a:r>
            <a:r>
              <a:rPr lang="en-IN" sz="2400" dirty="0" smtClean="0">
                <a:latin typeface="Consolas" pitchFamily="49" charset="0"/>
                <a:cs typeface="Consolas" pitchFamily="49" charset="0"/>
              </a:rPr>
              <a:t>  NEW     NODE</a:t>
            </a:r>
            <a:endParaRPr lang="en-IN" sz="2400" dirty="0">
              <a:latin typeface="Consolas" pitchFamily="49" charset="0"/>
              <a:cs typeface="Consolas" pitchFamily="49" charset="0"/>
            </a:endParaRPr>
          </a:p>
          <a:p>
            <a:r>
              <a:rPr lang="en-IN" sz="2400" b="1" dirty="0" smtClean="0">
                <a:solidFill>
                  <a:schemeClr val="tx2">
                    <a:lumMod val="60000"/>
                    <a:lumOff val="40000"/>
                  </a:schemeClr>
                </a:solidFill>
                <a:latin typeface="Consolas" pitchFamily="49" charset="0"/>
                <a:cs typeface="Consolas" pitchFamily="49" charset="0"/>
              </a:rPr>
              <a:t>2</a:t>
            </a:r>
            <a:r>
              <a:rPr lang="en-IN" sz="2400" b="1" dirty="0">
                <a:solidFill>
                  <a:schemeClr val="tx2">
                    <a:lumMod val="60000"/>
                    <a:lumOff val="40000"/>
                  </a:schemeClr>
                </a:solidFill>
                <a:latin typeface="Consolas" pitchFamily="49" charset="0"/>
                <a:cs typeface="Consolas" pitchFamily="49" charset="0"/>
              </a:rPr>
              <a:t>. [Initialize fields of new node and its </a:t>
            </a:r>
            <a:r>
              <a:rPr lang="en-IN" sz="2400" b="1" dirty="0" smtClean="0">
                <a:solidFill>
                  <a:schemeClr val="tx2">
                    <a:lumMod val="60000"/>
                    <a:lumOff val="40000"/>
                  </a:schemeClr>
                </a:solidFill>
                <a:latin typeface="Consolas" pitchFamily="49" charset="0"/>
                <a:cs typeface="Consolas" pitchFamily="49" charset="0"/>
              </a:rPr>
              <a:t>link]</a:t>
            </a:r>
          </a:p>
          <a:p>
            <a:r>
              <a:rPr lang="en-IN" sz="2400" dirty="0" smtClean="0">
                <a:latin typeface="Consolas" pitchFamily="49" charset="0"/>
                <a:cs typeface="Consolas" pitchFamily="49" charset="0"/>
              </a:rPr>
              <a:t>INFO </a:t>
            </a:r>
            <a:r>
              <a:rPr lang="en-IN" sz="2400" dirty="0">
                <a:latin typeface="Consolas" pitchFamily="49" charset="0"/>
                <a:cs typeface="Consolas" pitchFamily="49" charset="0"/>
              </a:rPr>
              <a:t>(NEW) </a:t>
            </a:r>
            <a:r>
              <a:rPr lang="en-IN" sz="2400" dirty="0" smtClean="0">
                <a:latin typeface="Consolas" pitchFamily="49" charset="0"/>
                <a:cs typeface="Consolas" pitchFamily="49" charset="0"/>
                <a:sym typeface="Wingdings" pitchFamily="2" charset="2"/>
              </a:rPr>
              <a:t></a:t>
            </a:r>
            <a:r>
              <a:rPr lang="en-IN" sz="2400" dirty="0" smtClean="0">
                <a:latin typeface="Consolas" pitchFamily="49" charset="0"/>
                <a:cs typeface="Consolas" pitchFamily="49" charset="0"/>
              </a:rPr>
              <a:t> X</a:t>
            </a:r>
          </a:p>
        </p:txBody>
      </p:sp>
      <p:sp>
        <p:nvSpPr>
          <p:cNvPr id="5" name="TextBox 4"/>
          <p:cNvSpPr txBox="1"/>
          <p:nvPr/>
        </p:nvSpPr>
        <p:spPr>
          <a:xfrm>
            <a:off x="4800600" y="990600"/>
            <a:ext cx="4114800" cy="246221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200" dirty="0">
                <a:latin typeface="Consolas" pitchFamily="49" charset="0"/>
                <a:cs typeface="Consolas" pitchFamily="49" charset="0"/>
              </a:rPr>
              <a:t>IF   FIRST = NULL</a:t>
            </a:r>
          </a:p>
          <a:p>
            <a:r>
              <a:rPr lang="en-IN" sz="2200" dirty="0">
                <a:latin typeface="Consolas" pitchFamily="49" charset="0"/>
                <a:cs typeface="Consolas" pitchFamily="49" charset="0"/>
              </a:rPr>
              <a:t>THEN LINK(NEW)</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     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smtClean="0">
                <a:latin typeface="Consolas" pitchFamily="49" charset="0"/>
                <a:cs typeface="Consolas" pitchFamily="49" charset="0"/>
              </a:rPr>
              <a:t>ELSE LINK(NEW)</a:t>
            </a:r>
            <a:r>
              <a:rPr lang="en-IN" sz="2200" dirty="0" smtClean="0">
                <a:latin typeface="Consolas" pitchFamily="49" charset="0"/>
                <a:cs typeface="Consolas" pitchFamily="49" charset="0"/>
                <a:sym typeface="Wingdings" pitchFamily="2" charset="2"/>
              </a:rPr>
              <a:t></a:t>
            </a:r>
            <a:r>
              <a:rPr lang="en-IN" sz="2200" dirty="0" smtClean="0">
                <a:latin typeface="Consolas" pitchFamily="49" charset="0"/>
                <a:cs typeface="Consolas" pitchFamily="49" charset="0"/>
              </a:rPr>
              <a:t>FIRST</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LINK(LAST)</a:t>
            </a:r>
            <a:r>
              <a:rPr lang="en-IN" sz="2200" dirty="0" smtClean="0">
                <a:latin typeface="Consolas" pitchFamily="49" charset="0"/>
                <a:cs typeface="Consolas" pitchFamily="49" charset="0"/>
                <a:sym typeface="Wingdings" pitchFamily="2" charset="2"/>
              </a:rPr>
              <a:t></a:t>
            </a:r>
            <a:r>
              <a:rPr lang="en-IN" sz="2200" dirty="0" smtClean="0">
                <a:latin typeface="Consolas" pitchFamily="49" charset="0"/>
                <a:cs typeface="Consolas" pitchFamily="49" charset="0"/>
              </a:rPr>
              <a:t>NEW</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LAST</a:t>
            </a:r>
            <a:r>
              <a:rPr lang="en-IN" sz="2200" dirty="0" smtClean="0">
                <a:latin typeface="Consolas" pitchFamily="49" charset="0"/>
                <a:cs typeface="Consolas" pitchFamily="49" charset="0"/>
                <a:sym typeface="Wingdings" pitchFamily="2" charset="2"/>
              </a:rPr>
              <a:t></a:t>
            </a:r>
            <a:r>
              <a:rPr lang="en-IN" sz="2200" dirty="0" smtClean="0">
                <a:latin typeface="Consolas" pitchFamily="49" charset="0"/>
                <a:cs typeface="Consolas" pitchFamily="49" charset="0"/>
              </a:rPr>
              <a:t>NEW</a:t>
            </a:r>
          </a:p>
          <a:p>
            <a:r>
              <a:rPr lang="en-IN" sz="2200" dirty="0" smtClean="0">
                <a:latin typeface="Consolas" pitchFamily="49" charset="0"/>
                <a:cs typeface="Consolas" pitchFamily="49" charset="0"/>
              </a:rPr>
              <a:t>Return</a:t>
            </a:r>
          </a:p>
        </p:txBody>
      </p:sp>
      <p:sp>
        <p:nvSpPr>
          <p:cNvPr id="6" name="Left Arrow 5"/>
          <p:cNvSpPr/>
          <p:nvPr/>
        </p:nvSpPr>
        <p:spPr>
          <a:xfrm>
            <a:off x="1509010" y="1825050"/>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 name="Group 6"/>
          <p:cNvGrpSpPr/>
          <p:nvPr/>
        </p:nvGrpSpPr>
        <p:grpSpPr>
          <a:xfrm>
            <a:off x="2398154" y="5292226"/>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769754" y="5292226"/>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141354" y="5292226"/>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12954" y="5292226"/>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3318166" y="5558926"/>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2" idx="3"/>
            <a:endCxn id="14" idx="1"/>
          </p:cNvCxnSpPr>
          <p:nvPr/>
        </p:nvCxnSpPr>
        <p:spPr>
          <a:xfrm>
            <a:off x="4689766" y="5558926"/>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3"/>
            <a:endCxn id="17" idx="1"/>
          </p:cNvCxnSpPr>
          <p:nvPr/>
        </p:nvCxnSpPr>
        <p:spPr>
          <a:xfrm>
            <a:off x="6061366" y="5558926"/>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3169514" y="5537065"/>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3" name="Straight Arrow Connector 22"/>
          <p:cNvCxnSpPr/>
          <p:nvPr/>
        </p:nvCxnSpPr>
        <p:spPr>
          <a:xfrm flipV="1">
            <a:off x="2632366" y="5825627"/>
            <a:ext cx="0" cy="2079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2286000" y="6031468"/>
            <a:ext cx="699551"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cxnSp>
        <p:nvCxnSpPr>
          <p:cNvPr id="25" name="Straight Connector 24"/>
          <p:cNvCxnSpPr/>
          <p:nvPr/>
        </p:nvCxnSpPr>
        <p:spPr>
          <a:xfrm>
            <a:off x="2057400"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7861607" y="40386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9" name="Group 28"/>
          <p:cNvGrpSpPr/>
          <p:nvPr/>
        </p:nvGrpSpPr>
        <p:grpSpPr>
          <a:xfrm>
            <a:off x="535379" y="4724400"/>
            <a:ext cx="920012" cy="533400"/>
            <a:chOff x="951919" y="5486400"/>
            <a:chExt cx="920012" cy="533400"/>
          </a:xfrm>
        </p:grpSpPr>
        <p:sp>
          <p:nvSpPr>
            <p:cNvPr id="30" name="Rectangle 2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TextBox 31"/>
          <p:cNvSpPr txBox="1"/>
          <p:nvPr/>
        </p:nvSpPr>
        <p:spPr>
          <a:xfrm>
            <a:off x="548243" y="4756068"/>
            <a:ext cx="495649" cy="461665"/>
          </a:xfrm>
          <a:prstGeom prst="rect">
            <a:avLst/>
          </a:prstGeom>
          <a:noFill/>
        </p:spPr>
        <p:txBody>
          <a:bodyPr wrap="none" rtlCol="0">
            <a:spAutoFit/>
          </a:bodyPr>
          <a:lstStyle/>
          <a:p>
            <a:r>
              <a:rPr lang="en-IN" sz="2400" b="1" dirty="0" smtClean="0">
                <a:solidFill>
                  <a:srgbClr val="FFFF00"/>
                </a:solidFill>
              </a:rPr>
              <a:t>50</a:t>
            </a:r>
            <a:endParaRPr lang="en-US" sz="2400" b="1" dirty="0">
              <a:solidFill>
                <a:srgbClr val="FFFF00"/>
              </a:solidFill>
            </a:endParaRPr>
          </a:p>
        </p:txBody>
      </p:sp>
      <p:sp>
        <p:nvSpPr>
          <p:cNvPr id="33" name="TextBox 32"/>
          <p:cNvSpPr txBox="1"/>
          <p:nvPr/>
        </p:nvSpPr>
        <p:spPr>
          <a:xfrm>
            <a:off x="7878432" y="4074225"/>
            <a:ext cx="495649" cy="461665"/>
          </a:xfrm>
          <a:prstGeom prst="rect">
            <a:avLst/>
          </a:prstGeom>
          <a:noFill/>
        </p:spPr>
        <p:txBody>
          <a:bodyPr wrap="none" rtlCol="0">
            <a:spAutoFit/>
          </a:bodyPr>
          <a:lstStyle/>
          <a:p>
            <a:r>
              <a:rPr lang="en-IN" sz="2400" b="1" dirty="0" smtClean="0">
                <a:solidFill>
                  <a:srgbClr val="FFFF00"/>
                </a:solidFill>
              </a:rPr>
              <a:t>50</a:t>
            </a:r>
            <a:endParaRPr lang="en-US" sz="2400" b="1" dirty="0">
              <a:solidFill>
                <a:srgbClr val="FFFF00"/>
              </a:solidFill>
            </a:endParaRPr>
          </a:p>
        </p:txBody>
      </p:sp>
      <p:sp>
        <p:nvSpPr>
          <p:cNvPr id="34" name="TextBox 33"/>
          <p:cNvSpPr txBox="1"/>
          <p:nvPr/>
        </p:nvSpPr>
        <p:spPr>
          <a:xfrm>
            <a:off x="638224" y="5257800"/>
            <a:ext cx="659155" cy="369332"/>
          </a:xfrm>
          <a:prstGeom prst="rect">
            <a:avLst/>
          </a:prstGeom>
          <a:noFill/>
        </p:spPr>
        <p:txBody>
          <a:bodyPr wrap="none" rtlCol="0">
            <a:spAutoFit/>
          </a:bodyPr>
          <a:lstStyle/>
          <a:p>
            <a:pPr algn="ctr"/>
            <a:r>
              <a:rPr lang="en-IN" b="1" dirty="0" smtClean="0"/>
              <a:t>NEW</a:t>
            </a:r>
            <a:endParaRPr lang="en-US" b="1" dirty="0"/>
          </a:p>
        </p:txBody>
      </p:sp>
      <p:sp>
        <p:nvSpPr>
          <p:cNvPr id="35" name="TextBox 34"/>
          <p:cNvSpPr txBox="1"/>
          <p:nvPr/>
        </p:nvSpPr>
        <p:spPr>
          <a:xfrm>
            <a:off x="7964452" y="3625334"/>
            <a:ext cx="659155" cy="369332"/>
          </a:xfrm>
          <a:prstGeom prst="rect">
            <a:avLst/>
          </a:prstGeom>
          <a:noFill/>
        </p:spPr>
        <p:txBody>
          <a:bodyPr wrap="none" rtlCol="0">
            <a:spAutoFit/>
          </a:bodyPr>
          <a:lstStyle/>
          <a:p>
            <a:pPr algn="ctr"/>
            <a:r>
              <a:rPr lang="en-IN" b="1" dirty="0" smtClean="0"/>
              <a:t>NEW</a:t>
            </a:r>
            <a:endParaRPr lang="en-US" b="1" dirty="0"/>
          </a:p>
        </p:txBody>
      </p:sp>
      <p:sp>
        <p:nvSpPr>
          <p:cNvPr id="36" name="Freeform 35"/>
          <p:cNvSpPr/>
          <p:nvPr/>
        </p:nvSpPr>
        <p:spPr>
          <a:xfrm>
            <a:off x="152400" y="496388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307872" y="3974068"/>
            <a:ext cx="699551"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sp>
        <p:nvSpPr>
          <p:cNvPr id="38" name="TextBox 37"/>
          <p:cNvSpPr txBox="1"/>
          <p:nvPr/>
        </p:nvSpPr>
        <p:spPr>
          <a:xfrm>
            <a:off x="971570" y="3962400"/>
            <a:ext cx="642484" cy="369332"/>
          </a:xfrm>
          <a:prstGeom prst="rect">
            <a:avLst/>
          </a:prstGeom>
          <a:noFill/>
        </p:spPr>
        <p:txBody>
          <a:bodyPr wrap="none" rtlCol="0">
            <a:spAutoFit/>
          </a:bodyPr>
          <a:lstStyle/>
          <a:p>
            <a:pPr algn="ctr"/>
            <a:r>
              <a:rPr lang="en-IN" b="1" dirty="0" smtClean="0"/>
              <a:t>LAST</a:t>
            </a:r>
            <a:endParaRPr lang="en-US" b="1" dirty="0"/>
          </a:p>
        </p:txBody>
      </p:sp>
      <p:cxnSp>
        <p:nvCxnSpPr>
          <p:cNvPr id="39" name="Straight Arrow Connector 38"/>
          <p:cNvCxnSpPr>
            <a:stCxn id="37" idx="2"/>
          </p:cNvCxnSpPr>
          <p:nvPr/>
        </p:nvCxnSpPr>
        <p:spPr>
          <a:xfrm flipH="1">
            <a:off x="657647" y="4343400"/>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1297378" y="4343400"/>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6767721" y="4475694"/>
            <a:ext cx="642484" cy="369332"/>
          </a:xfrm>
          <a:prstGeom prst="rect">
            <a:avLst/>
          </a:prstGeom>
          <a:noFill/>
        </p:spPr>
        <p:txBody>
          <a:bodyPr wrap="none" rtlCol="0">
            <a:spAutoFit/>
          </a:bodyPr>
          <a:lstStyle/>
          <a:p>
            <a:pPr algn="ctr"/>
            <a:r>
              <a:rPr lang="en-IN" b="1" dirty="0" smtClean="0"/>
              <a:t>LAST</a:t>
            </a:r>
            <a:endParaRPr lang="en-US" b="1" dirty="0"/>
          </a:p>
        </p:txBody>
      </p:sp>
      <p:cxnSp>
        <p:nvCxnSpPr>
          <p:cNvPr id="42" name="Straight Arrow Connector 41"/>
          <p:cNvCxnSpPr/>
          <p:nvPr/>
        </p:nvCxnSpPr>
        <p:spPr>
          <a:xfrm flipH="1">
            <a:off x="7093529" y="4856694"/>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8320583" y="3401756"/>
            <a:ext cx="642484" cy="369332"/>
          </a:xfrm>
          <a:prstGeom prst="rect">
            <a:avLst/>
          </a:prstGeom>
          <a:noFill/>
        </p:spPr>
        <p:txBody>
          <a:bodyPr wrap="none" rtlCol="0">
            <a:spAutoFit/>
          </a:bodyPr>
          <a:lstStyle/>
          <a:p>
            <a:pPr algn="ctr"/>
            <a:r>
              <a:rPr lang="en-IN" b="1" dirty="0" smtClean="0">
                <a:solidFill>
                  <a:srgbClr val="FF0000"/>
                </a:solidFill>
              </a:rPr>
              <a:t>LAST</a:t>
            </a:r>
            <a:endParaRPr lang="en-US" b="1" dirty="0">
              <a:solidFill>
                <a:srgbClr val="FF0000"/>
              </a:solidFill>
            </a:endParaRPr>
          </a:p>
        </p:txBody>
      </p:sp>
      <p:cxnSp>
        <p:nvCxnSpPr>
          <p:cNvPr id="46" name="Straight Arrow Connector 45"/>
          <p:cNvCxnSpPr/>
          <p:nvPr/>
        </p:nvCxnSpPr>
        <p:spPr>
          <a:xfrm>
            <a:off x="8641825" y="3702132"/>
            <a:ext cx="0"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8" name="Freeform 47"/>
          <p:cNvSpPr/>
          <p:nvPr/>
        </p:nvSpPr>
        <p:spPr>
          <a:xfrm>
            <a:off x="3044757" y="4562272"/>
            <a:ext cx="5544766" cy="1770434"/>
          </a:xfrm>
          <a:custGeom>
            <a:avLst/>
            <a:gdLst>
              <a:gd name="connsiteX0" fmla="*/ 5544766 w 5544766"/>
              <a:gd name="connsiteY0" fmla="*/ 0 h 1770434"/>
              <a:gd name="connsiteX1" fmla="*/ 5544766 w 5544766"/>
              <a:gd name="connsiteY1" fmla="*/ 1770434 h 1770434"/>
              <a:gd name="connsiteX2" fmla="*/ 0 w 5544766"/>
              <a:gd name="connsiteY2" fmla="*/ 1770434 h 1770434"/>
              <a:gd name="connsiteX3" fmla="*/ 0 w 5544766"/>
              <a:gd name="connsiteY3" fmla="*/ 1264596 h 1770434"/>
            </a:gdLst>
            <a:ahLst/>
            <a:cxnLst>
              <a:cxn ang="0">
                <a:pos x="connsiteX0" y="connsiteY0"/>
              </a:cxn>
              <a:cxn ang="0">
                <a:pos x="connsiteX1" y="connsiteY1"/>
              </a:cxn>
              <a:cxn ang="0">
                <a:pos x="connsiteX2" y="connsiteY2"/>
              </a:cxn>
              <a:cxn ang="0">
                <a:pos x="connsiteX3" y="connsiteY3"/>
              </a:cxn>
            </a:cxnLst>
            <a:rect l="l" t="t" r="r" b="b"/>
            <a:pathLst>
              <a:path w="5544766" h="1770434">
                <a:moveTo>
                  <a:pt x="5544766" y="0"/>
                </a:moveTo>
                <a:lnTo>
                  <a:pt x="5544766" y="1770434"/>
                </a:lnTo>
                <a:lnTo>
                  <a:pt x="0" y="1770434"/>
                </a:lnTo>
                <a:lnTo>
                  <a:pt x="0" y="1264596"/>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9" name="Freeform 48"/>
          <p:cNvSpPr/>
          <p:nvPr/>
        </p:nvSpPr>
        <p:spPr>
          <a:xfrm>
            <a:off x="7276289" y="4357991"/>
            <a:ext cx="593388" cy="914400"/>
          </a:xfrm>
          <a:custGeom>
            <a:avLst/>
            <a:gdLst>
              <a:gd name="connsiteX0" fmla="*/ 0 w 593388"/>
              <a:gd name="connsiteY0" fmla="*/ 914400 h 914400"/>
              <a:gd name="connsiteX1" fmla="*/ 0 w 593388"/>
              <a:gd name="connsiteY1" fmla="*/ 0 h 914400"/>
              <a:gd name="connsiteX2" fmla="*/ 593388 w 593388"/>
              <a:gd name="connsiteY2" fmla="*/ 0 h 914400"/>
            </a:gdLst>
            <a:ahLst/>
            <a:cxnLst>
              <a:cxn ang="0">
                <a:pos x="connsiteX0" y="connsiteY0"/>
              </a:cxn>
              <a:cxn ang="0">
                <a:pos x="connsiteX1" y="connsiteY1"/>
              </a:cxn>
              <a:cxn ang="0">
                <a:pos x="connsiteX2" y="connsiteY2"/>
              </a:cxn>
            </a:cxnLst>
            <a:rect l="l" t="t" r="r" b="b"/>
            <a:pathLst>
              <a:path w="593388" h="914400">
                <a:moveTo>
                  <a:pt x="0" y="914400"/>
                </a:moveTo>
                <a:lnTo>
                  <a:pt x="0" y="0"/>
                </a:lnTo>
                <a:lnTo>
                  <a:pt x="593388" y="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2842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heel(1)">
                                      <p:cBhvr>
                                        <p:cTn id="65" dur="20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heel(1)">
                                      <p:cBhvr>
                                        <p:cTn id="82" dur="20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down)">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42"/>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4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45"/>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2" grpId="0" animBg="1"/>
      <p:bldP spid="22" grpId="1" animBg="1"/>
      <p:bldP spid="24" grpId="0"/>
      <p:bldP spid="32" grpId="0"/>
      <p:bldP spid="33" grpId="0"/>
      <p:bldP spid="34" grpId="0"/>
      <p:bldP spid="35" grpId="0"/>
      <p:bldP spid="36" grpId="0" animBg="1"/>
      <p:bldP spid="37" grpId="0"/>
      <p:bldP spid="38" grpId="0"/>
      <p:bldP spid="41" grpId="0"/>
      <p:bldP spid="41" grpId="1"/>
      <p:bldP spid="45" grpId="0"/>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
            </a:r>
            <a:r>
              <a:rPr lang="en-IN" dirty="0" smtClean="0"/>
              <a:t>ros &amp; Cons of Linked Allocation</a:t>
            </a:r>
            <a:endParaRPr lang="en-US" dirty="0"/>
          </a:p>
        </p:txBody>
      </p:sp>
      <p:sp>
        <p:nvSpPr>
          <p:cNvPr id="3" name="Content Placeholder 2"/>
          <p:cNvSpPr>
            <a:spLocks noGrp="1"/>
          </p:cNvSpPr>
          <p:nvPr>
            <p:ph idx="1"/>
          </p:nvPr>
        </p:nvSpPr>
        <p:spPr>
          <a:xfrm>
            <a:off x="193812" y="966452"/>
            <a:ext cx="8763000" cy="2081547"/>
          </a:xfrm>
        </p:spPr>
        <p:txBody>
          <a:bodyPr>
            <a:normAutofit/>
          </a:bodyPr>
          <a:lstStyle/>
          <a:p>
            <a:pPr>
              <a:buClr>
                <a:schemeClr val="tx1"/>
              </a:buClr>
            </a:pPr>
            <a:r>
              <a:rPr lang="en-IN" b="1" dirty="0" smtClean="0">
                <a:solidFill>
                  <a:srgbClr val="FF0000"/>
                </a:solidFill>
              </a:rPr>
              <a:t>Insertion Operation</a:t>
            </a:r>
          </a:p>
          <a:p>
            <a:pPr lvl="1"/>
            <a:r>
              <a:rPr lang="en-IN" dirty="0" smtClean="0"/>
              <a:t>we have an n elements in list and it is required to insert a new element between the first and second element, what to do with sequential allocation &amp; linked allocation?</a:t>
            </a:r>
          </a:p>
          <a:p>
            <a:pPr lvl="1"/>
            <a:r>
              <a:rPr lang="en-IN" dirty="0" smtClean="0"/>
              <a:t>Insertion operation is more efficient in Linked allocation.</a:t>
            </a:r>
            <a:endParaRPr lang="en-US" dirty="0"/>
          </a:p>
        </p:txBody>
      </p:sp>
      <p:grpSp>
        <p:nvGrpSpPr>
          <p:cNvPr id="4" name="Group 3"/>
          <p:cNvGrpSpPr/>
          <p:nvPr/>
        </p:nvGrpSpPr>
        <p:grpSpPr>
          <a:xfrm>
            <a:off x="666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01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506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411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198710" y="3314700"/>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33147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33147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3048000"/>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522395" y="3521766"/>
            <a:ext cx="652743" cy="369332"/>
          </a:xfrm>
          <a:prstGeom prst="rect">
            <a:avLst/>
          </a:prstGeom>
          <a:noFill/>
        </p:spPr>
        <p:txBody>
          <a:bodyPr wrap="none" rtlCol="0">
            <a:spAutoFit/>
          </a:bodyPr>
          <a:lstStyle/>
          <a:p>
            <a:r>
              <a:rPr lang="en-IN" b="1" dirty="0" smtClean="0">
                <a:solidFill>
                  <a:srgbClr val="FF0000"/>
                </a:solidFill>
              </a:rPr>
              <a:t>1000</a:t>
            </a:r>
            <a:endParaRPr lang="en-US" b="1" dirty="0">
              <a:solidFill>
                <a:srgbClr val="FF0000"/>
              </a:solidFill>
            </a:endParaRPr>
          </a:p>
        </p:txBody>
      </p:sp>
      <p:sp>
        <p:nvSpPr>
          <p:cNvPr id="21" name="TextBox 20"/>
          <p:cNvSpPr txBox="1"/>
          <p:nvPr/>
        </p:nvSpPr>
        <p:spPr>
          <a:xfrm>
            <a:off x="4429010" y="3535017"/>
            <a:ext cx="652743" cy="369332"/>
          </a:xfrm>
          <a:prstGeom prst="rect">
            <a:avLst/>
          </a:prstGeom>
          <a:noFill/>
        </p:spPr>
        <p:txBody>
          <a:bodyPr wrap="none" rtlCol="0">
            <a:spAutoFit/>
          </a:bodyPr>
          <a:lstStyle/>
          <a:p>
            <a:r>
              <a:rPr lang="en-IN" b="1" dirty="0" smtClean="0">
                <a:solidFill>
                  <a:srgbClr val="FF0000"/>
                </a:solidFill>
              </a:rPr>
              <a:t>2050</a:t>
            </a:r>
            <a:endParaRPr lang="en-US" b="1" dirty="0">
              <a:solidFill>
                <a:srgbClr val="FF0000"/>
              </a:solidFill>
            </a:endParaRPr>
          </a:p>
        </p:txBody>
      </p:sp>
      <p:sp>
        <p:nvSpPr>
          <p:cNvPr id="22" name="TextBox 21"/>
          <p:cNvSpPr txBox="1"/>
          <p:nvPr/>
        </p:nvSpPr>
        <p:spPr>
          <a:xfrm>
            <a:off x="6357128" y="3535017"/>
            <a:ext cx="652743" cy="369332"/>
          </a:xfrm>
          <a:prstGeom prst="rect">
            <a:avLst/>
          </a:prstGeom>
          <a:noFill/>
        </p:spPr>
        <p:txBody>
          <a:bodyPr wrap="none" rtlCol="0">
            <a:spAutoFit/>
          </a:bodyPr>
          <a:lstStyle/>
          <a:p>
            <a:r>
              <a:rPr lang="en-IN" b="1" dirty="0" smtClean="0">
                <a:solidFill>
                  <a:srgbClr val="FF0000"/>
                </a:solidFill>
              </a:rPr>
              <a:t>3335</a:t>
            </a:r>
            <a:endParaRPr lang="en-US" b="1" dirty="0">
              <a:solidFill>
                <a:srgbClr val="FF0000"/>
              </a:solidFill>
            </a:endParaRPr>
          </a:p>
        </p:txBody>
      </p:sp>
      <p:sp>
        <p:nvSpPr>
          <p:cNvPr id="23" name="TextBox 22"/>
          <p:cNvSpPr txBox="1"/>
          <p:nvPr/>
        </p:nvSpPr>
        <p:spPr>
          <a:xfrm>
            <a:off x="592505" y="3533434"/>
            <a:ext cx="652743" cy="369332"/>
          </a:xfrm>
          <a:prstGeom prst="rect">
            <a:avLst/>
          </a:prstGeom>
          <a:noFill/>
        </p:spPr>
        <p:txBody>
          <a:bodyPr wrap="none" rtlCol="0">
            <a:spAutoFit/>
          </a:bodyPr>
          <a:lstStyle/>
          <a:p>
            <a:r>
              <a:rPr lang="en-IN" b="1" dirty="0">
                <a:solidFill>
                  <a:srgbClr val="FF0000"/>
                </a:solidFill>
              </a:rPr>
              <a:t>5</a:t>
            </a:r>
            <a:r>
              <a:rPr lang="en-IN" b="1" dirty="0" smtClean="0">
                <a:solidFill>
                  <a:srgbClr val="FF0000"/>
                </a:solidFill>
              </a:rPr>
              <a:t>000</a:t>
            </a:r>
            <a:endParaRPr lang="en-US" b="1" dirty="0">
              <a:solidFill>
                <a:srgbClr val="FF0000"/>
              </a:solidFill>
            </a:endParaRPr>
          </a:p>
        </p:txBody>
      </p:sp>
      <p:sp>
        <p:nvSpPr>
          <p:cNvPr id="24" name="TextBox 23"/>
          <p:cNvSpPr txBox="1"/>
          <p:nvPr/>
        </p:nvSpPr>
        <p:spPr>
          <a:xfrm>
            <a:off x="1500206" y="3135868"/>
            <a:ext cx="652743" cy="369332"/>
          </a:xfrm>
          <a:prstGeom prst="rect">
            <a:avLst/>
          </a:prstGeom>
          <a:noFill/>
        </p:spPr>
        <p:txBody>
          <a:bodyPr wrap="none" rtlCol="0">
            <a:spAutoFit/>
          </a:bodyPr>
          <a:lstStyle/>
          <a:p>
            <a:r>
              <a:rPr lang="en-IN" b="1" dirty="0" smtClean="0">
                <a:solidFill>
                  <a:srgbClr val="FFFF00"/>
                </a:solidFill>
              </a:rPr>
              <a:t>1000</a:t>
            </a:r>
            <a:endParaRPr lang="en-US" b="1" dirty="0">
              <a:solidFill>
                <a:srgbClr val="FFFF00"/>
              </a:solidFill>
            </a:endParaRPr>
          </a:p>
        </p:txBody>
      </p:sp>
      <p:sp>
        <p:nvSpPr>
          <p:cNvPr id="25" name="TextBox 24"/>
          <p:cNvSpPr txBox="1"/>
          <p:nvPr/>
        </p:nvSpPr>
        <p:spPr>
          <a:xfrm>
            <a:off x="3425084" y="3124200"/>
            <a:ext cx="652743" cy="369332"/>
          </a:xfrm>
          <a:prstGeom prst="rect">
            <a:avLst/>
          </a:prstGeom>
          <a:noFill/>
        </p:spPr>
        <p:txBody>
          <a:bodyPr wrap="none" rtlCol="0">
            <a:spAutoFit/>
          </a:bodyPr>
          <a:lstStyle/>
          <a:p>
            <a:r>
              <a:rPr lang="en-IN" b="1" dirty="0" smtClean="0">
                <a:solidFill>
                  <a:srgbClr val="FFFF00"/>
                </a:solidFill>
              </a:rPr>
              <a:t>2050</a:t>
            </a:r>
            <a:endParaRPr lang="en-US" b="1" dirty="0">
              <a:solidFill>
                <a:srgbClr val="FFFF00"/>
              </a:solidFill>
            </a:endParaRPr>
          </a:p>
        </p:txBody>
      </p:sp>
      <p:sp>
        <p:nvSpPr>
          <p:cNvPr id="26" name="TextBox 25"/>
          <p:cNvSpPr txBox="1"/>
          <p:nvPr/>
        </p:nvSpPr>
        <p:spPr>
          <a:xfrm>
            <a:off x="5336711" y="3124200"/>
            <a:ext cx="652743" cy="369332"/>
          </a:xfrm>
          <a:prstGeom prst="rect">
            <a:avLst/>
          </a:prstGeom>
          <a:noFill/>
        </p:spPr>
        <p:txBody>
          <a:bodyPr wrap="none" rtlCol="0">
            <a:spAutoFit/>
          </a:bodyPr>
          <a:lstStyle/>
          <a:p>
            <a:r>
              <a:rPr lang="en-IN" b="1" dirty="0" smtClean="0">
                <a:solidFill>
                  <a:srgbClr val="FFFF00"/>
                </a:solidFill>
              </a:rPr>
              <a:t>3335</a:t>
            </a:r>
            <a:endParaRPr lang="en-US" b="1" dirty="0">
              <a:solidFill>
                <a:srgbClr val="FFFF00"/>
              </a:solidFill>
            </a:endParaRPr>
          </a:p>
        </p:txBody>
      </p:sp>
      <p:grpSp>
        <p:nvGrpSpPr>
          <p:cNvPr id="31" name="Group 30"/>
          <p:cNvGrpSpPr/>
          <p:nvPr/>
        </p:nvGrpSpPr>
        <p:grpSpPr>
          <a:xfrm>
            <a:off x="607363" y="4169252"/>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3424070" y="4169252"/>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5329070" y="4169252"/>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7234070" y="4169252"/>
            <a:ext cx="1532242" cy="533400"/>
            <a:chOff x="951919" y="5486400"/>
            <a:chExt cx="1532242" cy="533400"/>
          </a:xfrm>
        </p:grpSpPr>
        <p:sp>
          <p:nvSpPr>
            <p:cNvPr id="41" name="Rectangle 4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US" sz="2400" b="1" dirty="0"/>
            </a:p>
          </p:txBody>
        </p:sp>
        <p:sp>
          <p:nvSpPr>
            <p:cNvPr id="42" name="Rectangle 4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4" name="Straight Arrow Connector 43"/>
          <p:cNvCxnSpPr>
            <a:stCxn id="36" idx="3"/>
            <a:endCxn id="38" idx="1"/>
          </p:cNvCxnSpPr>
          <p:nvPr/>
        </p:nvCxnSpPr>
        <p:spPr>
          <a:xfrm>
            <a:off x="4956312" y="4435952"/>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3"/>
            <a:endCxn id="41" idx="1"/>
          </p:cNvCxnSpPr>
          <p:nvPr/>
        </p:nvCxnSpPr>
        <p:spPr>
          <a:xfrm>
            <a:off x="6861312" y="4435952"/>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flipH="1">
            <a:off x="7996070" y="4169252"/>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3344558" y="4643018"/>
            <a:ext cx="652743" cy="369332"/>
          </a:xfrm>
          <a:prstGeom prst="rect">
            <a:avLst/>
          </a:prstGeom>
          <a:noFill/>
        </p:spPr>
        <p:txBody>
          <a:bodyPr wrap="none" rtlCol="0">
            <a:spAutoFit/>
          </a:bodyPr>
          <a:lstStyle/>
          <a:p>
            <a:r>
              <a:rPr lang="en-IN" b="1" dirty="0" smtClean="0">
                <a:solidFill>
                  <a:srgbClr val="FF0000"/>
                </a:solidFill>
              </a:rPr>
              <a:t>1000</a:t>
            </a:r>
            <a:endParaRPr lang="en-US" b="1" dirty="0">
              <a:solidFill>
                <a:srgbClr val="FF0000"/>
              </a:solidFill>
            </a:endParaRPr>
          </a:p>
        </p:txBody>
      </p:sp>
      <p:sp>
        <p:nvSpPr>
          <p:cNvPr id="48" name="TextBox 47"/>
          <p:cNvSpPr txBox="1"/>
          <p:nvPr/>
        </p:nvSpPr>
        <p:spPr>
          <a:xfrm>
            <a:off x="5251173" y="4656269"/>
            <a:ext cx="652743" cy="369332"/>
          </a:xfrm>
          <a:prstGeom prst="rect">
            <a:avLst/>
          </a:prstGeom>
          <a:noFill/>
        </p:spPr>
        <p:txBody>
          <a:bodyPr wrap="none" rtlCol="0">
            <a:spAutoFit/>
          </a:bodyPr>
          <a:lstStyle/>
          <a:p>
            <a:r>
              <a:rPr lang="en-IN" b="1" dirty="0" smtClean="0">
                <a:solidFill>
                  <a:srgbClr val="FF0000"/>
                </a:solidFill>
              </a:rPr>
              <a:t>2050</a:t>
            </a:r>
            <a:endParaRPr lang="en-US" b="1" dirty="0">
              <a:solidFill>
                <a:srgbClr val="FF0000"/>
              </a:solidFill>
            </a:endParaRPr>
          </a:p>
        </p:txBody>
      </p:sp>
      <p:sp>
        <p:nvSpPr>
          <p:cNvPr id="49" name="TextBox 48"/>
          <p:cNvSpPr txBox="1"/>
          <p:nvPr/>
        </p:nvSpPr>
        <p:spPr>
          <a:xfrm>
            <a:off x="7179291" y="4656269"/>
            <a:ext cx="652743" cy="369332"/>
          </a:xfrm>
          <a:prstGeom prst="rect">
            <a:avLst/>
          </a:prstGeom>
          <a:noFill/>
        </p:spPr>
        <p:txBody>
          <a:bodyPr wrap="none" rtlCol="0">
            <a:spAutoFit/>
          </a:bodyPr>
          <a:lstStyle/>
          <a:p>
            <a:r>
              <a:rPr lang="en-IN" b="1" dirty="0" smtClean="0">
                <a:solidFill>
                  <a:srgbClr val="FF0000"/>
                </a:solidFill>
              </a:rPr>
              <a:t>3335</a:t>
            </a:r>
            <a:endParaRPr lang="en-US" b="1" dirty="0">
              <a:solidFill>
                <a:srgbClr val="FF0000"/>
              </a:solidFill>
            </a:endParaRPr>
          </a:p>
        </p:txBody>
      </p:sp>
      <p:sp>
        <p:nvSpPr>
          <p:cNvPr id="50" name="TextBox 49"/>
          <p:cNvSpPr txBox="1"/>
          <p:nvPr/>
        </p:nvSpPr>
        <p:spPr>
          <a:xfrm>
            <a:off x="533400" y="4654686"/>
            <a:ext cx="652743" cy="369332"/>
          </a:xfrm>
          <a:prstGeom prst="rect">
            <a:avLst/>
          </a:prstGeom>
          <a:noFill/>
        </p:spPr>
        <p:txBody>
          <a:bodyPr wrap="none" rtlCol="0">
            <a:spAutoFit/>
          </a:bodyPr>
          <a:lstStyle/>
          <a:p>
            <a:r>
              <a:rPr lang="en-IN" b="1" dirty="0">
                <a:solidFill>
                  <a:srgbClr val="FF0000"/>
                </a:solidFill>
              </a:rPr>
              <a:t>5</a:t>
            </a:r>
            <a:r>
              <a:rPr lang="en-IN" b="1" dirty="0" smtClean="0">
                <a:solidFill>
                  <a:srgbClr val="FF0000"/>
                </a:solidFill>
              </a:rPr>
              <a:t>000</a:t>
            </a:r>
            <a:endParaRPr lang="en-US" b="1" dirty="0">
              <a:solidFill>
                <a:srgbClr val="FF0000"/>
              </a:solidFill>
            </a:endParaRPr>
          </a:p>
        </p:txBody>
      </p:sp>
      <p:sp>
        <p:nvSpPr>
          <p:cNvPr id="51" name="TextBox 50"/>
          <p:cNvSpPr txBox="1"/>
          <p:nvPr/>
        </p:nvSpPr>
        <p:spPr>
          <a:xfrm>
            <a:off x="1441101" y="4257120"/>
            <a:ext cx="652743" cy="369332"/>
          </a:xfrm>
          <a:prstGeom prst="rect">
            <a:avLst/>
          </a:prstGeom>
          <a:noFill/>
        </p:spPr>
        <p:txBody>
          <a:bodyPr wrap="none" rtlCol="0">
            <a:spAutoFit/>
          </a:bodyPr>
          <a:lstStyle/>
          <a:p>
            <a:r>
              <a:rPr lang="en-IN" b="1" dirty="0" smtClean="0">
                <a:solidFill>
                  <a:srgbClr val="FFFF00"/>
                </a:solidFill>
              </a:rPr>
              <a:t>2100</a:t>
            </a:r>
            <a:endParaRPr lang="en-US" b="1" dirty="0">
              <a:solidFill>
                <a:srgbClr val="FFFF00"/>
              </a:solidFill>
            </a:endParaRPr>
          </a:p>
        </p:txBody>
      </p:sp>
      <p:sp>
        <p:nvSpPr>
          <p:cNvPr id="52" name="TextBox 51"/>
          <p:cNvSpPr txBox="1"/>
          <p:nvPr/>
        </p:nvSpPr>
        <p:spPr>
          <a:xfrm>
            <a:off x="4247247" y="4245452"/>
            <a:ext cx="652743" cy="369332"/>
          </a:xfrm>
          <a:prstGeom prst="rect">
            <a:avLst/>
          </a:prstGeom>
          <a:noFill/>
        </p:spPr>
        <p:txBody>
          <a:bodyPr wrap="none" rtlCol="0">
            <a:spAutoFit/>
          </a:bodyPr>
          <a:lstStyle/>
          <a:p>
            <a:r>
              <a:rPr lang="en-IN" b="1" dirty="0" smtClean="0">
                <a:solidFill>
                  <a:srgbClr val="FFFF00"/>
                </a:solidFill>
              </a:rPr>
              <a:t>2050</a:t>
            </a:r>
            <a:endParaRPr lang="en-US" b="1" dirty="0">
              <a:solidFill>
                <a:srgbClr val="FFFF00"/>
              </a:solidFill>
            </a:endParaRPr>
          </a:p>
        </p:txBody>
      </p:sp>
      <p:sp>
        <p:nvSpPr>
          <p:cNvPr id="53" name="TextBox 52"/>
          <p:cNvSpPr txBox="1"/>
          <p:nvPr/>
        </p:nvSpPr>
        <p:spPr>
          <a:xfrm>
            <a:off x="6158874" y="4245452"/>
            <a:ext cx="652743" cy="369332"/>
          </a:xfrm>
          <a:prstGeom prst="rect">
            <a:avLst/>
          </a:prstGeom>
          <a:noFill/>
        </p:spPr>
        <p:txBody>
          <a:bodyPr wrap="none" rtlCol="0">
            <a:spAutoFit/>
          </a:bodyPr>
          <a:lstStyle/>
          <a:p>
            <a:r>
              <a:rPr lang="en-IN" b="1" dirty="0" smtClean="0">
                <a:solidFill>
                  <a:srgbClr val="FFFF00"/>
                </a:solidFill>
              </a:rPr>
              <a:t>3335</a:t>
            </a:r>
            <a:endParaRPr lang="en-US" b="1" dirty="0">
              <a:solidFill>
                <a:srgbClr val="FFFF00"/>
              </a:solidFill>
            </a:endParaRPr>
          </a:p>
        </p:txBody>
      </p:sp>
      <p:grpSp>
        <p:nvGrpSpPr>
          <p:cNvPr id="55" name="Group 54"/>
          <p:cNvGrpSpPr/>
          <p:nvPr/>
        </p:nvGrpSpPr>
        <p:grpSpPr>
          <a:xfrm>
            <a:off x="1927197" y="5325503"/>
            <a:ext cx="1532242" cy="533400"/>
            <a:chOff x="951919" y="5486400"/>
            <a:chExt cx="1532242" cy="533400"/>
          </a:xfrm>
        </p:grpSpPr>
        <p:sp>
          <p:nvSpPr>
            <p:cNvPr id="56" name="Rectangle 5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X</a:t>
              </a:r>
              <a:endParaRPr lang="en-US" sz="2400" b="1" dirty="0"/>
            </a:p>
          </p:txBody>
        </p:sp>
        <p:sp>
          <p:nvSpPr>
            <p:cNvPr id="57" name="Rectangle 5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8" name="Straight Arrow Connector 57"/>
          <p:cNvCxnSpPr>
            <a:endCxn id="56" idx="1"/>
          </p:cNvCxnSpPr>
          <p:nvPr/>
        </p:nvCxnSpPr>
        <p:spPr>
          <a:xfrm>
            <a:off x="1500206" y="5592203"/>
            <a:ext cx="42699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847685" y="5799269"/>
            <a:ext cx="652743" cy="369332"/>
          </a:xfrm>
          <a:prstGeom prst="rect">
            <a:avLst/>
          </a:prstGeom>
          <a:noFill/>
        </p:spPr>
        <p:txBody>
          <a:bodyPr wrap="none" rtlCol="0">
            <a:spAutoFit/>
          </a:bodyPr>
          <a:lstStyle/>
          <a:p>
            <a:r>
              <a:rPr lang="en-IN" b="1" dirty="0" smtClean="0">
                <a:solidFill>
                  <a:srgbClr val="FF0000"/>
                </a:solidFill>
              </a:rPr>
              <a:t>2100</a:t>
            </a:r>
            <a:endParaRPr lang="en-US" b="1" dirty="0">
              <a:solidFill>
                <a:srgbClr val="FF0000"/>
              </a:solidFill>
            </a:endParaRPr>
          </a:p>
        </p:txBody>
      </p:sp>
      <p:sp>
        <p:nvSpPr>
          <p:cNvPr id="60" name="TextBox 59"/>
          <p:cNvSpPr txBox="1"/>
          <p:nvPr/>
        </p:nvSpPr>
        <p:spPr>
          <a:xfrm>
            <a:off x="2750374" y="5401703"/>
            <a:ext cx="652743" cy="369332"/>
          </a:xfrm>
          <a:prstGeom prst="rect">
            <a:avLst/>
          </a:prstGeom>
          <a:noFill/>
        </p:spPr>
        <p:txBody>
          <a:bodyPr wrap="none" rtlCol="0">
            <a:spAutoFit/>
          </a:bodyPr>
          <a:lstStyle/>
          <a:p>
            <a:r>
              <a:rPr lang="en-IN" b="1" dirty="0" smtClean="0">
                <a:solidFill>
                  <a:srgbClr val="FFFF00"/>
                </a:solidFill>
              </a:rPr>
              <a:t>1000</a:t>
            </a:r>
            <a:endParaRPr lang="en-US" b="1" dirty="0">
              <a:solidFill>
                <a:srgbClr val="FFFF00"/>
              </a:solidFill>
            </a:endParaRPr>
          </a:p>
        </p:txBody>
      </p:sp>
      <p:cxnSp>
        <p:nvCxnSpPr>
          <p:cNvPr id="62" name="Straight Connector 61"/>
          <p:cNvCxnSpPr/>
          <p:nvPr/>
        </p:nvCxnSpPr>
        <p:spPr>
          <a:xfrm>
            <a:off x="2150847" y="4430118"/>
            <a:ext cx="30646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a:off x="2457311" y="4430118"/>
            <a:ext cx="0" cy="410817"/>
          </a:xfrm>
          <a:prstGeom prst="line">
            <a:avLst/>
          </a:prstGeom>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H="1">
            <a:off x="1500206" y="4827684"/>
            <a:ext cx="957105"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1500206" y="4827684"/>
            <a:ext cx="0" cy="764519"/>
          </a:xfrm>
          <a:prstGeom prst="line">
            <a:avLst/>
          </a:prstGeom>
        </p:spPr>
        <p:style>
          <a:lnRef idx="2">
            <a:schemeClr val="accent2"/>
          </a:lnRef>
          <a:fillRef idx="0">
            <a:schemeClr val="accent2"/>
          </a:fillRef>
          <a:effectRef idx="1">
            <a:schemeClr val="accent2"/>
          </a:effectRef>
          <a:fontRef idx="minor">
            <a:schemeClr val="tx1"/>
          </a:fontRef>
        </p:style>
      </p:cxnSp>
      <p:cxnSp>
        <p:nvCxnSpPr>
          <p:cNvPr id="73" name="Straight Connector 72"/>
          <p:cNvCxnSpPr>
            <a:stCxn id="57" idx="3"/>
          </p:cNvCxnSpPr>
          <p:nvPr/>
        </p:nvCxnSpPr>
        <p:spPr>
          <a:xfrm flipV="1">
            <a:off x="3459439" y="5586369"/>
            <a:ext cx="211490" cy="5834"/>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3670929" y="5178001"/>
            <a:ext cx="0" cy="408368"/>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flipH="1">
            <a:off x="3076745" y="5178001"/>
            <a:ext cx="5941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flipV="1">
            <a:off x="3076745" y="4441786"/>
            <a:ext cx="0" cy="736215"/>
          </a:xfrm>
          <a:prstGeom prst="line">
            <a:avLst/>
          </a:prstGeom>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3078439" y="4441961"/>
            <a:ext cx="3314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9328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7" grpId="0"/>
      <p:bldP spid="48" grpId="0"/>
      <p:bldP spid="49" grpId="0"/>
      <p:bldP spid="50" grpId="0"/>
      <p:bldP spid="51" grpId="0"/>
      <p:bldP spid="52" grpId="0"/>
      <p:bldP spid="53" grpId="0"/>
      <p:bldP spid="59" grpId="0"/>
      <p:bldP spid="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a:t>
            </a:r>
            <a:r>
              <a:rPr lang="en-US" dirty="0" smtClean="0"/>
              <a:t>CIR_INS_ORD(X,FIRST,LAST</a:t>
            </a:r>
            <a:r>
              <a:rPr lang="en-US" dirty="0"/>
              <a:t>)</a:t>
            </a:r>
          </a:p>
        </p:txBody>
      </p:sp>
      <p:sp>
        <p:nvSpPr>
          <p:cNvPr id="3" name="Content Placeholder 2"/>
          <p:cNvSpPr>
            <a:spLocks noGrp="1"/>
          </p:cNvSpPr>
          <p:nvPr>
            <p:ph idx="1"/>
          </p:nvPr>
        </p:nvSpPr>
        <p:spPr/>
        <p:txBody>
          <a:bodyPr/>
          <a:lstStyle/>
          <a:p>
            <a:r>
              <a:rPr lang="en-IN" dirty="0"/>
              <a:t>This function </a:t>
            </a:r>
            <a:r>
              <a:rPr lang="en-IN" b="1" dirty="0">
                <a:solidFill>
                  <a:srgbClr val="FF0000"/>
                </a:solidFill>
              </a:rPr>
              <a:t>inserts</a:t>
            </a:r>
            <a:r>
              <a:rPr lang="en-IN" dirty="0"/>
              <a:t> a new node such that linked list preserves the ordering of the terms in </a:t>
            </a:r>
            <a:r>
              <a:rPr lang="en-IN" b="1" dirty="0">
                <a:solidFill>
                  <a:srgbClr val="FF0000"/>
                </a:solidFill>
              </a:rPr>
              <a:t>increasing order </a:t>
            </a:r>
            <a:r>
              <a:rPr lang="en-IN" dirty="0"/>
              <a:t>of their </a:t>
            </a:r>
            <a:r>
              <a:rPr lang="en-IN" b="1" dirty="0">
                <a:solidFill>
                  <a:srgbClr val="FF0000"/>
                </a:solidFill>
              </a:rPr>
              <a:t>INFO</a:t>
            </a:r>
            <a:r>
              <a:rPr lang="en-IN" dirty="0">
                <a:solidFill>
                  <a:srgbClr val="FF0000"/>
                </a:solidFill>
              </a:rPr>
              <a:t> </a:t>
            </a:r>
            <a:r>
              <a:rPr lang="en-IN" dirty="0"/>
              <a:t>field.</a:t>
            </a:r>
          </a:p>
          <a:p>
            <a:pPr>
              <a:buClr>
                <a:schemeClr val="tx1"/>
              </a:buClr>
            </a:pPr>
            <a:r>
              <a:rPr lang="en-IN" b="1" dirty="0" smtClean="0">
                <a:solidFill>
                  <a:srgbClr val="FF0000"/>
                </a:solidFill>
              </a:rPr>
              <a:t>X</a:t>
            </a:r>
            <a:r>
              <a:rPr lang="en-IN" dirty="0" smtClean="0"/>
              <a:t> </a:t>
            </a:r>
            <a:r>
              <a:rPr lang="en-IN" dirty="0"/>
              <a:t>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a:p>
            <a:pPr marL="0" indent="0">
              <a:buNone/>
            </a:pPr>
            <a:endParaRPr lang="en-US" dirty="0"/>
          </a:p>
        </p:txBody>
      </p:sp>
    </p:spTree>
    <p:extLst>
      <p:ext uri="{BB962C8B-B14F-4D97-AF65-F5344CB8AC3E}">
        <p14:creationId xmlns:p14="http://schemas.microsoft.com/office/powerpoint/2010/main" val="25700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a:t>
            </a:r>
            <a:r>
              <a:rPr lang="en-US" dirty="0" smtClean="0"/>
              <a:t>CIR_INS_ORD(X,FIRST,LAST</a:t>
            </a:r>
            <a:r>
              <a:rPr lang="en-US" dirty="0"/>
              <a:t>)</a:t>
            </a:r>
          </a:p>
        </p:txBody>
      </p:sp>
      <p:sp>
        <p:nvSpPr>
          <p:cNvPr id="4" name="TextBox 3"/>
          <p:cNvSpPr txBox="1"/>
          <p:nvPr/>
        </p:nvSpPr>
        <p:spPr>
          <a:xfrm>
            <a:off x="2286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[Create New Empty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 </a:t>
            </a:r>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[Copy information content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into </a:t>
            </a:r>
            <a:r>
              <a:rPr lang="en-IN" sz="2000" b="1" dirty="0">
                <a:solidFill>
                  <a:schemeClr val="tx2">
                    <a:lumMod val="60000"/>
                    <a:lumOff val="40000"/>
                  </a:schemeClr>
                </a:solidFill>
                <a:latin typeface="Consolas" pitchFamily="49" charset="0"/>
                <a:cs typeface="Consolas" pitchFamily="49" charset="0"/>
              </a:rPr>
              <a:t>new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INFO(NEW)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X</a:t>
            </a:r>
          </a:p>
          <a:p>
            <a:r>
              <a:rPr lang="en-IN" sz="2000" b="1" dirty="0" smtClean="0">
                <a:solidFill>
                  <a:schemeClr val="tx2">
                    <a:lumMod val="60000"/>
                    <a:lumOff val="40000"/>
                  </a:schemeClr>
                </a:solidFill>
                <a:latin typeface="Consolas" pitchFamily="49" charset="0"/>
                <a:cs typeface="Consolas" pitchFamily="49" charset="0"/>
              </a:rPr>
              <a:t>3</a:t>
            </a:r>
            <a:r>
              <a:rPr lang="en-IN" sz="2000" b="1" dirty="0">
                <a:solidFill>
                  <a:schemeClr val="tx2">
                    <a:lumMod val="60000"/>
                    <a:lumOff val="40000"/>
                  </a:schemeClr>
                </a:solidFill>
                <a:latin typeface="Consolas" pitchFamily="49" charset="0"/>
                <a:cs typeface="Consolas" pitchFamily="49" charset="0"/>
              </a:rPr>
              <a:t>. [Is Linked List </a:t>
            </a:r>
            <a:r>
              <a:rPr lang="en-IN" sz="2000" b="1" dirty="0" smtClean="0">
                <a:solidFill>
                  <a:schemeClr val="tx2">
                    <a:lumMod val="60000"/>
                    <a:lumOff val="40000"/>
                  </a:schemeClr>
                </a:solidFill>
                <a:latin typeface="Consolas" pitchFamily="49" charset="0"/>
                <a:cs typeface="Consolas" pitchFamily="49" charset="0"/>
              </a:rPr>
              <a:t>Empty</a:t>
            </a:r>
            <a:r>
              <a:rPr lang="en-IN" sz="2000" b="1" dirty="0">
                <a:solidFill>
                  <a:schemeClr val="tx2">
                    <a:lumMod val="60000"/>
                    <a:lumOff val="40000"/>
                  </a:schemeClr>
                </a:solidFill>
                <a:latin typeface="Consolas" pitchFamily="49" charset="0"/>
                <a:cs typeface="Consolas" pitchFamily="49" charset="0"/>
              </a:rPr>
              <a: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IF   FIRST </a:t>
            </a:r>
            <a:r>
              <a:rPr lang="en-IN" sz="2000" dirty="0">
                <a:latin typeface="Consolas" pitchFamily="49" charset="0"/>
                <a:cs typeface="Consolas" pitchFamily="49" charset="0"/>
              </a:rPr>
              <a:t>= NULL</a:t>
            </a:r>
          </a:p>
          <a:p>
            <a:r>
              <a:rPr lang="en-IN" sz="2000" dirty="0" smtClean="0">
                <a:latin typeface="Consolas" pitchFamily="49" charset="0"/>
                <a:cs typeface="Consolas" pitchFamily="49" charset="0"/>
              </a:rPr>
              <a:t>   THEN LINK(NEW)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FIRST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LAST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Return</a:t>
            </a:r>
          </a:p>
          <a:p>
            <a:r>
              <a:rPr lang="en-IN" sz="2000" b="1" dirty="0" smtClean="0">
                <a:solidFill>
                  <a:schemeClr val="tx2">
                    <a:lumMod val="60000"/>
                    <a:lumOff val="40000"/>
                  </a:schemeClr>
                </a:solidFill>
                <a:latin typeface="Consolas" pitchFamily="49" charset="0"/>
                <a:cs typeface="Consolas" pitchFamily="49" charset="0"/>
              </a:rPr>
              <a:t>4</a:t>
            </a:r>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a:t>
            </a:r>
            <a:r>
              <a:rPr lang="en-IN" b="1" dirty="0">
                <a:solidFill>
                  <a:schemeClr val="tx2">
                    <a:lumMod val="60000"/>
                    <a:lumOff val="40000"/>
                  </a:schemeClr>
                </a:solidFill>
                <a:latin typeface="Consolas" pitchFamily="49" charset="0"/>
                <a:cs typeface="Consolas" pitchFamily="49" charset="0"/>
              </a:rPr>
              <a:t>Does new node precedes all </a:t>
            </a:r>
            <a:endParaRPr lang="en-IN" b="1" dirty="0" smtClean="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other </a:t>
            </a:r>
            <a:r>
              <a:rPr lang="en-IN" b="1" dirty="0">
                <a:solidFill>
                  <a:schemeClr val="tx2">
                    <a:lumMod val="60000"/>
                    <a:lumOff val="40000"/>
                  </a:schemeClr>
                </a:solidFill>
                <a:latin typeface="Consolas" pitchFamily="49" charset="0"/>
                <a:cs typeface="Consolas" pitchFamily="49" charset="0"/>
              </a:rPr>
              <a:t>nodes in List?</a:t>
            </a:r>
            <a:r>
              <a:rPr lang="en-IN" sz="2000" b="1" dirty="0" smtClean="0">
                <a:solidFill>
                  <a:schemeClr val="tx2">
                    <a:lumMod val="60000"/>
                    <a:lumOff val="40000"/>
                  </a:schemeClr>
                </a:solidFill>
                <a:latin typeface="Consolas" pitchFamily="49" charset="0"/>
                <a:cs typeface="Consolas" pitchFamily="49" charset="0"/>
              </a:rPr>
              <a:t>]</a:t>
            </a:r>
          </a:p>
          <a:p>
            <a:r>
              <a:rPr lang="en-IN" sz="2000" dirty="0" smtClean="0">
                <a:latin typeface="Consolas" pitchFamily="49" charset="0"/>
                <a:cs typeface="Consolas" pitchFamily="49" charset="0"/>
              </a:rPr>
              <a:t>IF    INFO(NEW)≤ INFO(FIRST</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THEN  LINK(NEW)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FIRST</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LINK(LAST)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FIRST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Return</a:t>
            </a:r>
          </a:p>
        </p:txBody>
      </p:sp>
      <p:sp>
        <p:nvSpPr>
          <p:cNvPr id="5" name="Left Arrow 4"/>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46482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5</a:t>
            </a:r>
            <a:r>
              <a:rPr lang="en-IN" sz="2000" b="1" dirty="0" smtClean="0">
                <a:solidFill>
                  <a:schemeClr val="tx2">
                    <a:lumMod val="60000"/>
                    <a:lumOff val="40000"/>
                  </a:schemeClr>
                </a:solidFill>
                <a:latin typeface="Consolas" pitchFamily="49" charset="0"/>
                <a:cs typeface="Consolas" pitchFamily="49" charset="0"/>
              </a:rPr>
              <a:t>. </a:t>
            </a:r>
            <a:r>
              <a:rPr lang="en-IN" sz="2000" b="1" dirty="0">
                <a:solidFill>
                  <a:schemeClr val="tx2">
                    <a:lumMod val="60000"/>
                    <a:lumOff val="40000"/>
                  </a:schemeClr>
                </a:solidFill>
                <a:latin typeface="Consolas" pitchFamily="49" charset="0"/>
                <a:cs typeface="Consolas" pitchFamily="49" charset="0"/>
              </a:rPr>
              <a:t>[Initialize Temporary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Pointer</a:t>
            </a:r>
            <a:r>
              <a:rPr lang="en-IN" sz="2000" b="1" dirty="0">
                <a:solidFill>
                  <a:schemeClr val="tx2">
                    <a:lumMod val="60000"/>
                    <a:lumOff val="40000"/>
                  </a:schemeClr>
                </a:solidFill>
                <a:latin typeface="Consolas" pitchFamily="49" charset="0"/>
                <a:cs typeface="Consolas" pitchFamily="49" charset="0"/>
              </a:rPr>
              <a: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a:latin typeface="Consolas" pitchFamily="49" charset="0"/>
                <a:cs typeface="Consolas" pitchFamily="49" charset="0"/>
              </a:rPr>
              <a:t>   SAVE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a:t>
            </a:r>
            <a:endParaRPr lang="en-IN" sz="2000" dirty="0" smtClean="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6</a:t>
            </a:r>
            <a:r>
              <a:rPr lang="en-IN" sz="2000" b="1" dirty="0" smtClean="0">
                <a:solidFill>
                  <a:schemeClr val="tx2">
                    <a:lumMod val="60000"/>
                    <a:lumOff val="40000"/>
                  </a:schemeClr>
                </a:solidFill>
                <a:latin typeface="Consolas" pitchFamily="49" charset="0"/>
                <a:cs typeface="Consolas" pitchFamily="49" charset="0"/>
              </a:rPr>
              <a:t>. </a:t>
            </a:r>
            <a:r>
              <a:rPr lang="en-IN" sz="2000" b="1" dirty="0">
                <a:solidFill>
                  <a:schemeClr val="tx2">
                    <a:lumMod val="60000"/>
                    <a:lumOff val="40000"/>
                  </a:schemeClr>
                </a:solidFill>
                <a:latin typeface="Consolas" pitchFamily="49" charset="0"/>
                <a:cs typeface="Consolas" pitchFamily="49" charset="0"/>
              </a:rPr>
              <a:t>[Search for Predecessor of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new </a:t>
            </a:r>
            <a:r>
              <a:rPr lang="en-IN" sz="2000" b="1" dirty="0">
                <a:solidFill>
                  <a:schemeClr val="tx2">
                    <a:lumMod val="60000"/>
                    <a:lumOff val="40000"/>
                  </a:schemeClr>
                </a:solidFill>
                <a:latin typeface="Consolas" pitchFamily="49" charset="0"/>
                <a:cs typeface="Consolas" pitchFamily="49" charset="0"/>
              </a:rPr>
              <a:t>node]</a:t>
            </a:r>
            <a:endParaRPr lang="en-IN" sz="2000" b="1" dirty="0" smtClean="0">
              <a:solidFill>
                <a:schemeClr val="tx2">
                  <a:lumMod val="60000"/>
                  <a:lumOff val="40000"/>
                </a:schemeClr>
              </a:solidFill>
              <a:latin typeface="Consolas" pitchFamily="49" charset="0"/>
              <a:cs typeface="Consolas" pitchFamily="49" charset="0"/>
            </a:endParaRPr>
          </a:p>
          <a:p>
            <a:r>
              <a:rPr lang="en-IN" b="1" dirty="0" smtClean="0">
                <a:solidFill>
                  <a:schemeClr val="accent2">
                    <a:lumMod val="75000"/>
                  </a:schemeClr>
                </a:solidFill>
                <a:latin typeface="Consolas" pitchFamily="49" charset="0"/>
                <a:cs typeface="Consolas" pitchFamily="49" charset="0"/>
              </a:rPr>
              <a:t>Repeat </a:t>
            </a:r>
            <a:r>
              <a:rPr lang="en-IN" b="1" dirty="0">
                <a:solidFill>
                  <a:schemeClr val="accent2">
                    <a:lumMod val="75000"/>
                  </a:schemeClr>
                </a:solidFill>
                <a:latin typeface="Consolas" pitchFamily="49" charset="0"/>
                <a:cs typeface="Consolas" pitchFamily="49" charset="0"/>
              </a:rPr>
              <a:t>while SAVE ≠ LAST </a:t>
            </a:r>
            <a:r>
              <a:rPr lang="en-IN" b="1" dirty="0" smtClean="0">
                <a:solidFill>
                  <a:schemeClr val="accent2">
                    <a:lumMod val="75000"/>
                  </a:schemeClr>
                </a:solidFill>
                <a:latin typeface="Consolas" pitchFamily="49" charset="0"/>
                <a:cs typeface="Consolas" pitchFamily="49" charset="0"/>
              </a:rPr>
              <a:t>&amp;  </a:t>
            </a:r>
          </a:p>
          <a:p>
            <a:r>
              <a:rPr lang="en-IN" b="1" dirty="0" smtClean="0">
                <a:solidFill>
                  <a:schemeClr val="accent2">
                    <a:lumMod val="75000"/>
                  </a:schemeClr>
                </a:solidFill>
                <a:latin typeface="Consolas" pitchFamily="49" charset="0"/>
                <a:cs typeface="Consolas" pitchFamily="49" charset="0"/>
              </a:rPr>
              <a:t>  INFO(NEW) ≥ INFO(LINK(SAVE</a:t>
            </a:r>
            <a:r>
              <a:rPr lang="en-IN" b="1" dirty="0">
                <a:solidFill>
                  <a:schemeClr val="accent2">
                    <a:lumMod val="75000"/>
                  </a:schemeClr>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SAVE</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LINK(SAVE</a:t>
            </a:r>
            <a:r>
              <a:rPr lang="en-IN" sz="2000" dirty="0">
                <a:latin typeface="Consolas" pitchFamily="49" charset="0"/>
                <a:cs typeface="Consolas" pitchFamily="49" charset="0"/>
              </a:rPr>
              <a:t>)</a:t>
            </a:r>
            <a:endParaRPr lang="en-IN" sz="2000" dirty="0" smtClean="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7</a:t>
            </a:r>
            <a:r>
              <a:rPr lang="en-IN" sz="2000" b="1" dirty="0" smtClean="0">
                <a:solidFill>
                  <a:schemeClr val="tx2">
                    <a:lumMod val="60000"/>
                    <a:lumOff val="40000"/>
                  </a:schemeClr>
                </a:solidFill>
                <a:latin typeface="Consolas" pitchFamily="49" charset="0"/>
                <a:cs typeface="Consolas" pitchFamily="49" charset="0"/>
              </a:rPr>
              <a:t>. </a:t>
            </a:r>
            <a:r>
              <a:rPr lang="en-IN" sz="2000" b="1" dirty="0">
                <a:solidFill>
                  <a:schemeClr val="tx2">
                    <a:lumMod val="60000"/>
                    <a:lumOff val="40000"/>
                  </a:schemeClr>
                </a:solidFill>
                <a:latin typeface="Consolas" pitchFamily="49" charset="0"/>
                <a:cs typeface="Consolas" pitchFamily="49" charset="0"/>
              </a:rPr>
              <a:t>[Set link field of NEW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node </a:t>
            </a:r>
            <a:r>
              <a:rPr lang="en-IN" sz="2000" b="1" dirty="0">
                <a:solidFill>
                  <a:schemeClr val="tx2">
                    <a:lumMod val="60000"/>
                    <a:lumOff val="40000"/>
                  </a:schemeClr>
                </a:solidFill>
                <a:latin typeface="Consolas" pitchFamily="49" charset="0"/>
                <a:cs typeface="Consolas" pitchFamily="49" charset="0"/>
              </a:rPr>
              <a:t>and its Predecessor]</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LINK(NEW)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LINK(SAVE</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   LINK(SAVE)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IF   SAVE </a:t>
            </a:r>
            <a:r>
              <a:rPr lang="en-IN" sz="2000" dirty="0">
                <a:latin typeface="Consolas" pitchFamily="49" charset="0"/>
                <a:cs typeface="Consolas" pitchFamily="49" charset="0"/>
              </a:rPr>
              <a:t>= LAST</a:t>
            </a:r>
          </a:p>
          <a:p>
            <a:r>
              <a:rPr lang="en-IN" sz="2000" dirty="0" smtClean="0">
                <a:latin typeface="Consolas" pitchFamily="49" charset="0"/>
                <a:cs typeface="Consolas" pitchFamily="49" charset="0"/>
              </a:rPr>
              <a:t>   THEN LAST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p>
          <a:p>
            <a:r>
              <a:rPr lang="en-IN" sz="2000" b="1" dirty="0">
                <a:solidFill>
                  <a:schemeClr val="tx2">
                    <a:lumMod val="60000"/>
                    <a:lumOff val="40000"/>
                  </a:schemeClr>
                </a:solidFill>
                <a:latin typeface="Consolas" pitchFamily="49" charset="0"/>
                <a:cs typeface="Consolas" pitchFamily="49" charset="0"/>
              </a:rPr>
              <a:t>8</a:t>
            </a:r>
            <a:r>
              <a:rPr lang="en-IN" sz="2000" b="1" dirty="0" smtClean="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Finished</a:t>
            </a:r>
            <a:r>
              <a:rPr lang="en-IN" sz="2000" b="1" dirty="0" smtClean="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p>
        </p:txBody>
      </p:sp>
    </p:spTree>
    <p:extLst>
      <p:ext uri="{BB962C8B-B14F-4D97-AF65-F5344CB8AC3E}">
        <p14:creationId xmlns:p14="http://schemas.microsoft.com/office/powerpoint/2010/main" val="33963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5" end="5"/>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
                                            <p:txEl>
                                              <p:pRg st="8" end="8"/>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0" end="10"/>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3" end="13"/>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a:t>
            </a:r>
            <a:r>
              <a:rPr lang="en-US" dirty="0" smtClean="0"/>
              <a:t>CIR_INS_ORD(3,FIRST,LAST</a:t>
            </a:r>
            <a:r>
              <a:rPr lang="en-US" dirty="0"/>
              <a:t>)</a:t>
            </a:r>
          </a:p>
        </p:txBody>
      </p:sp>
      <p:sp>
        <p:nvSpPr>
          <p:cNvPr id="4" name="TextBox 3"/>
          <p:cNvSpPr txBox="1"/>
          <p:nvPr/>
        </p:nvSpPr>
        <p:spPr>
          <a:xfrm>
            <a:off x="207818" y="990600"/>
            <a:ext cx="4343400" cy="317009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[Create New Empty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 </a:t>
            </a:r>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[Copy information content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into </a:t>
            </a:r>
            <a:r>
              <a:rPr lang="en-IN" sz="2000" b="1" dirty="0">
                <a:solidFill>
                  <a:schemeClr val="tx2">
                    <a:lumMod val="60000"/>
                    <a:lumOff val="40000"/>
                  </a:schemeClr>
                </a:solidFill>
                <a:latin typeface="Consolas" pitchFamily="49" charset="0"/>
                <a:cs typeface="Consolas" pitchFamily="49" charset="0"/>
              </a:rPr>
              <a:t>new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INFO(NEW)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X</a:t>
            </a:r>
          </a:p>
          <a:p>
            <a:r>
              <a:rPr lang="en-IN" sz="2000" b="1" dirty="0" smtClean="0">
                <a:solidFill>
                  <a:schemeClr val="tx2">
                    <a:lumMod val="60000"/>
                    <a:lumOff val="40000"/>
                  </a:schemeClr>
                </a:solidFill>
                <a:latin typeface="Consolas" pitchFamily="49" charset="0"/>
                <a:cs typeface="Consolas" pitchFamily="49" charset="0"/>
              </a:rPr>
              <a:t>3</a:t>
            </a:r>
            <a:r>
              <a:rPr lang="en-IN" sz="2000" b="1" dirty="0">
                <a:solidFill>
                  <a:schemeClr val="tx2">
                    <a:lumMod val="60000"/>
                    <a:lumOff val="40000"/>
                  </a:schemeClr>
                </a:solidFill>
                <a:latin typeface="Consolas" pitchFamily="49" charset="0"/>
                <a:cs typeface="Consolas" pitchFamily="49" charset="0"/>
              </a:rPr>
              <a:t>. [Is Linked List </a:t>
            </a:r>
            <a:r>
              <a:rPr lang="en-IN" sz="2000" b="1" dirty="0" smtClean="0">
                <a:solidFill>
                  <a:schemeClr val="tx2">
                    <a:lumMod val="60000"/>
                    <a:lumOff val="40000"/>
                  </a:schemeClr>
                </a:solidFill>
                <a:latin typeface="Consolas" pitchFamily="49" charset="0"/>
                <a:cs typeface="Consolas" pitchFamily="49" charset="0"/>
              </a:rPr>
              <a:t>Empty</a:t>
            </a:r>
            <a:r>
              <a:rPr lang="en-IN" sz="2000" b="1" dirty="0">
                <a:solidFill>
                  <a:schemeClr val="tx2">
                    <a:lumMod val="60000"/>
                    <a:lumOff val="40000"/>
                  </a:schemeClr>
                </a:solidFill>
                <a:latin typeface="Consolas" pitchFamily="49" charset="0"/>
                <a:cs typeface="Consolas" pitchFamily="49" charset="0"/>
              </a:rPr>
              <a: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IF   FIRST </a:t>
            </a:r>
            <a:r>
              <a:rPr lang="en-IN" sz="2000" dirty="0">
                <a:latin typeface="Consolas" pitchFamily="49" charset="0"/>
                <a:cs typeface="Consolas" pitchFamily="49" charset="0"/>
              </a:rPr>
              <a:t>= NULL</a:t>
            </a:r>
          </a:p>
          <a:p>
            <a:r>
              <a:rPr lang="en-IN" sz="2000" dirty="0" smtClean="0">
                <a:latin typeface="Consolas" pitchFamily="49" charset="0"/>
                <a:cs typeface="Consolas" pitchFamily="49" charset="0"/>
              </a:rPr>
              <a:t>   THEN LINK(NEW)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FIRST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LAST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Return</a:t>
            </a:r>
          </a:p>
        </p:txBody>
      </p:sp>
      <p:sp>
        <p:nvSpPr>
          <p:cNvPr id="5" name="TextBox 4"/>
          <p:cNvSpPr txBox="1"/>
          <p:nvPr/>
        </p:nvSpPr>
        <p:spPr>
          <a:xfrm>
            <a:off x="4572000" y="985736"/>
            <a:ext cx="4343400" cy="224676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4</a:t>
            </a:r>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a:t>
            </a:r>
            <a:r>
              <a:rPr lang="en-IN" b="1" dirty="0">
                <a:solidFill>
                  <a:schemeClr val="tx2">
                    <a:lumMod val="60000"/>
                    <a:lumOff val="40000"/>
                  </a:schemeClr>
                </a:solidFill>
                <a:latin typeface="Consolas" pitchFamily="49" charset="0"/>
                <a:cs typeface="Consolas" pitchFamily="49" charset="0"/>
              </a:rPr>
              <a:t>Does new node precedes all </a:t>
            </a:r>
            <a:endParaRPr lang="en-IN" b="1" dirty="0" smtClean="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 </a:t>
            </a:r>
            <a:r>
              <a:rPr lang="en-IN" b="1" dirty="0" smtClean="0">
                <a:solidFill>
                  <a:schemeClr val="tx2">
                    <a:lumMod val="60000"/>
                    <a:lumOff val="40000"/>
                  </a:schemeClr>
                </a:solidFill>
                <a:latin typeface="Consolas" pitchFamily="49" charset="0"/>
                <a:cs typeface="Consolas" pitchFamily="49" charset="0"/>
              </a:rPr>
              <a:t>   other </a:t>
            </a:r>
            <a:r>
              <a:rPr lang="en-IN" b="1" dirty="0">
                <a:solidFill>
                  <a:schemeClr val="tx2">
                    <a:lumMod val="60000"/>
                    <a:lumOff val="40000"/>
                  </a:schemeClr>
                </a:solidFill>
                <a:latin typeface="Consolas" pitchFamily="49" charset="0"/>
                <a:cs typeface="Consolas" pitchFamily="49" charset="0"/>
              </a:rPr>
              <a:t>nodes in List?</a:t>
            </a:r>
            <a:r>
              <a:rPr lang="en-IN" sz="2000" b="1" dirty="0" smtClean="0">
                <a:solidFill>
                  <a:schemeClr val="tx2">
                    <a:lumMod val="60000"/>
                    <a:lumOff val="40000"/>
                  </a:schemeClr>
                </a:solidFill>
                <a:latin typeface="Consolas" pitchFamily="49" charset="0"/>
                <a:cs typeface="Consolas" pitchFamily="49" charset="0"/>
              </a:rPr>
              <a:t>]</a:t>
            </a:r>
          </a:p>
          <a:p>
            <a:r>
              <a:rPr lang="en-IN" sz="2000" dirty="0" smtClean="0">
                <a:latin typeface="Consolas" pitchFamily="49" charset="0"/>
                <a:cs typeface="Consolas" pitchFamily="49" charset="0"/>
              </a:rPr>
              <a:t>IF    INFO(NEW)≤ INFO(FIRST</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THEN  LINK(NEW)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FIRST</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LINK(LAST)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FIRST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Return</a:t>
            </a:r>
          </a:p>
        </p:txBody>
      </p:sp>
      <p:sp>
        <p:nvSpPr>
          <p:cNvPr id="6" name="Left Arrow 5"/>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5" name="Group 44"/>
          <p:cNvGrpSpPr/>
          <p:nvPr/>
        </p:nvGrpSpPr>
        <p:grpSpPr>
          <a:xfrm>
            <a:off x="3575788" y="5181600"/>
            <a:ext cx="920012" cy="533400"/>
            <a:chOff x="951919" y="5486400"/>
            <a:chExt cx="920012" cy="533400"/>
          </a:xfrm>
        </p:grpSpPr>
        <p:sp>
          <p:nvSpPr>
            <p:cNvPr id="46" name="Rectangle 4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47" name="Rectangle 4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4947388" y="5181600"/>
            <a:ext cx="920012" cy="533400"/>
            <a:chOff x="951919" y="5486400"/>
            <a:chExt cx="920012" cy="533400"/>
          </a:xfrm>
        </p:grpSpPr>
        <p:sp>
          <p:nvSpPr>
            <p:cNvPr id="49" name="Rectangle 4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50" name="Rectangle 4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1" name="Group 50"/>
          <p:cNvGrpSpPr/>
          <p:nvPr/>
        </p:nvGrpSpPr>
        <p:grpSpPr>
          <a:xfrm>
            <a:off x="6318988" y="5181600"/>
            <a:ext cx="920012" cy="533400"/>
            <a:chOff x="951919" y="5486400"/>
            <a:chExt cx="920012" cy="533400"/>
          </a:xfrm>
        </p:grpSpPr>
        <p:sp>
          <p:nvSpPr>
            <p:cNvPr id="52" name="Rectangle 5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53" name="Rectangle 5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4" name="Group 53"/>
          <p:cNvGrpSpPr/>
          <p:nvPr/>
        </p:nvGrpSpPr>
        <p:grpSpPr>
          <a:xfrm>
            <a:off x="7690588" y="5181600"/>
            <a:ext cx="920012" cy="533400"/>
            <a:chOff x="951919" y="5486400"/>
            <a:chExt cx="920012" cy="533400"/>
          </a:xfrm>
        </p:grpSpPr>
        <p:sp>
          <p:nvSpPr>
            <p:cNvPr id="55" name="Rectangle 5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56" name="Rectangle 5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7" name="Straight Arrow Connector 56"/>
          <p:cNvCxnSpPr>
            <a:stCxn id="47" idx="3"/>
            <a:endCxn id="49" idx="1"/>
          </p:cNvCxnSpPr>
          <p:nvPr/>
        </p:nvCxnSpPr>
        <p:spPr>
          <a:xfrm>
            <a:off x="44958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0" idx="3"/>
            <a:endCxn id="52" idx="1"/>
          </p:cNvCxnSpPr>
          <p:nvPr/>
        </p:nvCxnSpPr>
        <p:spPr>
          <a:xfrm>
            <a:off x="58674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5" idx="1"/>
          </p:cNvCxnSpPr>
          <p:nvPr/>
        </p:nvCxnSpPr>
        <p:spPr>
          <a:xfrm>
            <a:off x="72390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0" name="Freeform 59"/>
          <p:cNvSpPr/>
          <p:nvPr/>
        </p:nvSpPr>
        <p:spPr>
          <a:xfrm>
            <a:off x="4347148" y="5426439"/>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1" name="Straight Arrow Connector 60"/>
          <p:cNvCxnSpPr/>
          <p:nvPr/>
        </p:nvCxnSpPr>
        <p:spPr>
          <a:xfrm flipV="1">
            <a:off x="3810000" y="5715001"/>
            <a:ext cx="0" cy="2079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463634" y="5920842"/>
            <a:ext cx="699551"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cxnSp>
        <p:nvCxnSpPr>
          <p:cNvPr id="63" name="Straight Connector 62"/>
          <p:cNvCxnSpPr/>
          <p:nvPr/>
        </p:nvCxnSpPr>
        <p:spPr>
          <a:xfrm>
            <a:off x="2590800" y="4459783"/>
            <a:ext cx="0" cy="1788617"/>
          </a:xfrm>
          <a:prstGeom prst="line">
            <a:avLst/>
          </a:prstGeom>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5118407" y="4038600"/>
            <a:ext cx="920012" cy="533400"/>
            <a:chOff x="951919" y="5486400"/>
            <a:chExt cx="920012" cy="533400"/>
          </a:xfrm>
        </p:grpSpPr>
        <p:sp>
          <p:nvSpPr>
            <p:cNvPr id="65" name="Rectangle 6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7" name="Group 66"/>
          <p:cNvGrpSpPr/>
          <p:nvPr/>
        </p:nvGrpSpPr>
        <p:grpSpPr>
          <a:xfrm>
            <a:off x="611579" y="5037117"/>
            <a:ext cx="920012" cy="533400"/>
            <a:chOff x="951919" y="5486400"/>
            <a:chExt cx="920012" cy="533400"/>
          </a:xfrm>
        </p:grpSpPr>
        <p:sp>
          <p:nvSpPr>
            <p:cNvPr id="68" name="Rectangle 6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9" name="Rectangle 6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p:cNvSpPr txBox="1"/>
          <p:nvPr/>
        </p:nvSpPr>
        <p:spPr>
          <a:xfrm>
            <a:off x="726642" y="5068785"/>
            <a:ext cx="340158" cy="461665"/>
          </a:xfrm>
          <a:prstGeom prst="rect">
            <a:avLst/>
          </a:prstGeom>
          <a:noFill/>
        </p:spPr>
        <p:txBody>
          <a:bodyPr wrap="none" rtlCol="0">
            <a:spAutoFit/>
          </a:bodyPr>
          <a:lstStyle/>
          <a:p>
            <a:r>
              <a:rPr lang="en-IN" sz="2400" b="1" dirty="0" smtClean="0">
                <a:solidFill>
                  <a:srgbClr val="FFFF00"/>
                </a:solidFill>
              </a:rPr>
              <a:t>3</a:t>
            </a:r>
            <a:endParaRPr lang="en-US" sz="2400" b="1" dirty="0">
              <a:solidFill>
                <a:srgbClr val="FFFF00"/>
              </a:solidFill>
            </a:endParaRPr>
          </a:p>
        </p:txBody>
      </p:sp>
      <p:sp>
        <p:nvSpPr>
          <p:cNvPr id="71" name="TextBox 70"/>
          <p:cNvSpPr txBox="1"/>
          <p:nvPr/>
        </p:nvSpPr>
        <p:spPr>
          <a:xfrm>
            <a:off x="5222442" y="4074225"/>
            <a:ext cx="340158" cy="461665"/>
          </a:xfrm>
          <a:prstGeom prst="rect">
            <a:avLst/>
          </a:prstGeom>
          <a:noFill/>
        </p:spPr>
        <p:txBody>
          <a:bodyPr wrap="none" rtlCol="0">
            <a:spAutoFit/>
          </a:bodyPr>
          <a:lstStyle/>
          <a:p>
            <a:r>
              <a:rPr lang="en-IN" sz="2400" b="1" dirty="0" smtClean="0">
                <a:solidFill>
                  <a:srgbClr val="FFFF00"/>
                </a:solidFill>
              </a:rPr>
              <a:t>3</a:t>
            </a:r>
            <a:endParaRPr lang="en-US" sz="2400" b="1" dirty="0">
              <a:solidFill>
                <a:srgbClr val="FFFF00"/>
              </a:solidFill>
            </a:endParaRPr>
          </a:p>
        </p:txBody>
      </p:sp>
      <p:sp>
        <p:nvSpPr>
          <p:cNvPr id="72" name="TextBox 71"/>
          <p:cNvSpPr txBox="1"/>
          <p:nvPr/>
        </p:nvSpPr>
        <p:spPr>
          <a:xfrm>
            <a:off x="714424" y="5570517"/>
            <a:ext cx="659155" cy="369332"/>
          </a:xfrm>
          <a:prstGeom prst="rect">
            <a:avLst/>
          </a:prstGeom>
          <a:noFill/>
        </p:spPr>
        <p:txBody>
          <a:bodyPr wrap="none" rtlCol="0">
            <a:spAutoFit/>
          </a:bodyPr>
          <a:lstStyle/>
          <a:p>
            <a:pPr algn="ctr"/>
            <a:r>
              <a:rPr lang="en-IN" b="1" dirty="0" smtClean="0"/>
              <a:t>NEW</a:t>
            </a:r>
            <a:endParaRPr lang="en-US" b="1" dirty="0"/>
          </a:p>
        </p:txBody>
      </p:sp>
      <p:sp>
        <p:nvSpPr>
          <p:cNvPr id="73" name="TextBox 72"/>
          <p:cNvSpPr txBox="1"/>
          <p:nvPr/>
        </p:nvSpPr>
        <p:spPr>
          <a:xfrm>
            <a:off x="5221252" y="3625334"/>
            <a:ext cx="659155" cy="369332"/>
          </a:xfrm>
          <a:prstGeom prst="rect">
            <a:avLst/>
          </a:prstGeom>
          <a:noFill/>
        </p:spPr>
        <p:txBody>
          <a:bodyPr wrap="none" rtlCol="0">
            <a:spAutoFit/>
          </a:bodyPr>
          <a:lstStyle/>
          <a:p>
            <a:pPr algn="ctr"/>
            <a:r>
              <a:rPr lang="en-IN" b="1" dirty="0" smtClean="0"/>
              <a:t>NEW</a:t>
            </a:r>
            <a:endParaRPr lang="en-US" b="1" dirty="0"/>
          </a:p>
        </p:txBody>
      </p:sp>
      <p:sp>
        <p:nvSpPr>
          <p:cNvPr id="74" name="Freeform 73"/>
          <p:cNvSpPr/>
          <p:nvPr/>
        </p:nvSpPr>
        <p:spPr>
          <a:xfrm>
            <a:off x="228600" y="5276603"/>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5" name="TextBox 74"/>
          <p:cNvSpPr txBox="1"/>
          <p:nvPr/>
        </p:nvSpPr>
        <p:spPr>
          <a:xfrm>
            <a:off x="384072" y="4286785"/>
            <a:ext cx="699551"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sp>
        <p:nvSpPr>
          <p:cNvPr id="76" name="TextBox 75"/>
          <p:cNvSpPr txBox="1"/>
          <p:nvPr/>
        </p:nvSpPr>
        <p:spPr>
          <a:xfrm>
            <a:off x="1047770" y="4275117"/>
            <a:ext cx="642484" cy="369332"/>
          </a:xfrm>
          <a:prstGeom prst="rect">
            <a:avLst/>
          </a:prstGeom>
          <a:noFill/>
        </p:spPr>
        <p:txBody>
          <a:bodyPr wrap="none" rtlCol="0">
            <a:spAutoFit/>
          </a:bodyPr>
          <a:lstStyle/>
          <a:p>
            <a:pPr algn="ctr"/>
            <a:r>
              <a:rPr lang="en-IN" b="1" dirty="0" smtClean="0"/>
              <a:t>LAST</a:t>
            </a:r>
            <a:endParaRPr lang="en-US" b="1" dirty="0"/>
          </a:p>
        </p:txBody>
      </p:sp>
      <p:cxnSp>
        <p:nvCxnSpPr>
          <p:cNvPr id="77" name="Straight Arrow Connector 76"/>
          <p:cNvCxnSpPr>
            <a:stCxn id="75" idx="2"/>
          </p:cNvCxnSpPr>
          <p:nvPr/>
        </p:nvCxnSpPr>
        <p:spPr>
          <a:xfrm flipH="1">
            <a:off x="733847" y="4656117"/>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1373578" y="4656117"/>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9" name="TextBox 78"/>
          <p:cNvSpPr txBox="1"/>
          <p:nvPr/>
        </p:nvSpPr>
        <p:spPr>
          <a:xfrm>
            <a:off x="7945355" y="4365068"/>
            <a:ext cx="642484" cy="369332"/>
          </a:xfrm>
          <a:prstGeom prst="rect">
            <a:avLst/>
          </a:prstGeom>
          <a:noFill/>
        </p:spPr>
        <p:txBody>
          <a:bodyPr wrap="none" rtlCol="0">
            <a:spAutoFit/>
          </a:bodyPr>
          <a:lstStyle/>
          <a:p>
            <a:pPr algn="ctr"/>
            <a:r>
              <a:rPr lang="en-IN" b="1" dirty="0" smtClean="0"/>
              <a:t>LAST</a:t>
            </a:r>
            <a:endParaRPr lang="en-US" b="1" dirty="0"/>
          </a:p>
        </p:txBody>
      </p:sp>
      <p:cxnSp>
        <p:nvCxnSpPr>
          <p:cNvPr id="80" name="Straight Arrow Connector 79"/>
          <p:cNvCxnSpPr/>
          <p:nvPr/>
        </p:nvCxnSpPr>
        <p:spPr>
          <a:xfrm flipH="1">
            <a:off x="8271163" y="4746068"/>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5548849" y="3274206"/>
            <a:ext cx="699551"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cxnSp>
        <p:nvCxnSpPr>
          <p:cNvPr id="84" name="Straight Arrow Connector 83"/>
          <p:cNvCxnSpPr>
            <a:stCxn id="83" idx="2"/>
          </p:cNvCxnSpPr>
          <p:nvPr/>
        </p:nvCxnSpPr>
        <p:spPr>
          <a:xfrm flipH="1">
            <a:off x="5898624" y="3643538"/>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7" name="Freeform 86"/>
          <p:cNvSpPr/>
          <p:nvPr/>
        </p:nvSpPr>
        <p:spPr>
          <a:xfrm>
            <a:off x="3800104" y="4583875"/>
            <a:ext cx="2030680" cy="593767"/>
          </a:xfrm>
          <a:custGeom>
            <a:avLst/>
            <a:gdLst>
              <a:gd name="connsiteX0" fmla="*/ 2030680 w 2030680"/>
              <a:gd name="connsiteY0" fmla="*/ 0 h 593767"/>
              <a:gd name="connsiteX1" fmla="*/ 2030680 w 2030680"/>
              <a:gd name="connsiteY1" fmla="*/ 178130 h 593767"/>
              <a:gd name="connsiteX2" fmla="*/ 0 w 2030680"/>
              <a:gd name="connsiteY2" fmla="*/ 178130 h 593767"/>
              <a:gd name="connsiteX3" fmla="*/ 0 w 2030680"/>
              <a:gd name="connsiteY3" fmla="*/ 593767 h 593767"/>
            </a:gdLst>
            <a:ahLst/>
            <a:cxnLst>
              <a:cxn ang="0">
                <a:pos x="connsiteX0" y="connsiteY0"/>
              </a:cxn>
              <a:cxn ang="0">
                <a:pos x="connsiteX1" y="connsiteY1"/>
              </a:cxn>
              <a:cxn ang="0">
                <a:pos x="connsiteX2" y="connsiteY2"/>
              </a:cxn>
              <a:cxn ang="0">
                <a:pos x="connsiteX3" y="connsiteY3"/>
              </a:cxn>
            </a:cxnLst>
            <a:rect l="l" t="t" r="r" b="b"/>
            <a:pathLst>
              <a:path w="2030680" h="593767">
                <a:moveTo>
                  <a:pt x="2030680" y="0"/>
                </a:moveTo>
                <a:lnTo>
                  <a:pt x="2030680" y="178130"/>
                </a:lnTo>
                <a:lnTo>
                  <a:pt x="0" y="178130"/>
                </a:lnTo>
                <a:lnTo>
                  <a:pt x="0" y="593767"/>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8" name="Freeform 87"/>
          <p:cNvSpPr/>
          <p:nvPr/>
        </p:nvSpPr>
        <p:spPr>
          <a:xfrm>
            <a:off x="6032665" y="4203865"/>
            <a:ext cx="2861953" cy="1092530"/>
          </a:xfrm>
          <a:custGeom>
            <a:avLst/>
            <a:gdLst>
              <a:gd name="connsiteX0" fmla="*/ 2565070 w 2861953"/>
              <a:gd name="connsiteY0" fmla="*/ 1092530 h 1092530"/>
              <a:gd name="connsiteX1" fmla="*/ 2861953 w 2861953"/>
              <a:gd name="connsiteY1" fmla="*/ 1092530 h 1092530"/>
              <a:gd name="connsiteX2" fmla="*/ 2861953 w 2861953"/>
              <a:gd name="connsiteY2" fmla="*/ 0 h 1092530"/>
              <a:gd name="connsiteX3" fmla="*/ 0 w 2861953"/>
              <a:gd name="connsiteY3" fmla="*/ 0 h 1092530"/>
            </a:gdLst>
            <a:ahLst/>
            <a:cxnLst>
              <a:cxn ang="0">
                <a:pos x="connsiteX0" y="connsiteY0"/>
              </a:cxn>
              <a:cxn ang="0">
                <a:pos x="connsiteX1" y="connsiteY1"/>
              </a:cxn>
              <a:cxn ang="0">
                <a:pos x="connsiteX2" y="connsiteY2"/>
              </a:cxn>
              <a:cxn ang="0">
                <a:pos x="connsiteX3" y="connsiteY3"/>
              </a:cxn>
            </a:cxnLst>
            <a:rect l="l" t="t" r="r" b="b"/>
            <a:pathLst>
              <a:path w="2861953" h="1092530">
                <a:moveTo>
                  <a:pt x="2565070" y="1092530"/>
                </a:moveTo>
                <a:lnTo>
                  <a:pt x="2861953" y="1092530"/>
                </a:lnTo>
                <a:lnTo>
                  <a:pt x="2861953" y="0"/>
                </a:lnTo>
                <a:lnTo>
                  <a:pt x="0" y="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6934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wheel(1)">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0" grpId="0" animBg="1"/>
      <p:bldP spid="60" grpId="1" animBg="1"/>
      <p:bldP spid="62" grpId="0"/>
      <p:bldP spid="62" grpId="1"/>
      <p:bldP spid="70" grpId="0"/>
      <p:bldP spid="71" grpId="0"/>
      <p:bldP spid="72" grpId="0"/>
      <p:bldP spid="73" grpId="0"/>
      <p:bldP spid="74" grpId="0" animBg="1"/>
      <p:bldP spid="75" grpId="0"/>
      <p:bldP spid="76" grpId="0"/>
      <p:bldP spid="79" grpId="0"/>
      <p:bldP spid="83" grpId="0"/>
      <p:bldP spid="87" grpId="0" animBg="1"/>
      <p:bldP spid="8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a:t>
            </a:r>
            <a:r>
              <a:rPr lang="en-US" dirty="0" smtClean="0"/>
              <a:t>CIR_INS_ORD(18,FIRST,LAST</a:t>
            </a:r>
            <a:r>
              <a:rPr lang="en-US" dirty="0"/>
              <a:t>)</a:t>
            </a:r>
          </a:p>
        </p:txBody>
      </p:sp>
      <p:sp>
        <p:nvSpPr>
          <p:cNvPr id="4" name="TextBox 3"/>
          <p:cNvSpPr txBox="1"/>
          <p:nvPr/>
        </p:nvSpPr>
        <p:spPr>
          <a:xfrm>
            <a:off x="4648200" y="990600"/>
            <a:ext cx="4343400" cy="24314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1900" b="1" dirty="0" smtClean="0">
                <a:solidFill>
                  <a:schemeClr val="tx2">
                    <a:lumMod val="60000"/>
                    <a:lumOff val="40000"/>
                  </a:schemeClr>
                </a:solidFill>
                <a:latin typeface="Consolas" pitchFamily="49" charset="0"/>
                <a:cs typeface="Consolas" pitchFamily="49" charset="0"/>
              </a:rPr>
              <a:t>7. </a:t>
            </a:r>
            <a:r>
              <a:rPr lang="en-IN" sz="1900" b="1" dirty="0">
                <a:solidFill>
                  <a:schemeClr val="tx2">
                    <a:lumMod val="60000"/>
                    <a:lumOff val="40000"/>
                  </a:schemeClr>
                </a:solidFill>
                <a:latin typeface="Consolas" pitchFamily="49" charset="0"/>
                <a:cs typeface="Consolas" pitchFamily="49" charset="0"/>
              </a:rPr>
              <a:t>[Set link field of NEW </a:t>
            </a:r>
            <a:endParaRPr lang="en-IN" sz="1900" b="1" dirty="0" smtClean="0">
              <a:solidFill>
                <a:schemeClr val="tx2">
                  <a:lumMod val="60000"/>
                  <a:lumOff val="40000"/>
                </a:schemeClr>
              </a:solidFill>
              <a:latin typeface="Consolas" pitchFamily="49" charset="0"/>
              <a:cs typeface="Consolas" pitchFamily="49" charset="0"/>
            </a:endParaRPr>
          </a:p>
          <a:p>
            <a:r>
              <a:rPr lang="en-IN" sz="1900" b="1" dirty="0">
                <a:solidFill>
                  <a:schemeClr val="tx2">
                    <a:lumMod val="60000"/>
                    <a:lumOff val="40000"/>
                  </a:schemeClr>
                </a:solidFill>
                <a:latin typeface="Consolas" pitchFamily="49" charset="0"/>
                <a:cs typeface="Consolas" pitchFamily="49" charset="0"/>
              </a:rPr>
              <a:t> </a:t>
            </a:r>
            <a:r>
              <a:rPr lang="en-IN" sz="1900" b="1" dirty="0" smtClean="0">
                <a:solidFill>
                  <a:schemeClr val="tx2">
                    <a:lumMod val="60000"/>
                    <a:lumOff val="40000"/>
                  </a:schemeClr>
                </a:solidFill>
                <a:latin typeface="Consolas" pitchFamily="49" charset="0"/>
                <a:cs typeface="Consolas" pitchFamily="49" charset="0"/>
              </a:rPr>
              <a:t>   node </a:t>
            </a:r>
            <a:r>
              <a:rPr lang="en-IN" sz="1900" b="1" dirty="0">
                <a:solidFill>
                  <a:schemeClr val="tx2">
                    <a:lumMod val="60000"/>
                    <a:lumOff val="40000"/>
                  </a:schemeClr>
                </a:solidFill>
                <a:latin typeface="Consolas" pitchFamily="49" charset="0"/>
                <a:cs typeface="Consolas" pitchFamily="49" charset="0"/>
              </a:rPr>
              <a:t>and its Predecessor]</a:t>
            </a:r>
            <a:endParaRPr lang="en-IN" sz="1900" b="1" dirty="0" smtClean="0">
              <a:solidFill>
                <a:schemeClr val="tx2">
                  <a:lumMod val="60000"/>
                  <a:lumOff val="40000"/>
                </a:schemeClr>
              </a:solidFill>
              <a:latin typeface="Consolas" pitchFamily="49" charset="0"/>
              <a:cs typeface="Consolas" pitchFamily="49" charset="0"/>
            </a:endParaRPr>
          </a:p>
          <a:p>
            <a:r>
              <a:rPr lang="en-IN" sz="1900" dirty="0" smtClean="0">
                <a:latin typeface="Consolas" pitchFamily="49" charset="0"/>
                <a:cs typeface="Consolas" pitchFamily="49" charset="0"/>
              </a:rPr>
              <a:t>   LINK(NEW) </a:t>
            </a:r>
            <a:r>
              <a:rPr lang="en-IN" sz="1900" dirty="0" smtClean="0">
                <a:latin typeface="Consolas" pitchFamily="49" charset="0"/>
                <a:cs typeface="Consolas" pitchFamily="49" charset="0"/>
                <a:sym typeface="Wingdings" pitchFamily="2" charset="2"/>
              </a:rPr>
              <a:t> </a:t>
            </a:r>
            <a:r>
              <a:rPr lang="en-IN" sz="1900" dirty="0" smtClean="0">
                <a:latin typeface="Consolas" pitchFamily="49" charset="0"/>
                <a:cs typeface="Consolas" pitchFamily="49" charset="0"/>
              </a:rPr>
              <a:t>LINK(SAVE</a:t>
            </a:r>
            <a:r>
              <a:rPr lang="en-IN" sz="1900" dirty="0">
                <a:latin typeface="Consolas" pitchFamily="49" charset="0"/>
                <a:cs typeface="Consolas" pitchFamily="49" charset="0"/>
              </a:rPr>
              <a:t>)</a:t>
            </a:r>
          </a:p>
          <a:p>
            <a:r>
              <a:rPr lang="en-IN" sz="1900" dirty="0" smtClean="0">
                <a:latin typeface="Consolas" pitchFamily="49" charset="0"/>
                <a:cs typeface="Consolas" pitchFamily="49" charset="0"/>
              </a:rPr>
              <a:t>   LINK(SAVE) </a:t>
            </a:r>
            <a:r>
              <a:rPr lang="en-IN" sz="1900" dirty="0" smtClean="0">
                <a:latin typeface="Consolas" pitchFamily="49" charset="0"/>
                <a:cs typeface="Consolas" pitchFamily="49" charset="0"/>
                <a:sym typeface="Wingdings" pitchFamily="2" charset="2"/>
              </a:rPr>
              <a:t> </a:t>
            </a:r>
            <a:r>
              <a:rPr lang="en-IN" sz="1900" dirty="0" smtClean="0">
                <a:latin typeface="Consolas" pitchFamily="49" charset="0"/>
                <a:cs typeface="Consolas" pitchFamily="49" charset="0"/>
              </a:rPr>
              <a:t>NEW</a:t>
            </a:r>
            <a:endParaRPr lang="en-IN" sz="1900" dirty="0">
              <a:latin typeface="Consolas" pitchFamily="49" charset="0"/>
              <a:cs typeface="Consolas" pitchFamily="49" charset="0"/>
            </a:endParaRPr>
          </a:p>
          <a:p>
            <a:r>
              <a:rPr lang="en-IN" sz="1900" dirty="0" smtClean="0">
                <a:latin typeface="Consolas" pitchFamily="49" charset="0"/>
                <a:cs typeface="Consolas" pitchFamily="49" charset="0"/>
              </a:rPr>
              <a:t>   IF   SAVE </a:t>
            </a:r>
            <a:r>
              <a:rPr lang="en-IN" sz="1900" dirty="0">
                <a:latin typeface="Consolas" pitchFamily="49" charset="0"/>
                <a:cs typeface="Consolas" pitchFamily="49" charset="0"/>
              </a:rPr>
              <a:t>= LAST</a:t>
            </a:r>
          </a:p>
          <a:p>
            <a:r>
              <a:rPr lang="en-IN" sz="1900" dirty="0" smtClean="0">
                <a:latin typeface="Consolas" pitchFamily="49" charset="0"/>
                <a:cs typeface="Consolas" pitchFamily="49" charset="0"/>
              </a:rPr>
              <a:t>   THEN LAST </a:t>
            </a:r>
            <a:r>
              <a:rPr lang="en-IN" sz="1900" dirty="0" smtClean="0">
                <a:latin typeface="Consolas" pitchFamily="49" charset="0"/>
                <a:cs typeface="Consolas" pitchFamily="49" charset="0"/>
                <a:sym typeface="Wingdings" pitchFamily="2" charset="2"/>
              </a:rPr>
              <a:t> </a:t>
            </a:r>
            <a:r>
              <a:rPr lang="en-IN" sz="1900" dirty="0" smtClean="0">
                <a:latin typeface="Consolas" pitchFamily="49" charset="0"/>
                <a:cs typeface="Consolas" pitchFamily="49" charset="0"/>
              </a:rPr>
              <a:t>NEW</a:t>
            </a:r>
          </a:p>
          <a:p>
            <a:r>
              <a:rPr lang="en-IN" sz="1900" b="1" dirty="0">
                <a:solidFill>
                  <a:schemeClr val="tx2">
                    <a:lumMod val="60000"/>
                    <a:lumOff val="40000"/>
                  </a:schemeClr>
                </a:solidFill>
                <a:latin typeface="Consolas" pitchFamily="49" charset="0"/>
                <a:cs typeface="Consolas" pitchFamily="49" charset="0"/>
              </a:rPr>
              <a:t>8</a:t>
            </a:r>
            <a:r>
              <a:rPr lang="en-IN" sz="1900" b="1" dirty="0" smtClean="0">
                <a:solidFill>
                  <a:schemeClr val="tx2">
                    <a:lumMod val="60000"/>
                    <a:lumOff val="40000"/>
                  </a:schemeClr>
                </a:solidFill>
                <a:latin typeface="Consolas" pitchFamily="49" charset="0"/>
                <a:cs typeface="Consolas" pitchFamily="49" charset="0"/>
              </a:rPr>
              <a:t>. [Finished]</a:t>
            </a:r>
          </a:p>
          <a:p>
            <a:r>
              <a:rPr lang="en-IN" sz="1900" dirty="0">
                <a:latin typeface="Consolas" pitchFamily="49" charset="0"/>
                <a:cs typeface="Consolas" pitchFamily="49" charset="0"/>
              </a:rPr>
              <a:t> </a:t>
            </a:r>
            <a:r>
              <a:rPr lang="en-IN" sz="1900" dirty="0" smtClean="0">
                <a:latin typeface="Consolas" pitchFamily="49" charset="0"/>
                <a:cs typeface="Consolas" pitchFamily="49" charset="0"/>
              </a:rPr>
              <a:t>  Return</a:t>
            </a:r>
          </a:p>
        </p:txBody>
      </p:sp>
      <p:sp>
        <p:nvSpPr>
          <p:cNvPr id="5" name="TextBox 4"/>
          <p:cNvSpPr txBox="1"/>
          <p:nvPr/>
        </p:nvSpPr>
        <p:spPr>
          <a:xfrm>
            <a:off x="152400" y="990599"/>
            <a:ext cx="4343400" cy="249299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5</a:t>
            </a:r>
            <a:r>
              <a:rPr lang="en-IN" sz="2000" b="1" dirty="0" smtClean="0">
                <a:solidFill>
                  <a:schemeClr val="tx2">
                    <a:lumMod val="60000"/>
                    <a:lumOff val="40000"/>
                  </a:schemeClr>
                </a:solidFill>
                <a:latin typeface="Consolas" pitchFamily="49" charset="0"/>
                <a:cs typeface="Consolas" pitchFamily="49" charset="0"/>
              </a:rPr>
              <a:t>. </a:t>
            </a:r>
            <a:r>
              <a:rPr lang="en-IN" sz="2000" b="1" dirty="0">
                <a:solidFill>
                  <a:schemeClr val="tx2">
                    <a:lumMod val="60000"/>
                    <a:lumOff val="40000"/>
                  </a:schemeClr>
                </a:solidFill>
                <a:latin typeface="Consolas" pitchFamily="49" charset="0"/>
                <a:cs typeface="Consolas" pitchFamily="49" charset="0"/>
              </a:rPr>
              <a:t>[Initialize Temporary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Pointer</a:t>
            </a:r>
            <a:r>
              <a:rPr lang="en-IN" sz="2000" b="1" dirty="0">
                <a:solidFill>
                  <a:schemeClr val="tx2">
                    <a:lumMod val="60000"/>
                    <a:lumOff val="40000"/>
                  </a:schemeClr>
                </a:solidFill>
                <a:latin typeface="Consolas" pitchFamily="49" charset="0"/>
                <a:cs typeface="Consolas" pitchFamily="49" charset="0"/>
              </a:rPr>
              <a: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a:latin typeface="Consolas" pitchFamily="49" charset="0"/>
                <a:cs typeface="Consolas" pitchFamily="49" charset="0"/>
              </a:rPr>
              <a:t>   SAVE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a:t>
            </a:r>
            <a:endParaRPr lang="en-IN" sz="2000" dirty="0" smtClean="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6</a:t>
            </a:r>
            <a:r>
              <a:rPr lang="en-IN" sz="2000" b="1" dirty="0" smtClean="0">
                <a:solidFill>
                  <a:schemeClr val="tx2">
                    <a:lumMod val="60000"/>
                    <a:lumOff val="40000"/>
                  </a:schemeClr>
                </a:solidFill>
                <a:latin typeface="Consolas" pitchFamily="49" charset="0"/>
                <a:cs typeface="Consolas" pitchFamily="49" charset="0"/>
              </a:rPr>
              <a:t>. </a:t>
            </a:r>
            <a:r>
              <a:rPr lang="en-IN" sz="2000" b="1" dirty="0">
                <a:solidFill>
                  <a:schemeClr val="tx2">
                    <a:lumMod val="60000"/>
                    <a:lumOff val="40000"/>
                  </a:schemeClr>
                </a:solidFill>
                <a:latin typeface="Consolas" pitchFamily="49" charset="0"/>
                <a:cs typeface="Consolas" pitchFamily="49" charset="0"/>
              </a:rPr>
              <a:t>[Search for Predecessor of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new </a:t>
            </a:r>
            <a:r>
              <a:rPr lang="en-IN" sz="2000" b="1" dirty="0">
                <a:solidFill>
                  <a:schemeClr val="tx2">
                    <a:lumMod val="60000"/>
                    <a:lumOff val="40000"/>
                  </a:schemeClr>
                </a:solidFill>
                <a:latin typeface="Consolas" pitchFamily="49" charset="0"/>
                <a:cs typeface="Consolas" pitchFamily="49" charset="0"/>
              </a:rPr>
              <a:t>node]</a:t>
            </a:r>
            <a:endParaRPr lang="en-IN" sz="2000" b="1" dirty="0" smtClean="0">
              <a:solidFill>
                <a:schemeClr val="tx2">
                  <a:lumMod val="60000"/>
                  <a:lumOff val="40000"/>
                </a:schemeClr>
              </a:solidFill>
              <a:latin typeface="Consolas" pitchFamily="49" charset="0"/>
              <a:cs typeface="Consolas" pitchFamily="49" charset="0"/>
            </a:endParaRPr>
          </a:p>
          <a:p>
            <a:r>
              <a:rPr lang="en-IN" b="1" dirty="0" smtClean="0">
                <a:solidFill>
                  <a:schemeClr val="accent2">
                    <a:lumMod val="75000"/>
                  </a:schemeClr>
                </a:solidFill>
                <a:latin typeface="Consolas" pitchFamily="49" charset="0"/>
                <a:cs typeface="Consolas" pitchFamily="49" charset="0"/>
              </a:rPr>
              <a:t>Repeat </a:t>
            </a:r>
            <a:r>
              <a:rPr lang="en-IN" b="1" dirty="0">
                <a:solidFill>
                  <a:schemeClr val="accent2">
                    <a:lumMod val="75000"/>
                  </a:schemeClr>
                </a:solidFill>
                <a:latin typeface="Consolas" pitchFamily="49" charset="0"/>
                <a:cs typeface="Consolas" pitchFamily="49" charset="0"/>
              </a:rPr>
              <a:t>while SAVE ≠ LAST </a:t>
            </a:r>
            <a:r>
              <a:rPr lang="en-IN" b="1" dirty="0" smtClean="0">
                <a:solidFill>
                  <a:schemeClr val="accent2">
                    <a:lumMod val="75000"/>
                  </a:schemeClr>
                </a:solidFill>
                <a:latin typeface="Consolas" pitchFamily="49" charset="0"/>
                <a:cs typeface="Consolas" pitchFamily="49" charset="0"/>
              </a:rPr>
              <a:t>&amp;  </a:t>
            </a:r>
          </a:p>
          <a:p>
            <a:r>
              <a:rPr lang="en-IN" b="1" dirty="0" smtClean="0">
                <a:solidFill>
                  <a:schemeClr val="accent2">
                    <a:lumMod val="75000"/>
                  </a:schemeClr>
                </a:solidFill>
                <a:latin typeface="Consolas" pitchFamily="49" charset="0"/>
                <a:cs typeface="Consolas" pitchFamily="49" charset="0"/>
              </a:rPr>
              <a:t>  INFO(NEW) ≥ INFO(LINK(SAVE</a:t>
            </a:r>
            <a:r>
              <a:rPr lang="en-IN" b="1" dirty="0">
                <a:solidFill>
                  <a:schemeClr val="accent2">
                    <a:lumMod val="75000"/>
                  </a:schemeClr>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SAVE</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LINK(SAVE)</a:t>
            </a:r>
          </a:p>
        </p:txBody>
      </p:sp>
      <p:grpSp>
        <p:nvGrpSpPr>
          <p:cNvPr id="6" name="Group 5"/>
          <p:cNvGrpSpPr/>
          <p:nvPr/>
        </p:nvGrpSpPr>
        <p:grpSpPr>
          <a:xfrm>
            <a:off x="797954" y="5368426"/>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438400" y="5368426"/>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191000" y="5368426"/>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7080988" y="5368426"/>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1717966" y="5635126"/>
            <a:ext cx="7204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3358412" y="5635126"/>
            <a:ext cx="832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5111012" y="5635126"/>
            <a:ext cx="19699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1607194" y="5613265"/>
            <a:ext cx="6888886"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1032166" y="5901827"/>
            <a:ext cx="0" cy="2079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685800" y="6107668"/>
            <a:ext cx="699551"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grpSp>
        <p:nvGrpSpPr>
          <p:cNvPr id="24" name="Group 23"/>
          <p:cNvGrpSpPr/>
          <p:nvPr/>
        </p:nvGrpSpPr>
        <p:grpSpPr>
          <a:xfrm>
            <a:off x="5099788" y="3918466"/>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7" name="TextBox 26"/>
          <p:cNvSpPr txBox="1"/>
          <p:nvPr/>
        </p:nvSpPr>
        <p:spPr>
          <a:xfrm>
            <a:off x="5148909" y="3942701"/>
            <a:ext cx="495649" cy="461665"/>
          </a:xfrm>
          <a:prstGeom prst="rect">
            <a:avLst/>
          </a:prstGeom>
          <a:noFill/>
        </p:spPr>
        <p:txBody>
          <a:bodyPr wrap="none" rtlCol="0">
            <a:spAutoFit/>
          </a:bodyPr>
          <a:lstStyle/>
          <a:p>
            <a:r>
              <a:rPr lang="en-IN" sz="2400" b="1" dirty="0" smtClean="0">
                <a:solidFill>
                  <a:srgbClr val="FFFF00"/>
                </a:solidFill>
              </a:rPr>
              <a:t>18</a:t>
            </a:r>
            <a:endParaRPr lang="en-US" sz="2400" b="1" dirty="0">
              <a:solidFill>
                <a:srgbClr val="FFFF00"/>
              </a:solidFill>
            </a:endParaRPr>
          </a:p>
        </p:txBody>
      </p:sp>
      <p:sp>
        <p:nvSpPr>
          <p:cNvPr id="28" name="TextBox 27"/>
          <p:cNvSpPr txBox="1"/>
          <p:nvPr/>
        </p:nvSpPr>
        <p:spPr>
          <a:xfrm>
            <a:off x="5284445" y="3505200"/>
            <a:ext cx="659155" cy="369332"/>
          </a:xfrm>
          <a:prstGeom prst="rect">
            <a:avLst/>
          </a:prstGeom>
          <a:noFill/>
        </p:spPr>
        <p:txBody>
          <a:bodyPr wrap="none" rtlCol="0">
            <a:spAutoFit/>
          </a:bodyPr>
          <a:lstStyle/>
          <a:p>
            <a:pPr algn="ctr"/>
            <a:r>
              <a:rPr lang="en-IN" b="1" dirty="0" smtClean="0"/>
              <a:t>NEW</a:t>
            </a:r>
            <a:endParaRPr lang="en-US" b="1" dirty="0"/>
          </a:p>
        </p:txBody>
      </p:sp>
      <p:sp>
        <p:nvSpPr>
          <p:cNvPr id="29" name="TextBox 28"/>
          <p:cNvSpPr txBox="1"/>
          <p:nvPr/>
        </p:nvSpPr>
        <p:spPr>
          <a:xfrm>
            <a:off x="7510916" y="4551894"/>
            <a:ext cx="642484" cy="369332"/>
          </a:xfrm>
          <a:prstGeom prst="rect">
            <a:avLst/>
          </a:prstGeom>
          <a:noFill/>
        </p:spPr>
        <p:txBody>
          <a:bodyPr wrap="none" rtlCol="0">
            <a:spAutoFit/>
          </a:bodyPr>
          <a:lstStyle/>
          <a:p>
            <a:pPr algn="ctr"/>
            <a:r>
              <a:rPr lang="en-IN" b="1" dirty="0" smtClean="0"/>
              <a:t>LAST</a:t>
            </a:r>
            <a:endParaRPr lang="en-US" b="1" dirty="0"/>
          </a:p>
        </p:txBody>
      </p:sp>
      <p:cxnSp>
        <p:nvCxnSpPr>
          <p:cNvPr id="30" name="Straight Arrow Connector 29"/>
          <p:cNvCxnSpPr/>
          <p:nvPr/>
        </p:nvCxnSpPr>
        <p:spPr>
          <a:xfrm flipH="1">
            <a:off x="7836724" y="4932894"/>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7" name="Group 36"/>
          <p:cNvGrpSpPr/>
          <p:nvPr/>
        </p:nvGrpSpPr>
        <p:grpSpPr>
          <a:xfrm>
            <a:off x="733300" y="4736560"/>
            <a:ext cx="666914" cy="631866"/>
            <a:chOff x="733300" y="4736560"/>
            <a:chExt cx="666914" cy="631866"/>
          </a:xfrm>
        </p:grpSpPr>
        <p:sp>
          <p:nvSpPr>
            <p:cNvPr id="34" name="TextBox 33"/>
            <p:cNvSpPr txBox="1"/>
            <p:nvPr/>
          </p:nvSpPr>
          <p:spPr>
            <a:xfrm>
              <a:off x="733300" y="4736560"/>
              <a:ext cx="666914" cy="369332"/>
            </a:xfrm>
            <a:prstGeom prst="rect">
              <a:avLst/>
            </a:prstGeom>
            <a:noFill/>
          </p:spPr>
          <p:txBody>
            <a:bodyPr wrap="none" rtlCol="0">
              <a:spAutoFit/>
            </a:bodyPr>
            <a:lstStyle/>
            <a:p>
              <a:r>
                <a:rPr lang="en-IN" b="1" dirty="0" smtClean="0">
                  <a:solidFill>
                    <a:srgbClr val="FF0000"/>
                  </a:solidFill>
                </a:rPr>
                <a:t>SAVE</a:t>
              </a:r>
              <a:endParaRPr lang="en-US" b="1" dirty="0">
                <a:solidFill>
                  <a:srgbClr val="FF0000"/>
                </a:solidFill>
              </a:endParaRPr>
            </a:p>
          </p:txBody>
        </p:sp>
        <p:cxnSp>
          <p:nvCxnSpPr>
            <p:cNvPr id="36" name="Straight Arrow Connector 35"/>
            <p:cNvCxnSpPr>
              <a:stCxn id="34" idx="2"/>
              <a:endCxn id="7" idx="0"/>
            </p:cNvCxnSpPr>
            <p:nvPr/>
          </p:nvCxnSpPr>
          <p:spPr>
            <a:xfrm flipH="1">
              <a:off x="1064654" y="5105892"/>
              <a:ext cx="2103" cy="2625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8" name="Freeform 37"/>
          <p:cNvSpPr/>
          <p:nvPr/>
        </p:nvSpPr>
        <p:spPr>
          <a:xfrm>
            <a:off x="6008914" y="4156364"/>
            <a:ext cx="1306286" cy="1199407"/>
          </a:xfrm>
          <a:custGeom>
            <a:avLst/>
            <a:gdLst>
              <a:gd name="connsiteX0" fmla="*/ 0 w 1306286"/>
              <a:gd name="connsiteY0" fmla="*/ 0 h 1199407"/>
              <a:gd name="connsiteX1" fmla="*/ 1104405 w 1306286"/>
              <a:gd name="connsiteY1" fmla="*/ 0 h 1199407"/>
              <a:gd name="connsiteX2" fmla="*/ 1306286 w 1306286"/>
              <a:gd name="connsiteY2" fmla="*/ 0 h 1199407"/>
              <a:gd name="connsiteX3" fmla="*/ 1306286 w 1306286"/>
              <a:gd name="connsiteY3" fmla="*/ 1199407 h 1199407"/>
            </a:gdLst>
            <a:ahLst/>
            <a:cxnLst>
              <a:cxn ang="0">
                <a:pos x="connsiteX0" y="connsiteY0"/>
              </a:cxn>
              <a:cxn ang="0">
                <a:pos x="connsiteX1" y="connsiteY1"/>
              </a:cxn>
              <a:cxn ang="0">
                <a:pos x="connsiteX2" y="connsiteY2"/>
              </a:cxn>
              <a:cxn ang="0">
                <a:pos x="connsiteX3" y="connsiteY3"/>
              </a:cxn>
            </a:cxnLst>
            <a:rect l="l" t="t" r="r" b="b"/>
            <a:pathLst>
              <a:path w="1306286" h="1199407">
                <a:moveTo>
                  <a:pt x="0" y="0"/>
                </a:moveTo>
                <a:lnTo>
                  <a:pt x="1104405" y="0"/>
                </a:lnTo>
                <a:lnTo>
                  <a:pt x="1306286" y="0"/>
                </a:lnTo>
                <a:lnTo>
                  <a:pt x="1306286" y="1199407"/>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Freeform 38"/>
          <p:cNvSpPr/>
          <p:nvPr/>
        </p:nvSpPr>
        <p:spPr>
          <a:xfrm>
            <a:off x="4880758" y="4132613"/>
            <a:ext cx="201881" cy="1211283"/>
          </a:xfrm>
          <a:custGeom>
            <a:avLst/>
            <a:gdLst>
              <a:gd name="connsiteX0" fmla="*/ 0 w 201881"/>
              <a:gd name="connsiteY0" fmla="*/ 1211283 h 1211283"/>
              <a:gd name="connsiteX1" fmla="*/ 0 w 201881"/>
              <a:gd name="connsiteY1" fmla="*/ 0 h 1211283"/>
              <a:gd name="connsiteX2" fmla="*/ 201881 w 201881"/>
              <a:gd name="connsiteY2" fmla="*/ 0 h 1211283"/>
            </a:gdLst>
            <a:ahLst/>
            <a:cxnLst>
              <a:cxn ang="0">
                <a:pos x="connsiteX0" y="connsiteY0"/>
              </a:cxn>
              <a:cxn ang="0">
                <a:pos x="connsiteX1" y="connsiteY1"/>
              </a:cxn>
              <a:cxn ang="0">
                <a:pos x="connsiteX2" y="connsiteY2"/>
              </a:cxn>
            </a:cxnLst>
            <a:rect l="l" t="t" r="r" b="b"/>
            <a:pathLst>
              <a:path w="201881" h="1211283">
                <a:moveTo>
                  <a:pt x="0" y="1211283"/>
                </a:moveTo>
                <a:lnTo>
                  <a:pt x="0" y="0"/>
                </a:lnTo>
                <a:lnTo>
                  <a:pt x="201881"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721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3.33333E-6 -3.9593E-6 L 0.175 -3.9593E-6 " pathEditMode="relative" rAng="0" ptsTypes="AA">
                                      <p:cBhvr>
                                        <p:cTn id="52" dur="2000" fill="hold"/>
                                        <p:tgtEl>
                                          <p:spTgt spid="37"/>
                                        </p:tgtEl>
                                        <p:attrNameLst>
                                          <p:attrName>ppt_x</p:attrName>
                                          <p:attrName>ppt_y</p:attrName>
                                        </p:attrNameLst>
                                      </p:cBhvr>
                                      <p:rCtr x="8750" y="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0.175 -3.9593E-6 L 0.36666 -3.9593E-6 " pathEditMode="relative" rAng="0" ptsTypes="AA">
                                      <p:cBhvr>
                                        <p:cTn id="56" dur="2000" fill="hold"/>
                                        <p:tgtEl>
                                          <p:spTgt spid="37"/>
                                        </p:tgtEl>
                                        <p:attrNameLst>
                                          <p:attrName>ppt_x</p:attrName>
                                          <p:attrName>ppt_y</p:attrName>
                                        </p:attrNameLst>
                                      </p:cBhvr>
                                      <p:rCtr x="9583" y="0"/>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3" grpId="0"/>
      <p:bldP spid="27" grpId="0"/>
      <p:bldP spid="28" grpId="0"/>
      <p:bldP spid="29" grpId="0"/>
      <p:bldP spid="38" grpId="0" animBg="1"/>
      <p:bldP spid="3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CIR_DELETE(X,FIRST,LAST)</a:t>
            </a:r>
            <a:endParaRPr lang="en-US" dirty="0"/>
          </a:p>
        </p:txBody>
      </p:sp>
      <p:sp>
        <p:nvSpPr>
          <p:cNvPr id="3" name="Content Placeholder 2"/>
          <p:cNvSpPr>
            <a:spLocks noGrp="1"/>
          </p:cNvSpPr>
          <p:nvPr>
            <p:ph idx="1"/>
          </p:nvPr>
        </p:nvSpPr>
        <p:spPr/>
        <p:txBody>
          <a:bodyPr/>
          <a:lstStyle/>
          <a:p>
            <a:r>
              <a:rPr lang="en-IN" dirty="0"/>
              <a:t>This algorithm </a:t>
            </a:r>
            <a:r>
              <a:rPr lang="en-IN" b="1" dirty="0">
                <a:solidFill>
                  <a:srgbClr val="FF0000"/>
                </a:solidFill>
              </a:rPr>
              <a:t>delete</a:t>
            </a:r>
            <a:r>
              <a:rPr lang="en-IN" dirty="0"/>
              <a:t> a node whose address is given by variable </a:t>
            </a:r>
            <a:r>
              <a:rPr lang="en-IN" b="1" dirty="0">
                <a:solidFill>
                  <a:srgbClr val="FF0000"/>
                </a:solidFill>
              </a:rPr>
              <a:t>X</a:t>
            </a:r>
            <a:r>
              <a:rPr lang="en-IN" dirty="0"/>
              <a:t>.</a:t>
            </a:r>
          </a:p>
          <a:p>
            <a:pPr>
              <a:buClr>
                <a:schemeClr val="tx1"/>
              </a:buClr>
            </a:pPr>
            <a:r>
              <a:rPr lang="en-IN" b="1" dirty="0">
                <a:solidFill>
                  <a:srgbClr val="FF0000"/>
                </a:solidFill>
              </a:rPr>
              <a:t>FIRST</a:t>
            </a:r>
            <a:r>
              <a:rPr lang="en-IN" dirty="0"/>
              <a:t> </a:t>
            </a:r>
            <a:r>
              <a:rPr lang="en-IN" dirty="0" smtClean="0"/>
              <a:t>&amp; </a:t>
            </a:r>
            <a:r>
              <a:rPr lang="en-IN" b="1" dirty="0" smtClean="0">
                <a:solidFill>
                  <a:srgbClr val="FF0000"/>
                </a:solidFill>
              </a:rPr>
              <a:t>LAST</a:t>
            </a:r>
            <a:r>
              <a:rPr lang="en-IN" dirty="0" smtClean="0">
                <a:solidFill>
                  <a:srgbClr val="FF0000"/>
                </a:solidFill>
              </a:rPr>
              <a:t> </a:t>
            </a:r>
            <a:r>
              <a:rPr lang="en-IN" dirty="0" smtClean="0"/>
              <a:t>are </a:t>
            </a:r>
            <a:r>
              <a:rPr lang="en-IN" b="1" dirty="0" smtClean="0"/>
              <a:t>pointers </a:t>
            </a:r>
            <a:r>
              <a:rPr lang="en-IN" b="1" dirty="0"/>
              <a:t>to the </a:t>
            </a:r>
            <a:r>
              <a:rPr lang="en-IN" b="1" dirty="0" smtClean="0"/>
              <a:t>First &amp; Last elements</a:t>
            </a:r>
            <a:r>
              <a:rPr lang="en-IN" dirty="0" smtClean="0"/>
              <a:t> </a:t>
            </a:r>
            <a:r>
              <a:rPr lang="en-IN" dirty="0"/>
              <a:t>of a </a:t>
            </a:r>
            <a:r>
              <a:rPr lang="en-IN" dirty="0" smtClean="0"/>
              <a:t>Circular  </a:t>
            </a:r>
            <a:r>
              <a:rPr lang="en-IN" dirty="0"/>
              <a:t>linked </a:t>
            </a:r>
            <a:r>
              <a:rPr lang="en-IN" dirty="0" smtClean="0"/>
              <a:t>list, respectively. </a:t>
            </a:r>
            <a:endParaRPr lang="en-IN" dirty="0"/>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SAVE </a:t>
            </a:r>
            <a:r>
              <a:rPr lang="en-IN" b="1" dirty="0">
                <a:solidFill>
                  <a:schemeClr val="tx1">
                    <a:lumMod val="95000"/>
                    <a:lumOff val="5000"/>
                  </a:schemeClr>
                </a:solidFill>
              </a:rPr>
              <a:t>&amp;</a:t>
            </a:r>
            <a:r>
              <a:rPr lang="en-IN" b="1" dirty="0">
                <a:solidFill>
                  <a:srgbClr val="FF0000"/>
                </a:solidFill>
              </a:rPr>
              <a:t> PRED </a:t>
            </a:r>
            <a:r>
              <a:rPr lang="en-IN" dirty="0"/>
              <a:t>are temporary pointer variable. </a:t>
            </a:r>
          </a:p>
          <a:p>
            <a:endParaRPr lang="en-US" dirty="0"/>
          </a:p>
        </p:txBody>
      </p:sp>
    </p:spTree>
    <p:extLst>
      <p:ext uri="{BB962C8B-B14F-4D97-AF65-F5344CB8AC3E}">
        <p14:creationId xmlns:p14="http://schemas.microsoft.com/office/powerpoint/2010/main" val="15708828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4" name="TextBox 3"/>
          <p:cNvSpPr txBox="1"/>
          <p:nvPr/>
        </p:nvSpPr>
        <p:spPr>
          <a:xfrm>
            <a:off x="228600" y="997527"/>
            <a:ext cx="4343400" cy="440120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[Is Empty List?]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IF   FIRST </a:t>
            </a:r>
            <a:r>
              <a:rPr lang="en-IN" sz="2000" dirty="0">
                <a:latin typeface="Consolas" pitchFamily="49" charset="0"/>
                <a:cs typeface="Consolas" pitchFamily="49" charset="0"/>
              </a:rPr>
              <a:t>= NULL</a:t>
            </a:r>
          </a:p>
          <a:p>
            <a:r>
              <a:rPr lang="en-IN" sz="2000" dirty="0" smtClean="0">
                <a:latin typeface="Consolas" pitchFamily="49" charset="0"/>
                <a:cs typeface="Consolas" pitchFamily="49" charset="0"/>
              </a:rPr>
              <a:t>THEN write(‘</a:t>
            </a:r>
            <a:r>
              <a:rPr lang="en-IN" sz="2000" dirty="0">
                <a:latin typeface="Consolas" pitchFamily="49" charset="0"/>
                <a:cs typeface="Consolas" pitchFamily="49" charset="0"/>
              </a:rPr>
              <a:t>Linked List is </a:t>
            </a:r>
            <a:endParaRPr lang="en-IN" sz="2000" dirty="0" smtClean="0">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Empty</a:t>
            </a:r>
            <a:r>
              <a:rPr lang="en-IN" sz="2000" dirty="0">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[Initialize Search for </a:t>
            </a:r>
            <a:r>
              <a:rPr lang="en-IN" sz="2000" b="1" dirty="0" smtClean="0">
                <a:solidFill>
                  <a:schemeClr val="tx2">
                    <a:lumMod val="60000"/>
                    <a:lumOff val="40000"/>
                  </a:schemeClr>
                </a:solidFill>
                <a:latin typeface="Consolas" pitchFamily="49" charset="0"/>
                <a:cs typeface="Consolas" pitchFamily="49" charset="0"/>
              </a:rPr>
              <a:t>X]</a:t>
            </a:r>
          </a:p>
          <a:p>
            <a:r>
              <a:rPr lang="en-IN" sz="2000" dirty="0" smtClean="0">
                <a:latin typeface="Consolas" pitchFamily="49" charset="0"/>
                <a:cs typeface="Consolas" pitchFamily="49" charset="0"/>
              </a:rPr>
              <a:t>   SAVE </a:t>
            </a:r>
            <a:r>
              <a:rPr lang="en-IN" sz="2000" dirty="0" smtClean="0">
                <a:latin typeface="Consolas" pitchFamily="49" charset="0"/>
                <a:cs typeface="Consolas" pitchFamily="49" charset="0"/>
                <a:sym typeface="Wingdings" pitchFamily="2" charset="2"/>
              </a:rPr>
              <a:t> FIRST</a:t>
            </a:r>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3</a:t>
            </a:r>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[Find X]</a:t>
            </a:r>
          </a:p>
          <a:p>
            <a:r>
              <a:rPr lang="en-IN" sz="2000" dirty="0" smtClean="0">
                <a:latin typeface="Consolas" pitchFamily="49" charset="0"/>
                <a:cs typeface="Consolas" pitchFamily="49" charset="0"/>
              </a:rPr>
              <a:t>Repeat </a:t>
            </a:r>
            <a:r>
              <a:rPr lang="en-IN" sz="2000" dirty="0">
                <a:latin typeface="Consolas" pitchFamily="49" charset="0"/>
                <a:cs typeface="Consolas" pitchFamily="49" charset="0"/>
              </a:rPr>
              <a:t>thru step 5 </a:t>
            </a:r>
            <a:endParaRPr lang="en-IN" sz="2000" dirty="0" smtClean="0">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while SAVE≠X &amp; SAVE≠LAST</a:t>
            </a:r>
          </a:p>
          <a:p>
            <a:r>
              <a:rPr lang="en-IN" sz="2000" b="1" dirty="0" smtClean="0">
                <a:solidFill>
                  <a:schemeClr val="tx2">
                    <a:lumMod val="60000"/>
                    <a:lumOff val="40000"/>
                  </a:schemeClr>
                </a:solidFill>
                <a:latin typeface="Consolas" pitchFamily="49" charset="0"/>
                <a:cs typeface="Consolas" pitchFamily="49" charset="0"/>
              </a:rPr>
              <a:t>4</a:t>
            </a:r>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a:t>
            </a:r>
            <a:r>
              <a:rPr lang="en-IN" b="1" dirty="0">
                <a:solidFill>
                  <a:schemeClr val="tx2">
                    <a:lumMod val="60000"/>
                    <a:lumOff val="40000"/>
                  </a:schemeClr>
                </a:solidFill>
                <a:latin typeface="Consolas" pitchFamily="49" charset="0"/>
                <a:cs typeface="Consolas" pitchFamily="49" charset="0"/>
              </a:rPr>
              <a:t>Update predecessor marker</a:t>
            </a:r>
            <a:r>
              <a:rPr lang="en-IN" sz="2000" b="1" dirty="0" smtClean="0">
                <a:solidFill>
                  <a:schemeClr val="tx2">
                    <a:lumMod val="60000"/>
                    <a:lumOff val="40000"/>
                  </a:schemeClr>
                </a:solidFill>
                <a:latin typeface="Consolas" pitchFamily="49" charset="0"/>
                <a:cs typeface="Consolas" pitchFamily="49" charset="0"/>
              </a:rPr>
              <a:t>]</a:t>
            </a:r>
          </a:p>
          <a:p>
            <a:r>
              <a:rPr lang="en-IN" sz="2000" dirty="0" smtClean="0">
                <a:latin typeface="Consolas" pitchFamily="49" charset="0"/>
                <a:cs typeface="Consolas" pitchFamily="49" charset="0"/>
              </a:rPr>
              <a:t>   PRED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SAVE</a:t>
            </a:r>
          </a:p>
          <a:p>
            <a:r>
              <a:rPr lang="en-IN" sz="2000" b="1" dirty="0" smtClean="0">
                <a:solidFill>
                  <a:schemeClr val="tx2">
                    <a:lumMod val="60000"/>
                    <a:lumOff val="40000"/>
                  </a:schemeClr>
                </a:solidFill>
                <a:latin typeface="Consolas" pitchFamily="49" charset="0"/>
                <a:cs typeface="Consolas" pitchFamily="49" charset="0"/>
              </a:rPr>
              <a:t>5. </a:t>
            </a:r>
            <a:r>
              <a:rPr lang="en-IN" sz="2000" b="1" dirty="0">
                <a:solidFill>
                  <a:schemeClr val="tx2">
                    <a:lumMod val="60000"/>
                    <a:lumOff val="40000"/>
                  </a:schemeClr>
                </a:solidFill>
                <a:latin typeface="Consolas" pitchFamily="49" charset="0"/>
                <a:cs typeface="Consolas" pitchFamily="49" charset="0"/>
              </a:rPr>
              <a:t>[Move to next </a:t>
            </a:r>
            <a:r>
              <a:rPr lang="en-IN" sz="2000" b="1" dirty="0" smtClean="0">
                <a:solidFill>
                  <a:schemeClr val="tx2">
                    <a:lumMod val="60000"/>
                    <a:lumOff val="40000"/>
                  </a:schemeClr>
                </a:solidFill>
                <a:latin typeface="Consolas" pitchFamily="49" charset="0"/>
                <a:cs typeface="Consolas" pitchFamily="49" charset="0"/>
              </a:rPr>
              <a:t>node]</a:t>
            </a: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a:t>
            </a:r>
            <a:r>
              <a:rPr lang="en-IN" sz="2000" dirty="0" smtClean="0">
                <a:latin typeface="Consolas" pitchFamily="49" charset="0"/>
                <a:cs typeface="Consolas" pitchFamily="49" charset="0"/>
              </a:rPr>
              <a:t>SAVE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LINK(SAVE)</a:t>
            </a:r>
          </a:p>
        </p:txBody>
      </p:sp>
      <p:sp>
        <p:nvSpPr>
          <p:cNvPr id="5" name="TextBox 4"/>
          <p:cNvSpPr txBox="1"/>
          <p:nvPr/>
        </p:nvSpPr>
        <p:spPr>
          <a:xfrm>
            <a:off x="4648200" y="993568"/>
            <a:ext cx="4343400" cy="409342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6. </a:t>
            </a:r>
            <a:r>
              <a:rPr lang="en-IN" sz="2000" b="1" dirty="0">
                <a:solidFill>
                  <a:schemeClr val="tx2">
                    <a:lumMod val="60000"/>
                    <a:lumOff val="40000"/>
                  </a:schemeClr>
                </a:solidFill>
                <a:latin typeface="Consolas" pitchFamily="49" charset="0"/>
                <a:cs typeface="Consolas" pitchFamily="49" charset="0"/>
              </a:rPr>
              <a:t>[End of Linked </a:t>
            </a:r>
            <a:r>
              <a:rPr lang="en-IN" sz="2000" b="1" dirty="0" smtClean="0">
                <a:solidFill>
                  <a:schemeClr val="tx2">
                    <a:lumMod val="60000"/>
                    <a:lumOff val="40000"/>
                  </a:schemeClr>
                </a:solidFill>
                <a:latin typeface="Consolas" pitchFamily="49" charset="0"/>
                <a:cs typeface="Consolas" pitchFamily="49" charset="0"/>
              </a:rPr>
              <a:t>List?]</a:t>
            </a:r>
          </a:p>
          <a:p>
            <a:r>
              <a:rPr lang="en-IN" sz="2000" dirty="0" smtClean="0">
                <a:latin typeface="Consolas" pitchFamily="49" charset="0"/>
                <a:cs typeface="Consolas" pitchFamily="49" charset="0"/>
              </a:rPr>
              <a:t>IF</a:t>
            </a:r>
            <a:r>
              <a:rPr lang="en-IN" sz="2000" dirty="0">
                <a:latin typeface="Consolas" pitchFamily="49" charset="0"/>
                <a:cs typeface="Consolas" pitchFamily="49" charset="0"/>
              </a:rPr>
              <a:t>	SAVE ≠ X</a:t>
            </a:r>
          </a:p>
          <a:p>
            <a:r>
              <a:rPr lang="en-IN" sz="2000" dirty="0" smtClean="0">
                <a:latin typeface="Consolas" pitchFamily="49" charset="0"/>
                <a:cs typeface="Consolas" pitchFamily="49" charset="0"/>
              </a:rPr>
              <a:t>THEN </a:t>
            </a:r>
            <a:r>
              <a:rPr lang="en-IN" sz="2000" dirty="0">
                <a:latin typeface="Consolas" pitchFamily="49" charset="0"/>
                <a:cs typeface="Consolas" pitchFamily="49" charset="0"/>
              </a:rPr>
              <a:t>	write(‘Node not found’)</a:t>
            </a:r>
          </a:p>
          <a:p>
            <a:r>
              <a:rPr lang="en-IN" sz="2000" dirty="0">
                <a:latin typeface="Consolas" pitchFamily="49" charset="0"/>
                <a:cs typeface="Consolas" pitchFamily="49" charset="0"/>
              </a:rPr>
              <a:t> 	return </a:t>
            </a:r>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7. </a:t>
            </a:r>
            <a:r>
              <a:rPr lang="en-IN" sz="2000" b="1" dirty="0">
                <a:solidFill>
                  <a:schemeClr val="tx2">
                    <a:lumMod val="60000"/>
                    <a:lumOff val="40000"/>
                  </a:schemeClr>
                </a:solidFill>
                <a:latin typeface="Consolas" pitchFamily="49" charset="0"/>
                <a:cs typeface="Consolas" pitchFamily="49" charset="0"/>
              </a:rPr>
              <a:t>[Delete X]</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IF</a:t>
            </a:r>
            <a:r>
              <a:rPr lang="en-IN" sz="2000" dirty="0">
                <a:latin typeface="Consolas" pitchFamily="49" charset="0"/>
                <a:cs typeface="Consolas" pitchFamily="49" charset="0"/>
              </a:rPr>
              <a:t>	X = FIRST</a:t>
            </a:r>
          </a:p>
          <a:p>
            <a:r>
              <a:rPr lang="en-IN" sz="2000" dirty="0" smtClean="0">
                <a:latin typeface="Consolas" pitchFamily="49" charset="0"/>
                <a:cs typeface="Consolas" pitchFamily="49" charset="0"/>
              </a:rPr>
              <a:t>THEN </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FIRST</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LINK(FIRST</a:t>
            </a:r>
            <a:r>
              <a:rPr lang="en-IN" sz="2000" dirty="0">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LINK(LAST)</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FIRST</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ELSE </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LINK(PRED)</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LINK(X</a:t>
            </a:r>
            <a:r>
              <a:rPr lang="en-IN" sz="2000" dirty="0">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IF</a:t>
            </a:r>
            <a:r>
              <a:rPr lang="en-IN" sz="2000" dirty="0">
                <a:latin typeface="Consolas" pitchFamily="49" charset="0"/>
                <a:cs typeface="Consolas" pitchFamily="49" charset="0"/>
              </a:rPr>
              <a:t>	X = LAST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THEN</a:t>
            </a:r>
            <a:r>
              <a:rPr lang="en-IN" sz="2000" dirty="0">
                <a:latin typeface="Consolas" pitchFamily="49" charset="0"/>
                <a:cs typeface="Consolas" pitchFamily="49" charset="0"/>
              </a:rPr>
              <a:t>	LAST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PRED </a:t>
            </a:r>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8. </a:t>
            </a:r>
            <a:r>
              <a:rPr lang="en-IN" sz="2000" b="1" dirty="0">
                <a:solidFill>
                  <a:schemeClr val="tx2">
                    <a:lumMod val="60000"/>
                    <a:lumOff val="40000"/>
                  </a:schemeClr>
                </a:solidFill>
                <a:latin typeface="Consolas" pitchFamily="49" charset="0"/>
                <a:cs typeface="Consolas" pitchFamily="49" charset="0"/>
              </a:rPr>
              <a:t>[Free Deleted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Free </a:t>
            </a:r>
            <a:r>
              <a:rPr lang="en-IN" sz="2000" dirty="0">
                <a:latin typeface="Consolas" pitchFamily="49" charset="0"/>
                <a:cs typeface="Consolas" pitchFamily="49" charset="0"/>
              </a:rPr>
              <a:t>(X</a:t>
            </a:r>
            <a:r>
              <a:rPr lang="en-IN" sz="2000" dirty="0" smtClean="0">
                <a:latin typeface="Consolas" pitchFamily="49" charset="0"/>
                <a:cs typeface="Consolas" pitchFamily="49" charset="0"/>
              </a:rPr>
              <a:t>)</a:t>
            </a:r>
          </a:p>
        </p:txBody>
      </p:sp>
    </p:spTree>
    <p:extLst>
      <p:ext uri="{BB962C8B-B14F-4D97-AF65-F5344CB8AC3E}">
        <p14:creationId xmlns:p14="http://schemas.microsoft.com/office/powerpoint/2010/main" val="251325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a:t>
            </a:r>
            <a:r>
              <a:rPr lang="en-US" dirty="0" smtClean="0"/>
              <a:t>CIR_DELETE(7541,FIRST,LAST</a:t>
            </a:r>
            <a:r>
              <a:rPr lang="en-US" dirty="0"/>
              <a:t>)</a:t>
            </a:r>
          </a:p>
        </p:txBody>
      </p:sp>
      <p:grpSp>
        <p:nvGrpSpPr>
          <p:cNvPr id="4" name="Group 3"/>
          <p:cNvGrpSpPr/>
          <p:nvPr/>
        </p:nvGrpSpPr>
        <p:grpSpPr>
          <a:xfrm>
            <a:off x="228600" y="5040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524000" y="5040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2819400" y="5040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566388" y="5040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47588" y="5040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856738" y="5040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148612" y="5307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444012" y="5307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3739412" y="5307568"/>
            <a:ext cx="8269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486400" y="5307568"/>
            <a:ext cx="1061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467600" y="5307568"/>
            <a:ext cx="3891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00025" y="6107668"/>
            <a:ext cx="699550" cy="369332"/>
          </a:xfrm>
          <a:prstGeom prst="rect">
            <a:avLst/>
          </a:prstGeom>
          <a:noFill/>
        </p:spPr>
        <p:txBody>
          <a:bodyPr wrap="none" rtlCol="0">
            <a:spAutoFit/>
          </a:bodyPr>
          <a:lstStyle/>
          <a:p>
            <a:r>
              <a:rPr lang="en-IN" b="1" dirty="0" smtClean="0">
                <a:solidFill>
                  <a:srgbClr val="FF0000"/>
                </a:solidFill>
              </a:rPr>
              <a:t>FIRST</a:t>
            </a:r>
            <a:endParaRPr lang="en-US" b="1" dirty="0">
              <a:solidFill>
                <a:srgbClr val="FF0000"/>
              </a:solidFill>
            </a:endParaRPr>
          </a:p>
        </p:txBody>
      </p:sp>
      <p:cxnSp>
        <p:nvCxnSpPr>
          <p:cNvPr id="29" name="Straight Arrow Connector 28"/>
          <p:cNvCxnSpPr>
            <a:stCxn id="28" idx="0"/>
          </p:cNvCxnSpPr>
          <p:nvPr/>
        </p:nvCxnSpPr>
        <p:spPr>
          <a:xfrm flipH="1" flipV="1">
            <a:off x="547150" y="5574268"/>
            <a:ext cx="265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548912" y="5574268"/>
            <a:ext cx="0" cy="597932"/>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548912" y="6172200"/>
            <a:ext cx="32653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7" idx="2"/>
          </p:cNvCxnSpPr>
          <p:nvPr/>
        </p:nvCxnSpPr>
        <p:spPr>
          <a:xfrm flipV="1">
            <a:off x="6814288" y="5574268"/>
            <a:ext cx="0" cy="5979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228600" y="5715000"/>
            <a:ext cx="652743" cy="369332"/>
          </a:xfrm>
          <a:prstGeom prst="rect">
            <a:avLst/>
          </a:prstGeom>
          <a:noFill/>
        </p:spPr>
        <p:txBody>
          <a:bodyPr wrap="none" rtlCol="0">
            <a:spAutoFit/>
          </a:bodyPr>
          <a:lstStyle/>
          <a:p>
            <a:r>
              <a:rPr lang="en-IN" dirty="0" smtClean="0"/>
              <a:t>5000</a:t>
            </a:r>
            <a:endParaRPr lang="en-US" dirty="0"/>
          </a:p>
        </p:txBody>
      </p:sp>
      <p:sp>
        <p:nvSpPr>
          <p:cNvPr id="34" name="TextBox 33"/>
          <p:cNvSpPr txBox="1"/>
          <p:nvPr/>
        </p:nvSpPr>
        <p:spPr>
          <a:xfrm>
            <a:off x="1524000" y="5618202"/>
            <a:ext cx="652743" cy="369332"/>
          </a:xfrm>
          <a:prstGeom prst="rect">
            <a:avLst/>
          </a:prstGeom>
          <a:noFill/>
        </p:spPr>
        <p:txBody>
          <a:bodyPr wrap="none" rtlCol="0">
            <a:spAutoFit/>
          </a:bodyPr>
          <a:lstStyle/>
          <a:p>
            <a:r>
              <a:rPr lang="en-IN" dirty="0" smtClean="0"/>
              <a:t>4455</a:t>
            </a:r>
            <a:endParaRPr lang="en-US" dirty="0"/>
          </a:p>
        </p:txBody>
      </p:sp>
      <p:sp>
        <p:nvSpPr>
          <p:cNvPr id="35" name="TextBox 34"/>
          <p:cNvSpPr txBox="1"/>
          <p:nvPr/>
        </p:nvSpPr>
        <p:spPr>
          <a:xfrm>
            <a:off x="2819400" y="5583793"/>
            <a:ext cx="652743" cy="369332"/>
          </a:xfrm>
          <a:prstGeom prst="rect">
            <a:avLst/>
          </a:prstGeom>
          <a:noFill/>
        </p:spPr>
        <p:txBody>
          <a:bodyPr wrap="none" rtlCol="0">
            <a:spAutoFit/>
          </a:bodyPr>
          <a:lstStyle/>
          <a:p>
            <a:r>
              <a:rPr lang="en-IN" dirty="0" smtClean="0"/>
              <a:t>8564</a:t>
            </a:r>
            <a:endParaRPr lang="en-US" dirty="0"/>
          </a:p>
        </p:txBody>
      </p:sp>
      <p:sp>
        <p:nvSpPr>
          <p:cNvPr id="36" name="TextBox 35"/>
          <p:cNvSpPr txBox="1"/>
          <p:nvPr/>
        </p:nvSpPr>
        <p:spPr>
          <a:xfrm>
            <a:off x="4566388" y="5574268"/>
            <a:ext cx="652743" cy="369332"/>
          </a:xfrm>
          <a:prstGeom prst="rect">
            <a:avLst/>
          </a:prstGeom>
          <a:noFill/>
        </p:spPr>
        <p:txBody>
          <a:bodyPr wrap="none" rtlCol="0">
            <a:spAutoFit/>
          </a:bodyPr>
          <a:lstStyle/>
          <a:p>
            <a:r>
              <a:rPr lang="en-IN" dirty="0" smtClean="0"/>
              <a:t>7541</a:t>
            </a:r>
            <a:endParaRPr lang="en-US" dirty="0"/>
          </a:p>
        </p:txBody>
      </p:sp>
      <p:sp>
        <p:nvSpPr>
          <p:cNvPr id="37" name="TextBox 36"/>
          <p:cNvSpPr txBox="1"/>
          <p:nvPr/>
        </p:nvSpPr>
        <p:spPr>
          <a:xfrm>
            <a:off x="6496050" y="5608677"/>
            <a:ext cx="652743" cy="369332"/>
          </a:xfrm>
          <a:prstGeom prst="rect">
            <a:avLst/>
          </a:prstGeom>
          <a:noFill/>
        </p:spPr>
        <p:txBody>
          <a:bodyPr wrap="none" rtlCol="0">
            <a:spAutoFit/>
          </a:bodyPr>
          <a:lstStyle/>
          <a:p>
            <a:r>
              <a:rPr lang="en-IN" dirty="0" smtClean="0"/>
              <a:t>1254</a:t>
            </a:r>
            <a:endParaRPr lang="en-US" dirty="0"/>
          </a:p>
        </p:txBody>
      </p:sp>
      <p:sp>
        <p:nvSpPr>
          <p:cNvPr id="38" name="TextBox 37"/>
          <p:cNvSpPr txBox="1"/>
          <p:nvPr/>
        </p:nvSpPr>
        <p:spPr>
          <a:xfrm>
            <a:off x="7856738" y="5574268"/>
            <a:ext cx="652743" cy="369332"/>
          </a:xfrm>
          <a:prstGeom prst="rect">
            <a:avLst/>
          </a:prstGeom>
          <a:noFill/>
        </p:spPr>
        <p:txBody>
          <a:bodyPr wrap="none" rtlCol="0">
            <a:spAutoFit/>
          </a:bodyPr>
          <a:lstStyle/>
          <a:p>
            <a:r>
              <a:rPr lang="en-IN" dirty="0" smtClean="0"/>
              <a:t>3254</a:t>
            </a:r>
            <a:endParaRPr lang="en-US" dirty="0"/>
          </a:p>
        </p:txBody>
      </p:sp>
      <p:grpSp>
        <p:nvGrpSpPr>
          <p:cNvPr id="39" name="Group 38"/>
          <p:cNvGrpSpPr/>
          <p:nvPr/>
        </p:nvGrpSpPr>
        <p:grpSpPr>
          <a:xfrm>
            <a:off x="252529" y="4179749"/>
            <a:ext cx="666914" cy="861119"/>
            <a:chOff x="252529" y="4179749"/>
            <a:chExt cx="666914" cy="861119"/>
          </a:xfrm>
        </p:grpSpPr>
        <p:sp>
          <p:nvSpPr>
            <p:cNvPr id="40" name="TextBox 39"/>
            <p:cNvSpPr txBox="1"/>
            <p:nvPr/>
          </p:nvSpPr>
          <p:spPr>
            <a:xfrm>
              <a:off x="252529" y="4179749"/>
              <a:ext cx="666914" cy="369332"/>
            </a:xfrm>
            <a:prstGeom prst="rect">
              <a:avLst/>
            </a:prstGeom>
            <a:noFill/>
          </p:spPr>
          <p:txBody>
            <a:bodyPr wrap="none" rtlCol="0">
              <a:spAutoFit/>
            </a:bodyPr>
            <a:lstStyle/>
            <a:p>
              <a:pPr algn="ctr"/>
              <a:r>
                <a:rPr lang="en-IN" b="1" dirty="0" smtClean="0">
                  <a:solidFill>
                    <a:srgbClr val="FF0000"/>
                  </a:solidFill>
                </a:rPr>
                <a:t>SAVE</a:t>
              </a:r>
              <a:endParaRPr lang="en-US" b="1" dirty="0">
                <a:solidFill>
                  <a:srgbClr val="FF0000"/>
                </a:solidFill>
              </a:endParaRPr>
            </a:p>
          </p:txBody>
        </p:sp>
        <p:cxnSp>
          <p:nvCxnSpPr>
            <p:cNvPr id="41" name="Straight Arrow Connector 40"/>
            <p:cNvCxnSpPr>
              <a:stCxn id="40" idx="2"/>
            </p:cNvCxnSpPr>
            <p:nvPr/>
          </p:nvCxnSpPr>
          <p:spPr>
            <a:xfrm>
              <a:off x="585986" y="4549081"/>
              <a:ext cx="0" cy="4917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609600" y="4495800"/>
            <a:ext cx="696024" cy="545068"/>
            <a:chOff x="609600" y="4495800"/>
            <a:chExt cx="696024" cy="545068"/>
          </a:xfrm>
        </p:grpSpPr>
        <p:sp>
          <p:nvSpPr>
            <p:cNvPr id="43" name="TextBox 42"/>
            <p:cNvSpPr txBox="1"/>
            <p:nvPr/>
          </p:nvSpPr>
          <p:spPr>
            <a:xfrm>
              <a:off x="609600" y="4495800"/>
              <a:ext cx="696024" cy="369332"/>
            </a:xfrm>
            <a:prstGeom prst="rect">
              <a:avLst/>
            </a:prstGeom>
            <a:noFill/>
          </p:spPr>
          <p:txBody>
            <a:bodyPr wrap="none" rtlCol="0">
              <a:spAutoFit/>
            </a:bodyPr>
            <a:lstStyle/>
            <a:p>
              <a:pPr algn="ctr"/>
              <a:r>
                <a:rPr lang="en-IN" b="1" dirty="0" smtClean="0">
                  <a:solidFill>
                    <a:srgbClr val="FF0000"/>
                  </a:solidFill>
                </a:rPr>
                <a:t>PRED</a:t>
              </a:r>
              <a:endParaRPr lang="en-US" b="1" dirty="0">
                <a:solidFill>
                  <a:srgbClr val="FF0000"/>
                </a:solidFill>
              </a:endParaRPr>
            </a:p>
          </p:txBody>
        </p:sp>
        <p:cxnSp>
          <p:nvCxnSpPr>
            <p:cNvPr id="44" name="Straight Arrow Connector 43"/>
            <p:cNvCxnSpPr>
              <a:stCxn id="43" idx="2"/>
              <a:endCxn id="6" idx="0"/>
            </p:cNvCxnSpPr>
            <p:nvPr/>
          </p:nvCxnSpPr>
          <p:spPr>
            <a:xfrm>
              <a:off x="957612" y="4865132"/>
              <a:ext cx="500" cy="1757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8501516" y="6075402"/>
            <a:ext cx="642484" cy="369332"/>
          </a:xfrm>
          <a:prstGeom prst="rect">
            <a:avLst/>
          </a:prstGeom>
          <a:noFill/>
        </p:spPr>
        <p:txBody>
          <a:bodyPr wrap="none" rtlCol="0">
            <a:spAutoFit/>
          </a:bodyPr>
          <a:lstStyle/>
          <a:p>
            <a:r>
              <a:rPr lang="en-IN" b="1" dirty="0" smtClean="0">
                <a:solidFill>
                  <a:srgbClr val="FF0000"/>
                </a:solidFill>
              </a:rPr>
              <a:t>LAST</a:t>
            </a:r>
            <a:endParaRPr lang="en-US" b="1" dirty="0">
              <a:solidFill>
                <a:srgbClr val="FF0000"/>
              </a:solidFill>
            </a:endParaRPr>
          </a:p>
        </p:txBody>
      </p:sp>
      <p:cxnSp>
        <p:nvCxnSpPr>
          <p:cNvPr id="46" name="Straight Arrow Connector 45"/>
          <p:cNvCxnSpPr>
            <a:stCxn id="45" idx="0"/>
          </p:cNvCxnSpPr>
          <p:nvPr/>
        </p:nvCxnSpPr>
        <p:spPr>
          <a:xfrm flipV="1">
            <a:off x="8822758" y="5542002"/>
            <a:ext cx="25883"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190331" y="956370"/>
            <a:ext cx="4343400" cy="326243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1600" b="1" dirty="0" smtClean="0">
                <a:solidFill>
                  <a:schemeClr val="tx2">
                    <a:lumMod val="60000"/>
                    <a:lumOff val="40000"/>
                  </a:schemeClr>
                </a:solidFill>
                <a:latin typeface="Consolas" pitchFamily="49" charset="0"/>
                <a:cs typeface="Consolas" pitchFamily="49" charset="0"/>
              </a:rPr>
              <a:t>1. </a:t>
            </a:r>
            <a:r>
              <a:rPr lang="en-IN" sz="1600" b="1" dirty="0">
                <a:solidFill>
                  <a:schemeClr val="tx2">
                    <a:lumMod val="60000"/>
                    <a:lumOff val="40000"/>
                  </a:schemeClr>
                </a:solidFill>
                <a:latin typeface="Consolas" pitchFamily="49" charset="0"/>
                <a:cs typeface="Consolas" pitchFamily="49" charset="0"/>
              </a:rPr>
              <a:t>[Is Empty List?]</a:t>
            </a:r>
            <a:endParaRPr lang="en-IN" sz="1600" b="1" dirty="0" smtClean="0">
              <a:solidFill>
                <a:schemeClr val="tx2">
                  <a:lumMod val="60000"/>
                  <a:lumOff val="40000"/>
                </a:schemeClr>
              </a:solidFill>
              <a:latin typeface="Consolas" pitchFamily="49" charset="0"/>
              <a:cs typeface="Consolas" pitchFamily="49" charset="0"/>
            </a:endParaRPr>
          </a:p>
          <a:p>
            <a:r>
              <a:rPr lang="en-IN" sz="1600" dirty="0" smtClean="0">
                <a:latin typeface="Consolas" pitchFamily="49" charset="0"/>
                <a:cs typeface="Consolas" pitchFamily="49" charset="0"/>
              </a:rPr>
              <a:t>IF   FIRST </a:t>
            </a:r>
            <a:r>
              <a:rPr lang="en-IN" sz="1600" dirty="0">
                <a:latin typeface="Consolas" pitchFamily="49" charset="0"/>
                <a:cs typeface="Consolas" pitchFamily="49" charset="0"/>
              </a:rPr>
              <a:t>= NULL</a:t>
            </a:r>
          </a:p>
          <a:p>
            <a:r>
              <a:rPr lang="en-IN" sz="1600" dirty="0" smtClean="0">
                <a:latin typeface="Consolas" pitchFamily="49" charset="0"/>
                <a:cs typeface="Consolas" pitchFamily="49" charset="0"/>
              </a:rPr>
              <a:t>THEN write(‘</a:t>
            </a:r>
            <a:r>
              <a:rPr lang="en-IN" sz="1600" dirty="0">
                <a:latin typeface="Consolas" pitchFamily="49" charset="0"/>
                <a:cs typeface="Consolas" pitchFamily="49" charset="0"/>
              </a:rPr>
              <a:t>Linked List is </a:t>
            </a:r>
            <a:endParaRPr lang="en-IN" sz="1600" dirty="0" smtClean="0">
              <a:latin typeface="Consolas" pitchFamily="49" charset="0"/>
              <a:cs typeface="Consolas" pitchFamily="49" charset="0"/>
            </a:endParaRP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Empty</a:t>
            </a:r>
            <a:r>
              <a:rPr lang="en-IN" sz="1600" dirty="0">
                <a:latin typeface="Consolas" pitchFamily="49" charset="0"/>
                <a:cs typeface="Consolas" pitchFamily="49" charset="0"/>
              </a:rPr>
              <a:t>’)</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Return</a:t>
            </a:r>
          </a:p>
          <a:p>
            <a:r>
              <a:rPr lang="en-IN" sz="1600" b="1" dirty="0" smtClean="0">
                <a:solidFill>
                  <a:schemeClr val="tx2">
                    <a:lumMod val="60000"/>
                    <a:lumOff val="40000"/>
                  </a:schemeClr>
                </a:solidFill>
                <a:latin typeface="Consolas" pitchFamily="49" charset="0"/>
                <a:cs typeface="Consolas" pitchFamily="49" charset="0"/>
              </a:rPr>
              <a:t>2</a:t>
            </a:r>
            <a:r>
              <a:rPr lang="en-IN" sz="1600" b="1" dirty="0">
                <a:solidFill>
                  <a:schemeClr val="tx2">
                    <a:lumMod val="60000"/>
                    <a:lumOff val="40000"/>
                  </a:schemeClr>
                </a:solidFill>
                <a:latin typeface="Consolas" pitchFamily="49" charset="0"/>
                <a:cs typeface="Consolas" pitchFamily="49" charset="0"/>
              </a:rPr>
              <a:t>. [Initialize Search for </a:t>
            </a:r>
            <a:r>
              <a:rPr lang="en-IN" sz="1600" b="1" dirty="0" smtClean="0">
                <a:solidFill>
                  <a:schemeClr val="tx2">
                    <a:lumMod val="60000"/>
                    <a:lumOff val="40000"/>
                  </a:schemeClr>
                </a:solidFill>
                <a:latin typeface="Consolas" pitchFamily="49" charset="0"/>
                <a:cs typeface="Consolas" pitchFamily="49" charset="0"/>
              </a:rPr>
              <a:t>X]</a:t>
            </a:r>
          </a:p>
          <a:p>
            <a:r>
              <a:rPr lang="en-IN" sz="1600" dirty="0" smtClean="0">
                <a:latin typeface="Consolas" pitchFamily="49" charset="0"/>
                <a:cs typeface="Consolas" pitchFamily="49" charset="0"/>
              </a:rPr>
              <a:t>   SAVE </a:t>
            </a:r>
            <a:r>
              <a:rPr lang="en-IN" sz="1600" dirty="0" smtClean="0">
                <a:latin typeface="Consolas" pitchFamily="49" charset="0"/>
                <a:cs typeface="Consolas" pitchFamily="49" charset="0"/>
                <a:sym typeface="Wingdings" pitchFamily="2" charset="2"/>
              </a:rPr>
              <a:t> FIRST</a:t>
            </a:r>
            <a:endParaRPr lang="en-IN" sz="1600" dirty="0" smtClean="0">
              <a:latin typeface="Consolas" pitchFamily="49" charset="0"/>
              <a:cs typeface="Consolas" pitchFamily="49" charset="0"/>
            </a:endParaRPr>
          </a:p>
          <a:p>
            <a:r>
              <a:rPr lang="en-IN" sz="1600" b="1" dirty="0" smtClean="0">
                <a:solidFill>
                  <a:schemeClr val="tx2">
                    <a:lumMod val="60000"/>
                    <a:lumOff val="40000"/>
                  </a:schemeClr>
                </a:solidFill>
                <a:latin typeface="Consolas" pitchFamily="49" charset="0"/>
                <a:cs typeface="Consolas" pitchFamily="49" charset="0"/>
              </a:rPr>
              <a:t>3</a:t>
            </a:r>
            <a:r>
              <a:rPr lang="en-IN" sz="1600" b="1" dirty="0">
                <a:solidFill>
                  <a:schemeClr val="tx2">
                    <a:lumMod val="60000"/>
                    <a:lumOff val="40000"/>
                  </a:schemeClr>
                </a:solidFill>
                <a:latin typeface="Consolas" pitchFamily="49" charset="0"/>
                <a:cs typeface="Consolas" pitchFamily="49" charset="0"/>
              </a:rPr>
              <a:t>. </a:t>
            </a:r>
            <a:r>
              <a:rPr lang="en-IN" sz="1600" b="1" dirty="0" smtClean="0">
                <a:solidFill>
                  <a:schemeClr val="tx2">
                    <a:lumMod val="60000"/>
                    <a:lumOff val="40000"/>
                  </a:schemeClr>
                </a:solidFill>
                <a:latin typeface="Consolas" pitchFamily="49" charset="0"/>
                <a:cs typeface="Consolas" pitchFamily="49" charset="0"/>
              </a:rPr>
              <a:t>[Find X]</a:t>
            </a:r>
          </a:p>
          <a:p>
            <a:r>
              <a:rPr lang="en-IN" sz="1400" b="1" dirty="0" smtClean="0">
                <a:latin typeface="Consolas" pitchFamily="49" charset="0"/>
                <a:cs typeface="Consolas" pitchFamily="49" charset="0"/>
              </a:rPr>
              <a:t>Repeat thru step5 while SAVE≠X &amp; SAVE≠LAST</a:t>
            </a:r>
          </a:p>
          <a:p>
            <a:r>
              <a:rPr lang="en-IN" sz="1600" b="1" dirty="0" smtClean="0">
                <a:solidFill>
                  <a:schemeClr val="tx2">
                    <a:lumMod val="60000"/>
                    <a:lumOff val="40000"/>
                  </a:schemeClr>
                </a:solidFill>
                <a:latin typeface="Consolas" pitchFamily="49" charset="0"/>
                <a:cs typeface="Consolas" pitchFamily="49" charset="0"/>
              </a:rPr>
              <a:t>4</a:t>
            </a:r>
            <a:r>
              <a:rPr lang="en-IN" sz="1600" b="1" dirty="0">
                <a:solidFill>
                  <a:schemeClr val="tx2">
                    <a:lumMod val="60000"/>
                    <a:lumOff val="40000"/>
                  </a:schemeClr>
                </a:solidFill>
                <a:latin typeface="Consolas" pitchFamily="49" charset="0"/>
                <a:cs typeface="Consolas" pitchFamily="49" charset="0"/>
              </a:rPr>
              <a:t>. </a:t>
            </a:r>
            <a:r>
              <a:rPr lang="en-IN" sz="1600" b="1" dirty="0" smtClean="0">
                <a:solidFill>
                  <a:schemeClr val="tx2">
                    <a:lumMod val="60000"/>
                    <a:lumOff val="40000"/>
                  </a:schemeClr>
                </a:solidFill>
                <a:latin typeface="Consolas" pitchFamily="49" charset="0"/>
                <a:cs typeface="Consolas" pitchFamily="49" charset="0"/>
              </a:rPr>
              <a:t>[</a:t>
            </a:r>
            <a:r>
              <a:rPr lang="en-IN" sz="1600" b="1" dirty="0">
                <a:solidFill>
                  <a:schemeClr val="tx2">
                    <a:lumMod val="60000"/>
                    <a:lumOff val="40000"/>
                  </a:schemeClr>
                </a:solidFill>
                <a:latin typeface="Consolas" pitchFamily="49" charset="0"/>
                <a:cs typeface="Consolas" pitchFamily="49" charset="0"/>
              </a:rPr>
              <a:t>Update predecessor marker</a:t>
            </a:r>
            <a:r>
              <a:rPr lang="en-IN" sz="1600" b="1" dirty="0" smtClean="0">
                <a:solidFill>
                  <a:schemeClr val="tx2">
                    <a:lumMod val="60000"/>
                    <a:lumOff val="40000"/>
                  </a:schemeClr>
                </a:solidFill>
                <a:latin typeface="Consolas" pitchFamily="49" charset="0"/>
                <a:cs typeface="Consolas" pitchFamily="49" charset="0"/>
              </a:rPr>
              <a:t>]</a:t>
            </a:r>
          </a:p>
          <a:p>
            <a:r>
              <a:rPr lang="en-IN" sz="1600" dirty="0" smtClean="0">
                <a:latin typeface="Consolas" pitchFamily="49" charset="0"/>
                <a:cs typeface="Consolas" pitchFamily="49" charset="0"/>
              </a:rPr>
              <a:t>   PRED </a:t>
            </a:r>
            <a:r>
              <a:rPr lang="en-IN" sz="1600" dirty="0" smtClean="0">
                <a:latin typeface="Consolas" pitchFamily="49" charset="0"/>
                <a:cs typeface="Consolas" pitchFamily="49" charset="0"/>
                <a:sym typeface="Wingdings" pitchFamily="2" charset="2"/>
              </a:rPr>
              <a:t> </a:t>
            </a:r>
            <a:r>
              <a:rPr lang="en-IN" sz="1600" dirty="0" smtClean="0">
                <a:latin typeface="Consolas" pitchFamily="49" charset="0"/>
                <a:cs typeface="Consolas" pitchFamily="49" charset="0"/>
              </a:rPr>
              <a:t>SAVE</a:t>
            </a:r>
          </a:p>
          <a:p>
            <a:r>
              <a:rPr lang="en-IN" sz="1600" b="1" dirty="0">
                <a:solidFill>
                  <a:schemeClr val="tx2">
                    <a:lumMod val="60000"/>
                    <a:lumOff val="40000"/>
                  </a:schemeClr>
                </a:solidFill>
                <a:latin typeface="Consolas" pitchFamily="49" charset="0"/>
                <a:cs typeface="Consolas" pitchFamily="49" charset="0"/>
              </a:rPr>
              <a:t>5. [Move to next node]</a:t>
            </a:r>
          </a:p>
          <a:p>
            <a:r>
              <a:rPr lang="en-IN" sz="1600" b="1" dirty="0">
                <a:solidFill>
                  <a:schemeClr val="tx2">
                    <a:lumMod val="60000"/>
                    <a:lumOff val="40000"/>
                  </a:schemeClr>
                </a:solidFill>
                <a:latin typeface="Consolas" pitchFamily="49" charset="0"/>
                <a:cs typeface="Consolas" pitchFamily="49" charset="0"/>
              </a:rPr>
              <a:t>   </a:t>
            </a:r>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LINK(SAVE</a:t>
            </a:r>
            <a:r>
              <a:rPr lang="en-IN" sz="1600" dirty="0" smtClean="0">
                <a:latin typeface="Consolas" pitchFamily="49" charset="0"/>
                <a:cs typeface="Consolas" pitchFamily="49" charset="0"/>
              </a:rPr>
              <a:t>)</a:t>
            </a:r>
            <a:endParaRPr lang="en-IN" sz="1600" dirty="0">
              <a:latin typeface="Consolas" pitchFamily="49" charset="0"/>
              <a:cs typeface="Consolas" pitchFamily="49" charset="0"/>
            </a:endParaRPr>
          </a:p>
        </p:txBody>
      </p:sp>
      <p:sp>
        <p:nvSpPr>
          <p:cNvPr id="48" name="TextBox 47"/>
          <p:cNvSpPr txBox="1"/>
          <p:nvPr/>
        </p:nvSpPr>
        <p:spPr>
          <a:xfrm>
            <a:off x="4642588" y="978725"/>
            <a:ext cx="4343400" cy="323165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1600" b="1" dirty="0" smtClean="0">
                <a:solidFill>
                  <a:schemeClr val="tx2">
                    <a:lumMod val="60000"/>
                    <a:lumOff val="40000"/>
                  </a:schemeClr>
                </a:solidFill>
                <a:latin typeface="Consolas" pitchFamily="49" charset="0"/>
                <a:cs typeface="Consolas" pitchFamily="49" charset="0"/>
              </a:rPr>
              <a:t>6</a:t>
            </a:r>
            <a:r>
              <a:rPr lang="en-IN" sz="1600" b="1" dirty="0">
                <a:solidFill>
                  <a:schemeClr val="tx2">
                    <a:lumMod val="60000"/>
                    <a:lumOff val="40000"/>
                  </a:schemeClr>
                </a:solidFill>
                <a:latin typeface="Consolas" pitchFamily="49" charset="0"/>
                <a:cs typeface="Consolas" pitchFamily="49" charset="0"/>
              </a:rPr>
              <a:t>. [End of Linked List?]</a:t>
            </a:r>
          </a:p>
          <a:p>
            <a:r>
              <a:rPr lang="en-IN" sz="1600" dirty="0">
                <a:latin typeface="Consolas" pitchFamily="49" charset="0"/>
                <a:cs typeface="Consolas" pitchFamily="49" charset="0"/>
              </a:rPr>
              <a:t>IF	SAVE ≠ X</a:t>
            </a:r>
          </a:p>
          <a:p>
            <a:r>
              <a:rPr lang="en-IN" sz="1600" dirty="0">
                <a:latin typeface="Consolas" pitchFamily="49" charset="0"/>
                <a:cs typeface="Consolas" pitchFamily="49" charset="0"/>
              </a:rPr>
              <a:t>THEN 	write(‘Node not found’)</a:t>
            </a:r>
          </a:p>
          <a:p>
            <a:r>
              <a:rPr lang="en-IN" sz="1600" dirty="0">
                <a:latin typeface="Consolas" pitchFamily="49" charset="0"/>
                <a:cs typeface="Consolas" pitchFamily="49" charset="0"/>
              </a:rPr>
              <a:t> 	return </a:t>
            </a:r>
          </a:p>
          <a:p>
            <a:r>
              <a:rPr lang="en-IN" sz="1600" b="1" dirty="0">
                <a:solidFill>
                  <a:schemeClr val="tx2">
                    <a:lumMod val="60000"/>
                    <a:lumOff val="40000"/>
                  </a:schemeClr>
                </a:solidFill>
                <a:latin typeface="Consolas" pitchFamily="49" charset="0"/>
                <a:cs typeface="Consolas" pitchFamily="49" charset="0"/>
              </a:rPr>
              <a:t>7. [Delete X]</a:t>
            </a:r>
          </a:p>
          <a:p>
            <a:r>
              <a:rPr lang="en-IN" sz="1600" dirty="0">
                <a:latin typeface="Consolas" pitchFamily="49" charset="0"/>
                <a:cs typeface="Consolas" pitchFamily="49" charset="0"/>
              </a:rPr>
              <a:t>IF	X = FIRST</a:t>
            </a:r>
          </a:p>
          <a:p>
            <a:r>
              <a:rPr lang="en-IN" sz="1600" dirty="0">
                <a:latin typeface="Consolas" pitchFamily="49" charset="0"/>
                <a:cs typeface="Consolas" pitchFamily="49" charset="0"/>
              </a:rPr>
              <a:t>THEN 	FIRST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LINK(FIRST)</a:t>
            </a:r>
          </a:p>
          <a:p>
            <a:r>
              <a:rPr lang="en-IN" sz="1600" dirty="0">
                <a:latin typeface="Consolas" pitchFamily="49" charset="0"/>
                <a:cs typeface="Consolas" pitchFamily="49" charset="0"/>
              </a:rPr>
              <a:t> 	LINK(LAST)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FIRST</a:t>
            </a:r>
          </a:p>
          <a:p>
            <a:r>
              <a:rPr lang="en-IN" sz="1600" dirty="0">
                <a:latin typeface="Consolas" pitchFamily="49" charset="0"/>
                <a:cs typeface="Consolas" pitchFamily="49" charset="0"/>
              </a:rPr>
              <a:t>ELSE 	LINK(PRED)</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LINK(X)</a:t>
            </a:r>
          </a:p>
          <a:p>
            <a:r>
              <a:rPr lang="en-IN" sz="1600" dirty="0">
                <a:latin typeface="Consolas" pitchFamily="49" charset="0"/>
                <a:cs typeface="Consolas" pitchFamily="49" charset="0"/>
              </a:rPr>
              <a:t> 	IF	X = LAST</a:t>
            </a:r>
          </a:p>
          <a:p>
            <a:r>
              <a:rPr lang="en-IN" sz="1600" dirty="0">
                <a:latin typeface="Consolas" pitchFamily="49" charset="0"/>
                <a:cs typeface="Consolas" pitchFamily="49" charset="0"/>
              </a:rPr>
              <a:t> 	THEN	LAST </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 PRED </a:t>
            </a:r>
          </a:p>
          <a:p>
            <a:r>
              <a:rPr lang="en-IN" sz="1400" b="1" dirty="0">
                <a:solidFill>
                  <a:schemeClr val="tx2">
                    <a:lumMod val="60000"/>
                    <a:lumOff val="40000"/>
                  </a:schemeClr>
                </a:solidFill>
                <a:latin typeface="Consolas" pitchFamily="49" charset="0"/>
                <a:cs typeface="Consolas" pitchFamily="49" charset="0"/>
              </a:rPr>
              <a:t>8. [Free Deleted Node]</a:t>
            </a:r>
          </a:p>
          <a:p>
            <a:r>
              <a:rPr lang="en-IN" sz="1400" dirty="0">
                <a:latin typeface="Consolas" pitchFamily="49" charset="0"/>
                <a:cs typeface="Consolas" pitchFamily="49" charset="0"/>
              </a:rPr>
              <a:t>   Free (X)</a:t>
            </a:r>
          </a:p>
        </p:txBody>
      </p:sp>
      <p:sp>
        <p:nvSpPr>
          <p:cNvPr id="49" name="Freeform 48"/>
          <p:cNvSpPr/>
          <p:nvPr/>
        </p:nvSpPr>
        <p:spPr>
          <a:xfrm>
            <a:off x="914400" y="5581403"/>
            <a:ext cx="7564582" cy="855023"/>
          </a:xfrm>
          <a:custGeom>
            <a:avLst/>
            <a:gdLst>
              <a:gd name="connsiteX0" fmla="*/ 7564582 w 7564582"/>
              <a:gd name="connsiteY0" fmla="*/ 11875 h 855023"/>
              <a:gd name="connsiteX1" fmla="*/ 7564582 w 7564582"/>
              <a:gd name="connsiteY1" fmla="*/ 855023 h 855023"/>
              <a:gd name="connsiteX2" fmla="*/ 0 w 7564582"/>
              <a:gd name="connsiteY2" fmla="*/ 855023 h 855023"/>
              <a:gd name="connsiteX3" fmla="*/ 0 w 7564582"/>
              <a:gd name="connsiteY3" fmla="*/ 0 h 855023"/>
            </a:gdLst>
            <a:ahLst/>
            <a:cxnLst>
              <a:cxn ang="0">
                <a:pos x="connsiteX0" y="connsiteY0"/>
              </a:cxn>
              <a:cxn ang="0">
                <a:pos x="connsiteX1" y="connsiteY1"/>
              </a:cxn>
              <a:cxn ang="0">
                <a:pos x="connsiteX2" y="connsiteY2"/>
              </a:cxn>
              <a:cxn ang="0">
                <a:pos x="connsiteX3" y="connsiteY3"/>
              </a:cxn>
            </a:cxnLst>
            <a:rect l="l" t="t" r="r" b="b"/>
            <a:pathLst>
              <a:path w="7564582" h="855023">
                <a:moveTo>
                  <a:pt x="7564582" y="11875"/>
                </a:moveTo>
                <a:lnTo>
                  <a:pt x="7564582" y="855023"/>
                </a:lnTo>
                <a:lnTo>
                  <a:pt x="0" y="855023"/>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4906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2.5E-6 -2.22222E-6 L 0.12761 -2.22222E-6 " pathEditMode="relative" rAng="0" ptsTypes="AA">
                                      <p:cBhvr>
                                        <p:cTn id="68" dur="2000" fill="hold"/>
                                        <p:tgtEl>
                                          <p:spTgt spid="39"/>
                                        </p:tgtEl>
                                        <p:attrNameLst>
                                          <p:attrName>ppt_x</p:attrName>
                                          <p:attrName>ppt_y</p:attrName>
                                        </p:attrNameLst>
                                      </p:cBhvr>
                                      <p:rCtr x="6372"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2.5E-6 1.11111E-6 L 0.13698 1.11111E-6 " pathEditMode="relative" rAng="0" ptsTypes="AA">
                                      <p:cBhvr>
                                        <p:cTn id="72" dur="2000" fill="hold"/>
                                        <p:tgtEl>
                                          <p:spTgt spid="42"/>
                                        </p:tgtEl>
                                        <p:attrNameLst>
                                          <p:attrName>ppt_x</p:attrName>
                                          <p:attrName>ppt_y</p:attrName>
                                        </p:attrNameLst>
                                      </p:cBhvr>
                                      <p:rCtr x="6840"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12761 -2.22222E-6 L 0.26927 -2.22222E-6 " pathEditMode="relative" rAng="0" ptsTypes="AA">
                                      <p:cBhvr>
                                        <p:cTn id="76" dur="2000" fill="hold"/>
                                        <p:tgtEl>
                                          <p:spTgt spid="39"/>
                                        </p:tgtEl>
                                        <p:attrNameLst>
                                          <p:attrName>ppt_x</p:attrName>
                                          <p:attrName>ppt_y</p:attrName>
                                        </p:attrNameLst>
                                      </p:cBhvr>
                                      <p:rCtr x="7083"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13698 1.11111E-6 L 0.27864 1.11111E-6 " pathEditMode="relative" rAng="0" ptsTypes="AA">
                                      <p:cBhvr>
                                        <p:cTn id="80" dur="2000" fill="hold"/>
                                        <p:tgtEl>
                                          <p:spTgt spid="42"/>
                                        </p:tgtEl>
                                        <p:attrNameLst>
                                          <p:attrName>ppt_x</p:attrName>
                                          <p:attrName>ppt_y</p:attrName>
                                        </p:attrNameLst>
                                      </p:cBhvr>
                                      <p:rCtr x="7083"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26927 -2.22222E-6 L 0.46094 -2.22222E-6 " pathEditMode="relative" rAng="0" ptsTypes="AA">
                                      <p:cBhvr>
                                        <p:cTn id="84" dur="2000" fill="hold"/>
                                        <p:tgtEl>
                                          <p:spTgt spid="39"/>
                                        </p:tgtEl>
                                        <p:attrNameLst>
                                          <p:attrName>ppt_x</p:attrName>
                                          <p:attrName>ppt_y</p:attrName>
                                        </p:attrNameLst>
                                      </p:cBhvr>
                                      <p:rCtr x="9583"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6" grpId="1"/>
      <p:bldP spid="37" grpId="0"/>
      <p:bldP spid="38" grpId="0"/>
      <p:bldP spid="45" grpId="0"/>
      <p:bldP spid="47" grpId="0" animBg="1"/>
      <p:bldP spid="48" grpId="0" animBg="1"/>
      <p:bldP spid="4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Circularly Linked </a:t>
            </a:r>
            <a:r>
              <a:rPr lang="en-IN" dirty="0" smtClean="0"/>
              <a:t>List with Header Node</a:t>
            </a:r>
            <a:endParaRPr lang="en-US" dirty="0"/>
          </a:p>
        </p:txBody>
      </p:sp>
      <p:sp>
        <p:nvSpPr>
          <p:cNvPr id="3" name="Content Placeholder 2"/>
          <p:cNvSpPr>
            <a:spLocks noGrp="1"/>
          </p:cNvSpPr>
          <p:nvPr>
            <p:ph idx="1"/>
          </p:nvPr>
        </p:nvSpPr>
        <p:spPr>
          <a:xfrm>
            <a:off x="190500" y="990600"/>
            <a:ext cx="8763000" cy="2743200"/>
          </a:xfrm>
        </p:spPr>
        <p:txBody>
          <a:bodyPr/>
          <a:lstStyle/>
          <a:p>
            <a:r>
              <a:rPr lang="en-IN" dirty="0" smtClean="0"/>
              <a:t>We can have special node, often referred to as </a:t>
            </a:r>
            <a:r>
              <a:rPr lang="en-IN" b="1" dirty="0" smtClean="0">
                <a:solidFill>
                  <a:srgbClr val="FF0000"/>
                </a:solidFill>
              </a:rPr>
              <a:t>Head node </a:t>
            </a:r>
            <a:r>
              <a:rPr lang="en-IN" dirty="0" smtClean="0"/>
              <a:t>of Circular Linked List.</a:t>
            </a:r>
          </a:p>
          <a:p>
            <a:r>
              <a:rPr lang="en-IN" dirty="0" smtClean="0"/>
              <a:t>Head node does not have any value.</a:t>
            </a:r>
          </a:p>
          <a:p>
            <a:r>
              <a:rPr lang="en-IN" dirty="0" smtClean="0"/>
              <a:t>Head node is always pointing to the first node if any of the linked list.</a:t>
            </a:r>
          </a:p>
          <a:p>
            <a:r>
              <a:rPr lang="en-IN" dirty="0" smtClean="0"/>
              <a:t>One advantage of this technique is Linked list is never be empty.</a:t>
            </a:r>
          </a:p>
          <a:p>
            <a:r>
              <a:rPr lang="en-IN" dirty="0" smtClean="0"/>
              <a:t>Pointer variable </a:t>
            </a:r>
            <a:r>
              <a:rPr lang="en-IN" b="1" dirty="0" smtClean="0">
                <a:solidFill>
                  <a:srgbClr val="FF0000"/>
                </a:solidFill>
              </a:rPr>
              <a:t>HEAD</a:t>
            </a:r>
            <a:r>
              <a:rPr lang="en-IN" dirty="0" smtClean="0">
                <a:solidFill>
                  <a:srgbClr val="FF0000"/>
                </a:solidFill>
              </a:rPr>
              <a:t> </a:t>
            </a:r>
            <a:r>
              <a:rPr lang="en-IN" dirty="0" smtClean="0"/>
              <a:t>contains the address of head node.</a:t>
            </a:r>
            <a:endParaRPr lang="en-US" dirty="0"/>
          </a:p>
        </p:txBody>
      </p:sp>
      <p:grpSp>
        <p:nvGrpSpPr>
          <p:cNvPr id="4" name="Group 3"/>
          <p:cNvGrpSpPr/>
          <p:nvPr/>
        </p:nvGrpSpPr>
        <p:grpSpPr>
          <a:xfrm>
            <a:off x="847725" y="4179332"/>
            <a:ext cx="920012" cy="533400"/>
            <a:chOff x="951919" y="5486400"/>
            <a:chExt cx="920012" cy="533400"/>
          </a:xfrm>
        </p:grpSpPr>
        <p:sp>
          <p:nvSpPr>
            <p:cNvPr id="5" name="Rectangle 4"/>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069555" y="4179332"/>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288755" y="4179332"/>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507955" y="4179332"/>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5727155" y="4179332"/>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6946355" y="4179332"/>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767737" y="4446032"/>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989567" y="4446032"/>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208767" y="4446032"/>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427967" y="4446032"/>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6647167" y="4446032"/>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851974" y="3810000"/>
            <a:ext cx="725263" cy="369332"/>
          </a:xfrm>
          <a:prstGeom prst="rect">
            <a:avLst/>
          </a:prstGeom>
          <a:noFill/>
        </p:spPr>
        <p:txBody>
          <a:bodyPr wrap="none" rtlCol="0">
            <a:spAutoFit/>
          </a:bodyPr>
          <a:lstStyle/>
          <a:p>
            <a:r>
              <a:rPr lang="en-IN" b="1" dirty="0" smtClean="0">
                <a:solidFill>
                  <a:srgbClr val="FF0000"/>
                </a:solidFill>
              </a:rPr>
              <a:t>HEAD</a:t>
            </a:r>
            <a:endParaRPr lang="en-US" b="1" dirty="0">
              <a:solidFill>
                <a:srgbClr val="FF0000"/>
              </a:solidFill>
            </a:endParaRPr>
          </a:p>
        </p:txBody>
      </p:sp>
      <p:sp>
        <p:nvSpPr>
          <p:cNvPr id="30" name="Freeform 29"/>
          <p:cNvSpPr/>
          <p:nvPr/>
        </p:nvSpPr>
        <p:spPr>
          <a:xfrm>
            <a:off x="1114425" y="4465082"/>
            <a:ext cx="749617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3" name="Group 32"/>
          <p:cNvGrpSpPr/>
          <p:nvPr/>
        </p:nvGrpSpPr>
        <p:grpSpPr>
          <a:xfrm>
            <a:off x="5005369" y="5562600"/>
            <a:ext cx="920012" cy="533400"/>
            <a:chOff x="951919" y="5486400"/>
            <a:chExt cx="920012" cy="533400"/>
          </a:xfrm>
        </p:grpSpPr>
        <p:sp>
          <p:nvSpPr>
            <p:cNvPr id="34" name="Rectangle 33"/>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5" name="Rectangle 3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7" name="Freeform 36"/>
          <p:cNvSpPr/>
          <p:nvPr/>
        </p:nvSpPr>
        <p:spPr>
          <a:xfrm>
            <a:off x="4794663" y="5783283"/>
            <a:ext cx="1377537" cy="522514"/>
          </a:xfrm>
          <a:custGeom>
            <a:avLst/>
            <a:gdLst>
              <a:gd name="connsiteX0" fmla="*/ 1128155 w 1377537"/>
              <a:gd name="connsiteY0" fmla="*/ 0 h 522514"/>
              <a:gd name="connsiteX1" fmla="*/ 1377537 w 1377537"/>
              <a:gd name="connsiteY1" fmla="*/ 0 h 522514"/>
              <a:gd name="connsiteX2" fmla="*/ 1377537 w 1377537"/>
              <a:gd name="connsiteY2" fmla="*/ 522514 h 522514"/>
              <a:gd name="connsiteX3" fmla="*/ 0 w 1377537"/>
              <a:gd name="connsiteY3" fmla="*/ 522514 h 522514"/>
              <a:gd name="connsiteX4" fmla="*/ 0 w 1377537"/>
              <a:gd name="connsiteY4" fmla="*/ 0 h 522514"/>
              <a:gd name="connsiteX5" fmla="*/ 190005 w 1377537"/>
              <a:gd name="connsiteY5"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537" h="522514">
                <a:moveTo>
                  <a:pt x="1128155" y="0"/>
                </a:moveTo>
                <a:lnTo>
                  <a:pt x="1377537" y="0"/>
                </a:lnTo>
                <a:lnTo>
                  <a:pt x="1377537" y="522514"/>
                </a:lnTo>
                <a:lnTo>
                  <a:pt x="0" y="522514"/>
                </a:lnTo>
                <a:lnTo>
                  <a:pt x="0" y="0"/>
                </a:lnTo>
                <a:lnTo>
                  <a:pt x="190005"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5157768" y="5193268"/>
            <a:ext cx="725263" cy="369332"/>
          </a:xfrm>
          <a:prstGeom prst="rect">
            <a:avLst/>
          </a:prstGeom>
          <a:noFill/>
        </p:spPr>
        <p:txBody>
          <a:bodyPr wrap="none" rtlCol="0">
            <a:spAutoFit/>
          </a:bodyPr>
          <a:lstStyle/>
          <a:p>
            <a:r>
              <a:rPr lang="en-IN" b="1" dirty="0" smtClean="0">
                <a:solidFill>
                  <a:srgbClr val="FF0000"/>
                </a:solidFill>
              </a:rPr>
              <a:t>HEAD</a:t>
            </a:r>
            <a:endParaRPr lang="en-US" b="1" dirty="0">
              <a:solidFill>
                <a:srgbClr val="FF0000"/>
              </a:solidFill>
            </a:endParaRPr>
          </a:p>
        </p:txBody>
      </p:sp>
      <p:sp>
        <p:nvSpPr>
          <p:cNvPr id="39" name="TextBox 38"/>
          <p:cNvSpPr txBox="1"/>
          <p:nvPr/>
        </p:nvSpPr>
        <p:spPr>
          <a:xfrm>
            <a:off x="1114425" y="5829300"/>
            <a:ext cx="2839688" cy="461665"/>
          </a:xfrm>
          <a:prstGeom prst="rect">
            <a:avLst/>
          </a:prstGeom>
          <a:noFill/>
        </p:spPr>
        <p:txBody>
          <a:bodyPr wrap="none" rtlCol="0">
            <a:spAutoFit/>
          </a:bodyPr>
          <a:lstStyle/>
          <a:p>
            <a:r>
              <a:rPr lang="en-IN" sz="2400" b="1" dirty="0" smtClean="0"/>
              <a:t>LINK(HEAD) </a:t>
            </a:r>
            <a:r>
              <a:rPr lang="en-IN" sz="2400" b="1" dirty="0" smtClean="0">
                <a:sym typeface="Wingdings" pitchFamily="2" charset="2"/>
              </a:rPr>
              <a:t> HEAD</a:t>
            </a:r>
            <a:endParaRPr lang="en-US" sz="2400" b="1" dirty="0"/>
          </a:p>
        </p:txBody>
      </p:sp>
      <p:sp>
        <p:nvSpPr>
          <p:cNvPr id="40" name="TextBox 39"/>
          <p:cNvSpPr txBox="1"/>
          <p:nvPr/>
        </p:nvSpPr>
        <p:spPr>
          <a:xfrm>
            <a:off x="1952341" y="5562600"/>
            <a:ext cx="1171859" cy="369332"/>
          </a:xfrm>
          <a:prstGeom prst="rect">
            <a:avLst/>
          </a:prstGeom>
          <a:noFill/>
        </p:spPr>
        <p:txBody>
          <a:bodyPr wrap="none" rtlCol="0">
            <a:spAutoFit/>
          </a:bodyPr>
          <a:lstStyle/>
          <a:p>
            <a:r>
              <a:rPr lang="en-IN" b="1" dirty="0" smtClean="0">
                <a:solidFill>
                  <a:schemeClr val="accent6">
                    <a:lumMod val="75000"/>
                  </a:schemeClr>
                </a:solidFill>
              </a:rPr>
              <a:t>Empty List</a:t>
            </a:r>
            <a:endParaRPr lang="en-US" b="1" dirty="0">
              <a:solidFill>
                <a:schemeClr val="accent6">
                  <a:lumMod val="75000"/>
                </a:schemeClr>
              </a:solidFill>
            </a:endParaRPr>
          </a:p>
        </p:txBody>
      </p:sp>
    </p:spTree>
    <p:extLst>
      <p:ext uri="{BB962C8B-B14F-4D97-AF65-F5344CB8AC3E}">
        <p14:creationId xmlns:p14="http://schemas.microsoft.com/office/powerpoint/2010/main" val="161075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heel(1)">
                                      <p:cBhvr>
                                        <p:cTn id="69"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0" grpId="0" animBg="1"/>
      <p:bldP spid="37" grpId="0" animBg="1"/>
      <p:bldP spid="38" grpId="0"/>
      <p:bldP spid="39" grpId="0"/>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a:t>
            </a:r>
            <a:r>
              <a:rPr lang="en-US" sz="3200" b="1" dirty="0" smtClean="0"/>
              <a:t>CIR</a:t>
            </a:r>
            <a:r>
              <a:rPr lang="en-US" sz="3200" b="1" dirty="0"/>
              <a:t>_HEAD</a:t>
            </a:r>
            <a:r>
              <a:rPr lang="en-US" sz="3200" b="1" dirty="0" smtClean="0"/>
              <a:t>_INS_FIRST(X,FIRST,LAST</a:t>
            </a:r>
            <a:r>
              <a:rPr lang="en-US" sz="3200" b="1" dirty="0"/>
              <a:t>)</a:t>
            </a:r>
          </a:p>
        </p:txBody>
      </p:sp>
      <p:sp>
        <p:nvSpPr>
          <p:cNvPr id="3" name="Content Placeholder 2"/>
          <p:cNvSpPr>
            <a:spLocks noGrp="1"/>
          </p:cNvSpPr>
          <p:nvPr>
            <p:ph idx="1"/>
          </p:nvPr>
        </p:nvSpPr>
        <p:spPr/>
        <p:txBody>
          <a:bodyPr/>
          <a:lstStyle/>
          <a:p>
            <a:r>
              <a:rPr lang="en-IN" dirty="0"/>
              <a:t>This procedure </a:t>
            </a:r>
            <a:r>
              <a:rPr lang="en-IN" b="1" dirty="0">
                <a:solidFill>
                  <a:srgbClr val="FF0000"/>
                </a:solidFill>
              </a:rPr>
              <a:t>inserts a new node at the first position </a:t>
            </a:r>
            <a:r>
              <a:rPr lang="en-IN" dirty="0"/>
              <a:t>of Circular linked </a:t>
            </a:r>
            <a:r>
              <a:rPr lang="en-IN" dirty="0" smtClean="0"/>
              <a:t>list with Head node. </a:t>
            </a:r>
            <a:endParaRPr lang="en-IN" dirty="0"/>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HEAD</a:t>
            </a:r>
            <a:r>
              <a:rPr lang="en-IN" dirty="0"/>
              <a:t> is pointer variable pointing to Head node of Linked List.</a:t>
            </a:r>
            <a:endParaRPr lang="en-US" dirty="0"/>
          </a:p>
          <a:p>
            <a:pPr>
              <a:buClr>
                <a:schemeClr val="tx1"/>
              </a:buClr>
            </a:pPr>
            <a:r>
              <a:rPr lang="en-IN" b="1" dirty="0" smtClean="0">
                <a:solidFill>
                  <a:srgbClr val="FF0000"/>
                </a:solidFill>
              </a:rPr>
              <a:t>NEW</a:t>
            </a:r>
            <a:r>
              <a:rPr lang="en-IN" dirty="0" smtClean="0">
                <a:solidFill>
                  <a:srgbClr val="FF0000"/>
                </a:solidFill>
              </a:rPr>
              <a:t> </a:t>
            </a:r>
            <a:r>
              <a:rPr lang="en-IN" dirty="0"/>
              <a:t>is a temporary pointer variable</a:t>
            </a:r>
            <a:r>
              <a:rPr lang="en-IN" dirty="0" smtClean="0"/>
              <a:t>.</a:t>
            </a:r>
            <a:endParaRPr lang="en-US" dirty="0"/>
          </a:p>
        </p:txBody>
      </p:sp>
    </p:spTree>
    <p:extLst>
      <p:ext uri="{BB962C8B-B14F-4D97-AF65-F5344CB8AC3E}">
        <p14:creationId xmlns:p14="http://schemas.microsoft.com/office/powerpoint/2010/main" val="336324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endParaRPr lang="en-US" sz="3200" dirty="0"/>
          </a:p>
        </p:txBody>
      </p:sp>
      <p:sp>
        <p:nvSpPr>
          <p:cNvPr id="4" name="TextBox 3"/>
          <p:cNvSpPr txBox="1"/>
          <p:nvPr/>
        </p:nvSpPr>
        <p:spPr>
          <a:xfrm>
            <a:off x="228600" y="997527"/>
            <a:ext cx="8686800" cy="193899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[Create New Empty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a:t>
            </a:r>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[Initialize fields of new node and its link to the list]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INFO(NEW) </a:t>
            </a:r>
            <a:r>
              <a:rPr lang="en-IN" sz="2000" dirty="0" smtClean="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LINK(NEW)  LINK(HEAD)</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LINK(HEAD)  NEW</a:t>
            </a:r>
            <a:endParaRPr lang="en-IN" sz="2000" dirty="0" smtClean="0">
              <a:latin typeface="Consolas" pitchFamily="49" charset="0"/>
              <a:cs typeface="Consolas" pitchFamily="49" charset="0"/>
            </a:endParaRPr>
          </a:p>
        </p:txBody>
      </p:sp>
      <p:sp>
        <p:nvSpPr>
          <p:cNvPr id="5" name="Left Arrow 4"/>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381000" y="48768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374355" y="48768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593555" y="48768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4812755" y="48768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031955" y="48768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7251155" y="4876800"/>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301012" y="5143500"/>
            <a:ext cx="107334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294367" y="51435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4513567" y="51435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5732767" y="51435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6951967" y="51435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1676400" y="3364468"/>
            <a:ext cx="659155" cy="369332"/>
          </a:xfrm>
          <a:prstGeom prst="rect">
            <a:avLst/>
          </a:prstGeom>
          <a:noFill/>
        </p:spPr>
        <p:txBody>
          <a:bodyPr wrap="none" rtlCol="0">
            <a:spAutoFit/>
          </a:bodyPr>
          <a:lstStyle/>
          <a:p>
            <a:pPr algn="ctr"/>
            <a:r>
              <a:rPr lang="en-IN" b="1" dirty="0" smtClean="0">
                <a:solidFill>
                  <a:srgbClr val="FF0000"/>
                </a:solidFill>
              </a:rPr>
              <a:t>NEW</a:t>
            </a:r>
            <a:endParaRPr lang="en-US" b="1" dirty="0">
              <a:solidFill>
                <a:srgbClr val="FF0000"/>
              </a:solidFill>
            </a:endParaRPr>
          </a:p>
        </p:txBody>
      </p:sp>
      <p:sp>
        <p:nvSpPr>
          <p:cNvPr id="30" name="Freeform 29"/>
          <p:cNvSpPr/>
          <p:nvPr/>
        </p:nvSpPr>
        <p:spPr>
          <a:xfrm>
            <a:off x="647701" y="5162550"/>
            <a:ext cx="8267700"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2" name="Group 31"/>
          <p:cNvGrpSpPr/>
          <p:nvPr/>
        </p:nvGrpSpPr>
        <p:grpSpPr>
          <a:xfrm>
            <a:off x="1524000" y="373380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50</a:t>
              </a: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304800" y="4495800"/>
            <a:ext cx="725263" cy="369332"/>
          </a:xfrm>
          <a:prstGeom prst="rect">
            <a:avLst/>
          </a:prstGeom>
          <a:noFill/>
        </p:spPr>
        <p:txBody>
          <a:bodyPr wrap="none" rtlCol="0">
            <a:spAutoFit/>
          </a:bodyPr>
          <a:lstStyle/>
          <a:p>
            <a:pPr algn="ctr"/>
            <a:r>
              <a:rPr lang="en-IN" b="1" dirty="0" smtClean="0">
                <a:solidFill>
                  <a:srgbClr val="FF0000"/>
                </a:solidFill>
              </a:rPr>
              <a:t>HEAD</a:t>
            </a:r>
            <a:endParaRPr lang="en-US" b="1" dirty="0">
              <a:solidFill>
                <a:srgbClr val="FF0000"/>
              </a:solidFill>
            </a:endParaRPr>
          </a:p>
        </p:txBody>
      </p:sp>
      <p:sp>
        <p:nvSpPr>
          <p:cNvPr id="36" name="Freeform 35"/>
          <p:cNvSpPr/>
          <p:nvPr/>
        </p:nvSpPr>
        <p:spPr>
          <a:xfrm>
            <a:off x="2434442" y="3978234"/>
            <a:ext cx="356259" cy="890649"/>
          </a:xfrm>
          <a:custGeom>
            <a:avLst/>
            <a:gdLst>
              <a:gd name="connsiteX0" fmla="*/ 0 w 356259"/>
              <a:gd name="connsiteY0" fmla="*/ 0 h 890649"/>
              <a:gd name="connsiteX1" fmla="*/ 356259 w 356259"/>
              <a:gd name="connsiteY1" fmla="*/ 0 h 890649"/>
              <a:gd name="connsiteX2" fmla="*/ 356259 w 356259"/>
              <a:gd name="connsiteY2" fmla="*/ 890649 h 890649"/>
            </a:gdLst>
            <a:ahLst/>
            <a:cxnLst>
              <a:cxn ang="0">
                <a:pos x="connsiteX0" y="connsiteY0"/>
              </a:cxn>
              <a:cxn ang="0">
                <a:pos x="connsiteX1" y="connsiteY1"/>
              </a:cxn>
              <a:cxn ang="0">
                <a:pos x="connsiteX2" y="connsiteY2"/>
              </a:cxn>
            </a:cxnLst>
            <a:rect l="l" t="t" r="r" b="b"/>
            <a:pathLst>
              <a:path w="356259" h="890649">
                <a:moveTo>
                  <a:pt x="0" y="0"/>
                </a:moveTo>
                <a:lnTo>
                  <a:pt x="356259" y="0"/>
                </a:lnTo>
                <a:lnTo>
                  <a:pt x="356259" y="890649"/>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1056904" y="3990109"/>
            <a:ext cx="463138" cy="878774"/>
          </a:xfrm>
          <a:custGeom>
            <a:avLst/>
            <a:gdLst>
              <a:gd name="connsiteX0" fmla="*/ 0 w 463138"/>
              <a:gd name="connsiteY0" fmla="*/ 878774 h 878774"/>
              <a:gd name="connsiteX1" fmla="*/ 0 w 463138"/>
              <a:gd name="connsiteY1" fmla="*/ 0 h 878774"/>
              <a:gd name="connsiteX2" fmla="*/ 463138 w 463138"/>
              <a:gd name="connsiteY2" fmla="*/ 0 h 878774"/>
            </a:gdLst>
            <a:ahLst/>
            <a:cxnLst>
              <a:cxn ang="0">
                <a:pos x="connsiteX0" y="connsiteY0"/>
              </a:cxn>
              <a:cxn ang="0">
                <a:pos x="connsiteX1" y="connsiteY1"/>
              </a:cxn>
              <a:cxn ang="0">
                <a:pos x="connsiteX2" y="connsiteY2"/>
              </a:cxn>
            </a:cxnLst>
            <a:rect l="l" t="t" r="r" b="b"/>
            <a:pathLst>
              <a:path w="463138" h="878774">
                <a:moveTo>
                  <a:pt x="0" y="878774"/>
                </a:moveTo>
                <a:lnTo>
                  <a:pt x="0" y="0"/>
                </a:lnTo>
                <a:lnTo>
                  <a:pt x="463138"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2973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0" grpId="0" animBg="1"/>
      <p:bldP spid="35" grpId="0"/>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0500" y="990599"/>
            <a:ext cx="8763000" cy="896251"/>
          </a:xfrm>
        </p:spPr>
        <p:txBody>
          <a:bodyPr/>
          <a:lstStyle/>
          <a:p>
            <a:pPr>
              <a:buClr>
                <a:schemeClr val="tx1"/>
              </a:buClr>
            </a:pPr>
            <a:r>
              <a:rPr lang="en-IN" b="1" dirty="0" smtClean="0">
                <a:solidFill>
                  <a:srgbClr val="FF0000"/>
                </a:solidFill>
              </a:rPr>
              <a:t>Deletion Operation</a:t>
            </a:r>
          </a:p>
          <a:p>
            <a:pPr lvl="1"/>
            <a:r>
              <a:rPr lang="en-IN" dirty="0" smtClean="0"/>
              <a:t>Deletion operation is more efficient in Linked Allocation</a:t>
            </a:r>
            <a:endParaRPr lang="en-US" dirty="0"/>
          </a:p>
        </p:txBody>
      </p:sp>
      <p:grpSp>
        <p:nvGrpSpPr>
          <p:cNvPr id="4" name="Group 3"/>
          <p:cNvGrpSpPr/>
          <p:nvPr/>
        </p:nvGrpSpPr>
        <p:grpSpPr>
          <a:xfrm>
            <a:off x="666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01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506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411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198710" y="2476500"/>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24765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24765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2209800"/>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522395" y="2683566"/>
            <a:ext cx="652743" cy="369332"/>
          </a:xfrm>
          <a:prstGeom prst="rect">
            <a:avLst/>
          </a:prstGeom>
          <a:noFill/>
        </p:spPr>
        <p:txBody>
          <a:bodyPr wrap="none" rtlCol="0">
            <a:spAutoFit/>
          </a:bodyPr>
          <a:lstStyle/>
          <a:p>
            <a:r>
              <a:rPr lang="en-IN" b="1" dirty="0" smtClean="0">
                <a:solidFill>
                  <a:srgbClr val="FF0000"/>
                </a:solidFill>
              </a:rPr>
              <a:t>1000</a:t>
            </a:r>
            <a:endParaRPr lang="en-US" b="1" dirty="0">
              <a:solidFill>
                <a:srgbClr val="FF0000"/>
              </a:solidFill>
            </a:endParaRPr>
          </a:p>
        </p:txBody>
      </p:sp>
      <p:sp>
        <p:nvSpPr>
          <p:cNvPr id="21" name="TextBox 20"/>
          <p:cNvSpPr txBox="1"/>
          <p:nvPr/>
        </p:nvSpPr>
        <p:spPr>
          <a:xfrm>
            <a:off x="4429010" y="2696817"/>
            <a:ext cx="652743" cy="369332"/>
          </a:xfrm>
          <a:prstGeom prst="rect">
            <a:avLst/>
          </a:prstGeom>
          <a:noFill/>
        </p:spPr>
        <p:txBody>
          <a:bodyPr wrap="none" rtlCol="0">
            <a:spAutoFit/>
          </a:bodyPr>
          <a:lstStyle/>
          <a:p>
            <a:r>
              <a:rPr lang="en-IN" b="1" dirty="0" smtClean="0">
                <a:solidFill>
                  <a:srgbClr val="FF0000"/>
                </a:solidFill>
              </a:rPr>
              <a:t>2050</a:t>
            </a:r>
            <a:endParaRPr lang="en-US" b="1" dirty="0">
              <a:solidFill>
                <a:srgbClr val="FF0000"/>
              </a:solidFill>
            </a:endParaRPr>
          </a:p>
        </p:txBody>
      </p:sp>
      <p:sp>
        <p:nvSpPr>
          <p:cNvPr id="22" name="TextBox 21"/>
          <p:cNvSpPr txBox="1"/>
          <p:nvPr/>
        </p:nvSpPr>
        <p:spPr>
          <a:xfrm>
            <a:off x="6357128" y="2696817"/>
            <a:ext cx="652743" cy="369332"/>
          </a:xfrm>
          <a:prstGeom prst="rect">
            <a:avLst/>
          </a:prstGeom>
          <a:noFill/>
        </p:spPr>
        <p:txBody>
          <a:bodyPr wrap="none" rtlCol="0">
            <a:spAutoFit/>
          </a:bodyPr>
          <a:lstStyle/>
          <a:p>
            <a:r>
              <a:rPr lang="en-IN" b="1" dirty="0" smtClean="0">
                <a:solidFill>
                  <a:srgbClr val="FF0000"/>
                </a:solidFill>
              </a:rPr>
              <a:t>3335</a:t>
            </a:r>
            <a:endParaRPr lang="en-US" b="1" dirty="0">
              <a:solidFill>
                <a:srgbClr val="FF0000"/>
              </a:solidFill>
            </a:endParaRPr>
          </a:p>
        </p:txBody>
      </p:sp>
      <p:sp>
        <p:nvSpPr>
          <p:cNvPr id="23" name="TextBox 22"/>
          <p:cNvSpPr txBox="1"/>
          <p:nvPr/>
        </p:nvSpPr>
        <p:spPr>
          <a:xfrm>
            <a:off x="592505" y="2695234"/>
            <a:ext cx="652743" cy="369332"/>
          </a:xfrm>
          <a:prstGeom prst="rect">
            <a:avLst/>
          </a:prstGeom>
          <a:noFill/>
        </p:spPr>
        <p:txBody>
          <a:bodyPr wrap="none" rtlCol="0">
            <a:spAutoFit/>
          </a:bodyPr>
          <a:lstStyle/>
          <a:p>
            <a:r>
              <a:rPr lang="en-IN" b="1" dirty="0">
                <a:solidFill>
                  <a:srgbClr val="FF0000"/>
                </a:solidFill>
              </a:rPr>
              <a:t>5</a:t>
            </a:r>
            <a:r>
              <a:rPr lang="en-IN" b="1" dirty="0" smtClean="0">
                <a:solidFill>
                  <a:srgbClr val="FF0000"/>
                </a:solidFill>
              </a:rPr>
              <a:t>000</a:t>
            </a:r>
            <a:endParaRPr lang="en-US" b="1" dirty="0">
              <a:solidFill>
                <a:srgbClr val="FF0000"/>
              </a:solidFill>
            </a:endParaRPr>
          </a:p>
        </p:txBody>
      </p:sp>
      <p:sp>
        <p:nvSpPr>
          <p:cNvPr id="24" name="TextBox 23"/>
          <p:cNvSpPr txBox="1"/>
          <p:nvPr/>
        </p:nvSpPr>
        <p:spPr>
          <a:xfrm>
            <a:off x="1500206" y="2297668"/>
            <a:ext cx="652743" cy="369332"/>
          </a:xfrm>
          <a:prstGeom prst="rect">
            <a:avLst/>
          </a:prstGeom>
          <a:noFill/>
        </p:spPr>
        <p:txBody>
          <a:bodyPr wrap="none" rtlCol="0">
            <a:spAutoFit/>
          </a:bodyPr>
          <a:lstStyle/>
          <a:p>
            <a:r>
              <a:rPr lang="en-IN" b="1" dirty="0" smtClean="0">
                <a:solidFill>
                  <a:srgbClr val="FFFF00"/>
                </a:solidFill>
              </a:rPr>
              <a:t>1000</a:t>
            </a:r>
            <a:endParaRPr lang="en-US" b="1" dirty="0">
              <a:solidFill>
                <a:srgbClr val="FFFF00"/>
              </a:solidFill>
            </a:endParaRPr>
          </a:p>
        </p:txBody>
      </p:sp>
      <p:sp>
        <p:nvSpPr>
          <p:cNvPr id="25" name="TextBox 24"/>
          <p:cNvSpPr txBox="1"/>
          <p:nvPr/>
        </p:nvSpPr>
        <p:spPr>
          <a:xfrm>
            <a:off x="3425084" y="2286000"/>
            <a:ext cx="652743" cy="369332"/>
          </a:xfrm>
          <a:prstGeom prst="rect">
            <a:avLst/>
          </a:prstGeom>
          <a:noFill/>
        </p:spPr>
        <p:txBody>
          <a:bodyPr wrap="none" rtlCol="0">
            <a:spAutoFit/>
          </a:bodyPr>
          <a:lstStyle/>
          <a:p>
            <a:r>
              <a:rPr lang="en-IN" b="1" dirty="0" smtClean="0">
                <a:solidFill>
                  <a:srgbClr val="FFFF00"/>
                </a:solidFill>
              </a:rPr>
              <a:t>2050</a:t>
            </a:r>
            <a:endParaRPr lang="en-US" b="1" dirty="0">
              <a:solidFill>
                <a:srgbClr val="FFFF00"/>
              </a:solidFill>
            </a:endParaRPr>
          </a:p>
        </p:txBody>
      </p:sp>
      <p:sp>
        <p:nvSpPr>
          <p:cNvPr id="26" name="TextBox 25"/>
          <p:cNvSpPr txBox="1"/>
          <p:nvPr/>
        </p:nvSpPr>
        <p:spPr>
          <a:xfrm>
            <a:off x="5336711" y="2286000"/>
            <a:ext cx="652743" cy="369332"/>
          </a:xfrm>
          <a:prstGeom prst="rect">
            <a:avLst/>
          </a:prstGeom>
          <a:noFill/>
        </p:spPr>
        <p:txBody>
          <a:bodyPr wrap="none" rtlCol="0">
            <a:spAutoFit/>
          </a:bodyPr>
          <a:lstStyle/>
          <a:p>
            <a:r>
              <a:rPr lang="en-IN" b="1" dirty="0" smtClean="0">
                <a:solidFill>
                  <a:srgbClr val="FFFF00"/>
                </a:solidFill>
              </a:rPr>
              <a:t>3335</a:t>
            </a:r>
            <a:endParaRPr lang="en-US" b="1" dirty="0">
              <a:solidFill>
                <a:srgbClr val="FFFF00"/>
              </a:solidFill>
            </a:endParaRPr>
          </a:p>
        </p:txBody>
      </p:sp>
      <p:sp>
        <p:nvSpPr>
          <p:cNvPr id="27" name="Multiply 26"/>
          <p:cNvSpPr/>
          <p:nvPr/>
        </p:nvSpPr>
        <p:spPr>
          <a:xfrm>
            <a:off x="2729457" y="2209800"/>
            <a:ext cx="1285383" cy="152400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8" name="Group 27"/>
          <p:cNvGrpSpPr/>
          <p:nvPr/>
        </p:nvGrpSpPr>
        <p:grpSpPr>
          <a:xfrm>
            <a:off x="607363" y="4477651"/>
            <a:ext cx="1532242" cy="533400"/>
            <a:chOff x="951919" y="5486400"/>
            <a:chExt cx="1532242" cy="533400"/>
          </a:xfrm>
        </p:grpSpPr>
        <p:sp>
          <p:nvSpPr>
            <p:cNvPr id="29" name="Rectangle 28"/>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US" sz="2400" b="1" dirty="0"/>
            </a:p>
          </p:txBody>
        </p:sp>
        <p:sp>
          <p:nvSpPr>
            <p:cNvPr id="30" name="Rectangle 29"/>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1" name="Group 30"/>
          <p:cNvGrpSpPr/>
          <p:nvPr/>
        </p:nvGrpSpPr>
        <p:grpSpPr>
          <a:xfrm>
            <a:off x="2542802" y="4477651"/>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4447802" y="4477651"/>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C</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6352802" y="4477651"/>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1" name="Straight Arrow Connector 40"/>
          <p:cNvCxnSpPr>
            <a:endCxn id="35" idx="1"/>
          </p:cNvCxnSpPr>
          <p:nvPr/>
        </p:nvCxnSpPr>
        <p:spPr>
          <a:xfrm>
            <a:off x="4191000" y="4744351"/>
            <a:ext cx="25680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6" idx="3"/>
            <a:endCxn id="38" idx="1"/>
          </p:cNvCxnSpPr>
          <p:nvPr/>
        </p:nvCxnSpPr>
        <p:spPr>
          <a:xfrm>
            <a:off x="5980044" y="47443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a:xfrm flipH="1">
            <a:off x="7114802" y="44776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2463290" y="4951417"/>
            <a:ext cx="652743" cy="369332"/>
          </a:xfrm>
          <a:prstGeom prst="rect">
            <a:avLst/>
          </a:prstGeom>
          <a:noFill/>
        </p:spPr>
        <p:txBody>
          <a:bodyPr wrap="none" rtlCol="0">
            <a:spAutoFit/>
          </a:bodyPr>
          <a:lstStyle/>
          <a:p>
            <a:r>
              <a:rPr lang="en-IN" b="1" dirty="0" smtClean="0">
                <a:solidFill>
                  <a:srgbClr val="FF0000"/>
                </a:solidFill>
              </a:rPr>
              <a:t>1000</a:t>
            </a:r>
            <a:endParaRPr lang="en-US" b="1" dirty="0">
              <a:solidFill>
                <a:srgbClr val="FF0000"/>
              </a:solidFill>
            </a:endParaRPr>
          </a:p>
        </p:txBody>
      </p:sp>
      <p:sp>
        <p:nvSpPr>
          <p:cNvPr id="45" name="TextBox 44"/>
          <p:cNvSpPr txBox="1"/>
          <p:nvPr/>
        </p:nvSpPr>
        <p:spPr>
          <a:xfrm>
            <a:off x="4369905" y="4964668"/>
            <a:ext cx="652743" cy="369332"/>
          </a:xfrm>
          <a:prstGeom prst="rect">
            <a:avLst/>
          </a:prstGeom>
          <a:noFill/>
        </p:spPr>
        <p:txBody>
          <a:bodyPr wrap="none" rtlCol="0">
            <a:spAutoFit/>
          </a:bodyPr>
          <a:lstStyle/>
          <a:p>
            <a:r>
              <a:rPr lang="en-IN" b="1" dirty="0" smtClean="0">
                <a:solidFill>
                  <a:srgbClr val="FF0000"/>
                </a:solidFill>
              </a:rPr>
              <a:t>2050</a:t>
            </a:r>
            <a:endParaRPr lang="en-US" b="1" dirty="0">
              <a:solidFill>
                <a:srgbClr val="FF0000"/>
              </a:solidFill>
            </a:endParaRPr>
          </a:p>
        </p:txBody>
      </p:sp>
      <p:sp>
        <p:nvSpPr>
          <p:cNvPr id="46" name="TextBox 45"/>
          <p:cNvSpPr txBox="1"/>
          <p:nvPr/>
        </p:nvSpPr>
        <p:spPr>
          <a:xfrm>
            <a:off x="6298023" y="4964668"/>
            <a:ext cx="652743" cy="369332"/>
          </a:xfrm>
          <a:prstGeom prst="rect">
            <a:avLst/>
          </a:prstGeom>
          <a:noFill/>
        </p:spPr>
        <p:txBody>
          <a:bodyPr wrap="none" rtlCol="0">
            <a:spAutoFit/>
          </a:bodyPr>
          <a:lstStyle/>
          <a:p>
            <a:r>
              <a:rPr lang="en-IN" b="1" dirty="0" smtClean="0">
                <a:solidFill>
                  <a:srgbClr val="FF0000"/>
                </a:solidFill>
              </a:rPr>
              <a:t>3335</a:t>
            </a:r>
            <a:endParaRPr lang="en-US" b="1" dirty="0">
              <a:solidFill>
                <a:srgbClr val="FF0000"/>
              </a:solidFill>
            </a:endParaRPr>
          </a:p>
        </p:txBody>
      </p:sp>
      <p:sp>
        <p:nvSpPr>
          <p:cNvPr id="47" name="TextBox 46"/>
          <p:cNvSpPr txBox="1"/>
          <p:nvPr/>
        </p:nvSpPr>
        <p:spPr>
          <a:xfrm>
            <a:off x="533400" y="4963085"/>
            <a:ext cx="652743" cy="369332"/>
          </a:xfrm>
          <a:prstGeom prst="rect">
            <a:avLst/>
          </a:prstGeom>
          <a:noFill/>
        </p:spPr>
        <p:txBody>
          <a:bodyPr wrap="none" rtlCol="0">
            <a:spAutoFit/>
          </a:bodyPr>
          <a:lstStyle/>
          <a:p>
            <a:r>
              <a:rPr lang="en-IN" b="1" dirty="0">
                <a:solidFill>
                  <a:srgbClr val="FF0000"/>
                </a:solidFill>
              </a:rPr>
              <a:t>5</a:t>
            </a:r>
            <a:r>
              <a:rPr lang="en-IN" b="1" dirty="0" smtClean="0">
                <a:solidFill>
                  <a:srgbClr val="FF0000"/>
                </a:solidFill>
              </a:rPr>
              <a:t>000</a:t>
            </a:r>
            <a:endParaRPr lang="en-US" b="1" dirty="0">
              <a:solidFill>
                <a:srgbClr val="FF0000"/>
              </a:solidFill>
            </a:endParaRPr>
          </a:p>
        </p:txBody>
      </p:sp>
      <p:sp>
        <p:nvSpPr>
          <p:cNvPr id="48" name="TextBox 47"/>
          <p:cNvSpPr txBox="1"/>
          <p:nvPr/>
        </p:nvSpPr>
        <p:spPr>
          <a:xfrm>
            <a:off x="1441101" y="4565519"/>
            <a:ext cx="652743" cy="369332"/>
          </a:xfrm>
          <a:prstGeom prst="rect">
            <a:avLst/>
          </a:prstGeom>
          <a:noFill/>
        </p:spPr>
        <p:txBody>
          <a:bodyPr wrap="none" rtlCol="0">
            <a:spAutoFit/>
          </a:bodyPr>
          <a:lstStyle/>
          <a:p>
            <a:r>
              <a:rPr lang="en-IN" b="1" dirty="0" smtClean="0">
                <a:solidFill>
                  <a:srgbClr val="FFFF00"/>
                </a:solidFill>
              </a:rPr>
              <a:t>2050</a:t>
            </a:r>
            <a:endParaRPr lang="en-US" b="1" dirty="0">
              <a:solidFill>
                <a:srgbClr val="FFFF00"/>
              </a:solidFill>
            </a:endParaRPr>
          </a:p>
        </p:txBody>
      </p:sp>
      <p:sp>
        <p:nvSpPr>
          <p:cNvPr id="49" name="TextBox 48"/>
          <p:cNvSpPr txBox="1"/>
          <p:nvPr/>
        </p:nvSpPr>
        <p:spPr>
          <a:xfrm>
            <a:off x="3365979" y="4553851"/>
            <a:ext cx="652743" cy="369332"/>
          </a:xfrm>
          <a:prstGeom prst="rect">
            <a:avLst/>
          </a:prstGeom>
          <a:noFill/>
        </p:spPr>
        <p:txBody>
          <a:bodyPr wrap="none" rtlCol="0">
            <a:spAutoFit/>
          </a:bodyPr>
          <a:lstStyle/>
          <a:p>
            <a:r>
              <a:rPr lang="en-IN" b="1" dirty="0" smtClean="0">
                <a:solidFill>
                  <a:srgbClr val="FFFF00"/>
                </a:solidFill>
              </a:rPr>
              <a:t>2050</a:t>
            </a:r>
            <a:endParaRPr lang="en-US" b="1" dirty="0">
              <a:solidFill>
                <a:srgbClr val="FFFF00"/>
              </a:solidFill>
            </a:endParaRPr>
          </a:p>
        </p:txBody>
      </p:sp>
      <p:sp>
        <p:nvSpPr>
          <p:cNvPr id="50" name="TextBox 49"/>
          <p:cNvSpPr txBox="1"/>
          <p:nvPr/>
        </p:nvSpPr>
        <p:spPr>
          <a:xfrm>
            <a:off x="5277606" y="4553851"/>
            <a:ext cx="652743" cy="369332"/>
          </a:xfrm>
          <a:prstGeom prst="rect">
            <a:avLst/>
          </a:prstGeom>
          <a:noFill/>
        </p:spPr>
        <p:txBody>
          <a:bodyPr wrap="none" rtlCol="0">
            <a:spAutoFit/>
          </a:bodyPr>
          <a:lstStyle/>
          <a:p>
            <a:r>
              <a:rPr lang="en-IN" b="1" dirty="0" smtClean="0">
                <a:solidFill>
                  <a:srgbClr val="FFFF00"/>
                </a:solidFill>
              </a:rPr>
              <a:t>3335</a:t>
            </a:r>
            <a:endParaRPr lang="en-US" b="1" dirty="0">
              <a:solidFill>
                <a:srgbClr val="FFFF00"/>
              </a:solidFill>
            </a:endParaRPr>
          </a:p>
        </p:txBody>
      </p:sp>
      <p:cxnSp>
        <p:nvCxnSpPr>
          <p:cNvPr id="52" name="Straight Connector 51"/>
          <p:cNvCxnSpPr>
            <a:stCxn id="30" idx="3"/>
          </p:cNvCxnSpPr>
          <p:nvPr/>
        </p:nvCxnSpPr>
        <p:spPr>
          <a:xfrm>
            <a:off x="2139605" y="4744351"/>
            <a:ext cx="146395" cy="5834"/>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flipV="1">
            <a:off x="2286000" y="4038600"/>
            <a:ext cx="0" cy="699917"/>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2286000" y="4038600"/>
            <a:ext cx="1905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4191000" y="4038600"/>
            <a:ext cx="0" cy="71158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719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p:bldP spid="27" grpId="0" animBg="1"/>
      <p:bldP spid="44" grpId="0"/>
      <p:bldP spid="44" grpId="1"/>
      <p:bldP spid="45" grpId="0"/>
      <p:bldP spid="46" grpId="0"/>
      <p:bldP spid="47" grpId="0"/>
      <p:bldP spid="48" grpId="0"/>
      <p:bldP spid="49" grpId="0"/>
      <p:bldP spid="49" grpId="1"/>
      <p:bldP spid="5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a:t>
            </a:r>
            <a:r>
              <a:rPr lang="en-US" sz="3200" b="1" dirty="0" smtClean="0"/>
              <a:t>CIR_HEAD_INS_LAST(X,FIRST,LAST</a:t>
            </a:r>
            <a:r>
              <a:rPr lang="en-US" sz="3200" b="1" dirty="0"/>
              <a:t>)</a:t>
            </a:r>
            <a:endParaRPr lang="en-US" sz="3200" dirty="0"/>
          </a:p>
        </p:txBody>
      </p:sp>
      <p:sp>
        <p:nvSpPr>
          <p:cNvPr id="3" name="Content Placeholder 2"/>
          <p:cNvSpPr>
            <a:spLocks noGrp="1"/>
          </p:cNvSpPr>
          <p:nvPr>
            <p:ph idx="1"/>
          </p:nvPr>
        </p:nvSpPr>
        <p:spPr/>
        <p:txBody>
          <a:bodyPr/>
          <a:lstStyle/>
          <a:p>
            <a:r>
              <a:rPr lang="en-IN" dirty="0"/>
              <a:t>This procedure </a:t>
            </a:r>
            <a:r>
              <a:rPr lang="en-IN" b="1" dirty="0">
                <a:solidFill>
                  <a:srgbClr val="FF0000"/>
                </a:solidFill>
              </a:rPr>
              <a:t>inserts a new node at the </a:t>
            </a:r>
            <a:r>
              <a:rPr lang="en-IN" b="1" dirty="0" smtClean="0">
                <a:solidFill>
                  <a:srgbClr val="FF0000"/>
                </a:solidFill>
              </a:rPr>
              <a:t>last position </a:t>
            </a:r>
            <a:r>
              <a:rPr lang="en-IN" dirty="0"/>
              <a:t>of Circular linked list with Head node. </a:t>
            </a:r>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HEAD</a:t>
            </a:r>
            <a:r>
              <a:rPr lang="en-IN" dirty="0"/>
              <a:t> is pointer variable pointing to Head node of Linked List.</a:t>
            </a:r>
            <a:endParaRPr lang="en-US" dirty="0"/>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31645882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4" name="TextBox 3"/>
          <p:cNvSpPr txBox="1"/>
          <p:nvPr/>
        </p:nvSpPr>
        <p:spPr>
          <a:xfrm>
            <a:off x="228600" y="997527"/>
            <a:ext cx="8686800" cy="224676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[Create New Empty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a:t>
            </a:r>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[Initialize fields of new node and its link to the list]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INFO(NEW) </a:t>
            </a:r>
            <a:r>
              <a:rPr lang="en-IN" sz="2000" dirty="0" smtClean="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LINK(NEW)  HEAD</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LINK(LAST)  NEW</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LAST  NEW</a:t>
            </a:r>
            <a:endParaRPr lang="en-IN" sz="2000" dirty="0" smtClean="0">
              <a:latin typeface="Consolas" pitchFamily="49" charset="0"/>
              <a:cs typeface="Consolas" pitchFamily="49" charset="0"/>
            </a:endParaRPr>
          </a:p>
        </p:txBody>
      </p:sp>
      <p:sp>
        <p:nvSpPr>
          <p:cNvPr id="5" name="Left Arrow 4"/>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775959"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155697"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374897"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4594097"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5813297"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95971" y="4838700"/>
            <a:ext cx="45972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0757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42949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55141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7919188" y="3364468"/>
            <a:ext cx="659155" cy="369332"/>
          </a:xfrm>
          <a:prstGeom prst="rect">
            <a:avLst/>
          </a:prstGeom>
          <a:noFill/>
        </p:spPr>
        <p:txBody>
          <a:bodyPr wrap="none" rtlCol="0">
            <a:spAutoFit/>
          </a:bodyPr>
          <a:lstStyle/>
          <a:p>
            <a:pPr algn="ctr"/>
            <a:r>
              <a:rPr lang="en-IN" b="1" dirty="0" smtClean="0">
                <a:solidFill>
                  <a:srgbClr val="FF0000"/>
                </a:solidFill>
              </a:rPr>
              <a:t>NEW</a:t>
            </a:r>
            <a:endParaRPr lang="en-US" b="1" dirty="0">
              <a:solidFill>
                <a:srgbClr val="FF0000"/>
              </a:solidFill>
            </a:endParaRPr>
          </a:p>
        </p:txBody>
      </p:sp>
      <p:grpSp>
        <p:nvGrpSpPr>
          <p:cNvPr id="31" name="Group 30"/>
          <p:cNvGrpSpPr/>
          <p:nvPr/>
        </p:nvGrpSpPr>
        <p:grpSpPr>
          <a:xfrm>
            <a:off x="7766788" y="3733800"/>
            <a:ext cx="920012" cy="533400"/>
            <a:chOff x="951919" y="5486400"/>
            <a:chExt cx="920012" cy="533400"/>
          </a:xfrm>
        </p:grpSpPr>
        <p:sp>
          <p:nvSpPr>
            <p:cNvPr id="32" name="Rectangle 3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50</a:t>
              </a:r>
              <a:endParaRPr lang="en-US" sz="2400" b="1" dirty="0"/>
            </a:p>
          </p:txBody>
        </p:sp>
        <p:sp>
          <p:nvSpPr>
            <p:cNvPr id="33" name="Rectangle 3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p:cNvSpPr txBox="1"/>
          <p:nvPr/>
        </p:nvSpPr>
        <p:spPr>
          <a:xfrm>
            <a:off x="699759" y="4191000"/>
            <a:ext cx="725263" cy="369332"/>
          </a:xfrm>
          <a:prstGeom prst="rect">
            <a:avLst/>
          </a:prstGeom>
          <a:noFill/>
        </p:spPr>
        <p:txBody>
          <a:bodyPr wrap="none" rtlCol="0">
            <a:spAutoFit/>
          </a:bodyPr>
          <a:lstStyle/>
          <a:p>
            <a:pPr algn="ctr"/>
            <a:r>
              <a:rPr lang="en-IN" b="1" dirty="0" smtClean="0">
                <a:solidFill>
                  <a:srgbClr val="FF0000"/>
                </a:solidFill>
              </a:rPr>
              <a:t>HEAD</a:t>
            </a:r>
            <a:endParaRPr lang="en-US" b="1" dirty="0">
              <a:solidFill>
                <a:srgbClr val="FF0000"/>
              </a:solidFill>
            </a:endParaRPr>
          </a:p>
        </p:txBody>
      </p:sp>
      <p:sp>
        <p:nvSpPr>
          <p:cNvPr id="37" name="Freeform 36"/>
          <p:cNvSpPr/>
          <p:nvPr/>
        </p:nvSpPr>
        <p:spPr>
          <a:xfrm>
            <a:off x="529441"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2043650" y="5257800"/>
            <a:ext cx="699550"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cxnSp>
        <p:nvCxnSpPr>
          <p:cNvPr id="40" name="Straight Arrow Connector 39"/>
          <p:cNvCxnSpPr/>
          <p:nvPr/>
        </p:nvCxnSpPr>
        <p:spPr>
          <a:xfrm flipV="1">
            <a:off x="2393425" y="5105400"/>
            <a:ext cx="0" cy="2231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7" name="Group 46"/>
          <p:cNvGrpSpPr/>
          <p:nvPr/>
        </p:nvGrpSpPr>
        <p:grpSpPr>
          <a:xfrm>
            <a:off x="5833693" y="5105400"/>
            <a:ext cx="642484" cy="526682"/>
            <a:chOff x="5833693" y="5105400"/>
            <a:chExt cx="642484" cy="526682"/>
          </a:xfrm>
        </p:grpSpPr>
        <p:sp>
          <p:nvSpPr>
            <p:cNvPr id="41" name="TextBox 40"/>
            <p:cNvSpPr txBox="1"/>
            <p:nvPr/>
          </p:nvSpPr>
          <p:spPr>
            <a:xfrm>
              <a:off x="5833693" y="5262750"/>
              <a:ext cx="642484" cy="369332"/>
            </a:xfrm>
            <a:prstGeom prst="rect">
              <a:avLst/>
            </a:prstGeom>
            <a:noFill/>
          </p:spPr>
          <p:txBody>
            <a:bodyPr wrap="none" rtlCol="0">
              <a:spAutoFit/>
            </a:bodyPr>
            <a:lstStyle/>
            <a:p>
              <a:pPr algn="ctr"/>
              <a:r>
                <a:rPr lang="en-IN" b="1" dirty="0" smtClean="0">
                  <a:solidFill>
                    <a:srgbClr val="FF0000"/>
                  </a:solidFill>
                </a:rPr>
                <a:t>LAST</a:t>
              </a:r>
              <a:endParaRPr lang="en-US" b="1" dirty="0">
                <a:solidFill>
                  <a:srgbClr val="FF0000"/>
                </a:solidFill>
              </a:endParaRPr>
            </a:p>
          </p:txBody>
        </p:sp>
        <p:cxnSp>
          <p:nvCxnSpPr>
            <p:cNvPr id="42" name="Straight Arrow Connector 41"/>
            <p:cNvCxnSpPr/>
            <p:nvPr/>
          </p:nvCxnSpPr>
          <p:spPr>
            <a:xfrm flipV="1">
              <a:off x="6154935" y="5105400"/>
              <a:ext cx="0" cy="2231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45" name="Freeform 44"/>
          <p:cNvSpPr/>
          <p:nvPr/>
        </p:nvSpPr>
        <p:spPr>
          <a:xfrm>
            <a:off x="237506" y="4263242"/>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6507678"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3605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heel(1)">
                                      <p:cBhvr>
                                        <p:cTn id="69" dur="20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3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nodeType="clickEffect">
                                  <p:stCondLst>
                                    <p:cond delay="0"/>
                                  </p:stCondLst>
                                  <p:childTnLst>
                                    <p:animMotion origin="layout" path="M 0.10191 3.83904E-6 L 0.1559 3.83904E-6 C 0.18004 3.83904E-6 0.21024 -0.03469 0.21024 -0.06268 L 0.21024 -0.12489 " pathEditMode="relative" rAng="0" ptsTypes="FfFF">
                                      <p:cBhvr>
                                        <p:cTn id="80" dur="2000" fill="hold"/>
                                        <p:tgtEl>
                                          <p:spTgt spid="47"/>
                                        </p:tgtEl>
                                        <p:attrNameLst>
                                          <p:attrName>ppt_x</p:attrName>
                                          <p:attrName>ppt_y</p:attrName>
                                        </p:attrNameLst>
                                      </p:cBhvr>
                                      <p:rCtr x="5417" y="-62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4" grpId="0"/>
      <p:bldP spid="37" grpId="0" animBg="1"/>
      <p:bldP spid="37" grpId="1" animBg="1"/>
      <p:bldP spid="38" grpId="0"/>
      <p:bldP spid="45" grpId="0" animBg="1"/>
      <p:bldP spid="4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a:t>
            </a:r>
            <a:r>
              <a:rPr lang="en-US" sz="3200" b="1" dirty="0" smtClean="0"/>
              <a:t>CIR_HEAD_INS_AFTER-P (X,FIRST,LAST</a:t>
            </a:r>
            <a:r>
              <a:rPr lang="en-US" sz="3200" b="1" dirty="0"/>
              <a:t>)</a:t>
            </a:r>
            <a:endParaRPr lang="en-US" sz="3200" dirty="0"/>
          </a:p>
        </p:txBody>
      </p:sp>
      <p:sp>
        <p:nvSpPr>
          <p:cNvPr id="3" name="Content Placeholder 2"/>
          <p:cNvSpPr>
            <a:spLocks noGrp="1"/>
          </p:cNvSpPr>
          <p:nvPr>
            <p:ph idx="1"/>
          </p:nvPr>
        </p:nvSpPr>
        <p:spPr/>
        <p:txBody>
          <a:bodyPr/>
          <a:lstStyle/>
          <a:p>
            <a:r>
              <a:rPr lang="en-IN" dirty="0"/>
              <a:t>This procedure </a:t>
            </a:r>
            <a:r>
              <a:rPr lang="en-IN" b="1" dirty="0">
                <a:solidFill>
                  <a:srgbClr val="FF0000"/>
                </a:solidFill>
              </a:rPr>
              <a:t>inserts a new node </a:t>
            </a:r>
            <a:r>
              <a:rPr lang="en-IN" b="1" dirty="0" smtClean="0">
                <a:solidFill>
                  <a:srgbClr val="FF0000"/>
                </a:solidFill>
              </a:rPr>
              <a:t> after a node whose address is given by P </a:t>
            </a:r>
            <a:r>
              <a:rPr lang="en-IN" dirty="0" smtClean="0"/>
              <a:t>of </a:t>
            </a:r>
            <a:r>
              <a:rPr lang="en-IN" dirty="0"/>
              <a:t>Circular linked list with Head node. </a:t>
            </a:r>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HEAD</a:t>
            </a:r>
            <a:r>
              <a:rPr lang="en-IN" dirty="0"/>
              <a:t> is pointer variable pointing to Head node of Linked List.</a:t>
            </a:r>
            <a:endParaRPr lang="en-US" dirty="0"/>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a:p>
            <a:endParaRPr lang="en-US" dirty="0"/>
          </a:p>
          <a:p>
            <a:endParaRPr lang="en-US" dirty="0"/>
          </a:p>
        </p:txBody>
      </p:sp>
    </p:spTree>
    <p:extLst>
      <p:ext uri="{BB962C8B-B14F-4D97-AF65-F5344CB8AC3E}">
        <p14:creationId xmlns:p14="http://schemas.microsoft.com/office/powerpoint/2010/main" val="22399501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4" name="TextBox 3"/>
          <p:cNvSpPr txBox="1"/>
          <p:nvPr/>
        </p:nvSpPr>
        <p:spPr>
          <a:xfrm>
            <a:off x="228600" y="997527"/>
            <a:ext cx="8686800" cy="240065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[Create New Empty Node]</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a:t>
            </a:r>
            <a:endParaRPr lang="en-IN" sz="2000" dirty="0" smtClean="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[Initialize fields of new node and its link to the list]</a:t>
            </a:r>
            <a:endParaRPr lang="en-IN" sz="2000" b="1" dirty="0" smtClean="0">
              <a:solidFill>
                <a:schemeClr val="tx2">
                  <a:lumMod val="60000"/>
                  <a:lumOff val="40000"/>
                </a:schemeClr>
              </a:solidFill>
              <a:latin typeface="Consolas" pitchFamily="49" charset="0"/>
              <a:cs typeface="Consolas" pitchFamily="49" charset="0"/>
            </a:endParaRPr>
          </a:p>
          <a:p>
            <a:r>
              <a:rPr lang="en-IN" dirty="0" smtClean="0">
                <a:latin typeface="Consolas" pitchFamily="49" charset="0"/>
                <a:cs typeface="Consolas" pitchFamily="49" charset="0"/>
              </a:rPr>
              <a:t>   INFO(NEW) </a:t>
            </a:r>
            <a:r>
              <a:rPr lang="en-IN" dirty="0" smtClean="0">
                <a:latin typeface="Consolas" pitchFamily="49" charset="0"/>
                <a:cs typeface="Consolas" pitchFamily="49" charset="0"/>
                <a:sym typeface="Wingdings" pitchFamily="2" charset="2"/>
              </a:rPr>
              <a:t> X</a:t>
            </a:r>
          </a:p>
          <a:p>
            <a:r>
              <a:rPr lang="en-IN" dirty="0">
                <a:latin typeface="Consolas" pitchFamily="49" charset="0"/>
                <a:cs typeface="Consolas" pitchFamily="49" charset="0"/>
                <a:sym typeface="Wingdings" pitchFamily="2" charset="2"/>
              </a:rPr>
              <a:t> </a:t>
            </a:r>
            <a:r>
              <a:rPr lang="en-IN" dirty="0" smtClean="0">
                <a:latin typeface="Consolas" pitchFamily="49" charset="0"/>
                <a:cs typeface="Consolas" pitchFamily="49" charset="0"/>
                <a:sym typeface="Wingdings" pitchFamily="2" charset="2"/>
              </a:rPr>
              <a:t>  LINK(NEW)  LINK(P)</a:t>
            </a:r>
          </a:p>
          <a:p>
            <a:r>
              <a:rPr lang="en-IN" dirty="0" smtClean="0">
                <a:latin typeface="Consolas" pitchFamily="49" charset="0"/>
                <a:cs typeface="Consolas" pitchFamily="49" charset="0"/>
                <a:sym typeface="Wingdings" pitchFamily="2" charset="2"/>
              </a:rPr>
              <a:t>   LINK(P)  NEW</a:t>
            </a:r>
          </a:p>
          <a:p>
            <a:r>
              <a:rPr lang="en-IN" dirty="0">
                <a:latin typeface="Consolas" pitchFamily="49" charset="0"/>
                <a:cs typeface="Consolas" pitchFamily="49" charset="0"/>
                <a:sym typeface="Wingdings" pitchFamily="2" charset="2"/>
              </a:rPr>
              <a:t> </a:t>
            </a:r>
            <a:r>
              <a:rPr lang="en-IN" dirty="0" smtClean="0">
                <a:latin typeface="Consolas" pitchFamily="49" charset="0"/>
                <a:cs typeface="Consolas" pitchFamily="49" charset="0"/>
                <a:sym typeface="Wingdings" pitchFamily="2" charset="2"/>
              </a:rPr>
              <a:t>  IF   P = LAST</a:t>
            </a:r>
          </a:p>
          <a:p>
            <a:r>
              <a:rPr lang="en-IN" dirty="0">
                <a:latin typeface="Consolas" pitchFamily="49" charset="0"/>
                <a:cs typeface="Consolas" pitchFamily="49" charset="0"/>
                <a:sym typeface="Wingdings" pitchFamily="2" charset="2"/>
              </a:rPr>
              <a:t> </a:t>
            </a:r>
            <a:r>
              <a:rPr lang="en-IN" dirty="0" smtClean="0">
                <a:latin typeface="Consolas" pitchFamily="49" charset="0"/>
                <a:cs typeface="Consolas" pitchFamily="49" charset="0"/>
                <a:sym typeface="Wingdings" pitchFamily="2" charset="2"/>
              </a:rPr>
              <a:t>  THEN LAST  NEW</a:t>
            </a:r>
            <a:endParaRPr lang="en-IN" dirty="0" smtClean="0">
              <a:latin typeface="Consolas" pitchFamily="49" charset="0"/>
              <a:cs typeface="Consolas" pitchFamily="49" charset="0"/>
            </a:endParaRPr>
          </a:p>
        </p:txBody>
      </p:sp>
      <p:sp>
        <p:nvSpPr>
          <p:cNvPr id="5" name="Left Arrow 4"/>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775959"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155697"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374897"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4594097"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5813297"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8" idx="3"/>
            <a:endCxn id="10" idx="1"/>
          </p:cNvCxnSpPr>
          <p:nvPr/>
        </p:nvCxnSpPr>
        <p:spPr>
          <a:xfrm>
            <a:off x="1695971" y="4838700"/>
            <a:ext cx="45972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1" idx="3"/>
            <a:endCxn id="13" idx="1"/>
          </p:cNvCxnSpPr>
          <p:nvPr/>
        </p:nvCxnSpPr>
        <p:spPr>
          <a:xfrm>
            <a:off x="30757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3"/>
            <a:endCxn id="16" idx="1"/>
          </p:cNvCxnSpPr>
          <p:nvPr/>
        </p:nvCxnSpPr>
        <p:spPr>
          <a:xfrm>
            <a:off x="42949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9" idx="1"/>
          </p:cNvCxnSpPr>
          <p:nvPr/>
        </p:nvCxnSpPr>
        <p:spPr>
          <a:xfrm>
            <a:off x="55141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7919188" y="3364468"/>
            <a:ext cx="659155" cy="369332"/>
          </a:xfrm>
          <a:prstGeom prst="rect">
            <a:avLst/>
          </a:prstGeom>
          <a:noFill/>
        </p:spPr>
        <p:txBody>
          <a:bodyPr wrap="none" rtlCol="0">
            <a:spAutoFit/>
          </a:bodyPr>
          <a:lstStyle/>
          <a:p>
            <a:pPr algn="ctr"/>
            <a:r>
              <a:rPr lang="en-IN" b="1" dirty="0" smtClean="0">
                <a:solidFill>
                  <a:srgbClr val="FF0000"/>
                </a:solidFill>
              </a:rPr>
              <a:t>NEW</a:t>
            </a:r>
            <a:endParaRPr lang="en-US" b="1" dirty="0">
              <a:solidFill>
                <a:srgbClr val="FF0000"/>
              </a:solidFill>
            </a:endParaRPr>
          </a:p>
        </p:txBody>
      </p:sp>
      <p:grpSp>
        <p:nvGrpSpPr>
          <p:cNvPr id="26" name="Group 25"/>
          <p:cNvGrpSpPr/>
          <p:nvPr/>
        </p:nvGrpSpPr>
        <p:grpSpPr>
          <a:xfrm>
            <a:off x="7766788" y="37338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50</a:t>
              </a: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9" name="TextBox 28"/>
          <p:cNvSpPr txBox="1"/>
          <p:nvPr/>
        </p:nvSpPr>
        <p:spPr>
          <a:xfrm>
            <a:off x="699759" y="4191000"/>
            <a:ext cx="725263" cy="369332"/>
          </a:xfrm>
          <a:prstGeom prst="rect">
            <a:avLst/>
          </a:prstGeom>
          <a:noFill/>
        </p:spPr>
        <p:txBody>
          <a:bodyPr wrap="none" rtlCol="0">
            <a:spAutoFit/>
          </a:bodyPr>
          <a:lstStyle/>
          <a:p>
            <a:pPr algn="ctr"/>
            <a:r>
              <a:rPr lang="en-IN" b="1" dirty="0" smtClean="0">
                <a:solidFill>
                  <a:srgbClr val="FF0000"/>
                </a:solidFill>
              </a:rPr>
              <a:t>HEAD</a:t>
            </a:r>
            <a:endParaRPr lang="en-US" b="1" dirty="0">
              <a:solidFill>
                <a:srgbClr val="FF0000"/>
              </a:solidFill>
            </a:endParaRPr>
          </a:p>
        </p:txBody>
      </p:sp>
      <p:sp>
        <p:nvSpPr>
          <p:cNvPr id="30" name="Freeform 29"/>
          <p:cNvSpPr/>
          <p:nvPr/>
        </p:nvSpPr>
        <p:spPr>
          <a:xfrm>
            <a:off x="529441"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2043650" y="5257800"/>
            <a:ext cx="699550" cy="369332"/>
          </a:xfrm>
          <a:prstGeom prst="rect">
            <a:avLst/>
          </a:prstGeom>
          <a:noFill/>
        </p:spPr>
        <p:txBody>
          <a:bodyPr wrap="none" rtlCol="0">
            <a:spAutoFit/>
          </a:bodyPr>
          <a:lstStyle/>
          <a:p>
            <a:pPr algn="ctr"/>
            <a:r>
              <a:rPr lang="en-IN" b="1" dirty="0" smtClean="0">
                <a:solidFill>
                  <a:srgbClr val="FF0000"/>
                </a:solidFill>
              </a:rPr>
              <a:t>FIRST</a:t>
            </a:r>
            <a:endParaRPr lang="en-US" b="1" dirty="0">
              <a:solidFill>
                <a:srgbClr val="FF0000"/>
              </a:solidFill>
            </a:endParaRPr>
          </a:p>
        </p:txBody>
      </p:sp>
      <p:cxnSp>
        <p:nvCxnSpPr>
          <p:cNvPr id="32" name="Straight Arrow Connector 31"/>
          <p:cNvCxnSpPr/>
          <p:nvPr/>
        </p:nvCxnSpPr>
        <p:spPr>
          <a:xfrm flipV="1">
            <a:off x="2393425" y="5105400"/>
            <a:ext cx="0" cy="2231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6248400" y="5105400"/>
            <a:ext cx="642484" cy="526682"/>
            <a:chOff x="5833693" y="5105400"/>
            <a:chExt cx="642484" cy="526682"/>
          </a:xfrm>
        </p:grpSpPr>
        <p:sp>
          <p:nvSpPr>
            <p:cNvPr id="34" name="TextBox 33"/>
            <p:cNvSpPr txBox="1"/>
            <p:nvPr/>
          </p:nvSpPr>
          <p:spPr>
            <a:xfrm>
              <a:off x="5833693" y="5262750"/>
              <a:ext cx="642484" cy="369332"/>
            </a:xfrm>
            <a:prstGeom prst="rect">
              <a:avLst/>
            </a:prstGeom>
            <a:noFill/>
          </p:spPr>
          <p:txBody>
            <a:bodyPr wrap="none" rtlCol="0">
              <a:spAutoFit/>
            </a:bodyPr>
            <a:lstStyle/>
            <a:p>
              <a:pPr algn="ctr"/>
              <a:r>
                <a:rPr lang="en-IN" b="1" dirty="0" smtClean="0">
                  <a:solidFill>
                    <a:srgbClr val="FF0000"/>
                  </a:solidFill>
                </a:rPr>
                <a:t>LAST</a:t>
              </a:r>
              <a:endParaRPr lang="en-US" b="1" dirty="0">
                <a:solidFill>
                  <a:srgbClr val="FF0000"/>
                </a:solidFill>
              </a:endParaRPr>
            </a:p>
          </p:txBody>
        </p:sp>
        <p:cxnSp>
          <p:nvCxnSpPr>
            <p:cNvPr id="35" name="Straight Arrow Connector 34"/>
            <p:cNvCxnSpPr/>
            <p:nvPr/>
          </p:nvCxnSpPr>
          <p:spPr>
            <a:xfrm flipV="1">
              <a:off x="6154935" y="5105400"/>
              <a:ext cx="0" cy="2231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6" name="Freeform 35"/>
          <p:cNvSpPr/>
          <p:nvPr/>
        </p:nvSpPr>
        <p:spPr>
          <a:xfrm>
            <a:off x="237506" y="4263242"/>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6507678"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5979667" y="4171167"/>
            <a:ext cx="308098" cy="369332"/>
          </a:xfrm>
          <a:prstGeom prst="rect">
            <a:avLst/>
          </a:prstGeom>
          <a:noFill/>
        </p:spPr>
        <p:txBody>
          <a:bodyPr wrap="none" rtlCol="0">
            <a:spAutoFit/>
          </a:bodyPr>
          <a:lstStyle/>
          <a:p>
            <a:pPr algn="ctr"/>
            <a:r>
              <a:rPr lang="en-IN" b="1" dirty="0" smtClean="0">
                <a:solidFill>
                  <a:srgbClr val="FF0000"/>
                </a:solidFill>
              </a:rPr>
              <a:t>P</a:t>
            </a:r>
            <a:endParaRPr lang="en-US" b="1" dirty="0">
              <a:solidFill>
                <a:srgbClr val="FF0000"/>
              </a:solidFill>
            </a:endParaRPr>
          </a:p>
        </p:txBody>
      </p:sp>
    </p:spTree>
    <p:extLst>
      <p:ext uri="{BB962C8B-B14F-4D97-AF65-F5344CB8AC3E}">
        <p14:creationId xmlns:p14="http://schemas.microsoft.com/office/powerpoint/2010/main" val="29432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heel(1)">
                                      <p:cBhvr>
                                        <p:cTn id="67" dur="20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4688 0.00046 C 0.05087 -0.00486 0.05729 -0.01412 0.06216 -0.0162 C 0.06632 -0.02176 0.06771 -0.02662 0.07327 -0.02917 C 0.07969 -0.03773 0.0842 -0.04583 0.09271 -0.04954 C 0.09844 -0.05995 0.10955 -0.06852 0.1191 -0.07176 C 0.12327 -0.07731 0.12604 -0.08032 0.1316 -0.08287 C 0.14341 -0.10393 0.12587 -0.075 0.1441 -0.09583 C 0.14514 -0.09699 0.14462 -0.09977 0.14549 -0.10139 C 0.14653 -0.10324 0.14827 -0.10393 0.14966 -0.10509 C 0.15052 -0.10694 0.15122 -0.10903 0.15243 -0.11065 C 0.15365 -0.11227 0.1566 -0.11435 0.1566 -0.11435 L 0.1566 -0.12731 " pathEditMode="relative" ptsTypes="ffffffffffAA">
                                      <p:cBhvr>
                                        <p:cTn id="88"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5" grpId="0"/>
      <p:bldP spid="29" grpId="0"/>
      <p:bldP spid="30" grpId="0" animBg="1"/>
      <p:bldP spid="30" grpId="1" animBg="1"/>
      <p:bldP spid="31" grpId="0"/>
      <p:bldP spid="36" grpId="0" animBg="1"/>
      <p:bldP spid="37" grpId="0" animBg="1"/>
      <p:bldP spid="3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Linear List</a:t>
            </a:r>
            <a:endParaRPr lang="en-US" dirty="0"/>
          </a:p>
        </p:txBody>
      </p:sp>
      <p:sp>
        <p:nvSpPr>
          <p:cNvPr id="3" name="Content Placeholder 2"/>
          <p:cNvSpPr>
            <a:spLocks noGrp="1"/>
          </p:cNvSpPr>
          <p:nvPr>
            <p:ph idx="1"/>
          </p:nvPr>
        </p:nvSpPr>
        <p:spPr/>
        <p:txBody>
          <a:bodyPr/>
          <a:lstStyle/>
          <a:p>
            <a:r>
              <a:rPr lang="en-IN" dirty="0" smtClean="0"/>
              <a:t>In certain Applications, it is very desirable that a list be traversed in either forward or reverse direction.</a:t>
            </a:r>
          </a:p>
          <a:p>
            <a:r>
              <a:rPr lang="en-IN" dirty="0" smtClean="0"/>
              <a:t>This property implies that each node mist contain two link fields instead of usual one.</a:t>
            </a:r>
          </a:p>
          <a:p>
            <a:r>
              <a:rPr lang="en-IN" dirty="0" smtClean="0"/>
              <a:t>The links are used to denote </a:t>
            </a:r>
            <a:r>
              <a:rPr lang="en-IN" b="1" dirty="0" smtClean="0">
                <a:solidFill>
                  <a:srgbClr val="FF0000"/>
                </a:solidFill>
              </a:rPr>
              <a:t>Predecessor</a:t>
            </a:r>
            <a:r>
              <a:rPr lang="en-IN" dirty="0" smtClean="0"/>
              <a:t> and </a:t>
            </a:r>
            <a:r>
              <a:rPr lang="en-IN" b="1" dirty="0" smtClean="0">
                <a:solidFill>
                  <a:srgbClr val="FF0000"/>
                </a:solidFill>
              </a:rPr>
              <a:t>Successor</a:t>
            </a:r>
            <a:r>
              <a:rPr lang="en-IN" dirty="0" smtClean="0"/>
              <a:t> of node.</a:t>
            </a:r>
          </a:p>
          <a:p>
            <a:r>
              <a:rPr lang="en-IN" dirty="0" smtClean="0"/>
              <a:t>The link denoting its </a:t>
            </a:r>
            <a:r>
              <a:rPr lang="en-IN" b="1" dirty="0" smtClean="0">
                <a:solidFill>
                  <a:srgbClr val="FF0000"/>
                </a:solidFill>
              </a:rPr>
              <a:t>predecessor</a:t>
            </a:r>
            <a:r>
              <a:rPr lang="en-IN" dirty="0" smtClean="0"/>
              <a:t> is called </a:t>
            </a:r>
            <a:r>
              <a:rPr lang="en-IN" b="1" dirty="0" smtClean="0">
                <a:solidFill>
                  <a:srgbClr val="FF0000"/>
                </a:solidFill>
              </a:rPr>
              <a:t>Left Link</a:t>
            </a:r>
            <a:r>
              <a:rPr lang="en-IN" b="1" dirty="0" smtClean="0"/>
              <a:t>.</a:t>
            </a:r>
          </a:p>
          <a:p>
            <a:r>
              <a:rPr lang="en-IN" dirty="0" smtClean="0"/>
              <a:t>The link denoting  its </a:t>
            </a:r>
            <a:r>
              <a:rPr lang="en-IN" b="1" dirty="0" smtClean="0">
                <a:solidFill>
                  <a:srgbClr val="FF0000"/>
                </a:solidFill>
              </a:rPr>
              <a:t>successor</a:t>
            </a:r>
            <a:r>
              <a:rPr lang="en-IN" dirty="0" smtClean="0">
                <a:solidFill>
                  <a:srgbClr val="FF0000"/>
                </a:solidFill>
              </a:rPr>
              <a:t> </a:t>
            </a:r>
            <a:r>
              <a:rPr lang="en-IN" dirty="0" smtClean="0"/>
              <a:t>is called </a:t>
            </a:r>
            <a:r>
              <a:rPr lang="en-IN" b="1" dirty="0" smtClean="0">
                <a:solidFill>
                  <a:srgbClr val="FF0000"/>
                </a:solidFill>
              </a:rPr>
              <a:t>Right Link</a:t>
            </a:r>
            <a:r>
              <a:rPr lang="en-IN" b="1" dirty="0" smtClean="0"/>
              <a:t>.</a:t>
            </a:r>
          </a:p>
          <a:p>
            <a:r>
              <a:rPr lang="en-IN" dirty="0"/>
              <a:t>A</a:t>
            </a:r>
            <a:r>
              <a:rPr lang="en-IN" dirty="0" smtClean="0"/>
              <a:t> list containing this type of node is called </a:t>
            </a:r>
            <a:r>
              <a:rPr lang="en-IN" b="1" dirty="0" smtClean="0">
                <a:solidFill>
                  <a:srgbClr val="FF0000"/>
                </a:solidFill>
              </a:rPr>
              <a:t>doubly linked list</a:t>
            </a:r>
            <a:r>
              <a:rPr lang="en-IN" dirty="0" smtClean="0"/>
              <a:t> or </a:t>
            </a:r>
            <a:r>
              <a:rPr lang="en-IN" b="1" dirty="0" smtClean="0">
                <a:solidFill>
                  <a:srgbClr val="FF0000"/>
                </a:solidFill>
              </a:rPr>
              <a:t>two way chain</a:t>
            </a:r>
            <a:r>
              <a:rPr lang="en-IN" dirty="0" smtClean="0"/>
              <a:t>.</a:t>
            </a:r>
          </a:p>
          <a:p>
            <a:endParaRPr lang="en-US" dirty="0"/>
          </a:p>
        </p:txBody>
      </p:sp>
    </p:spTree>
    <p:extLst>
      <p:ext uri="{BB962C8B-B14F-4D97-AF65-F5344CB8AC3E}">
        <p14:creationId xmlns:p14="http://schemas.microsoft.com/office/powerpoint/2010/main" val="206936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a:xfrm>
            <a:off x="190500" y="990600"/>
            <a:ext cx="8763000" cy="2971800"/>
          </a:xfrm>
        </p:spPr>
        <p:txBody>
          <a:bodyPr>
            <a:normAutofit lnSpcReduction="10000"/>
          </a:bodyPr>
          <a:lstStyle/>
          <a:p>
            <a:r>
              <a:rPr lang="en-IN" dirty="0" smtClean="0"/>
              <a:t>Typical node of doubly linked linear list contains INFO, LPTR  RPTR Fields</a:t>
            </a:r>
          </a:p>
          <a:p>
            <a:pPr>
              <a:buClr>
                <a:schemeClr val="tx1"/>
              </a:buClr>
            </a:pPr>
            <a:r>
              <a:rPr lang="en-IN" b="1" dirty="0" smtClean="0">
                <a:solidFill>
                  <a:srgbClr val="FF0000"/>
                </a:solidFill>
              </a:rPr>
              <a:t>LPTR</a:t>
            </a:r>
            <a:r>
              <a:rPr lang="en-IN" dirty="0" smtClean="0">
                <a:solidFill>
                  <a:srgbClr val="FF0000"/>
                </a:solidFill>
              </a:rPr>
              <a:t> </a:t>
            </a:r>
            <a:r>
              <a:rPr lang="en-IN" dirty="0" smtClean="0"/>
              <a:t>is pointer variable pointing to Predecessor of a node</a:t>
            </a:r>
          </a:p>
          <a:p>
            <a:pPr>
              <a:buClr>
                <a:schemeClr val="tx1"/>
              </a:buClr>
            </a:pPr>
            <a:r>
              <a:rPr lang="en-IN" b="1" dirty="0" smtClean="0">
                <a:solidFill>
                  <a:srgbClr val="FF0000"/>
                </a:solidFill>
              </a:rPr>
              <a:t>RPTR</a:t>
            </a:r>
            <a:r>
              <a:rPr lang="en-IN" dirty="0" smtClean="0">
                <a:solidFill>
                  <a:srgbClr val="FF0000"/>
                </a:solidFill>
              </a:rPr>
              <a:t> </a:t>
            </a:r>
            <a:r>
              <a:rPr lang="en-IN" dirty="0"/>
              <a:t>is pointer variable pointing to </a:t>
            </a:r>
            <a:r>
              <a:rPr lang="en-IN" dirty="0" smtClean="0"/>
              <a:t>Successor </a:t>
            </a:r>
            <a:r>
              <a:rPr lang="en-IN" dirty="0"/>
              <a:t>of a </a:t>
            </a:r>
            <a:r>
              <a:rPr lang="en-IN" dirty="0" smtClean="0"/>
              <a:t>node</a:t>
            </a:r>
          </a:p>
          <a:p>
            <a:r>
              <a:rPr lang="en-IN" dirty="0" smtClean="0"/>
              <a:t>Left most node of doubly linked linear list is called </a:t>
            </a:r>
            <a:r>
              <a:rPr lang="en-IN" b="1" dirty="0" smtClean="0">
                <a:solidFill>
                  <a:srgbClr val="FF0000"/>
                </a:solidFill>
              </a:rPr>
              <a:t>L</a:t>
            </a:r>
            <a:r>
              <a:rPr lang="en-IN" dirty="0" smtClean="0"/>
              <a:t>, </a:t>
            </a:r>
            <a:r>
              <a:rPr lang="en-IN" b="1" dirty="0" smtClean="0">
                <a:solidFill>
                  <a:srgbClr val="FF0000"/>
                </a:solidFill>
              </a:rPr>
              <a:t>LPTR</a:t>
            </a:r>
            <a:r>
              <a:rPr lang="en-IN" dirty="0" smtClean="0">
                <a:solidFill>
                  <a:srgbClr val="FF0000"/>
                </a:solidFill>
              </a:rPr>
              <a:t> </a:t>
            </a:r>
            <a:r>
              <a:rPr lang="en-IN" dirty="0" smtClean="0"/>
              <a:t>of node L</a:t>
            </a:r>
            <a:r>
              <a:rPr lang="en-IN" b="1" dirty="0" smtClean="0">
                <a:solidFill>
                  <a:srgbClr val="FF0000"/>
                </a:solidFill>
              </a:rPr>
              <a:t> is always NULL</a:t>
            </a:r>
          </a:p>
          <a:p>
            <a:r>
              <a:rPr lang="en-IN" dirty="0" smtClean="0"/>
              <a:t>Right </a:t>
            </a:r>
            <a:r>
              <a:rPr lang="en-IN" dirty="0"/>
              <a:t>most node of doubly linked linear list is called </a:t>
            </a:r>
            <a:r>
              <a:rPr lang="en-IN" b="1" dirty="0" smtClean="0">
                <a:solidFill>
                  <a:srgbClr val="FF0000"/>
                </a:solidFill>
              </a:rPr>
              <a:t>R</a:t>
            </a:r>
            <a:r>
              <a:rPr lang="en-IN" dirty="0" smtClean="0"/>
              <a:t>, </a:t>
            </a:r>
            <a:r>
              <a:rPr lang="en-IN" b="1" dirty="0" smtClean="0">
                <a:solidFill>
                  <a:srgbClr val="FF0000"/>
                </a:solidFill>
              </a:rPr>
              <a:t>RPTR</a:t>
            </a:r>
            <a:r>
              <a:rPr lang="en-IN" dirty="0" smtClean="0">
                <a:solidFill>
                  <a:srgbClr val="FF0000"/>
                </a:solidFill>
              </a:rPr>
              <a:t> </a:t>
            </a:r>
            <a:r>
              <a:rPr lang="en-IN" dirty="0"/>
              <a:t>of node </a:t>
            </a:r>
            <a:r>
              <a:rPr lang="en-IN" b="1" dirty="0" smtClean="0">
                <a:solidFill>
                  <a:srgbClr val="FF0000"/>
                </a:solidFill>
              </a:rPr>
              <a:t>R </a:t>
            </a:r>
            <a:r>
              <a:rPr lang="en-IN" b="1" dirty="0">
                <a:solidFill>
                  <a:srgbClr val="FF0000"/>
                </a:solidFill>
              </a:rPr>
              <a:t>is always </a:t>
            </a:r>
            <a:r>
              <a:rPr lang="en-IN" b="1" dirty="0" smtClean="0">
                <a:solidFill>
                  <a:srgbClr val="FF0000"/>
                </a:solidFill>
              </a:rPr>
              <a:t>NULL</a:t>
            </a:r>
            <a:endParaRPr lang="en-US" b="1" dirty="0">
              <a:solidFill>
                <a:srgbClr val="FF0000"/>
              </a:solidFill>
            </a:endParaRPr>
          </a:p>
          <a:p>
            <a:endParaRPr lang="en-US" dirty="0"/>
          </a:p>
          <a:p>
            <a:endParaRPr lang="en-US" dirty="0"/>
          </a:p>
        </p:txBody>
      </p:sp>
      <p:grpSp>
        <p:nvGrpSpPr>
          <p:cNvPr id="8" name="Group 7"/>
          <p:cNvGrpSpPr/>
          <p:nvPr/>
        </p:nvGrpSpPr>
        <p:grpSpPr>
          <a:xfrm>
            <a:off x="3048000" y="5105400"/>
            <a:ext cx="1066800" cy="381000"/>
            <a:chOff x="304800" y="4191000"/>
            <a:chExt cx="1066800" cy="381000"/>
          </a:xfrm>
        </p:grpSpPr>
        <p:sp>
          <p:nvSpPr>
            <p:cNvPr id="4" name="Rectangle 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 name="Rectangle 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9" name="Group 8"/>
          <p:cNvGrpSpPr/>
          <p:nvPr/>
        </p:nvGrpSpPr>
        <p:grpSpPr>
          <a:xfrm>
            <a:off x="4648200" y="5105400"/>
            <a:ext cx="1066800" cy="381000"/>
            <a:chOff x="304800" y="4191000"/>
            <a:chExt cx="1066800" cy="381000"/>
          </a:xfrm>
        </p:grpSpPr>
        <p:sp>
          <p:nvSpPr>
            <p:cNvPr id="10" name="Rectangle 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2" name="Rectangle 1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3" name="Group 12"/>
          <p:cNvGrpSpPr/>
          <p:nvPr/>
        </p:nvGrpSpPr>
        <p:grpSpPr>
          <a:xfrm>
            <a:off x="6248400" y="5105400"/>
            <a:ext cx="1066800" cy="381000"/>
            <a:chOff x="304800" y="4191000"/>
            <a:chExt cx="1066800" cy="381000"/>
          </a:xfrm>
        </p:grpSpPr>
        <p:sp>
          <p:nvSpPr>
            <p:cNvPr id="14" name="Rectangle 1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6" name="Rectangle 1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7" name="Group 16"/>
          <p:cNvGrpSpPr/>
          <p:nvPr/>
        </p:nvGrpSpPr>
        <p:grpSpPr>
          <a:xfrm>
            <a:off x="7848600" y="5105400"/>
            <a:ext cx="1066800" cy="381000"/>
            <a:chOff x="304800" y="4191000"/>
            <a:chExt cx="1066800" cy="381000"/>
          </a:xfrm>
        </p:grpSpPr>
        <p:sp>
          <p:nvSpPr>
            <p:cNvPr id="18" name="Rectangle 1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0" name="Rectangle 1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2" name="Straight Arrow Connector 21"/>
          <p:cNvCxnSpPr/>
          <p:nvPr/>
        </p:nvCxnSpPr>
        <p:spPr>
          <a:xfrm>
            <a:off x="4114800" y="51816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5715000" y="51816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7315200" y="51816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7315200" y="54102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5715000" y="54102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4114800" y="54102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flipV="1">
            <a:off x="8610600" y="5105400"/>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3048000" y="5105400"/>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3056965" y="5726668"/>
            <a:ext cx="282450" cy="369332"/>
          </a:xfrm>
          <a:prstGeom prst="rect">
            <a:avLst/>
          </a:prstGeom>
          <a:noFill/>
        </p:spPr>
        <p:txBody>
          <a:bodyPr wrap="none" rtlCol="0">
            <a:spAutoFit/>
          </a:bodyPr>
          <a:lstStyle/>
          <a:p>
            <a:pPr algn="ctr"/>
            <a:r>
              <a:rPr lang="en-IN" b="1" dirty="0" smtClean="0"/>
              <a:t>L</a:t>
            </a:r>
            <a:endParaRPr lang="en-US" b="1" dirty="0"/>
          </a:p>
        </p:txBody>
      </p:sp>
      <p:sp>
        <p:nvSpPr>
          <p:cNvPr id="49" name="TextBox 48"/>
          <p:cNvSpPr txBox="1"/>
          <p:nvPr/>
        </p:nvSpPr>
        <p:spPr>
          <a:xfrm>
            <a:off x="8600890" y="5715000"/>
            <a:ext cx="314510" cy="369332"/>
          </a:xfrm>
          <a:prstGeom prst="rect">
            <a:avLst/>
          </a:prstGeom>
          <a:noFill/>
        </p:spPr>
        <p:txBody>
          <a:bodyPr wrap="none" rtlCol="0">
            <a:spAutoFit/>
          </a:bodyPr>
          <a:lstStyle/>
          <a:p>
            <a:pPr algn="ctr"/>
            <a:r>
              <a:rPr lang="en-IN" b="1" dirty="0" smtClean="0"/>
              <a:t>R</a:t>
            </a:r>
            <a:endParaRPr lang="en-US" b="1" dirty="0"/>
          </a:p>
        </p:txBody>
      </p:sp>
      <p:cxnSp>
        <p:nvCxnSpPr>
          <p:cNvPr id="51" name="Straight Arrow Connector 50"/>
          <p:cNvCxnSpPr>
            <a:stCxn id="48" idx="0"/>
            <a:endCxn id="5" idx="2"/>
          </p:cNvCxnSpPr>
          <p:nvPr/>
        </p:nvCxnSpPr>
        <p:spPr>
          <a:xfrm flipV="1">
            <a:off x="3198190" y="54864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p:nvPr/>
        </p:nvCxnSpPr>
        <p:spPr>
          <a:xfrm flipV="1">
            <a:off x="8760790" y="54864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2895600" y="4876800"/>
            <a:ext cx="0" cy="1371600"/>
          </a:xfrm>
          <a:prstGeom prst="line">
            <a:avLst/>
          </a:prstGeom>
        </p:spPr>
        <p:style>
          <a:lnRef idx="3">
            <a:schemeClr val="dk1"/>
          </a:lnRef>
          <a:fillRef idx="0">
            <a:schemeClr val="dk1"/>
          </a:fillRef>
          <a:effectRef idx="2">
            <a:schemeClr val="dk1"/>
          </a:effectRef>
          <a:fontRef idx="minor">
            <a:schemeClr val="tx1"/>
          </a:fontRef>
        </p:style>
      </p:cxnSp>
      <p:grpSp>
        <p:nvGrpSpPr>
          <p:cNvPr id="56" name="Group 55"/>
          <p:cNvGrpSpPr/>
          <p:nvPr/>
        </p:nvGrpSpPr>
        <p:grpSpPr>
          <a:xfrm>
            <a:off x="457200" y="5105400"/>
            <a:ext cx="2083904" cy="381000"/>
            <a:chOff x="-76200" y="4191000"/>
            <a:chExt cx="1997075" cy="381000"/>
          </a:xfrm>
        </p:grpSpPr>
        <p:sp>
          <p:nvSpPr>
            <p:cNvPr id="57" name="Rectangle 56"/>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INFO</a:t>
              </a:r>
              <a:endParaRPr lang="en-US" sz="2000" b="1" dirty="0"/>
            </a:p>
          </p:txBody>
        </p:sp>
        <p:sp>
          <p:nvSpPr>
            <p:cNvPr id="58" name="Rectangle 57"/>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LPTR</a:t>
              </a:r>
              <a:endParaRPr lang="en-US" b="1" dirty="0"/>
            </a:p>
          </p:txBody>
        </p:sp>
        <p:sp>
          <p:nvSpPr>
            <p:cNvPr id="59" name="Rectangle 58"/>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R</a:t>
              </a:r>
              <a:r>
                <a:rPr lang="en-IN" b="1" dirty="0" smtClean="0"/>
                <a:t>PTR</a:t>
              </a:r>
              <a:endParaRPr lang="en-US" b="1" dirty="0"/>
            </a:p>
          </p:txBody>
        </p:sp>
      </p:grpSp>
      <p:sp>
        <p:nvSpPr>
          <p:cNvPr id="60" name="TextBox 59"/>
          <p:cNvSpPr txBox="1"/>
          <p:nvPr/>
        </p:nvSpPr>
        <p:spPr>
          <a:xfrm>
            <a:off x="4883957" y="5943600"/>
            <a:ext cx="2431243" cy="369332"/>
          </a:xfrm>
          <a:prstGeom prst="rect">
            <a:avLst/>
          </a:prstGeom>
          <a:noFill/>
        </p:spPr>
        <p:txBody>
          <a:bodyPr wrap="none" rtlCol="0">
            <a:spAutoFit/>
          </a:bodyPr>
          <a:lstStyle/>
          <a:p>
            <a:pPr algn="ctr"/>
            <a:r>
              <a:rPr lang="en-IN" b="1" dirty="0" smtClean="0"/>
              <a:t>Doubly linked linear list</a:t>
            </a:r>
            <a:endParaRPr lang="en-US" b="1" dirty="0"/>
          </a:p>
        </p:txBody>
      </p:sp>
      <p:sp>
        <p:nvSpPr>
          <p:cNvPr id="61" name="TextBox 60"/>
          <p:cNvSpPr txBox="1"/>
          <p:nvPr/>
        </p:nvSpPr>
        <p:spPr>
          <a:xfrm>
            <a:off x="533400" y="5638800"/>
            <a:ext cx="1915076" cy="646331"/>
          </a:xfrm>
          <a:prstGeom prst="rect">
            <a:avLst/>
          </a:prstGeom>
          <a:noFill/>
        </p:spPr>
        <p:txBody>
          <a:bodyPr wrap="none" rtlCol="0">
            <a:spAutoFit/>
          </a:bodyPr>
          <a:lstStyle/>
          <a:p>
            <a:pPr algn="ctr"/>
            <a:r>
              <a:rPr lang="en-IN" b="1" dirty="0" smtClean="0"/>
              <a:t>Typical node of</a:t>
            </a:r>
          </a:p>
          <a:p>
            <a:pPr algn="ctr"/>
            <a:r>
              <a:rPr lang="en-IN" b="1" dirty="0" smtClean="0"/>
              <a:t>Doubly Linked List</a:t>
            </a:r>
            <a:endParaRPr lang="en-US" b="1" dirty="0"/>
          </a:p>
        </p:txBody>
      </p:sp>
    </p:spTree>
    <p:extLst>
      <p:ext uri="{BB962C8B-B14F-4D97-AF65-F5344CB8AC3E}">
        <p14:creationId xmlns:p14="http://schemas.microsoft.com/office/powerpoint/2010/main" val="347979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p:bldP spid="49" grpId="0"/>
      <p:bldP spid="60" grpId="0"/>
      <p:bldP spid="6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node in Doubly Linked List</a:t>
            </a:r>
            <a:endParaRPr lang="en-US" dirty="0"/>
          </a:p>
        </p:txBody>
      </p:sp>
      <p:grpSp>
        <p:nvGrpSpPr>
          <p:cNvPr id="4" name="Group 3"/>
          <p:cNvGrpSpPr/>
          <p:nvPr/>
        </p:nvGrpSpPr>
        <p:grpSpPr>
          <a:xfrm>
            <a:off x="304800" y="21219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1905000" y="21219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6096000" y="21219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7696200" y="21219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1371600" y="21981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971800" y="2198132"/>
            <a:ext cx="1524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7162800" y="21981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7162800" y="24267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2971800" y="2426732"/>
            <a:ext cx="15240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1371600" y="24267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8458200" y="2121932"/>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304800" y="2121932"/>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13765" y="2743200"/>
            <a:ext cx="282450" cy="369332"/>
          </a:xfrm>
          <a:prstGeom prst="rect">
            <a:avLst/>
          </a:prstGeom>
          <a:noFill/>
        </p:spPr>
        <p:txBody>
          <a:bodyPr wrap="none" rtlCol="0">
            <a:spAutoFit/>
          </a:bodyPr>
          <a:lstStyle/>
          <a:p>
            <a:pPr algn="ctr"/>
            <a:r>
              <a:rPr lang="en-IN" b="1" dirty="0" smtClean="0"/>
              <a:t>L</a:t>
            </a:r>
            <a:endParaRPr lang="en-US" b="1" dirty="0"/>
          </a:p>
        </p:txBody>
      </p:sp>
      <p:sp>
        <p:nvSpPr>
          <p:cNvPr id="29" name="TextBox 28"/>
          <p:cNvSpPr txBox="1"/>
          <p:nvPr/>
        </p:nvSpPr>
        <p:spPr>
          <a:xfrm>
            <a:off x="8448490" y="2731532"/>
            <a:ext cx="314510" cy="369332"/>
          </a:xfrm>
          <a:prstGeom prst="rect">
            <a:avLst/>
          </a:prstGeom>
          <a:noFill/>
        </p:spPr>
        <p:txBody>
          <a:bodyPr wrap="none" rtlCol="0">
            <a:spAutoFit/>
          </a:bodyPr>
          <a:lstStyle/>
          <a:p>
            <a:pPr algn="ctr"/>
            <a:r>
              <a:rPr lang="en-IN" b="1" dirty="0" smtClean="0"/>
              <a:t>R</a:t>
            </a:r>
            <a:endParaRPr lang="en-US" b="1" dirty="0"/>
          </a:p>
        </p:txBody>
      </p:sp>
      <p:cxnSp>
        <p:nvCxnSpPr>
          <p:cNvPr id="30" name="Straight Arrow Connector 29"/>
          <p:cNvCxnSpPr>
            <a:stCxn id="28" idx="0"/>
            <a:endCxn id="6" idx="2"/>
          </p:cNvCxnSpPr>
          <p:nvPr/>
        </p:nvCxnSpPr>
        <p:spPr>
          <a:xfrm flipV="1">
            <a:off x="454990" y="250293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8608390" y="250293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4495800" y="21219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5562600" y="21981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5562600" y="24267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nvGrpSpPr>
          <p:cNvPr id="40" name="Group 39"/>
          <p:cNvGrpSpPr/>
          <p:nvPr/>
        </p:nvGrpSpPr>
        <p:grpSpPr>
          <a:xfrm>
            <a:off x="3200400" y="2883932"/>
            <a:ext cx="1066800" cy="381000"/>
            <a:chOff x="304800" y="4191000"/>
            <a:chExt cx="1066800" cy="381000"/>
          </a:xfrm>
        </p:grpSpPr>
        <p:sp>
          <p:nvSpPr>
            <p:cNvPr id="41" name="Rectangle 4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2" name="Rectangle 4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3" name="Rectangle 4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4" name="TextBox 43"/>
          <p:cNvSpPr txBox="1"/>
          <p:nvPr/>
        </p:nvSpPr>
        <p:spPr>
          <a:xfrm>
            <a:off x="3352800" y="3276600"/>
            <a:ext cx="659155" cy="369332"/>
          </a:xfrm>
          <a:prstGeom prst="rect">
            <a:avLst/>
          </a:prstGeom>
          <a:noFill/>
        </p:spPr>
        <p:txBody>
          <a:bodyPr wrap="none" rtlCol="0">
            <a:spAutoFit/>
          </a:bodyPr>
          <a:lstStyle/>
          <a:p>
            <a:pPr algn="ctr"/>
            <a:r>
              <a:rPr lang="en-IN" b="1" dirty="0" smtClean="0"/>
              <a:t>NEW</a:t>
            </a:r>
            <a:endParaRPr lang="en-US" b="1" dirty="0"/>
          </a:p>
        </p:txBody>
      </p:sp>
      <p:sp>
        <p:nvSpPr>
          <p:cNvPr id="45" name="TextBox 44"/>
          <p:cNvSpPr txBox="1"/>
          <p:nvPr/>
        </p:nvSpPr>
        <p:spPr>
          <a:xfrm>
            <a:off x="4506300" y="1676400"/>
            <a:ext cx="386644" cy="369332"/>
          </a:xfrm>
          <a:prstGeom prst="rect">
            <a:avLst/>
          </a:prstGeom>
          <a:noFill/>
        </p:spPr>
        <p:txBody>
          <a:bodyPr wrap="none" rtlCol="0">
            <a:spAutoFit/>
          </a:bodyPr>
          <a:lstStyle/>
          <a:p>
            <a:pPr algn="ctr"/>
            <a:r>
              <a:rPr lang="en-IN" b="1" dirty="0" smtClean="0"/>
              <a:t>M</a:t>
            </a:r>
            <a:endParaRPr lang="en-US" b="1" dirty="0"/>
          </a:p>
        </p:txBody>
      </p:sp>
      <p:sp>
        <p:nvSpPr>
          <p:cNvPr id="46" name="TextBox 45"/>
          <p:cNvSpPr txBox="1"/>
          <p:nvPr/>
        </p:nvSpPr>
        <p:spPr>
          <a:xfrm>
            <a:off x="228600" y="1524000"/>
            <a:ext cx="2591479" cy="523220"/>
          </a:xfrm>
          <a:prstGeom prst="rect">
            <a:avLst/>
          </a:prstGeom>
          <a:noFill/>
        </p:spPr>
        <p:txBody>
          <a:bodyPr wrap="none" rtlCol="0">
            <a:spAutoFit/>
          </a:bodyPr>
          <a:lstStyle/>
          <a:p>
            <a:r>
              <a:rPr lang="en-IN" sz="2800" b="1" dirty="0" smtClean="0">
                <a:solidFill>
                  <a:schemeClr val="tx2"/>
                </a:solidFill>
              </a:rPr>
              <a:t>Before Insertion</a:t>
            </a:r>
            <a:endParaRPr lang="en-US" sz="2800" b="1" dirty="0">
              <a:solidFill>
                <a:schemeClr val="tx2"/>
              </a:solidFill>
            </a:endParaRPr>
          </a:p>
        </p:txBody>
      </p:sp>
      <p:sp>
        <p:nvSpPr>
          <p:cNvPr id="47" name="TextBox 46"/>
          <p:cNvSpPr txBox="1"/>
          <p:nvPr/>
        </p:nvSpPr>
        <p:spPr>
          <a:xfrm>
            <a:off x="5181600" y="3074432"/>
            <a:ext cx="2409827" cy="369332"/>
          </a:xfrm>
          <a:prstGeom prst="rect">
            <a:avLst/>
          </a:prstGeom>
          <a:noFill/>
        </p:spPr>
        <p:txBody>
          <a:bodyPr wrap="none" rtlCol="0">
            <a:spAutoFit/>
          </a:bodyPr>
          <a:lstStyle/>
          <a:p>
            <a:r>
              <a:rPr lang="en-IN" b="1" dirty="0" smtClean="0"/>
              <a:t>LPTR(NEW) </a:t>
            </a:r>
            <a:r>
              <a:rPr lang="en-IN" b="1" dirty="0" smtClean="0">
                <a:sym typeface="Wingdings" pitchFamily="2" charset="2"/>
              </a:rPr>
              <a:t> LPTR(M)</a:t>
            </a:r>
          </a:p>
        </p:txBody>
      </p:sp>
      <p:sp>
        <p:nvSpPr>
          <p:cNvPr id="48" name="TextBox 47"/>
          <p:cNvSpPr txBox="1"/>
          <p:nvPr/>
        </p:nvSpPr>
        <p:spPr>
          <a:xfrm>
            <a:off x="5181600" y="3429000"/>
            <a:ext cx="1833451" cy="369332"/>
          </a:xfrm>
          <a:prstGeom prst="rect">
            <a:avLst/>
          </a:prstGeom>
          <a:noFill/>
        </p:spPr>
        <p:txBody>
          <a:bodyPr wrap="none" rtlCol="0">
            <a:spAutoFit/>
          </a:bodyPr>
          <a:lstStyle/>
          <a:p>
            <a:r>
              <a:rPr lang="en-IN" b="1" dirty="0"/>
              <a:t>RPTR(NEW</a:t>
            </a:r>
            <a:r>
              <a:rPr lang="en-IN" b="1" dirty="0" smtClean="0"/>
              <a:t>) </a:t>
            </a:r>
            <a:r>
              <a:rPr lang="en-IN" b="1" dirty="0" smtClean="0">
                <a:sym typeface="Wingdings" pitchFamily="2" charset="2"/>
              </a:rPr>
              <a:t> M</a:t>
            </a:r>
          </a:p>
        </p:txBody>
      </p:sp>
      <p:sp>
        <p:nvSpPr>
          <p:cNvPr id="49" name="TextBox 48"/>
          <p:cNvSpPr txBox="1"/>
          <p:nvPr/>
        </p:nvSpPr>
        <p:spPr>
          <a:xfrm>
            <a:off x="5181600" y="3810000"/>
            <a:ext cx="1801391" cy="369332"/>
          </a:xfrm>
          <a:prstGeom prst="rect">
            <a:avLst/>
          </a:prstGeom>
          <a:noFill/>
        </p:spPr>
        <p:txBody>
          <a:bodyPr wrap="none" rtlCol="0">
            <a:spAutoFit/>
          </a:bodyPr>
          <a:lstStyle/>
          <a:p>
            <a:r>
              <a:rPr lang="en-IN" b="1" dirty="0"/>
              <a:t>LPTR(M) </a:t>
            </a:r>
            <a:r>
              <a:rPr lang="en-IN" b="1" dirty="0" smtClean="0">
                <a:sym typeface="Wingdings" pitchFamily="2" charset="2"/>
              </a:rPr>
              <a:t></a:t>
            </a:r>
            <a:r>
              <a:rPr lang="en-IN" b="1" dirty="0" smtClean="0"/>
              <a:t> </a:t>
            </a:r>
            <a:r>
              <a:rPr lang="en-IN" b="1" dirty="0"/>
              <a:t>NEW</a:t>
            </a:r>
            <a:endParaRPr lang="en-IN" b="1" dirty="0" smtClean="0">
              <a:sym typeface="Wingdings" pitchFamily="2" charset="2"/>
            </a:endParaRPr>
          </a:p>
        </p:txBody>
      </p:sp>
      <p:sp>
        <p:nvSpPr>
          <p:cNvPr id="50" name="TextBox 49"/>
          <p:cNvSpPr txBox="1"/>
          <p:nvPr/>
        </p:nvSpPr>
        <p:spPr>
          <a:xfrm>
            <a:off x="5181600" y="4191000"/>
            <a:ext cx="2714397" cy="369332"/>
          </a:xfrm>
          <a:prstGeom prst="rect">
            <a:avLst/>
          </a:prstGeom>
          <a:noFill/>
        </p:spPr>
        <p:txBody>
          <a:bodyPr wrap="none" rtlCol="0">
            <a:spAutoFit/>
          </a:bodyPr>
          <a:lstStyle/>
          <a:p>
            <a:r>
              <a:rPr lang="en-IN" b="1" dirty="0"/>
              <a:t>RPTR(LPTR(NEW)) </a:t>
            </a:r>
            <a:r>
              <a:rPr lang="en-IN" b="1" dirty="0" smtClean="0">
                <a:sym typeface="Wingdings" pitchFamily="2" charset="2"/>
              </a:rPr>
              <a:t></a:t>
            </a:r>
            <a:r>
              <a:rPr lang="en-IN" b="1" dirty="0" smtClean="0"/>
              <a:t> </a:t>
            </a:r>
            <a:r>
              <a:rPr lang="en-IN" b="1" dirty="0"/>
              <a:t>NEW</a:t>
            </a:r>
            <a:endParaRPr lang="en-IN" b="1" dirty="0" smtClean="0">
              <a:sym typeface="Wingdings" pitchFamily="2" charset="2"/>
            </a:endParaRPr>
          </a:p>
        </p:txBody>
      </p:sp>
      <p:grpSp>
        <p:nvGrpSpPr>
          <p:cNvPr id="51" name="Group 50"/>
          <p:cNvGrpSpPr/>
          <p:nvPr/>
        </p:nvGrpSpPr>
        <p:grpSpPr>
          <a:xfrm>
            <a:off x="304800" y="4876800"/>
            <a:ext cx="1066800" cy="381000"/>
            <a:chOff x="304800" y="4191000"/>
            <a:chExt cx="1066800" cy="381000"/>
          </a:xfrm>
        </p:grpSpPr>
        <p:sp>
          <p:nvSpPr>
            <p:cNvPr id="52" name="Rectangle 5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4" name="Rectangle 5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5" name="Group 54"/>
          <p:cNvGrpSpPr/>
          <p:nvPr/>
        </p:nvGrpSpPr>
        <p:grpSpPr>
          <a:xfrm>
            <a:off x="1905000" y="48768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6096000" y="48768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7696200" y="48768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67" name="Straight Arrow Connector 66"/>
          <p:cNvCxnSpPr/>
          <p:nvPr/>
        </p:nvCxnSpPr>
        <p:spPr>
          <a:xfrm>
            <a:off x="1371600" y="4953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2971800" y="4953000"/>
            <a:ext cx="1524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7162800" y="4953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a:off x="7162800" y="5181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a:off x="2971800" y="5181600"/>
            <a:ext cx="15240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1371600" y="5181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flipV="1">
            <a:off x="8458200" y="4876800"/>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flipH="1">
            <a:off x="304800" y="4876800"/>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313765" y="5498068"/>
            <a:ext cx="282450" cy="369332"/>
          </a:xfrm>
          <a:prstGeom prst="rect">
            <a:avLst/>
          </a:prstGeom>
          <a:noFill/>
        </p:spPr>
        <p:txBody>
          <a:bodyPr wrap="none" rtlCol="0">
            <a:spAutoFit/>
          </a:bodyPr>
          <a:lstStyle/>
          <a:p>
            <a:pPr algn="ctr"/>
            <a:r>
              <a:rPr lang="en-IN" b="1" dirty="0" smtClean="0"/>
              <a:t>L</a:t>
            </a:r>
            <a:endParaRPr lang="en-US" b="1" dirty="0"/>
          </a:p>
        </p:txBody>
      </p:sp>
      <p:sp>
        <p:nvSpPr>
          <p:cNvPr id="76" name="TextBox 75"/>
          <p:cNvSpPr txBox="1"/>
          <p:nvPr/>
        </p:nvSpPr>
        <p:spPr>
          <a:xfrm>
            <a:off x="8448490" y="5486400"/>
            <a:ext cx="314510" cy="369332"/>
          </a:xfrm>
          <a:prstGeom prst="rect">
            <a:avLst/>
          </a:prstGeom>
          <a:noFill/>
        </p:spPr>
        <p:txBody>
          <a:bodyPr wrap="none" rtlCol="0">
            <a:spAutoFit/>
          </a:bodyPr>
          <a:lstStyle/>
          <a:p>
            <a:pPr algn="ctr"/>
            <a:r>
              <a:rPr lang="en-IN" b="1" dirty="0" smtClean="0"/>
              <a:t>R</a:t>
            </a:r>
            <a:endParaRPr lang="en-US" b="1" dirty="0"/>
          </a:p>
        </p:txBody>
      </p:sp>
      <p:cxnSp>
        <p:nvCxnSpPr>
          <p:cNvPr id="77" name="Straight Arrow Connector 76"/>
          <p:cNvCxnSpPr>
            <a:stCxn id="75" idx="0"/>
            <a:endCxn id="53" idx="2"/>
          </p:cNvCxnSpPr>
          <p:nvPr/>
        </p:nvCxnSpPr>
        <p:spPr>
          <a:xfrm flipV="1">
            <a:off x="454990" y="5257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V="1">
            <a:off x="8608390" y="5257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79" name="Group 78"/>
          <p:cNvGrpSpPr/>
          <p:nvPr/>
        </p:nvGrpSpPr>
        <p:grpSpPr>
          <a:xfrm>
            <a:off x="4495800" y="4876800"/>
            <a:ext cx="1066800" cy="38100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5562600" y="4953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5562600" y="5181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nvGrpSpPr>
          <p:cNvPr id="85" name="Group 84"/>
          <p:cNvGrpSpPr/>
          <p:nvPr/>
        </p:nvGrpSpPr>
        <p:grpSpPr>
          <a:xfrm>
            <a:off x="3200400" y="5638800"/>
            <a:ext cx="1066800" cy="381000"/>
            <a:chOff x="304800" y="4191000"/>
            <a:chExt cx="1066800" cy="381000"/>
          </a:xfrm>
        </p:grpSpPr>
        <p:sp>
          <p:nvSpPr>
            <p:cNvPr id="86" name="Rectangle 8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7" name="Rectangle 8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8" name="Rectangle 8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9" name="TextBox 88"/>
          <p:cNvSpPr txBox="1"/>
          <p:nvPr/>
        </p:nvSpPr>
        <p:spPr>
          <a:xfrm>
            <a:off x="3352800" y="6031468"/>
            <a:ext cx="659155" cy="369332"/>
          </a:xfrm>
          <a:prstGeom prst="rect">
            <a:avLst/>
          </a:prstGeom>
          <a:noFill/>
        </p:spPr>
        <p:txBody>
          <a:bodyPr wrap="none" rtlCol="0">
            <a:spAutoFit/>
          </a:bodyPr>
          <a:lstStyle/>
          <a:p>
            <a:pPr algn="ctr"/>
            <a:r>
              <a:rPr lang="en-IN" b="1" dirty="0" smtClean="0"/>
              <a:t>NEW</a:t>
            </a:r>
            <a:endParaRPr lang="en-US" b="1" dirty="0"/>
          </a:p>
        </p:txBody>
      </p:sp>
      <p:sp>
        <p:nvSpPr>
          <p:cNvPr id="92" name="TextBox 91"/>
          <p:cNvSpPr txBox="1"/>
          <p:nvPr/>
        </p:nvSpPr>
        <p:spPr>
          <a:xfrm>
            <a:off x="228600" y="4103132"/>
            <a:ext cx="2366802" cy="523220"/>
          </a:xfrm>
          <a:prstGeom prst="rect">
            <a:avLst/>
          </a:prstGeom>
          <a:noFill/>
        </p:spPr>
        <p:txBody>
          <a:bodyPr wrap="none" rtlCol="0">
            <a:spAutoFit/>
          </a:bodyPr>
          <a:lstStyle/>
          <a:p>
            <a:r>
              <a:rPr lang="en-IN" sz="2800" b="1" dirty="0" smtClean="0">
                <a:solidFill>
                  <a:schemeClr val="tx2"/>
                </a:solidFill>
              </a:rPr>
              <a:t>After Insertion</a:t>
            </a:r>
            <a:endParaRPr lang="en-US" sz="2800" b="1" dirty="0">
              <a:solidFill>
                <a:schemeClr val="tx2"/>
              </a:solidFill>
            </a:endParaRPr>
          </a:p>
        </p:txBody>
      </p:sp>
      <p:sp>
        <p:nvSpPr>
          <p:cNvPr id="99" name="Freeform 98"/>
          <p:cNvSpPr/>
          <p:nvPr/>
        </p:nvSpPr>
        <p:spPr>
          <a:xfrm>
            <a:off x="4267200" y="5263149"/>
            <a:ext cx="342232" cy="417095"/>
          </a:xfrm>
          <a:custGeom>
            <a:avLst/>
            <a:gdLst>
              <a:gd name="connsiteX0" fmla="*/ 0 w 342232"/>
              <a:gd name="connsiteY0" fmla="*/ 417095 h 417095"/>
              <a:gd name="connsiteX1" fmla="*/ 342232 w 342232"/>
              <a:gd name="connsiteY1" fmla="*/ 417095 h 417095"/>
              <a:gd name="connsiteX2" fmla="*/ 342232 w 342232"/>
              <a:gd name="connsiteY2" fmla="*/ 0 h 417095"/>
            </a:gdLst>
            <a:ahLst/>
            <a:cxnLst>
              <a:cxn ang="0">
                <a:pos x="connsiteX0" y="connsiteY0"/>
              </a:cxn>
              <a:cxn ang="0">
                <a:pos x="connsiteX1" y="connsiteY1"/>
              </a:cxn>
              <a:cxn ang="0">
                <a:pos x="connsiteX2" y="connsiteY2"/>
              </a:cxn>
            </a:cxnLst>
            <a:rect l="l" t="t" r="r" b="b"/>
            <a:pathLst>
              <a:path w="342232" h="417095">
                <a:moveTo>
                  <a:pt x="0" y="417095"/>
                </a:moveTo>
                <a:lnTo>
                  <a:pt x="342232" y="417095"/>
                </a:lnTo>
                <a:lnTo>
                  <a:pt x="342232"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2" name="Freeform 101"/>
          <p:cNvSpPr/>
          <p:nvPr/>
        </p:nvSpPr>
        <p:spPr>
          <a:xfrm>
            <a:off x="4283242" y="5273842"/>
            <a:ext cx="491958" cy="673769"/>
          </a:xfrm>
          <a:custGeom>
            <a:avLst/>
            <a:gdLst>
              <a:gd name="connsiteX0" fmla="*/ 491958 w 491958"/>
              <a:gd name="connsiteY0" fmla="*/ 0 h 673769"/>
              <a:gd name="connsiteX1" fmla="*/ 491958 w 491958"/>
              <a:gd name="connsiteY1" fmla="*/ 673769 h 673769"/>
              <a:gd name="connsiteX2" fmla="*/ 0 w 491958"/>
              <a:gd name="connsiteY2" fmla="*/ 673769 h 673769"/>
            </a:gdLst>
            <a:ahLst/>
            <a:cxnLst>
              <a:cxn ang="0">
                <a:pos x="connsiteX0" y="connsiteY0"/>
              </a:cxn>
              <a:cxn ang="0">
                <a:pos x="connsiteX1" y="connsiteY1"/>
              </a:cxn>
              <a:cxn ang="0">
                <a:pos x="connsiteX2" y="connsiteY2"/>
              </a:cxn>
            </a:cxnLst>
            <a:rect l="l" t="t" r="r" b="b"/>
            <a:pathLst>
              <a:path w="491958" h="673769">
                <a:moveTo>
                  <a:pt x="491958" y="0"/>
                </a:moveTo>
                <a:lnTo>
                  <a:pt x="491958" y="673769"/>
                </a:lnTo>
                <a:lnTo>
                  <a:pt x="0" y="673769"/>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3" name="Freeform 102"/>
          <p:cNvSpPr/>
          <p:nvPr/>
        </p:nvSpPr>
        <p:spPr>
          <a:xfrm>
            <a:off x="2903621" y="5268495"/>
            <a:ext cx="288758" cy="449179"/>
          </a:xfrm>
          <a:custGeom>
            <a:avLst/>
            <a:gdLst>
              <a:gd name="connsiteX0" fmla="*/ 0 w 288758"/>
              <a:gd name="connsiteY0" fmla="*/ 0 h 449179"/>
              <a:gd name="connsiteX1" fmla="*/ 0 w 288758"/>
              <a:gd name="connsiteY1" fmla="*/ 449179 h 449179"/>
              <a:gd name="connsiteX2" fmla="*/ 288758 w 288758"/>
              <a:gd name="connsiteY2" fmla="*/ 449179 h 449179"/>
            </a:gdLst>
            <a:ahLst/>
            <a:cxnLst>
              <a:cxn ang="0">
                <a:pos x="connsiteX0" y="connsiteY0"/>
              </a:cxn>
              <a:cxn ang="0">
                <a:pos x="connsiteX1" y="connsiteY1"/>
              </a:cxn>
              <a:cxn ang="0">
                <a:pos x="connsiteX2" y="connsiteY2"/>
              </a:cxn>
            </a:cxnLst>
            <a:rect l="l" t="t" r="r" b="b"/>
            <a:pathLst>
              <a:path w="288758" h="449179">
                <a:moveTo>
                  <a:pt x="0" y="0"/>
                </a:moveTo>
                <a:lnTo>
                  <a:pt x="0" y="449179"/>
                </a:lnTo>
                <a:lnTo>
                  <a:pt x="288758" y="449179"/>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4" name="Freeform 103"/>
          <p:cNvSpPr/>
          <p:nvPr/>
        </p:nvSpPr>
        <p:spPr>
          <a:xfrm>
            <a:off x="2566737" y="5279189"/>
            <a:ext cx="630989" cy="695158"/>
          </a:xfrm>
          <a:custGeom>
            <a:avLst/>
            <a:gdLst>
              <a:gd name="connsiteX0" fmla="*/ 630989 w 630989"/>
              <a:gd name="connsiteY0" fmla="*/ 695158 h 695158"/>
              <a:gd name="connsiteX1" fmla="*/ 0 w 630989"/>
              <a:gd name="connsiteY1" fmla="*/ 695158 h 695158"/>
              <a:gd name="connsiteX2" fmla="*/ 0 w 630989"/>
              <a:gd name="connsiteY2" fmla="*/ 0 h 695158"/>
            </a:gdLst>
            <a:ahLst/>
            <a:cxnLst>
              <a:cxn ang="0">
                <a:pos x="connsiteX0" y="connsiteY0"/>
              </a:cxn>
              <a:cxn ang="0">
                <a:pos x="connsiteX1" y="connsiteY1"/>
              </a:cxn>
              <a:cxn ang="0">
                <a:pos x="connsiteX2" y="connsiteY2"/>
              </a:cxn>
            </a:cxnLst>
            <a:rect l="l" t="t" r="r" b="b"/>
            <a:pathLst>
              <a:path w="630989" h="695158">
                <a:moveTo>
                  <a:pt x="630989" y="695158"/>
                </a:moveTo>
                <a:lnTo>
                  <a:pt x="0" y="695158"/>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 name="TextBox 104"/>
          <p:cNvSpPr txBox="1"/>
          <p:nvPr/>
        </p:nvSpPr>
        <p:spPr>
          <a:xfrm>
            <a:off x="4529221" y="4441686"/>
            <a:ext cx="386644" cy="369332"/>
          </a:xfrm>
          <a:prstGeom prst="rect">
            <a:avLst/>
          </a:prstGeom>
          <a:noFill/>
        </p:spPr>
        <p:txBody>
          <a:bodyPr wrap="none" rtlCol="0">
            <a:spAutoFit/>
          </a:bodyPr>
          <a:lstStyle/>
          <a:p>
            <a:pPr algn="ctr"/>
            <a:r>
              <a:rPr lang="en-IN" b="1" dirty="0" smtClean="0"/>
              <a:t>M</a:t>
            </a:r>
            <a:endParaRPr lang="en-US" b="1" dirty="0"/>
          </a:p>
        </p:txBody>
      </p:sp>
      <p:sp>
        <p:nvSpPr>
          <p:cNvPr id="93" name="TextBox 92"/>
          <p:cNvSpPr txBox="1"/>
          <p:nvPr/>
        </p:nvSpPr>
        <p:spPr>
          <a:xfrm>
            <a:off x="1319980" y="990600"/>
            <a:ext cx="6661760" cy="461665"/>
          </a:xfrm>
          <a:prstGeom prst="rect">
            <a:avLst/>
          </a:prstGeom>
          <a:noFill/>
        </p:spPr>
        <p:txBody>
          <a:bodyPr wrap="none" rtlCol="0">
            <a:spAutoFit/>
          </a:bodyPr>
          <a:lstStyle/>
          <a:p>
            <a:pPr algn="ctr"/>
            <a:r>
              <a:rPr lang="en-IN" sz="2400" b="1" dirty="0" smtClean="0">
                <a:solidFill>
                  <a:schemeClr val="accent2"/>
                </a:solidFill>
              </a:rPr>
              <a:t>Insertion in the middle of Doubly Linked Linear List</a:t>
            </a:r>
            <a:endParaRPr lang="en-IN" sz="2400" b="1" dirty="0" smtClean="0">
              <a:solidFill>
                <a:schemeClr val="accent2"/>
              </a:solidFill>
              <a:sym typeface="Wingdings" pitchFamily="2" charset="2"/>
            </a:endParaRPr>
          </a:p>
        </p:txBody>
      </p:sp>
    </p:spTree>
    <p:extLst>
      <p:ext uri="{BB962C8B-B14F-4D97-AF65-F5344CB8AC3E}">
        <p14:creationId xmlns:p14="http://schemas.microsoft.com/office/powerpoint/2010/main" val="341872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8"/>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wipe(down)">
                                      <p:cBhvr>
                                        <p:cTn id="123" dur="500"/>
                                        <p:tgtEl>
                                          <p:spTgt spid="10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down)">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up)">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up)">
                                      <p:cBhvr>
                                        <p:cTn id="1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4" grpId="0"/>
      <p:bldP spid="45" grpId="0"/>
      <p:bldP spid="46" grpId="0"/>
      <p:bldP spid="47" grpId="0"/>
      <p:bldP spid="48" grpId="0"/>
      <p:bldP spid="49" grpId="0"/>
      <p:bldP spid="50" grpId="0"/>
      <p:bldP spid="75" grpId="0"/>
      <p:bldP spid="76" grpId="0"/>
      <p:bldP spid="89" grpId="0"/>
      <p:bldP spid="92" grpId="0"/>
      <p:bldP spid="99" grpId="0" animBg="1"/>
      <p:bldP spid="102" grpId="0" animBg="1"/>
      <p:bldP spid="103" grpId="0" animBg="1"/>
      <p:bldP spid="104" grpId="0" animBg="1"/>
      <p:bldP spid="105" grpId="0"/>
      <p:bldP spid="9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1447800" y="19695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3048000" y="19695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6248400" y="19695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7848600" y="19695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2514600" y="20457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7315200" y="20457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7315200" y="22743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514600" y="22743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8610600" y="1969532"/>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1447800" y="1969532"/>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622550" y="2590800"/>
            <a:ext cx="282450" cy="369332"/>
          </a:xfrm>
          <a:prstGeom prst="rect">
            <a:avLst/>
          </a:prstGeom>
          <a:noFill/>
        </p:spPr>
        <p:txBody>
          <a:bodyPr wrap="none" rtlCol="0">
            <a:spAutoFit/>
          </a:bodyPr>
          <a:lstStyle/>
          <a:p>
            <a:pPr algn="ctr"/>
            <a:r>
              <a:rPr lang="en-IN" b="1" dirty="0" smtClean="0"/>
              <a:t>L</a:t>
            </a:r>
            <a:endParaRPr lang="en-US" b="1" dirty="0"/>
          </a:p>
        </p:txBody>
      </p:sp>
      <p:sp>
        <p:nvSpPr>
          <p:cNvPr id="29" name="TextBox 28"/>
          <p:cNvSpPr txBox="1"/>
          <p:nvPr/>
        </p:nvSpPr>
        <p:spPr>
          <a:xfrm>
            <a:off x="8600890" y="2579132"/>
            <a:ext cx="314510" cy="369332"/>
          </a:xfrm>
          <a:prstGeom prst="rect">
            <a:avLst/>
          </a:prstGeom>
          <a:noFill/>
        </p:spPr>
        <p:txBody>
          <a:bodyPr wrap="none" rtlCol="0">
            <a:spAutoFit/>
          </a:bodyPr>
          <a:lstStyle/>
          <a:p>
            <a:pPr algn="ctr"/>
            <a:r>
              <a:rPr lang="en-IN" b="1" dirty="0" smtClean="0"/>
              <a:t>R</a:t>
            </a:r>
            <a:endParaRPr lang="en-US" b="1" dirty="0"/>
          </a:p>
        </p:txBody>
      </p:sp>
      <p:cxnSp>
        <p:nvCxnSpPr>
          <p:cNvPr id="30" name="Straight Arrow Connector 29"/>
          <p:cNvCxnSpPr/>
          <p:nvPr/>
        </p:nvCxnSpPr>
        <p:spPr>
          <a:xfrm flipV="1">
            <a:off x="1771906" y="235053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8760790" y="235053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4648200" y="19695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5715000" y="20457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5715000" y="22743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nvGrpSpPr>
          <p:cNvPr id="38" name="Group 37"/>
          <p:cNvGrpSpPr/>
          <p:nvPr/>
        </p:nvGrpSpPr>
        <p:grpSpPr>
          <a:xfrm>
            <a:off x="214256" y="3112532"/>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2" name="TextBox 41"/>
          <p:cNvSpPr txBox="1"/>
          <p:nvPr/>
        </p:nvSpPr>
        <p:spPr>
          <a:xfrm>
            <a:off x="366656" y="3505200"/>
            <a:ext cx="659155" cy="369332"/>
          </a:xfrm>
          <a:prstGeom prst="rect">
            <a:avLst/>
          </a:prstGeom>
          <a:noFill/>
        </p:spPr>
        <p:txBody>
          <a:bodyPr wrap="none" rtlCol="0">
            <a:spAutoFit/>
          </a:bodyPr>
          <a:lstStyle/>
          <a:p>
            <a:pPr algn="ctr"/>
            <a:r>
              <a:rPr lang="en-IN" b="1" dirty="0" smtClean="0"/>
              <a:t>NEW</a:t>
            </a:r>
            <a:endParaRPr lang="en-US" b="1" dirty="0"/>
          </a:p>
        </p:txBody>
      </p:sp>
      <p:sp>
        <p:nvSpPr>
          <p:cNvPr id="43" name="TextBox 42"/>
          <p:cNvSpPr txBox="1"/>
          <p:nvPr/>
        </p:nvSpPr>
        <p:spPr>
          <a:xfrm>
            <a:off x="1355198" y="1666552"/>
            <a:ext cx="386644" cy="369332"/>
          </a:xfrm>
          <a:prstGeom prst="rect">
            <a:avLst/>
          </a:prstGeom>
          <a:noFill/>
        </p:spPr>
        <p:txBody>
          <a:bodyPr wrap="none" rtlCol="0">
            <a:spAutoFit/>
          </a:bodyPr>
          <a:lstStyle/>
          <a:p>
            <a:pPr algn="ctr"/>
            <a:r>
              <a:rPr lang="en-IN" b="1" dirty="0" smtClean="0"/>
              <a:t>M</a:t>
            </a:r>
            <a:endParaRPr lang="en-US" b="1" dirty="0"/>
          </a:p>
        </p:txBody>
      </p:sp>
      <p:sp>
        <p:nvSpPr>
          <p:cNvPr id="44" name="TextBox 43"/>
          <p:cNvSpPr txBox="1"/>
          <p:nvPr/>
        </p:nvSpPr>
        <p:spPr>
          <a:xfrm>
            <a:off x="6400121" y="1457980"/>
            <a:ext cx="2591479" cy="523220"/>
          </a:xfrm>
          <a:prstGeom prst="rect">
            <a:avLst/>
          </a:prstGeom>
          <a:noFill/>
        </p:spPr>
        <p:txBody>
          <a:bodyPr wrap="none" rtlCol="0">
            <a:spAutoFit/>
          </a:bodyPr>
          <a:lstStyle/>
          <a:p>
            <a:r>
              <a:rPr lang="en-IN" sz="2800" b="1" dirty="0" smtClean="0">
                <a:solidFill>
                  <a:schemeClr val="tx2"/>
                </a:solidFill>
              </a:rPr>
              <a:t>Before Insertion</a:t>
            </a:r>
            <a:endParaRPr lang="en-US" sz="2800" b="1" dirty="0">
              <a:solidFill>
                <a:schemeClr val="tx2"/>
              </a:solidFill>
            </a:endParaRPr>
          </a:p>
        </p:txBody>
      </p:sp>
      <p:sp>
        <p:nvSpPr>
          <p:cNvPr id="45" name="TextBox 44"/>
          <p:cNvSpPr txBox="1"/>
          <p:nvPr/>
        </p:nvSpPr>
        <p:spPr>
          <a:xfrm>
            <a:off x="5591173" y="2743200"/>
            <a:ext cx="2097947" cy="369332"/>
          </a:xfrm>
          <a:prstGeom prst="rect">
            <a:avLst/>
          </a:prstGeom>
          <a:noFill/>
        </p:spPr>
        <p:txBody>
          <a:bodyPr wrap="none" rtlCol="0">
            <a:spAutoFit/>
          </a:bodyPr>
          <a:lstStyle/>
          <a:p>
            <a:r>
              <a:rPr lang="en-IN" b="1" dirty="0" smtClean="0"/>
              <a:t>LPTR(NEW) </a:t>
            </a:r>
            <a:r>
              <a:rPr lang="en-IN" b="1" dirty="0" smtClean="0">
                <a:sym typeface="Wingdings" pitchFamily="2" charset="2"/>
              </a:rPr>
              <a:t> NULL</a:t>
            </a:r>
          </a:p>
        </p:txBody>
      </p:sp>
      <p:sp>
        <p:nvSpPr>
          <p:cNvPr id="46" name="TextBox 45"/>
          <p:cNvSpPr txBox="1"/>
          <p:nvPr/>
        </p:nvSpPr>
        <p:spPr>
          <a:xfrm>
            <a:off x="5591173" y="3097768"/>
            <a:ext cx="1833451" cy="369332"/>
          </a:xfrm>
          <a:prstGeom prst="rect">
            <a:avLst/>
          </a:prstGeom>
          <a:noFill/>
        </p:spPr>
        <p:txBody>
          <a:bodyPr wrap="none" rtlCol="0">
            <a:spAutoFit/>
          </a:bodyPr>
          <a:lstStyle/>
          <a:p>
            <a:r>
              <a:rPr lang="en-IN" b="1" dirty="0"/>
              <a:t>RPTR(NEW</a:t>
            </a:r>
            <a:r>
              <a:rPr lang="en-IN" b="1" dirty="0" smtClean="0"/>
              <a:t>) </a:t>
            </a:r>
            <a:r>
              <a:rPr lang="en-IN" b="1" dirty="0" smtClean="0">
                <a:sym typeface="Wingdings" pitchFamily="2" charset="2"/>
              </a:rPr>
              <a:t> M</a:t>
            </a:r>
          </a:p>
        </p:txBody>
      </p:sp>
      <p:sp>
        <p:nvSpPr>
          <p:cNvPr id="47" name="TextBox 46"/>
          <p:cNvSpPr txBox="1"/>
          <p:nvPr/>
        </p:nvSpPr>
        <p:spPr>
          <a:xfrm>
            <a:off x="5591173" y="3429000"/>
            <a:ext cx="1801391" cy="369332"/>
          </a:xfrm>
          <a:prstGeom prst="rect">
            <a:avLst/>
          </a:prstGeom>
          <a:noFill/>
        </p:spPr>
        <p:txBody>
          <a:bodyPr wrap="none" rtlCol="0">
            <a:spAutoFit/>
          </a:bodyPr>
          <a:lstStyle/>
          <a:p>
            <a:r>
              <a:rPr lang="en-IN" b="1" dirty="0"/>
              <a:t>LPTR(M) </a:t>
            </a:r>
            <a:r>
              <a:rPr lang="en-IN" b="1" dirty="0" smtClean="0">
                <a:sym typeface="Wingdings" pitchFamily="2" charset="2"/>
              </a:rPr>
              <a:t></a:t>
            </a:r>
            <a:r>
              <a:rPr lang="en-IN" b="1" dirty="0" smtClean="0"/>
              <a:t> </a:t>
            </a:r>
            <a:r>
              <a:rPr lang="en-IN" b="1" dirty="0"/>
              <a:t>NEW</a:t>
            </a:r>
            <a:endParaRPr lang="en-IN" b="1" dirty="0" smtClean="0">
              <a:sym typeface="Wingdings" pitchFamily="2" charset="2"/>
            </a:endParaRPr>
          </a:p>
        </p:txBody>
      </p:sp>
      <p:cxnSp>
        <p:nvCxnSpPr>
          <p:cNvPr id="48" name="Straight Arrow Connector 47"/>
          <p:cNvCxnSpPr/>
          <p:nvPr/>
        </p:nvCxnSpPr>
        <p:spPr>
          <a:xfrm>
            <a:off x="4114800" y="20574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4114800" y="22860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381000" y="5029200"/>
            <a:ext cx="282450" cy="369332"/>
          </a:xfrm>
          <a:prstGeom prst="rect">
            <a:avLst/>
          </a:prstGeom>
          <a:noFill/>
        </p:spPr>
        <p:txBody>
          <a:bodyPr wrap="none" rtlCol="0">
            <a:spAutoFit/>
          </a:bodyPr>
          <a:lstStyle/>
          <a:p>
            <a:pPr algn="ctr"/>
            <a:r>
              <a:rPr lang="en-IN" b="1" dirty="0" smtClean="0"/>
              <a:t>L</a:t>
            </a:r>
            <a:endParaRPr lang="en-US" b="1" dirty="0"/>
          </a:p>
        </p:txBody>
      </p:sp>
      <p:grpSp>
        <p:nvGrpSpPr>
          <p:cNvPr id="55" name="Group 54"/>
          <p:cNvGrpSpPr/>
          <p:nvPr/>
        </p:nvGrpSpPr>
        <p:grpSpPr>
          <a:xfrm>
            <a:off x="1600200" y="46482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3200400" y="46482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6400800" y="46482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7" name="Group 66"/>
          <p:cNvGrpSpPr/>
          <p:nvPr/>
        </p:nvGrpSpPr>
        <p:grpSpPr>
          <a:xfrm>
            <a:off x="8001000" y="4648200"/>
            <a:ext cx="1066800" cy="38100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71" name="Straight Arrow Connector 70"/>
          <p:cNvCxnSpPr/>
          <p:nvPr/>
        </p:nvCxnSpPr>
        <p:spPr>
          <a:xfrm>
            <a:off x="2667000" y="47244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7467600" y="47244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7467600" y="49530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a:off x="2667000" y="49530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8763000" y="4648200"/>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1600200" y="4648200"/>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77" name="TextBox 76"/>
          <p:cNvSpPr txBox="1"/>
          <p:nvPr/>
        </p:nvSpPr>
        <p:spPr>
          <a:xfrm>
            <a:off x="1774950" y="5269468"/>
            <a:ext cx="282450" cy="369332"/>
          </a:xfrm>
          <a:prstGeom prst="rect">
            <a:avLst/>
          </a:prstGeom>
          <a:noFill/>
        </p:spPr>
        <p:txBody>
          <a:bodyPr wrap="none" rtlCol="0">
            <a:spAutoFit/>
          </a:bodyPr>
          <a:lstStyle/>
          <a:p>
            <a:pPr algn="ctr"/>
            <a:r>
              <a:rPr lang="en-IN" b="1" dirty="0" smtClean="0"/>
              <a:t>L</a:t>
            </a:r>
            <a:endParaRPr lang="en-US" b="1" dirty="0"/>
          </a:p>
        </p:txBody>
      </p:sp>
      <p:sp>
        <p:nvSpPr>
          <p:cNvPr id="78" name="TextBox 77"/>
          <p:cNvSpPr txBox="1"/>
          <p:nvPr/>
        </p:nvSpPr>
        <p:spPr>
          <a:xfrm>
            <a:off x="8753290" y="5257800"/>
            <a:ext cx="314510" cy="369332"/>
          </a:xfrm>
          <a:prstGeom prst="rect">
            <a:avLst/>
          </a:prstGeom>
          <a:noFill/>
        </p:spPr>
        <p:txBody>
          <a:bodyPr wrap="none" rtlCol="0">
            <a:spAutoFit/>
          </a:bodyPr>
          <a:lstStyle/>
          <a:p>
            <a:pPr algn="ctr"/>
            <a:r>
              <a:rPr lang="en-IN" b="1" dirty="0" smtClean="0"/>
              <a:t>R</a:t>
            </a:r>
            <a:endParaRPr lang="en-US" b="1" dirty="0"/>
          </a:p>
        </p:txBody>
      </p:sp>
      <p:cxnSp>
        <p:nvCxnSpPr>
          <p:cNvPr id="79" name="Straight Arrow Connector 78"/>
          <p:cNvCxnSpPr/>
          <p:nvPr/>
        </p:nvCxnSpPr>
        <p:spPr>
          <a:xfrm flipV="1">
            <a:off x="1924306" y="50292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flipV="1">
            <a:off x="8913190" y="50292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4800600" y="4648200"/>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5" name="Straight Arrow Connector 84"/>
          <p:cNvCxnSpPr/>
          <p:nvPr/>
        </p:nvCxnSpPr>
        <p:spPr>
          <a:xfrm>
            <a:off x="5867400" y="47244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5867400" y="49530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nvGrpSpPr>
          <p:cNvPr id="87" name="Group 86"/>
          <p:cNvGrpSpPr/>
          <p:nvPr/>
        </p:nvGrpSpPr>
        <p:grpSpPr>
          <a:xfrm>
            <a:off x="366656" y="5791200"/>
            <a:ext cx="1066800" cy="381000"/>
            <a:chOff x="304800" y="4191000"/>
            <a:chExt cx="1066800" cy="381000"/>
          </a:xfrm>
        </p:grpSpPr>
        <p:sp>
          <p:nvSpPr>
            <p:cNvPr id="88" name="Rectangle 8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9" name="Rectangle 8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0" name="Rectangle 8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91" name="TextBox 90"/>
          <p:cNvSpPr txBox="1"/>
          <p:nvPr/>
        </p:nvSpPr>
        <p:spPr>
          <a:xfrm>
            <a:off x="533400" y="6107668"/>
            <a:ext cx="659155" cy="369332"/>
          </a:xfrm>
          <a:prstGeom prst="rect">
            <a:avLst/>
          </a:prstGeom>
          <a:noFill/>
        </p:spPr>
        <p:txBody>
          <a:bodyPr wrap="none" rtlCol="0">
            <a:spAutoFit/>
          </a:bodyPr>
          <a:lstStyle/>
          <a:p>
            <a:pPr algn="ctr"/>
            <a:r>
              <a:rPr lang="en-IN" b="1" dirty="0" smtClean="0"/>
              <a:t>NEW</a:t>
            </a:r>
            <a:endParaRPr lang="en-US" b="1" dirty="0"/>
          </a:p>
        </p:txBody>
      </p:sp>
      <p:sp>
        <p:nvSpPr>
          <p:cNvPr id="92" name="TextBox 91"/>
          <p:cNvSpPr txBox="1"/>
          <p:nvPr/>
        </p:nvSpPr>
        <p:spPr>
          <a:xfrm>
            <a:off x="1507598" y="4257352"/>
            <a:ext cx="386644" cy="369332"/>
          </a:xfrm>
          <a:prstGeom prst="rect">
            <a:avLst/>
          </a:prstGeom>
          <a:noFill/>
        </p:spPr>
        <p:txBody>
          <a:bodyPr wrap="none" rtlCol="0">
            <a:spAutoFit/>
          </a:bodyPr>
          <a:lstStyle/>
          <a:p>
            <a:pPr algn="ctr"/>
            <a:r>
              <a:rPr lang="en-IN" b="1" dirty="0" smtClean="0"/>
              <a:t>M</a:t>
            </a:r>
            <a:endParaRPr lang="en-US" b="1" dirty="0"/>
          </a:p>
        </p:txBody>
      </p:sp>
      <p:sp>
        <p:nvSpPr>
          <p:cNvPr id="93" name="TextBox 92"/>
          <p:cNvSpPr txBox="1"/>
          <p:nvPr/>
        </p:nvSpPr>
        <p:spPr>
          <a:xfrm>
            <a:off x="6700998" y="4124980"/>
            <a:ext cx="2366802" cy="523220"/>
          </a:xfrm>
          <a:prstGeom prst="rect">
            <a:avLst/>
          </a:prstGeom>
          <a:noFill/>
        </p:spPr>
        <p:txBody>
          <a:bodyPr wrap="none" rtlCol="0">
            <a:spAutoFit/>
          </a:bodyPr>
          <a:lstStyle/>
          <a:p>
            <a:r>
              <a:rPr lang="en-IN" sz="2800" b="1" dirty="0" smtClean="0">
                <a:solidFill>
                  <a:schemeClr val="tx2"/>
                </a:solidFill>
              </a:rPr>
              <a:t>After Insertion</a:t>
            </a:r>
            <a:endParaRPr lang="en-US" sz="2800" b="1" dirty="0">
              <a:solidFill>
                <a:schemeClr val="tx2"/>
              </a:solidFill>
            </a:endParaRPr>
          </a:p>
        </p:txBody>
      </p:sp>
      <p:cxnSp>
        <p:nvCxnSpPr>
          <p:cNvPr id="94" name="Straight Arrow Connector 93"/>
          <p:cNvCxnSpPr/>
          <p:nvPr/>
        </p:nvCxnSpPr>
        <p:spPr>
          <a:xfrm>
            <a:off x="4267200" y="4736068"/>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p:nvPr/>
        </p:nvCxnSpPr>
        <p:spPr>
          <a:xfrm>
            <a:off x="4267200" y="4964668"/>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6" name="Freeform 95"/>
          <p:cNvSpPr/>
          <p:nvPr/>
        </p:nvSpPr>
        <p:spPr>
          <a:xfrm>
            <a:off x="1497106" y="5017560"/>
            <a:ext cx="247426" cy="882127"/>
          </a:xfrm>
          <a:custGeom>
            <a:avLst/>
            <a:gdLst>
              <a:gd name="connsiteX0" fmla="*/ 247426 w 247426"/>
              <a:gd name="connsiteY0" fmla="*/ 0 h 882127"/>
              <a:gd name="connsiteX1" fmla="*/ 247426 w 247426"/>
              <a:gd name="connsiteY1" fmla="*/ 882127 h 882127"/>
              <a:gd name="connsiteX2" fmla="*/ 0 w 247426"/>
              <a:gd name="connsiteY2" fmla="*/ 882127 h 882127"/>
            </a:gdLst>
            <a:ahLst/>
            <a:cxnLst>
              <a:cxn ang="0">
                <a:pos x="connsiteX0" y="connsiteY0"/>
              </a:cxn>
              <a:cxn ang="0">
                <a:pos x="connsiteX1" y="connsiteY1"/>
              </a:cxn>
              <a:cxn ang="0">
                <a:pos x="connsiteX2" y="connsiteY2"/>
              </a:cxn>
            </a:cxnLst>
            <a:rect l="l" t="t" r="r" b="b"/>
            <a:pathLst>
              <a:path w="247426" h="882127">
                <a:moveTo>
                  <a:pt x="247426" y="0"/>
                </a:moveTo>
                <a:lnTo>
                  <a:pt x="247426" y="882127"/>
                </a:lnTo>
                <a:lnTo>
                  <a:pt x="0" y="882127"/>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Freeform 96"/>
          <p:cNvSpPr/>
          <p:nvPr/>
        </p:nvSpPr>
        <p:spPr>
          <a:xfrm>
            <a:off x="1281953" y="4834680"/>
            <a:ext cx="311972" cy="957430"/>
          </a:xfrm>
          <a:custGeom>
            <a:avLst/>
            <a:gdLst>
              <a:gd name="connsiteX0" fmla="*/ 0 w 311972"/>
              <a:gd name="connsiteY0" fmla="*/ 957430 h 957430"/>
              <a:gd name="connsiteX1" fmla="*/ 0 w 311972"/>
              <a:gd name="connsiteY1" fmla="*/ 0 h 957430"/>
              <a:gd name="connsiteX2" fmla="*/ 311972 w 311972"/>
              <a:gd name="connsiteY2" fmla="*/ 0 h 957430"/>
            </a:gdLst>
            <a:ahLst/>
            <a:cxnLst>
              <a:cxn ang="0">
                <a:pos x="connsiteX0" y="connsiteY0"/>
              </a:cxn>
              <a:cxn ang="0">
                <a:pos x="connsiteX1" y="connsiteY1"/>
              </a:cxn>
              <a:cxn ang="0">
                <a:pos x="connsiteX2" y="connsiteY2"/>
              </a:cxn>
            </a:cxnLst>
            <a:rect l="l" t="t" r="r" b="b"/>
            <a:pathLst>
              <a:path w="311972" h="957430">
                <a:moveTo>
                  <a:pt x="0" y="957430"/>
                </a:moveTo>
                <a:lnTo>
                  <a:pt x="0" y="0"/>
                </a:lnTo>
                <a:lnTo>
                  <a:pt x="311972"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8" name="Straight Connector 97"/>
          <p:cNvCxnSpPr/>
          <p:nvPr/>
        </p:nvCxnSpPr>
        <p:spPr>
          <a:xfrm flipH="1">
            <a:off x="381000" y="5802868"/>
            <a:ext cx="304800" cy="381000"/>
          </a:xfrm>
          <a:prstGeom prst="line">
            <a:avLst/>
          </a:prstGeom>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1327743" y="990600"/>
            <a:ext cx="6139886" cy="461665"/>
          </a:xfrm>
          <a:prstGeom prst="rect">
            <a:avLst/>
          </a:prstGeom>
          <a:noFill/>
        </p:spPr>
        <p:txBody>
          <a:bodyPr wrap="none" rtlCol="0">
            <a:spAutoFit/>
          </a:bodyPr>
          <a:lstStyle/>
          <a:p>
            <a:pPr algn="ctr"/>
            <a:r>
              <a:rPr lang="en-IN" sz="2400" b="1" dirty="0" smtClean="0">
                <a:solidFill>
                  <a:schemeClr val="accent2"/>
                </a:solidFill>
              </a:rPr>
              <a:t>Left most insertion in Doubly Linked Linear List</a:t>
            </a:r>
            <a:endParaRPr lang="en-IN" sz="2400" b="1" dirty="0" smtClean="0">
              <a:solidFill>
                <a:schemeClr val="accent2"/>
              </a:solidFill>
              <a:sym typeface="Wingdings" pitchFamily="2" charset="2"/>
            </a:endParaRPr>
          </a:p>
        </p:txBody>
      </p:sp>
      <p:cxnSp>
        <p:nvCxnSpPr>
          <p:cNvPr id="101" name="Straight Arrow Connector 100"/>
          <p:cNvCxnSpPr>
            <a:stCxn id="53" idx="2"/>
            <a:endCxn id="89" idx="0"/>
          </p:cNvCxnSpPr>
          <p:nvPr/>
        </p:nvCxnSpPr>
        <p:spPr>
          <a:xfrm flipH="1">
            <a:off x="519056" y="5398532"/>
            <a:ext cx="3169" cy="39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2" name="TextBox 101"/>
          <p:cNvSpPr txBox="1"/>
          <p:nvPr/>
        </p:nvSpPr>
        <p:spPr>
          <a:xfrm>
            <a:off x="5594874" y="3733800"/>
            <a:ext cx="1088760" cy="369332"/>
          </a:xfrm>
          <a:prstGeom prst="rect">
            <a:avLst/>
          </a:prstGeom>
          <a:noFill/>
        </p:spPr>
        <p:txBody>
          <a:bodyPr wrap="none" rtlCol="0">
            <a:spAutoFit/>
          </a:bodyPr>
          <a:lstStyle/>
          <a:p>
            <a:r>
              <a:rPr lang="en-IN" b="1" dirty="0"/>
              <a:t>L</a:t>
            </a:r>
            <a:r>
              <a:rPr lang="en-IN" b="1" dirty="0" smtClean="0"/>
              <a:t> </a:t>
            </a:r>
            <a:r>
              <a:rPr lang="en-IN" b="1" dirty="0" smtClean="0">
                <a:sym typeface="Wingdings" pitchFamily="2" charset="2"/>
              </a:rPr>
              <a:t></a:t>
            </a:r>
            <a:r>
              <a:rPr lang="en-IN" b="1" dirty="0" smtClean="0"/>
              <a:t> </a:t>
            </a:r>
            <a:r>
              <a:rPr lang="en-IN" b="1" dirty="0"/>
              <a:t>NEW</a:t>
            </a:r>
            <a:endParaRPr lang="en-IN" b="1" dirty="0" smtClean="0">
              <a:sym typeface="Wingdings" pitchFamily="2" charset="2"/>
            </a:endParaRPr>
          </a:p>
        </p:txBody>
      </p:sp>
    </p:spTree>
    <p:extLst>
      <p:ext uri="{BB962C8B-B14F-4D97-AF65-F5344CB8AC3E}">
        <p14:creationId xmlns:p14="http://schemas.microsoft.com/office/powerpoint/2010/main" val="260574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500"/>
                                        <p:tgtEl>
                                          <p:spTgt spid="9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par>
                                <p:cTn id="129" presetID="1" presetClass="exit" presetSubtype="0" fill="hold" nodeType="withEffect">
                                  <p:stCondLst>
                                    <p:cond delay="0"/>
                                  </p:stCondLst>
                                  <p:childTnLst>
                                    <p:set>
                                      <p:cBhvr>
                                        <p:cTn id="130" dur="1" fill="hold">
                                          <p:stCondLst>
                                            <p:cond delay="0"/>
                                          </p:stCondLst>
                                        </p:cTn>
                                        <p:tgtEl>
                                          <p:spTgt spid="7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2" grpId="0"/>
      <p:bldP spid="43" grpId="0"/>
      <p:bldP spid="44" grpId="0"/>
      <p:bldP spid="45" grpId="0"/>
      <p:bldP spid="46" grpId="0"/>
      <p:bldP spid="47" grpId="0"/>
      <p:bldP spid="53" grpId="0"/>
      <p:bldP spid="77" grpId="0"/>
      <p:bldP spid="77" grpId="1"/>
      <p:bldP spid="78" grpId="0"/>
      <p:bldP spid="91" grpId="0"/>
      <p:bldP spid="92" grpId="0"/>
      <p:bldP spid="93" grpId="0"/>
      <p:bldP spid="96" grpId="0" animBg="1"/>
      <p:bldP spid="97" grpId="0" animBg="1"/>
      <p:bldP spid="99" grpId="0"/>
      <p:bldP spid="10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 DOU_INS (L,R,M,X)</a:t>
            </a:r>
            <a:endParaRPr lang="en-US" dirty="0"/>
          </a:p>
        </p:txBody>
      </p:sp>
      <p:sp>
        <p:nvSpPr>
          <p:cNvPr id="3" name="Content Placeholder 2"/>
          <p:cNvSpPr>
            <a:spLocks noGrp="1"/>
          </p:cNvSpPr>
          <p:nvPr>
            <p:ph idx="1"/>
          </p:nvPr>
        </p:nvSpPr>
        <p:spPr/>
        <p:txBody>
          <a:bodyPr/>
          <a:lstStyle/>
          <a:p>
            <a:r>
              <a:rPr lang="en-IN" dirty="0" smtClean="0"/>
              <a:t>This algorithm inserts a new node in doubly linked linear list.</a:t>
            </a:r>
          </a:p>
          <a:p>
            <a:r>
              <a:rPr lang="en-IN" dirty="0"/>
              <a:t>The </a:t>
            </a:r>
            <a:r>
              <a:rPr lang="en-IN" b="1" dirty="0">
                <a:solidFill>
                  <a:srgbClr val="FF0000"/>
                </a:solidFill>
              </a:rPr>
              <a:t>insertion</a:t>
            </a:r>
            <a:r>
              <a:rPr lang="en-IN" dirty="0">
                <a:solidFill>
                  <a:srgbClr val="FF0000"/>
                </a:solidFill>
              </a:rPr>
              <a:t> </a:t>
            </a:r>
            <a:r>
              <a:rPr lang="en-IN" dirty="0"/>
              <a:t>is to be </a:t>
            </a:r>
            <a:r>
              <a:rPr lang="en-IN" b="1" dirty="0" smtClean="0">
                <a:solidFill>
                  <a:srgbClr val="FF0000"/>
                </a:solidFill>
              </a:rPr>
              <a:t>performed</a:t>
            </a:r>
            <a:r>
              <a:rPr lang="en-IN" b="1" dirty="0" smtClean="0"/>
              <a:t> </a:t>
            </a:r>
            <a:r>
              <a:rPr lang="en-IN" dirty="0" smtClean="0"/>
              <a:t>to </a:t>
            </a:r>
            <a:r>
              <a:rPr lang="en-IN" dirty="0"/>
              <a:t>the </a:t>
            </a:r>
            <a:r>
              <a:rPr lang="en-IN" b="1" dirty="0">
                <a:solidFill>
                  <a:srgbClr val="FF0000"/>
                </a:solidFill>
              </a:rPr>
              <a:t>left of a specific node</a:t>
            </a:r>
            <a:r>
              <a:rPr lang="en-IN" dirty="0"/>
              <a:t> </a:t>
            </a:r>
            <a:r>
              <a:rPr lang="en-IN" b="1" dirty="0"/>
              <a:t>with</a:t>
            </a:r>
            <a:r>
              <a:rPr lang="en-IN" dirty="0"/>
              <a:t> its </a:t>
            </a:r>
            <a:r>
              <a:rPr lang="en-IN" b="1" dirty="0"/>
              <a:t>address</a:t>
            </a:r>
            <a:r>
              <a:rPr lang="en-IN" dirty="0"/>
              <a:t> given by the pointer variable </a:t>
            </a:r>
            <a:r>
              <a:rPr lang="en-IN" b="1" dirty="0" smtClean="0">
                <a:solidFill>
                  <a:srgbClr val="FF0000"/>
                </a:solidFill>
              </a:rPr>
              <a:t>M</a:t>
            </a:r>
          </a:p>
          <a:p>
            <a:r>
              <a:rPr lang="en-IN" dirty="0" smtClean="0"/>
              <a:t>Typical node of doubly linked list contains following fields LPTR, RPTR and INFO</a:t>
            </a:r>
          </a:p>
          <a:p>
            <a:pPr>
              <a:buClr>
                <a:schemeClr val="tx1"/>
              </a:buClr>
            </a:pPr>
            <a:r>
              <a:rPr lang="en-IN" b="1" dirty="0">
                <a:solidFill>
                  <a:srgbClr val="FF0000"/>
                </a:solidFill>
              </a:rPr>
              <a:t>LPTR</a:t>
            </a:r>
            <a:r>
              <a:rPr lang="en-IN" dirty="0">
                <a:solidFill>
                  <a:srgbClr val="FF0000"/>
                </a:solidFill>
              </a:rPr>
              <a:t> </a:t>
            </a:r>
            <a:r>
              <a:rPr lang="en-IN" dirty="0"/>
              <a:t>is pointer variable pointing to Predecessor of a node</a:t>
            </a:r>
          </a:p>
          <a:p>
            <a:pPr>
              <a:buClr>
                <a:schemeClr val="tx1"/>
              </a:buClr>
            </a:pPr>
            <a:r>
              <a:rPr lang="en-IN" b="1" dirty="0">
                <a:solidFill>
                  <a:srgbClr val="FF0000"/>
                </a:solidFill>
              </a:rPr>
              <a:t>RPTR</a:t>
            </a:r>
            <a:r>
              <a:rPr lang="en-IN" dirty="0">
                <a:solidFill>
                  <a:srgbClr val="FF0000"/>
                </a:solidFill>
              </a:rPr>
              <a:t> </a:t>
            </a:r>
            <a:r>
              <a:rPr lang="en-IN" dirty="0"/>
              <a:t>is pointer variable pointing to Successor of a </a:t>
            </a:r>
            <a:r>
              <a:rPr lang="en-IN" dirty="0" smtClean="0"/>
              <a:t>node</a:t>
            </a:r>
          </a:p>
          <a:p>
            <a:pPr>
              <a:buClr>
                <a:schemeClr val="tx1"/>
              </a:buClr>
            </a:pPr>
            <a:r>
              <a:rPr lang="en-IN" b="1" dirty="0" smtClean="0">
                <a:solidFill>
                  <a:srgbClr val="FF0000"/>
                </a:solidFill>
              </a:rPr>
              <a:t>L</a:t>
            </a:r>
            <a:r>
              <a:rPr lang="en-IN" dirty="0" smtClean="0"/>
              <a:t> &amp; </a:t>
            </a:r>
            <a:r>
              <a:rPr lang="en-IN" b="1" dirty="0" smtClean="0">
                <a:solidFill>
                  <a:srgbClr val="FF0000"/>
                </a:solidFill>
              </a:rPr>
              <a:t>R</a:t>
            </a:r>
            <a:r>
              <a:rPr lang="en-IN" dirty="0" smtClean="0"/>
              <a:t> are pointer variables pointing for Leftmost and Rightmost node of Linked List.</a:t>
            </a:r>
          </a:p>
          <a:p>
            <a:pPr>
              <a:buClr>
                <a:schemeClr val="tx1"/>
              </a:buClr>
            </a:pPr>
            <a:r>
              <a:rPr lang="en-IN" b="1" dirty="0" smtClean="0">
                <a:solidFill>
                  <a:srgbClr val="FF0000"/>
                </a:solidFill>
              </a:rPr>
              <a:t>NEW</a:t>
            </a:r>
            <a:r>
              <a:rPr lang="en-IN" dirty="0" smtClean="0">
                <a:solidFill>
                  <a:srgbClr val="FF0000"/>
                </a:solidFill>
              </a:rPr>
              <a:t> </a:t>
            </a:r>
            <a:r>
              <a:rPr lang="en-IN" dirty="0" smtClean="0"/>
              <a:t>is the address of New Node</a:t>
            </a:r>
          </a:p>
          <a:p>
            <a:pPr>
              <a:buClr>
                <a:schemeClr val="tx1"/>
              </a:buClr>
            </a:pPr>
            <a:r>
              <a:rPr lang="en-IN" b="1" dirty="0" smtClean="0">
                <a:solidFill>
                  <a:srgbClr val="FF0000"/>
                </a:solidFill>
              </a:rPr>
              <a:t>X</a:t>
            </a:r>
            <a:r>
              <a:rPr lang="en-IN" dirty="0" smtClean="0"/>
              <a:t> is value to be inserted</a:t>
            </a:r>
            <a:endParaRPr lang="en-IN" dirty="0"/>
          </a:p>
          <a:p>
            <a:endParaRPr lang="en-IN" dirty="0" smtClean="0"/>
          </a:p>
          <a:p>
            <a:endParaRPr lang="en-IN" dirty="0" smtClean="0"/>
          </a:p>
          <a:p>
            <a:endParaRPr lang="en-US" dirty="0"/>
          </a:p>
        </p:txBody>
      </p:sp>
    </p:spTree>
    <p:extLst>
      <p:ext uri="{BB962C8B-B14F-4D97-AF65-F5344CB8AC3E}">
        <p14:creationId xmlns:p14="http://schemas.microsoft.com/office/powerpoint/2010/main" val="370124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a:t>
            </a:r>
            <a:r>
              <a:rPr lang="en-IN" dirty="0" smtClean="0"/>
              <a:t>DOU_INS (</a:t>
            </a:r>
            <a:r>
              <a:rPr lang="en-IN" dirty="0"/>
              <a:t>L,R,M,X)</a:t>
            </a:r>
            <a:endParaRPr lang="en-US" dirty="0"/>
          </a:p>
        </p:txBody>
      </p:sp>
      <p:sp>
        <p:nvSpPr>
          <p:cNvPr id="4" name="TextBox 3"/>
          <p:cNvSpPr txBox="1"/>
          <p:nvPr/>
        </p:nvSpPr>
        <p:spPr>
          <a:xfrm>
            <a:off x="228600" y="997527"/>
            <a:ext cx="4343400" cy="3477875"/>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000" b="1" dirty="0" smtClean="0">
                <a:solidFill>
                  <a:schemeClr val="tx2">
                    <a:lumMod val="60000"/>
                    <a:lumOff val="40000"/>
                  </a:schemeClr>
                </a:solidFill>
                <a:latin typeface="Consolas" pitchFamily="49" charset="0"/>
                <a:cs typeface="Consolas" pitchFamily="49" charset="0"/>
              </a:rPr>
              <a:t>[</a:t>
            </a:r>
            <a:r>
              <a:rPr lang="en-IN" sz="2000" b="1" dirty="0">
                <a:solidFill>
                  <a:schemeClr val="tx2">
                    <a:lumMod val="60000"/>
                    <a:lumOff val="40000"/>
                  </a:schemeClr>
                </a:solidFill>
                <a:latin typeface="Consolas" pitchFamily="49" charset="0"/>
                <a:cs typeface="Consolas" pitchFamily="49" charset="0"/>
              </a:rPr>
              <a:t>Create New Empty </a:t>
            </a:r>
            <a:r>
              <a:rPr lang="en-IN" sz="2000" b="1" dirty="0" smtClean="0">
                <a:solidFill>
                  <a:schemeClr val="tx2">
                    <a:lumMod val="60000"/>
                    <a:lumOff val="40000"/>
                  </a:schemeClr>
                </a:solidFill>
                <a:latin typeface="Consolas" pitchFamily="49" charset="0"/>
                <a:cs typeface="Consolas" pitchFamily="49" charset="0"/>
              </a:rPr>
              <a:t>Node]</a:t>
            </a:r>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a:t>
            </a:r>
            <a:r>
              <a:rPr lang="en-IN" sz="2000" dirty="0" smtClean="0">
                <a:latin typeface="Consolas" pitchFamily="49" charset="0"/>
                <a:cs typeface="Consolas" pitchFamily="49" charset="0"/>
              </a:rPr>
              <a:t>NEW       NODE</a:t>
            </a: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[Copy information field]</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INFO(NEW) </a:t>
            </a:r>
            <a:r>
              <a:rPr lang="en-IN" sz="2000" dirty="0" smtClean="0">
                <a:latin typeface="Consolas" pitchFamily="49" charset="0"/>
                <a:cs typeface="Consolas" pitchFamily="49" charset="0"/>
                <a:sym typeface="Wingdings" pitchFamily="2" charset="2"/>
              </a:rPr>
              <a:t> X</a:t>
            </a:r>
          </a:p>
          <a:p>
            <a:r>
              <a:rPr lang="en-IN" sz="2000" b="1" dirty="0" smtClean="0">
                <a:solidFill>
                  <a:schemeClr val="tx2">
                    <a:lumMod val="60000"/>
                    <a:lumOff val="40000"/>
                  </a:schemeClr>
                </a:solidFill>
                <a:latin typeface="Consolas" pitchFamily="49" charset="0"/>
                <a:cs typeface="Consolas" pitchFamily="49" charset="0"/>
              </a:rPr>
              <a:t>3</a:t>
            </a:r>
            <a:r>
              <a:rPr lang="en-IN" sz="2000" b="1" dirty="0">
                <a:solidFill>
                  <a:schemeClr val="tx2">
                    <a:lumMod val="60000"/>
                    <a:lumOff val="40000"/>
                  </a:schemeClr>
                </a:solidFill>
                <a:latin typeface="Consolas" pitchFamily="49" charset="0"/>
                <a:cs typeface="Consolas" pitchFamily="49" charset="0"/>
              </a:rPr>
              <a:t>. [Insert into an empty </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 </a:t>
            </a:r>
            <a:r>
              <a:rPr lang="en-IN" sz="2000" b="1" dirty="0" smtClean="0">
                <a:solidFill>
                  <a:schemeClr val="tx2">
                    <a:lumMod val="60000"/>
                    <a:lumOff val="40000"/>
                  </a:schemeClr>
                </a:solidFill>
                <a:latin typeface="Consolas" pitchFamily="49" charset="0"/>
                <a:cs typeface="Consolas" pitchFamily="49" charset="0"/>
              </a:rPr>
              <a:t>   list</a:t>
            </a:r>
            <a:r>
              <a:rPr lang="en-IN" sz="2000" b="1" dirty="0">
                <a:solidFill>
                  <a:schemeClr val="tx2">
                    <a:lumMod val="60000"/>
                    <a:lumOff val="40000"/>
                  </a:schemeClr>
                </a:solidFill>
                <a:latin typeface="Consolas" pitchFamily="49" charset="0"/>
                <a:cs typeface="Consolas" pitchFamily="49" charset="0"/>
              </a:rPr>
              <a:t>]</a:t>
            </a:r>
            <a:endParaRPr lang="en-IN" sz="2000" b="1" dirty="0" smtClean="0">
              <a:solidFill>
                <a:schemeClr val="tx2">
                  <a:lumMod val="60000"/>
                  <a:lumOff val="40000"/>
                </a:schemeClr>
              </a:solidFill>
              <a:latin typeface="Consolas" pitchFamily="49" charset="0"/>
              <a:cs typeface="Consolas" pitchFamily="49" charset="0"/>
            </a:endParaRPr>
          </a:p>
          <a:p>
            <a:r>
              <a:rPr lang="en-IN" sz="2000" dirty="0" smtClean="0">
                <a:latin typeface="Consolas" pitchFamily="49" charset="0"/>
                <a:cs typeface="Consolas" pitchFamily="49" charset="0"/>
              </a:rPr>
              <a:t>   IF   R </a:t>
            </a:r>
            <a:r>
              <a:rPr lang="en-IN" sz="2000" dirty="0">
                <a:latin typeface="Consolas" pitchFamily="49" charset="0"/>
                <a:cs typeface="Consolas" pitchFamily="49" charset="0"/>
              </a:rPr>
              <a:t>= NULL</a:t>
            </a:r>
          </a:p>
          <a:p>
            <a:r>
              <a:rPr lang="en-IN" sz="2000" dirty="0" smtClean="0">
                <a:latin typeface="Consolas" pitchFamily="49" charset="0"/>
                <a:cs typeface="Consolas" pitchFamily="49" charset="0"/>
              </a:rPr>
              <a:t>   THEN LPTR(NEW) </a:t>
            </a:r>
            <a:r>
              <a:rPr lang="en-IN" sz="2000" dirty="0" smtClean="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endParaRPr lang="en-IN" sz="2000" dirty="0" smtClean="0">
              <a:latin typeface="Consolas" pitchFamily="49" charset="0"/>
              <a:cs typeface="Consolas" pitchFamily="49" charset="0"/>
              <a:sym typeface="Wingdings" pitchFamily="2" charset="2"/>
            </a:endParaRP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RPTR(NEW</a:t>
            </a:r>
            <a:r>
              <a:rPr lang="en-IN" sz="2000" dirty="0">
                <a:latin typeface="Consolas" pitchFamily="49" charset="0"/>
                <a:cs typeface="Consolas" pitchFamily="49" charset="0"/>
              </a:rPr>
              <a:t>)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NEW</a:t>
            </a:r>
          </a:p>
          <a:p>
            <a:r>
              <a:rPr lang="en-IN" sz="2000" dirty="0" smtClean="0">
                <a:latin typeface="Consolas" pitchFamily="49" charset="0"/>
                <a:cs typeface="Consolas" pitchFamily="49" charset="0"/>
              </a:rPr>
              <a:t>        Return</a:t>
            </a:r>
          </a:p>
        </p:txBody>
      </p:sp>
      <p:sp>
        <p:nvSpPr>
          <p:cNvPr id="5" name="Left Arrow 4"/>
          <p:cNvSpPr/>
          <p:nvPr/>
        </p:nvSpPr>
        <p:spPr>
          <a:xfrm>
            <a:off x="160020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4648200" y="990600"/>
            <a:ext cx="4343400" cy="440120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4. [Is left most insertion ?]</a:t>
            </a:r>
          </a:p>
          <a:p>
            <a:r>
              <a:rPr lang="en-IN" sz="2000" dirty="0" smtClean="0">
                <a:latin typeface="Consolas" pitchFamily="49" charset="0"/>
                <a:cs typeface="Consolas" pitchFamily="49" charset="0"/>
              </a:rPr>
              <a:t>   IF</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 M </a:t>
            </a:r>
            <a:r>
              <a:rPr lang="en-IN" sz="2000" dirty="0">
                <a:latin typeface="Consolas" pitchFamily="49" charset="0"/>
                <a:cs typeface="Consolas" pitchFamily="49" charset="0"/>
              </a:rPr>
              <a:t>= L</a:t>
            </a:r>
          </a:p>
          <a:p>
            <a:r>
              <a:rPr lang="en-IN" sz="2000" dirty="0" smtClean="0">
                <a:latin typeface="Consolas" pitchFamily="49" charset="0"/>
                <a:cs typeface="Consolas" pitchFamily="49" charset="0"/>
              </a:rPr>
              <a:t>   THEN LPTR(NEW</a:t>
            </a:r>
            <a:r>
              <a:rPr lang="en-IN" sz="2000" dirty="0">
                <a:latin typeface="Consolas" pitchFamily="49" charset="0"/>
                <a:cs typeface="Consolas" pitchFamily="49" charset="0"/>
              </a:rPr>
              <a: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NULL</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RPTR(NEW</a:t>
            </a:r>
            <a:r>
              <a:rPr lang="en-IN" sz="2000" dirty="0">
                <a:latin typeface="Consolas" pitchFamily="49" charset="0"/>
                <a:cs typeface="Consolas" pitchFamily="49" charset="0"/>
              </a:rPr>
              <a:t>)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M</a:t>
            </a:r>
          </a:p>
          <a:p>
            <a:r>
              <a:rPr lang="en-IN" sz="2000" dirty="0" smtClean="0">
                <a:latin typeface="Consolas" pitchFamily="49" charset="0"/>
                <a:cs typeface="Consolas" pitchFamily="49" charset="0"/>
              </a:rPr>
              <a:t>        LPTR(M)</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NEW</a:t>
            </a:r>
          </a:p>
          <a:p>
            <a:r>
              <a:rPr lang="en-IN" sz="2000" dirty="0" smtClean="0">
                <a:latin typeface="Consolas" pitchFamily="49" charset="0"/>
                <a:cs typeface="Consolas" pitchFamily="49" charset="0"/>
              </a:rPr>
              <a:t>        L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Return</a:t>
            </a:r>
          </a:p>
          <a:p>
            <a:endParaRPr lang="en-IN" sz="2000" dirty="0">
              <a:latin typeface="Consolas" pitchFamily="49" charset="0"/>
              <a:cs typeface="Consolas" pitchFamily="49" charset="0"/>
            </a:endParaRPr>
          </a:p>
          <a:p>
            <a:r>
              <a:rPr lang="en-IN" sz="2000" b="1" dirty="0" smtClean="0">
                <a:solidFill>
                  <a:schemeClr val="tx2">
                    <a:lumMod val="60000"/>
                    <a:lumOff val="40000"/>
                  </a:schemeClr>
                </a:solidFill>
                <a:latin typeface="Consolas" pitchFamily="49" charset="0"/>
                <a:cs typeface="Consolas" pitchFamily="49" charset="0"/>
              </a:rPr>
              <a:t>5</a:t>
            </a:r>
            <a:r>
              <a:rPr lang="en-IN" sz="2000" b="1" dirty="0">
                <a:solidFill>
                  <a:schemeClr val="tx2">
                    <a:lumMod val="60000"/>
                    <a:lumOff val="40000"/>
                  </a:schemeClr>
                </a:solidFill>
                <a:latin typeface="Consolas" pitchFamily="49" charset="0"/>
                <a:cs typeface="Consolas" pitchFamily="49" charset="0"/>
              </a:rPr>
              <a:t>. [Insert in </a:t>
            </a:r>
            <a:r>
              <a:rPr lang="en-IN" sz="2000" b="1" dirty="0" smtClean="0">
                <a:solidFill>
                  <a:schemeClr val="tx2">
                    <a:lumMod val="60000"/>
                    <a:lumOff val="40000"/>
                  </a:schemeClr>
                </a:solidFill>
                <a:latin typeface="Consolas" pitchFamily="49" charset="0"/>
                <a:cs typeface="Consolas" pitchFamily="49" charset="0"/>
              </a:rPr>
              <a:t>middle]</a:t>
            </a: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LPTR(NEW)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LPTR(M</a:t>
            </a:r>
            <a:r>
              <a:rPr lang="en-IN" sz="2000" dirty="0">
                <a:latin typeface="Consolas" pitchFamily="49" charset="0"/>
                <a:cs typeface="Consolas" pitchFamily="49" charset="0"/>
              </a:rPr>
              <a:t>)</a:t>
            </a:r>
          </a:p>
          <a:p>
            <a:r>
              <a:rPr lang="en-IN" sz="2000" dirty="0" smtClean="0">
                <a:latin typeface="Consolas" pitchFamily="49" charset="0"/>
                <a:cs typeface="Consolas" pitchFamily="49" charset="0"/>
              </a:rPr>
              <a:t>    RPTR(NEW</a:t>
            </a:r>
            <a:r>
              <a:rPr lang="en-IN" sz="2000" dirty="0">
                <a:latin typeface="Consolas" pitchFamily="49" charset="0"/>
                <a:cs typeface="Consolas" pitchFamily="49" charset="0"/>
              </a:rPr>
              <a:t>)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M</a:t>
            </a:r>
          </a:p>
          <a:p>
            <a:r>
              <a:rPr lang="en-IN" sz="2000" dirty="0" smtClean="0">
                <a:latin typeface="Consolas" pitchFamily="49" charset="0"/>
                <a:cs typeface="Consolas" pitchFamily="49" charset="0"/>
              </a:rPr>
              <a:t>    LPTR(M</a:t>
            </a:r>
            <a:r>
              <a:rPr lang="en-IN" sz="2000" dirty="0">
                <a:latin typeface="Consolas" pitchFamily="49" charset="0"/>
                <a:cs typeface="Consolas" pitchFamily="49" charset="0"/>
              </a:rPr>
              <a:t>)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NEW</a:t>
            </a:r>
          </a:p>
          <a:p>
            <a:r>
              <a:rPr lang="en-IN" sz="2000" dirty="0" smtClean="0">
                <a:latin typeface="Consolas" pitchFamily="49" charset="0"/>
                <a:cs typeface="Consolas" pitchFamily="49" charset="0"/>
              </a:rPr>
              <a:t>    RPTR(LPTR(NEW</a:t>
            </a:r>
            <a:r>
              <a:rPr lang="en-IN" sz="2000" dirty="0">
                <a:latin typeface="Consolas" pitchFamily="49" charset="0"/>
                <a:cs typeface="Consolas" pitchFamily="49" charset="0"/>
              </a:rPr>
              <a:t>))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NEW</a:t>
            </a:r>
          </a:p>
          <a:p>
            <a:r>
              <a:rPr lang="en-IN" sz="2000" dirty="0" smtClean="0">
                <a:latin typeface="Consolas" pitchFamily="49" charset="0"/>
                <a:cs typeface="Consolas" pitchFamily="49" charset="0"/>
              </a:rPr>
              <a:t>    Return</a:t>
            </a:r>
          </a:p>
        </p:txBody>
      </p:sp>
      <p:grpSp>
        <p:nvGrpSpPr>
          <p:cNvPr id="7" name="Group 6"/>
          <p:cNvGrpSpPr/>
          <p:nvPr/>
        </p:nvGrpSpPr>
        <p:grpSpPr>
          <a:xfrm>
            <a:off x="1866900" y="5201305"/>
            <a:ext cx="1066800" cy="381000"/>
            <a:chOff x="304800" y="4191000"/>
            <a:chExt cx="1066800" cy="381000"/>
          </a:xfrm>
        </p:grpSpPr>
        <p:sp>
          <p:nvSpPr>
            <p:cNvPr id="8" name="Rectangle 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10</a:t>
              </a:r>
              <a:endParaRPr lang="en-US" sz="2000" b="1" dirty="0"/>
            </a:p>
          </p:txBody>
        </p:sp>
        <p:sp>
          <p:nvSpPr>
            <p:cNvPr id="9" name="Rectangle 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11" name="TextBox 10"/>
          <p:cNvSpPr txBox="1"/>
          <p:nvPr/>
        </p:nvSpPr>
        <p:spPr>
          <a:xfrm>
            <a:off x="2093640" y="5593973"/>
            <a:ext cx="659155" cy="369332"/>
          </a:xfrm>
          <a:prstGeom prst="rect">
            <a:avLst/>
          </a:prstGeom>
          <a:noFill/>
        </p:spPr>
        <p:txBody>
          <a:bodyPr wrap="none" rtlCol="0">
            <a:spAutoFit/>
          </a:bodyPr>
          <a:lstStyle/>
          <a:p>
            <a:pPr algn="ctr"/>
            <a:r>
              <a:rPr lang="en-IN" b="1" dirty="0" smtClean="0"/>
              <a:t>NEW</a:t>
            </a:r>
            <a:endParaRPr lang="en-US" b="1" dirty="0"/>
          </a:p>
        </p:txBody>
      </p:sp>
      <p:cxnSp>
        <p:nvCxnSpPr>
          <p:cNvPr id="12" name="Straight Connector 11"/>
          <p:cNvCxnSpPr/>
          <p:nvPr/>
        </p:nvCxnSpPr>
        <p:spPr>
          <a:xfrm flipH="1">
            <a:off x="1862418" y="5212973"/>
            <a:ext cx="304800" cy="3810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Straight Connector 12"/>
          <p:cNvCxnSpPr/>
          <p:nvPr/>
        </p:nvCxnSpPr>
        <p:spPr>
          <a:xfrm flipH="1">
            <a:off x="2628900" y="5201305"/>
            <a:ext cx="304800" cy="381000"/>
          </a:xfrm>
          <a:prstGeom prst="line">
            <a:avLst/>
          </a:prstGeom>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1862418" y="5791210"/>
            <a:ext cx="282450" cy="369332"/>
          </a:xfrm>
          <a:prstGeom prst="rect">
            <a:avLst/>
          </a:prstGeom>
          <a:noFill/>
        </p:spPr>
        <p:txBody>
          <a:bodyPr wrap="none" rtlCol="0">
            <a:spAutoFit/>
          </a:bodyPr>
          <a:lstStyle/>
          <a:p>
            <a:pPr algn="ctr"/>
            <a:r>
              <a:rPr lang="en-IN" b="1" dirty="0" smtClean="0"/>
              <a:t>L</a:t>
            </a:r>
            <a:endParaRPr lang="en-US" b="1" dirty="0"/>
          </a:p>
        </p:txBody>
      </p:sp>
      <p:cxnSp>
        <p:nvCxnSpPr>
          <p:cNvPr id="15" name="Straight Arrow Connector 14"/>
          <p:cNvCxnSpPr>
            <a:stCxn id="14" idx="0"/>
          </p:cNvCxnSpPr>
          <p:nvPr/>
        </p:nvCxnSpPr>
        <p:spPr>
          <a:xfrm flipV="1">
            <a:off x="2003643" y="555094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2688356" y="5791210"/>
            <a:ext cx="314510" cy="369332"/>
          </a:xfrm>
          <a:prstGeom prst="rect">
            <a:avLst/>
          </a:prstGeom>
          <a:noFill/>
        </p:spPr>
        <p:txBody>
          <a:bodyPr wrap="none" rtlCol="0">
            <a:spAutoFit/>
          </a:bodyPr>
          <a:lstStyle/>
          <a:p>
            <a:pPr algn="ctr"/>
            <a:r>
              <a:rPr lang="en-IN" b="1" dirty="0" smtClean="0"/>
              <a:t>R</a:t>
            </a:r>
            <a:endParaRPr lang="en-US" b="1" dirty="0"/>
          </a:p>
        </p:txBody>
      </p:sp>
      <p:cxnSp>
        <p:nvCxnSpPr>
          <p:cNvPr id="17" name="Straight Arrow Connector 16"/>
          <p:cNvCxnSpPr>
            <a:stCxn id="16" idx="0"/>
          </p:cNvCxnSpPr>
          <p:nvPr/>
        </p:nvCxnSpPr>
        <p:spPr>
          <a:xfrm flipV="1">
            <a:off x="2845611" y="555094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8361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0500" y="990600"/>
            <a:ext cx="8763000" cy="2819400"/>
          </a:xfrm>
        </p:spPr>
        <p:txBody>
          <a:bodyPr>
            <a:normAutofit lnSpcReduction="10000"/>
          </a:bodyPr>
          <a:lstStyle/>
          <a:p>
            <a:pPr>
              <a:buClr>
                <a:schemeClr val="tx1"/>
              </a:buClr>
            </a:pPr>
            <a:r>
              <a:rPr lang="en-IN" b="1" dirty="0" smtClean="0">
                <a:solidFill>
                  <a:srgbClr val="FF0000"/>
                </a:solidFill>
              </a:rPr>
              <a:t>Search Operation</a:t>
            </a:r>
          </a:p>
          <a:p>
            <a:pPr lvl="1"/>
            <a:r>
              <a:rPr lang="en-IN" b="1" dirty="0" smtClean="0">
                <a:solidFill>
                  <a:srgbClr val="34495E"/>
                </a:solidFill>
              </a:rPr>
              <a:t>If particular node in the list is required</a:t>
            </a:r>
            <a:r>
              <a:rPr lang="en-IN" dirty="0" smtClean="0"/>
              <a:t>, it is necessary to follow links from the first node onwards until the desired node is found, in this situation </a:t>
            </a:r>
            <a:r>
              <a:rPr lang="en-IN" b="1" dirty="0" smtClean="0"/>
              <a:t>it is more time consuming </a:t>
            </a:r>
            <a:r>
              <a:rPr lang="en-IN" dirty="0" smtClean="0"/>
              <a:t>to go through linked list than a sequential list.</a:t>
            </a:r>
          </a:p>
          <a:p>
            <a:pPr lvl="1"/>
            <a:r>
              <a:rPr lang="en-IN" dirty="0" smtClean="0"/>
              <a:t>Search operation </a:t>
            </a:r>
            <a:r>
              <a:rPr lang="en-IN" dirty="0"/>
              <a:t>is more </a:t>
            </a:r>
            <a:r>
              <a:rPr lang="en-IN" dirty="0" smtClean="0"/>
              <a:t>time consuming in </a:t>
            </a:r>
            <a:r>
              <a:rPr lang="en-IN" dirty="0"/>
              <a:t>Linked </a:t>
            </a:r>
            <a:r>
              <a:rPr lang="en-IN" dirty="0" smtClean="0"/>
              <a:t>Allocation.</a:t>
            </a:r>
          </a:p>
          <a:p>
            <a:pPr>
              <a:buClr>
                <a:schemeClr val="tx1"/>
              </a:buClr>
            </a:pPr>
            <a:r>
              <a:rPr lang="en-IN" b="1" dirty="0" smtClean="0">
                <a:solidFill>
                  <a:srgbClr val="FF0000"/>
                </a:solidFill>
              </a:rPr>
              <a:t>Join Operation</a:t>
            </a:r>
          </a:p>
          <a:p>
            <a:pPr marL="606425" lvl="2">
              <a:buFont typeface="Wingdings" panose="05000000000000000000" pitchFamily="2" charset="2"/>
              <a:buChar char="§"/>
            </a:pPr>
            <a:r>
              <a:rPr lang="en-IN" dirty="0" smtClean="0"/>
              <a:t>Join operation </a:t>
            </a:r>
            <a:r>
              <a:rPr lang="en-IN" dirty="0"/>
              <a:t>is more efficient in Linked </a:t>
            </a:r>
            <a:r>
              <a:rPr lang="en-IN" dirty="0" smtClean="0"/>
              <a:t>Allocation.</a:t>
            </a:r>
            <a:endParaRPr lang="en-IN" dirty="0"/>
          </a:p>
          <a:p>
            <a:endParaRPr lang="en-US" dirty="0"/>
          </a:p>
        </p:txBody>
      </p:sp>
      <p:grpSp>
        <p:nvGrpSpPr>
          <p:cNvPr id="4" name="Group 3"/>
          <p:cNvGrpSpPr/>
          <p:nvPr/>
        </p:nvGrpSpPr>
        <p:grpSpPr>
          <a:xfrm>
            <a:off x="666468"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01907"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506907"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411907"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198710" y="42871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4287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4287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40204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522395" y="4494217"/>
            <a:ext cx="652743" cy="369332"/>
          </a:xfrm>
          <a:prstGeom prst="rect">
            <a:avLst/>
          </a:prstGeom>
          <a:noFill/>
        </p:spPr>
        <p:txBody>
          <a:bodyPr wrap="none" rtlCol="0">
            <a:spAutoFit/>
          </a:bodyPr>
          <a:lstStyle/>
          <a:p>
            <a:r>
              <a:rPr lang="en-IN" b="1" dirty="0" smtClean="0">
                <a:solidFill>
                  <a:srgbClr val="FF0000"/>
                </a:solidFill>
              </a:rPr>
              <a:t>1000</a:t>
            </a:r>
            <a:endParaRPr lang="en-US" b="1" dirty="0">
              <a:solidFill>
                <a:srgbClr val="FF0000"/>
              </a:solidFill>
            </a:endParaRPr>
          </a:p>
        </p:txBody>
      </p:sp>
      <p:sp>
        <p:nvSpPr>
          <p:cNvPr id="21" name="TextBox 20"/>
          <p:cNvSpPr txBox="1"/>
          <p:nvPr/>
        </p:nvSpPr>
        <p:spPr>
          <a:xfrm>
            <a:off x="4429010" y="4507468"/>
            <a:ext cx="652743" cy="369332"/>
          </a:xfrm>
          <a:prstGeom prst="rect">
            <a:avLst/>
          </a:prstGeom>
          <a:noFill/>
        </p:spPr>
        <p:txBody>
          <a:bodyPr wrap="none" rtlCol="0">
            <a:spAutoFit/>
          </a:bodyPr>
          <a:lstStyle/>
          <a:p>
            <a:r>
              <a:rPr lang="en-IN" b="1" dirty="0" smtClean="0">
                <a:solidFill>
                  <a:srgbClr val="FF0000"/>
                </a:solidFill>
              </a:rPr>
              <a:t>2050</a:t>
            </a:r>
            <a:endParaRPr lang="en-US" b="1" dirty="0">
              <a:solidFill>
                <a:srgbClr val="FF0000"/>
              </a:solidFill>
            </a:endParaRPr>
          </a:p>
        </p:txBody>
      </p:sp>
      <p:sp>
        <p:nvSpPr>
          <p:cNvPr id="22" name="TextBox 21"/>
          <p:cNvSpPr txBox="1"/>
          <p:nvPr/>
        </p:nvSpPr>
        <p:spPr>
          <a:xfrm>
            <a:off x="6357128" y="4507468"/>
            <a:ext cx="652743" cy="369332"/>
          </a:xfrm>
          <a:prstGeom prst="rect">
            <a:avLst/>
          </a:prstGeom>
          <a:noFill/>
        </p:spPr>
        <p:txBody>
          <a:bodyPr wrap="none" rtlCol="0">
            <a:spAutoFit/>
          </a:bodyPr>
          <a:lstStyle/>
          <a:p>
            <a:r>
              <a:rPr lang="en-IN" b="1" dirty="0" smtClean="0">
                <a:solidFill>
                  <a:srgbClr val="FF0000"/>
                </a:solidFill>
              </a:rPr>
              <a:t>3335</a:t>
            </a:r>
            <a:endParaRPr lang="en-US" b="1" dirty="0">
              <a:solidFill>
                <a:srgbClr val="FF0000"/>
              </a:solidFill>
            </a:endParaRPr>
          </a:p>
        </p:txBody>
      </p:sp>
      <p:sp>
        <p:nvSpPr>
          <p:cNvPr id="23" name="TextBox 22"/>
          <p:cNvSpPr txBox="1"/>
          <p:nvPr/>
        </p:nvSpPr>
        <p:spPr>
          <a:xfrm>
            <a:off x="592505" y="4505885"/>
            <a:ext cx="652743" cy="369332"/>
          </a:xfrm>
          <a:prstGeom prst="rect">
            <a:avLst/>
          </a:prstGeom>
          <a:noFill/>
        </p:spPr>
        <p:txBody>
          <a:bodyPr wrap="none" rtlCol="0">
            <a:spAutoFit/>
          </a:bodyPr>
          <a:lstStyle/>
          <a:p>
            <a:r>
              <a:rPr lang="en-IN" b="1" dirty="0">
                <a:solidFill>
                  <a:srgbClr val="FF0000"/>
                </a:solidFill>
              </a:rPr>
              <a:t>5</a:t>
            </a:r>
            <a:r>
              <a:rPr lang="en-IN" b="1" dirty="0" smtClean="0">
                <a:solidFill>
                  <a:srgbClr val="FF0000"/>
                </a:solidFill>
              </a:rPr>
              <a:t>000</a:t>
            </a:r>
            <a:endParaRPr lang="en-US" b="1" dirty="0">
              <a:solidFill>
                <a:srgbClr val="FF0000"/>
              </a:solidFill>
            </a:endParaRPr>
          </a:p>
        </p:txBody>
      </p:sp>
      <p:sp>
        <p:nvSpPr>
          <p:cNvPr id="24" name="TextBox 23"/>
          <p:cNvSpPr txBox="1"/>
          <p:nvPr/>
        </p:nvSpPr>
        <p:spPr>
          <a:xfrm>
            <a:off x="1500206" y="4108319"/>
            <a:ext cx="652743" cy="369332"/>
          </a:xfrm>
          <a:prstGeom prst="rect">
            <a:avLst/>
          </a:prstGeom>
          <a:noFill/>
        </p:spPr>
        <p:txBody>
          <a:bodyPr wrap="none" rtlCol="0">
            <a:spAutoFit/>
          </a:bodyPr>
          <a:lstStyle/>
          <a:p>
            <a:r>
              <a:rPr lang="en-IN" b="1" dirty="0" smtClean="0">
                <a:solidFill>
                  <a:srgbClr val="FFFF00"/>
                </a:solidFill>
              </a:rPr>
              <a:t>1000</a:t>
            </a:r>
            <a:endParaRPr lang="en-US" b="1" dirty="0">
              <a:solidFill>
                <a:srgbClr val="FFFF00"/>
              </a:solidFill>
            </a:endParaRPr>
          </a:p>
        </p:txBody>
      </p:sp>
      <p:sp>
        <p:nvSpPr>
          <p:cNvPr id="25" name="TextBox 24"/>
          <p:cNvSpPr txBox="1"/>
          <p:nvPr/>
        </p:nvSpPr>
        <p:spPr>
          <a:xfrm>
            <a:off x="3425084" y="4096651"/>
            <a:ext cx="652743" cy="369332"/>
          </a:xfrm>
          <a:prstGeom prst="rect">
            <a:avLst/>
          </a:prstGeom>
          <a:noFill/>
        </p:spPr>
        <p:txBody>
          <a:bodyPr wrap="none" rtlCol="0">
            <a:spAutoFit/>
          </a:bodyPr>
          <a:lstStyle/>
          <a:p>
            <a:r>
              <a:rPr lang="en-IN" b="1" dirty="0" smtClean="0">
                <a:solidFill>
                  <a:srgbClr val="FFFF00"/>
                </a:solidFill>
              </a:rPr>
              <a:t>2050</a:t>
            </a:r>
            <a:endParaRPr lang="en-US" b="1" dirty="0">
              <a:solidFill>
                <a:srgbClr val="FFFF00"/>
              </a:solidFill>
            </a:endParaRPr>
          </a:p>
        </p:txBody>
      </p:sp>
      <p:sp>
        <p:nvSpPr>
          <p:cNvPr id="26" name="TextBox 25"/>
          <p:cNvSpPr txBox="1"/>
          <p:nvPr/>
        </p:nvSpPr>
        <p:spPr>
          <a:xfrm>
            <a:off x="5336711" y="4096651"/>
            <a:ext cx="652743" cy="369332"/>
          </a:xfrm>
          <a:prstGeom prst="rect">
            <a:avLst/>
          </a:prstGeom>
          <a:noFill/>
        </p:spPr>
        <p:txBody>
          <a:bodyPr wrap="none" rtlCol="0">
            <a:spAutoFit/>
          </a:bodyPr>
          <a:lstStyle/>
          <a:p>
            <a:r>
              <a:rPr lang="en-IN" b="1" dirty="0" smtClean="0">
                <a:solidFill>
                  <a:srgbClr val="FFFF00"/>
                </a:solidFill>
              </a:rPr>
              <a:t>3335</a:t>
            </a:r>
            <a:endParaRPr lang="en-US" b="1" dirty="0">
              <a:solidFill>
                <a:srgbClr val="FFFF00"/>
              </a:solidFill>
            </a:endParaRPr>
          </a:p>
        </p:txBody>
      </p:sp>
      <p:grpSp>
        <p:nvGrpSpPr>
          <p:cNvPr id="27" name="Group 26"/>
          <p:cNvGrpSpPr/>
          <p:nvPr/>
        </p:nvGrpSpPr>
        <p:grpSpPr>
          <a:xfrm>
            <a:off x="1561519"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smtClean="0"/>
                <a:t>12</a:t>
              </a:r>
              <a:endParaRPr lang="en-US" sz="2400" b="1" dirty="0"/>
            </a:p>
          </p:txBody>
        </p:sp>
        <p:sp>
          <p:nvSpPr>
            <p:cNvPr id="29" name="Rectangle 28"/>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0" name="Group 29"/>
          <p:cNvGrpSpPr/>
          <p:nvPr/>
        </p:nvGrpSpPr>
        <p:grpSpPr>
          <a:xfrm>
            <a:off x="3496958"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smtClean="0"/>
                <a:t>52</a:t>
              </a:r>
              <a:endParaRPr lang="en-US" sz="2400" b="1" dirty="0"/>
            </a:p>
          </p:txBody>
        </p:sp>
        <p:sp>
          <p:nvSpPr>
            <p:cNvPr id="32" name="Rectangle 31"/>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3" name="Group 32"/>
          <p:cNvGrpSpPr/>
          <p:nvPr/>
        </p:nvGrpSpPr>
        <p:grpSpPr>
          <a:xfrm>
            <a:off x="5401958"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smtClean="0"/>
                <a:t>15</a:t>
              </a:r>
              <a:endParaRPr lang="en-US" sz="2400" b="1" dirty="0"/>
            </a:p>
          </p:txBody>
        </p:sp>
        <p:sp>
          <p:nvSpPr>
            <p:cNvPr id="35" name="Rectangle 34"/>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6" name="Group 35"/>
          <p:cNvGrpSpPr/>
          <p:nvPr/>
        </p:nvGrpSpPr>
        <p:grpSpPr>
          <a:xfrm>
            <a:off x="7306958"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smtClean="0"/>
                <a:t>100</a:t>
              </a:r>
              <a:endParaRPr lang="en-US" sz="2400" b="1" dirty="0"/>
            </a:p>
          </p:txBody>
        </p:sp>
        <p:sp>
          <p:nvSpPr>
            <p:cNvPr id="38" name="Rectangle 37"/>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093761" y="58111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029200" y="5811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6934200" y="5811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068958" y="55444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3417446" y="6018217"/>
            <a:ext cx="535724" cy="369332"/>
          </a:xfrm>
          <a:prstGeom prst="rect">
            <a:avLst/>
          </a:prstGeom>
          <a:noFill/>
        </p:spPr>
        <p:txBody>
          <a:bodyPr wrap="none" rtlCol="0">
            <a:spAutoFit/>
          </a:bodyPr>
          <a:lstStyle/>
          <a:p>
            <a:r>
              <a:rPr lang="en-IN" b="1" dirty="0" smtClean="0">
                <a:solidFill>
                  <a:srgbClr val="FF0000"/>
                </a:solidFill>
              </a:rPr>
              <a:t>580</a:t>
            </a:r>
            <a:endParaRPr lang="en-US" b="1" dirty="0">
              <a:solidFill>
                <a:srgbClr val="FF0000"/>
              </a:solidFill>
            </a:endParaRPr>
          </a:p>
        </p:txBody>
      </p:sp>
      <p:sp>
        <p:nvSpPr>
          <p:cNvPr id="44" name="TextBox 43"/>
          <p:cNvSpPr txBox="1"/>
          <p:nvPr/>
        </p:nvSpPr>
        <p:spPr>
          <a:xfrm>
            <a:off x="5324061" y="6031468"/>
            <a:ext cx="652743" cy="369332"/>
          </a:xfrm>
          <a:prstGeom prst="rect">
            <a:avLst/>
          </a:prstGeom>
          <a:noFill/>
        </p:spPr>
        <p:txBody>
          <a:bodyPr wrap="none" rtlCol="0">
            <a:spAutoFit/>
          </a:bodyPr>
          <a:lstStyle/>
          <a:p>
            <a:r>
              <a:rPr lang="en-IN" b="1" dirty="0" smtClean="0">
                <a:solidFill>
                  <a:srgbClr val="FF0000"/>
                </a:solidFill>
              </a:rPr>
              <a:t>5096</a:t>
            </a:r>
            <a:endParaRPr lang="en-US" b="1" dirty="0">
              <a:solidFill>
                <a:srgbClr val="FF0000"/>
              </a:solidFill>
            </a:endParaRPr>
          </a:p>
        </p:txBody>
      </p:sp>
      <p:sp>
        <p:nvSpPr>
          <p:cNvPr id="45" name="TextBox 44"/>
          <p:cNvSpPr txBox="1"/>
          <p:nvPr/>
        </p:nvSpPr>
        <p:spPr>
          <a:xfrm>
            <a:off x="7252179" y="6031468"/>
            <a:ext cx="652743" cy="369332"/>
          </a:xfrm>
          <a:prstGeom prst="rect">
            <a:avLst/>
          </a:prstGeom>
          <a:noFill/>
        </p:spPr>
        <p:txBody>
          <a:bodyPr wrap="none" rtlCol="0">
            <a:spAutoFit/>
          </a:bodyPr>
          <a:lstStyle/>
          <a:p>
            <a:r>
              <a:rPr lang="en-IN" b="1" dirty="0" smtClean="0">
                <a:solidFill>
                  <a:srgbClr val="FF0000"/>
                </a:solidFill>
              </a:rPr>
              <a:t>5145</a:t>
            </a:r>
            <a:endParaRPr lang="en-US" b="1" dirty="0">
              <a:solidFill>
                <a:srgbClr val="FF0000"/>
              </a:solidFill>
            </a:endParaRPr>
          </a:p>
        </p:txBody>
      </p:sp>
      <p:sp>
        <p:nvSpPr>
          <p:cNvPr id="46" name="TextBox 45"/>
          <p:cNvSpPr txBox="1"/>
          <p:nvPr/>
        </p:nvSpPr>
        <p:spPr>
          <a:xfrm>
            <a:off x="1487556" y="6029885"/>
            <a:ext cx="652743" cy="369332"/>
          </a:xfrm>
          <a:prstGeom prst="rect">
            <a:avLst/>
          </a:prstGeom>
          <a:noFill/>
        </p:spPr>
        <p:txBody>
          <a:bodyPr wrap="none" rtlCol="0">
            <a:spAutoFit/>
          </a:bodyPr>
          <a:lstStyle/>
          <a:p>
            <a:r>
              <a:rPr lang="en-IN" b="1" dirty="0" smtClean="0">
                <a:solidFill>
                  <a:srgbClr val="FF0000"/>
                </a:solidFill>
              </a:rPr>
              <a:t>5050</a:t>
            </a:r>
            <a:endParaRPr lang="en-US" b="1" dirty="0">
              <a:solidFill>
                <a:srgbClr val="FF0000"/>
              </a:solidFill>
            </a:endParaRPr>
          </a:p>
        </p:txBody>
      </p:sp>
      <p:sp>
        <p:nvSpPr>
          <p:cNvPr id="47" name="TextBox 46"/>
          <p:cNvSpPr txBox="1"/>
          <p:nvPr/>
        </p:nvSpPr>
        <p:spPr>
          <a:xfrm>
            <a:off x="2395257" y="5632319"/>
            <a:ext cx="535724" cy="369332"/>
          </a:xfrm>
          <a:prstGeom prst="rect">
            <a:avLst/>
          </a:prstGeom>
          <a:noFill/>
        </p:spPr>
        <p:txBody>
          <a:bodyPr wrap="none" rtlCol="0">
            <a:spAutoFit/>
          </a:bodyPr>
          <a:lstStyle/>
          <a:p>
            <a:r>
              <a:rPr lang="en-IN" b="1" dirty="0" smtClean="0">
                <a:solidFill>
                  <a:srgbClr val="FFFF00"/>
                </a:solidFill>
              </a:rPr>
              <a:t>580</a:t>
            </a:r>
            <a:endParaRPr lang="en-US" b="1" dirty="0">
              <a:solidFill>
                <a:srgbClr val="FFFF00"/>
              </a:solidFill>
            </a:endParaRPr>
          </a:p>
        </p:txBody>
      </p:sp>
      <p:sp>
        <p:nvSpPr>
          <p:cNvPr id="48" name="TextBox 47"/>
          <p:cNvSpPr txBox="1"/>
          <p:nvPr/>
        </p:nvSpPr>
        <p:spPr>
          <a:xfrm>
            <a:off x="4320135" y="5620651"/>
            <a:ext cx="652743" cy="369332"/>
          </a:xfrm>
          <a:prstGeom prst="rect">
            <a:avLst/>
          </a:prstGeom>
          <a:noFill/>
        </p:spPr>
        <p:txBody>
          <a:bodyPr wrap="none" rtlCol="0">
            <a:spAutoFit/>
          </a:bodyPr>
          <a:lstStyle/>
          <a:p>
            <a:r>
              <a:rPr lang="en-IN" b="1" dirty="0" smtClean="0">
                <a:solidFill>
                  <a:srgbClr val="FFFF00"/>
                </a:solidFill>
              </a:rPr>
              <a:t>5096</a:t>
            </a:r>
            <a:endParaRPr lang="en-US" b="1" dirty="0">
              <a:solidFill>
                <a:srgbClr val="FFFF00"/>
              </a:solidFill>
            </a:endParaRPr>
          </a:p>
        </p:txBody>
      </p:sp>
      <p:sp>
        <p:nvSpPr>
          <p:cNvPr id="49" name="TextBox 48"/>
          <p:cNvSpPr txBox="1"/>
          <p:nvPr/>
        </p:nvSpPr>
        <p:spPr>
          <a:xfrm>
            <a:off x="6231762" y="5620651"/>
            <a:ext cx="652743" cy="369332"/>
          </a:xfrm>
          <a:prstGeom prst="rect">
            <a:avLst/>
          </a:prstGeom>
          <a:noFill/>
        </p:spPr>
        <p:txBody>
          <a:bodyPr wrap="none" rtlCol="0">
            <a:spAutoFit/>
          </a:bodyPr>
          <a:lstStyle/>
          <a:p>
            <a:r>
              <a:rPr lang="en-IN" b="1" dirty="0" smtClean="0">
                <a:solidFill>
                  <a:srgbClr val="FFFF00"/>
                </a:solidFill>
              </a:rPr>
              <a:t>5145</a:t>
            </a:r>
            <a:endParaRPr lang="en-US" b="1" dirty="0">
              <a:solidFill>
                <a:srgbClr val="FFFF00"/>
              </a:solidFill>
            </a:endParaRPr>
          </a:p>
        </p:txBody>
      </p:sp>
      <p:cxnSp>
        <p:nvCxnSpPr>
          <p:cNvPr id="53" name="Straight Connector 52"/>
          <p:cNvCxnSpPr>
            <a:stCxn id="15" idx="3"/>
          </p:cNvCxnSpPr>
          <p:nvPr/>
        </p:nvCxnSpPr>
        <p:spPr>
          <a:xfrm>
            <a:off x="7944149" y="4287151"/>
            <a:ext cx="509930" cy="5834"/>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8454079" y="4281317"/>
            <a:ext cx="0" cy="824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1047468" y="5105400"/>
            <a:ext cx="74107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1047468" y="5105400"/>
            <a:ext cx="0" cy="699917"/>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endCxn id="28" idx="1"/>
          </p:cNvCxnSpPr>
          <p:nvPr/>
        </p:nvCxnSpPr>
        <p:spPr>
          <a:xfrm>
            <a:off x="1047468" y="5805317"/>
            <a:ext cx="514051" cy="58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7272057" y="4114800"/>
            <a:ext cx="652743" cy="369332"/>
          </a:xfrm>
          <a:prstGeom prst="rect">
            <a:avLst/>
          </a:prstGeom>
          <a:noFill/>
        </p:spPr>
        <p:txBody>
          <a:bodyPr wrap="none" rtlCol="0">
            <a:spAutoFit/>
          </a:bodyPr>
          <a:lstStyle/>
          <a:p>
            <a:r>
              <a:rPr lang="en-IN" b="1" dirty="0" smtClean="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30681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6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a:t>
            </a:r>
            <a:r>
              <a:rPr lang="en-IN" dirty="0" smtClean="0"/>
              <a:t>DOU _DEL </a:t>
            </a:r>
            <a:r>
              <a:rPr lang="en-IN" dirty="0"/>
              <a:t>(L, R, OLD)</a:t>
            </a:r>
            <a:endParaRPr lang="en-US" dirty="0"/>
          </a:p>
        </p:txBody>
      </p:sp>
      <p:sp>
        <p:nvSpPr>
          <p:cNvPr id="3" name="Content Placeholder 2"/>
          <p:cNvSpPr>
            <a:spLocks noGrp="1"/>
          </p:cNvSpPr>
          <p:nvPr>
            <p:ph idx="1"/>
          </p:nvPr>
        </p:nvSpPr>
        <p:spPr/>
        <p:txBody>
          <a:bodyPr/>
          <a:lstStyle/>
          <a:p>
            <a:r>
              <a:rPr lang="en-IN" dirty="0"/>
              <a:t>This algorithm </a:t>
            </a:r>
            <a:r>
              <a:rPr lang="en-IN" dirty="0" smtClean="0"/>
              <a:t>deletes </a:t>
            </a:r>
            <a:r>
              <a:rPr lang="en-IN" dirty="0"/>
              <a:t>the node whose address is contained in the variable </a:t>
            </a:r>
            <a:r>
              <a:rPr lang="en-IN" dirty="0" smtClean="0"/>
              <a:t>OLD</a:t>
            </a:r>
            <a:endParaRPr lang="en-IN" dirty="0"/>
          </a:p>
          <a:p>
            <a:r>
              <a:rPr lang="en-IN" dirty="0" smtClean="0"/>
              <a:t>Typical </a:t>
            </a:r>
            <a:r>
              <a:rPr lang="en-IN" dirty="0"/>
              <a:t>node of doubly linked list contains following fields LPTR, RPTR and INFO</a:t>
            </a:r>
          </a:p>
          <a:p>
            <a:pPr>
              <a:buClr>
                <a:schemeClr val="tx1"/>
              </a:buClr>
            </a:pPr>
            <a:r>
              <a:rPr lang="en-IN" b="1" dirty="0">
                <a:solidFill>
                  <a:srgbClr val="FF0000"/>
                </a:solidFill>
              </a:rPr>
              <a:t>LPTR</a:t>
            </a:r>
            <a:r>
              <a:rPr lang="en-IN" dirty="0">
                <a:solidFill>
                  <a:srgbClr val="FF0000"/>
                </a:solidFill>
              </a:rPr>
              <a:t> </a:t>
            </a:r>
            <a:r>
              <a:rPr lang="en-IN" dirty="0"/>
              <a:t>is pointer variable pointing to Predecessor of a node</a:t>
            </a:r>
          </a:p>
          <a:p>
            <a:pPr>
              <a:buClr>
                <a:schemeClr val="tx1"/>
              </a:buClr>
            </a:pPr>
            <a:r>
              <a:rPr lang="en-IN" b="1" dirty="0">
                <a:solidFill>
                  <a:srgbClr val="FF0000"/>
                </a:solidFill>
              </a:rPr>
              <a:t>RPTR</a:t>
            </a:r>
            <a:r>
              <a:rPr lang="en-IN" dirty="0">
                <a:solidFill>
                  <a:srgbClr val="FF0000"/>
                </a:solidFill>
              </a:rPr>
              <a:t> </a:t>
            </a:r>
            <a:r>
              <a:rPr lang="en-IN" dirty="0"/>
              <a:t>is pointer variable pointing to Successor of a node</a:t>
            </a:r>
          </a:p>
          <a:p>
            <a:pPr>
              <a:buClr>
                <a:schemeClr val="tx1"/>
              </a:buClr>
            </a:pPr>
            <a:r>
              <a:rPr lang="en-IN" b="1" dirty="0">
                <a:solidFill>
                  <a:srgbClr val="FF0000"/>
                </a:solidFill>
              </a:rPr>
              <a:t>L</a:t>
            </a:r>
            <a:r>
              <a:rPr lang="en-IN" dirty="0"/>
              <a:t> &amp; </a:t>
            </a:r>
            <a:r>
              <a:rPr lang="en-IN" b="1" dirty="0">
                <a:solidFill>
                  <a:srgbClr val="FF0000"/>
                </a:solidFill>
              </a:rPr>
              <a:t>R</a:t>
            </a:r>
            <a:r>
              <a:rPr lang="en-IN" dirty="0"/>
              <a:t> are pointer variables pointing for Leftmost and Rightmost node of Linked List</a:t>
            </a:r>
            <a:r>
              <a:rPr lang="en-IN" dirty="0" smtClean="0"/>
              <a:t>.</a:t>
            </a:r>
            <a:endParaRPr lang="en-IN" dirty="0"/>
          </a:p>
          <a:p>
            <a:endParaRPr lang="en-IN" dirty="0"/>
          </a:p>
          <a:p>
            <a:endParaRPr lang="en-US" dirty="0"/>
          </a:p>
          <a:p>
            <a:endParaRPr lang="en-US" dirty="0"/>
          </a:p>
        </p:txBody>
      </p:sp>
    </p:spTree>
    <p:extLst>
      <p:ext uri="{BB962C8B-B14F-4D97-AF65-F5344CB8AC3E}">
        <p14:creationId xmlns:p14="http://schemas.microsoft.com/office/powerpoint/2010/main" val="144464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 from Doubly Linked List</a:t>
            </a:r>
            <a:endParaRPr lang="en-US" dirty="0"/>
          </a:p>
        </p:txBody>
      </p:sp>
      <p:grpSp>
        <p:nvGrpSpPr>
          <p:cNvPr id="4" name="Group 3"/>
          <p:cNvGrpSpPr/>
          <p:nvPr/>
        </p:nvGrpSpPr>
        <p:grpSpPr>
          <a:xfrm>
            <a:off x="838200" y="3733800"/>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4038600" y="3733800"/>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5638800" y="3733800"/>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7239000" y="3733800"/>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1" name="Straight Arrow Connector 20"/>
          <p:cNvCxnSpPr/>
          <p:nvPr/>
        </p:nvCxnSpPr>
        <p:spPr>
          <a:xfrm>
            <a:off x="5105400" y="3810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6705600" y="3810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6705600" y="4038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5105400" y="4038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8001000" y="3733800"/>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838200" y="3733800"/>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847165" y="4355068"/>
            <a:ext cx="282450" cy="369332"/>
          </a:xfrm>
          <a:prstGeom prst="rect">
            <a:avLst/>
          </a:prstGeom>
          <a:noFill/>
        </p:spPr>
        <p:txBody>
          <a:bodyPr wrap="none" rtlCol="0">
            <a:spAutoFit/>
          </a:bodyPr>
          <a:lstStyle/>
          <a:p>
            <a:pPr algn="ctr"/>
            <a:r>
              <a:rPr lang="en-IN" b="1" dirty="0" smtClean="0"/>
              <a:t>L</a:t>
            </a:r>
            <a:endParaRPr lang="en-US" b="1" dirty="0"/>
          </a:p>
        </p:txBody>
      </p:sp>
      <p:sp>
        <p:nvSpPr>
          <p:cNvPr id="29" name="TextBox 28"/>
          <p:cNvSpPr txBox="1"/>
          <p:nvPr/>
        </p:nvSpPr>
        <p:spPr>
          <a:xfrm>
            <a:off x="7991290" y="4343400"/>
            <a:ext cx="314510" cy="369332"/>
          </a:xfrm>
          <a:prstGeom prst="rect">
            <a:avLst/>
          </a:prstGeom>
          <a:noFill/>
        </p:spPr>
        <p:txBody>
          <a:bodyPr wrap="none" rtlCol="0">
            <a:spAutoFit/>
          </a:bodyPr>
          <a:lstStyle/>
          <a:p>
            <a:pPr algn="ctr"/>
            <a:r>
              <a:rPr lang="en-IN" b="1" dirty="0" smtClean="0"/>
              <a:t>R</a:t>
            </a:r>
            <a:endParaRPr lang="en-US" b="1" dirty="0"/>
          </a:p>
        </p:txBody>
      </p:sp>
      <p:cxnSp>
        <p:nvCxnSpPr>
          <p:cNvPr id="30" name="Straight Arrow Connector 29"/>
          <p:cNvCxnSpPr>
            <a:stCxn id="28" idx="0"/>
            <a:endCxn id="6" idx="2"/>
          </p:cNvCxnSpPr>
          <p:nvPr/>
        </p:nvCxnSpPr>
        <p:spPr>
          <a:xfrm flipV="1">
            <a:off x="988390" y="4114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8151190" y="4114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2438400" y="37338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41" name="Straight Arrow Connector 40"/>
          <p:cNvCxnSpPr/>
          <p:nvPr/>
        </p:nvCxnSpPr>
        <p:spPr>
          <a:xfrm>
            <a:off x="1905000" y="3810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a:off x="3505200" y="3810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3505200" y="4038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1905000" y="4038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4280093" y="3356586"/>
            <a:ext cx="583814" cy="369332"/>
          </a:xfrm>
          <a:prstGeom prst="rect">
            <a:avLst/>
          </a:prstGeom>
          <a:noFill/>
        </p:spPr>
        <p:txBody>
          <a:bodyPr wrap="none" rtlCol="0">
            <a:spAutoFit/>
          </a:bodyPr>
          <a:lstStyle/>
          <a:p>
            <a:pPr algn="ctr"/>
            <a:r>
              <a:rPr lang="en-IN" b="1" dirty="0" smtClean="0"/>
              <a:t>OLD</a:t>
            </a:r>
            <a:endParaRPr lang="en-US" b="1" dirty="0"/>
          </a:p>
        </p:txBody>
      </p:sp>
      <p:sp>
        <p:nvSpPr>
          <p:cNvPr id="48" name="TextBox 47"/>
          <p:cNvSpPr txBox="1"/>
          <p:nvPr/>
        </p:nvSpPr>
        <p:spPr>
          <a:xfrm>
            <a:off x="1066800" y="3377184"/>
            <a:ext cx="583814" cy="369332"/>
          </a:xfrm>
          <a:prstGeom prst="rect">
            <a:avLst/>
          </a:prstGeom>
          <a:noFill/>
        </p:spPr>
        <p:txBody>
          <a:bodyPr wrap="none" rtlCol="0">
            <a:spAutoFit/>
          </a:bodyPr>
          <a:lstStyle/>
          <a:p>
            <a:pPr algn="ctr"/>
            <a:r>
              <a:rPr lang="en-IN" b="1" dirty="0" smtClean="0"/>
              <a:t>OLD</a:t>
            </a:r>
            <a:endParaRPr lang="en-US" b="1" dirty="0"/>
          </a:p>
        </p:txBody>
      </p:sp>
      <p:sp>
        <p:nvSpPr>
          <p:cNvPr id="49" name="TextBox 48"/>
          <p:cNvSpPr txBox="1"/>
          <p:nvPr/>
        </p:nvSpPr>
        <p:spPr>
          <a:xfrm>
            <a:off x="7493386" y="3364468"/>
            <a:ext cx="583814" cy="369332"/>
          </a:xfrm>
          <a:prstGeom prst="rect">
            <a:avLst/>
          </a:prstGeom>
          <a:noFill/>
        </p:spPr>
        <p:txBody>
          <a:bodyPr wrap="none" rtlCol="0">
            <a:spAutoFit/>
          </a:bodyPr>
          <a:lstStyle/>
          <a:p>
            <a:pPr algn="ctr"/>
            <a:r>
              <a:rPr lang="en-IN" b="1" dirty="0" smtClean="0"/>
              <a:t>OLD</a:t>
            </a:r>
            <a:endParaRPr lang="en-US" b="1" dirty="0"/>
          </a:p>
        </p:txBody>
      </p:sp>
      <p:grpSp>
        <p:nvGrpSpPr>
          <p:cNvPr id="50" name="Group 49"/>
          <p:cNvGrpSpPr/>
          <p:nvPr/>
        </p:nvGrpSpPr>
        <p:grpSpPr>
          <a:xfrm>
            <a:off x="3089434" y="1219200"/>
            <a:ext cx="1066800" cy="381000"/>
            <a:chOff x="304800" y="4191000"/>
            <a:chExt cx="1066800" cy="381000"/>
          </a:xfrm>
        </p:grpSpPr>
        <p:sp>
          <p:nvSpPr>
            <p:cNvPr id="51" name="Rectangle 5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10</a:t>
              </a:r>
              <a:endParaRPr lang="en-US" sz="2000" b="1" dirty="0"/>
            </a:p>
          </p:txBody>
        </p:sp>
        <p:sp>
          <p:nvSpPr>
            <p:cNvPr id="52" name="Rectangle 5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4" name="TextBox 53"/>
          <p:cNvSpPr txBox="1"/>
          <p:nvPr/>
        </p:nvSpPr>
        <p:spPr>
          <a:xfrm>
            <a:off x="3353845" y="1611868"/>
            <a:ext cx="583814" cy="369332"/>
          </a:xfrm>
          <a:prstGeom prst="rect">
            <a:avLst/>
          </a:prstGeom>
          <a:noFill/>
        </p:spPr>
        <p:txBody>
          <a:bodyPr wrap="none" rtlCol="0">
            <a:spAutoFit/>
          </a:bodyPr>
          <a:lstStyle/>
          <a:p>
            <a:pPr algn="ctr"/>
            <a:r>
              <a:rPr lang="en-IN" b="1" dirty="0" smtClean="0"/>
              <a:t>OLD</a:t>
            </a:r>
            <a:endParaRPr lang="en-US" b="1" dirty="0"/>
          </a:p>
        </p:txBody>
      </p:sp>
      <p:cxnSp>
        <p:nvCxnSpPr>
          <p:cNvPr id="55" name="Straight Connector 54"/>
          <p:cNvCxnSpPr/>
          <p:nvPr/>
        </p:nvCxnSpPr>
        <p:spPr>
          <a:xfrm flipH="1">
            <a:off x="3084952" y="1230868"/>
            <a:ext cx="304800" cy="381000"/>
          </a:xfrm>
          <a:prstGeom prst="line">
            <a:avLst/>
          </a:prstGeom>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3851434" y="1219200"/>
            <a:ext cx="304800" cy="381000"/>
          </a:xfrm>
          <a:prstGeom prst="line">
            <a:avLst/>
          </a:prstGeom>
        </p:spPr>
        <p:style>
          <a:lnRef idx="2">
            <a:schemeClr val="accent6"/>
          </a:lnRef>
          <a:fillRef idx="0">
            <a:schemeClr val="accent6"/>
          </a:fillRef>
          <a:effectRef idx="1">
            <a:schemeClr val="accent6"/>
          </a:effectRef>
          <a:fontRef idx="minor">
            <a:schemeClr val="tx1"/>
          </a:fontRef>
        </p:style>
      </p:cxnSp>
      <p:sp>
        <p:nvSpPr>
          <p:cNvPr id="57" name="TextBox 56"/>
          <p:cNvSpPr txBox="1"/>
          <p:nvPr/>
        </p:nvSpPr>
        <p:spPr>
          <a:xfrm>
            <a:off x="3084952" y="1809105"/>
            <a:ext cx="282450" cy="369332"/>
          </a:xfrm>
          <a:prstGeom prst="rect">
            <a:avLst/>
          </a:prstGeom>
          <a:noFill/>
        </p:spPr>
        <p:txBody>
          <a:bodyPr wrap="none" rtlCol="0">
            <a:spAutoFit/>
          </a:bodyPr>
          <a:lstStyle/>
          <a:p>
            <a:pPr algn="ctr"/>
            <a:r>
              <a:rPr lang="en-IN" b="1" dirty="0" smtClean="0"/>
              <a:t>L</a:t>
            </a:r>
            <a:endParaRPr lang="en-US" b="1" dirty="0"/>
          </a:p>
        </p:txBody>
      </p:sp>
      <p:cxnSp>
        <p:nvCxnSpPr>
          <p:cNvPr id="58" name="Straight Arrow Connector 57"/>
          <p:cNvCxnSpPr>
            <a:stCxn id="57" idx="0"/>
          </p:cNvCxnSpPr>
          <p:nvPr/>
        </p:nvCxnSpPr>
        <p:spPr>
          <a:xfrm flipV="1">
            <a:off x="3226177" y="1568837"/>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3910890" y="1809105"/>
            <a:ext cx="314510" cy="369332"/>
          </a:xfrm>
          <a:prstGeom prst="rect">
            <a:avLst/>
          </a:prstGeom>
          <a:noFill/>
        </p:spPr>
        <p:txBody>
          <a:bodyPr wrap="none" rtlCol="0">
            <a:spAutoFit/>
          </a:bodyPr>
          <a:lstStyle/>
          <a:p>
            <a:pPr algn="ctr"/>
            <a:r>
              <a:rPr lang="en-IN" b="1" dirty="0" smtClean="0"/>
              <a:t>R</a:t>
            </a:r>
            <a:endParaRPr lang="en-US" b="1" dirty="0"/>
          </a:p>
        </p:txBody>
      </p:sp>
      <p:cxnSp>
        <p:nvCxnSpPr>
          <p:cNvPr id="60" name="Straight Arrow Connector 59"/>
          <p:cNvCxnSpPr>
            <a:stCxn id="59" idx="0"/>
          </p:cNvCxnSpPr>
          <p:nvPr/>
        </p:nvCxnSpPr>
        <p:spPr>
          <a:xfrm flipV="1">
            <a:off x="4068145" y="1568837"/>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4837552" y="1295400"/>
            <a:ext cx="1563248" cy="369332"/>
          </a:xfrm>
          <a:prstGeom prst="rect">
            <a:avLst/>
          </a:prstGeom>
          <a:noFill/>
        </p:spPr>
        <p:txBody>
          <a:bodyPr wrap="none" rtlCol="0">
            <a:spAutoFit/>
          </a:bodyPr>
          <a:lstStyle/>
          <a:p>
            <a:pPr algn="ctr"/>
            <a:r>
              <a:rPr lang="en-IN" b="1" dirty="0" smtClean="0"/>
              <a:t>L </a:t>
            </a:r>
            <a:r>
              <a:rPr lang="en-IN" b="1" dirty="0" smtClean="0">
                <a:sym typeface="Wingdings" pitchFamily="2" charset="2"/>
              </a:rPr>
              <a:t> R  NULL</a:t>
            </a:r>
            <a:endParaRPr lang="en-US" b="1" dirty="0"/>
          </a:p>
        </p:txBody>
      </p:sp>
      <p:sp>
        <p:nvSpPr>
          <p:cNvPr id="64" name="TextBox 63"/>
          <p:cNvSpPr txBox="1"/>
          <p:nvPr/>
        </p:nvSpPr>
        <p:spPr>
          <a:xfrm>
            <a:off x="0" y="5105400"/>
            <a:ext cx="1827039" cy="646331"/>
          </a:xfrm>
          <a:prstGeom prst="rect">
            <a:avLst/>
          </a:prstGeom>
          <a:noFill/>
        </p:spPr>
        <p:txBody>
          <a:bodyPr wrap="none" rtlCol="0">
            <a:spAutoFit/>
          </a:bodyPr>
          <a:lstStyle/>
          <a:p>
            <a:r>
              <a:rPr lang="en-IN" b="1" dirty="0"/>
              <a:t>L </a:t>
            </a:r>
            <a:r>
              <a:rPr lang="en-IN" b="1" dirty="0" smtClean="0">
                <a:sym typeface="Wingdings" pitchFamily="2" charset="2"/>
              </a:rPr>
              <a:t></a:t>
            </a:r>
            <a:r>
              <a:rPr lang="en-IN" b="1" dirty="0" smtClean="0"/>
              <a:t> </a:t>
            </a:r>
            <a:r>
              <a:rPr lang="en-IN" b="1" dirty="0"/>
              <a:t>RPTR(L)</a:t>
            </a:r>
          </a:p>
          <a:p>
            <a:r>
              <a:rPr lang="en-IN" b="1" dirty="0" smtClean="0"/>
              <a:t>LPTR </a:t>
            </a:r>
            <a:r>
              <a:rPr lang="en-IN" b="1" dirty="0"/>
              <a:t>(L) </a:t>
            </a:r>
            <a:r>
              <a:rPr lang="en-IN" b="1" dirty="0" smtClean="0">
                <a:sym typeface="Wingdings" pitchFamily="2" charset="2"/>
              </a:rPr>
              <a:t></a:t>
            </a:r>
            <a:r>
              <a:rPr lang="en-IN" b="1" dirty="0" smtClean="0"/>
              <a:t> </a:t>
            </a:r>
            <a:r>
              <a:rPr lang="en-IN" b="1" dirty="0"/>
              <a:t>NULL</a:t>
            </a:r>
          </a:p>
        </p:txBody>
      </p:sp>
      <p:sp>
        <p:nvSpPr>
          <p:cNvPr id="65" name="TextBox 64"/>
          <p:cNvSpPr txBox="1"/>
          <p:nvPr/>
        </p:nvSpPr>
        <p:spPr>
          <a:xfrm>
            <a:off x="7316961" y="5105400"/>
            <a:ext cx="1827039" cy="646331"/>
          </a:xfrm>
          <a:prstGeom prst="rect">
            <a:avLst/>
          </a:prstGeom>
          <a:noFill/>
        </p:spPr>
        <p:txBody>
          <a:bodyPr wrap="none" rtlCol="0">
            <a:spAutoFit/>
          </a:bodyPr>
          <a:lstStyle/>
          <a:p>
            <a:r>
              <a:rPr lang="en-IN" b="1" dirty="0" smtClean="0"/>
              <a:t>R </a:t>
            </a:r>
            <a:r>
              <a:rPr lang="en-IN" b="1" dirty="0" smtClean="0">
                <a:sym typeface="Wingdings" pitchFamily="2" charset="2"/>
              </a:rPr>
              <a:t></a:t>
            </a:r>
            <a:r>
              <a:rPr lang="en-IN" b="1" dirty="0" smtClean="0"/>
              <a:t> LPTR(R)</a:t>
            </a:r>
            <a:endParaRPr lang="en-IN" b="1" dirty="0"/>
          </a:p>
          <a:p>
            <a:r>
              <a:rPr lang="en-IN" b="1" dirty="0" smtClean="0"/>
              <a:t>RPTR (R) </a:t>
            </a:r>
            <a:r>
              <a:rPr lang="en-IN" b="1" dirty="0" smtClean="0">
                <a:sym typeface="Wingdings" pitchFamily="2" charset="2"/>
              </a:rPr>
              <a:t></a:t>
            </a:r>
            <a:r>
              <a:rPr lang="en-IN" b="1" dirty="0" smtClean="0"/>
              <a:t> </a:t>
            </a:r>
            <a:r>
              <a:rPr lang="en-IN" b="1" dirty="0"/>
              <a:t>NULL</a:t>
            </a:r>
          </a:p>
        </p:txBody>
      </p:sp>
      <p:sp>
        <p:nvSpPr>
          <p:cNvPr id="66" name="TextBox 65"/>
          <p:cNvSpPr txBox="1"/>
          <p:nvPr/>
        </p:nvSpPr>
        <p:spPr>
          <a:xfrm>
            <a:off x="3048000" y="5410200"/>
            <a:ext cx="3170612" cy="369332"/>
          </a:xfrm>
          <a:prstGeom prst="rect">
            <a:avLst/>
          </a:prstGeom>
          <a:noFill/>
        </p:spPr>
        <p:txBody>
          <a:bodyPr wrap="none" rtlCol="0">
            <a:spAutoFit/>
          </a:bodyPr>
          <a:lstStyle/>
          <a:p>
            <a:r>
              <a:rPr lang="en-IN" b="1" dirty="0"/>
              <a:t>L</a:t>
            </a:r>
            <a:r>
              <a:rPr lang="en-IN" b="1" dirty="0" smtClean="0"/>
              <a:t>PTR(RTRP(OLD)) </a:t>
            </a:r>
            <a:r>
              <a:rPr lang="en-IN" b="1" dirty="0" smtClean="0">
                <a:sym typeface="Wingdings" pitchFamily="2" charset="2"/>
              </a:rPr>
              <a:t> LPTR(OLD)</a:t>
            </a:r>
            <a:endParaRPr lang="en-IN" b="1" dirty="0"/>
          </a:p>
        </p:txBody>
      </p:sp>
      <p:sp>
        <p:nvSpPr>
          <p:cNvPr id="67" name="Freeform 66"/>
          <p:cNvSpPr/>
          <p:nvPr/>
        </p:nvSpPr>
        <p:spPr>
          <a:xfrm>
            <a:off x="3377184" y="3133344"/>
            <a:ext cx="2389632" cy="585216"/>
          </a:xfrm>
          <a:custGeom>
            <a:avLst/>
            <a:gdLst>
              <a:gd name="connsiteX0" fmla="*/ 0 w 2389632"/>
              <a:gd name="connsiteY0" fmla="*/ 585216 h 585216"/>
              <a:gd name="connsiteX1" fmla="*/ 0 w 2389632"/>
              <a:gd name="connsiteY1" fmla="*/ 0 h 585216"/>
              <a:gd name="connsiteX2" fmla="*/ 2389632 w 2389632"/>
              <a:gd name="connsiteY2" fmla="*/ 0 h 585216"/>
              <a:gd name="connsiteX3" fmla="*/ 2389632 w 2389632"/>
              <a:gd name="connsiteY3" fmla="*/ 585216 h 585216"/>
            </a:gdLst>
            <a:ahLst/>
            <a:cxnLst>
              <a:cxn ang="0">
                <a:pos x="connsiteX0" y="connsiteY0"/>
              </a:cxn>
              <a:cxn ang="0">
                <a:pos x="connsiteX1" y="connsiteY1"/>
              </a:cxn>
              <a:cxn ang="0">
                <a:pos x="connsiteX2" y="connsiteY2"/>
              </a:cxn>
              <a:cxn ang="0">
                <a:pos x="connsiteX3" y="connsiteY3"/>
              </a:cxn>
            </a:cxnLst>
            <a:rect l="l" t="t" r="r" b="b"/>
            <a:pathLst>
              <a:path w="2389632" h="585216">
                <a:moveTo>
                  <a:pt x="0" y="585216"/>
                </a:moveTo>
                <a:lnTo>
                  <a:pt x="0" y="0"/>
                </a:lnTo>
                <a:lnTo>
                  <a:pt x="2389632" y="0"/>
                </a:lnTo>
                <a:lnTo>
                  <a:pt x="2389632" y="585216"/>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8" name="Freeform 67"/>
          <p:cNvSpPr/>
          <p:nvPr/>
        </p:nvSpPr>
        <p:spPr>
          <a:xfrm>
            <a:off x="3389376" y="4108704"/>
            <a:ext cx="2401824" cy="512064"/>
          </a:xfrm>
          <a:custGeom>
            <a:avLst/>
            <a:gdLst>
              <a:gd name="connsiteX0" fmla="*/ 2401824 w 2401824"/>
              <a:gd name="connsiteY0" fmla="*/ 12192 h 512064"/>
              <a:gd name="connsiteX1" fmla="*/ 2401824 w 2401824"/>
              <a:gd name="connsiteY1" fmla="*/ 512064 h 512064"/>
              <a:gd name="connsiteX2" fmla="*/ 0 w 2401824"/>
              <a:gd name="connsiteY2" fmla="*/ 512064 h 512064"/>
              <a:gd name="connsiteX3" fmla="*/ 0 w 2401824"/>
              <a:gd name="connsiteY3" fmla="*/ 0 h 512064"/>
            </a:gdLst>
            <a:ahLst/>
            <a:cxnLst>
              <a:cxn ang="0">
                <a:pos x="connsiteX0" y="connsiteY0"/>
              </a:cxn>
              <a:cxn ang="0">
                <a:pos x="connsiteX1" y="connsiteY1"/>
              </a:cxn>
              <a:cxn ang="0">
                <a:pos x="connsiteX2" y="connsiteY2"/>
              </a:cxn>
              <a:cxn ang="0">
                <a:pos x="connsiteX3" y="connsiteY3"/>
              </a:cxn>
            </a:cxnLst>
            <a:rect l="l" t="t" r="r" b="b"/>
            <a:pathLst>
              <a:path w="2401824" h="512064">
                <a:moveTo>
                  <a:pt x="2401824" y="12192"/>
                </a:moveTo>
                <a:lnTo>
                  <a:pt x="2401824" y="512064"/>
                </a:lnTo>
                <a:lnTo>
                  <a:pt x="0" y="512064"/>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9" name="TextBox 68"/>
          <p:cNvSpPr txBox="1"/>
          <p:nvPr/>
        </p:nvSpPr>
        <p:spPr>
          <a:xfrm>
            <a:off x="3048000" y="5105400"/>
            <a:ext cx="3187989" cy="369332"/>
          </a:xfrm>
          <a:prstGeom prst="rect">
            <a:avLst/>
          </a:prstGeom>
          <a:noFill/>
        </p:spPr>
        <p:txBody>
          <a:bodyPr wrap="none" rtlCol="0">
            <a:spAutoFit/>
          </a:bodyPr>
          <a:lstStyle/>
          <a:p>
            <a:r>
              <a:rPr lang="en-IN" b="1" dirty="0" smtClean="0"/>
              <a:t>RPTR(LTRP(OLD)) </a:t>
            </a:r>
            <a:r>
              <a:rPr lang="en-IN" b="1" dirty="0" smtClean="0">
                <a:sym typeface="Wingdings" pitchFamily="2" charset="2"/>
              </a:rPr>
              <a:t> RPTR(OLD)</a:t>
            </a:r>
            <a:endParaRPr lang="en-IN" b="1" dirty="0"/>
          </a:p>
        </p:txBody>
      </p:sp>
      <p:sp>
        <p:nvSpPr>
          <p:cNvPr id="70" name="TextBox 69"/>
          <p:cNvSpPr txBox="1"/>
          <p:nvPr/>
        </p:nvSpPr>
        <p:spPr>
          <a:xfrm>
            <a:off x="2384550" y="4355068"/>
            <a:ext cx="282450" cy="369332"/>
          </a:xfrm>
          <a:prstGeom prst="rect">
            <a:avLst/>
          </a:prstGeom>
          <a:noFill/>
        </p:spPr>
        <p:txBody>
          <a:bodyPr wrap="none" rtlCol="0">
            <a:spAutoFit/>
          </a:bodyPr>
          <a:lstStyle/>
          <a:p>
            <a:pPr algn="ctr"/>
            <a:r>
              <a:rPr lang="en-IN" b="1" dirty="0" smtClean="0"/>
              <a:t>L</a:t>
            </a:r>
            <a:endParaRPr lang="en-US" b="1" dirty="0"/>
          </a:p>
        </p:txBody>
      </p:sp>
      <p:cxnSp>
        <p:nvCxnSpPr>
          <p:cNvPr id="71" name="Straight Arrow Connector 70"/>
          <p:cNvCxnSpPr>
            <a:stCxn id="70" idx="0"/>
          </p:cNvCxnSpPr>
          <p:nvPr/>
        </p:nvCxnSpPr>
        <p:spPr>
          <a:xfrm flipV="1">
            <a:off x="2525775" y="4114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flipH="1">
            <a:off x="2423160" y="3738372"/>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6400800" y="4343400"/>
            <a:ext cx="314510" cy="369332"/>
          </a:xfrm>
          <a:prstGeom prst="rect">
            <a:avLst/>
          </a:prstGeom>
          <a:noFill/>
        </p:spPr>
        <p:txBody>
          <a:bodyPr wrap="none" rtlCol="0">
            <a:spAutoFit/>
          </a:bodyPr>
          <a:lstStyle/>
          <a:p>
            <a:pPr algn="ctr"/>
            <a:r>
              <a:rPr lang="en-IN" b="1" dirty="0" smtClean="0"/>
              <a:t>R</a:t>
            </a:r>
            <a:endParaRPr lang="en-US" b="1" dirty="0"/>
          </a:p>
        </p:txBody>
      </p:sp>
      <p:cxnSp>
        <p:nvCxnSpPr>
          <p:cNvPr id="74" name="Straight Arrow Connector 73"/>
          <p:cNvCxnSpPr/>
          <p:nvPr/>
        </p:nvCxnSpPr>
        <p:spPr>
          <a:xfrm flipV="1">
            <a:off x="6560700" y="4114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6400800" y="3725918"/>
            <a:ext cx="304800" cy="38100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9685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heel(1)">
                                      <p:cBhvr>
                                        <p:cTn id="134" dur="2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47" grpId="0"/>
      <p:bldP spid="48" grpId="0"/>
      <p:bldP spid="49" grpId="0"/>
      <p:bldP spid="54" grpId="0"/>
      <p:bldP spid="57" grpId="0"/>
      <p:bldP spid="59" grpId="0"/>
      <p:bldP spid="63" grpId="0"/>
      <p:bldP spid="64" grpId="0"/>
      <p:bldP spid="65" grpId="0"/>
      <p:bldP spid="66" grpId="0"/>
      <p:bldP spid="67" grpId="0" animBg="1"/>
      <p:bldP spid="68" grpId="0" animBg="1"/>
      <p:bldP spid="69" grpId="0"/>
      <p:bldP spid="70" grpId="0"/>
      <p:bldP spid="7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4" name="TextBox 3"/>
          <p:cNvSpPr txBox="1"/>
          <p:nvPr/>
        </p:nvSpPr>
        <p:spPr>
          <a:xfrm>
            <a:off x="228600" y="1050786"/>
            <a:ext cx="86868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lumMod val="60000"/>
                    <a:lumOff val="40000"/>
                  </a:schemeClr>
                </a:solidFill>
                <a:latin typeface="Consolas" pitchFamily="49" charset="0"/>
                <a:cs typeface="Consolas" pitchFamily="49" charset="0"/>
              </a:rPr>
              <a:t>1. </a:t>
            </a:r>
            <a:r>
              <a:rPr lang="en-IN" sz="2000" b="1" dirty="0">
                <a:solidFill>
                  <a:schemeClr val="tx2">
                    <a:lumMod val="60000"/>
                    <a:lumOff val="40000"/>
                  </a:schemeClr>
                </a:solidFill>
                <a:latin typeface="Consolas" pitchFamily="49" charset="0"/>
                <a:cs typeface="Consolas" pitchFamily="49" charset="0"/>
              </a:rPr>
              <a:t>[Is underflow ?]</a:t>
            </a:r>
            <a:endParaRPr lang="en-IN" sz="2000" b="1" dirty="0" smtClean="0">
              <a:solidFill>
                <a:schemeClr val="tx2">
                  <a:lumMod val="60000"/>
                  <a:lumOff val="40000"/>
                </a:schemeClr>
              </a:solidFill>
              <a:latin typeface="Consolas" pitchFamily="49" charset="0"/>
              <a:cs typeface="Consolas" pitchFamily="49" charset="0"/>
            </a:endParaRP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IF   R=NULL</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THEN write </a:t>
            </a:r>
            <a:r>
              <a:rPr lang="en-IN" sz="2000" dirty="0">
                <a:latin typeface="Consolas" pitchFamily="49" charset="0"/>
                <a:cs typeface="Consolas" pitchFamily="49" charset="0"/>
              </a:rPr>
              <a:t>(‘ UNDERFLOW’)</a:t>
            </a:r>
          </a:p>
          <a:p>
            <a:r>
              <a:rPr lang="en-IN" sz="2000" dirty="0" smtClean="0">
                <a:latin typeface="Consolas" pitchFamily="49" charset="0"/>
                <a:cs typeface="Consolas" pitchFamily="49" charset="0"/>
              </a:rPr>
              <a:t>        return</a:t>
            </a:r>
          </a:p>
          <a:p>
            <a:r>
              <a:rPr lang="en-IN" sz="2000" b="1" dirty="0" smtClean="0">
                <a:solidFill>
                  <a:schemeClr val="tx2">
                    <a:lumMod val="60000"/>
                    <a:lumOff val="40000"/>
                  </a:schemeClr>
                </a:solidFill>
                <a:latin typeface="Consolas" pitchFamily="49" charset="0"/>
                <a:cs typeface="Consolas" pitchFamily="49" charset="0"/>
              </a:rPr>
              <a:t>2</a:t>
            </a:r>
            <a:r>
              <a:rPr lang="en-IN" sz="2000" b="1" dirty="0">
                <a:solidFill>
                  <a:schemeClr val="tx2">
                    <a:lumMod val="60000"/>
                    <a:lumOff val="40000"/>
                  </a:schemeClr>
                </a:solidFill>
                <a:latin typeface="Consolas" pitchFamily="49" charset="0"/>
                <a:cs typeface="Consolas" pitchFamily="49" charset="0"/>
              </a:rPr>
              <a:t>. [Delete node]</a:t>
            </a:r>
            <a:endParaRPr lang="en-IN" sz="2000" b="1" dirty="0" smtClean="0">
              <a:solidFill>
                <a:schemeClr val="tx2">
                  <a:lumMod val="60000"/>
                  <a:lumOff val="40000"/>
                </a:schemeClr>
              </a:solidFill>
              <a:latin typeface="Consolas" pitchFamily="49" charset="0"/>
              <a:cs typeface="Consolas" pitchFamily="49" charset="0"/>
            </a:endParaRPr>
          </a:p>
          <a:p>
            <a:r>
              <a:rPr lang="en-IN" sz="2000" b="1" dirty="0" smtClean="0">
                <a:solidFill>
                  <a:srgbClr val="FF0000"/>
                </a:solidFill>
                <a:latin typeface="Consolas" pitchFamily="49" charset="0"/>
                <a:cs typeface="Consolas" pitchFamily="49" charset="0"/>
              </a:rPr>
              <a:t>IF   L </a:t>
            </a:r>
            <a:r>
              <a:rPr lang="en-IN" sz="2000" b="1" dirty="0">
                <a:solidFill>
                  <a:srgbClr val="FF0000"/>
                </a:solidFill>
                <a:latin typeface="Consolas" pitchFamily="49" charset="0"/>
                <a:cs typeface="Consolas" pitchFamily="49" charset="0"/>
              </a:rPr>
              <a:t>= R (single node in list)</a:t>
            </a:r>
          </a:p>
          <a:p>
            <a:r>
              <a:rPr lang="en-IN" sz="2000" dirty="0" smtClean="0">
                <a:latin typeface="Consolas" pitchFamily="49" charset="0"/>
                <a:cs typeface="Consolas" pitchFamily="49" charset="0"/>
              </a:rPr>
              <a:t>THEN L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NULL</a:t>
            </a:r>
          </a:p>
          <a:p>
            <a:r>
              <a:rPr lang="en-IN" sz="2000" dirty="0" smtClean="0">
                <a:latin typeface="Consolas" pitchFamily="49" charset="0"/>
                <a:cs typeface="Consolas" pitchFamily="49" charset="0"/>
              </a:rPr>
              <a:t>ELSE </a:t>
            </a:r>
            <a:r>
              <a:rPr lang="en-IN" sz="2000" b="1" dirty="0" smtClean="0">
                <a:solidFill>
                  <a:srgbClr val="FF0000"/>
                </a:solidFill>
                <a:latin typeface="Consolas" pitchFamily="49" charset="0"/>
                <a:cs typeface="Consolas" pitchFamily="49" charset="0"/>
              </a:rPr>
              <a:t>IF    OLD </a:t>
            </a:r>
            <a:r>
              <a:rPr lang="en-IN" sz="2000" b="1" dirty="0">
                <a:solidFill>
                  <a:srgbClr val="FF0000"/>
                </a:solidFill>
                <a:latin typeface="Consolas" pitchFamily="49" charset="0"/>
                <a:cs typeface="Consolas" pitchFamily="49" charset="0"/>
              </a:rPr>
              <a:t>= L (left most node)</a:t>
            </a:r>
          </a:p>
          <a:p>
            <a:r>
              <a:rPr lang="en-IN" sz="2000" dirty="0" smtClean="0">
                <a:latin typeface="Consolas" pitchFamily="49" charset="0"/>
                <a:cs typeface="Consolas" pitchFamily="49" charset="0"/>
              </a:rPr>
              <a:t>     THEN  L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RPTR(L)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LPTR </a:t>
            </a:r>
            <a:r>
              <a:rPr lang="en-IN" sz="2000" dirty="0">
                <a:latin typeface="Consolas" pitchFamily="49" charset="0"/>
                <a:cs typeface="Consolas" pitchFamily="49" charset="0"/>
              </a:rPr>
              <a:t>(L)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NULL</a:t>
            </a:r>
          </a:p>
          <a:p>
            <a:r>
              <a:rPr lang="en-IN" sz="2000" dirty="0" smtClean="0">
                <a:latin typeface="Consolas" pitchFamily="49" charset="0"/>
                <a:cs typeface="Consolas" pitchFamily="49" charset="0"/>
              </a:rPr>
              <a:t>     ELSE </a:t>
            </a:r>
            <a:r>
              <a:rPr lang="en-IN" sz="2000" b="1" dirty="0" smtClean="0">
                <a:solidFill>
                  <a:srgbClr val="FF0000"/>
                </a:solidFill>
                <a:latin typeface="Consolas" pitchFamily="49" charset="0"/>
                <a:cs typeface="Consolas" pitchFamily="49" charset="0"/>
              </a:rPr>
              <a:t>IF    OLD </a:t>
            </a:r>
            <a:r>
              <a:rPr lang="en-IN" sz="2000" b="1" dirty="0">
                <a:solidFill>
                  <a:srgbClr val="FF0000"/>
                </a:solidFill>
                <a:latin typeface="Consolas" pitchFamily="49" charset="0"/>
                <a:cs typeface="Consolas" pitchFamily="49" charset="0"/>
              </a:rPr>
              <a:t>= R (right most)</a:t>
            </a:r>
          </a:p>
          <a:p>
            <a:r>
              <a:rPr lang="en-IN" sz="2000" dirty="0" smtClean="0">
                <a:latin typeface="Consolas" pitchFamily="49" charset="0"/>
                <a:cs typeface="Consolas" pitchFamily="49" charset="0"/>
              </a:rPr>
              <a:t>          THEN  R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LPTR (R)</a:t>
            </a:r>
          </a:p>
          <a:p>
            <a:r>
              <a:rPr lang="en-IN" sz="2000" dirty="0" smtClean="0">
                <a:latin typeface="Consolas" pitchFamily="49" charset="0"/>
                <a:cs typeface="Consolas" pitchFamily="49" charset="0"/>
              </a:rPr>
              <a:t>                RPTR </a:t>
            </a:r>
            <a:r>
              <a:rPr lang="en-IN" sz="2000" dirty="0">
                <a:latin typeface="Consolas" pitchFamily="49" charset="0"/>
                <a:cs typeface="Consolas" pitchFamily="49" charset="0"/>
              </a:rPr>
              <a:t>(R) </a:t>
            </a:r>
            <a:r>
              <a:rPr lang="en-IN" sz="2000" dirty="0" smtClean="0">
                <a:latin typeface="Consolas" pitchFamily="49" charset="0"/>
                <a:cs typeface="Consolas" pitchFamily="49" charset="0"/>
                <a:sym typeface="Wingdings" pitchFamily="2" charset="2"/>
              </a:rPr>
              <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NULL</a:t>
            </a:r>
          </a:p>
          <a:p>
            <a:r>
              <a:rPr lang="en-IN" sz="2000" dirty="0" smtClean="0">
                <a:latin typeface="Consolas" pitchFamily="49" charset="0"/>
                <a:cs typeface="Consolas" pitchFamily="49" charset="0"/>
              </a:rPr>
              <a:t>          ELSE  RPTR(LPTR </a:t>
            </a:r>
            <a:r>
              <a:rPr lang="en-IN" sz="2000" dirty="0">
                <a:latin typeface="Consolas" pitchFamily="49" charset="0"/>
                <a:cs typeface="Consolas" pitchFamily="49" charset="0"/>
              </a:rPr>
              <a:t>(OLD</a:t>
            </a:r>
            <a:r>
              <a:rPr lang="en-IN" sz="2000" dirty="0" smtClean="0">
                <a:latin typeface="Consolas" pitchFamily="49" charset="0"/>
                <a:cs typeface="Consolas" pitchFamily="49" charset="0"/>
              </a:rPr>
              <a: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RPTR </a:t>
            </a:r>
            <a:r>
              <a:rPr lang="en-IN" sz="2000" dirty="0">
                <a:latin typeface="Consolas" pitchFamily="49" charset="0"/>
                <a:cs typeface="Consolas" pitchFamily="49" charset="0"/>
              </a:rPr>
              <a:t>(OLD)</a:t>
            </a:r>
          </a:p>
          <a:p>
            <a:r>
              <a:rPr lang="en-IN" sz="2000" dirty="0" smtClean="0">
                <a:latin typeface="Consolas" pitchFamily="49" charset="0"/>
                <a:cs typeface="Consolas" pitchFamily="49" charset="0"/>
              </a:rPr>
              <a:t>                LPTR(RPTR </a:t>
            </a:r>
            <a:r>
              <a:rPr lang="en-IN" sz="2000" dirty="0">
                <a:latin typeface="Consolas" pitchFamily="49" charset="0"/>
                <a:cs typeface="Consolas" pitchFamily="49" charset="0"/>
              </a:rPr>
              <a:t>(OLD</a:t>
            </a:r>
            <a:r>
              <a:rPr lang="en-IN" sz="2000" dirty="0" smtClean="0">
                <a:latin typeface="Consolas" pitchFamily="49" charset="0"/>
                <a:cs typeface="Consolas" pitchFamily="49" charset="0"/>
              </a:rPr>
              <a: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LPTR </a:t>
            </a:r>
            <a:r>
              <a:rPr lang="en-IN" sz="2000" dirty="0">
                <a:latin typeface="Consolas" pitchFamily="49" charset="0"/>
                <a:cs typeface="Consolas" pitchFamily="49" charset="0"/>
              </a:rPr>
              <a:t>(</a:t>
            </a:r>
            <a:r>
              <a:rPr lang="en-IN" sz="2000" dirty="0" smtClean="0">
                <a:latin typeface="Consolas" pitchFamily="49" charset="0"/>
                <a:cs typeface="Consolas" pitchFamily="49" charset="0"/>
              </a:rPr>
              <a:t>OLD)</a:t>
            </a:r>
          </a:p>
          <a:p>
            <a:r>
              <a:rPr lang="en-IN" sz="2000" b="1" dirty="0" smtClean="0">
                <a:solidFill>
                  <a:schemeClr val="tx2">
                    <a:lumMod val="60000"/>
                    <a:lumOff val="40000"/>
                  </a:schemeClr>
                </a:solidFill>
                <a:latin typeface="Consolas" pitchFamily="49" charset="0"/>
                <a:cs typeface="Consolas" pitchFamily="49" charset="0"/>
              </a:rPr>
              <a:t>3. </a:t>
            </a:r>
            <a:r>
              <a:rPr lang="en-IN" sz="2000" b="1" dirty="0">
                <a:solidFill>
                  <a:schemeClr val="tx2">
                    <a:lumMod val="60000"/>
                    <a:lumOff val="40000"/>
                  </a:schemeClr>
                </a:solidFill>
                <a:latin typeface="Consolas" pitchFamily="49" charset="0"/>
                <a:cs typeface="Consolas" pitchFamily="49" charset="0"/>
              </a:rPr>
              <a:t>[FREE deleted node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FREE(OLD</a:t>
            </a:r>
            <a:r>
              <a:rPr lang="en-IN" sz="2000" dirty="0">
                <a:latin typeface="Consolas" pitchFamily="49" charset="0"/>
                <a:cs typeface="Consolas" pitchFamily="49" charset="0"/>
              </a:rPr>
              <a:t>)</a:t>
            </a:r>
          </a:p>
        </p:txBody>
      </p:sp>
    </p:spTree>
    <p:extLst>
      <p:ext uri="{BB962C8B-B14F-4D97-AF65-F5344CB8AC3E}">
        <p14:creationId xmlns:p14="http://schemas.microsoft.com/office/powerpoint/2010/main" val="137571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0500" y="990600"/>
            <a:ext cx="8763000" cy="990600"/>
          </a:xfrm>
        </p:spPr>
        <p:txBody>
          <a:bodyPr>
            <a:normAutofit/>
          </a:bodyPr>
          <a:lstStyle/>
          <a:p>
            <a:r>
              <a:rPr lang="en-IN" dirty="0" smtClean="0"/>
              <a:t>Split Operation</a:t>
            </a:r>
          </a:p>
          <a:p>
            <a:pPr marL="614362" lvl="3">
              <a:buFont typeface="Wingdings" panose="05000000000000000000" pitchFamily="2" charset="2"/>
              <a:buChar char="§"/>
            </a:pPr>
            <a:r>
              <a:rPr lang="en-IN" dirty="0" smtClean="0"/>
              <a:t>Split operation </a:t>
            </a:r>
            <a:r>
              <a:rPr lang="en-IN" dirty="0"/>
              <a:t>is more efficient in Linked Allocation</a:t>
            </a:r>
          </a:p>
          <a:p>
            <a:endParaRPr lang="en-US" dirty="0"/>
          </a:p>
        </p:txBody>
      </p:sp>
      <p:sp>
        <p:nvSpPr>
          <p:cNvPr id="5" name="Rectangle 4"/>
          <p:cNvSpPr/>
          <p:nvPr/>
        </p:nvSpPr>
        <p:spPr>
          <a:xfrm>
            <a:off x="666468"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US" sz="2400" b="1" dirty="0"/>
          </a:p>
        </p:txBody>
      </p:sp>
      <p:sp>
        <p:nvSpPr>
          <p:cNvPr id="6" name="Rectangle 5"/>
          <p:cNvSpPr/>
          <p:nvPr/>
        </p:nvSpPr>
        <p:spPr>
          <a:xfrm>
            <a:off x="1436710"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2601907"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US" sz="2400" b="1" dirty="0"/>
          </a:p>
        </p:txBody>
      </p:sp>
      <p:sp>
        <p:nvSpPr>
          <p:cNvPr id="9" name="Rectangle 8"/>
          <p:cNvSpPr/>
          <p:nvPr/>
        </p:nvSpPr>
        <p:spPr>
          <a:xfrm>
            <a:off x="3372149"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 name="Rectangle 10"/>
          <p:cNvSpPr/>
          <p:nvPr/>
        </p:nvSpPr>
        <p:spPr>
          <a:xfrm>
            <a:off x="4506907"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5277149"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4" name="Rectangle 13"/>
          <p:cNvSpPr/>
          <p:nvPr/>
        </p:nvSpPr>
        <p:spPr>
          <a:xfrm>
            <a:off x="6411907"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US" sz="2400" b="1" dirty="0"/>
          </a:p>
        </p:txBody>
      </p:sp>
      <p:sp>
        <p:nvSpPr>
          <p:cNvPr id="15" name="Rectangle 14"/>
          <p:cNvSpPr/>
          <p:nvPr/>
        </p:nvSpPr>
        <p:spPr>
          <a:xfrm>
            <a:off x="7182149"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6" name="Straight Arrow Connector 15"/>
          <p:cNvCxnSpPr>
            <a:stCxn id="6" idx="3"/>
            <a:endCxn id="8" idx="1"/>
          </p:cNvCxnSpPr>
          <p:nvPr/>
        </p:nvCxnSpPr>
        <p:spPr>
          <a:xfrm>
            <a:off x="2198710" y="28012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28012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28012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25345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1500206" y="2622419"/>
            <a:ext cx="652743" cy="369332"/>
          </a:xfrm>
          <a:prstGeom prst="rect">
            <a:avLst/>
          </a:prstGeom>
          <a:noFill/>
        </p:spPr>
        <p:txBody>
          <a:bodyPr wrap="none" rtlCol="0">
            <a:spAutoFit/>
          </a:bodyPr>
          <a:lstStyle/>
          <a:p>
            <a:r>
              <a:rPr lang="en-IN" b="1" dirty="0" smtClean="0">
                <a:solidFill>
                  <a:srgbClr val="FFFF00"/>
                </a:solidFill>
              </a:rPr>
              <a:t>1000</a:t>
            </a:r>
            <a:endParaRPr lang="en-US" b="1" dirty="0">
              <a:solidFill>
                <a:srgbClr val="FFFF00"/>
              </a:solidFill>
            </a:endParaRPr>
          </a:p>
        </p:txBody>
      </p:sp>
      <p:sp>
        <p:nvSpPr>
          <p:cNvPr id="21" name="TextBox 20"/>
          <p:cNvSpPr txBox="1"/>
          <p:nvPr/>
        </p:nvSpPr>
        <p:spPr>
          <a:xfrm>
            <a:off x="3425084" y="2610751"/>
            <a:ext cx="652743" cy="369332"/>
          </a:xfrm>
          <a:prstGeom prst="rect">
            <a:avLst/>
          </a:prstGeom>
          <a:noFill/>
        </p:spPr>
        <p:txBody>
          <a:bodyPr wrap="none" rtlCol="0">
            <a:spAutoFit/>
          </a:bodyPr>
          <a:lstStyle/>
          <a:p>
            <a:r>
              <a:rPr lang="en-IN" b="1" dirty="0" smtClean="0">
                <a:solidFill>
                  <a:srgbClr val="FFFF00"/>
                </a:solidFill>
              </a:rPr>
              <a:t>2050</a:t>
            </a:r>
            <a:endParaRPr lang="en-US" b="1" dirty="0">
              <a:solidFill>
                <a:srgbClr val="FFFF00"/>
              </a:solidFill>
            </a:endParaRPr>
          </a:p>
        </p:txBody>
      </p:sp>
      <p:sp>
        <p:nvSpPr>
          <p:cNvPr id="22" name="TextBox 21"/>
          <p:cNvSpPr txBox="1"/>
          <p:nvPr/>
        </p:nvSpPr>
        <p:spPr>
          <a:xfrm>
            <a:off x="5336711" y="2610751"/>
            <a:ext cx="652743" cy="369332"/>
          </a:xfrm>
          <a:prstGeom prst="rect">
            <a:avLst/>
          </a:prstGeom>
          <a:noFill/>
        </p:spPr>
        <p:txBody>
          <a:bodyPr wrap="none" rtlCol="0">
            <a:spAutoFit/>
          </a:bodyPr>
          <a:lstStyle/>
          <a:p>
            <a:r>
              <a:rPr lang="en-IN" b="1" dirty="0" smtClean="0">
                <a:solidFill>
                  <a:srgbClr val="FFFF00"/>
                </a:solidFill>
              </a:rPr>
              <a:t>3335</a:t>
            </a:r>
            <a:endParaRPr lang="en-US" b="1" dirty="0">
              <a:solidFill>
                <a:srgbClr val="FFFF00"/>
              </a:solidFill>
            </a:endParaRPr>
          </a:p>
        </p:txBody>
      </p:sp>
      <p:sp>
        <p:nvSpPr>
          <p:cNvPr id="23" name="Rectangle 22"/>
          <p:cNvSpPr/>
          <p:nvPr/>
        </p:nvSpPr>
        <p:spPr>
          <a:xfrm>
            <a:off x="685800"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A</a:t>
            </a:r>
            <a:endParaRPr lang="en-US" sz="2400" b="1" dirty="0"/>
          </a:p>
        </p:txBody>
      </p:sp>
      <p:sp>
        <p:nvSpPr>
          <p:cNvPr id="24" name="Rectangle 23"/>
          <p:cNvSpPr/>
          <p:nvPr/>
        </p:nvSpPr>
        <p:spPr>
          <a:xfrm>
            <a:off x="1456042"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2621239"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B</a:t>
            </a:r>
            <a:endParaRPr lang="en-US" sz="2400" b="1" dirty="0"/>
          </a:p>
        </p:txBody>
      </p:sp>
      <p:sp>
        <p:nvSpPr>
          <p:cNvPr id="26" name="Rectangle 25"/>
          <p:cNvSpPr/>
          <p:nvPr/>
        </p:nvSpPr>
        <p:spPr>
          <a:xfrm>
            <a:off x="3391481"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4526239"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8" name="Rectangle 27"/>
          <p:cNvSpPr/>
          <p:nvPr/>
        </p:nvSpPr>
        <p:spPr>
          <a:xfrm>
            <a:off x="5296481"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9" name="Rectangle 28"/>
          <p:cNvSpPr/>
          <p:nvPr/>
        </p:nvSpPr>
        <p:spPr>
          <a:xfrm>
            <a:off x="6431239"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
            </a:r>
            <a:endParaRPr lang="en-US" sz="2400" b="1" dirty="0"/>
          </a:p>
        </p:txBody>
      </p:sp>
      <p:sp>
        <p:nvSpPr>
          <p:cNvPr id="30" name="Rectangle 29"/>
          <p:cNvSpPr/>
          <p:nvPr/>
        </p:nvSpPr>
        <p:spPr>
          <a:xfrm>
            <a:off x="7201481"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31" name="Straight Arrow Connector 30"/>
          <p:cNvCxnSpPr/>
          <p:nvPr/>
        </p:nvCxnSpPr>
        <p:spPr>
          <a:xfrm>
            <a:off x="2218042" y="40585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6058481" y="41347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flipH="1">
            <a:off x="7193239" y="38299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1519538" y="3917819"/>
            <a:ext cx="652743" cy="369332"/>
          </a:xfrm>
          <a:prstGeom prst="rect">
            <a:avLst/>
          </a:prstGeom>
          <a:noFill/>
        </p:spPr>
        <p:txBody>
          <a:bodyPr wrap="none" rtlCol="0">
            <a:spAutoFit/>
          </a:bodyPr>
          <a:lstStyle/>
          <a:p>
            <a:r>
              <a:rPr lang="en-IN" b="1" dirty="0" smtClean="0">
                <a:solidFill>
                  <a:srgbClr val="FFFF00"/>
                </a:solidFill>
              </a:rPr>
              <a:t>1000</a:t>
            </a:r>
            <a:endParaRPr lang="en-US" b="1" dirty="0">
              <a:solidFill>
                <a:srgbClr val="FFFF00"/>
              </a:solidFill>
            </a:endParaRPr>
          </a:p>
        </p:txBody>
      </p:sp>
      <p:sp>
        <p:nvSpPr>
          <p:cNvPr id="37" name="TextBox 36"/>
          <p:cNvSpPr txBox="1"/>
          <p:nvPr/>
        </p:nvSpPr>
        <p:spPr>
          <a:xfrm>
            <a:off x="5356043" y="3906151"/>
            <a:ext cx="652743" cy="369332"/>
          </a:xfrm>
          <a:prstGeom prst="rect">
            <a:avLst/>
          </a:prstGeom>
          <a:noFill/>
        </p:spPr>
        <p:txBody>
          <a:bodyPr wrap="none" rtlCol="0">
            <a:spAutoFit/>
          </a:bodyPr>
          <a:lstStyle/>
          <a:p>
            <a:r>
              <a:rPr lang="en-IN" b="1" dirty="0" smtClean="0">
                <a:solidFill>
                  <a:srgbClr val="FFFF00"/>
                </a:solidFill>
              </a:rPr>
              <a:t>3335</a:t>
            </a:r>
            <a:endParaRPr lang="en-US" b="1" dirty="0">
              <a:solidFill>
                <a:srgbClr val="FFFF00"/>
              </a:solidFill>
            </a:endParaRPr>
          </a:p>
        </p:txBody>
      </p:sp>
      <p:sp>
        <p:nvSpPr>
          <p:cNvPr id="38" name="TextBox 37"/>
          <p:cNvSpPr txBox="1"/>
          <p:nvPr/>
        </p:nvSpPr>
        <p:spPr>
          <a:xfrm>
            <a:off x="3444416" y="3928185"/>
            <a:ext cx="652743" cy="369332"/>
          </a:xfrm>
          <a:prstGeom prst="rect">
            <a:avLst/>
          </a:prstGeom>
          <a:noFill/>
        </p:spPr>
        <p:txBody>
          <a:bodyPr wrap="none" rtlCol="0">
            <a:spAutoFit/>
          </a:bodyPr>
          <a:lstStyle/>
          <a:p>
            <a:r>
              <a:rPr lang="en-IN" b="1" dirty="0" smtClean="0">
                <a:solidFill>
                  <a:srgbClr val="FFFF00"/>
                </a:solidFill>
              </a:rPr>
              <a:t>2050</a:t>
            </a:r>
            <a:endParaRPr lang="en-US" b="1" dirty="0">
              <a:solidFill>
                <a:srgbClr val="FFFF00"/>
              </a:solidFill>
            </a:endParaRPr>
          </a:p>
        </p:txBody>
      </p:sp>
      <p:cxnSp>
        <p:nvCxnSpPr>
          <p:cNvPr id="39" name="Straight Connector 38"/>
          <p:cNvCxnSpPr/>
          <p:nvPr/>
        </p:nvCxnSpPr>
        <p:spPr>
          <a:xfrm flipH="1">
            <a:off x="3391502" y="3829492"/>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2522395" y="3046417"/>
            <a:ext cx="652743" cy="369332"/>
          </a:xfrm>
          <a:prstGeom prst="rect">
            <a:avLst/>
          </a:prstGeom>
          <a:noFill/>
        </p:spPr>
        <p:txBody>
          <a:bodyPr wrap="none" rtlCol="0">
            <a:spAutoFit/>
          </a:bodyPr>
          <a:lstStyle/>
          <a:p>
            <a:r>
              <a:rPr lang="en-IN" b="1" dirty="0" smtClean="0">
                <a:solidFill>
                  <a:srgbClr val="FF0000"/>
                </a:solidFill>
              </a:rPr>
              <a:t>1000</a:t>
            </a:r>
            <a:endParaRPr lang="en-US" b="1" dirty="0">
              <a:solidFill>
                <a:srgbClr val="FF0000"/>
              </a:solidFill>
            </a:endParaRPr>
          </a:p>
        </p:txBody>
      </p:sp>
      <p:sp>
        <p:nvSpPr>
          <p:cNvPr id="44" name="TextBox 43"/>
          <p:cNvSpPr txBox="1"/>
          <p:nvPr/>
        </p:nvSpPr>
        <p:spPr>
          <a:xfrm>
            <a:off x="4429010" y="3059668"/>
            <a:ext cx="652743" cy="369332"/>
          </a:xfrm>
          <a:prstGeom prst="rect">
            <a:avLst/>
          </a:prstGeom>
          <a:noFill/>
        </p:spPr>
        <p:txBody>
          <a:bodyPr wrap="none" rtlCol="0">
            <a:spAutoFit/>
          </a:bodyPr>
          <a:lstStyle/>
          <a:p>
            <a:r>
              <a:rPr lang="en-IN" b="1" dirty="0" smtClean="0">
                <a:solidFill>
                  <a:srgbClr val="FF0000"/>
                </a:solidFill>
              </a:rPr>
              <a:t>2050</a:t>
            </a:r>
            <a:endParaRPr lang="en-US" b="1" dirty="0">
              <a:solidFill>
                <a:srgbClr val="FF0000"/>
              </a:solidFill>
            </a:endParaRPr>
          </a:p>
        </p:txBody>
      </p:sp>
      <p:sp>
        <p:nvSpPr>
          <p:cNvPr id="45" name="TextBox 44"/>
          <p:cNvSpPr txBox="1"/>
          <p:nvPr/>
        </p:nvSpPr>
        <p:spPr>
          <a:xfrm>
            <a:off x="6357128" y="3059668"/>
            <a:ext cx="652743" cy="369332"/>
          </a:xfrm>
          <a:prstGeom prst="rect">
            <a:avLst/>
          </a:prstGeom>
          <a:noFill/>
        </p:spPr>
        <p:txBody>
          <a:bodyPr wrap="none" rtlCol="0">
            <a:spAutoFit/>
          </a:bodyPr>
          <a:lstStyle/>
          <a:p>
            <a:r>
              <a:rPr lang="en-IN" b="1" dirty="0" smtClean="0">
                <a:solidFill>
                  <a:srgbClr val="FF0000"/>
                </a:solidFill>
              </a:rPr>
              <a:t>3335</a:t>
            </a:r>
            <a:endParaRPr lang="en-US" b="1" dirty="0">
              <a:solidFill>
                <a:srgbClr val="FF0000"/>
              </a:solidFill>
            </a:endParaRPr>
          </a:p>
        </p:txBody>
      </p:sp>
      <p:sp>
        <p:nvSpPr>
          <p:cNvPr id="46" name="TextBox 45"/>
          <p:cNvSpPr txBox="1"/>
          <p:nvPr/>
        </p:nvSpPr>
        <p:spPr>
          <a:xfrm>
            <a:off x="592505" y="3058085"/>
            <a:ext cx="652743" cy="369332"/>
          </a:xfrm>
          <a:prstGeom prst="rect">
            <a:avLst/>
          </a:prstGeom>
          <a:noFill/>
        </p:spPr>
        <p:txBody>
          <a:bodyPr wrap="none" rtlCol="0">
            <a:spAutoFit/>
          </a:bodyPr>
          <a:lstStyle/>
          <a:p>
            <a:r>
              <a:rPr lang="en-IN" b="1" dirty="0">
                <a:solidFill>
                  <a:srgbClr val="FF0000"/>
                </a:solidFill>
              </a:rPr>
              <a:t>5</a:t>
            </a:r>
            <a:r>
              <a:rPr lang="en-IN" b="1" dirty="0" smtClean="0">
                <a:solidFill>
                  <a:srgbClr val="FF0000"/>
                </a:solidFill>
              </a:rPr>
              <a:t>000</a:t>
            </a:r>
            <a:endParaRPr lang="en-US" b="1" dirty="0">
              <a:solidFill>
                <a:srgbClr val="FF0000"/>
              </a:solidFill>
            </a:endParaRPr>
          </a:p>
        </p:txBody>
      </p:sp>
      <p:cxnSp>
        <p:nvCxnSpPr>
          <p:cNvPr id="48" name="Straight Arrow Connector 47"/>
          <p:cNvCxnSpPr/>
          <p:nvPr/>
        </p:nvCxnSpPr>
        <p:spPr>
          <a:xfrm>
            <a:off x="4166191" y="41347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0" name="TextBox 49"/>
          <p:cNvSpPr txBox="1"/>
          <p:nvPr/>
        </p:nvSpPr>
        <p:spPr>
          <a:xfrm>
            <a:off x="2522395" y="4341817"/>
            <a:ext cx="652743" cy="369332"/>
          </a:xfrm>
          <a:prstGeom prst="rect">
            <a:avLst/>
          </a:prstGeom>
          <a:noFill/>
        </p:spPr>
        <p:txBody>
          <a:bodyPr wrap="none" rtlCol="0">
            <a:spAutoFit/>
          </a:bodyPr>
          <a:lstStyle/>
          <a:p>
            <a:r>
              <a:rPr lang="en-IN" b="1" dirty="0" smtClean="0">
                <a:solidFill>
                  <a:srgbClr val="FF0000"/>
                </a:solidFill>
              </a:rPr>
              <a:t>1000</a:t>
            </a:r>
            <a:endParaRPr lang="en-US" b="1" dirty="0">
              <a:solidFill>
                <a:srgbClr val="FF0000"/>
              </a:solidFill>
            </a:endParaRPr>
          </a:p>
        </p:txBody>
      </p:sp>
      <p:sp>
        <p:nvSpPr>
          <p:cNvPr id="51" name="TextBox 50"/>
          <p:cNvSpPr txBox="1"/>
          <p:nvPr/>
        </p:nvSpPr>
        <p:spPr>
          <a:xfrm>
            <a:off x="4429010" y="4355068"/>
            <a:ext cx="652743" cy="369332"/>
          </a:xfrm>
          <a:prstGeom prst="rect">
            <a:avLst/>
          </a:prstGeom>
          <a:noFill/>
        </p:spPr>
        <p:txBody>
          <a:bodyPr wrap="none" rtlCol="0">
            <a:spAutoFit/>
          </a:bodyPr>
          <a:lstStyle/>
          <a:p>
            <a:r>
              <a:rPr lang="en-IN" b="1" dirty="0" smtClean="0">
                <a:solidFill>
                  <a:srgbClr val="FF0000"/>
                </a:solidFill>
              </a:rPr>
              <a:t>2050</a:t>
            </a:r>
            <a:endParaRPr lang="en-US" b="1" dirty="0">
              <a:solidFill>
                <a:srgbClr val="FF0000"/>
              </a:solidFill>
            </a:endParaRPr>
          </a:p>
        </p:txBody>
      </p:sp>
      <p:sp>
        <p:nvSpPr>
          <p:cNvPr id="52" name="TextBox 51"/>
          <p:cNvSpPr txBox="1"/>
          <p:nvPr/>
        </p:nvSpPr>
        <p:spPr>
          <a:xfrm>
            <a:off x="6357128" y="4355068"/>
            <a:ext cx="652743" cy="369332"/>
          </a:xfrm>
          <a:prstGeom prst="rect">
            <a:avLst/>
          </a:prstGeom>
          <a:noFill/>
        </p:spPr>
        <p:txBody>
          <a:bodyPr wrap="none" rtlCol="0">
            <a:spAutoFit/>
          </a:bodyPr>
          <a:lstStyle/>
          <a:p>
            <a:r>
              <a:rPr lang="en-IN" b="1" dirty="0" smtClean="0">
                <a:solidFill>
                  <a:srgbClr val="FF0000"/>
                </a:solidFill>
              </a:rPr>
              <a:t>3335</a:t>
            </a:r>
            <a:endParaRPr lang="en-US" b="1" dirty="0">
              <a:solidFill>
                <a:srgbClr val="FF0000"/>
              </a:solidFill>
            </a:endParaRPr>
          </a:p>
        </p:txBody>
      </p:sp>
      <p:sp>
        <p:nvSpPr>
          <p:cNvPr id="53" name="TextBox 52"/>
          <p:cNvSpPr txBox="1"/>
          <p:nvPr/>
        </p:nvSpPr>
        <p:spPr>
          <a:xfrm>
            <a:off x="592505" y="4353485"/>
            <a:ext cx="652743" cy="369332"/>
          </a:xfrm>
          <a:prstGeom prst="rect">
            <a:avLst/>
          </a:prstGeom>
          <a:noFill/>
        </p:spPr>
        <p:txBody>
          <a:bodyPr wrap="none" rtlCol="0">
            <a:spAutoFit/>
          </a:bodyPr>
          <a:lstStyle/>
          <a:p>
            <a:r>
              <a:rPr lang="en-IN" b="1" dirty="0">
                <a:solidFill>
                  <a:srgbClr val="FF0000"/>
                </a:solidFill>
              </a:rPr>
              <a:t>5</a:t>
            </a:r>
            <a:r>
              <a:rPr lang="en-IN" b="1" dirty="0" smtClean="0">
                <a:solidFill>
                  <a:srgbClr val="FF0000"/>
                </a:solidFill>
              </a:rPr>
              <a:t>000</a:t>
            </a:r>
            <a:endParaRPr lang="en-US" b="1" dirty="0">
              <a:solidFill>
                <a:srgbClr val="FF0000"/>
              </a:solidFill>
            </a:endParaRPr>
          </a:p>
        </p:txBody>
      </p:sp>
    </p:spTree>
    <p:extLst>
      <p:ext uri="{BB962C8B-B14F-4D97-AF65-F5344CB8AC3E}">
        <p14:creationId xmlns:p14="http://schemas.microsoft.com/office/powerpoint/2010/main" val="328899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8" grpId="0" animBg="1"/>
      <p:bldP spid="9" grpId="0" animBg="1"/>
      <p:bldP spid="11" grpId="0" animBg="1"/>
      <p:bldP spid="12" grpId="0" animBg="1"/>
      <p:bldP spid="14" grpId="0" animBg="1"/>
      <p:bldP spid="15" grpId="0" animBg="1"/>
      <p:bldP spid="20" grpId="0"/>
      <p:bldP spid="21" grpId="0"/>
      <p:bldP spid="22" grpId="0"/>
      <p:bldP spid="23" grpId="0" animBg="1"/>
      <p:bldP spid="24" grpId="0" animBg="1"/>
      <p:bldP spid="25" grpId="0" animBg="1"/>
      <p:bldP spid="26" grpId="0" animBg="1"/>
      <p:bldP spid="27" grpId="0" animBg="1"/>
      <p:bldP spid="28" grpId="0" animBg="1"/>
      <p:bldP spid="29" grpId="0" animBg="1"/>
      <p:bldP spid="30" grpId="0" animBg="1"/>
      <p:bldP spid="35" grpId="0"/>
      <p:bldP spid="37" grpId="0"/>
      <p:bldP spid="38" grpId="0"/>
      <p:bldP spid="38" grpId="1"/>
      <p:bldP spid="43" grpId="0"/>
      <p:bldP spid="44" grpId="0"/>
      <p:bldP spid="45" grpId="0"/>
      <p:bldP spid="46" grpId="0"/>
      <p:bldP spid="50" grpId="0"/>
      <p:bldP spid="51" grpId="0"/>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lstStyle/>
          <a:p>
            <a:r>
              <a:rPr lang="en-IN" dirty="0" smtClean="0"/>
              <a:t>Linked </a:t>
            </a:r>
            <a:r>
              <a:rPr lang="en-IN" dirty="0"/>
              <a:t>list require </a:t>
            </a:r>
            <a:r>
              <a:rPr lang="en-IN" b="1" dirty="0">
                <a:solidFill>
                  <a:srgbClr val="FF0000"/>
                </a:solidFill>
              </a:rPr>
              <a:t>more memory </a:t>
            </a:r>
            <a:r>
              <a:rPr lang="en-IN" dirty="0"/>
              <a:t>compared to array because along with value it stores pointer to next node</a:t>
            </a:r>
            <a:r>
              <a:rPr lang="en-IN" dirty="0" smtClean="0"/>
              <a:t>.</a:t>
            </a:r>
          </a:p>
          <a:p>
            <a:r>
              <a:rPr lang="en-IN" dirty="0"/>
              <a:t>Linked lists are among the simplest and most common data structures. They can be used to implement other data structures like stacks, queues, and symbolic expressions, etc…</a:t>
            </a:r>
          </a:p>
        </p:txBody>
      </p:sp>
    </p:spTree>
    <p:extLst>
      <p:ext uri="{BB962C8B-B14F-4D97-AF65-F5344CB8AC3E}">
        <p14:creationId xmlns:p14="http://schemas.microsoft.com/office/powerpoint/2010/main" val="72229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&amp; Type of Linked List</a:t>
            </a:r>
            <a:endParaRPr lang="en-US" dirty="0"/>
          </a:p>
        </p:txBody>
      </p:sp>
      <p:sp>
        <p:nvSpPr>
          <p:cNvPr id="5" name="Content Placeholder 2"/>
          <p:cNvSpPr txBox="1">
            <a:spLocks/>
          </p:cNvSpPr>
          <p:nvPr/>
        </p:nvSpPr>
        <p:spPr>
          <a:xfrm>
            <a:off x="5257800" y="1676400"/>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smtClean="0"/>
              <a:t>Singly </a:t>
            </a:r>
            <a:r>
              <a:rPr lang="en-IN" dirty="0"/>
              <a:t>Linked List</a:t>
            </a:r>
          </a:p>
          <a:p>
            <a:r>
              <a:rPr lang="en-IN" dirty="0"/>
              <a:t>Circular Linked List</a:t>
            </a:r>
          </a:p>
          <a:p>
            <a:r>
              <a:rPr lang="en-IN" dirty="0"/>
              <a:t>Doubly Linked List</a:t>
            </a:r>
          </a:p>
          <a:p>
            <a:endParaRPr lang="en-US" dirty="0"/>
          </a:p>
        </p:txBody>
      </p:sp>
      <p:sp>
        <p:nvSpPr>
          <p:cNvPr id="7" name="Content Placeholder 2"/>
          <p:cNvSpPr txBox="1">
            <a:spLocks/>
          </p:cNvSpPr>
          <p:nvPr/>
        </p:nvSpPr>
        <p:spPr>
          <a:xfrm>
            <a:off x="228600" y="1676400"/>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smtClean="0"/>
              <a:t>Insert</a:t>
            </a:r>
            <a:endParaRPr lang="en-IN" dirty="0"/>
          </a:p>
          <a:p>
            <a:pPr lvl="1"/>
            <a:r>
              <a:rPr lang="en-IN" dirty="0"/>
              <a:t>Insert at first position</a:t>
            </a:r>
          </a:p>
          <a:p>
            <a:pPr lvl="1"/>
            <a:r>
              <a:rPr lang="en-IN" dirty="0"/>
              <a:t>Insert at last position</a:t>
            </a:r>
          </a:p>
          <a:p>
            <a:pPr lvl="1"/>
            <a:r>
              <a:rPr lang="en-IN" dirty="0"/>
              <a:t>Insert into ordered list</a:t>
            </a:r>
            <a:endParaRPr lang="en-IN" dirty="0" smtClean="0"/>
          </a:p>
          <a:p>
            <a:r>
              <a:rPr lang="en-IN" dirty="0" smtClean="0"/>
              <a:t>Delete</a:t>
            </a:r>
          </a:p>
          <a:p>
            <a:r>
              <a:rPr lang="en-IN" dirty="0"/>
              <a:t>Traverse list (Print list</a:t>
            </a:r>
            <a:r>
              <a:rPr lang="en-IN" dirty="0" smtClean="0"/>
              <a:t>)</a:t>
            </a:r>
          </a:p>
          <a:p>
            <a:r>
              <a:rPr lang="en-US" dirty="0"/>
              <a:t>Copy linked list</a:t>
            </a:r>
          </a:p>
        </p:txBody>
      </p:sp>
      <p:sp>
        <p:nvSpPr>
          <p:cNvPr id="8" name="TextBox 7"/>
          <p:cNvSpPr txBox="1"/>
          <p:nvPr/>
        </p:nvSpPr>
        <p:spPr>
          <a:xfrm>
            <a:off x="228600" y="1066800"/>
            <a:ext cx="41148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a:t>
            </a:r>
            <a:r>
              <a:rPr lang="en-IN" sz="2800" b="1" dirty="0" smtClean="0"/>
              <a:t>Linked List</a:t>
            </a:r>
            <a:endParaRPr lang="en-IN" sz="2800" b="1" dirty="0"/>
          </a:p>
        </p:txBody>
      </p:sp>
      <p:sp>
        <p:nvSpPr>
          <p:cNvPr id="9" name="TextBox 8"/>
          <p:cNvSpPr txBox="1"/>
          <p:nvPr/>
        </p:nvSpPr>
        <p:spPr>
          <a:xfrm>
            <a:off x="5257800" y="1066800"/>
            <a:ext cx="35814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smtClean="0"/>
              <a:t>Types of Linked List</a:t>
            </a:r>
            <a:endParaRPr lang="en-IN" sz="2800" b="1" dirty="0"/>
          </a:p>
        </p:txBody>
      </p:sp>
      <p:cxnSp>
        <p:nvCxnSpPr>
          <p:cNvPr id="11" name="Straight Connector 10"/>
          <p:cNvCxnSpPr/>
          <p:nvPr/>
        </p:nvCxnSpPr>
        <p:spPr>
          <a:xfrm>
            <a:off x="4800600" y="1066800"/>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554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24762</TotalTime>
  <Words>4858</Words>
  <Application>Microsoft Office PowerPoint</Application>
  <PresentationFormat>On-screen Show (4:3)</PresentationFormat>
  <Paragraphs>1134</Paragraphs>
  <Slides>62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Consolas</vt:lpstr>
      <vt:lpstr>FontAwesome</vt:lpstr>
      <vt:lpstr>Open Sans</vt:lpstr>
      <vt:lpstr>Open Sans Extrabold</vt:lpstr>
      <vt:lpstr>Open Sans Semibold</vt:lpstr>
      <vt:lpstr>Times New Roman</vt:lpstr>
      <vt:lpstr>Wingdings</vt:lpstr>
      <vt:lpstr>Office Theme</vt:lpstr>
      <vt:lpstr>Unit – 2 Linear Data Structure  Linked List</vt:lpstr>
      <vt:lpstr>Linked Storage Representation</vt:lpstr>
      <vt:lpstr>Linked Storage Representation</vt:lpstr>
      <vt:lpstr>Pros &amp; Cons of Linked Allocation</vt:lpstr>
      <vt:lpstr>Pros &amp; Cons of Linked Allocation</vt:lpstr>
      <vt:lpstr>Pros &amp; Cons of Linked Allocation</vt:lpstr>
      <vt:lpstr>Pros &amp; Cons of Linked Allocation</vt:lpstr>
      <vt:lpstr>Pros &amp; Cons of Linked Allocation</vt:lpstr>
      <vt:lpstr>Operations &amp; Type of Linked List</vt:lpstr>
      <vt:lpstr>Singly Linked List</vt:lpstr>
      <vt:lpstr>Node Structure of Singly List</vt:lpstr>
      <vt:lpstr>Algorithms for singly linked list</vt:lpstr>
      <vt:lpstr>Availability Stack</vt:lpstr>
      <vt:lpstr>Function: INSERT( X,First)</vt:lpstr>
      <vt:lpstr>Function: INSERT(X,FIRST) Cont…</vt:lpstr>
      <vt:lpstr>Example: INSERT(50,FIRST)</vt:lpstr>
      <vt:lpstr>Function: INSEND(X, FIRST)</vt:lpstr>
      <vt:lpstr>Function: INSEND(X, First) Cont…</vt:lpstr>
      <vt:lpstr>Function: INSEND(50, FIRST)</vt:lpstr>
      <vt:lpstr>Function: INSORD(X, FIRST)</vt:lpstr>
      <vt:lpstr>Function: INSORD(X, FIRST)</vt:lpstr>
      <vt:lpstr>Function: INSORD(3, FIRST)</vt:lpstr>
      <vt:lpstr>Function: INSORD(22, FIRST)</vt:lpstr>
      <vt:lpstr>Procedure: DELETE( X, FIRST)</vt:lpstr>
      <vt:lpstr>Procedure: DELETE( X, FIRST)</vt:lpstr>
      <vt:lpstr>Procedure: DELETE( 7541, FIRST)</vt:lpstr>
      <vt:lpstr>Function: COPY (FIRST)</vt:lpstr>
      <vt:lpstr>Function: COPY (FIRST)</vt:lpstr>
      <vt:lpstr>Function: COPY (FIRST)</vt:lpstr>
      <vt:lpstr>Function: COPY (FIRST)</vt:lpstr>
      <vt:lpstr>Circularly Linked Linear List</vt:lpstr>
      <vt:lpstr>Circularly Linked Linear List Cont…</vt:lpstr>
      <vt:lpstr>Operations on Circular List</vt:lpstr>
      <vt:lpstr>Procedure: CIR_INS_FIRST( X,FIRST,LAST)</vt:lpstr>
      <vt:lpstr>Procedure: CIR_INS_FIRST( X,FIRST,LAST)</vt:lpstr>
      <vt:lpstr>Procedure: CIR_INS_FIRST( X,FIRST,LAST)</vt:lpstr>
      <vt:lpstr>Procedure: CIR_INS_LAST( X,FIRST,LAST)</vt:lpstr>
      <vt:lpstr>Procedure: CIR_INS_LAST( X,FIRST,LAST)</vt:lpstr>
      <vt:lpstr>Procedure: CIR_INS_LAST(X,FIRST,LAST)</vt:lpstr>
      <vt:lpstr>Procedure: CIR_INS_ORD(X,FIRST,LAST)</vt:lpstr>
      <vt:lpstr>Procedure: CIR_INS_ORD(X,FIRST,LAST)</vt:lpstr>
      <vt:lpstr>Procedure: CIR_INS_ORD(3,FIRST,LAST)</vt:lpstr>
      <vt:lpstr>Procedure: CIR_INS_ORD(18,FIRST,LAST)</vt:lpstr>
      <vt:lpstr>Procedure: CIR_DELETE(X,FIRST,LAST)</vt:lpstr>
      <vt:lpstr>Procedure: CIR_DELETE(X,FIRST,LAST)</vt:lpstr>
      <vt:lpstr>Procedure: CIR_DELETE(7541,FIRST,LAST)</vt:lpstr>
      <vt:lpstr>Circularly Linked List with Header Node</vt:lpstr>
      <vt:lpstr>Procedure: CIR_HEAD_INS_FIRST(X,FIRST,LAST)</vt:lpstr>
      <vt:lpstr>Procedure: CIR_HEAD_INS_FIRST(X,FIRST,LAST)</vt:lpstr>
      <vt:lpstr>Procedure: CIR_HEAD_INS_LAST(X,FIRST,LAST)</vt:lpstr>
      <vt:lpstr>Procedure: CIR_HEAD_INS_LAST(X,FIRST,LAST)</vt:lpstr>
      <vt:lpstr>Procedure: CIR_HEAD_INS_AFTER-P (X,FIRST,LAST)</vt:lpstr>
      <vt:lpstr>Procedure: CIR_HEAD_INS_AFTER-P (X,FIRST,LAST)</vt:lpstr>
      <vt:lpstr>Doubly Linked Linear List</vt:lpstr>
      <vt:lpstr>Doubly Linked Linear List</vt:lpstr>
      <vt:lpstr>Insert node in Doubly Linked List</vt:lpstr>
      <vt:lpstr>Insert node in Doubly Linked List</vt:lpstr>
      <vt:lpstr>Procedure: DOU_INS (L,R,M,X)</vt:lpstr>
      <vt:lpstr>Procedure: DOU_INS (L,R,M,X)</vt:lpstr>
      <vt:lpstr>PROCEDURE: DOU _DEL (L, R, OLD)</vt:lpstr>
      <vt:lpstr>Delete from Doubly Linked List</vt:lpstr>
      <vt:lpstr>PROCEDURE: DOU _DEL (L, R, OLD)</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5546</cp:revision>
  <dcterms:created xsi:type="dcterms:W3CDTF">2013-05-17T03:00:03Z</dcterms:created>
  <dcterms:modified xsi:type="dcterms:W3CDTF">2017-09-06T08:54:35Z</dcterms:modified>
</cp:coreProperties>
</file>