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64" r:id="rId3"/>
    <p:sldId id="498" r:id="rId4"/>
    <p:sldId id="499" r:id="rId5"/>
    <p:sldId id="500" r:id="rId6"/>
    <p:sldId id="502" r:id="rId7"/>
    <p:sldId id="503" r:id="rId8"/>
    <p:sldId id="501" r:id="rId9"/>
    <p:sldId id="50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y9S6ivBsZEUIK0VrHq9Lg==" hashData="STxRX56yTscIh9Bi0w1lnH5hUf/FDUB+CLaiFsb+jeIYZPdtwkZN8HZpRNmLmzqRXJ2ALtc4YnPZkIH8fEQ9R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Pradyumansinh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Jadeja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9879461848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pradyuman.jadeja@darshan.ac.in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Structure (2130702)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Linear Data Structure Queue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00400"/>
          </a:xfrm>
        </p:spPr>
        <p:txBody>
          <a:bodyPr>
            <a:normAutofit/>
          </a:bodyPr>
          <a:lstStyle/>
          <a:p>
            <a:r>
              <a:rPr lang="en-IN" dirty="0"/>
              <a:t>A linear list which permits </a:t>
            </a:r>
            <a:r>
              <a:rPr lang="en-IN" b="1" dirty="0">
                <a:solidFill>
                  <a:srgbClr val="FF0000"/>
                </a:solidFill>
              </a:rPr>
              <a:t>deletion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to be performed </a:t>
            </a:r>
            <a:r>
              <a:rPr lang="en-IN" b="1" dirty="0">
                <a:solidFill>
                  <a:srgbClr val="FF0000"/>
                </a:solidFill>
              </a:rPr>
              <a:t>at one </a:t>
            </a:r>
            <a:r>
              <a:rPr lang="en-IN" dirty="0"/>
              <a:t>end of the list and </a:t>
            </a:r>
            <a:r>
              <a:rPr lang="en-IN" b="1" dirty="0">
                <a:solidFill>
                  <a:srgbClr val="FF0000"/>
                </a:solidFill>
              </a:rPr>
              <a:t>insertion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at the other end </a:t>
            </a:r>
            <a:r>
              <a:rPr lang="en-IN" dirty="0"/>
              <a:t>is called </a:t>
            </a:r>
            <a:r>
              <a:rPr lang="en-IN" b="1" dirty="0" smtClean="0">
                <a:solidFill>
                  <a:srgbClr val="FF0000"/>
                </a:solidFill>
              </a:rPr>
              <a:t>queue</a:t>
            </a:r>
            <a:r>
              <a:rPr lang="en-IN" dirty="0" smtClean="0"/>
              <a:t>.</a:t>
            </a:r>
          </a:p>
          <a:p>
            <a:r>
              <a:rPr lang="en-IN" dirty="0"/>
              <a:t>The information in such a list is processed </a:t>
            </a:r>
            <a:r>
              <a:rPr lang="en-IN" b="1" dirty="0">
                <a:solidFill>
                  <a:srgbClr val="FF0000"/>
                </a:solidFill>
              </a:rPr>
              <a:t>FIFO (first in first out)</a:t>
            </a:r>
            <a:r>
              <a:rPr lang="en-IN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of FCFS (first come first served) </a:t>
            </a:r>
            <a:r>
              <a:rPr lang="en-IN" dirty="0"/>
              <a:t>pattern</a:t>
            </a:r>
            <a:r>
              <a:rPr lang="en-IN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Front </a:t>
            </a:r>
            <a:r>
              <a:rPr lang="en-IN" dirty="0" smtClean="0"/>
              <a:t>is </a:t>
            </a:r>
            <a:r>
              <a:rPr lang="en-IN" dirty="0"/>
              <a:t>the end of queue from that deletion is to be performed.</a:t>
            </a:r>
            <a:endParaRPr lang="en-IN" dirty="0" smtClean="0"/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Rear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the end of queue at which new element is to be inserted.</a:t>
            </a:r>
            <a:endParaRPr lang="en-IN" dirty="0" smtClean="0"/>
          </a:p>
          <a:p>
            <a:r>
              <a:rPr lang="en-IN" dirty="0"/>
              <a:t>Insertion operation is called </a:t>
            </a:r>
            <a:r>
              <a:rPr lang="en-IN" b="1" dirty="0" err="1" smtClean="0">
                <a:solidFill>
                  <a:srgbClr val="FF0000"/>
                </a:solidFill>
              </a:rPr>
              <a:t>Enqueue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&amp; </a:t>
            </a:r>
            <a:r>
              <a:rPr lang="en-IN" dirty="0"/>
              <a:t>deletion operation is called </a:t>
            </a:r>
            <a:r>
              <a:rPr lang="en-IN" b="1" dirty="0" err="1">
                <a:solidFill>
                  <a:srgbClr val="FF0000"/>
                </a:solidFill>
              </a:rPr>
              <a:t>Dequeue</a:t>
            </a:r>
            <a:r>
              <a:rPr lang="en-IN" dirty="0"/>
              <a:t>.</a:t>
            </a:r>
            <a:endParaRPr lang="en-IN" dirty="0" smtClean="0"/>
          </a:p>
          <a:p>
            <a:endParaRPr lang="en-IN" b="1" i="1" dirty="0" smtClean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502260" y="4383265"/>
            <a:ext cx="3779856" cy="579783"/>
            <a:chOff x="1066800" y="3810000"/>
            <a:chExt cx="4114800" cy="579783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66800" y="3810000"/>
              <a:ext cx="4114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66800" y="4389783"/>
              <a:ext cx="4114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2526536" y="4406375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10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009460" y="440063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50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3769470" y="4401938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4387911" y="440537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80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3149534" y="440366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8</a:t>
            </a:r>
            <a:endParaRPr lang="en-US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2286000" y="5257800"/>
            <a:ext cx="4081670" cy="533400"/>
            <a:chOff x="2286000" y="5257800"/>
            <a:chExt cx="408167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114203" y="5791200"/>
            <a:ext cx="612914" cy="609600"/>
            <a:chOff x="5119632" y="5791200"/>
            <a:chExt cx="612914" cy="609600"/>
          </a:xfrm>
        </p:grpSpPr>
        <p:sp>
          <p:nvSpPr>
            <p:cNvPr id="72" name="TextBox 71"/>
            <p:cNvSpPr txBox="1"/>
            <p:nvPr/>
          </p:nvSpPr>
          <p:spPr>
            <a:xfrm>
              <a:off x="5119632" y="6062246"/>
              <a:ext cx="61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smtClean="0"/>
                <a:t>Rear</a:t>
              </a:r>
              <a:endParaRPr lang="en-US" sz="1600" b="1" dirty="0"/>
            </a:p>
          </p:txBody>
        </p:sp>
        <p:cxnSp>
          <p:nvCxnSpPr>
            <p:cNvPr id="76" name="Straight Arrow Connector 75"/>
            <p:cNvCxnSpPr>
              <a:stCxn id="72" idx="0"/>
              <a:endCxn id="6" idx="2"/>
            </p:cNvCxnSpPr>
            <p:nvPr/>
          </p:nvCxnSpPr>
          <p:spPr>
            <a:xfrm flipH="1" flipV="1">
              <a:off x="5420660" y="5791200"/>
              <a:ext cx="5429" cy="271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906060" y="5757446"/>
            <a:ext cx="689984" cy="609600"/>
            <a:chOff x="5069392" y="5791200"/>
            <a:chExt cx="689984" cy="609600"/>
          </a:xfrm>
        </p:grpSpPr>
        <p:sp>
          <p:nvSpPr>
            <p:cNvPr id="79" name="TextBox 78"/>
            <p:cNvSpPr txBox="1"/>
            <p:nvPr/>
          </p:nvSpPr>
          <p:spPr>
            <a:xfrm>
              <a:off x="5069392" y="6062246"/>
              <a:ext cx="689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smtClean="0"/>
                <a:t>Front</a:t>
              </a:r>
              <a:endParaRPr lang="en-US" sz="1600" b="1" dirty="0"/>
            </a:p>
          </p:txBody>
        </p:sp>
        <p:cxnSp>
          <p:nvCxnSpPr>
            <p:cNvPr id="85" name="Straight Arrow Connector 84"/>
            <p:cNvCxnSpPr>
              <a:stCxn id="79" idx="0"/>
              <a:endCxn id="6" idx="2"/>
            </p:cNvCxnSpPr>
            <p:nvPr/>
          </p:nvCxnSpPr>
          <p:spPr>
            <a:xfrm flipV="1">
              <a:off x="5414384" y="5791200"/>
              <a:ext cx="6276" cy="271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5632056" y="4411508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100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19800" y="5524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10400" y="535222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Insertion</a:t>
            </a:r>
            <a:endParaRPr lang="en-US" sz="16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704860" y="5549747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2325" y="537482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Deletion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78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167 2.22222E-6 L 0 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31 4.80444E-6 L 2.5E-6 4.80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47 0 L 2.22222E-6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07 -8.25815E-7 L -5.55556E-7 -8.25815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-8.25815E-7 L -3.33333E-6 -8.25815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78 -2.5214E-6 L 4.72222E-6 -2.521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2 L -0.25 -0.0009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8281E-6 L -0.31945 4.082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9635E-6 L -0.38716 -4.59635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69 L -0.45486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-0.51458 0.0009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93 L -0.58264 -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42" grpId="0" animBg="1"/>
      <p:bldP spid="42" grpId="1" animBg="1"/>
      <p:bldP spid="42" grpId="2" animBg="1"/>
      <p:bldP spid="42" grpId="3" animBg="1"/>
      <p:bldP spid="73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of people at any service point such as ticketing etc.</a:t>
            </a:r>
          </a:p>
          <a:p>
            <a:r>
              <a:rPr lang="en-IN" dirty="0"/>
              <a:t>Queue of air planes waiting for landing instructions.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Queue of processes </a:t>
            </a:r>
            <a:r>
              <a:rPr lang="en-IN" dirty="0"/>
              <a:t>in OS</a:t>
            </a:r>
            <a:r>
              <a:rPr lang="en-IN" dirty="0" smtClean="0"/>
              <a:t>.</a:t>
            </a:r>
          </a:p>
          <a:p>
            <a:r>
              <a:rPr lang="en-IN" dirty="0"/>
              <a:t>Queue is also used by Operating systems for </a:t>
            </a:r>
            <a:r>
              <a:rPr lang="en-IN" b="1" dirty="0" smtClean="0">
                <a:solidFill>
                  <a:srgbClr val="FF0000"/>
                </a:solidFill>
              </a:rPr>
              <a:t>Job Scheduling</a:t>
            </a:r>
            <a:r>
              <a:rPr lang="en-IN" dirty="0" smtClean="0"/>
              <a:t>.</a:t>
            </a:r>
          </a:p>
          <a:p>
            <a:r>
              <a:rPr lang="en-IN" dirty="0"/>
              <a:t>When a </a:t>
            </a:r>
            <a:r>
              <a:rPr lang="en-IN" b="1" dirty="0">
                <a:solidFill>
                  <a:srgbClr val="FF0000"/>
                </a:solidFill>
              </a:rPr>
              <a:t>resource is shared</a:t>
            </a:r>
            <a:r>
              <a:rPr lang="en-IN" dirty="0"/>
              <a:t> among multiple consumers. </a:t>
            </a:r>
            <a:r>
              <a:rPr lang="en-IN" dirty="0" smtClean="0"/>
              <a:t>E.g., </a:t>
            </a:r>
            <a:r>
              <a:rPr lang="en-IN" dirty="0"/>
              <a:t>in case of printers the first one to be entered is the first to be processed</a:t>
            </a:r>
            <a:r>
              <a:rPr lang="en-IN" dirty="0" smtClean="0"/>
              <a:t>.</a:t>
            </a:r>
          </a:p>
          <a:p>
            <a:r>
              <a:rPr lang="en-IN" dirty="0"/>
              <a:t>When </a:t>
            </a:r>
            <a:r>
              <a:rPr lang="en-IN" b="1" dirty="0">
                <a:solidFill>
                  <a:srgbClr val="FF0000"/>
                </a:solidFill>
              </a:rPr>
              <a:t>data is transferred asynchronously </a:t>
            </a:r>
            <a:r>
              <a:rPr lang="en-IN" dirty="0"/>
              <a:t>(data not necessarily received at same rate as sent) between two processes. Examples include IO Buffers, pipes, file IO, etc.</a:t>
            </a:r>
          </a:p>
          <a:p>
            <a:r>
              <a:rPr lang="en-IN" dirty="0"/>
              <a:t>Queue is used in </a:t>
            </a:r>
            <a:r>
              <a:rPr lang="en-IN" b="1" dirty="0" smtClean="0">
                <a:solidFill>
                  <a:srgbClr val="FF0000"/>
                </a:solidFill>
              </a:rPr>
              <a:t>BFS (</a:t>
            </a:r>
            <a:r>
              <a:rPr lang="en-IN" b="1" dirty="0">
                <a:solidFill>
                  <a:srgbClr val="FF0000"/>
                </a:solidFill>
              </a:rPr>
              <a:t>Breadth First Search) </a:t>
            </a:r>
            <a:r>
              <a:rPr lang="en-IN" dirty="0"/>
              <a:t>algorithm. It helps in traversing a tree or graph</a:t>
            </a:r>
            <a:r>
              <a:rPr lang="en-IN" dirty="0" smtClean="0"/>
              <a:t>.</a:t>
            </a:r>
          </a:p>
          <a:p>
            <a:r>
              <a:rPr lang="en-IN" dirty="0"/>
              <a:t>Queue is used in networking to </a:t>
            </a:r>
            <a:r>
              <a:rPr lang="en-IN" b="1" dirty="0">
                <a:solidFill>
                  <a:srgbClr val="FF0000"/>
                </a:solidFill>
              </a:rPr>
              <a:t>handle congestion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Procedure: </a:t>
            </a:r>
            <a:r>
              <a:rPr lang="en-IN" dirty="0" err="1" smtClean="0"/>
              <a:t>Enqueue</a:t>
            </a:r>
            <a:r>
              <a:rPr lang="en-IN" dirty="0" smtClean="0"/>
              <a:t> (Q</a:t>
            </a:r>
            <a:r>
              <a:rPr lang="en-IN" dirty="0"/>
              <a:t>, F, R, 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752600"/>
          </a:xfrm>
        </p:spPr>
        <p:txBody>
          <a:bodyPr/>
          <a:lstStyle/>
          <a:p>
            <a:r>
              <a:rPr lang="en-IN" dirty="0"/>
              <a:t>This </a:t>
            </a:r>
            <a:r>
              <a:rPr lang="en-IN" dirty="0" smtClean="0"/>
              <a:t>procedure </a:t>
            </a:r>
            <a:r>
              <a:rPr lang="en-IN" dirty="0"/>
              <a:t>inserts </a:t>
            </a:r>
            <a:r>
              <a:rPr lang="en-IN" b="1" dirty="0">
                <a:solidFill>
                  <a:srgbClr val="FF0000"/>
                </a:solidFill>
              </a:rPr>
              <a:t>Y</a:t>
            </a:r>
            <a:r>
              <a:rPr lang="en-IN" dirty="0"/>
              <a:t> at rear end of Queue</a:t>
            </a:r>
            <a:r>
              <a:rPr lang="en-IN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Queue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 smtClean="0">
                <a:solidFill>
                  <a:srgbClr val="FF0000"/>
                </a:solidFill>
              </a:rPr>
              <a:t>Q</a:t>
            </a:r>
            <a:r>
              <a:rPr lang="en-IN" dirty="0" smtClean="0"/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FF0000"/>
                </a:solidFill>
              </a:rPr>
              <a:t>N</a:t>
            </a:r>
            <a:r>
              <a:rPr lang="en-IN" dirty="0"/>
              <a:t> </a:t>
            </a:r>
            <a:r>
              <a:rPr lang="en-IN" dirty="0" smtClean="0"/>
              <a:t>elements.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 is pointer to the front element of a queue.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R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pointer to the rear </a:t>
            </a:r>
            <a:r>
              <a:rPr lang="en-IN" dirty="0"/>
              <a:t>element of a queue.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695473"/>
            <a:ext cx="5715000" cy="360098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Queue Overflow]</a:t>
            </a:r>
          </a:p>
          <a:p>
            <a:r>
              <a:rPr lang="en-IN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If 	R &gt;= N</a:t>
            </a:r>
            <a:endParaRPr lang="en-IN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Then 	write (‘Queue Overflow’)</a:t>
            </a: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[Increment REAR pointer]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R </a:t>
            </a: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R + 1</a:t>
            </a:r>
            <a:endParaRPr lang="en-IN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[Insert element]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Q[R] </a:t>
            </a: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Y</a:t>
            </a:r>
          </a:p>
          <a:p>
            <a:r>
              <a:rPr lang="en-IN" sz="2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4. [Is front pointer properly </a:t>
            </a:r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set?]</a:t>
            </a:r>
            <a:endParaRPr lang="en-IN" sz="20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 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F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       Return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Procedure: </a:t>
            </a:r>
            <a:r>
              <a:rPr lang="en-IN" dirty="0" err="1"/>
              <a:t>Enqueue</a:t>
            </a:r>
            <a:r>
              <a:rPr lang="en-IN" dirty="0"/>
              <a:t> (Q, F, R, N,Y</a:t>
            </a:r>
            <a:r>
              <a:rPr lang="en-IN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529" y="1005015"/>
            <a:ext cx="5715000" cy="360098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Queue Overflow]</a:t>
            </a:r>
          </a:p>
          <a:p>
            <a:r>
              <a:rPr lang="en-IN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If 	R &gt;= N</a:t>
            </a:r>
            <a:endParaRPr lang="en-IN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Then 	write (‘Queue Overflow’)</a:t>
            </a: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[Increment REAR pointer]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R </a:t>
            </a: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R + 1</a:t>
            </a:r>
            <a:endParaRPr lang="en-IN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[Insert element]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Q[R] </a:t>
            </a: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Y</a:t>
            </a:r>
          </a:p>
          <a:p>
            <a:r>
              <a:rPr lang="en-IN" sz="2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4. [Is front pointer properly </a:t>
            </a:r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set?]</a:t>
            </a:r>
            <a:endParaRPr lang="en-IN" sz="20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 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F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       Return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5801" y="5334000"/>
            <a:ext cx="1600200" cy="533400"/>
            <a:chOff x="2286000" y="5486400"/>
            <a:chExt cx="4081670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86000" y="54864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286000" y="60198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666062" y="5334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48400" y="1143000"/>
            <a:ext cx="2209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N=3, R=0, F=0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48400" y="1752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 =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48400" y="21144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 =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1752600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42463" y="2114490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0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251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</a:t>
            </a:r>
            <a:r>
              <a:rPr lang="en-IN" b="1" dirty="0" smtClean="0"/>
              <a:t>N=3,</a:t>
            </a:r>
            <a:r>
              <a:rPr lang="en-IN" b="1" dirty="0" smtClean="0">
                <a:solidFill>
                  <a:srgbClr val="FF0000"/>
                </a:solidFill>
              </a:rPr>
              <a:t>Y=5</a:t>
            </a:r>
            <a:r>
              <a:rPr lang="en-IN" b="1" dirty="0" smtClean="0"/>
              <a:t>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40417" y="20965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1</a:t>
            </a: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4606001"/>
            <a:ext cx="228600" cy="727999"/>
            <a:chOff x="762000" y="4606001"/>
            <a:chExt cx="228600" cy="727999"/>
          </a:xfrm>
        </p:grpSpPr>
        <p:sp>
          <p:nvSpPr>
            <p:cNvPr id="3" name="TextBox 2"/>
            <p:cNvSpPr txBox="1"/>
            <p:nvPr/>
          </p:nvSpPr>
          <p:spPr>
            <a:xfrm>
              <a:off x="762000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2"/>
            </p:cNvCxnSpPr>
            <p:nvPr/>
          </p:nvCxnSpPr>
          <p:spPr>
            <a:xfrm>
              <a:off x="876300" y="4975333"/>
              <a:ext cx="0" cy="358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096000" y="2831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</a:t>
            </a:r>
            <a:r>
              <a:rPr lang="en-IN" b="1" dirty="0" smtClean="0"/>
              <a:t>N=3,</a:t>
            </a:r>
            <a:r>
              <a:rPr lang="en-IN" b="1" dirty="0" smtClean="0">
                <a:solidFill>
                  <a:srgbClr val="FF0000"/>
                </a:solidFill>
              </a:rPr>
              <a:t>Y=20</a:t>
            </a:r>
            <a:r>
              <a:rPr lang="en-IN" b="1" dirty="0" smtClean="0"/>
              <a:t>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39498" y="20924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8183" y="5332162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1358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</a:t>
            </a:r>
            <a:r>
              <a:rPr lang="en-IN" b="1" dirty="0" smtClean="0"/>
              <a:t>N=3,</a:t>
            </a:r>
            <a:r>
              <a:rPr lang="en-IN" b="1" dirty="0" smtClean="0">
                <a:solidFill>
                  <a:srgbClr val="FF0000"/>
                </a:solidFill>
              </a:rPr>
              <a:t>Y=80</a:t>
            </a:r>
            <a:r>
              <a:rPr lang="en-IN" b="1" dirty="0" smtClean="0"/>
              <a:t>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9498" y="2101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51681" y="5334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3440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</a:t>
            </a:r>
            <a:r>
              <a:rPr lang="en-IN" b="1" dirty="0" smtClean="0"/>
              <a:t>N=3,</a:t>
            </a:r>
            <a:r>
              <a:rPr lang="en-IN" b="1" dirty="0" smtClean="0">
                <a:solidFill>
                  <a:srgbClr val="FF0000"/>
                </a:solidFill>
              </a:rPr>
              <a:t>Y=3</a:t>
            </a:r>
            <a:r>
              <a:rPr lang="en-IN" b="1" dirty="0" smtClean="0"/>
              <a:t>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38115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Queue Overflow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7195" y="5867400"/>
            <a:ext cx="227571" cy="674132"/>
            <a:chOff x="817195" y="5867400"/>
            <a:chExt cx="227571" cy="674132"/>
          </a:xfrm>
        </p:grpSpPr>
        <p:sp>
          <p:nvSpPr>
            <p:cNvPr id="11" name="TextBox 10"/>
            <p:cNvSpPr txBox="1"/>
            <p:nvPr/>
          </p:nvSpPr>
          <p:spPr>
            <a:xfrm>
              <a:off x="817195" y="6172200"/>
              <a:ext cx="22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  <a:endCxn id="33" idx="2"/>
            </p:cNvCxnSpPr>
            <p:nvPr/>
          </p:nvCxnSpPr>
          <p:spPr>
            <a:xfrm flipV="1">
              <a:off x="930981" y="5867400"/>
              <a:ext cx="1781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650515" y="1752600"/>
            <a:ext cx="13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67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93963E-8 L 0.29792 6.93963E-8 " pathEditMode="relative" rAng="0" ptsTypes="AA">
                                      <p:cBhvr>
                                        <p:cTn id="50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3548E-6 L 0.0625 -4.23548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14434E-6 L 0.23872 2.14434E-6 " pathEditMode="relative" rAng="0" ptsTypes="AA">
                                      <p:cBhvr>
                                        <p:cTn id="80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-4.23548E-6 L 0.12084 -4.235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93963E-8 L 0.17934 6.93963E-8 " pathEditMode="relative" rAng="0" ptsTypes="AA">
                                      <p:cBhvr>
                                        <p:cTn id="100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3" grpId="1" animBg="1"/>
      <p:bldP spid="36" grpId="0" animBg="1"/>
      <p:bldP spid="37" grpId="0"/>
      <p:bldP spid="38" grpId="0"/>
      <p:bldP spid="39" grpId="0"/>
      <p:bldP spid="39" grpId="1"/>
      <p:bldP spid="40" grpId="0"/>
      <p:bldP spid="40" grpId="1"/>
      <p:bldP spid="41" grpId="0"/>
      <p:bldP spid="42" grpId="0"/>
      <p:bldP spid="42" grpId="1"/>
      <p:bldP spid="19" grpId="0"/>
      <p:bldP spid="9" grpId="0"/>
      <p:bldP spid="9" grpId="1"/>
      <p:bldP spid="21" grpId="0" animBg="1"/>
      <p:bldP spid="21" grpId="1" animBg="1"/>
      <p:bldP spid="22" grpId="0"/>
      <p:bldP spid="10" grpId="0"/>
      <p:bldP spid="24" grpId="0" animBg="1"/>
      <p:bldP spid="24" grpId="1" animBg="1"/>
      <p:bldP spid="25" grpId="0"/>
      <p:bldP spid="2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:  </a:t>
            </a:r>
            <a:r>
              <a:rPr lang="fr-FR" dirty="0" err="1"/>
              <a:t>Dequeue</a:t>
            </a:r>
            <a:r>
              <a:rPr lang="fr-FR" dirty="0"/>
              <a:t> (Q, F,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7400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FF0000"/>
                </a:solidFill>
              </a:rPr>
              <a:t>deletes &amp; returns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FF0000"/>
                </a:solidFill>
              </a:rPr>
              <a:t>from front end </a:t>
            </a:r>
            <a:r>
              <a:rPr lang="en-IN" dirty="0"/>
              <a:t>of the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Queue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FF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FF0000"/>
                </a:solidFill>
              </a:rPr>
              <a:t>N</a:t>
            </a:r>
            <a:r>
              <a:rPr lang="en-IN" dirty="0"/>
              <a:t> elements.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F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FF0000"/>
                </a:solidFill>
              </a:rPr>
              <a:t>front </a:t>
            </a:r>
            <a:r>
              <a:rPr lang="en-IN" dirty="0"/>
              <a:t>element of a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R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FF0000"/>
                </a:solidFill>
              </a:rPr>
              <a:t>rear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425785"/>
            <a:ext cx="4495800" cy="190821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Queue 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Underflow]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 F =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0</a:t>
            </a:r>
            <a:endParaRPr lang="en-IN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  Then write (‘Queue Underflow’)</a:t>
            </a: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  Return(0)</a:t>
            </a: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Q[F]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3456562"/>
            <a:ext cx="4038600" cy="184665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[Is Queue Empty?]</a:t>
            </a:r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    If   F = R</a:t>
            </a: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    Then F </a:t>
            </a: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0</a:t>
            </a:r>
            <a:b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Else F  F + 1</a:t>
            </a:r>
            <a:endParaRPr lang="en-IN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4. </a:t>
            </a:r>
            <a:r>
              <a:rPr lang="en-IN" sz="20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[Return Element]</a:t>
            </a:r>
            <a:endParaRPr lang="en-IN" sz="20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    Return (Y)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:  </a:t>
            </a:r>
            <a:r>
              <a:rPr lang="fr-FR" dirty="0" err="1"/>
              <a:t>Dequeue</a:t>
            </a:r>
            <a:r>
              <a:rPr lang="fr-FR" dirty="0"/>
              <a:t> (Q, F, 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4495800" cy="363176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Queue 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Underflow]</a:t>
            </a:r>
            <a:endParaRPr lang="en-IN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 F =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0</a:t>
            </a:r>
            <a:endParaRPr lang="en-IN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  Then write (‘Queue Underflow’)</a:t>
            </a: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	  Return(0)</a:t>
            </a:r>
          </a:p>
          <a:p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I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IN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 Q[F]</a:t>
            </a:r>
          </a:p>
          <a:p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[Is Queue Empty?]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If   F = R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Then F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0</a:t>
            </a:r>
            <a:b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Else F  F + 1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4. [Return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Return (Y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24600" y="1468915"/>
            <a:ext cx="2655064" cy="457200"/>
            <a:chOff x="5486400" y="1219200"/>
            <a:chExt cx="2655064" cy="457200"/>
          </a:xfrm>
        </p:grpSpPr>
        <p:sp>
          <p:nvSpPr>
            <p:cNvPr id="5" name="Rectangle 4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36536" y="3581400"/>
            <a:ext cx="2655064" cy="457200"/>
            <a:chOff x="5486400" y="1219200"/>
            <a:chExt cx="2655064" cy="457200"/>
          </a:xfrm>
        </p:grpSpPr>
        <p:sp>
          <p:nvSpPr>
            <p:cNvPr id="13" name="Rectangle 12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36536" y="5410200"/>
            <a:ext cx="2655064" cy="457200"/>
            <a:chOff x="5486400" y="1219200"/>
            <a:chExt cx="2655064" cy="457200"/>
          </a:xfrm>
        </p:grpSpPr>
        <p:sp>
          <p:nvSpPr>
            <p:cNvPr id="19" name="Rectangle 18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-8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50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63873" y="990600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Case No 1: 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F=0, R=0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6536" y="1905000"/>
            <a:ext cx="2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Queue Underflow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5122" y="2743200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Case No 2: 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F=3,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435468" y="2819400"/>
            <a:ext cx="228600" cy="727999"/>
            <a:chOff x="802406" y="4606001"/>
            <a:chExt cx="228600" cy="727999"/>
          </a:xfrm>
        </p:grpSpPr>
        <p:sp>
          <p:nvSpPr>
            <p:cNvPr id="28" name="TextBox 2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0098" y="2819400"/>
            <a:ext cx="228600" cy="727999"/>
            <a:chOff x="695898" y="4606001"/>
            <a:chExt cx="228600" cy="727999"/>
          </a:xfrm>
        </p:grpSpPr>
        <p:sp>
          <p:nvSpPr>
            <p:cNvPr id="31" name="TextBox 3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4876800" y="2514600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54766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F=0, R=0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876800" y="4343400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09386" y="4687669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Case No 3: 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F=1,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477000" y="4682201"/>
            <a:ext cx="228600" cy="727999"/>
            <a:chOff x="802406" y="4606001"/>
            <a:chExt cx="228600" cy="727999"/>
          </a:xfrm>
        </p:grpSpPr>
        <p:sp>
          <p:nvSpPr>
            <p:cNvPr id="39" name="TextBox 38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543800" y="4682201"/>
            <a:ext cx="228600" cy="727999"/>
            <a:chOff x="695898" y="4606001"/>
            <a:chExt cx="228600" cy="727999"/>
          </a:xfrm>
        </p:grpSpPr>
        <p:sp>
          <p:nvSpPr>
            <p:cNvPr id="42" name="TextBox 41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420746" y="3625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4868" y="5465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9851" y="557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F=2, R=3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625 1.85185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/>
      <p:bldP spid="35" grpId="0"/>
      <p:bldP spid="37" grpId="0"/>
      <p:bldP spid="44" grpId="0"/>
      <p:bldP spid="44" grpId="1"/>
      <p:bldP spid="46" grpId="0"/>
      <p:bldP spid="46" grpId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Queue Insert / Delete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2209800"/>
            <a:ext cx="1828800" cy="381000"/>
            <a:chOff x="381000" y="1219200"/>
            <a:chExt cx="18288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0" y="3733018"/>
            <a:ext cx="1828800" cy="381000"/>
            <a:chOff x="381000" y="1219200"/>
            <a:chExt cx="1828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5351111"/>
            <a:ext cx="1828800" cy="381000"/>
            <a:chOff x="381000" y="1219200"/>
            <a:chExt cx="18288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10400" y="3777344"/>
            <a:ext cx="1828800" cy="381000"/>
            <a:chOff x="381000" y="1219200"/>
            <a:chExt cx="1828800" cy="381000"/>
          </a:xfrm>
        </p:grpSpPr>
        <p:sp>
          <p:nvSpPr>
            <p:cNvPr id="21" name="Rectangle 2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00" y="2684111"/>
            <a:ext cx="290464" cy="592489"/>
            <a:chOff x="776336" y="1681843"/>
            <a:chExt cx="290464" cy="592489"/>
          </a:xfrm>
        </p:grpSpPr>
        <p:sp>
          <p:nvSpPr>
            <p:cNvPr id="25" name="TextBox 24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72146" y="2684112"/>
            <a:ext cx="314510" cy="592488"/>
            <a:chOff x="764313" y="1681844"/>
            <a:chExt cx="314510" cy="592488"/>
          </a:xfrm>
        </p:grpSpPr>
        <p:sp>
          <p:nvSpPr>
            <p:cNvPr id="30" name="TextBox 2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21432" y="990600"/>
            <a:ext cx="869396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Perform following operations on queue with size 4 &amp; draw queue after each operation</a:t>
            </a:r>
          </a:p>
          <a:p>
            <a:pPr algn="ctr"/>
            <a:r>
              <a:rPr lang="en-IN" dirty="0" smtClean="0"/>
              <a:t>Insert ‘A’ | Insert ‘B’</a:t>
            </a:r>
            <a:r>
              <a:rPr lang="en-IN" dirty="0"/>
              <a:t> | </a:t>
            </a:r>
            <a:r>
              <a:rPr lang="en-IN" dirty="0" smtClean="0"/>
              <a:t>Insert ‘C’</a:t>
            </a:r>
            <a:r>
              <a:rPr lang="en-IN" dirty="0"/>
              <a:t> | </a:t>
            </a:r>
            <a:r>
              <a:rPr lang="en-IN" dirty="0" smtClean="0"/>
              <a:t>Delete ‘A’</a:t>
            </a:r>
            <a:r>
              <a:rPr lang="en-IN" dirty="0"/>
              <a:t> | </a:t>
            </a:r>
            <a:r>
              <a:rPr lang="en-IN" dirty="0" smtClean="0"/>
              <a:t>Delete ‘B’</a:t>
            </a:r>
            <a:r>
              <a:rPr lang="en-IN" dirty="0"/>
              <a:t> | </a:t>
            </a:r>
            <a:r>
              <a:rPr lang="en-IN" dirty="0" smtClean="0"/>
              <a:t>Insert ‘D’</a:t>
            </a:r>
            <a:r>
              <a:rPr lang="en-IN" dirty="0"/>
              <a:t> | </a:t>
            </a:r>
            <a:r>
              <a:rPr lang="en-IN" dirty="0" smtClean="0"/>
              <a:t>Insert ‘E’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Empty Queue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303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0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62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33636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Insert ‘A’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54430" y="4125686"/>
            <a:ext cx="290464" cy="592489"/>
            <a:chOff x="776336" y="1681843"/>
            <a:chExt cx="290464" cy="592489"/>
          </a:xfrm>
        </p:grpSpPr>
        <p:sp>
          <p:nvSpPr>
            <p:cNvPr id="40" name="TextBox 39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28600" y="4131912"/>
            <a:ext cx="314510" cy="592488"/>
            <a:chOff x="764313" y="1681844"/>
            <a:chExt cx="314510" cy="592488"/>
          </a:xfrm>
        </p:grpSpPr>
        <p:sp>
          <p:nvSpPr>
            <p:cNvPr id="43" name="TextBox 4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6200" y="34064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" y="37446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0" y="372134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762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2000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Insert ‘B’</a:t>
            </a:r>
            <a:endParaRPr lang="en-US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817168" y="2611023"/>
            <a:ext cx="290464" cy="592489"/>
            <a:chOff x="776336" y="1681843"/>
            <a:chExt cx="290464" cy="592489"/>
          </a:xfrm>
        </p:grpSpPr>
        <p:sp>
          <p:nvSpPr>
            <p:cNvPr id="51" name="TextBox 50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02377" y="5742998"/>
            <a:ext cx="314510" cy="592488"/>
            <a:chOff x="764313" y="1681844"/>
            <a:chExt cx="314510" cy="592488"/>
          </a:xfrm>
        </p:grpSpPr>
        <p:sp>
          <p:nvSpPr>
            <p:cNvPr id="54" name="TextBox 5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4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69436" y="533599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0628" y="513417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R=2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19200" y="53511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0480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338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Insert ‘C’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0480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198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733800" y="2209800"/>
            <a:ext cx="1828800" cy="381000"/>
            <a:chOff x="381000" y="1219200"/>
            <a:chExt cx="1828800" cy="381000"/>
          </a:xfrm>
        </p:grpSpPr>
        <p:sp>
          <p:nvSpPr>
            <p:cNvPr id="68" name="Rectangle 67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733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910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40226" y="5764202"/>
            <a:ext cx="290464" cy="538626"/>
            <a:chOff x="776336" y="1681843"/>
            <a:chExt cx="290464" cy="592489"/>
          </a:xfrm>
        </p:grpSpPr>
        <p:sp>
          <p:nvSpPr>
            <p:cNvPr id="75" name="TextBox 74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5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280399" y="2612573"/>
            <a:ext cx="314510" cy="592488"/>
            <a:chOff x="764313" y="1681844"/>
            <a:chExt cx="314510" cy="592488"/>
          </a:xfrm>
        </p:grpSpPr>
        <p:sp>
          <p:nvSpPr>
            <p:cNvPr id="78" name="TextBox 77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091544" y="1796144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82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733800" y="3775779"/>
            <a:ext cx="1828800" cy="381000"/>
            <a:chOff x="381000" y="1219200"/>
            <a:chExt cx="1828800" cy="381000"/>
          </a:xfrm>
        </p:grpSpPr>
        <p:sp>
          <p:nvSpPr>
            <p:cNvPr id="84" name="Rectangle 8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722914" y="34064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Delete ‘A’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722914" y="376645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910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482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810000" y="4175453"/>
            <a:ext cx="290464" cy="592489"/>
            <a:chOff x="776336" y="1681843"/>
            <a:chExt cx="290464" cy="592489"/>
          </a:xfrm>
        </p:grpSpPr>
        <p:sp>
          <p:nvSpPr>
            <p:cNvPr id="93" name="TextBox 92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726713" y="4191001"/>
            <a:ext cx="314510" cy="592488"/>
            <a:chOff x="764313" y="1681844"/>
            <a:chExt cx="314510" cy="592488"/>
          </a:xfrm>
        </p:grpSpPr>
        <p:sp>
          <p:nvSpPr>
            <p:cNvPr id="96" name="TextBox 9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091544" y="3320964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F=2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30480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17168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Delete ‘B’</a:t>
            </a:r>
            <a:endParaRPr lang="en-US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817168" y="5335998"/>
            <a:ext cx="1828800" cy="381000"/>
            <a:chOff x="381000" y="1219200"/>
            <a:chExt cx="1828800" cy="381000"/>
          </a:xfrm>
        </p:grpSpPr>
        <p:sp>
          <p:nvSpPr>
            <p:cNvPr id="102" name="Rectangle 10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269513" y="5334002"/>
            <a:ext cx="451169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26713" y="532408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830714" y="5724191"/>
            <a:ext cx="314510" cy="592488"/>
            <a:chOff x="764313" y="1681844"/>
            <a:chExt cx="314510" cy="592488"/>
          </a:xfrm>
        </p:grpSpPr>
        <p:sp>
          <p:nvSpPr>
            <p:cNvPr id="109" name="TextBox 108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355423" y="5725886"/>
            <a:ext cx="290464" cy="592488"/>
            <a:chOff x="776336" y="1681844"/>
            <a:chExt cx="290464" cy="592488"/>
          </a:xfrm>
        </p:grpSpPr>
        <p:sp>
          <p:nvSpPr>
            <p:cNvPr id="112" name="TextBox 111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11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3124200" y="4840069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58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Insert ‘D’</a:t>
            </a:r>
            <a:endParaRPr lang="en-US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6934200" y="2188811"/>
            <a:ext cx="1828800" cy="381000"/>
            <a:chOff x="381000" y="1219200"/>
            <a:chExt cx="1828800" cy="381000"/>
          </a:xfrm>
        </p:grpSpPr>
        <p:sp>
          <p:nvSpPr>
            <p:cNvPr id="117" name="Rectangle 11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826829" y="2572534"/>
            <a:ext cx="290464" cy="592489"/>
            <a:chOff x="776336" y="1681843"/>
            <a:chExt cx="290464" cy="592489"/>
          </a:xfrm>
        </p:grpSpPr>
        <p:sp>
          <p:nvSpPr>
            <p:cNvPr id="122" name="TextBox 121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2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8032521" y="2575254"/>
            <a:ext cx="314510" cy="592488"/>
            <a:chOff x="764313" y="1681844"/>
            <a:chExt cx="314510" cy="592488"/>
          </a:xfrm>
        </p:grpSpPr>
        <p:sp>
          <p:nvSpPr>
            <p:cNvPr id="125" name="TextBox 12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6" name="Straight Arrow Connector 125"/>
            <p:cNvCxnSpPr>
              <a:stCxn id="1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8486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96000" y="1769906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3058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52522" y="34054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Insert ‘E’</a:t>
            </a:r>
            <a:endParaRPr lang="en-US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448490" y="4175454"/>
            <a:ext cx="314510" cy="592488"/>
            <a:chOff x="764313" y="1681844"/>
            <a:chExt cx="314510" cy="592488"/>
          </a:xfrm>
        </p:grpSpPr>
        <p:sp>
          <p:nvSpPr>
            <p:cNvPr id="133" name="TextBox 13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8003313" y="4180114"/>
            <a:ext cx="290464" cy="592488"/>
            <a:chOff x="776336" y="1681844"/>
            <a:chExt cx="290464" cy="592488"/>
          </a:xfrm>
        </p:grpSpPr>
        <p:sp>
          <p:nvSpPr>
            <p:cNvPr id="136" name="TextBox 135"/>
            <p:cNvSpPr txBox="1"/>
            <p:nvPr/>
          </p:nvSpPr>
          <p:spPr>
            <a:xfrm>
              <a:off x="776336" y="1905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13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7935686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382000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096000" y="3392269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096000" y="4876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(R=4) &gt;= (N=4) (</a:t>
            </a:r>
            <a:r>
              <a:rPr lang="en-IN" sz="1600" b="1" dirty="0" smtClean="0">
                <a:solidFill>
                  <a:srgbClr val="FF0000"/>
                </a:solidFill>
              </a:rPr>
              <a:t>Size of Queue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96000" y="51823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Queue Overflow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0198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096000" y="5573486"/>
            <a:ext cx="2895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Queue Overflow, but space is there with Queue, this leads to the memory wastage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33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07448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783 -4.44444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04253 4.44444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04809 -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0.05086 -1.85185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4114 7.40741E-7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0.03767 1.48148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8" grpId="0"/>
      <p:bldP spid="45" grpId="0"/>
      <p:bldP spid="46" grpId="0"/>
      <p:bldP spid="47" grpId="0"/>
      <p:bldP spid="49" grpId="0"/>
      <p:bldP spid="56" grpId="0"/>
      <p:bldP spid="57" grpId="0"/>
      <p:bldP spid="58" grpId="0"/>
      <p:bldP spid="63" grpId="0"/>
      <p:bldP spid="72" grpId="0"/>
      <p:bldP spid="73" grpId="0"/>
      <p:bldP spid="80" grpId="0"/>
      <p:bldP spid="88" grpId="0"/>
      <p:bldP spid="89" grpId="0"/>
      <p:bldP spid="89" grpId="1"/>
      <p:bldP spid="90" grpId="0"/>
      <p:bldP spid="91" grpId="0"/>
      <p:bldP spid="98" grpId="0"/>
      <p:bldP spid="100" grpId="0"/>
      <p:bldP spid="106" grpId="0"/>
      <p:bldP spid="106" grpId="1"/>
      <p:bldP spid="107" grpId="0"/>
      <p:bldP spid="114" grpId="0"/>
      <p:bldP spid="115" grpId="0"/>
      <p:bldP spid="127" grpId="0"/>
      <p:bldP spid="128" grpId="0"/>
      <p:bldP spid="130" grpId="0"/>
      <p:bldP spid="131" grpId="0"/>
      <p:bldP spid="138" grpId="0"/>
      <p:bldP spid="139" grpId="0"/>
      <p:bldP spid="140" grpId="0"/>
      <p:bldP spid="141" grpId="0"/>
      <p:bldP spid="142" grpId="0"/>
      <p:bldP spid="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800"/>
          </a:xfrm>
        </p:spPr>
        <p:txBody>
          <a:bodyPr/>
          <a:lstStyle/>
          <a:p>
            <a:r>
              <a:rPr lang="en-IN" dirty="0"/>
              <a:t>A more suitable method of representing simple queue which prevents an excessive use of memory is to </a:t>
            </a:r>
            <a:r>
              <a:rPr lang="en-IN" b="1" dirty="0">
                <a:solidFill>
                  <a:srgbClr val="FF0000"/>
                </a:solidFill>
              </a:rPr>
              <a:t>arrange the elements </a:t>
            </a:r>
            <a:r>
              <a:rPr lang="en-IN" dirty="0"/>
              <a:t>Q[1], Q[2]….,Q[n] </a:t>
            </a:r>
            <a:r>
              <a:rPr lang="en-IN" b="1" dirty="0">
                <a:solidFill>
                  <a:srgbClr val="FF0000"/>
                </a:solidFill>
              </a:rPr>
              <a:t>in a circular fashion </a:t>
            </a:r>
            <a:r>
              <a:rPr lang="en-IN" dirty="0"/>
              <a:t>with Q[1] following Q[n], this is called </a:t>
            </a:r>
            <a:r>
              <a:rPr lang="en-IN" b="1" dirty="0">
                <a:solidFill>
                  <a:srgbClr val="FF0000"/>
                </a:solidFill>
              </a:rPr>
              <a:t>circular </a:t>
            </a:r>
            <a:r>
              <a:rPr lang="en-IN" b="1" dirty="0" smtClean="0">
                <a:solidFill>
                  <a:srgbClr val="FF0000"/>
                </a:solidFill>
              </a:rPr>
              <a:t>queue</a:t>
            </a:r>
            <a:r>
              <a:rPr lang="en-IN" b="1" dirty="0" smtClean="0"/>
              <a:t>.</a:t>
            </a:r>
            <a:endParaRPr lang="en-US" b="1" dirty="0"/>
          </a:p>
        </p:txBody>
      </p:sp>
      <p:pic>
        <p:nvPicPr>
          <p:cNvPr id="1026" name="Picture 2" descr="E:\Clients\Darshan\Data Structure\images\circular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15955"/>
            <a:ext cx="1690688" cy="154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66800" y="5334000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Q[1]</a:t>
              </a:r>
              <a:endParaRPr lang="en-US" sz="1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Q[2]</a:t>
              </a:r>
              <a:endParaRPr lang="en-US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Q[n]</a:t>
              </a:r>
              <a:endParaRPr lang="en-US" sz="1400" b="1" dirty="0"/>
            </a:p>
          </p:txBody>
        </p:sp>
      </p:grp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3721864" y="5562600"/>
            <a:ext cx="2405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62400" y="55626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62000" y="6019800"/>
            <a:ext cx="3200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2000" y="55626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762000" y="556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32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23195</TotalTime>
  <Words>756</Words>
  <Application>Microsoft Office PowerPoint</Application>
  <PresentationFormat>On-screen Show (4:3)</PresentationFormat>
  <Paragraphs>191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2 Linear Data Structure Queue</vt:lpstr>
      <vt:lpstr>Queue</vt:lpstr>
      <vt:lpstr>Applications of Queue</vt:lpstr>
      <vt:lpstr>Procedure: Enqueue (Q, F, R, N,Y)</vt:lpstr>
      <vt:lpstr>Procedure: Enqueue (Q, F, R, N,Y)</vt:lpstr>
      <vt:lpstr>Function:  Dequeue (Q, F, R)</vt:lpstr>
      <vt:lpstr>Function:  Dequeue (Q, F, R)</vt:lpstr>
      <vt:lpstr>Example of Queue Insert / Delete</vt:lpstr>
      <vt:lpstr>Circular Queue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3601</cp:revision>
  <dcterms:created xsi:type="dcterms:W3CDTF">2013-05-17T03:00:03Z</dcterms:created>
  <dcterms:modified xsi:type="dcterms:W3CDTF">2017-08-03T07:13:43Z</dcterms:modified>
</cp:coreProperties>
</file>