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464" r:id="rId3"/>
    <p:sldId id="466" r:id="rId4"/>
    <p:sldId id="467" r:id="rId5"/>
    <p:sldId id="468" r:id="rId6"/>
    <p:sldId id="469" r:id="rId7"/>
    <p:sldId id="471" r:id="rId8"/>
    <p:sldId id="472" r:id="rId9"/>
    <p:sldId id="476" r:id="rId10"/>
    <p:sldId id="474" r:id="rId11"/>
    <p:sldId id="475" r:id="rId12"/>
    <p:sldId id="477" r:id="rId13"/>
    <p:sldId id="479" r:id="rId14"/>
    <p:sldId id="480" r:id="rId15"/>
    <p:sldId id="481" r:id="rId16"/>
    <p:sldId id="482" r:id="rId17"/>
    <p:sldId id="483" r:id="rId18"/>
    <p:sldId id="484" r:id="rId19"/>
    <p:sldId id="491" r:id="rId20"/>
    <p:sldId id="485" r:id="rId21"/>
    <p:sldId id="486" r:id="rId22"/>
    <p:sldId id="488" r:id="rId23"/>
    <p:sldId id="490" r:id="rId24"/>
    <p:sldId id="492" r:id="rId25"/>
    <p:sldId id="493" r:id="rId26"/>
    <p:sldId id="494" r:id="rId27"/>
    <p:sldId id="495" r:id="rId28"/>
    <p:sldId id="496" r:id="rId29"/>
    <p:sldId id="49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e0LZf8k+UgJ+u7HlV0X0A==" hashData="FJp1UWTfqsUqzDvxWM4Vd4RfgpUvnqWI9hpD1cPwHW2Er/IRZAKBclkhWpzGA9SvPwuuaaRXZUd1pnjzg9Cez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FF6702"/>
    <a:srgbClr val="7D7D8F"/>
    <a:srgbClr val="34495E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dirty="0" smtClean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4305300" cy="5059363"/>
          </a:xfrm>
        </p:spPr>
        <p:txBody>
          <a:bodyPr/>
          <a:lstStyle>
            <a:lvl1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en-US" sz="2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/>
              <a:t>Second level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053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dirty="0" smtClean="0"/>
              <a:t>Process Management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Pradyumansinh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Jadeja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9879461848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pradyuman.jadeja@darshan.ac.in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Data Structure (2130702)    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8686800" cy="4267200"/>
          </a:xfrm>
        </p:spPr>
        <p:txBody>
          <a:bodyPr anchor="b"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2</a:t>
            </a:r>
            <a:b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Linear Data Structure Stack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RECOGNIZE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085" y="990599"/>
            <a:ext cx="4622515" cy="129266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Initialize stack by placing </a:t>
            </a:r>
            <a:endParaRPr lang="en-IN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a letter </a:t>
            </a:r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‘c’ on the </a:t>
            </a:r>
            <a:r>
              <a:rPr lang="en-I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top]</a:t>
            </a:r>
          </a:p>
          <a:p>
            <a:r>
              <a:rPr lang="en-IN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TOP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[TOP] ← ‘c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’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085" y="2316822"/>
            <a:ext cx="4622515" cy="298543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2. [Get and PUSH symbols until </a:t>
            </a:r>
          </a:p>
          <a:p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either c’ or blank is  </a:t>
            </a:r>
          </a:p>
          <a:p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encountered]</a:t>
            </a:r>
          </a:p>
          <a:p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NEXT ← NEXTCHAR (STRING)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while NEXT ≠ ‘c’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 NEXT = ‘ ‘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 (‘Invalid String’)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	  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 Exit</a:t>
            </a:r>
            <a:endParaRPr lang="en-IN" dirty="0">
              <a:latin typeface="Consolas" pitchFamily="49" charset="0"/>
              <a:cs typeface="Consolas" pitchFamily="49" charset="0"/>
            </a:endParaRP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Call PUSH (S, TOP, NEXT)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 NEXT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← NEXTCHAR (STRING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)</a:t>
            </a:r>
            <a:endParaRPr lang="en-IN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5430" y="990599"/>
            <a:ext cx="416617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3. </a:t>
            </a:r>
            <a:r>
              <a:rPr lang="en-IN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[Scan 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characters following </a:t>
            </a:r>
            <a:endParaRPr lang="en-IN" b="1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‘c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’; Compare </a:t>
            </a:r>
            <a:r>
              <a:rPr lang="en-IN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them 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to the </a:t>
            </a:r>
            <a:endParaRPr lang="en-IN" b="1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characters </a:t>
            </a:r>
            <a:r>
              <a:rPr lang="en-IN" b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IN" b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stack]</a:t>
            </a:r>
            <a:endParaRPr lang="en-IN" b="1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Repeat 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S [TOP] ≠ ‘c’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NEXT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← NEXTCHAR (STRING)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X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← POP (S, TOP)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NEXT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≠ X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Write(‘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Invalid String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’)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Exit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5430" y="3604553"/>
            <a:ext cx="4166170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4. [Next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symbol must be blank]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 ← NEXTCHAR (STRING)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If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NEXT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‘ ‘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Then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Write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(‘VALID STRING’)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Else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Write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(‘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INVALID STRING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’)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25430" y="5115674"/>
            <a:ext cx="416617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. [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Finished]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Exit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7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00" y="9906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Input String: </a:t>
            </a:r>
            <a:r>
              <a:rPr lang="en-IN" sz="2400" b="1" dirty="0" err="1" smtClean="0">
                <a:solidFill>
                  <a:schemeClr val="accent3">
                    <a:lumMod val="50000"/>
                  </a:schemeClr>
                </a:solidFill>
              </a:rPr>
              <a:t>abcba</a:t>
            </a: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□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3056" y="1600200"/>
            <a:ext cx="12192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Character Scanned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3622" y="1600200"/>
            <a:ext cx="12192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Stack 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Content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3056" y="2267392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93622" y="2265998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963056" y="2638425"/>
            <a:ext cx="244976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5791200" y="2246531"/>
            <a:ext cx="76200" cy="344269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88359" y="990600"/>
            <a:ext cx="4622515" cy="129266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Initialize stack by placing </a:t>
            </a:r>
            <a:endParaRPr lang="en-IN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a letter </a:t>
            </a:r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‘c’ on the </a:t>
            </a:r>
            <a:r>
              <a:rPr lang="en-I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top]</a:t>
            </a:r>
          </a:p>
          <a:p>
            <a:r>
              <a:rPr lang="en-IN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TOP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[TOP] ← ‘c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’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23189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881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17" grpId="0" animBg="1"/>
      <p:bldP spid="27" grpId="0" animBg="1"/>
      <p:bldP spid="27" grpId="1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085" y="1930400"/>
            <a:ext cx="5232115" cy="3598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63056" y="2362200"/>
            <a:ext cx="12192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Character Scanned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3622" y="2362200"/>
            <a:ext cx="12192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Stack 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Content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3056" y="3029392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93622" y="3027998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63056" y="3411687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92187" y="3411687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/>
              <a:t>ca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63056" y="3792687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92187" y="3792687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cab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963056" y="4173687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92187" y="4173687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cab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963056" y="3400425"/>
            <a:ext cx="244976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63329" y="4531726"/>
            <a:ext cx="244976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5791200" y="3008531"/>
            <a:ext cx="76200" cy="344269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5791200" y="3411687"/>
            <a:ext cx="83819" cy="1131332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486400" y="299389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78085" y="990600"/>
            <a:ext cx="462251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2. [Get and PUSH symbols until </a:t>
            </a:r>
          </a:p>
          <a:p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either c’ or blank is  </a:t>
            </a:r>
          </a:p>
          <a:p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encountered]</a:t>
            </a:r>
          </a:p>
          <a:p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NEXT ← NEXTCHAR (STRING)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while NEXT ≠ ‘c’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 NEXT = ‘ ‘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 (‘Invalid String’)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	  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 Exit</a:t>
            </a:r>
            <a:endParaRPr lang="en-IN" dirty="0">
              <a:latin typeface="Consolas" pitchFamily="49" charset="0"/>
              <a:cs typeface="Consolas" pitchFamily="49" charset="0"/>
            </a:endParaRP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Call PUSH (S, TOP, NEXT)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 NEXT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← NEXTCHAR (STRING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)</a:t>
            </a:r>
            <a:endParaRPr lang="en-IN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91200" y="9906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Input String: </a:t>
            </a:r>
            <a:r>
              <a:rPr lang="en-IN" sz="2400" b="1" dirty="0" err="1" smtClean="0">
                <a:solidFill>
                  <a:schemeClr val="accent3">
                    <a:lumMod val="50000"/>
                  </a:schemeClr>
                </a:solidFill>
              </a:rPr>
              <a:t>abcba</a:t>
            </a: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□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277100" y="1350666"/>
            <a:ext cx="689612" cy="682366"/>
            <a:chOff x="7277100" y="1350666"/>
            <a:chExt cx="689612" cy="682366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NEXT</a:t>
              </a:r>
              <a:endParaRPr lang="en-US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483350" y="3795370"/>
            <a:ext cx="22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708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4.44444E-6 0.036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3958 L -0.00035 0.078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08542 L 4.44444E-6 0.2020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20209 L -3.33333E-6 0.2409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741E-7 L 0.01649 7.40741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368 L -0.00035 0.2368 " pathEditMode="relative" rAng="0" ptsTypes="AA">
                                      <p:cBhvr>
                                        <p:cTn id="50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3704 L 0.00017 0.0800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8773 L -0.00035 0.2004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19792 L 0.00017 0.236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8 7.40741E-7 L 0.03559 7.40741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0414 L 0.00034 0.24353 " pathEditMode="relative" rAng="0" ptsTypes="AA">
                                      <p:cBhvr>
                                        <p:cTn id="78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4" grpId="9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9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085" y="1819872"/>
            <a:ext cx="5232115" cy="3598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63056" y="2362200"/>
            <a:ext cx="12192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Character Scanned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3622" y="2362200"/>
            <a:ext cx="12192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Stack 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Content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3056" y="3029392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93622" y="3027998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63056" y="3411687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92187" y="3411687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/>
              <a:t>ca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63056" y="3792687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92187" y="3792687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cab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963056" y="4173687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92187" y="4173687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cab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963056" y="3400425"/>
            <a:ext cx="244976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63329" y="4531726"/>
            <a:ext cx="244976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5791200" y="3008531"/>
            <a:ext cx="76200" cy="344269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5791200" y="3411687"/>
            <a:ext cx="83819" cy="1131332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64610" y="4547742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193741" y="4547742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/>
              <a:t>ca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967411" y="4932149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96542" y="4932149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</a:t>
            </a:r>
            <a:endParaRPr lang="en-US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970211" y="5300132"/>
            <a:ext cx="244976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86400" y="299389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791200" y="9906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Input String: </a:t>
            </a:r>
            <a:r>
              <a:rPr lang="en-IN" sz="2400" b="1" dirty="0" err="1" smtClean="0">
                <a:solidFill>
                  <a:schemeClr val="accent3">
                    <a:lumMod val="50000"/>
                  </a:schemeClr>
                </a:solidFill>
              </a:rPr>
              <a:t>abcba</a:t>
            </a: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□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558444" y="1350666"/>
            <a:ext cx="689612" cy="682366"/>
            <a:chOff x="7277100" y="1350666"/>
            <a:chExt cx="689612" cy="682366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NEXT</a:t>
              </a:r>
              <a:endParaRPr lang="en-US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483350" y="3795370"/>
            <a:ext cx="22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92592" y="990599"/>
            <a:ext cx="4166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3. Scan characters following </a:t>
            </a:r>
            <a:endParaRPr lang="en-IN" b="1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‘c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’; Compare </a:t>
            </a:r>
            <a:r>
              <a:rPr lang="en-IN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them 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to the </a:t>
            </a:r>
            <a:endParaRPr lang="en-IN" b="1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characters 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IN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stack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Repeat 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S[TOP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 ≠ ‘c’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NEXT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← NEXTCHAR (STRING)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X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← POP (S, TOP)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NEXT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≠ X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Write(‘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Invalid String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’)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Exit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38552" y="4236179"/>
            <a:ext cx="152400" cy="2459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>
            <a:off x="5821681" y="4583668"/>
            <a:ext cx="45719" cy="716464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497286" y="4749794"/>
            <a:ext cx="21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053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81481E-6 L 4.44444E-6 0.0418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7.40741E-7 L 0.01805 7.40741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4189 L -0.00035 0.0807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8078 L -0.00035 0.1196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278 L -0.00035 0.12083 " pathEditMode="relative" rAng="0" ptsTypes="AA">
                                      <p:cBhvr>
                                        <p:cTn id="42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00729 0.0534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255 L -0.00035 0.0418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6 -0.00046 L 0.03333 -0.0004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4189 L -0.00035 0.0863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8078 L -0.00035 0.1196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4.81481E-6 L -0.00018 0.12106 " pathEditMode="relative" rAng="0" ptsTypes="AA">
                                      <p:cBhvr>
                                        <p:cTn id="74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19" grpId="0" animBg="1"/>
      <p:bldP spid="20" grpId="0" animBg="1"/>
      <p:bldP spid="21" grpId="0" animBg="1"/>
      <p:bldP spid="22" grpId="0" animBg="1"/>
      <p:bldP spid="33" grpId="0"/>
      <p:bldP spid="3" grpId="0" animBg="1"/>
      <p:bldP spid="3" grpId="1" animBg="1"/>
      <p:bldP spid="36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5710" y="1345340"/>
            <a:ext cx="5232115" cy="2993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63056" y="2362200"/>
            <a:ext cx="12192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Character Scanned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3622" y="2362200"/>
            <a:ext cx="12192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Stack 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Content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3056" y="3029392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93622" y="3027998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63056" y="3411687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92187" y="3411687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/>
              <a:t>ca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63056" y="3792687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92187" y="3792687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cab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963056" y="4173687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92187" y="4173687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cab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963056" y="3400425"/>
            <a:ext cx="244976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63329" y="4531726"/>
            <a:ext cx="244976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5791200" y="3008531"/>
            <a:ext cx="76200" cy="344269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5791200" y="3411687"/>
            <a:ext cx="83819" cy="1131332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64610" y="4547742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193741" y="4547742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/>
              <a:t>ca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967411" y="4932149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96542" y="4932149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970211" y="5300132"/>
            <a:ext cx="244976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86400" y="299389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9906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Input String: </a:t>
            </a:r>
            <a:r>
              <a:rPr lang="en-IN" sz="2400" b="1" dirty="0" err="1" smtClean="0">
                <a:solidFill>
                  <a:schemeClr val="accent3">
                    <a:lumMod val="50000"/>
                  </a:schemeClr>
                </a:solidFill>
              </a:rPr>
              <a:t>abcba</a:t>
            </a: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□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882888" y="1350666"/>
            <a:ext cx="689612" cy="682366"/>
            <a:chOff x="7277100" y="1350666"/>
            <a:chExt cx="689612" cy="682366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NEXT</a:t>
              </a:r>
              <a:endParaRPr lang="en-US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483350" y="3795370"/>
            <a:ext cx="22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2</a:t>
            </a:r>
            <a:endParaRPr lang="en-US" b="1" dirty="0"/>
          </a:p>
        </p:txBody>
      </p:sp>
      <p:sp>
        <p:nvSpPr>
          <p:cNvPr id="32" name="Left Brace 31"/>
          <p:cNvSpPr/>
          <p:nvPr/>
        </p:nvSpPr>
        <p:spPr>
          <a:xfrm>
            <a:off x="5821681" y="4583668"/>
            <a:ext cx="45719" cy="716464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497286" y="4749794"/>
            <a:ext cx="21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3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80975" y="1037272"/>
            <a:ext cx="4166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4. [Next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symbol must be blank]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 ← NEXTCHAR (STRING)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If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NEXT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‘ ‘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Then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Write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(‘VALID STRING’)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Else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Write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(‘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INVALID STRING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’)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68079" y="5329495"/>
            <a:ext cx="1219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□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675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01667 -3.33333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6635E-6 L -3.88889E-6 0.0377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57 0.03772 L 0.02257 0.082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34" grpId="0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 RECOGNIZE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</a:t>
            </a:r>
            <a:r>
              <a:rPr lang="en-IN" dirty="0"/>
              <a:t>an algorithm to determine if an input character string is of the form </a:t>
            </a:r>
            <a:r>
              <a:rPr lang="en-IN" b="1" i="1" dirty="0" err="1">
                <a:solidFill>
                  <a:srgbClr val="FF0000"/>
                </a:solidFill>
              </a:rPr>
              <a:t>a</a:t>
            </a:r>
            <a:r>
              <a:rPr lang="en-IN" b="1" i="1" baseline="30000" dirty="0" err="1">
                <a:solidFill>
                  <a:srgbClr val="FF0000"/>
                </a:solidFill>
              </a:rPr>
              <a:t>i</a:t>
            </a:r>
            <a:r>
              <a:rPr lang="en-IN" b="1" i="1" dirty="0" err="1">
                <a:solidFill>
                  <a:srgbClr val="FF0000"/>
                </a:solidFill>
              </a:rPr>
              <a:t>b</a:t>
            </a:r>
            <a:r>
              <a:rPr lang="en-IN" b="1" i="1" baseline="30000" dirty="0" err="1">
                <a:solidFill>
                  <a:srgbClr val="FF0000"/>
                </a:solidFill>
              </a:rPr>
              <a:t>i</a:t>
            </a:r>
            <a:r>
              <a:rPr lang="en-IN" b="1" i="1" dirty="0">
                <a:solidFill>
                  <a:srgbClr val="FF0000"/>
                </a:solidFill>
              </a:rPr>
              <a:t> where i&gt;=1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i.e</a:t>
            </a:r>
            <a:r>
              <a:rPr lang="en-IN" dirty="0"/>
              <a:t>. no of </a:t>
            </a:r>
            <a:r>
              <a:rPr lang="en-IN" b="1" dirty="0">
                <a:solidFill>
                  <a:srgbClr val="FF0000"/>
                </a:solidFill>
              </a:rPr>
              <a:t>a</a:t>
            </a:r>
            <a:r>
              <a:rPr lang="en-IN" dirty="0"/>
              <a:t> </a:t>
            </a:r>
            <a:r>
              <a:rPr lang="en-IN" b="1" i="1" dirty="0"/>
              <a:t>should be equal</a:t>
            </a:r>
            <a:r>
              <a:rPr lang="en-IN" dirty="0"/>
              <a:t> to no of </a:t>
            </a:r>
            <a:r>
              <a:rPr lang="en-IN" b="1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7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Polish Expression &amp; their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457200"/>
          </a:xfrm>
        </p:spPr>
        <p:txBody>
          <a:bodyPr/>
          <a:lstStyle/>
          <a:p>
            <a:r>
              <a:rPr lang="en-IN" dirty="0" smtClean="0"/>
              <a:t>Evaluating Infix Expression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1524000"/>
            <a:ext cx="4191000" cy="6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500" dirty="0" smtClean="0"/>
              <a:t>a + b * c + d * e</a:t>
            </a:r>
            <a:endParaRPr lang="en-US" sz="35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329862" y="2034462"/>
            <a:ext cx="838200" cy="307759"/>
            <a:chOff x="3352800" y="2063318"/>
            <a:chExt cx="838200" cy="30775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352800" y="2362200"/>
              <a:ext cx="8382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185082" y="2066277"/>
              <a:ext cx="0" cy="3048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366370" y="2063318"/>
              <a:ext cx="0" cy="3048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603810" y="2245665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98895" y="2034995"/>
            <a:ext cx="838200" cy="307759"/>
            <a:chOff x="3352800" y="2063318"/>
            <a:chExt cx="838200" cy="30775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352800" y="2362200"/>
              <a:ext cx="8382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185082" y="2066277"/>
              <a:ext cx="0" cy="3048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366370" y="2063318"/>
              <a:ext cx="0" cy="3048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899210" y="225463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2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90800" y="2034463"/>
            <a:ext cx="1604277" cy="767918"/>
            <a:chOff x="3352800" y="2063318"/>
            <a:chExt cx="838200" cy="30775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352800" y="2362200"/>
              <a:ext cx="8382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185082" y="2066277"/>
              <a:ext cx="0" cy="3048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366370" y="2063318"/>
              <a:ext cx="0" cy="3048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281085" y="272977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3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2487705" y="2023916"/>
            <a:ext cx="3048000" cy="1164472"/>
            <a:chOff x="3352800" y="2063318"/>
            <a:chExt cx="838200" cy="30775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352800" y="2364569"/>
              <a:ext cx="8382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185082" y="2066277"/>
              <a:ext cx="0" cy="3048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358975" y="2063318"/>
              <a:ext cx="0" cy="3048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801030" y="3135868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28600" y="3581400"/>
            <a:ext cx="87630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 </a:t>
            </a:r>
            <a:r>
              <a:rPr lang="en-IN" b="1" dirty="0"/>
              <a:t>repeated scanning from left to right is needed </a:t>
            </a:r>
            <a:r>
              <a:rPr lang="en-IN" dirty="0"/>
              <a:t>as operators appears </a:t>
            </a:r>
            <a:r>
              <a:rPr lang="en-IN" dirty="0" smtClean="0"/>
              <a:t>inside the operands.</a:t>
            </a:r>
          </a:p>
          <a:p>
            <a:r>
              <a:rPr lang="en-IN" b="1" i="1" dirty="0" smtClean="0"/>
              <a:t>Repeated scanning is avoided </a:t>
            </a:r>
            <a:r>
              <a:rPr lang="en-IN" dirty="0" smtClean="0"/>
              <a:t>if the </a:t>
            </a:r>
            <a:r>
              <a:rPr lang="en-IN" b="1" dirty="0" smtClean="0"/>
              <a:t>infix expression </a:t>
            </a:r>
            <a:r>
              <a:rPr lang="en-IN" dirty="0" smtClean="0"/>
              <a:t>is first </a:t>
            </a:r>
            <a:r>
              <a:rPr lang="en-IN" b="1" dirty="0" smtClean="0"/>
              <a:t>converted</a:t>
            </a:r>
            <a:r>
              <a:rPr lang="en-IN" dirty="0" smtClean="0"/>
              <a:t> to an equivalent parenthesis free </a:t>
            </a:r>
            <a:r>
              <a:rPr lang="en-IN" b="1" i="1" dirty="0" smtClean="0"/>
              <a:t>prefix or suffix (postfix) expression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Prefix Expression: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Operator</a:t>
            </a:r>
            <a:r>
              <a:rPr lang="en-IN" dirty="0" smtClean="0"/>
              <a:t>, Operand, Operand</a:t>
            </a:r>
          </a:p>
          <a:p>
            <a:r>
              <a:rPr lang="en-IN" b="1" dirty="0" smtClean="0"/>
              <a:t>Postfix </a:t>
            </a:r>
            <a:r>
              <a:rPr lang="en-IN" b="1" dirty="0"/>
              <a:t>Expression</a:t>
            </a:r>
            <a:r>
              <a:rPr lang="en-IN" b="1" dirty="0" smtClean="0"/>
              <a:t>:</a:t>
            </a:r>
            <a:r>
              <a:rPr lang="en-IN" dirty="0" smtClean="0"/>
              <a:t> </a:t>
            </a:r>
            <a:r>
              <a:rPr lang="en-IN" dirty="0"/>
              <a:t>Operand, </a:t>
            </a:r>
            <a:r>
              <a:rPr lang="en-IN" dirty="0" smtClean="0"/>
              <a:t>Operand, </a:t>
            </a:r>
            <a:r>
              <a:rPr lang="en-IN" b="1" dirty="0">
                <a:solidFill>
                  <a:srgbClr val="FF0000"/>
                </a:solidFill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64278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8" grpId="0"/>
      <p:bldP spid="23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type of notation is known </a:t>
            </a:r>
            <a:r>
              <a:rPr lang="en-IN" b="1" dirty="0" err="1" smtClean="0">
                <a:solidFill>
                  <a:srgbClr val="FF0000"/>
                </a:solidFill>
              </a:rPr>
              <a:t>Lukasiewicz</a:t>
            </a:r>
            <a:r>
              <a:rPr lang="en-IN" b="1" dirty="0" smtClean="0">
                <a:solidFill>
                  <a:srgbClr val="FF0000"/>
                </a:solidFill>
              </a:rPr>
              <a:t> Notation </a:t>
            </a:r>
            <a:r>
              <a:rPr lang="en-IN" dirty="0" smtClean="0"/>
              <a:t>or </a:t>
            </a:r>
            <a:r>
              <a:rPr lang="en-IN" b="1" dirty="0" smtClean="0">
                <a:solidFill>
                  <a:srgbClr val="FF0000"/>
                </a:solidFill>
              </a:rPr>
              <a:t>Polish Notation </a:t>
            </a:r>
            <a:r>
              <a:rPr lang="en-IN" dirty="0" smtClean="0"/>
              <a:t>or </a:t>
            </a:r>
            <a:r>
              <a:rPr lang="en-IN" b="1" dirty="0" smtClean="0">
                <a:solidFill>
                  <a:srgbClr val="FF0000"/>
                </a:solidFill>
              </a:rPr>
              <a:t>Reverse Polish Notation </a:t>
            </a:r>
            <a:r>
              <a:rPr lang="en-IN" dirty="0" smtClean="0"/>
              <a:t>due to Polish logician </a:t>
            </a:r>
            <a:r>
              <a:rPr lang="en-IN" i="1" dirty="0" smtClean="0"/>
              <a:t>Jan</a:t>
            </a:r>
            <a:r>
              <a:rPr lang="en-IN" i="1" dirty="0"/>
              <a:t> </a:t>
            </a:r>
            <a:r>
              <a:rPr lang="en-IN" i="1" dirty="0" err="1" smtClean="0"/>
              <a:t>Lukasiewicz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both </a:t>
            </a:r>
            <a:r>
              <a:rPr lang="en-IN" b="1" dirty="0" smtClean="0"/>
              <a:t>prefix</a:t>
            </a:r>
            <a:r>
              <a:rPr lang="en-IN" dirty="0" smtClean="0"/>
              <a:t> and </a:t>
            </a:r>
            <a:r>
              <a:rPr lang="en-IN" b="1" dirty="0" smtClean="0"/>
              <a:t>postfix </a:t>
            </a:r>
            <a:r>
              <a:rPr lang="en-IN" dirty="0" smtClean="0"/>
              <a:t>equivalents of an infix expression, the </a:t>
            </a:r>
            <a:r>
              <a:rPr lang="en-IN" b="1" i="1" dirty="0" smtClean="0">
                <a:solidFill>
                  <a:srgbClr val="FF0000"/>
                </a:solidFill>
              </a:rPr>
              <a:t>variables are in same relative position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expressions in postfix or prefix form are </a:t>
            </a:r>
            <a:r>
              <a:rPr lang="en-IN" b="1" i="1" dirty="0" smtClean="0">
                <a:solidFill>
                  <a:srgbClr val="FF0000"/>
                </a:solidFill>
              </a:rPr>
              <a:t>parenthesis free </a:t>
            </a:r>
            <a:r>
              <a:rPr lang="en-IN" dirty="0" smtClean="0"/>
              <a:t>and </a:t>
            </a:r>
            <a:r>
              <a:rPr lang="en-IN" u="sng" dirty="0" smtClean="0"/>
              <a:t>operators are rearranged according to rules of precedence for operators</a:t>
            </a:r>
            <a:r>
              <a:rPr lang="en-IN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7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 Notation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050210"/>
              </p:ext>
            </p:extLst>
          </p:nvPr>
        </p:nvGraphicFramePr>
        <p:xfrm>
          <a:off x="190500" y="990600"/>
          <a:ext cx="8763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2514600"/>
                <a:gridCol w="2819400"/>
                <a:gridCol w="28575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Postfix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 + 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 + b +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 + (b + c)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a + (b * c)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 * (b + c)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 * b *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2800" y="134918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172200" y="134918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1824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 b +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8288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+ a b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1" y="4953000"/>
            <a:ext cx="12192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a + b + c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24635" y="4961964"/>
            <a:ext cx="122816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a + b </a:t>
            </a:r>
            <a:r>
              <a:rPr lang="en-IN" sz="2400" b="1" dirty="0"/>
              <a:t>+ c</a:t>
            </a:r>
            <a:endParaRPr lang="en-US" sz="2400" b="1" dirty="0"/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1752601" y="5183833"/>
            <a:ext cx="372034" cy="8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57600" y="4953000"/>
            <a:ext cx="122816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(</a:t>
            </a:r>
            <a:r>
              <a:rPr lang="en-IN" sz="2400" b="1" dirty="0" err="1" smtClean="0">
                <a:solidFill>
                  <a:srgbClr val="FF0000"/>
                </a:solidFill>
              </a:rPr>
              <a:t>ab</a:t>
            </a:r>
            <a:r>
              <a:rPr lang="en-IN" sz="2400" b="1" dirty="0" smtClean="0">
                <a:solidFill>
                  <a:srgbClr val="FF0000"/>
                </a:solidFill>
              </a:rPr>
              <a:t>+)</a:t>
            </a:r>
            <a:r>
              <a:rPr lang="en-IN" sz="2400" b="1" dirty="0" smtClean="0"/>
              <a:t>+ </a:t>
            </a:r>
            <a:r>
              <a:rPr lang="en-IN" sz="2400" b="1" dirty="0"/>
              <a:t>c</a:t>
            </a:r>
            <a:endParaRPr lang="en-US" sz="2400" b="1" dirty="0"/>
          </a:p>
        </p:txBody>
      </p:sp>
      <p:cxnSp>
        <p:nvCxnSpPr>
          <p:cNvPr id="20" name="Straight Arrow Connector 19"/>
          <p:cNvCxnSpPr>
            <a:stCxn id="13" idx="3"/>
            <a:endCxn id="18" idx="1"/>
          </p:cNvCxnSpPr>
          <p:nvPr/>
        </p:nvCxnSpPr>
        <p:spPr>
          <a:xfrm flipV="1">
            <a:off x="3352800" y="5183833"/>
            <a:ext cx="304800" cy="8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16070" y="4948515"/>
            <a:ext cx="131333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(</a:t>
            </a:r>
            <a:r>
              <a:rPr lang="en-IN" sz="2400" b="1" dirty="0" err="1" smtClean="0">
                <a:solidFill>
                  <a:srgbClr val="FF0000"/>
                </a:solidFill>
              </a:rPr>
              <a:t>ab</a:t>
            </a:r>
            <a:r>
              <a:rPr lang="en-IN" sz="2400" b="1" dirty="0" smtClean="0">
                <a:solidFill>
                  <a:srgbClr val="FF0000"/>
                </a:solidFill>
              </a:rPr>
              <a:t>+)</a:t>
            </a:r>
            <a:r>
              <a:rPr lang="en-IN" sz="2400" b="1" dirty="0" smtClean="0"/>
              <a:t> c +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stCxn id="18" idx="3"/>
            <a:endCxn id="21" idx="1"/>
          </p:cNvCxnSpPr>
          <p:nvPr/>
        </p:nvCxnSpPr>
        <p:spPr>
          <a:xfrm flipV="1">
            <a:off x="4885765" y="5179348"/>
            <a:ext cx="430305" cy="4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16270" y="4948535"/>
            <a:ext cx="138953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b="1" dirty="0" smtClean="0"/>
              <a:t>a b + c +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21" idx="3"/>
            <a:endCxn id="25" idx="1"/>
          </p:cNvCxnSpPr>
          <p:nvPr/>
        </p:nvCxnSpPr>
        <p:spPr>
          <a:xfrm>
            <a:off x="6629400" y="5179348"/>
            <a:ext cx="286870" cy="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52800" y="22815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 b + c +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172200" y="22860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+ + a b c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276600" y="27387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 b c + +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6096000" y="27387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+ a + b c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3276600" y="32004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</a:t>
            </a:r>
            <a:r>
              <a:rPr lang="en-IN" sz="2400" dirty="0" smtClean="0"/>
              <a:t> b c * +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6096000" y="31959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+a </a:t>
            </a:r>
            <a:r>
              <a:rPr lang="en-IN" sz="2400" dirty="0"/>
              <a:t>*</a:t>
            </a:r>
            <a:r>
              <a:rPr lang="en-IN" sz="2400" dirty="0" smtClean="0"/>
              <a:t> b c 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36531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 b c + *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096000" y="36531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* a + b c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276600" y="4110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 b * c *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6096000" y="4110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* * a b 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465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 animBg="1"/>
      <p:bldP spid="13" grpId="0" animBg="1"/>
      <p:bldP spid="18" grpId="0" animBg="1"/>
      <p:bldP spid="21" grpId="0" animBg="1"/>
      <p:bldP spid="25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 Rank of any Expression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066800"/>
            <a:ext cx="8763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E = ( </a:t>
            </a:r>
            <a:r>
              <a:rPr lang="pt-BR" sz="2400" b="1" dirty="0"/>
              <a:t>A + B * C / D - E + F / G / ( H + I </a:t>
            </a:r>
            <a:r>
              <a:rPr lang="pt-BR" sz="2400" b="1" dirty="0" smtClean="0"/>
              <a:t>)) 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474529"/>
            <a:ext cx="863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Rank (E) =</a:t>
            </a:r>
            <a:r>
              <a:rPr lang="en-IN" dirty="0" smtClean="0"/>
              <a:t> R(A) + R(+) + R(B) + R(*) + R(C) + R (/) + R(D) + R(-) + R(E) + R (+) + R(F) + R(/)  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2863334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R(G) + R(/) + R(H) + </a:t>
            </a:r>
            <a:r>
              <a:rPr lang="en-IN" dirty="0"/>
              <a:t>R</a:t>
            </a:r>
            <a:r>
              <a:rPr lang="en-IN" dirty="0" smtClean="0"/>
              <a:t>(+) + R(I)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752600"/>
            <a:ext cx="8763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Note: R = </a:t>
            </a:r>
            <a:r>
              <a:rPr lang="en-IN" b="1" i="1" dirty="0" smtClean="0">
                <a:solidFill>
                  <a:schemeClr val="bg1"/>
                </a:solidFill>
              </a:rPr>
              <a:t>Rank</a:t>
            </a:r>
            <a:r>
              <a:rPr lang="en-IN" b="1" dirty="0" smtClean="0"/>
              <a:t>, Rank of Variable </a:t>
            </a:r>
            <a:r>
              <a:rPr lang="en-IN" b="1" i="1" dirty="0" smtClean="0">
                <a:solidFill>
                  <a:schemeClr val="bg1"/>
                </a:solidFill>
              </a:rPr>
              <a:t>= 1</a:t>
            </a:r>
            <a:r>
              <a:rPr lang="en-IN" b="1" dirty="0" smtClean="0"/>
              <a:t>, Rank of binary operators </a:t>
            </a:r>
            <a:r>
              <a:rPr lang="en-IN" b="1" i="1" dirty="0" smtClean="0">
                <a:solidFill>
                  <a:schemeClr val="bg1"/>
                </a:solidFill>
              </a:rPr>
              <a:t>= -1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396734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Rank (E) =</a:t>
            </a:r>
            <a:r>
              <a:rPr lang="en-IN" dirty="0" smtClean="0"/>
              <a:t> 1 + </a:t>
            </a:r>
            <a:r>
              <a:rPr lang="en-IN" b="1" dirty="0" smtClean="0">
                <a:solidFill>
                  <a:srgbClr val="FF0000"/>
                </a:solidFill>
              </a:rPr>
              <a:t>(-1)</a:t>
            </a:r>
            <a:r>
              <a:rPr lang="en-IN" dirty="0" smtClean="0"/>
              <a:t> + 1 + </a:t>
            </a:r>
            <a:r>
              <a:rPr lang="en-IN" b="1" dirty="0" smtClean="0">
                <a:solidFill>
                  <a:srgbClr val="FF0000"/>
                </a:solidFill>
              </a:rPr>
              <a:t>(-1)</a:t>
            </a:r>
            <a:r>
              <a:rPr lang="en-IN" dirty="0" smtClean="0"/>
              <a:t> + 1 + </a:t>
            </a:r>
            <a:r>
              <a:rPr lang="en-IN" b="1" dirty="0" smtClean="0">
                <a:solidFill>
                  <a:srgbClr val="FF0000"/>
                </a:solidFill>
              </a:rPr>
              <a:t>(-1) </a:t>
            </a:r>
            <a:r>
              <a:rPr lang="en-IN" dirty="0" smtClean="0"/>
              <a:t>+ 1 + </a:t>
            </a:r>
            <a:r>
              <a:rPr lang="en-IN" b="1" dirty="0" smtClean="0">
                <a:solidFill>
                  <a:srgbClr val="FF0000"/>
                </a:solidFill>
              </a:rPr>
              <a:t>(-1)</a:t>
            </a:r>
            <a:r>
              <a:rPr lang="en-IN" dirty="0" smtClean="0"/>
              <a:t> + 1 + </a:t>
            </a:r>
            <a:r>
              <a:rPr lang="en-IN" b="1" dirty="0" smtClean="0">
                <a:solidFill>
                  <a:srgbClr val="FF0000"/>
                </a:solidFill>
              </a:rPr>
              <a:t>(-1)</a:t>
            </a:r>
            <a:r>
              <a:rPr lang="en-IN" dirty="0" smtClean="0"/>
              <a:t> + 1 + </a:t>
            </a:r>
            <a:r>
              <a:rPr lang="en-IN" b="1" dirty="0" smtClean="0">
                <a:solidFill>
                  <a:srgbClr val="FF0000"/>
                </a:solidFill>
              </a:rPr>
              <a:t>(-1)</a:t>
            </a:r>
            <a:r>
              <a:rPr lang="en-IN" dirty="0" smtClean="0"/>
              <a:t>  + 1 </a:t>
            </a:r>
            <a:r>
              <a:rPr lang="en-IN" dirty="0"/>
              <a:t>+ </a:t>
            </a:r>
            <a:r>
              <a:rPr lang="en-IN" b="1" dirty="0" smtClean="0">
                <a:solidFill>
                  <a:srgbClr val="FF0000"/>
                </a:solidFill>
              </a:rPr>
              <a:t>(-1)</a:t>
            </a:r>
            <a:r>
              <a:rPr lang="en-IN" dirty="0" smtClean="0"/>
              <a:t> </a:t>
            </a:r>
            <a:r>
              <a:rPr lang="en-IN" dirty="0"/>
              <a:t>+ </a:t>
            </a:r>
            <a:r>
              <a:rPr lang="en-IN" dirty="0" smtClean="0"/>
              <a:t>1 </a:t>
            </a:r>
            <a:r>
              <a:rPr lang="en-IN" dirty="0"/>
              <a:t>+ </a:t>
            </a:r>
            <a:r>
              <a:rPr lang="en-IN" b="1" dirty="0" smtClean="0">
                <a:solidFill>
                  <a:srgbClr val="FF0000"/>
                </a:solidFill>
              </a:rPr>
              <a:t>(-1)</a:t>
            </a:r>
            <a:r>
              <a:rPr lang="en-IN" dirty="0" smtClean="0"/>
              <a:t> + 1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3777734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Rank (E) =</a:t>
            </a:r>
            <a:r>
              <a:rPr lang="en-IN" dirty="0" smtClean="0"/>
              <a:t>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4223266"/>
            <a:ext cx="8763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Any Expression is valid if Rank of that expression is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41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200400"/>
          </a:xfrm>
        </p:spPr>
        <p:txBody>
          <a:bodyPr>
            <a:normAutofit/>
          </a:bodyPr>
          <a:lstStyle/>
          <a:p>
            <a:r>
              <a:rPr lang="en-IN" dirty="0"/>
              <a:t>A linear list which allows insertion and deletion of an element at one end only is called </a:t>
            </a:r>
            <a:r>
              <a:rPr lang="en-IN" b="1" i="1" dirty="0">
                <a:solidFill>
                  <a:srgbClr val="FF0000"/>
                </a:solidFill>
              </a:rPr>
              <a:t>stack</a:t>
            </a:r>
            <a:r>
              <a:rPr lang="en-IN" dirty="0" smtClean="0"/>
              <a:t>.</a:t>
            </a:r>
          </a:p>
          <a:p>
            <a:r>
              <a:rPr lang="en-IN" dirty="0"/>
              <a:t>The insertion operation is called as </a:t>
            </a:r>
            <a:r>
              <a:rPr lang="en-IN" b="1" i="1" dirty="0">
                <a:solidFill>
                  <a:srgbClr val="FF0000"/>
                </a:solidFill>
              </a:rPr>
              <a:t>PUSH</a:t>
            </a:r>
            <a:r>
              <a:rPr lang="en-IN" dirty="0"/>
              <a:t> and deletion operation as </a:t>
            </a:r>
            <a:r>
              <a:rPr lang="en-IN" b="1" i="1" dirty="0">
                <a:solidFill>
                  <a:srgbClr val="FF0000"/>
                </a:solidFill>
              </a:rPr>
              <a:t>POP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most </a:t>
            </a:r>
            <a:r>
              <a:rPr lang="en-IN" dirty="0" smtClean="0"/>
              <a:t>accessible </a:t>
            </a:r>
            <a:r>
              <a:rPr lang="en-IN" dirty="0"/>
              <a:t>elements in stack are known as </a:t>
            </a:r>
            <a:r>
              <a:rPr lang="en-IN" b="1" i="1" dirty="0" smtClean="0">
                <a:solidFill>
                  <a:srgbClr val="FF0000"/>
                </a:solidFill>
              </a:rPr>
              <a:t>top</a:t>
            </a:r>
            <a:r>
              <a:rPr lang="en-IN" dirty="0" smtClean="0"/>
              <a:t>.</a:t>
            </a:r>
          </a:p>
          <a:p>
            <a:r>
              <a:rPr lang="en-IN" dirty="0"/>
              <a:t>The elements can only be removed in the opposite orders from that in which they were added to the </a:t>
            </a:r>
            <a:r>
              <a:rPr lang="en-IN" dirty="0" smtClean="0"/>
              <a:t>stack.</a:t>
            </a:r>
          </a:p>
          <a:p>
            <a:r>
              <a:rPr lang="en-IN" dirty="0" smtClean="0"/>
              <a:t>Such </a:t>
            </a:r>
            <a:r>
              <a:rPr lang="en-IN" dirty="0"/>
              <a:t>a linear list is referred to as a </a:t>
            </a:r>
            <a:r>
              <a:rPr lang="en-IN" b="1" i="1" dirty="0">
                <a:solidFill>
                  <a:srgbClr val="FF0000"/>
                </a:solidFill>
              </a:rPr>
              <a:t>LIFO (last in first out) </a:t>
            </a:r>
            <a:r>
              <a:rPr lang="en-IN" dirty="0"/>
              <a:t>list.</a:t>
            </a:r>
            <a:endParaRPr lang="en-IN" dirty="0" smtClean="0"/>
          </a:p>
          <a:p>
            <a:endParaRPr lang="en-IN" b="1" i="1" dirty="0" smtClean="0">
              <a:solidFill>
                <a:srgbClr val="FF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286000" y="5257800"/>
            <a:ext cx="4419600" cy="544206"/>
            <a:chOff x="2286000" y="5628752"/>
            <a:chExt cx="4419600" cy="544206"/>
          </a:xfrm>
        </p:grpSpPr>
        <p:sp>
          <p:nvSpPr>
            <p:cNvPr id="9" name="Rectangle 8"/>
            <p:cNvSpPr/>
            <p:nvPr/>
          </p:nvSpPr>
          <p:spPr>
            <a:xfrm>
              <a:off x="4793670" y="5639558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286000" y="5638800"/>
              <a:ext cx="543448" cy="533422"/>
              <a:chOff x="2667000" y="5083210"/>
              <a:chExt cx="543448" cy="53342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824590" y="5638800"/>
              <a:ext cx="543448" cy="533422"/>
              <a:chOff x="2667000" y="5083210"/>
              <a:chExt cx="543448" cy="53342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3363532" y="5638800"/>
              <a:ext cx="543448" cy="533422"/>
              <a:chOff x="2667000" y="5083210"/>
              <a:chExt cx="543448" cy="53342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4257152" y="5638778"/>
              <a:ext cx="543448" cy="533422"/>
              <a:chOff x="2667000" y="5083210"/>
              <a:chExt cx="543448" cy="53342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3896932" y="5628752"/>
              <a:ext cx="360220" cy="543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5638800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5638800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841078" y="5628774"/>
              <a:ext cx="360220" cy="543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213168" y="6019800"/>
            <a:ext cx="61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TOP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3" idx="0"/>
            <a:endCxn id="25" idx="2"/>
          </p:cNvCxnSpPr>
          <p:nvPr/>
        </p:nvCxnSpPr>
        <p:spPr>
          <a:xfrm flipV="1">
            <a:off x="4522992" y="5801226"/>
            <a:ext cx="860" cy="218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800600" y="4579956"/>
            <a:ext cx="0" cy="6016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71800" y="4800600"/>
            <a:ext cx="110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Insertion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71800" y="4495800"/>
            <a:ext cx="110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Deletion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9" idx="3"/>
          </p:cNvCxnSpPr>
          <p:nvPr/>
        </p:nvCxnSpPr>
        <p:spPr>
          <a:xfrm>
            <a:off x="4077042" y="4985266"/>
            <a:ext cx="7135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3"/>
          </p:cNvCxnSpPr>
          <p:nvPr/>
        </p:nvCxnSpPr>
        <p:spPr>
          <a:xfrm flipH="1">
            <a:off x="4077042" y="4680466"/>
            <a:ext cx="7235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381000" y="4419600"/>
            <a:ext cx="762000" cy="1600200"/>
          </a:xfrm>
          <a:custGeom>
            <a:avLst/>
            <a:gdLst>
              <a:gd name="connsiteX0" fmla="*/ 0 w 762000"/>
              <a:gd name="connsiteY0" fmla="*/ 0 h 1447800"/>
              <a:gd name="connsiteX1" fmla="*/ 0 w 762000"/>
              <a:gd name="connsiteY1" fmla="*/ 1447800 h 1447800"/>
              <a:gd name="connsiteX2" fmla="*/ 762000 w 762000"/>
              <a:gd name="connsiteY2" fmla="*/ 1447800 h 1447800"/>
              <a:gd name="connsiteX3" fmla="*/ 762000 w 762000"/>
              <a:gd name="connsiteY3" fmla="*/ 381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447800">
                <a:moveTo>
                  <a:pt x="0" y="0"/>
                </a:moveTo>
                <a:lnTo>
                  <a:pt x="0" y="1447800"/>
                </a:lnTo>
                <a:lnTo>
                  <a:pt x="762000" y="1447800"/>
                </a:lnTo>
                <a:lnTo>
                  <a:pt x="762000" y="3810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1000" y="57150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1000" y="54102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" y="51054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5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8869 L -3.33333E-6 -1.83206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4428 L -3.33333E-6 1.7696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986 L -3.33333E-6 -4.6287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986 L -3.33333E-6 -4.62873E-6 " pathEditMode="relative" rAng="0" ptsTypes="AA">
                                      <p:cBhvr>
                                        <p:cTn id="38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4428 L -3.33333E-6 1.7696E-6 " pathEditMode="relative" rAng="0" ptsTypes="AA">
                                      <p:cBhvr>
                                        <p:cTn id="45" dur="2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8869 L -3.33333E-6 -1.83206E-6 " pathEditMode="relative" rAng="0" ptsTypes="AA">
                                      <p:cBhvr>
                                        <p:cTn id="52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/>
      <p:bldP spid="40" grpId="0"/>
      <p:bldP spid="14" grpId="0" animBg="1"/>
      <p:bldP spid="34" grpId="0" animBg="1"/>
      <p:bldP spid="34" grpId="1" animBg="1"/>
      <p:bldP spid="34" grpId="2" animBg="1"/>
      <p:bldP spid="34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4" animBg="1"/>
      <p:bldP spid="42" grpId="5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Convert Infix to Postfix Expression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0342"/>
              </p:ext>
            </p:extLst>
          </p:nvPr>
        </p:nvGraphicFramePr>
        <p:xfrm>
          <a:off x="228600" y="990600"/>
          <a:ext cx="8686800" cy="5257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4871"/>
                <a:gridCol w="2275114"/>
                <a:gridCol w="2383700"/>
                <a:gridCol w="2063115"/>
              </a:tblGrid>
              <a:tr h="1840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Symbol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Input precedence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function </a:t>
                      </a:r>
                      <a:r>
                        <a:rPr lang="en-US" sz="2400" dirty="0" smtClean="0">
                          <a:effectLst/>
                        </a:rPr>
                        <a:t>(F)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Stack precedence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function </a:t>
                      </a:r>
                      <a:r>
                        <a:rPr lang="en-US" sz="2400" dirty="0" smtClean="0">
                          <a:effectLst/>
                        </a:rPr>
                        <a:t>(G)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Rank function </a:t>
                      </a:r>
                      <a:r>
                        <a:rPr lang="en-US" sz="2400" dirty="0" smtClean="0">
                          <a:effectLst/>
                        </a:rPr>
                        <a:t>(R)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</a:tr>
              <a:tr h="5696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+, -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</a:tr>
              <a:tr h="5696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*, /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-1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</a:tr>
              <a:tr h="5696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^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</a:tr>
              <a:tr h="5696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Variables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</a:tr>
              <a:tr h="5696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</a:tr>
              <a:tr h="5696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 REVPOL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an input string </a:t>
            </a:r>
            <a:r>
              <a:rPr lang="en-IN" b="1" dirty="0">
                <a:solidFill>
                  <a:srgbClr val="FF0000"/>
                </a:solidFill>
              </a:rPr>
              <a:t>INFIX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an infix expression which has been padded on the right with </a:t>
            </a:r>
            <a:r>
              <a:rPr lang="en-IN" b="1" dirty="0" smtClean="0">
                <a:solidFill>
                  <a:srgbClr val="FF0000"/>
                </a:solidFill>
              </a:rPr>
              <a:t>‘)’</a:t>
            </a:r>
            <a:r>
              <a:rPr lang="en-IN" dirty="0" smtClean="0"/>
              <a:t>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 smtClean="0"/>
              <a:t>This </a:t>
            </a:r>
            <a:r>
              <a:rPr lang="en-IN" dirty="0"/>
              <a:t>algorithm </a:t>
            </a:r>
            <a:r>
              <a:rPr lang="en-IN" b="1" i="1" dirty="0">
                <a:solidFill>
                  <a:srgbClr val="FF0000"/>
                </a:solidFill>
              </a:rPr>
              <a:t>converts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i="1" dirty="0">
                <a:solidFill>
                  <a:srgbClr val="FF0000"/>
                </a:solidFill>
              </a:rPr>
              <a:t>INFIX into reverse polish</a:t>
            </a:r>
            <a:r>
              <a:rPr lang="en-IN" b="1" i="1" dirty="0"/>
              <a:t> </a:t>
            </a:r>
            <a:r>
              <a:rPr lang="en-IN" dirty="0"/>
              <a:t>and places the result in the string </a:t>
            </a:r>
            <a:r>
              <a:rPr lang="en-IN" b="1" dirty="0" smtClean="0">
                <a:solidFill>
                  <a:srgbClr val="FF0000"/>
                </a:solidFill>
              </a:rPr>
              <a:t>POLISH</a:t>
            </a:r>
            <a:r>
              <a:rPr lang="en-IN" dirty="0" smtClean="0"/>
              <a:t>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 smtClean="0"/>
              <a:t>All symbols </a:t>
            </a:r>
            <a:r>
              <a:rPr lang="en-IN" dirty="0"/>
              <a:t>have precedence value given by above </a:t>
            </a:r>
            <a:r>
              <a:rPr lang="en-IN" dirty="0" smtClean="0"/>
              <a:t>table.</a:t>
            </a:r>
          </a:p>
          <a:p>
            <a:r>
              <a:rPr lang="en-IN" dirty="0"/>
              <a:t>Stack is represented by a vector </a:t>
            </a:r>
            <a:r>
              <a:rPr lang="en-IN" b="1" dirty="0" smtClean="0">
                <a:solidFill>
                  <a:srgbClr val="FF0000"/>
                </a:solidFill>
              </a:rPr>
              <a:t>S, </a:t>
            </a:r>
            <a:r>
              <a:rPr lang="en-IN" b="1" dirty="0">
                <a:solidFill>
                  <a:srgbClr val="FF0000"/>
                </a:solidFill>
              </a:rPr>
              <a:t>TOP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denotes the top of the </a:t>
            </a:r>
            <a:r>
              <a:rPr lang="en-IN" dirty="0" smtClean="0"/>
              <a:t>stack, </a:t>
            </a:r>
            <a:r>
              <a:rPr lang="en-IN" dirty="0"/>
              <a:t>Algorithm </a:t>
            </a:r>
            <a:r>
              <a:rPr lang="en-IN" b="1" dirty="0">
                <a:solidFill>
                  <a:srgbClr val="FF0000"/>
                </a:solidFill>
              </a:rPr>
              <a:t>PUSH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 smtClean="0">
                <a:solidFill>
                  <a:srgbClr val="FF0000"/>
                </a:solidFill>
              </a:rPr>
              <a:t>POP </a:t>
            </a:r>
            <a:r>
              <a:rPr lang="en-IN" dirty="0" smtClean="0"/>
              <a:t>are </a:t>
            </a:r>
            <a:r>
              <a:rPr lang="en-IN" dirty="0"/>
              <a:t>used for stack </a:t>
            </a:r>
            <a:r>
              <a:rPr lang="en-IN" dirty="0" smtClean="0"/>
              <a:t>manipulation.</a:t>
            </a:r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dirty="0"/>
              <a:t>Function </a:t>
            </a:r>
            <a:r>
              <a:rPr lang="en-IN" b="1" dirty="0">
                <a:solidFill>
                  <a:srgbClr val="FF0000"/>
                </a:solidFill>
              </a:rPr>
              <a:t>NEXTCHAR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returns the next symbol in </a:t>
            </a:r>
            <a:r>
              <a:rPr lang="en-IN" dirty="0" smtClean="0"/>
              <a:t>given input string.</a:t>
            </a:r>
          </a:p>
          <a:p>
            <a:r>
              <a:rPr lang="en-IN" dirty="0" smtClean="0"/>
              <a:t>The </a:t>
            </a:r>
            <a:r>
              <a:rPr lang="en-IN" dirty="0"/>
              <a:t>integer variable </a:t>
            </a:r>
            <a:r>
              <a:rPr lang="en-IN" b="1" dirty="0">
                <a:solidFill>
                  <a:srgbClr val="FF0000"/>
                </a:solidFill>
              </a:rPr>
              <a:t>RANK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/>
              <a:t>contains the </a:t>
            </a:r>
            <a:r>
              <a:rPr lang="en-IN" dirty="0"/>
              <a:t>rank of expression.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string variable </a:t>
            </a:r>
            <a:r>
              <a:rPr lang="en-IN" b="1" dirty="0">
                <a:solidFill>
                  <a:srgbClr val="FF0000"/>
                </a:solidFill>
              </a:rPr>
              <a:t>TEMP</a:t>
            </a:r>
            <a:r>
              <a:rPr lang="en-IN" dirty="0"/>
              <a:t> is used for temporary storage purpose.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9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86" y="76200"/>
            <a:ext cx="4165316" cy="92333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 [Initialize Stack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IN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TOP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S[TOP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←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‘(’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885" y="1033487"/>
            <a:ext cx="4165316" cy="120032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 [Initialize output string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and rank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count]</a:t>
            </a:r>
            <a:endParaRPr lang="en-IN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‘’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RANK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886" y="2276488"/>
            <a:ext cx="4165316" cy="646331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 [Get first input symbol]</a:t>
            </a:r>
            <a:endParaRPr lang="en-IN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NEXTCHAR(INFIX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2968753"/>
            <a:ext cx="4191001" cy="120032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4. [Translate the infix </a:t>
            </a:r>
            <a:endParaRPr lang="en-IN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expression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IN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Repeat thru step 7 </a:t>
            </a:r>
            <a:endParaRPr lang="en-I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	while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NEXT != ‘ ‘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399" y="88393"/>
            <a:ext cx="4648201" cy="344709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5.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[Remove symbols with greater </a:t>
            </a:r>
            <a:endParaRPr lang="en-IN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precedence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from stack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   TOP 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&lt; 1</a:t>
            </a:r>
          </a:p>
          <a:p>
            <a:r>
              <a:rPr lang="en-IN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write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(‘INVALID’)</a:t>
            </a:r>
          </a:p>
          <a:p>
            <a:r>
              <a:rPr lang="en-IN" dirty="0" smtClean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r>
              <a:rPr lang="en-IN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Repeat 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IN" sz="20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G(S[TOP</a:t>
            </a:r>
            <a:r>
              <a:rPr lang="en-IN" sz="20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]) &gt; F(NEXT)</a:t>
            </a:r>
            <a:endParaRPr lang="en-IN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dirty="0" smtClean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POP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(S, TOP)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   POLISH </a:t>
            </a:r>
            <a:r>
              <a:rPr lang="en-IN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TEMP</a:t>
            </a:r>
          </a:p>
          <a:p>
            <a:r>
              <a:rPr lang="en-IN" dirty="0" smtClean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RANK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+ R(TEMP)</a:t>
            </a:r>
          </a:p>
          <a:p>
            <a:r>
              <a:rPr lang="en-IN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RANK 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&lt;1</a:t>
            </a:r>
          </a:p>
          <a:p>
            <a:r>
              <a:rPr lang="en-IN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write (‘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INVALID’)</a:t>
            </a:r>
          </a:p>
          <a:p>
            <a:r>
              <a:rPr lang="en-IN" dirty="0" smtClean="0">
                <a:latin typeface="Consolas" pitchFamily="49" charset="0"/>
                <a:cs typeface="Consolas" pitchFamily="49" charset="0"/>
              </a:rPr>
              <a:t>         EXIT</a:t>
            </a:r>
            <a:endParaRPr lang="en-IN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3400" y="3588079"/>
            <a:ext cx="4648200" cy="120032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 [Are there matching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parentheses]</a:t>
            </a:r>
          </a:p>
          <a:p>
            <a:pPr lvl="1"/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  G(S[TOP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]) != F(NEXT)</a:t>
            </a:r>
          </a:p>
          <a:p>
            <a:pPr lvl="1"/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call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PUSH (S,TOP, NEXT)</a:t>
            </a:r>
          </a:p>
          <a:p>
            <a:pPr lvl="1"/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POP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(S,TOP)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3398" y="4843117"/>
            <a:ext cx="4648201" cy="646331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[Get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 symbol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IN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NEXTCHAR(INFIX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3398" y="5532703"/>
            <a:ext cx="4648200" cy="120032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 [Is the expression valid]</a:t>
            </a:r>
            <a:endParaRPr lang="en-IN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  TOP != 0 OR RANK != 1</a:t>
            </a:r>
          </a:p>
          <a:p>
            <a:pPr lvl="1"/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 (‘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INVALID‘)</a:t>
            </a:r>
            <a:endParaRPr lang="en-IN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 (‘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VALID’)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52617"/>
              </p:ext>
            </p:extLst>
          </p:nvPr>
        </p:nvGraphicFramePr>
        <p:xfrm>
          <a:off x="75977" y="4191000"/>
          <a:ext cx="419122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1420"/>
                <a:gridCol w="1327747"/>
                <a:gridCol w="859131"/>
                <a:gridCol w="702925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Symbol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IPF (F)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SPF (G)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RF (R)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</a:tr>
              <a:tr h="2609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+, -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</a:tr>
              <a:tr h="2609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*, /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</a:tr>
              <a:tr h="2609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^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</a:tr>
              <a:tr h="2609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Variables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</a:tr>
              <a:tr h="2609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</a:tr>
              <a:tr h="2609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45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47572"/>
              </p:ext>
            </p:extLst>
          </p:nvPr>
        </p:nvGraphicFramePr>
        <p:xfrm>
          <a:off x="4574853" y="152400"/>
          <a:ext cx="4416747" cy="655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6747"/>
                <a:gridCol w="914400"/>
                <a:gridCol w="2286000"/>
                <a:gridCol w="609600"/>
              </a:tblGrid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Input</a:t>
                      </a:r>
                      <a:br>
                        <a:rPr lang="en-US" sz="1300" dirty="0" smtClean="0">
                          <a:effectLst/>
                        </a:rPr>
                      </a:br>
                      <a:r>
                        <a:rPr lang="en-US" sz="1200" b="1" dirty="0" smtClean="0">
                          <a:effectLst/>
                        </a:rPr>
                        <a:t>Symbol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Content of stack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Reverse </a:t>
                      </a:r>
                      <a:r>
                        <a:rPr lang="en-US" sz="1300" dirty="0" smtClean="0">
                          <a:effectLst/>
                        </a:rPr>
                        <a:t>polish expression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Rank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27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2612" y="182787"/>
            <a:ext cx="443774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</a:t>
            </a:r>
            <a:r>
              <a:rPr lang="pt-BR" sz="2200" b="1" dirty="0" smtClean="0"/>
              <a:t>a + b ^ c ^ d ) * ( e + f / d ) )</a:t>
            </a:r>
            <a:endParaRPr lang="en-US" sz="22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-76200" y="571073"/>
            <a:ext cx="689612" cy="682366"/>
            <a:chOff x="7277100" y="1350666"/>
            <a:chExt cx="689612" cy="682366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NEXT</a:t>
              </a:r>
              <a:endParaRPr lang="en-US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1886" y="1253439"/>
            <a:ext cx="4299570" cy="92333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 [Initialize Stack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IN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TOP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S[TOP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←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‘(’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8382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(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1884" y="2209800"/>
            <a:ext cx="4299571" cy="120032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 [Initialize output string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and rank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count]</a:t>
            </a:r>
            <a:endParaRPr lang="en-IN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‘’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RANK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2000" y="8660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/>
              <a:t>0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4455" y="3470096"/>
            <a:ext cx="4297000" cy="646331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 [Get first input symbol]</a:t>
            </a:r>
            <a:endParaRPr lang="en-IN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NEXTCHAR(INFIX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48200" y="11708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(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1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2" grpId="0"/>
      <p:bldP spid="17" grpId="0" animBg="1"/>
      <p:bldP spid="18" grpId="0"/>
      <p:bldP spid="19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1896908"/>
            <a:ext cx="4572000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45590"/>
              </p:ext>
            </p:extLst>
          </p:nvPr>
        </p:nvGraphicFramePr>
        <p:xfrm>
          <a:off x="4574853" y="152401"/>
          <a:ext cx="4416747" cy="65488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6747"/>
                <a:gridCol w="914400"/>
                <a:gridCol w="2286000"/>
                <a:gridCol w="609600"/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Input</a:t>
                      </a:r>
                      <a:br>
                        <a:rPr lang="en-US" sz="1300" dirty="0" smtClean="0">
                          <a:effectLst/>
                        </a:rPr>
                      </a:br>
                      <a:r>
                        <a:rPr lang="en-US" sz="1200" b="1" dirty="0" smtClean="0">
                          <a:effectLst/>
                        </a:rPr>
                        <a:t>Symbol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Content of stack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Reverse </a:t>
                      </a:r>
                      <a:r>
                        <a:rPr lang="en-US" sz="1300" dirty="0" smtClean="0">
                          <a:effectLst/>
                        </a:rPr>
                        <a:t>polish expression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Rank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2612" y="182787"/>
            <a:ext cx="443774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-76200" y="571073"/>
            <a:ext cx="689612" cy="682366"/>
            <a:chOff x="7277100" y="1350666"/>
            <a:chExt cx="689612" cy="68236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98534" y="7389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0" y="73899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48200" y="10353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(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" y="1219200"/>
            <a:ext cx="4434156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4. [Translate the infix </a:t>
            </a:r>
            <a:endParaRPr lang="en-IN" sz="1400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expression</a:t>
            </a:r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IN" sz="1400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400" dirty="0">
                <a:latin typeface="Consolas" pitchFamily="49" charset="0"/>
                <a:cs typeface="Consolas" pitchFamily="49" charset="0"/>
              </a:rPr>
              <a:t>Repeat thru step 7 </a:t>
            </a:r>
            <a:endParaRPr lang="en-IN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400" dirty="0" smtClean="0">
                <a:latin typeface="Consolas" pitchFamily="49" charset="0"/>
                <a:cs typeface="Consolas" pitchFamily="49" charset="0"/>
              </a:rPr>
              <a:t>	while NEXT!= </a:t>
            </a:r>
            <a:r>
              <a:rPr lang="en-IN" sz="1400" dirty="0">
                <a:latin typeface="Consolas" pitchFamily="49" charset="0"/>
                <a:cs typeface="Consolas" pitchFamily="49" charset="0"/>
              </a:rPr>
              <a:t>‘ </a:t>
            </a:r>
            <a:r>
              <a:rPr lang="en-IN" sz="1400" dirty="0" smtClean="0">
                <a:latin typeface="Consolas" pitchFamily="49" charset="0"/>
                <a:cs typeface="Consolas" pitchFamily="49" charset="0"/>
              </a:rPr>
              <a:t>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612" y="2213700"/>
            <a:ext cx="4437744" cy="286232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5. </a:t>
            </a:r>
            <a:r>
              <a:rPr lang="en-IN" sz="15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[Remove symbols with greater </a:t>
            </a:r>
            <a:endParaRPr lang="en-IN" sz="1500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5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precedence </a:t>
            </a:r>
            <a:r>
              <a:rPr lang="en-IN" sz="15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from stack</a:t>
            </a:r>
            <a:r>
              <a:rPr lang="en-IN" sz="15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15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   TOP </a:t>
            </a:r>
            <a:r>
              <a:rPr lang="en-IN" sz="15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&lt; 1</a:t>
            </a:r>
          </a:p>
          <a:p>
            <a:r>
              <a:rPr lang="en-IN" sz="15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 smtClean="0">
                <a:latin typeface="Consolas" pitchFamily="49" charset="0"/>
                <a:cs typeface="Consolas" pitchFamily="49" charset="0"/>
              </a:rPr>
              <a:t>write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(‘INVALID’)</a:t>
            </a:r>
          </a:p>
          <a:p>
            <a:r>
              <a:rPr lang="en-IN" sz="1500" dirty="0" smtClean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r>
              <a:rPr lang="en-IN" sz="15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Repeat </a:t>
            </a:r>
            <a:r>
              <a:rPr lang="en-IN" sz="15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IN" sz="15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G(S[TOP</a:t>
            </a:r>
            <a:r>
              <a:rPr lang="en-IN" sz="15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]) &gt; F(NEXT)</a:t>
            </a:r>
          </a:p>
          <a:p>
            <a:r>
              <a:rPr lang="en-IN" sz="1500" dirty="0" smtClean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 smtClean="0">
                <a:latin typeface="Consolas" pitchFamily="49" charset="0"/>
                <a:cs typeface="Consolas" pitchFamily="49" charset="0"/>
              </a:rPr>
              <a:t>POP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(S, TOP)</a:t>
            </a:r>
          </a:p>
          <a:p>
            <a:r>
              <a:rPr lang="en-IN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 smtClean="0">
                <a:latin typeface="Consolas" pitchFamily="49" charset="0"/>
                <a:cs typeface="Consolas" pitchFamily="49" charset="0"/>
              </a:rPr>
              <a:t>   POLISH </a:t>
            </a:r>
            <a:r>
              <a:rPr lang="en-IN" sz="1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 smtClean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TEMP</a:t>
            </a:r>
          </a:p>
          <a:p>
            <a:r>
              <a:rPr lang="en-IN" sz="1500" dirty="0" smtClean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 smtClean="0">
                <a:latin typeface="Consolas" pitchFamily="49" charset="0"/>
                <a:cs typeface="Consolas" pitchFamily="49" charset="0"/>
              </a:rPr>
              <a:t>RANK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+ R(TEMP</a:t>
            </a:r>
            <a:r>
              <a:rPr lang="en-IN" sz="15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IN" sz="1500" dirty="0">
              <a:latin typeface="Consolas" pitchFamily="49" charset="0"/>
              <a:cs typeface="Consolas" pitchFamily="49" charset="0"/>
            </a:endParaRPr>
          </a:p>
          <a:p>
            <a:r>
              <a:rPr lang="en-IN" sz="15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15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RANK </a:t>
            </a:r>
            <a:r>
              <a:rPr lang="en-IN" sz="15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&lt;1</a:t>
            </a:r>
          </a:p>
          <a:p>
            <a:r>
              <a:rPr lang="en-IN" sz="15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 smtClean="0">
                <a:latin typeface="Consolas" pitchFamily="49" charset="0"/>
                <a:cs typeface="Consolas" pitchFamily="49" charset="0"/>
              </a:rPr>
              <a:t>write (‘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INVALID’)</a:t>
            </a:r>
          </a:p>
          <a:p>
            <a:r>
              <a:rPr lang="en-IN" sz="1500" dirty="0" smtClean="0">
                <a:latin typeface="Consolas" pitchFamily="49" charset="0"/>
                <a:cs typeface="Consolas" pitchFamily="49" charset="0"/>
              </a:rPr>
              <a:t>         EXIT</a:t>
            </a:r>
            <a:endParaRPr lang="en-IN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" y="5106844"/>
            <a:ext cx="4437744" cy="101566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IN" sz="15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 [Are there matching </a:t>
            </a:r>
            <a:r>
              <a:rPr lang="en-IN" sz="15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parentheses]</a:t>
            </a:r>
          </a:p>
          <a:p>
            <a:pPr lvl="1"/>
            <a:r>
              <a:rPr lang="en-IN" sz="15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  G(S[TOP</a:t>
            </a:r>
            <a:r>
              <a:rPr lang="en-IN" sz="15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]) != F(NEXT)</a:t>
            </a:r>
          </a:p>
          <a:p>
            <a:pPr lvl="1"/>
            <a:r>
              <a:rPr lang="en-IN" sz="15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 smtClean="0">
                <a:latin typeface="Consolas" pitchFamily="49" charset="0"/>
                <a:cs typeface="Consolas" pitchFamily="49" charset="0"/>
              </a:rPr>
              <a:t>call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PUSH (S,TOP, NEXT)</a:t>
            </a:r>
          </a:p>
          <a:p>
            <a:pPr lvl="1"/>
            <a:r>
              <a:rPr lang="en-IN" sz="15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 smtClean="0">
                <a:latin typeface="Consolas" pitchFamily="49" charset="0"/>
                <a:cs typeface="Consolas" pitchFamily="49" charset="0"/>
              </a:rPr>
              <a:t>POP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" y="6178053"/>
            <a:ext cx="4434157" cy="5232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[Get </a:t>
            </a:r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 symbol</a:t>
            </a:r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IN" sz="1400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NEXTCHAR(INFIX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81600" y="1066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382000" y="10522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48200" y="13545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81600" y="13799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382000" y="13570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648195" y="16656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1600" y="16679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060140" y="16773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382000" y="168088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81600" y="16626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648200" y="1992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1600" y="19811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079066" y="19813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382000" y="199824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648200" y="234847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^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28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87533" y="2280734"/>
            <a:ext cx="66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0" y="2297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228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258233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600" y="2607731"/>
            <a:ext cx="87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095045" y="2599267"/>
            <a:ext cx="87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382000" y="2602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0" y="296653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^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81600" y="2926318"/>
            <a:ext cx="87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076122" y="2907268"/>
            <a:ext cx="87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382000" y="294618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2924784"/>
            <a:ext cx="87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572000" y="324741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81600" y="3247416"/>
            <a:ext cx="87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76544" y="3212068"/>
            <a:ext cx="87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372272" y="324935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562272" y="354442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88806" y="3529196"/>
            <a:ext cx="86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083750" y="3538924"/>
            <a:ext cx="22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abcd</a:t>
            </a:r>
            <a:r>
              <a:rPr lang="en-IN" b="1" dirty="0" smtClean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382000" y="357361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91328" y="3542488"/>
            <a:ext cx="43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(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13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77654E-6 L 0 0.1186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1875 L 0 0.2187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2079 L 0 0.5096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0995 L 0 0.5409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4097 L 0 0.663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1.85185E-6 L 0.01528 0.000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1.11111E-6 L 0.00052 0.6632 " pathEditMode="relative" rAng="0" ptsTypes="AA">
                                      <p:cBhvr>
                                        <p:cTn id="56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1.11111E-6 L 0.00069 0.1187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1875 L 0.00052 0.2185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22125 L 0.00069 0.5098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50891 L 0.00052 0.54224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4514 L 0 0.6618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1.85185E-6 L 0.03524 -1.85185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0.6632 " pathEditMode="relative" rAng="0" ptsTypes="AA">
                                      <p:cBhvr>
                                        <p:cTn id="96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0.11875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1875 L 0 0.21875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2408 L 0 0.251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507 L 0 0.28681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8681 L 0 0.3187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1736 L 0 0.35208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5208 L 0 0.50903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132 L 0 0.5409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4306 L 0 0.66181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67 0.00023 L 0.05434 0.00023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0.6632 " pathEditMode="relative" rAng="0" ptsTypes="AA">
                                      <p:cBhvr>
                                        <p:cTn id="16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path" presetSubtype="0" accel="50000" decel="5000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1111 L 0 0.11875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path" presetSubtype="0" accel="50000" decel="5000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257 L 0 0.22014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2153 L 0 0.51042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path" presetSubtype="0" accel="50000" decel="5000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1227 L 0 0.54005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path" presetSubtype="0" accel="50000" decel="5000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4861 L 0 0.65972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8 0.00023 L 0.07813 0.00023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path" presetSubtype="0" accel="50000" decel="5000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0.6632 " pathEditMode="relative" rAng="0" ptsTypes="AA">
                                      <p:cBhvr>
                                        <p:cTn id="207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0.11875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path" presetSubtype="0" accel="50000" decel="50000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2801 L 0 0.22245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path" presetSubtype="0" accel="50000" decel="5000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2431 L 0 0.25208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path" presetSubtype="0" accel="50000" decel="5000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5232 L 0 0.28542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path" presetSubtype="0" accel="50000" decel="5000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8565 L 0 0.31875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path" presetSubtype="0" accel="50000" decel="50000" fill="hold" grpId="3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1875 L 0 0.35208 " pathEditMode="relative" rAng="0" ptsTypes="AA">
                                      <p:cBhvr>
                                        <p:cTn id="2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path" presetSubtype="0" accel="50000" decel="5000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544 L 0 0.50995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path" presetSubtype="0" accel="50000" decel="50000" fill="hold" grpId="3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0972 L 0 0.53958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42" presetClass="path" presetSubtype="0" accel="50000" decel="5000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1181 L 0 0.66181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59 0.00023 L 0.10226 0.00023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42" presetClass="path" presetSubtype="0" accel="50000" decel="50000" fill="hold" grpId="3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0.6632 " pathEditMode="relative" rAng="0" ptsTypes="AA">
                                      <p:cBhvr>
                                        <p:cTn id="274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path" presetSubtype="0" accel="50000" decel="50000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0.11875 " pathEditMode="relative" rAng="0" ptsTypes="AA">
                                      <p:cBhvr>
                                        <p:cTn id="2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path" presetSubtype="0" accel="50000" decel="50000" fill="hold" grpId="4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213 L 0 0.22222 " pathEditMode="relative" rAng="0" ptsTypes="AA">
                                      <p:cBhvr>
                                        <p:cTn id="28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path" presetSubtype="0" accel="50000" decel="50000" fill="hold" grpId="4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2477 L 0 0.50995 " pathEditMode="relative" rAng="0" ptsTypes="AA">
                                      <p:cBhvr>
                                        <p:cTn id="28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42" presetClass="path" presetSubtype="0" accel="50000" decel="50000" fill="hold" grpId="4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0764 L 0 0.53866 " pathEditMode="relative" rAng="0" ptsTypes="AA">
                                      <p:cBhvr>
                                        <p:cTn id="2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path" presetSubtype="0" accel="50000" decel="50000" fill="hold" grpId="4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4097 L 0 0.66134 " pathEditMode="relative" rAng="0" ptsTypes="AA">
                                      <p:cBhvr>
                                        <p:cTn id="30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99 0.00023 L 0.12066 0.00023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42" presetClass="path" presetSubtype="0" accel="50000" decel="50000" fill="hold" grpId="4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0.6632 " pathEditMode="relative" rAng="0" ptsTypes="AA">
                                      <p:cBhvr>
                                        <p:cTn id="318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42" presetClass="path" presetSubtype="0" accel="50000" decel="50000" fill="hold" grpId="4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232 L 0 0.12107 " pathEditMode="relative" rAng="0" ptsTypes="AA">
                                      <p:cBhvr>
                                        <p:cTn id="3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42" presetClass="path" presetSubtype="0" accel="50000" decel="50000" fill="hold" grpId="4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1875 L 0 0.22222 " pathEditMode="relative" rAng="0" ptsTypes="AA">
                                      <p:cBhvr>
                                        <p:cTn id="3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42" presetClass="path" presetSubtype="0" accel="50000" decel="50000" fill="hold" grpId="4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1875 L 0 0.25208 " pathEditMode="relative" rAng="0" ptsTypes="AA">
                                      <p:cBhvr>
                                        <p:cTn id="3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42" presetClass="path" presetSubtype="0" accel="50000" decel="50000" fill="hold" grpId="4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5185 L 0 0.28519 " pathEditMode="relative" rAng="0" ptsTypes="AA">
                                      <p:cBhvr>
                                        <p:cTn id="3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42" presetClass="path" presetSubtype="0" accel="50000" decel="50000" fill="hold" grpId="4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8535 L 0 0.31868 " pathEditMode="relative" rAng="0" ptsTypes="AA">
                                      <p:cBhvr>
                                        <p:cTn id="3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42" presetClass="path" presetSubtype="0" accel="50000" decel="50000" fill="hold" grpId="5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1868 L 0 0.35201 " pathEditMode="relative" rAng="0" ptsTypes="AA">
                                      <p:cBhvr>
                                        <p:cTn id="3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42" presetClass="path" presetSubtype="0" accel="50000" decel="50000" fill="hold" grpId="5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1875 L 0 0.34097 " pathEditMode="relative" rAng="0" ptsTypes="AA">
                                      <p:cBhvr>
                                        <p:cTn id="358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42" presetClass="path" presetSubtype="0" accel="50000" decel="50000" fill="hold" grpId="5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2431 L 0 0.50764 " pathEditMode="relative" rAng="0" ptsTypes="AA">
                                      <p:cBhvr>
                                        <p:cTn id="3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2" presetClass="path" presetSubtype="0" accel="50000" decel="50000" fill="hold" grpId="5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1389 L 0 0.54167 " pathEditMode="relative" rAng="0" ptsTypes="AA">
                                      <p:cBhvr>
                                        <p:cTn id="3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42" presetClass="path" presetSubtype="0" accel="50000" decel="50000" fill="hold" grpId="5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4514 L 0 0.66181 " pathEditMode="relative" rAng="0" ptsTypes="AA">
                                      <p:cBhvr>
                                        <p:cTn id="3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66 0.00023 L 0.14566 0.00023 " pathEditMode="relative" rAng="0" ptsTypes="AA">
                                      <p:cBhvr>
                                        <p:cTn id="38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42" presetClass="path" presetSubtype="0" accel="50000" decel="50000" fill="hold" grpId="5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0.6632 " pathEditMode="relative" rAng="0" ptsTypes="AA">
                                      <p:cBhvr>
                                        <p:cTn id="389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42" presetClass="path" presetSubtype="0" accel="50000" decel="50000" fill="hold" grpId="5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0.11875 " pathEditMode="relative" rAng="0" ptsTypes="AA">
                                      <p:cBhvr>
                                        <p:cTn id="39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42" presetClass="path" presetSubtype="0" accel="50000" decel="50000" fill="hold" grpId="5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2708 L 0 0.22153 " pathEditMode="relative" rAng="0" ptsTypes="AA">
                                      <p:cBhvr>
                                        <p:cTn id="39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42" presetClass="path" presetSubtype="0" accel="50000" decel="50000" fill="hold" grpId="5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2431 L 0 0.50764 " pathEditMode="relative" rAng="0" ptsTypes="AA">
                                      <p:cBhvr>
                                        <p:cTn id="40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42" presetClass="path" presetSubtype="0" accel="50000" decel="50000" fill="hold" grpId="5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0972 L 0 0.53958 " pathEditMode="relative" rAng="0" ptsTypes="AA">
                                      <p:cBhvr>
                                        <p:cTn id="40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42" presetClass="path" presetSubtype="0" accel="50000" decel="50000" fill="hold" grpId="6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0833 L 0 0.66042 " pathEditMode="relative" rAng="0" ptsTypes="AA">
                                      <p:cBhvr>
                                        <p:cTn id="4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66 0.00023 L 0.16233 0.00023 " pathEditMode="relative" rAng="0" ptsTypes="AA">
                                      <p:cBhvr>
                                        <p:cTn id="4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42" presetClass="path" presetSubtype="0" accel="50000" decel="50000" fill="hold" grpId="6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0.65208 " pathEditMode="relative" rAng="0" ptsTypes="AA">
                                      <p:cBhvr>
                                        <p:cTn id="43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42" presetClass="path" presetSubtype="0" accel="50000" decel="50000" fill="hold" grpId="6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0.11875 " pathEditMode="relative" rAng="0" ptsTypes="AA">
                                      <p:cBhvr>
                                        <p:cTn id="4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42" presetClass="path" presetSubtype="0" accel="50000" decel="50000" fill="hold" grpId="6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1875 L 3.33333E-6 0.22014 " pathEditMode="relative" rAng="0" ptsTypes="AA">
                                      <p:cBhvr>
                                        <p:cTn id="4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42" presetClass="path" presetSubtype="0" accel="50000" decel="50000" fill="hold" grpId="6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2431 L 0 0.50764 " pathEditMode="relative" rAng="0" ptsTypes="AA">
                                      <p:cBhvr>
                                        <p:cTn id="45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42" presetClass="path" presetSubtype="0" accel="50000" decel="50000" fill="hold" grpId="6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0764 L 0 0.57431 " pathEditMode="relative" rAng="0" ptsTypes="AA">
                                      <p:cBhvr>
                                        <p:cTn id="46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21" grpId="10" animBg="1"/>
      <p:bldP spid="21" grpId="11" animBg="1"/>
      <p:bldP spid="21" grpId="12" animBg="1"/>
      <p:bldP spid="21" grpId="13" animBg="1"/>
      <p:bldP spid="21" grpId="14" animBg="1"/>
      <p:bldP spid="21" grpId="15" animBg="1"/>
      <p:bldP spid="21" grpId="16" animBg="1"/>
      <p:bldP spid="21" grpId="17" animBg="1"/>
      <p:bldP spid="21" grpId="18" animBg="1"/>
      <p:bldP spid="21" grpId="19" animBg="1"/>
      <p:bldP spid="21" grpId="20" animBg="1"/>
      <p:bldP spid="21" grpId="21" animBg="1"/>
      <p:bldP spid="21" grpId="22" animBg="1"/>
      <p:bldP spid="21" grpId="23" animBg="1"/>
      <p:bldP spid="21" grpId="24" animBg="1"/>
      <p:bldP spid="21" grpId="25" animBg="1"/>
      <p:bldP spid="21" grpId="26" animBg="1"/>
      <p:bldP spid="21" grpId="27" animBg="1"/>
      <p:bldP spid="21" grpId="28" animBg="1"/>
      <p:bldP spid="21" grpId="29" animBg="1"/>
      <p:bldP spid="21" grpId="30" animBg="1"/>
      <p:bldP spid="21" grpId="31" animBg="1"/>
      <p:bldP spid="21" grpId="32" animBg="1"/>
      <p:bldP spid="21" grpId="33" animBg="1"/>
      <p:bldP spid="21" grpId="34" animBg="1"/>
      <p:bldP spid="21" grpId="35" animBg="1"/>
      <p:bldP spid="21" grpId="36" animBg="1"/>
      <p:bldP spid="21" grpId="37" animBg="1"/>
      <p:bldP spid="21" grpId="38" animBg="1"/>
      <p:bldP spid="21" grpId="39" animBg="1"/>
      <p:bldP spid="21" grpId="40" animBg="1"/>
      <p:bldP spid="21" grpId="41" animBg="1"/>
      <p:bldP spid="21" grpId="42" animBg="1"/>
      <p:bldP spid="21" grpId="43" animBg="1"/>
      <p:bldP spid="21" grpId="44" animBg="1"/>
      <p:bldP spid="21" grpId="45" animBg="1"/>
      <p:bldP spid="21" grpId="46" animBg="1"/>
      <p:bldP spid="21" grpId="47" animBg="1"/>
      <p:bldP spid="21" grpId="48" animBg="1"/>
      <p:bldP spid="21" grpId="49" animBg="1"/>
      <p:bldP spid="21" grpId="50" animBg="1"/>
      <p:bldP spid="21" grpId="51" animBg="1"/>
      <p:bldP spid="21" grpId="52" animBg="1"/>
      <p:bldP spid="21" grpId="53" animBg="1"/>
      <p:bldP spid="21" grpId="54" animBg="1"/>
      <p:bldP spid="21" grpId="55" animBg="1"/>
      <p:bldP spid="21" grpId="56" animBg="1"/>
      <p:bldP spid="21" grpId="57" animBg="1"/>
      <p:bldP spid="21" grpId="58" animBg="1"/>
      <p:bldP spid="21" grpId="59" animBg="1"/>
      <p:bldP spid="21" grpId="60" animBg="1"/>
      <p:bldP spid="21" grpId="61" animBg="1"/>
      <p:bldP spid="21" grpId="62" animBg="1"/>
      <p:bldP spid="21" grpId="63" animBg="1"/>
      <p:bldP spid="21" grpId="64" animBg="1"/>
      <p:bldP spid="21" grpId="65" animBg="1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8" grpId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2" grpId="0"/>
      <p:bldP spid="2" grpId="1"/>
      <p:bldP spid="8" grpId="0"/>
      <p:bldP spid="10" grpId="0"/>
      <p:bldP spid="12" grpId="0"/>
      <p:bldP spid="14" grpId="0"/>
      <p:bldP spid="15" grpId="0"/>
      <p:bldP spid="37" grpId="0"/>
      <p:bldP spid="38" grpId="0"/>
      <p:bldP spid="39" grpId="0"/>
      <p:bldP spid="40" grpId="0"/>
      <p:bldP spid="40" grpId="1"/>
      <p:bldP spid="41" grpId="0"/>
      <p:bldP spid="42" grpId="0"/>
      <p:bldP spid="20" grpId="0"/>
      <p:bldP spid="43" grpId="0"/>
      <p:bldP spid="44" grpId="0"/>
      <p:bldP spid="45" grpId="0"/>
      <p:bldP spid="46" grpId="0"/>
      <p:bldP spid="47" grpId="0"/>
      <p:bldP spid="48" grpId="0"/>
      <p:bldP spid="48" grpId="1"/>
      <p:bldP spid="49" grpId="0"/>
      <p:bldP spid="50" grpId="0"/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Evaluation </a:t>
            </a:r>
            <a:r>
              <a:rPr lang="en-US" dirty="0"/>
              <a:t>of postfix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Each </a:t>
            </a:r>
            <a:r>
              <a:rPr lang="en-IN" b="1" dirty="0" smtClean="0">
                <a:solidFill>
                  <a:srgbClr val="FF0000"/>
                </a:solidFill>
              </a:rPr>
              <a:t>operator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in </a:t>
            </a:r>
            <a:r>
              <a:rPr lang="en-IN" b="1" dirty="0" smtClean="0"/>
              <a:t>postfix </a:t>
            </a:r>
            <a:r>
              <a:rPr lang="en-IN" dirty="0" smtClean="0"/>
              <a:t>string </a:t>
            </a:r>
            <a:r>
              <a:rPr lang="en-IN" b="1" dirty="0" smtClean="0"/>
              <a:t>refers</a:t>
            </a:r>
            <a:r>
              <a:rPr lang="en-IN" dirty="0" smtClean="0"/>
              <a:t> to the </a:t>
            </a:r>
            <a:r>
              <a:rPr lang="en-IN" i="1" dirty="0" smtClean="0">
                <a:solidFill>
                  <a:srgbClr val="FF0000"/>
                </a:solidFill>
              </a:rPr>
              <a:t>previous two operands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in the string.</a:t>
            </a:r>
          </a:p>
          <a:p>
            <a:r>
              <a:rPr lang="en-IN" dirty="0" smtClean="0"/>
              <a:t>Each time we </a:t>
            </a:r>
            <a:r>
              <a:rPr lang="en-IN" b="1" dirty="0" smtClean="0"/>
              <a:t>read</a:t>
            </a:r>
            <a:r>
              <a:rPr lang="en-IN" dirty="0" smtClean="0"/>
              <a:t> an </a:t>
            </a:r>
            <a:r>
              <a:rPr lang="en-IN" b="1" dirty="0" smtClean="0"/>
              <a:t>operand</a:t>
            </a:r>
            <a:r>
              <a:rPr lang="en-IN" dirty="0" smtClean="0"/>
              <a:t>, we </a:t>
            </a:r>
            <a:r>
              <a:rPr lang="en-IN" b="1" dirty="0" smtClean="0"/>
              <a:t>PUSH</a:t>
            </a:r>
            <a:r>
              <a:rPr lang="en-IN" dirty="0" smtClean="0"/>
              <a:t> it onto </a:t>
            </a:r>
            <a:r>
              <a:rPr lang="en-IN" b="1" dirty="0" smtClean="0"/>
              <a:t>Stack</a:t>
            </a:r>
            <a:r>
              <a:rPr lang="en-IN" dirty="0" smtClean="0"/>
              <a:t>.</a:t>
            </a:r>
          </a:p>
          <a:p>
            <a:r>
              <a:rPr lang="en-IN" dirty="0" smtClean="0"/>
              <a:t>When we reach an </a:t>
            </a:r>
            <a:r>
              <a:rPr lang="en-IN" b="1" dirty="0" smtClean="0"/>
              <a:t>operator</a:t>
            </a:r>
            <a:r>
              <a:rPr lang="en-IN" dirty="0" smtClean="0"/>
              <a:t>, its </a:t>
            </a:r>
            <a:r>
              <a:rPr lang="en-IN" b="1" dirty="0" smtClean="0"/>
              <a:t>operands</a:t>
            </a:r>
            <a:r>
              <a:rPr lang="en-IN" dirty="0" smtClean="0"/>
              <a:t> will be </a:t>
            </a:r>
            <a:r>
              <a:rPr lang="en-IN" b="1" dirty="0" smtClean="0"/>
              <a:t>top two elements</a:t>
            </a:r>
            <a:r>
              <a:rPr lang="en-IN" dirty="0" smtClean="0"/>
              <a:t> on the stack.</a:t>
            </a:r>
          </a:p>
          <a:p>
            <a:r>
              <a:rPr lang="en-IN" dirty="0" smtClean="0"/>
              <a:t>We can then </a:t>
            </a:r>
            <a:r>
              <a:rPr lang="en-IN" b="1" dirty="0" smtClean="0"/>
              <a:t>POP</a:t>
            </a:r>
            <a:r>
              <a:rPr lang="en-IN" dirty="0" smtClean="0"/>
              <a:t> these two elements, perform the indicated operation on them and PUSH the result on the stack so that it will available for use as an operand of the next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Evaluation of postfix expression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6868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Evaluate Expression: 5 6 2 - +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370999"/>
              </p:ext>
            </p:extLst>
          </p:nvPr>
        </p:nvGraphicFramePr>
        <p:xfrm>
          <a:off x="381000" y="1910080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" y="15273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Empty Stack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10147"/>
              </p:ext>
            </p:extLst>
          </p:nvPr>
        </p:nvGraphicFramePr>
        <p:xfrm>
          <a:off x="3962400" y="1945640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250008" y="3010832"/>
            <a:ext cx="24837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43000" y="189668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Read 5, it is operand? PUSH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301083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5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21760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Read 6, it is operand? PUSH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2647544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6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43000" y="24808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Read 2, it is operand? PUSH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62400" y="227415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2</a:t>
            </a:r>
            <a:endParaRPr lang="en-US" sz="2400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37225"/>
              </p:ext>
            </p:extLst>
          </p:nvPr>
        </p:nvGraphicFramePr>
        <p:xfrm>
          <a:off x="7696200" y="1896684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4831408" y="2667000"/>
            <a:ext cx="24837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00600" y="1702336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Read </a:t>
            </a:r>
            <a:r>
              <a:rPr lang="en-IN" sz="2400" b="1" dirty="0" smtClean="0">
                <a:solidFill>
                  <a:srgbClr val="FF0000"/>
                </a:solidFill>
              </a:rPr>
              <a:t>-</a:t>
            </a:r>
            <a:r>
              <a:rPr lang="en-IN" sz="1600" b="1" dirty="0" smtClean="0"/>
              <a:t> , it is operator? POP two symbols and perform operation and PUSH result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800600" y="3126501"/>
            <a:ext cx="1120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Operand 1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378104" y="3124890"/>
            <a:ext cx="1120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Operand 2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20904" y="2935069"/>
            <a:ext cx="46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rgbClr val="FF0000"/>
                </a:solidFill>
              </a:rPr>
              <a:t>-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6472" y="2952464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5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686472" y="257944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4</a:t>
            </a:r>
            <a:endParaRPr lang="en-US" sz="24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75537"/>
              </p:ext>
            </p:extLst>
          </p:nvPr>
        </p:nvGraphicFramePr>
        <p:xfrm>
          <a:off x="3962400" y="4038600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8029372" y="3581400"/>
            <a:ext cx="0" cy="1219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181600" y="4800600"/>
            <a:ext cx="2847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53000" y="381000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Read </a:t>
            </a:r>
            <a:r>
              <a:rPr lang="en-IN" sz="2400" b="1" dirty="0" smtClean="0">
                <a:solidFill>
                  <a:srgbClr val="FF0000"/>
                </a:solidFill>
              </a:rPr>
              <a:t>+</a:t>
            </a:r>
            <a:r>
              <a:rPr lang="en-IN" sz="1600" b="1" dirty="0" smtClean="0"/>
              <a:t> , it is operator? POP two symbols and perform operation and PUSH result</a:t>
            </a:r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303192" y="5336301"/>
            <a:ext cx="1120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Operand 1</a:t>
            </a:r>
            <a:endParaRPr 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880696" y="5334690"/>
            <a:ext cx="1120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Operand 2</a:t>
            </a:r>
            <a:endParaRPr lang="en-US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423496" y="5144869"/>
            <a:ext cx="46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rgbClr val="FF0000"/>
                </a:solidFill>
              </a:rPr>
              <a:t>+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524000" y="51054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28600" y="4191000"/>
            <a:ext cx="914400" cy="819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524000" y="38100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Read next symbol, if is it is end of string, POP answer from Stack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92741" y="5105400"/>
            <a:ext cx="10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Answer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509729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9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1056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047 L -3.33333E-6 -0.0004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583 L -3.33333E-6 -0.0013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2362 L -3.33333E-6 4.44444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2875 0.0643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1125 0.0118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15833 L 5E-6 1.11111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0698 0.34584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-0.23646 0.29144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2544 L 8.33333E-7 -0.0044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44 L -0.39115 -0.1011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66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2" grpId="0"/>
      <p:bldP spid="14" grpId="0"/>
      <p:bldP spid="14" grpId="1"/>
      <p:bldP spid="15" grpId="0"/>
      <p:bldP spid="16" grpId="0"/>
      <p:bldP spid="16" grpId="1"/>
      <p:bldP spid="16" grpId="2"/>
      <p:bldP spid="17" grpId="0"/>
      <p:bldP spid="18" grpId="0"/>
      <p:bldP spid="18" grpId="1"/>
      <p:bldP spid="18" grpId="2"/>
      <p:bldP spid="21" grpId="0"/>
      <p:bldP spid="22" grpId="0"/>
      <p:bldP spid="23" grpId="0"/>
      <p:bldP spid="24" grpId="0"/>
      <p:bldP spid="25" grpId="0"/>
      <p:bldP spid="25" grpId="1"/>
      <p:bldP spid="26" grpId="0"/>
      <p:bldP spid="26" grpId="1"/>
      <p:bldP spid="26" grpId="2"/>
      <p:bldP spid="32" grpId="0"/>
      <p:bldP spid="33" grpId="0"/>
      <p:bldP spid="34" grpId="0"/>
      <p:bldP spid="35" grpId="0"/>
      <p:bldP spid="41" grpId="0" animBg="1"/>
      <p:bldP spid="39" grpId="0"/>
      <p:bldP spid="42" grpId="0"/>
      <p:bldP spid="36" grpId="0" build="allAtOnce"/>
      <p:bldP spid="36" grpI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EVALUAE_POSTFIX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an input string </a:t>
            </a:r>
            <a:r>
              <a:rPr lang="en-IN" b="1" dirty="0">
                <a:solidFill>
                  <a:srgbClr val="FF0000"/>
                </a:solidFill>
              </a:rPr>
              <a:t>POSTFIX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representing postfix expression.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algorithm is going to evaluate postfix expression and put the result into variable </a:t>
            </a:r>
            <a:r>
              <a:rPr lang="en-IN" b="1" dirty="0">
                <a:solidFill>
                  <a:srgbClr val="FF0000"/>
                </a:solidFill>
              </a:rPr>
              <a:t>VALUE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FF0000"/>
                </a:solidFill>
              </a:rPr>
              <a:t>S, TOP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denotes the top of the stack, Algorithm </a:t>
            </a:r>
            <a:r>
              <a:rPr lang="en-IN" b="1" dirty="0">
                <a:solidFill>
                  <a:srgbClr val="FF0000"/>
                </a:solidFill>
              </a:rPr>
              <a:t>PUSH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FF0000"/>
                </a:solidFill>
              </a:rPr>
              <a:t>POP </a:t>
            </a:r>
            <a:r>
              <a:rPr lang="en-IN" dirty="0"/>
              <a:t>are used for stack manipulation.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Function </a:t>
            </a:r>
            <a:r>
              <a:rPr lang="en-IN" b="1" dirty="0">
                <a:solidFill>
                  <a:srgbClr val="FF0000"/>
                </a:solidFill>
              </a:rPr>
              <a:t>NEXTCHAR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returns the next symbol in given input string.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OPERAND1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FF0000"/>
                </a:solidFill>
              </a:rPr>
              <a:t>OPERAND2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FF0000"/>
                </a:solidFill>
              </a:rPr>
              <a:t>TEMP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are </a:t>
            </a:r>
            <a:r>
              <a:rPr lang="en-IN" dirty="0"/>
              <a:t>used for temporary </a:t>
            </a:r>
            <a:r>
              <a:rPr lang="en-IN" dirty="0" smtClean="0"/>
              <a:t>variables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PERFORM_OPERATION</a:t>
            </a:r>
            <a:r>
              <a:rPr lang="en-IN" dirty="0" smtClean="0"/>
              <a:t> is a function which performs required operation on </a:t>
            </a:r>
            <a:r>
              <a:rPr lang="en-IN" b="1" dirty="0" smtClean="0"/>
              <a:t>OPERAND1</a:t>
            </a:r>
            <a:r>
              <a:rPr lang="en-IN" dirty="0" smtClean="0"/>
              <a:t> &amp; </a:t>
            </a:r>
            <a:r>
              <a:rPr lang="en-IN" b="1" dirty="0" smtClean="0"/>
              <a:t>OPERAND2</a:t>
            </a:r>
            <a:r>
              <a:rPr lang="en-I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EVALUAE_POSTFIX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084" y="1057870"/>
            <a:ext cx="8889716" cy="101566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 [Initialize Stack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IN" sz="2000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139984"/>
            <a:ext cx="8839200" cy="286232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2.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[Evaluate the postfix </a:t>
            </a:r>
            <a:r>
              <a:rPr lang="en-IN" sz="20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IN" sz="2000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Repeat </a:t>
            </a:r>
            <a:r>
              <a:rPr lang="en-IN" sz="20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until last character</a:t>
            </a:r>
          </a:p>
          <a:p>
            <a:r>
              <a:rPr lang="en-IN" sz="2000" dirty="0" smtClean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NEXTCHAR (POSTFIX)</a:t>
            </a:r>
          </a:p>
          <a:p>
            <a:r>
              <a:rPr lang="en-IN" sz="2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0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0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0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TEMP </a:t>
            </a:r>
            <a:r>
              <a:rPr lang="en-IN" sz="20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is DIGIT</a:t>
            </a:r>
          </a:p>
          <a:p>
            <a:r>
              <a:rPr lang="en-IN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0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000" dirty="0" smtClean="0">
                <a:latin typeface="Consolas" pitchFamily="49" charset="0"/>
                <a:cs typeface="Consolas" pitchFamily="49" charset="0"/>
              </a:rPr>
              <a:t> PUSH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(S, TOP, TEMP)</a:t>
            </a:r>
          </a:p>
          <a:p>
            <a:r>
              <a:rPr lang="en-IN" sz="2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0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000" dirty="0" smtClean="0">
                <a:latin typeface="Consolas" pitchFamily="49" charset="0"/>
                <a:cs typeface="Consolas" pitchFamily="49" charset="0"/>
              </a:rPr>
              <a:t> OPERAND2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r>
              <a:rPr lang="en-IN" sz="2000" dirty="0" smtClean="0">
                <a:latin typeface="Consolas" pitchFamily="49" charset="0"/>
                <a:cs typeface="Consolas" pitchFamily="49" charset="0"/>
              </a:rPr>
              <a:t>         OPERAND1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r>
              <a:rPr lang="en-IN" sz="2000" dirty="0" smtClean="0">
                <a:latin typeface="Consolas" pitchFamily="49" charset="0"/>
                <a:cs typeface="Consolas" pitchFamily="49" charset="0"/>
              </a:rPr>
              <a:t>         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PERFORM_OPERATION(OPERAND1, OPERAND2, TEMP)</a:t>
            </a:r>
          </a:p>
          <a:p>
            <a:r>
              <a:rPr lang="en-IN" sz="2000" dirty="0" smtClean="0">
                <a:latin typeface="Consolas" pitchFamily="49" charset="0"/>
                <a:cs typeface="Consolas" pitchFamily="49" charset="0"/>
              </a:rPr>
              <a:t>         PUSH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(S, POP, VALUE)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5080337"/>
            <a:ext cx="8889716" cy="707886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3.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[Return answer from stack]</a:t>
            </a:r>
            <a:r>
              <a:rPr lang="en-IN" sz="2000" b="1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Return (POP (S, TOP))</a:t>
            </a:r>
          </a:p>
        </p:txBody>
      </p:sp>
    </p:spTree>
    <p:extLst>
      <p:ext uri="{BB962C8B-B14F-4D97-AF65-F5344CB8AC3E}">
        <p14:creationId xmlns:p14="http://schemas.microsoft.com/office/powerpoint/2010/main" val="379594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postfix expression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6868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b="1" dirty="0" smtClean="0"/>
              <a:t>Evaluate Expression</a:t>
            </a:r>
            <a:r>
              <a:rPr lang="en-IN" sz="2400" b="1" dirty="0"/>
              <a:t>: 5 4 6 + * 4 9 3 / + *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671935"/>
            <a:ext cx="86868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b="1" dirty="0" smtClean="0"/>
              <a:t>Evaluate Expression</a:t>
            </a:r>
            <a:r>
              <a:rPr lang="en-IN" sz="2400" b="1" dirty="0"/>
              <a:t>:  7 5 2 + * 4 1 1 + / -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281535"/>
            <a:ext cx="86868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b="1" dirty="0" smtClean="0"/>
              <a:t>Evaluate Expression</a:t>
            </a:r>
            <a:r>
              <a:rPr lang="en-IN" sz="2400" b="1" dirty="0"/>
              <a:t>:  12, 7, 3, -, /, 2, 1, 5, +, *, +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744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Stack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pointer TOP keeps track of the top element in the stack. </a:t>
            </a:r>
            <a:endParaRPr lang="en-IN" dirty="0" smtClean="0"/>
          </a:p>
          <a:p>
            <a:r>
              <a:rPr lang="en-IN" dirty="0" smtClean="0"/>
              <a:t>Initially</a:t>
            </a:r>
            <a:r>
              <a:rPr lang="en-IN" dirty="0"/>
              <a:t>, when the </a:t>
            </a:r>
            <a:r>
              <a:rPr lang="en-IN" b="1" i="1" dirty="0"/>
              <a:t>stack is empty</a:t>
            </a:r>
            <a:r>
              <a:rPr lang="en-IN" dirty="0"/>
              <a:t>, </a:t>
            </a:r>
            <a:r>
              <a:rPr lang="en-IN" b="1" dirty="0">
                <a:solidFill>
                  <a:srgbClr val="FF0000"/>
                </a:solidFill>
              </a:rPr>
              <a:t>TOP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has a value of </a:t>
            </a:r>
            <a:r>
              <a:rPr lang="en-IN" b="1" i="1" dirty="0" smtClean="0">
                <a:solidFill>
                  <a:srgbClr val="FF0000"/>
                </a:solidFill>
              </a:rPr>
              <a:t>“zero”</a:t>
            </a:r>
            <a:r>
              <a:rPr lang="en-IN" dirty="0" smtClean="0"/>
              <a:t> </a:t>
            </a:r>
            <a:r>
              <a:rPr lang="en-IN" dirty="0"/>
              <a:t>and so on</a:t>
            </a:r>
            <a:r>
              <a:rPr lang="en-IN" dirty="0" smtClean="0"/>
              <a:t>.</a:t>
            </a:r>
          </a:p>
          <a:p>
            <a:r>
              <a:rPr lang="en-IN" dirty="0"/>
              <a:t>Each time a </a:t>
            </a:r>
            <a:r>
              <a:rPr lang="en-IN" b="1" dirty="0"/>
              <a:t>new element is inserted</a:t>
            </a:r>
            <a:r>
              <a:rPr lang="en-IN" dirty="0"/>
              <a:t> in the stack, the pointer is </a:t>
            </a:r>
            <a:r>
              <a:rPr lang="en-IN" b="1" i="1" dirty="0">
                <a:solidFill>
                  <a:srgbClr val="FF0000"/>
                </a:solidFill>
              </a:rPr>
              <a:t>incremented by “one”</a:t>
            </a:r>
            <a:r>
              <a:rPr lang="en-IN" dirty="0"/>
              <a:t> before, the element is placed on the stack.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pointer is </a:t>
            </a:r>
            <a:r>
              <a:rPr lang="en-IN" b="1" i="1" dirty="0">
                <a:solidFill>
                  <a:srgbClr val="FF0000"/>
                </a:solidFill>
              </a:rPr>
              <a:t>decremented by “one”</a:t>
            </a:r>
            <a:r>
              <a:rPr lang="en-IN" dirty="0"/>
              <a:t> each time a </a:t>
            </a:r>
            <a:r>
              <a:rPr lang="en-IN" b="1" dirty="0"/>
              <a:t>deletion</a:t>
            </a:r>
            <a:r>
              <a:rPr lang="en-IN" dirty="0"/>
              <a:t> is made from the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5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Recursion.</a:t>
            </a:r>
            <a:endParaRPr lang="en-IN" dirty="0"/>
          </a:p>
          <a:p>
            <a:r>
              <a:rPr lang="en-IN" dirty="0"/>
              <a:t>Keeping track of function </a:t>
            </a:r>
            <a:r>
              <a:rPr lang="en-IN" dirty="0" smtClean="0"/>
              <a:t>calls.</a:t>
            </a:r>
          </a:p>
          <a:p>
            <a:r>
              <a:rPr lang="en-IN" dirty="0" smtClean="0"/>
              <a:t>Evaluation </a:t>
            </a:r>
            <a:r>
              <a:rPr lang="en-IN" dirty="0"/>
              <a:t>of </a:t>
            </a:r>
            <a:r>
              <a:rPr lang="en-IN" dirty="0" smtClean="0"/>
              <a:t>expressions.</a:t>
            </a:r>
            <a:endParaRPr lang="en-IN" dirty="0"/>
          </a:p>
          <a:p>
            <a:r>
              <a:rPr lang="en-IN" dirty="0"/>
              <a:t>Reversing </a:t>
            </a:r>
            <a:r>
              <a:rPr lang="en-IN" dirty="0" smtClean="0"/>
              <a:t>characters.</a:t>
            </a:r>
            <a:endParaRPr lang="en-IN" dirty="0"/>
          </a:p>
          <a:p>
            <a:r>
              <a:rPr lang="en-IN" dirty="0"/>
              <a:t>Servicing hardware </a:t>
            </a:r>
            <a:r>
              <a:rPr lang="en-IN" dirty="0" smtClean="0"/>
              <a:t>interrupts.</a:t>
            </a:r>
            <a:endParaRPr lang="en-IN" dirty="0"/>
          </a:p>
          <a:p>
            <a:r>
              <a:rPr lang="en-IN" dirty="0"/>
              <a:t>Solving combinatorial problems using backtracking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------------------------------------------------------------------------------------</a:t>
            </a:r>
            <a:endParaRPr lang="en-IN" dirty="0"/>
          </a:p>
          <a:p>
            <a:r>
              <a:rPr lang="en-IN" dirty="0"/>
              <a:t>Expression Conversion (Infix to Postfix, Infix to Prefix)</a:t>
            </a:r>
            <a:endParaRPr lang="en-IN" dirty="0" smtClean="0"/>
          </a:p>
          <a:p>
            <a:r>
              <a:rPr lang="en-IN" dirty="0" smtClean="0"/>
              <a:t>Game Playing (Chess)</a:t>
            </a:r>
          </a:p>
          <a:p>
            <a:r>
              <a:rPr lang="en-IN" dirty="0" smtClean="0"/>
              <a:t>Microsoft Word (Undo / Redo)</a:t>
            </a:r>
          </a:p>
          <a:p>
            <a:r>
              <a:rPr lang="en-IN" dirty="0" smtClean="0"/>
              <a:t>Compiler – Parsing syntax &amp; expression</a:t>
            </a:r>
          </a:p>
          <a:p>
            <a:r>
              <a:rPr lang="en-IN" dirty="0" smtClean="0"/>
              <a:t>Finding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5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Procedure : PUSH (S, TOP, X</a:t>
            </a:r>
            <a:r>
              <a:rPr lang="en-IN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371600"/>
          </a:xfrm>
        </p:spPr>
        <p:txBody>
          <a:bodyPr/>
          <a:lstStyle/>
          <a:p>
            <a:r>
              <a:rPr lang="en-IN" dirty="0" smtClean="0"/>
              <a:t>This </a:t>
            </a:r>
            <a:r>
              <a:rPr lang="en-IN" dirty="0"/>
              <a:t>procedure inserts an element </a:t>
            </a:r>
            <a:r>
              <a:rPr lang="en-IN" b="1" dirty="0" smtClean="0">
                <a:solidFill>
                  <a:srgbClr val="FF0000"/>
                </a:solidFill>
              </a:rPr>
              <a:t>X</a:t>
            </a:r>
            <a:r>
              <a:rPr lang="en-IN" dirty="0" smtClean="0"/>
              <a:t> </a:t>
            </a:r>
            <a:r>
              <a:rPr lang="en-IN" dirty="0"/>
              <a:t>to the top of a stack </a:t>
            </a:r>
            <a:endParaRPr lang="en-IN" dirty="0" smtClean="0"/>
          </a:p>
          <a:p>
            <a:r>
              <a:rPr lang="en-IN" dirty="0" smtClean="0"/>
              <a:t>Stack </a:t>
            </a:r>
            <a:r>
              <a:rPr lang="en-IN" dirty="0"/>
              <a:t>is represented by a vector </a:t>
            </a:r>
            <a:r>
              <a:rPr lang="en-IN" b="1" dirty="0">
                <a:solidFill>
                  <a:srgbClr val="FF0000"/>
                </a:solidFill>
              </a:rPr>
              <a:t>S</a:t>
            </a:r>
            <a:r>
              <a:rPr lang="en-IN" dirty="0"/>
              <a:t> containing </a:t>
            </a:r>
            <a:r>
              <a:rPr lang="en-IN" b="1" dirty="0">
                <a:solidFill>
                  <a:srgbClr val="FF0000"/>
                </a:solidFill>
              </a:rPr>
              <a:t>N</a:t>
            </a:r>
            <a:r>
              <a:rPr lang="en-IN" dirty="0"/>
              <a:t> elements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pointer </a:t>
            </a:r>
            <a:r>
              <a:rPr lang="en-IN" b="1" dirty="0">
                <a:solidFill>
                  <a:srgbClr val="FF0000"/>
                </a:solidFill>
              </a:rPr>
              <a:t>TOP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/>
              <a:t>represents </a:t>
            </a:r>
            <a:r>
              <a:rPr lang="en-IN" dirty="0"/>
              <a:t>the top element in the stack.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541181"/>
            <a:ext cx="5638800" cy="355481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1. [Check for stack overflow]</a:t>
            </a:r>
          </a:p>
          <a:p>
            <a:r>
              <a:rPr lang="en-IN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IN" sz="2100" dirty="0" smtClean="0">
                <a:latin typeface="Consolas" pitchFamily="49" charset="0"/>
                <a:cs typeface="Consolas" pitchFamily="49" charset="0"/>
              </a:rPr>
              <a:t>If 	TOP ≥ N</a:t>
            </a:r>
          </a:p>
          <a:p>
            <a:r>
              <a:rPr lang="en-IN" sz="2100" dirty="0" smtClean="0">
                <a:latin typeface="Consolas" pitchFamily="49" charset="0"/>
                <a:cs typeface="Consolas" pitchFamily="49" charset="0"/>
              </a:rPr>
              <a:t>	Then 	write (‘STACK OVERFLOW’)</a:t>
            </a:r>
          </a:p>
          <a:p>
            <a:r>
              <a:rPr lang="en-IN" sz="2100" dirty="0" smtClean="0">
                <a:latin typeface="Consolas" pitchFamily="49" charset="0"/>
                <a:cs typeface="Consolas" pitchFamily="49" charset="0"/>
              </a:rPr>
              <a:t>		Return</a:t>
            </a:r>
          </a:p>
          <a:p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2. [Increment TOP]</a:t>
            </a:r>
          </a:p>
          <a:p>
            <a:r>
              <a:rPr lang="en-IN" sz="2100" dirty="0" smtClean="0">
                <a:latin typeface="Consolas" pitchFamily="49" charset="0"/>
                <a:cs typeface="Consolas" pitchFamily="49" charset="0"/>
              </a:rPr>
              <a:t>	TOP ← TOP + 1</a:t>
            </a:r>
          </a:p>
          <a:p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3. [Insert Element]</a:t>
            </a:r>
          </a:p>
          <a:p>
            <a:r>
              <a:rPr lang="en-IN" sz="2100" dirty="0" smtClean="0">
                <a:latin typeface="Consolas" pitchFamily="49" charset="0"/>
                <a:cs typeface="Consolas" pitchFamily="49" charset="0"/>
              </a:rPr>
              <a:t>	S[TOP] ← X</a:t>
            </a:r>
          </a:p>
          <a:p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4. [Finished]</a:t>
            </a:r>
          </a:p>
          <a:p>
            <a:r>
              <a:rPr lang="en-IN" sz="2100" dirty="0" smtClean="0">
                <a:latin typeface="Consolas" pitchFamily="49" charset="0"/>
                <a:cs typeface="Consolas" pitchFamily="49" charset="0"/>
              </a:rPr>
              <a:t>	Return</a:t>
            </a:r>
            <a:endParaRPr lang="en-IN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810072" y="5136612"/>
            <a:ext cx="762000" cy="1027023"/>
          </a:xfrm>
          <a:custGeom>
            <a:avLst/>
            <a:gdLst>
              <a:gd name="connsiteX0" fmla="*/ 0 w 762000"/>
              <a:gd name="connsiteY0" fmla="*/ 0 h 1447800"/>
              <a:gd name="connsiteX1" fmla="*/ 0 w 762000"/>
              <a:gd name="connsiteY1" fmla="*/ 1447800 h 1447800"/>
              <a:gd name="connsiteX2" fmla="*/ 762000 w 762000"/>
              <a:gd name="connsiteY2" fmla="*/ 1447800 h 1447800"/>
              <a:gd name="connsiteX3" fmla="*/ 762000 w 762000"/>
              <a:gd name="connsiteY3" fmla="*/ 381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447800">
                <a:moveTo>
                  <a:pt x="0" y="0"/>
                </a:moveTo>
                <a:lnTo>
                  <a:pt x="0" y="1447800"/>
                </a:lnTo>
                <a:lnTo>
                  <a:pt x="762000" y="1447800"/>
                </a:lnTo>
                <a:lnTo>
                  <a:pt x="762000" y="3810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32506" y="6154756"/>
            <a:ext cx="4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8400" y="22098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Stack is empty, TOP = 0, N=3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2831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PUSH(S, TOP, 10)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7000" y="58322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TOP = 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7391400" y="6016962"/>
            <a:ext cx="4186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0072" y="5849740"/>
            <a:ext cx="762000" cy="32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10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48400" y="3135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PUSH(S, TOP, 8)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400800" y="5486400"/>
            <a:ext cx="1409272" cy="369332"/>
            <a:chOff x="6400800" y="5486400"/>
            <a:chExt cx="1409272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6400800" y="54864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 smtClean="0"/>
                <a:t>TOP = 2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1" idx="3"/>
            </p:cNvCxnSpPr>
            <p:nvPr/>
          </p:nvCxnSpPr>
          <p:spPr>
            <a:xfrm>
              <a:off x="7391400" y="5671066"/>
              <a:ext cx="4186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7810072" y="5486400"/>
            <a:ext cx="762000" cy="34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8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248400" y="3516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PUSH(S, TOP, -5)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362700" y="5136613"/>
            <a:ext cx="1447372" cy="369332"/>
            <a:chOff x="6362700" y="5136613"/>
            <a:chExt cx="1447372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6362700" y="5136613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 smtClean="0"/>
                <a:t>TOP = 3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7" idx="3"/>
            </p:cNvCxnSpPr>
            <p:nvPr/>
          </p:nvCxnSpPr>
          <p:spPr>
            <a:xfrm>
              <a:off x="7391400" y="5321279"/>
              <a:ext cx="4186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7810072" y="5136613"/>
            <a:ext cx="762000" cy="349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-5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248400" y="38978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PUSH(S, TOP, 6)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53200" y="4202668"/>
            <a:ext cx="152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 smtClean="0">
                <a:solidFill>
                  <a:srgbClr val="FF0000"/>
                </a:solidFill>
              </a:rPr>
              <a:t>Overflow</a:t>
            </a:r>
            <a:endParaRPr lang="en-US" sz="1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411 L -3.33333E-6 -0.0039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307 L -3.33333E-6 -0.00301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214 L -3.33333E-6 -0.00208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3" grpId="0"/>
      <p:bldP spid="13" grpId="1"/>
      <p:bldP spid="19" grpId="0" animBg="1"/>
      <p:bldP spid="19" grpId="1" animBg="1"/>
      <p:bldP spid="20" grpId="0"/>
      <p:bldP spid="25" grpId="0" animBg="1"/>
      <p:bldP spid="25" grpId="1" animBg="1"/>
      <p:bldP spid="26" grpId="0"/>
      <p:bldP spid="31" grpId="0" animBg="1"/>
      <p:bldP spid="31" grpId="1" animBg="1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: POP (S, TOP)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295400"/>
          </a:xfrm>
        </p:spPr>
        <p:txBody>
          <a:bodyPr/>
          <a:lstStyle/>
          <a:p>
            <a:r>
              <a:rPr lang="en-IN" dirty="0"/>
              <a:t>This function </a:t>
            </a:r>
            <a:r>
              <a:rPr lang="en-IN" b="1" i="1" dirty="0">
                <a:solidFill>
                  <a:srgbClr val="FF0000"/>
                </a:solidFill>
              </a:rPr>
              <a:t>removes &amp; returns</a:t>
            </a:r>
            <a:r>
              <a:rPr lang="en-IN" dirty="0"/>
              <a:t> the top element from a </a:t>
            </a:r>
            <a:r>
              <a:rPr lang="en-IN" dirty="0" smtClean="0"/>
              <a:t>stack.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FF0000"/>
                </a:solidFill>
              </a:rPr>
              <a:t>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/>
              <a:t>containing </a:t>
            </a:r>
            <a:r>
              <a:rPr lang="en-IN" b="1" dirty="0" smtClean="0">
                <a:solidFill>
                  <a:srgbClr val="FF0000"/>
                </a:solidFill>
              </a:rPr>
              <a:t>N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elements.</a:t>
            </a:r>
          </a:p>
          <a:p>
            <a:r>
              <a:rPr lang="en-IN" dirty="0"/>
              <a:t>A pointer </a:t>
            </a:r>
            <a:r>
              <a:rPr lang="en-IN" b="1" dirty="0">
                <a:solidFill>
                  <a:srgbClr val="FF0000"/>
                </a:solidFill>
              </a:rPr>
              <a:t>TOP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represents the top element in the stack</a:t>
            </a:r>
            <a:r>
              <a:rPr lang="en-IN" dirty="0" smtClean="0"/>
              <a:t>. </a:t>
            </a:r>
            <a:endParaRPr lang="en-IN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559546"/>
            <a:ext cx="5715000" cy="323165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1. [Check for stack underflow]</a:t>
            </a:r>
          </a:p>
          <a:p>
            <a:r>
              <a:rPr lang="en-IN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IN" sz="2100" dirty="0">
                <a:latin typeface="Consolas" pitchFamily="49" charset="0"/>
                <a:cs typeface="Consolas" pitchFamily="49" charset="0"/>
              </a:rPr>
              <a:t>If 	TOP = 0</a:t>
            </a:r>
            <a:endParaRPr lang="en-IN" sz="2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IN" sz="2100" dirty="0" smtClean="0">
                <a:latin typeface="Consolas" pitchFamily="49" charset="0"/>
                <a:cs typeface="Consolas" pitchFamily="49" charset="0"/>
              </a:rPr>
              <a:t>	Then 	write (‘STACK UNDERFLOW’)</a:t>
            </a:r>
          </a:p>
          <a:p>
            <a:r>
              <a:rPr lang="en-IN" sz="2100" dirty="0" smtClean="0">
                <a:latin typeface="Consolas" pitchFamily="49" charset="0"/>
                <a:cs typeface="Consolas" pitchFamily="49" charset="0"/>
              </a:rPr>
              <a:t>		Return (0)</a:t>
            </a:r>
          </a:p>
          <a:p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[Decrement </a:t>
            </a:r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TOP</a:t>
            </a:r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100" dirty="0" smtClean="0">
                <a:latin typeface="Consolas" pitchFamily="49" charset="0"/>
                <a:cs typeface="Consolas" pitchFamily="49" charset="0"/>
              </a:rPr>
              <a:t>	TOP ← TOP - 1</a:t>
            </a:r>
          </a:p>
          <a:p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 [Return former top element </a:t>
            </a:r>
            <a:endParaRPr lang="en-I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of </a:t>
            </a:r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stack]</a:t>
            </a:r>
            <a:endParaRPr lang="en-I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100" dirty="0" smtClean="0">
                <a:latin typeface="Consolas" pitchFamily="49" charset="0"/>
                <a:cs typeface="Consolas" pitchFamily="49" charset="0"/>
              </a:rPr>
              <a:t>	Return(S[TOP + 1])</a:t>
            </a:r>
            <a:endParaRPr lang="en-IN" sz="21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815549" y="5290851"/>
            <a:ext cx="762000" cy="1233237"/>
            <a:chOff x="7815549" y="5290851"/>
            <a:chExt cx="762000" cy="1233237"/>
          </a:xfrm>
        </p:grpSpPr>
        <p:sp>
          <p:nvSpPr>
            <p:cNvPr id="5" name="Freeform 4"/>
            <p:cNvSpPr/>
            <p:nvPr/>
          </p:nvSpPr>
          <p:spPr>
            <a:xfrm>
              <a:off x="7815549" y="5290851"/>
              <a:ext cx="762000" cy="872784"/>
            </a:xfrm>
            <a:custGeom>
              <a:avLst/>
              <a:gdLst>
                <a:gd name="connsiteX0" fmla="*/ 0 w 762000"/>
                <a:gd name="connsiteY0" fmla="*/ 0 h 1447800"/>
                <a:gd name="connsiteX1" fmla="*/ 0 w 762000"/>
                <a:gd name="connsiteY1" fmla="*/ 1447800 h 1447800"/>
                <a:gd name="connsiteX2" fmla="*/ 762000 w 762000"/>
                <a:gd name="connsiteY2" fmla="*/ 1447800 h 1447800"/>
                <a:gd name="connsiteX3" fmla="*/ 762000 w 762000"/>
                <a:gd name="connsiteY3" fmla="*/ 3810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447800">
                  <a:moveTo>
                    <a:pt x="0" y="0"/>
                  </a:moveTo>
                  <a:lnTo>
                    <a:pt x="0" y="1447800"/>
                  </a:lnTo>
                  <a:lnTo>
                    <a:pt x="762000" y="1447800"/>
                  </a:lnTo>
                  <a:lnTo>
                    <a:pt x="762000" y="3810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32506" y="6154756"/>
              <a:ext cx="49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</a:t>
              </a:r>
              <a:endParaRPr lang="en-US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815549" y="5867400"/>
            <a:ext cx="762000" cy="2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10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7815549" y="5573617"/>
            <a:ext cx="762000" cy="2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8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7815549" y="5290851"/>
            <a:ext cx="762000" cy="2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-5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51142" y="238396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POP(S, TOP)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2700" y="52578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TOP = 3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7391400" y="5442466"/>
            <a:ext cx="4186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400800" y="5530200"/>
            <a:ext cx="1409272" cy="369332"/>
            <a:chOff x="6400800" y="5486400"/>
            <a:chExt cx="1409272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6400800" y="54864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 smtClean="0"/>
                <a:t>TOP = 2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3"/>
            </p:cNvCxnSpPr>
            <p:nvPr/>
          </p:nvCxnSpPr>
          <p:spPr>
            <a:xfrm>
              <a:off x="7391400" y="5671066"/>
              <a:ext cx="4186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368668" y="2754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POP(S, TOP)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77000" y="58322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TOP = 1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3"/>
          </p:cNvCxnSpPr>
          <p:nvPr/>
        </p:nvCxnSpPr>
        <p:spPr>
          <a:xfrm>
            <a:off x="7391400" y="6016962"/>
            <a:ext cx="4186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67749" y="3124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POP(S, TOP)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00800" y="616363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TOP = 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68668" y="3516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POP(S, TOP)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83414" y="3886200"/>
            <a:ext cx="152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 smtClean="0">
                <a:solidFill>
                  <a:srgbClr val="FF0000"/>
                </a:solidFill>
              </a:rPr>
              <a:t>Underflow</a:t>
            </a:r>
            <a:endParaRPr lang="en-US" sz="1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8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12792 L -4.16667E-6 2.14897E-6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7234 L -0.00104 3.64793E-6 " pathEditMode="relative" rAng="0" ptsTypes="AA">
                                      <p:cBhvr>
                                        <p:cTn id="107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21605 L 0.00035 0.00069 " pathEditMode="relative" rAng="0" ptsTypes="AA">
                                      <p:cBhvr>
                                        <p:cTn id="128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/>
      <p:bldP spid="16" grpId="0"/>
      <p:bldP spid="16" grpId="1"/>
      <p:bldP spid="21" grpId="0"/>
      <p:bldP spid="22" grpId="0"/>
      <p:bldP spid="22" grpId="1"/>
      <p:bldP spid="24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: PEEP (S, TOP,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219200"/>
          </a:xfrm>
        </p:spPr>
        <p:txBody>
          <a:bodyPr/>
          <a:lstStyle/>
          <a:p>
            <a:r>
              <a:rPr lang="en-IN" dirty="0"/>
              <a:t>This function returns the value of the </a:t>
            </a:r>
            <a:r>
              <a:rPr lang="en-IN" b="1" dirty="0" err="1" smtClean="0">
                <a:solidFill>
                  <a:srgbClr val="FF0000"/>
                </a:solidFill>
              </a:rPr>
              <a:t>I</a:t>
            </a:r>
            <a:r>
              <a:rPr lang="en-IN" b="1" baseline="30000" dirty="0" err="1" smtClean="0">
                <a:solidFill>
                  <a:srgbClr val="FF0000"/>
                </a:solidFill>
              </a:rPr>
              <a:t>th</a:t>
            </a:r>
            <a:r>
              <a:rPr lang="en-IN" dirty="0" smtClean="0"/>
              <a:t> </a:t>
            </a:r>
            <a:r>
              <a:rPr lang="en-IN" dirty="0"/>
              <a:t>element from the </a:t>
            </a:r>
            <a:r>
              <a:rPr lang="en-IN" b="1" dirty="0">
                <a:solidFill>
                  <a:srgbClr val="FF0000"/>
                </a:solidFill>
              </a:rPr>
              <a:t>TOP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of the stack. </a:t>
            </a:r>
            <a:r>
              <a:rPr lang="en-IN" dirty="0" smtClean="0"/>
              <a:t> The </a:t>
            </a:r>
            <a:r>
              <a:rPr lang="en-IN" dirty="0"/>
              <a:t>element is not deleted by this function.</a:t>
            </a:r>
            <a:endParaRPr lang="en-IN" dirty="0" smtClean="0"/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FF0000"/>
                </a:solidFill>
              </a:rPr>
              <a:t>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FF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elements.</a:t>
            </a:r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559546"/>
            <a:ext cx="5715000" cy="253915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1. [Check for stack underflow]</a:t>
            </a:r>
          </a:p>
          <a:p>
            <a:r>
              <a:rPr lang="en-IN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IN" sz="2100" dirty="0">
                <a:latin typeface="Consolas" pitchFamily="49" charset="0"/>
                <a:cs typeface="Consolas" pitchFamily="49" charset="0"/>
              </a:rPr>
              <a:t>If 	</a:t>
            </a:r>
            <a:r>
              <a:rPr lang="en-IN" sz="2100" dirty="0" smtClean="0">
                <a:latin typeface="Consolas" pitchFamily="49" charset="0"/>
                <a:cs typeface="Consolas" pitchFamily="49" charset="0"/>
              </a:rPr>
              <a:t>TOP-I+1 </a:t>
            </a:r>
            <a:r>
              <a:rPr lang="en-IN" sz="2100" dirty="0">
                <a:latin typeface="Consolas" pitchFamily="49" charset="0"/>
                <a:cs typeface="Consolas" pitchFamily="49" charset="0"/>
              </a:rPr>
              <a:t>≤ 0</a:t>
            </a:r>
            <a:endParaRPr lang="en-IN" sz="2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IN" sz="2100" dirty="0" smtClean="0">
                <a:latin typeface="Consolas" pitchFamily="49" charset="0"/>
                <a:cs typeface="Consolas" pitchFamily="49" charset="0"/>
              </a:rPr>
              <a:t>	Then 	write (‘STACK UNDERFLOW’)</a:t>
            </a:r>
          </a:p>
          <a:p>
            <a:r>
              <a:rPr lang="en-IN" sz="2100" dirty="0" smtClean="0">
                <a:latin typeface="Consolas" pitchFamily="49" charset="0"/>
                <a:cs typeface="Consolas" pitchFamily="49" charset="0"/>
              </a:rPr>
              <a:t>		Return (0)</a:t>
            </a:r>
          </a:p>
          <a:p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 [Return </a:t>
            </a:r>
            <a:r>
              <a:rPr lang="en-IN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400" b="1" baseline="30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element from top  </a:t>
            </a:r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of </a:t>
            </a:r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the stack]</a:t>
            </a:r>
            <a:endParaRPr lang="en-I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100" dirty="0" smtClean="0">
                <a:latin typeface="Consolas" pitchFamily="49" charset="0"/>
                <a:cs typeface="Consolas" pitchFamily="49" charset="0"/>
              </a:rPr>
              <a:t>	Return(S[TOP–I+1</a:t>
            </a:r>
            <a:r>
              <a:rPr lang="en-IN" sz="2100" dirty="0">
                <a:latin typeface="Consolas" pitchFamily="49" charset="0"/>
                <a:cs typeface="Consolas" pitchFamily="49" charset="0"/>
              </a:rPr>
              <a:t>])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401228" y="4953000"/>
            <a:ext cx="2285572" cy="1233237"/>
            <a:chOff x="6401228" y="4953000"/>
            <a:chExt cx="2285572" cy="1233237"/>
          </a:xfrm>
        </p:grpSpPr>
        <p:grpSp>
          <p:nvGrpSpPr>
            <p:cNvPr id="5" name="Group 4"/>
            <p:cNvGrpSpPr/>
            <p:nvPr/>
          </p:nvGrpSpPr>
          <p:grpSpPr>
            <a:xfrm>
              <a:off x="7924800" y="4953000"/>
              <a:ext cx="762000" cy="1233237"/>
              <a:chOff x="7815549" y="5290851"/>
              <a:chExt cx="762000" cy="1233237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7815549" y="5290851"/>
                <a:ext cx="762000" cy="872784"/>
              </a:xfrm>
              <a:custGeom>
                <a:avLst/>
                <a:gdLst>
                  <a:gd name="connsiteX0" fmla="*/ 0 w 762000"/>
                  <a:gd name="connsiteY0" fmla="*/ 0 h 1447800"/>
                  <a:gd name="connsiteX1" fmla="*/ 0 w 762000"/>
                  <a:gd name="connsiteY1" fmla="*/ 1447800 h 1447800"/>
                  <a:gd name="connsiteX2" fmla="*/ 762000 w 762000"/>
                  <a:gd name="connsiteY2" fmla="*/ 1447800 h 1447800"/>
                  <a:gd name="connsiteX3" fmla="*/ 762000 w 762000"/>
                  <a:gd name="connsiteY3" fmla="*/ 381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1447800">
                    <a:moveTo>
                      <a:pt x="0" y="0"/>
                    </a:moveTo>
                    <a:lnTo>
                      <a:pt x="0" y="1447800"/>
                    </a:lnTo>
                    <a:lnTo>
                      <a:pt x="762000" y="1447800"/>
                    </a:lnTo>
                    <a:lnTo>
                      <a:pt x="762000" y="38100"/>
                    </a:ln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932506" y="6154756"/>
                <a:ext cx="494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</a:t>
                </a:r>
                <a:endParaRPr 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924800" y="5529549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10</a:t>
              </a:r>
              <a:endParaRPr lang="en-US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924800" y="5235766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8</a:t>
              </a:r>
              <a:endParaRPr lang="en-US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24800" y="4953000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-5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01228" y="4953000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 smtClean="0"/>
                <a:t>TOP = 3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29928" y="5137666"/>
              <a:ext cx="4186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351142" y="238396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PEEP (S, TOP, 2)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4094" y="5196667"/>
            <a:ext cx="27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44478" y="2667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PEEP (S, TOP, 3)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97856" y="54908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59325" y="296031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PEEP (S, TOP, 4)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1800" y="3329650"/>
            <a:ext cx="131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Underflow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76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2507 L 1.11111E-6 -0.0007 " pathEditMode="relative" rAng="0" ptsTypes="AA">
                                      <p:cBhvr>
                                        <p:cTn id="54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24954 L 3.05556E-6 0.00046 " pathEditMode="relative" rAng="0" ptsTypes="AA">
                                      <p:cBhvr>
                                        <p:cTn id="67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5" grpId="0"/>
      <p:bldP spid="15" grpId="1"/>
      <p:bldP spid="15" grpId="2"/>
      <p:bldP spid="16" grpId="0"/>
      <p:bldP spid="17" grpId="0"/>
      <p:bldP spid="17" grpId="1"/>
      <p:bldP spid="17" grpId="2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PROCEDURE : CHANGE (S, TOP, X,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219200"/>
          </a:xfrm>
        </p:spPr>
        <p:txBody>
          <a:bodyPr/>
          <a:lstStyle/>
          <a:p>
            <a:r>
              <a:rPr lang="en-IN" dirty="0"/>
              <a:t>This procedure changes the value of the </a:t>
            </a:r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baseline="30000" dirty="0" err="1">
                <a:solidFill>
                  <a:srgbClr val="FF0000"/>
                </a:solidFill>
              </a:rPr>
              <a:t>th</a:t>
            </a:r>
            <a:r>
              <a:rPr lang="en-IN" dirty="0"/>
              <a:t> element from the top of the stack to </a:t>
            </a:r>
            <a:r>
              <a:rPr lang="en-IN" b="1" dirty="0" smtClean="0">
                <a:solidFill>
                  <a:srgbClr val="FF0000"/>
                </a:solidFill>
              </a:rPr>
              <a:t>X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FF0000"/>
                </a:solidFill>
              </a:rPr>
              <a:t>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FF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elements.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559546"/>
            <a:ext cx="5715000" cy="315471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1. [Check for stack underflow]</a:t>
            </a:r>
          </a:p>
          <a:p>
            <a:r>
              <a:rPr lang="en-IN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IN" sz="2100" dirty="0">
                <a:latin typeface="Consolas" pitchFamily="49" charset="0"/>
                <a:cs typeface="Consolas" pitchFamily="49" charset="0"/>
              </a:rPr>
              <a:t>If 	</a:t>
            </a:r>
            <a:r>
              <a:rPr lang="en-IN" sz="2100" dirty="0" smtClean="0">
                <a:latin typeface="Consolas" pitchFamily="49" charset="0"/>
                <a:cs typeface="Consolas" pitchFamily="49" charset="0"/>
              </a:rPr>
              <a:t>TOP-I+1 </a:t>
            </a:r>
            <a:r>
              <a:rPr lang="en-IN" sz="2100" dirty="0">
                <a:latin typeface="Consolas" pitchFamily="49" charset="0"/>
                <a:cs typeface="Consolas" pitchFamily="49" charset="0"/>
              </a:rPr>
              <a:t>≤ 0</a:t>
            </a:r>
            <a:endParaRPr lang="en-IN" sz="2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IN" sz="2100" dirty="0" smtClean="0">
                <a:latin typeface="Consolas" pitchFamily="49" charset="0"/>
                <a:cs typeface="Consolas" pitchFamily="49" charset="0"/>
              </a:rPr>
              <a:t>	Then 	write (‘STACK UNDERFLOW’)</a:t>
            </a:r>
          </a:p>
          <a:p>
            <a:r>
              <a:rPr lang="en-IN" sz="2100" dirty="0" smtClean="0">
                <a:latin typeface="Consolas" pitchFamily="49" charset="0"/>
                <a:cs typeface="Consolas" pitchFamily="49" charset="0"/>
              </a:rPr>
              <a:t>		Return</a:t>
            </a:r>
          </a:p>
          <a:p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[Change </a:t>
            </a:r>
            <a:r>
              <a:rPr lang="en-I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400" b="1" baseline="30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element from top  </a:t>
            </a:r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of </a:t>
            </a:r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the stack]</a:t>
            </a:r>
            <a:endParaRPr lang="en-I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100" dirty="0" smtClean="0">
                <a:latin typeface="Consolas" pitchFamily="49" charset="0"/>
                <a:cs typeface="Consolas" pitchFamily="49" charset="0"/>
              </a:rPr>
              <a:t>	S[TOP–I+1</a:t>
            </a:r>
            <a:r>
              <a:rPr lang="en-IN" sz="2100" dirty="0">
                <a:latin typeface="Consolas" pitchFamily="49" charset="0"/>
                <a:cs typeface="Consolas" pitchFamily="49" charset="0"/>
              </a:rPr>
              <a:t>] ← </a:t>
            </a:r>
            <a:r>
              <a:rPr lang="en-IN" sz="2100" dirty="0" smtClean="0">
                <a:latin typeface="Consolas" pitchFamily="49" charset="0"/>
                <a:cs typeface="Consolas" pitchFamily="49" charset="0"/>
              </a:rPr>
              <a:t>X</a:t>
            </a:r>
          </a:p>
          <a:p>
            <a:r>
              <a:rPr lang="en-I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3. </a:t>
            </a:r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[Finished]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sz="2000" dirty="0" smtClean="0">
                <a:latin typeface="Consolas" pitchFamily="49" charset="0"/>
                <a:cs typeface="Consolas" pitchFamily="49" charset="0"/>
              </a:rPr>
              <a:t>Return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77000" y="4953000"/>
            <a:ext cx="2285572" cy="1233237"/>
            <a:chOff x="6401228" y="4953000"/>
            <a:chExt cx="2285572" cy="1233237"/>
          </a:xfrm>
        </p:grpSpPr>
        <p:grpSp>
          <p:nvGrpSpPr>
            <p:cNvPr id="6" name="Group 5"/>
            <p:cNvGrpSpPr/>
            <p:nvPr/>
          </p:nvGrpSpPr>
          <p:grpSpPr>
            <a:xfrm>
              <a:off x="7924800" y="4953000"/>
              <a:ext cx="762000" cy="1233237"/>
              <a:chOff x="7815549" y="5290851"/>
              <a:chExt cx="762000" cy="1233237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7815549" y="5290851"/>
                <a:ext cx="762000" cy="872784"/>
              </a:xfrm>
              <a:custGeom>
                <a:avLst/>
                <a:gdLst>
                  <a:gd name="connsiteX0" fmla="*/ 0 w 762000"/>
                  <a:gd name="connsiteY0" fmla="*/ 0 h 1447800"/>
                  <a:gd name="connsiteX1" fmla="*/ 0 w 762000"/>
                  <a:gd name="connsiteY1" fmla="*/ 1447800 h 1447800"/>
                  <a:gd name="connsiteX2" fmla="*/ 762000 w 762000"/>
                  <a:gd name="connsiteY2" fmla="*/ 1447800 h 1447800"/>
                  <a:gd name="connsiteX3" fmla="*/ 762000 w 762000"/>
                  <a:gd name="connsiteY3" fmla="*/ 381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1447800">
                    <a:moveTo>
                      <a:pt x="0" y="0"/>
                    </a:moveTo>
                    <a:lnTo>
                      <a:pt x="0" y="1447800"/>
                    </a:lnTo>
                    <a:lnTo>
                      <a:pt x="762000" y="1447800"/>
                    </a:lnTo>
                    <a:lnTo>
                      <a:pt x="762000" y="38100"/>
                    </a:ln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32506" y="6154756"/>
                <a:ext cx="494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</a:t>
                </a:r>
                <a:endParaRPr 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7924800" y="5529549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10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4800" y="5235766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8</a:t>
              </a:r>
              <a:endParaRPr lang="en-US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924800" y="4953000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-5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1228" y="4953000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 smtClean="0"/>
                <a:t>TOP = 3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7429928" y="5137666"/>
              <a:ext cx="4186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351142" y="2383967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CHANGE (S, TOP, 50, 2)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01000" y="5240356"/>
            <a:ext cx="762000" cy="28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48984" y="2678668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CHANGE (S, TOP, 9, 3)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01000" y="5531004"/>
            <a:ext cx="762000" cy="28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51142" y="2971800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CHANGE (S, TOP, 25, 8)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1800" y="3276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Underflow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56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 animBg="1"/>
      <p:bldP spid="16" grpId="0"/>
      <p:bldP spid="17" grpId="0" animBg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81000" y="1066800"/>
            <a:ext cx="8534400" cy="1524000"/>
            <a:chOff x="381000" y="1066800"/>
            <a:chExt cx="8534400" cy="1524000"/>
          </a:xfrm>
        </p:grpSpPr>
        <p:sp>
          <p:nvSpPr>
            <p:cNvPr id="10" name="Rectangle 9"/>
            <p:cNvSpPr/>
            <p:nvPr/>
          </p:nvSpPr>
          <p:spPr>
            <a:xfrm>
              <a:off x="381000" y="1066800"/>
              <a:ext cx="8534400" cy="1524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" y="1145921"/>
              <a:ext cx="8229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Write an algorithm which will check that the given string belongs to following grammar or not. </a:t>
              </a:r>
              <a:endParaRPr lang="en-IN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" y="2052935"/>
              <a:ext cx="8382000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L=</a:t>
              </a:r>
              <a:r>
                <a:rPr lang="en-IN" sz="2400" dirty="0"/>
                <a:t> </a:t>
              </a:r>
              <a:r>
                <a:rPr lang="en-IN" sz="2400" b="1" dirty="0"/>
                <a:t>{</a:t>
              </a:r>
              <a:r>
                <a:rPr lang="en-IN" sz="2400" b="1" dirty="0" err="1"/>
                <a:t>wcw</a:t>
              </a:r>
              <a:r>
                <a:rPr lang="en-IN" sz="2400" b="1" baseline="30000" dirty="0" err="1"/>
                <a:t>R</a:t>
              </a:r>
              <a:r>
                <a:rPr lang="en-IN" sz="2400" b="1" dirty="0"/>
                <a:t> | w Є {</a:t>
              </a:r>
              <a:r>
                <a:rPr lang="en-IN" sz="2400" b="1" dirty="0" err="1"/>
                <a:t>a,b</a:t>
              </a:r>
              <a:r>
                <a:rPr lang="en-IN" sz="2400" b="1" dirty="0" smtClean="0"/>
                <a:t>}</a:t>
              </a:r>
              <a:r>
                <a:rPr lang="en-IN" sz="2400" b="1" baseline="30000" dirty="0" smtClean="0"/>
                <a:t>*</a:t>
              </a:r>
              <a:r>
                <a:rPr lang="en-IN" sz="2400" b="1" dirty="0" smtClean="0"/>
                <a:t>} (</a:t>
              </a:r>
              <a:r>
                <a:rPr lang="en-IN" sz="2400" b="1" dirty="0"/>
                <a:t>Where </a:t>
              </a:r>
              <a:r>
                <a:rPr lang="en-IN" sz="2400" b="1" dirty="0" err="1"/>
                <a:t>w</a:t>
              </a:r>
              <a:r>
                <a:rPr lang="en-IN" sz="2400" b="1" baseline="30000" dirty="0" err="1"/>
                <a:t>R</a:t>
              </a:r>
              <a:r>
                <a:rPr lang="en-IN" sz="2400" b="1" dirty="0"/>
                <a:t> is the reverse of w</a:t>
              </a:r>
              <a:r>
                <a:rPr lang="en-IN" sz="2400" b="1" dirty="0" smtClean="0"/>
                <a:t>)</a:t>
              </a:r>
              <a:endParaRPr lang="en-IN" sz="24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1000" y="3862387"/>
            <a:ext cx="8534400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200" dirty="0"/>
              <a:t>Given an input string named </a:t>
            </a:r>
            <a:r>
              <a:rPr lang="en-IN" sz="2200" b="1" i="1" dirty="0">
                <a:solidFill>
                  <a:srgbClr val="FF0000"/>
                </a:solidFill>
              </a:rPr>
              <a:t>STRING</a:t>
            </a:r>
            <a:r>
              <a:rPr lang="en-IN" sz="2200" dirty="0">
                <a:solidFill>
                  <a:srgbClr val="FF0000"/>
                </a:solidFill>
              </a:rPr>
              <a:t> </a:t>
            </a:r>
            <a:r>
              <a:rPr lang="en-IN" sz="2200" dirty="0"/>
              <a:t>on the alphabet </a:t>
            </a:r>
            <a:r>
              <a:rPr lang="en-IN" sz="2200" b="1" i="1" dirty="0">
                <a:solidFill>
                  <a:srgbClr val="FF0000"/>
                </a:solidFill>
              </a:rPr>
              <a:t>{a, b, c} </a:t>
            </a:r>
            <a:r>
              <a:rPr lang="en-IN" sz="2200" dirty="0"/>
              <a:t>which contains a blank in its rightmost character </a:t>
            </a:r>
            <a:r>
              <a:rPr lang="en-IN" sz="2200" dirty="0" smtClean="0"/>
              <a:t>position.</a:t>
            </a:r>
            <a:endParaRPr lang="en-IN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/>
              <a:t>Function </a:t>
            </a:r>
            <a:r>
              <a:rPr lang="en-IN" sz="2200" b="1" dirty="0">
                <a:solidFill>
                  <a:srgbClr val="FF0000"/>
                </a:solidFill>
              </a:rPr>
              <a:t>NEXTCHAR</a:t>
            </a:r>
            <a:r>
              <a:rPr lang="en-IN" sz="2200" dirty="0">
                <a:solidFill>
                  <a:srgbClr val="FF0000"/>
                </a:solidFill>
              </a:rPr>
              <a:t> </a:t>
            </a:r>
            <a:r>
              <a:rPr lang="en-IN" sz="2200" dirty="0"/>
              <a:t>returns the next symbol in </a:t>
            </a:r>
            <a:r>
              <a:rPr lang="en-IN" sz="2200" dirty="0" smtClean="0"/>
              <a:t>STRING.</a:t>
            </a:r>
            <a:endParaRPr lang="en-IN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/>
              <a:t>This algorithm determines whether the contents of STRING belong to the above language.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/>
              <a:t>The vector </a:t>
            </a:r>
            <a:r>
              <a:rPr lang="en-IN" sz="2200" b="1" dirty="0">
                <a:solidFill>
                  <a:srgbClr val="FF0000"/>
                </a:solidFill>
              </a:rPr>
              <a:t>S</a:t>
            </a:r>
            <a:r>
              <a:rPr lang="en-IN" sz="2200" dirty="0"/>
              <a:t> represents the stack and </a:t>
            </a:r>
            <a:r>
              <a:rPr lang="en-IN" sz="2200" b="1" dirty="0">
                <a:solidFill>
                  <a:srgbClr val="FF0000"/>
                </a:solidFill>
              </a:rPr>
              <a:t>TOP</a:t>
            </a:r>
            <a:r>
              <a:rPr lang="en-IN" sz="2200" dirty="0"/>
              <a:t> is a pointer to the top element of the stack</a:t>
            </a:r>
            <a:r>
              <a:rPr lang="en-IN" sz="2200" dirty="0" smtClean="0"/>
              <a:t>.</a:t>
            </a:r>
            <a:endParaRPr lang="en-IN" sz="2200" dirty="0"/>
          </a:p>
        </p:txBody>
      </p:sp>
      <p:sp>
        <p:nvSpPr>
          <p:cNvPr id="12" name="Rectangle 11"/>
          <p:cNvSpPr/>
          <p:nvPr/>
        </p:nvSpPr>
        <p:spPr>
          <a:xfrm>
            <a:off x="381000" y="2790216"/>
            <a:ext cx="8534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279832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Example of valid </a:t>
            </a:r>
            <a:r>
              <a:rPr lang="en-IN" sz="2400" b="1" dirty="0" smtClean="0"/>
              <a:t>strings   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38600" y="2790216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ab</a:t>
            </a:r>
            <a:r>
              <a:rPr lang="en-IN" sz="2400" b="1" dirty="0" err="1">
                <a:solidFill>
                  <a:srgbClr val="FF0000"/>
                </a:solidFill>
              </a:rPr>
              <a:t>c</a:t>
            </a:r>
            <a:r>
              <a:rPr lang="en-IN" sz="2400" b="1" dirty="0" err="1"/>
              <a:t>ba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05400" y="279021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aabb</a:t>
            </a:r>
            <a:r>
              <a:rPr lang="en-IN" sz="2400" b="1" dirty="0" err="1">
                <a:solidFill>
                  <a:srgbClr val="FF0000"/>
                </a:solidFill>
              </a:rPr>
              <a:t>c</a:t>
            </a:r>
            <a:r>
              <a:rPr lang="en-IN" sz="2400" b="1" dirty="0" err="1"/>
              <a:t>bbaa</a:t>
            </a:r>
            <a:endParaRPr lang="en-IN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3205663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Example of </a:t>
            </a:r>
            <a:r>
              <a:rPr lang="en-IN" sz="2400" b="1" dirty="0" smtClean="0"/>
              <a:t>Invalid </a:t>
            </a:r>
            <a:r>
              <a:rPr lang="en-IN" sz="2400" b="1" dirty="0"/>
              <a:t>strings: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322349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aab</a:t>
            </a:r>
            <a:r>
              <a:rPr lang="en-IN" sz="2400" b="1" dirty="0" err="1">
                <a:solidFill>
                  <a:srgbClr val="FF0000"/>
                </a:solidFill>
              </a:rPr>
              <a:t>c</a:t>
            </a:r>
            <a:r>
              <a:rPr lang="en-IN" sz="2400" b="1" dirty="0" err="1"/>
              <a:t>aab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6461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22506</TotalTime>
  <Words>2634</Words>
  <Application>Microsoft Office PowerPoint</Application>
  <PresentationFormat>On-screen Show (4:3)</PresentationFormat>
  <Paragraphs>572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Consolas</vt:lpstr>
      <vt:lpstr>FontAwesome</vt:lpstr>
      <vt:lpstr>Open Sans</vt:lpstr>
      <vt:lpstr>Open Sans Extrabold</vt:lpstr>
      <vt:lpstr>Open Sans Semibold</vt:lpstr>
      <vt:lpstr>Shruti</vt:lpstr>
      <vt:lpstr>Times New Roman</vt:lpstr>
      <vt:lpstr>Wingdings</vt:lpstr>
      <vt:lpstr>Office Theme</vt:lpstr>
      <vt:lpstr>Unit – 2 Linear Data Structure Stack</vt:lpstr>
      <vt:lpstr>Stack</vt:lpstr>
      <vt:lpstr>Stack Cont…</vt:lpstr>
      <vt:lpstr>Applications of Stack</vt:lpstr>
      <vt:lpstr>Procedure : PUSH (S, TOP, X)</vt:lpstr>
      <vt:lpstr>Function : POP (S, TOP)</vt:lpstr>
      <vt:lpstr>Function : PEEP (S, TOP, I)</vt:lpstr>
      <vt:lpstr>PROCEDURE : CHANGE (S, TOP, X, I)</vt:lpstr>
      <vt:lpstr>Algorithm: RECOGNIZE</vt:lpstr>
      <vt:lpstr>Algorithm: RECOGNIZE</vt:lpstr>
      <vt:lpstr>Algorithm: RECOGNIZE</vt:lpstr>
      <vt:lpstr>Algorithm: RECOGNIZE</vt:lpstr>
      <vt:lpstr>Algorithm: RECOGNIZE</vt:lpstr>
      <vt:lpstr>Algorithm: RECOGNIZE</vt:lpstr>
      <vt:lpstr>Algorithm : RECOGNIZE</vt:lpstr>
      <vt:lpstr>Polish Expression &amp; their Compilation</vt:lpstr>
      <vt:lpstr>Polish Notation</vt:lpstr>
      <vt:lpstr>Polish Notation</vt:lpstr>
      <vt:lpstr>Finding Rank of any Expression</vt:lpstr>
      <vt:lpstr>Convert Infix to Postfix Expression</vt:lpstr>
      <vt:lpstr>Algorithm : REVPOL</vt:lpstr>
      <vt:lpstr>PowerPoint Presentation</vt:lpstr>
      <vt:lpstr>PowerPoint Presentation</vt:lpstr>
      <vt:lpstr>PowerPoint Presentation</vt:lpstr>
      <vt:lpstr> Evaluation of postfix expression</vt:lpstr>
      <vt:lpstr> Evaluation of postfix expression</vt:lpstr>
      <vt:lpstr>Algorithm: EVALUAE_POSTFIX</vt:lpstr>
      <vt:lpstr>Algorithm: EVALUAE_POSTFIX</vt:lpstr>
      <vt:lpstr>Evaluation of postfix expression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Administrator</cp:lastModifiedBy>
  <cp:revision>3139</cp:revision>
  <dcterms:created xsi:type="dcterms:W3CDTF">2013-05-17T03:00:03Z</dcterms:created>
  <dcterms:modified xsi:type="dcterms:W3CDTF">2017-08-03T07:14:15Z</dcterms:modified>
</cp:coreProperties>
</file>