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87" r:id="rId3"/>
    <p:sldId id="288" r:id="rId4"/>
    <p:sldId id="291" r:id="rId5"/>
    <p:sldId id="292" r:id="rId6"/>
    <p:sldId id="293" r:id="rId7"/>
    <p:sldId id="295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8" r:id="rId20"/>
    <p:sldId id="309" r:id="rId21"/>
    <p:sldId id="306" r:id="rId22"/>
    <p:sldId id="307" r:id="rId23"/>
    <p:sldId id="310" r:id="rId24"/>
    <p:sldId id="311" r:id="rId25"/>
    <p:sldId id="312" r:id="rId26"/>
    <p:sldId id="289" r:id="rId27"/>
    <p:sldId id="313" r:id="rId28"/>
    <p:sldId id="314" r:id="rId29"/>
    <p:sldId id="290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fjFXyBP2oYDKf+PeCmGkA==" hashData="hqrLP69sBFQFx3Gr5s834QFsP5j51FDTp6QaSvu63pQDit/zWqsOPB7uNoMTM20/QzGZpXHpfg4rLLsVSr7Mp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F6702"/>
    <a:srgbClr val="7D7D8F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6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3: </a:t>
            </a:r>
            <a:r>
              <a:rPr lang="en-US" sz="1800" baseline="0" noProof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Non Li</a:t>
            </a:r>
            <a:r>
              <a:rPr lang="en-US" dirty="0" smtClean="0"/>
              <a:t>near Data Structure</a:t>
            </a:r>
            <a:r>
              <a:rPr lang="en-US" baseline="0" dirty="0" smtClean="0"/>
              <a:t> </a:t>
            </a:r>
            <a:r>
              <a:rPr lang="en-US" dirty="0" smtClean="0"/>
              <a:t> Tree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Pradyumansinh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Jadeja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9879461848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pradyuman.jadeja@darshan.ac.in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Structure (2130702)    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86800" cy="4267200"/>
          </a:xfrm>
        </p:spPr>
        <p:txBody>
          <a:bodyPr anchor="b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Nonlinear Data Structure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Tree – Part 3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Balanced Tree (Height / Weight Balanced)</a:t>
            </a:r>
            <a:br>
              <a:rPr lang="en-US" sz="36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Multiway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Search Tree (B-Tree) 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Insertion into Left sub-tree of nodes Left child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429000"/>
          </a:xfrm>
        </p:spPr>
        <p:txBody>
          <a:bodyPr/>
          <a:lstStyle/>
          <a:p>
            <a:r>
              <a:rPr lang="en-IN" b="1" dirty="0" smtClean="0"/>
              <a:t>Case 1: </a:t>
            </a:r>
            <a:r>
              <a:rPr lang="en-IN" dirty="0" smtClean="0"/>
              <a:t>If </a:t>
            </a:r>
            <a:r>
              <a:rPr lang="en-IN" dirty="0"/>
              <a:t>node becomes </a:t>
            </a:r>
            <a:r>
              <a:rPr lang="en-IN" b="1" dirty="0">
                <a:solidFill>
                  <a:srgbClr val="FF0000"/>
                </a:solidFill>
              </a:rPr>
              <a:t>unbalanced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after </a:t>
            </a:r>
            <a:r>
              <a:rPr lang="en-IN" b="1" dirty="0">
                <a:solidFill>
                  <a:srgbClr val="FF0000"/>
                </a:solidFill>
              </a:rPr>
              <a:t>insertion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of new node at </a:t>
            </a:r>
            <a:r>
              <a:rPr lang="en-IN" b="1" dirty="0">
                <a:solidFill>
                  <a:srgbClr val="FF0000"/>
                </a:solidFill>
              </a:rPr>
              <a:t>Left sub-tree</a:t>
            </a:r>
            <a:r>
              <a:rPr lang="en-IN" dirty="0"/>
              <a:t> of nodes </a:t>
            </a:r>
            <a:r>
              <a:rPr lang="en-IN" b="1" dirty="0">
                <a:solidFill>
                  <a:srgbClr val="FF0000"/>
                </a:solidFill>
              </a:rPr>
              <a:t>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FF0000"/>
                </a:solidFill>
              </a:rPr>
              <a:t>Single Right </a:t>
            </a:r>
            <a:r>
              <a:rPr lang="en-IN" b="1" dirty="0" smtClean="0">
                <a:solidFill>
                  <a:srgbClr val="FF0000"/>
                </a:solidFill>
              </a:rPr>
              <a:t>Rotation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FF0000"/>
                </a:solidFill>
              </a:rPr>
              <a:t>unbalanced node</a:t>
            </a:r>
            <a:r>
              <a:rPr lang="en-IN" dirty="0" smtClean="0"/>
              <a:t> to balance the node</a:t>
            </a:r>
          </a:p>
          <a:p>
            <a:r>
              <a:rPr lang="en-IN" b="1" dirty="0"/>
              <a:t>Right Rotation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Detach </a:t>
            </a:r>
            <a:r>
              <a:rPr lang="en-IN" dirty="0"/>
              <a:t>leaf child’s right sub-tree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Consider </a:t>
            </a:r>
            <a:r>
              <a:rPr lang="en-IN" dirty="0"/>
              <a:t>leaf child to be the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Attach </a:t>
            </a:r>
            <a:r>
              <a:rPr lang="en-IN" dirty="0"/>
              <a:t>old parent onto right of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Attach </a:t>
            </a:r>
            <a:r>
              <a:rPr lang="en-IN" dirty="0"/>
              <a:t>old leaf child’s old right sub-tree as leaf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51054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562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2698563" y="53655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3079563" y="53655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57400" y="60198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9" idx="7"/>
          </p:cNvCxnSpPr>
          <p:nvPr/>
        </p:nvCxnSpPr>
        <p:spPr>
          <a:xfrm flipH="1">
            <a:off x="2317563" y="58227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1761" y="45720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Case - 1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881771"/>
            <a:ext cx="25751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FF0000"/>
                </a:solidFill>
              </a:rPr>
              <a:t>Single Right Rotation </a:t>
            </a:r>
            <a:endParaRPr lang="en-IN" sz="2100" b="1" dirty="0" smtClean="0">
              <a:solidFill>
                <a:srgbClr val="FF0000"/>
              </a:solidFill>
            </a:endParaRPr>
          </a:p>
          <a:p>
            <a:pPr algn="ctr"/>
            <a:r>
              <a:rPr lang="en-IN" sz="2100" dirty="0" smtClean="0"/>
              <a:t>of </a:t>
            </a:r>
          </a:p>
          <a:p>
            <a:pPr algn="ctr"/>
            <a:r>
              <a:rPr lang="en-IN" sz="2100" b="1" dirty="0" smtClean="0">
                <a:solidFill>
                  <a:srgbClr val="FF0000"/>
                </a:solidFill>
              </a:rPr>
              <a:t>unbalanced </a:t>
            </a:r>
            <a:r>
              <a:rPr lang="en-IN" sz="2100" b="1" dirty="0">
                <a:solidFill>
                  <a:srgbClr val="FF0000"/>
                </a:solidFill>
              </a:rPr>
              <a:t>node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351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Insertion into Left sub-tree of nodes Left child </a:t>
            </a:r>
            <a:endParaRPr lang="en-US" dirty="0"/>
          </a:p>
        </p:txBody>
      </p:sp>
      <p:sp>
        <p:nvSpPr>
          <p:cNvPr id="4" name="Oval 26" descr="20%"/>
          <p:cNvSpPr>
            <a:spLocks noChangeArrowheads="1"/>
          </p:cNvSpPr>
          <p:nvPr/>
        </p:nvSpPr>
        <p:spPr bwMode="auto">
          <a:xfrm>
            <a:off x="1976146" y="114300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gu-I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kumimoji="0" lang="gu-IN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1241706" y="169582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2770540" y="169582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732095" y="245782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1796283" y="245782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76200" y="304800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0" name="AutoShape 20"/>
          <p:cNvSpPr>
            <a:spLocks noChangeShapeType="1"/>
          </p:cNvSpPr>
          <p:nvPr/>
        </p:nvSpPr>
        <p:spPr bwMode="auto">
          <a:xfrm flipH="1">
            <a:off x="1714346" y="1628820"/>
            <a:ext cx="343738" cy="166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9"/>
          <p:cNvSpPr>
            <a:spLocks noChangeShapeType="1"/>
          </p:cNvSpPr>
          <p:nvPr/>
        </p:nvSpPr>
        <p:spPr bwMode="auto">
          <a:xfrm>
            <a:off x="2449784" y="1628820"/>
            <a:ext cx="401693" cy="16615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/>
          <p:cNvSpPr>
            <a:spLocks noChangeShapeType="1"/>
          </p:cNvSpPr>
          <p:nvPr/>
        </p:nvSpPr>
        <p:spPr bwMode="auto">
          <a:xfrm flipH="1">
            <a:off x="1071654" y="2153023"/>
            <a:ext cx="215018" cy="30480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/>
          <p:cNvSpPr>
            <a:spLocks noChangeShapeType="1"/>
          </p:cNvSpPr>
          <p:nvPr/>
        </p:nvSpPr>
        <p:spPr bwMode="auto">
          <a:xfrm>
            <a:off x="1714346" y="2153023"/>
            <a:ext cx="359725" cy="32488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/>
          <p:cNvSpPr>
            <a:spLocks noChangeShapeType="1"/>
          </p:cNvSpPr>
          <p:nvPr/>
        </p:nvSpPr>
        <p:spPr bwMode="auto">
          <a:xfrm flipH="1">
            <a:off x="488197" y="2915022"/>
            <a:ext cx="324837" cy="20917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5840" y="1487269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Right </a:t>
            </a:r>
          </a:p>
          <a:p>
            <a:pPr algn="ctr"/>
            <a:r>
              <a:rPr lang="en-IN" b="1" dirty="0" smtClean="0"/>
              <a:t>Rotation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57600" y="2209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7490" y="2457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76290" y="26864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1695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09690" y="22292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36950" y="1154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6780" y="31242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245782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5580" y="268642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" y="1695823"/>
            <a:ext cx="3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5180" y="222922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42331" y="132585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K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6132731" y="20179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X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5562600" y="2743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6818531" y="273577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6556665" y="1749786"/>
            <a:ext cx="258401" cy="34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5986534" y="2441865"/>
            <a:ext cx="218932" cy="37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315200" y="1981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J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7885331" y="2743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Z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28" idx="5"/>
            <a:endCxn id="34" idx="1"/>
          </p:cNvCxnSpPr>
          <p:nvPr/>
        </p:nvCxnSpPr>
        <p:spPr>
          <a:xfrm>
            <a:off x="7166265" y="1749786"/>
            <a:ext cx="221670" cy="30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5"/>
            <a:endCxn id="35" idx="1"/>
          </p:cNvCxnSpPr>
          <p:nvPr/>
        </p:nvCxnSpPr>
        <p:spPr>
          <a:xfrm>
            <a:off x="7739134" y="2405134"/>
            <a:ext cx="218932" cy="41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1" idx="7"/>
          </p:cNvCxnSpPr>
          <p:nvPr/>
        </p:nvCxnSpPr>
        <p:spPr>
          <a:xfrm flipH="1">
            <a:off x="7242465" y="2405134"/>
            <a:ext cx="145470" cy="403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114800" y="25908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57800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00556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610290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34251" y="20041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00690" y="20659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27821" y="13026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76200" y="3657600"/>
            <a:ext cx="891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8288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13</a:t>
            </a:r>
            <a:endParaRPr lang="en-US" sz="1500" b="1" dirty="0"/>
          </a:p>
        </p:txBody>
      </p:sp>
      <p:sp>
        <p:nvSpPr>
          <p:cNvPr id="135" name="Oval 134"/>
          <p:cNvSpPr/>
          <p:nvPr/>
        </p:nvSpPr>
        <p:spPr>
          <a:xfrm>
            <a:off x="1219200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7</a:t>
            </a:r>
            <a:endParaRPr lang="en-US" sz="1500" b="1" dirty="0"/>
          </a:p>
        </p:txBody>
      </p:sp>
      <p:sp>
        <p:nvSpPr>
          <p:cNvPr id="136" name="Oval 135"/>
          <p:cNvSpPr/>
          <p:nvPr/>
        </p:nvSpPr>
        <p:spPr>
          <a:xfrm>
            <a:off x="2438400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15</a:t>
            </a:r>
            <a:endParaRPr lang="en-US" sz="1500" b="1" dirty="0"/>
          </a:p>
        </p:txBody>
      </p:sp>
      <p:sp>
        <p:nvSpPr>
          <p:cNvPr id="137" name="Oval 136"/>
          <p:cNvSpPr/>
          <p:nvPr/>
        </p:nvSpPr>
        <p:spPr>
          <a:xfrm>
            <a:off x="533400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5</a:t>
            </a:r>
            <a:endParaRPr lang="en-US" sz="1500" b="1" dirty="0"/>
          </a:p>
        </p:txBody>
      </p:sp>
      <p:sp>
        <p:nvSpPr>
          <p:cNvPr id="138" name="Oval 137"/>
          <p:cNvSpPr/>
          <p:nvPr/>
        </p:nvSpPr>
        <p:spPr>
          <a:xfrm>
            <a:off x="1752600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10</a:t>
            </a:r>
            <a:endParaRPr lang="en-US" sz="1500" b="1" dirty="0"/>
          </a:p>
        </p:txBody>
      </p:sp>
      <p:cxnSp>
        <p:nvCxnSpPr>
          <p:cNvPr id="139" name="Straight Arrow Connector 138"/>
          <p:cNvCxnSpPr>
            <a:stCxn id="134" idx="3"/>
            <a:endCxn id="135" idx="7"/>
          </p:cNvCxnSpPr>
          <p:nvPr/>
        </p:nvCxnSpPr>
        <p:spPr>
          <a:xfrm flipH="1">
            <a:off x="1674485" y="4265285"/>
            <a:ext cx="2324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3"/>
            <a:endCxn id="137" idx="7"/>
          </p:cNvCxnSpPr>
          <p:nvPr/>
        </p:nvCxnSpPr>
        <p:spPr>
          <a:xfrm flipH="1">
            <a:off x="988685" y="4874885"/>
            <a:ext cx="3086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5"/>
            <a:endCxn id="138" idx="1"/>
          </p:cNvCxnSpPr>
          <p:nvPr/>
        </p:nvCxnSpPr>
        <p:spPr>
          <a:xfrm>
            <a:off x="1674485" y="4874885"/>
            <a:ext cx="1562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5"/>
            <a:endCxn id="136" idx="1"/>
          </p:cNvCxnSpPr>
          <p:nvPr/>
        </p:nvCxnSpPr>
        <p:spPr>
          <a:xfrm>
            <a:off x="2284085" y="4265285"/>
            <a:ext cx="2324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28600" y="51816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447800" y="53340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954028" y="44958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2146333" y="45720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2400580" y="3867835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L</a:t>
            </a:r>
            <a:endParaRPr lang="en-US" sz="15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3325117" y="3784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Insert node </a:t>
            </a:r>
            <a:r>
              <a:rPr lang="en-IN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52400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3</a:t>
            </a:r>
            <a:endParaRPr lang="en-US" sz="1500" b="1" dirty="0"/>
          </a:p>
        </p:txBody>
      </p:sp>
      <p:cxnSp>
        <p:nvCxnSpPr>
          <p:cNvPr id="150" name="Straight Arrow Connector 149"/>
          <p:cNvCxnSpPr>
            <a:stCxn id="137" idx="3"/>
            <a:endCxn id="149" idx="0"/>
          </p:cNvCxnSpPr>
          <p:nvPr/>
        </p:nvCxnSpPr>
        <p:spPr>
          <a:xfrm flipH="1">
            <a:off x="419100" y="5636885"/>
            <a:ext cx="192415" cy="230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85800" y="5941493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9781" y="5181600"/>
            <a:ext cx="302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L’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295400" y="5334000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81781" y="4495800"/>
            <a:ext cx="302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L’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81200" y="4572000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81000" y="3867835"/>
            <a:ext cx="12094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Critical Node</a:t>
            </a:r>
            <a:endParaRPr lang="en-US" sz="1500" b="1" dirty="0">
              <a:solidFill>
                <a:srgbClr val="FF000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581400" y="4953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733800" y="4265285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Right </a:t>
            </a:r>
          </a:p>
          <a:p>
            <a:pPr algn="ctr"/>
            <a:r>
              <a:rPr lang="en-IN" b="1" dirty="0" smtClean="0"/>
              <a:t>Rotation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3276600" y="563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10</a:t>
            </a:r>
            <a:endParaRPr lang="en-US" sz="1500" b="1" dirty="0"/>
          </a:p>
        </p:txBody>
      </p:sp>
      <p:sp>
        <p:nvSpPr>
          <p:cNvPr id="160" name="Oval 159"/>
          <p:cNvSpPr/>
          <p:nvPr/>
        </p:nvSpPr>
        <p:spPr>
          <a:xfrm>
            <a:off x="6553200" y="3902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7</a:t>
            </a:r>
            <a:endParaRPr lang="en-US" sz="1500" b="1" dirty="0"/>
          </a:p>
        </p:txBody>
      </p:sp>
      <p:sp>
        <p:nvSpPr>
          <p:cNvPr id="161" name="Oval 160"/>
          <p:cNvSpPr/>
          <p:nvPr/>
        </p:nvSpPr>
        <p:spPr>
          <a:xfrm>
            <a:off x="5943600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5</a:t>
            </a:r>
            <a:endParaRPr lang="en-US" sz="1500" b="1" dirty="0"/>
          </a:p>
        </p:txBody>
      </p:sp>
      <p:cxnSp>
        <p:nvCxnSpPr>
          <p:cNvPr id="162" name="Straight Arrow Connector 161"/>
          <p:cNvCxnSpPr>
            <a:stCxn id="160" idx="3"/>
            <a:endCxn id="161" idx="7"/>
          </p:cNvCxnSpPr>
          <p:nvPr/>
        </p:nvCxnSpPr>
        <p:spPr>
          <a:xfrm flipH="1">
            <a:off x="6398885" y="4357619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5410200" y="555230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3</a:t>
            </a:r>
            <a:endParaRPr lang="en-US" sz="1500" b="1" dirty="0"/>
          </a:p>
        </p:txBody>
      </p:sp>
      <p:cxnSp>
        <p:nvCxnSpPr>
          <p:cNvPr id="164" name="Straight Arrow Connector 163"/>
          <p:cNvCxnSpPr>
            <a:stCxn id="161" idx="3"/>
            <a:endCxn id="163" idx="0"/>
          </p:cNvCxnSpPr>
          <p:nvPr/>
        </p:nvCxnSpPr>
        <p:spPr>
          <a:xfrm flipH="1">
            <a:off x="5676900" y="5119619"/>
            <a:ext cx="344815" cy="432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7239000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13</a:t>
            </a:r>
            <a:endParaRPr lang="en-US" sz="1500" b="1" dirty="0"/>
          </a:p>
        </p:txBody>
      </p:sp>
      <p:sp>
        <p:nvSpPr>
          <p:cNvPr id="166" name="Oval 165"/>
          <p:cNvSpPr/>
          <p:nvPr/>
        </p:nvSpPr>
        <p:spPr>
          <a:xfrm>
            <a:off x="7848600" y="5426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15</a:t>
            </a:r>
            <a:endParaRPr lang="en-US" sz="1500" b="1" dirty="0"/>
          </a:p>
        </p:txBody>
      </p:sp>
      <p:cxnSp>
        <p:nvCxnSpPr>
          <p:cNvPr id="167" name="Straight Arrow Connector 166"/>
          <p:cNvCxnSpPr>
            <a:stCxn id="165" idx="5"/>
            <a:endCxn id="166" idx="1"/>
          </p:cNvCxnSpPr>
          <p:nvPr/>
        </p:nvCxnSpPr>
        <p:spPr>
          <a:xfrm>
            <a:off x="7694285" y="5119619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5"/>
            <a:endCxn id="165" idx="1"/>
          </p:cNvCxnSpPr>
          <p:nvPr/>
        </p:nvCxnSpPr>
        <p:spPr>
          <a:xfrm>
            <a:off x="7008485" y="4357619"/>
            <a:ext cx="3086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6629400" y="5416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10</a:t>
            </a:r>
            <a:endParaRPr lang="en-US" sz="1500" b="1" dirty="0"/>
          </a:p>
        </p:txBody>
      </p:sp>
      <p:cxnSp>
        <p:nvCxnSpPr>
          <p:cNvPr id="170" name="Straight Arrow Connector 169"/>
          <p:cNvCxnSpPr>
            <a:stCxn id="165" idx="3"/>
            <a:endCxn id="169" idx="7"/>
          </p:cNvCxnSpPr>
          <p:nvPr/>
        </p:nvCxnSpPr>
        <p:spPr>
          <a:xfrm flipH="1">
            <a:off x="7084685" y="5119619"/>
            <a:ext cx="232430" cy="37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118133" y="5819002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386639" y="5677842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632733" y="584903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664356" y="4796454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L</a:t>
            </a:r>
            <a:endParaRPr lang="en-US" sz="15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938651" y="4796454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6261133" y="3923402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90" name="Rectangle 89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Case - 1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53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134" grpId="0" animBg="1"/>
      <p:bldP spid="135" grpId="0" animBg="1"/>
      <p:bldP spid="136" grpId="0" animBg="1"/>
      <p:bldP spid="137" grpId="0" animBg="1"/>
      <p:bldP spid="138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 animBg="1"/>
      <p:bldP spid="160" grpId="0" animBg="1"/>
      <p:bldP spid="161" grpId="0" animBg="1"/>
      <p:bldP spid="163" grpId="0" animBg="1"/>
      <p:bldP spid="165" grpId="0" animBg="1"/>
      <p:bldP spid="166" grpId="0" animBg="1"/>
      <p:bldP spid="169" grpId="0" animBg="1"/>
      <p:bldP spid="171" grpId="0"/>
      <p:bldP spid="172" grpId="0"/>
      <p:bldP spid="173" grpId="0"/>
      <p:bldP spid="174" grpId="0"/>
      <p:bldP spid="175" grpId="0"/>
      <p:bldP spid="176" grpId="0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</a:t>
            </a:r>
            <a:r>
              <a:rPr lang="en-IN" sz="3400" dirty="0" smtClean="0"/>
              <a:t>sub-tree </a:t>
            </a:r>
            <a:r>
              <a:rPr lang="en-IN" sz="3400" dirty="0"/>
              <a:t>of node’s Right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429000"/>
          </a:xfrm>
        </p:spPr>
        <p:txBody>
          <a:bodyPr/>
          <a:lstStyle/>
          <a:p>
            <a:r>
              <a:rPr lang="en-IN" b="1" dirty="0" smtClean="0"/>
              <a:t>Case 4: </a:t>
            </a:r>
            <a:r>
              <a:rPr lang="en-IN" dirty="0" smtClean="0"/>
              <a:t>If </a:t>
            </a:r>
            <a:r>
              <a:rPr lang="en-IN" dirty="0"/>
              <a:t>node becomes unbalanced after </a:t>
            </a:r>
            <a:r>
              <a:rPr lang="en-IN" b="1" dirty="0">
                <a:solidFill>
                  <a:srgbClr val="FF0000"/>
                </a:solidFill>
              </a:rPr>
              <a:t>insertion of 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FF0000"/>
                </a:solidFill>
              </a:rPr>
              <a:t>Right sub-tree</a:t>
            </a:r>
            <a:r>
              <a:rPr lang="en-IN" dirty="0"/>
              <a:t> of </a:t>
            </a:r>
            <a:r>
              <a:rPr lang="en-IN" b="1" dirty="0">
                <a:solidFill>
                  <a:srgbClr val="FF0000"/>
                </a:solidFill>
              </a:rPr>
              <a:t>nodes Right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FF0000"/>
                </a:solidFill>
              </a:rPr>
              <a:t>Single Left Rotation</a:t>
            </a:r>
            <a:r>
              <a:rPr lang="en-IN" dirty="0"/>
              <a:t>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FF0000"/>
                </a:solidFill>
              </a:rPr>
              <a:t>unbalance node</a:t>
            </a:r>
            <a:r>
              <a:rPr lang="en-IN" dirty="0" smtClean="0"/>
              <a:t> to balance the node</a:t>
            </a:r>
          </a:p>
          <a:p>
            <a:r>
              <a:rPr lang="en-IN" b="1" dirty="0" smtClean="0"/>
              <a:t>Left Rotation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Detach right child’s leaf sub-tree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Consider right child to be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parent onto left of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right child’s old left sub-tree as 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0" y="4943475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4006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54006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2546163" y="5203638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2927163" y="5203638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29000" y="58674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9" idx="1"/>
          </p:cNvCxnSpPr>
          <p:nvPr/>
        </p:nvCxnSpPr>
        <p:spPr>
          <a:xfrm>
            <a:off x="3308163" y="5660838"/>
            <a:ext cx="165474" cy="251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6155" y="4419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Case - 4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5689" y="4881771"/>
            <a:ext cx="2420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FF0000"/>
                </a:solidFill>
              </a:rPr>
              <a:t>Single </a:t>
            </a:r>
            <a:r>
              <a:rPr lang="en-IN" sz="2100" b="1" dirty="0" smtClean="0">
                <a:solidFill>
                  <a:srgbClr val="FF0000"/>
                </a:solidFill>
              </a:rPr>
              <a:t>Left Rotation </a:t>
            </a:r>
          </a:p>
          <a:p>
            <a:pPr algn="ctr"/>
            <a:r>
              <a:rPr lang="en-IN" sz="2100" dirty="0" smtClean="0"/>
              <a:t>of </a:t>
            </a:r>
          </a:p>
          <a:p>
            <a:pPr algn="ctr"/>
            <a:r>
              <a:rPr lang="en-IN" sz="2100" b="1" dirty="0" smtClean="0">
                <a:solidFill>
                  <a:srgbClr val="FF0000"/>
                </a:solidFill>
              </a:rPr>
              <a:t>unbalanced </a:t>
            </a:r>
            <a:r>
              <a:rPr lang="en-IN" sz="2100" b="1" dirty="0">
                <a:solidFill>
                  <a:srgbClr val="FF0000"/>
                </a:solidFill>
              </a:rPr>
              <a:t>node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216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1398621" y="990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1017621" y="1600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 smtClean="0"/>
              <a:t>1</a:t>
            </a:r>
            <a:endParaRPr lang="en-US" sz="15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1779621" y="1600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398621" y="2362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2160621" y="2362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1265956" y="1414534"/>
            <a:ext cx="205400" cy="185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1822555" y="1414534"/>
            <a:ext cx="205401" cy="185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1646956" y="2024134"/>
            <a:ext cx="205400" cy="338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2203555" y="2024134"/>
            <a:ext cx="205401" cy="338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14600" y="3084731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1500" b="1" baseline="-25000" dirty="0"/>
          </a:p>
        </p:txBody>
      </p:sp>
      <p:cxnSp>
        <p:nvCxnSpPr>
          <p:cNvPr id="14" name="Straight Arrow Connector 13"/>
          <p:cNvCxnSpPr>
            <a:stCxn id="8" idx="5"/>
            <a:endCxn id="13" idx="0"/>
          </p:cNvCxnSpPr>
          <p:nvPr/>
        </p:nvCxnSpPr>
        <p:spPr>
          <a:xfrm>
            <a:off x="2584555" y="2786134"/>
            <a:ext cx="178380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3821" y="24384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08111" y="237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7111" y="16396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821" y="16396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46111" y="1002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71904" y="31358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0221" y="23622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2401" y="24384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9221" y="163228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</a:t>
            </a:r>
            <a:r>
              <a:rPr lang="en-IN" b="1" dirty="0" smtClean="0">
                <a:solidFill>
                  <a:srgbClr val="FF0000"/>
                </a:solidFill>
              </a:rPr>
              <a:t>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121" y="16396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002268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7199" y="1487269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Left </a:t>
            </a:r>
          </a:p>
          <a:p>
            <a:pPr algn="ctr"/>
            <a:r>
              <a:rPr lang="en-IN" b="1" dirty="0" smtClean="0"/>
              <a:t>Rotation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60821" y="2209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65621" y="25908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6602379" y="990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020110" y="186826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1" name="Straight Arrow Connector 30"/>
          <p:cNvCxnSpPr>
            <a:stCxn id="29" idx="5"/>
            <a:endCxn id="30" idx="0"/>
          </p:cNvCxnSpPr>
          <p:nvPr/>
        </p:nvCxnSpPr>
        <p:spPr>
          <a:xfrm>
            <a:off x="7026313" y="1414534"/>
            <a:ext cx="242132" cy="45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364379" y="2590800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1500" b="1" baseline="-25000" dirty="0"/>
          </a:p>
        </p:txBody>
      </p:sp>
      <p:cxnSp>
        <p:nvCxnSpPr>
          <p:cNvPr id="33" name="Straight Arrow Connector 32"/>
          <p:cNvCxnSpPr>
            <a:stCxn id="30" idx="5"/>
            <a:endCxn id="32" idx="0"/>
          </p:cNvCxnSpPr>
          <p:nvPr/>
        </p:nvCxnSpPr>
        <p:spPr>
          <a:xfrm>
            <a:off x="7444044" y="2292202"/>
            <a:ext cx="168670" cy="29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53310" y="1752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X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5572310" y="24751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 smtClean="0"/>
              <a:t>1</a:t>
            </a:r>
            <a:endParaRPr lang="en-US" sz="1500" b="1" baseline="-25000" dirty="0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5820645" y="2176534"/>
            <a:ext cx="205400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4" idx="7"/>
          </p:cNvCxnSpPr>
          <p:nvPr/>
        </p:nvCxnSpPr>
        <p:spPr>
          <a:xfrm flipH="1">
            <a:off x="6377244" y="1414534"/>
            <a:ext cx="297870" cy="41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334994" y="246346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39" name="Straight Arrow Connector 38"/>
          <p:cNvCxnSpPr>
            <a:stCxn id="34" idx="5"/>
            <a:endCxn id="38" idx="0"/>
          </p:cNvCxnSpPr>
          <p:nvPr/>
        </p:nvCxnSpPr>
        <p:spPr>
          <a:xfrm>
            <a:off x="6377244" y="2176534"/>
            <a:ext cx="206085" cy="286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57800" y="2667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21269" y="2678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861048" y="27117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642080" y="17767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488204" y="19182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113243" y="986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52400" y="3657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38200" y="38100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4800" y="4419600"/>
            <a:ext cx="533400" cy="533400"/>
            <a:chOff x="1246221" y="3810000"/>
            <a:chExt cx="533400" cy="533400"/>
          </a:xfrm>
        </p:grpSpPr>
        <p:sp>
          <p:nvSpPr>
            <p:cNvPr id="55" name="Oval 5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r>
                <a:rPr lang="en-IN" sz="2100" b="1" dirty="0" smtClean="0">
                  <a:solidFill>
                    <a:schemeClr val="bg1"/>
                  </a:solidFill>
                </a:rPr>
                <a:t>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1" idx="3"/>
            <a:endCxn id="55" idx="7"/>
          </p:cNvCxnSpPr>
          <p:nvPr/>
        </p:nvCxnSpPr>
        <p:spPr>
          <a:xfrm flipH="1">
            <a:off x="760085" y="42652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71600" y="4419600"/>
            <a:ext cx="533400" cy="533400"/>
            <a:chOff x="1246221" y="3810000"/>
            <a:chExt cx="533400" cy="533400"/>
          </a:xfrm>
        </p:grpSpPr>
        <p:sp>
          <p:nvSpPr>
            <p:cNvPr id="60" name="Oval 5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1" idx="5"/>
            <a:endCxn id="60" idx="1"/>
          </p:cNvCxnSpPr>
          <p:nvPr/>
        </p:nvCxnSpPr>
        <p:spPr>
          <a:xfrm>
            <a:off x="1293485" y="42652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14400" y="5029200"/>
            <a:ext cx="533400" cy="533400"/>
            <a:chOff x="1246221" y="3810000"/>
            <a:chExt cx="533400" cy="533400"/>
          </a:xfrm>
        </p:grpSpPr>
        <p:sp>
          <p:nvSpPr>
            <p:cNvPr id="65" name="Oval 6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r>
                <a:rPr lang="en-IN" sz="2100" b="1" dirty="0" smtClean="0">
                  <a:solidFill>
                    <a:schemeClr val="bg1"/>
                  </a:solidFill>
                </a:rPr>
                <a:t>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28800" y="5029200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r>
                <a:rPr lang="en-IN" sz="2100" b="1" dirty="0" smtClean="0">
                  <a:solidFill>
                    <a:schemeClr val="bg1"/>
                  </a:solidFill>
                </a:rPr>
                <a:t>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286000" y="5715000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</a:t>
              </a:r>
              <a:r>
                <a:rPr lang="en-IN" sz="2100" b="1" dirty="0" smtClean="0">
                  <a:solidFill>
                    <a:schemeClr val="bg1"/>
                  </a:solidFill>
                </a:rPr>
                <a:t>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stCxn id="60" idx="5"/>
            <a:endCxn id="68" idx="1"/>
          </p:cNvCxnSpPr>
          <p:nvPr/>
        </p:nvCxnSpPr>
        <p:spPr>
          <a:xfrm>
            <a:off x="1826885" y="4874885"/>
            <a:ext cx="800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5" idx="7"/>
          </p:cNvCxnSpPr>
          <p:nvPr/>
        </p:nvCxnSpPr>
        <p:spPr>
          <a:xfrm flipH="1">
            <a:off x="1369685" y="4874885"/>
            <a:ext cx="800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5"/>
            <a:endCxn id="71" idx="1"/>
          </p:cNvCxnSpPr>
          <p:nvPr/>
        </p:nvCxnSpPr>
        <p:spPr>
          <a:xfrm>
            <a:off x="2284085" y="5484485"/>
            <a:ext cx="800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331156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43467" y="5091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893711" y="44591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622" y="4487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39037" y="38523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17231" y="6019800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/>
              <a:t>Insert </a:t>
            </a:r>
            <a:r>
              <a:rPr lang="en-IN" sz="2400" b="1" dirty="0" smtClean="0">
                <a:solidFill>
                  <a:srgbClr val="FF0000"/>
                </a:solidFill>
              </a:rPr>
              <a:t>90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80035" y="57912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99202" y="50182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3336" y="50828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46111" y="444217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0" y="46792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06577" y="38100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09096" y="4267200"/>
            <a:ext cx="1309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Left </a:t>
            </a:r>
          </a:p>
          <a:p>
            <a:pPr algn="ctr"/>
            <a:r>
              <a:rPr lang="en-IN" b="1" dirty="0" smtClean="0"/>
              <a:t>Rotation of </a:t>
            </a:r>
          </a:p>
          <a:p>
            <a:pPr algn="ctr"/>
            <a:r>
              <a:rPr lang="en-IN" b="1" dirty="0" smtClean="0"/>
              <a:t>Node 50</a:t>
            </a:r>
            <a:endParaRPr lang="en-US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124200" y="5257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760821" y="5553226"/>
            <a:ext cx="533400" cy="533400"/>
            <a:chOff x="1246221" y="3810000"/>
            <a:chExt cx="533400" cy="533400"/>
          </a:xfrm>
        </p:grpSpPr>
        <p:sp>
          <p:nvSpPr>
            <p:cNvPr id="96" name="Oval 9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r>
                <a:rPr lang="en-IN" sz="2100" b="1" dirty="0" smtClean="0">
                  <a:solidFill>
                    <a:schemeClr val="bg1"/>
                  </a:solidFill>
                </a:rPr>
                <a:t>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934200" y="3962400"/>
            <a:ext cx="533400" cy="533400"/>
            <a:chOff x="1246221" y="3810000"/>
            <a:chExt cx="533400" cy="533400"/>
          </a:xfrm>
        </p:grpSpPr>
        <p:sp>
          <p:nvSpPr>
            <p:cNvPr id="99" name="Oval 9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467600" y="4572000"/>
            <a:ext cx="533400" cy="533400"/>
            <a:chOff x="1246221" y="3810000"/>
            <a:chExt cx="533400" cy="533400"/>
          </a:xfrm>
        </p:grpSpPr>
        <p:sp>
          <p:nvSpPr>
            <p:cNvPr id="102" name="Oval 10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r>
                <a:rPr lang="en-IN" sz="2100" b="1" dirty="0" smtClean="0">
                  <a:solidFill>
                    <a:schemeClr val="bg1"/>
                  </a:solidFill>
                </a:rPr>
                <a:t>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077200" y="5257800"/>
            <a:ext cx="533400" cy="533400"/>
            <a:chOff x="1246221" y="3810000"/>
            <a:chExt cx="533400" cy="533400"/>
          </a:xfrm>
        </p:grpSpPr>
        <p:sp>
          <p:nvSpPr>
            <p:cNvPr id="105" name="Oval 10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</a:t>
              </a:r>
              <a:r>
                <a:rPr lang="en-IN" sz="2100" b="1" dirty="0" smtClean="0">
                  <a:solidFill>
                    <a:schemeClr val="bg1"/>
                  </a:solidFill>
                </a:rPr>
                <a:t>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7" name="Straight Arrow Connector 106"/>
          <p:cNvCxnSpPr>
            <a:stCxn id="99" idx="5"/>
            <a:endCxn id="102" idx="1"/>
          </p:cNvCxnSpPr>
          <p:nvPr/>
        </p:nvCxnSpPr>
        <p:spPr>
          <a:xfrm>
            <a:off x="7389485" y="44176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5"/>
            <a:endCxn id="105" idx="1"/>
          </p:cNvCxnSpPr>
          <p:nvPr/>
        </p:nvCxnSpPr>
        <p:spPr>
          <a:xfrm>
            <a:off x="7922885" y="50272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3532" y="4597210"/>
            <a:ext cx="533400" cy="533400"/>
            <a:chOff x="1246221" y="3810000"/>
            <a:chExt cx="533400" cy="533400"/>
          </a:xfrm>
        </p:grpSpPr>
        <p:sp>
          <p:nvSpPr>
            <p:cNvPr id="110" name="Oval 10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820132" y="5206810"/>
            <a:ext cx="533400" cy="533400"/>
            <a:chOff x="1246221" y="3810000"/>
            <a:chExt cx="533400" cy="533400"/>
          </a:xfrm>
        </p:grpSpPr>
        <p:sp>
          <p:nvSpPr>
            <p:cNvPr id="113" name="Oval 11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r>
                <a:rPr lang="en-IN" sz="2100" b="1" dirty="0" smtClean="0">
                  <a:solidFill>
                    <a:schemeClr val="bg1"/>
                  </a:solidFill>
                </a:rPr>
                <a:t>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110" idx="3"/>
            <a:endCxn id="113" idx="7"/>
          </p:cNvCxnSpPr>
          <p:nvPr/>
        </p:nvCxnSpPr>
        <p:spPr>
          <a:xfrm flipH="1">
            <a:off x="6275417" y="505249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9" idx="3"/>
            <a:endCxn id="110" idx="7"/>
          </p:cNvCxnSpPr>
          <p:nvPr/>
        </p:nvCxnSpPr>
        <p:spPr>
          <a:xfrm flipH="1">
            <a:off x="6808817" y="4417685"/>
            <a:ext cx="203498" cy="257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6856819" y="5231682"/>
            <a:ext cx="533400" cy="533400"/>
            <a:chOff x="1246221" y="3810000"/>
            <a:chExt cx="533400" cy="533400"/>
          </a:xfrm>
        </p:grpSpPr>
        <p:sp>
          <p:nvSpPr>
            <p:cNvPr id="119" name="Oval 11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r>
                <a:rPr lang="en-IN" sz="2100" b="1" dirty="0" smtClean="0">
                  <a:solidFill>
                    <a:schemeClr val="bg1"/>
                  </a:solidFill>
                </a:rPr>
                <a:t>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10" idx="5"/>
            <a:endCxn id="119" idx="1"/>
          </p:cNvCxnSpPr>
          <p:nvPr/>
        </p:nvCxnSpPr>
        <p:spPr>
          <a:xfrm>
            <a:off x="6808817" y="5052495"/>
            <a:ext cx="126117" cy="25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486400" y="5334000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6563246" y="532271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819136" y="5367867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86291" y="4659868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991291" y="4648200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457891" y="3974068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Case - 4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3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23" grpId="0"/>
      <p:bldP spid="124" grpId="0"/>
      <p:bldP spid="125" grpId="0"/>
      <p:bldP spid="126" grpId="0"/>
      <p:bldP spid="127" grpId="0"/>
      <p:bldP spid="128" grpId="0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</a:t>
            </a:r>
            <a:r>
              <a:rPr lang="en-IN" sz="3400" dirty="0" smtClean="0"/>
              <a:t>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Case 2: </a:t>
            </a:r>
            <a:r>
              <a:rPr lang="en-IN" dirty="0"/>
              <a:t>If node becomes unbalanced </a:t>
            </a:r>
            <a:r>
              <a:rPr lang="en-IN" b="1" dirty="0">
                <a:solidFill>
                  <a:srgbClr val="FF0000"/>
                </a:solidFill>
              </a:rPr>
              <a:t>after insertion </a:t>
            </a:r>
            <a:r>
              <a:rPr lang="en-IN" dirty="0"/>
              <a:t>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FF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node’s 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FF0000"/>
                </a:solidFill>
              </a:rPr>
              <a:t>Left Right Rotation </a:t>
            </a:r>
            <a:r>
              <a:rPr lang="en-IN" dirty="0"/>
              <a:t>for </a:t>
            </a:r>
            <a:r>
              <a:rPr lang="en-IN" b="1" dirty="0" smtClean="0">
                <a:solidFill>
                  <a:srgbClr val="FF0000"/>
                </a:solidFill>
              </a:rPr>
              <a:t>unbalanced </a:t>
            </a:r>
            <a:r>
              <a:rPr lang="en-IN" b="1" dirty="0">
                <a:solidFill>
                  <a:srgbClr val="FF0000"/>
                </a:solidFill>
              </a:rPr>
              <a:t>node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Left Right Rotation</a:t>
            </a:r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Left Rotation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FF0000"/>
                </a:solidFill>
              </a:rPr>
              <a:t>Left Child</a:t>
            </a:r>
            <a:r>
              <a:rPr lang="en-IN" dirty="0" smtClean="0"/>
              <a:t> followed by </a:t>
            </a:r>
          </a:p>
          <a:p>
            <a:pPr lvl="1">
              <a:buClr>
                <a:schemeClr val="tx1"/>
              </a:buClr>
            </a:pPr>
            <a:r>
              <a:rPr lang="en-IN" b="1" dirty="0" smtClean="0">
                <a:solidFill>
                  <a:srgbClr val="FF0000"/>
                </a:solidFill>
              </a:rPr>
              <a:t>Right Rotation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FF0000"/>
                </a:solidFill>
              </a:rPr>
              <a:t>Parent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758645" y="44958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7645" y="495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9645" y="495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1637808" y="47559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2018808" y="47559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758645" y="5454837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3"/>
            <a:endCxn id="9" idx="7"/>
          </p:cNvCxnSpPr>
          <p:nvPr/>
        </p:nvCxnSpPr>
        <p:spPr>
          <a:xfrm flipH="1">
            <a:off x="2018808" y="5213163"/>
            <a:ext cx="165474" cy="28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1600" y="39624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Case - 3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99074" y="3886200"/>
            <a:ext cx="3032177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Left Right Rotation</a:t>
            </a:r>
          </a:p>
          <a:p>
            <a:pPr algn="ctr"/>
            <a:endParaRPr lang="en-I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IN" sz="2100" b="1" dirty="0" smtClean="0"/>
              <a:t>Left Rotation of Left Child</a:t>
            </a:r>
          </a:p>
          <a:p>
            <a:pPr algn="ctr"/>
            <a:r>
              <a:rPr lang="en-IN" sz="2100" b="1" dirty="0"/>
              <a:t>f</a:t>
            </a:r>
            <a:r>
              <a:rPr lang="en-IN" sz="2100" b="1" dirty="0" smtClean="0"/>
              <a:t>ollowed by</a:t>
            </a:r>
          </a:p>
          <a:p>
            <a:pPr algn="ctr"/>
            <a:r>
              <a:rPr lang="en-IN" sz="2100" b="1" dirty="0" smtClean="0"/>
              <a:t>Right Rotation of Parent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375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1398621" y="11035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J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878151" y="1752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K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1905000" y="175259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Z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381482" y="24751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X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1371600" y="250048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865531" y="3237131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2400" b="1" dirty="0"/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02085" y="1527465"/>
            <a:ext cx="169271" cy="297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>
            <a:off x="1822555" y="1527465"/>
            <a:ext cx="155180" cy="29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7"/>
          </p:cNvCxnSpPr>
          <p:nvPr/>
        </p:nvCxnSpPr>
        <p:spPr>
          <a:xfrm flipH="1">
            <a:off x="805416" y="2176534"/>
            <a:ext cx="145470" cy="371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1"/>
          </p:cNvCxnSpPr>
          <p:nvPr/>
        </p:nvCxnSpPr>
        <p:spPr>
          <a:xfrm>
            <a:off x="1302085" y="2176534"/>
            <a:ext cx="142250" cy="396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1795534" y="2924422"/>
            <a:ext cx="142732" cy="38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88911" y="33306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2590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8823" y="25597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8094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53822" y="18259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11430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322" y="4324796"/>
            <a:ext cx="3407278" cy="19236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Left Right Rotation</a:t>
            </a:r>
          </a:p>
          <a:p>
            <a:pPr algn="ctr"/>
            <a:endParaRPr lang="en-I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IN" sz="2100" b="1" dirty="0" smtClean="0"/>
              <a:t>Left Rotation of Left Child (K)</a:t>
            </a:r>
          </a:p>
          <a:p>
            <a:pPr algn="ctr"/>
            <a:r>
              <a:rPr lang="en-IN" sz="2100" b="1" dirty="0"/>
              <a:t>f</a:t>
            </a:r>
            <a:r>
              <a:rPr lang="en-IN" sz="2100" b="1" dirty="0" smtClean="0"/>
              <a:t>ollowed by</a:t>
            </a:r>
          </a:p>
          <a:p>
            <a:pPr algn="ctr"/>
            <a:r>
              <a:rPr lang="en-IN" sz="2100" b="1" dirty="0" smtClean="0"/>
              <a:t>Right Rotation of Parent (J)</a:t>
            </a:r>
            <a:endParaRPr lang="en-US" sz="21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4200" y="2667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0360" y="1676399"/>
            <a:ext cx="147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 </a:t>
            </a:r>
            <a:endParaRPr lang="en-IN" b="1" dirty="0" smtClean="0"/>
          </a:p>
          <a:p>
            <a:pPr algn="ctr"/>
            <a:r>
              <a:rPr lang="en-IN" b="1" dirty="0" smtClean="0"/>
              <a:t>of </a:t>
            </a:r>
          </a:p>
          <a:p>
            <a:pPr algn="ctr"/>
            <a:r>
              <a:rPr lang="en-IN" b="1" dirty="0" smtClean="0"/>
              <a:t>Left </a:t>
            </a:r>
            <a:r>
              <a:rPr lang="en-IN" b="1" dirty="0"/>
              <a:t>Child (K)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5791319" y="192819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sp>
        <p:nvSpPr>
          <p:cNvPr id="28" name="Oval 27"/>
          <p:cNvSpPr/>
          <p:nvPr/>
        </p:nvSpPr>
        <p:spPr>
          <a:xfrm>
            <a:off x="6285250" y="2664842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2400" b="1" dirty="0"/>
          </a:p>
        </p:txBody>
      </p:sp>
      <p:cxnSp>
        <p:nvCxnSpPr>
          <p:cNvPr id="29" name="Straight Arrow Connector 28"/>
          <p:cNvCxnSpPr>
            <a:stCxn id="27" idx="5"/>
            <a:endCxn id="28" idx="1"/>
          </p:cNvCxnSpPr>
          <p:nvPr/>
        </p:nvCxnSpPr>
        <p:spPr>
          <a:xfrm>
            <a:off x="6215253" y="2352133"/>
            <a:ext cx="142732" cy="38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97269" y="2497666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K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4800600" y="322019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X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30" idx="3"/>
            <a:endCxn id="31" idx="7"/>
          </p:cNvCxnSpPr>
          <p:nvPr/>
        </p:nvCxnSpPr>
        <p:spPr>
          <a:xfrm flipH="1">
            <a:off x="5224534" y="2921600"/>
            <a:ext cx="145470" cy="371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3"/>
            <a:endCxn id="30" idx="7"/>
          </p:cNvCxnSpPr>
          <p:nvPr/>
        </p:nvCxnSpPr>
        <p:spPr>
          <a:xfrm flipH="1">
            <a:off x="5721203" y="2352133"/>
            <a:ext cx="142851" cy="218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27940" y="120938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J</a:t>
            </a:r>
            <a:endParaRPr lang="en-US" sz="2400" b="1" dirty="0"/>
          </a:p>
        </p:txBody>
      </p:sp>
      <p:sp>
        <p:nvSpPr>
          <p:cNvPr id="34" name="Oval 33"/>
          <p:cNvSpPr/>
          <p:nvPr/>
        </p:nvSpPr>
        <p:spPr>
          <a:xfrm>
            <a:off x="6934319" y="18584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Z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33" idx="5"/>
            <a:endCxn id="34" idx="1"/>
          </p:cNvCxnSpPr>
          <p:nvPr/>
        </p:nvCxnSpPr>
        <p:spPr>
          <a:xfrm>
            <a:off x="6851874" y="1633319"/>
            <a:ext cx="155180" cy="29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3" idx="3"/>
            <a:endCxn id="27" idx="7"/>
          </p:cNvCxnSpPr>
          <p:nvPr/>
        </p:nvCxnSpPr>
        <p:spPr>
          <a:xfrm flipH="1">
            <a:off x="6215253" y="1633319"/>
            <a:ext cx="285422" cy="367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86719" y="2599729"/>
            <a:ext cx="0" cy="1438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06562" y="2752129"/>
            <a:ext cx="160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Right Rotation </a:t>
            </a:r>
          </a:p>
          <a:p>
            <a:pPr algn="ctr"/>
            <a:r>
              <a:rPr lang="en-IN" b="1" dirty="0" smtClean="0"/>
              <a:t>of </a:t>
            </a:r>
          </a:p>
          <a:p>
            <a:pPr algn="ctr"/>
            <a:r>
              <a:rPr lang="en-IN" b="1" dirty="0" smtClean="0"/>
              <a:t>Parent (J)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4148709" y="5390402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2400" b="1" dirty="0"/>
          </a:p>
        </p:txBody>
      </p:sp>
      <p:sp>
        <p:nvSpPr>
          <p:cNvPr id="40" name="Oval 39"/>
          <p:cNvSpPr/>
          <p:nvPr/>
        </p:nvSpPr>
        <p:spPr>
          <a:xfrm>
            <a:off x="6705719" y="4231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6211669" y="48006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K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5715000" y="55231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X</a:t>
            </a:r>
            <a:endParaRPr lang="en-US" sz="2400" b="1" dirty="0"/>
          </a:p>
        </p:txBody>
      </p:sp>
      <p:cxnSp>
        <p:nvCxnSpPr>
          <p:cNvPr id="43" name="Straight Arrow Connector 42"/>
          <p:cNvCxnSpPr>
            <a:stCxn id="41" idx="3"/>
            <a:endCxn id="42" idx="7"/>
          </p:cNvCxnSpPr>
          <p:nvPr/>
        </p:nvCxnSpPr>
        <p:spPr>
          <a:xfrm flipH="1">
            <a:off x="6138934" y="5224534"/>
            <a:ext cx="145470" cy="371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41" idx="7"/>
          </p:cNvCxnSpPr>
          <p:nvPr/>
        </p:nvCxnSpPr>
        <p:spPr>
          <a:xfrm flipH="1">
            <a:off x="6635603" y="4655067"/>
            <a:ext cx="142851" cy="218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325462" y="47611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J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7831841" y="5410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Z</a:t>
            </a:r>
            <a:endParaRPr lang="en-US" sz="2400" b="1" dirty="0"/>
          </a:p>
        </p:txBody>
      </p:sp>
      <p:cxnSp>
        <p:nvCxnSpPr>
          <p:cNvPr id="47" name="Straight Arrow Connector 46"/>
          <p:cNvCxnSpPr>
            <a:stCxn id="45" idx="5"/>
            <a:endCxn id="46" idx="1"/>
          </p:cNvCxnSpPr>
          <p:nvPr/>
        </p:nvCxnSpPr>
        <p:spPr>
          <a:xfrm>
            <a:off x="7749396" y="5185066"/>
            <a:ext cx="155180" cy="29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5"/>
            <a:endCxn id="45" idx="1"/>
          </p:cNvCxnSpPr>
          <p:nvPr/>
        </p:nvCxnSpPr>
        <p:spPr>
          <a:xfrm>
            <a:off x="7129653" y="4655067"/>
            <a:ext cx="268544" cy="17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821388" y="5410200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2400" b="1" dirty="0"/>
          </a:p>
        </p:txBody>
      </p:sp>
      <p:cxnSp>
        <p:nvCxnSpPr>
          <p:cNvPr id="52" name="Straight Arrow Connector 51"/>
          <p:cNvCxnSpPr>
            <a:stCxn id="45" idx="3"/>
            <a:endCxn id="50" idx="7"/>
          </p:cNvCxnSpPr>
          <p:nvPr/>
        </p:nvCxnSpPr>
        <p:spPr>
          <a:xfrm flipH="1">
            <a:off x="7245322" y="5185066"/>
            <a:ext cx="152875" cy="297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0490" y="5562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5434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43800" y="5498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49920" y="4800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762690" y="4800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162800" y="4191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Case - 2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64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14" grpId="0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8" grpId="0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50" grpId="0" animBg="1"/>
      <p:bldP spid="53" grpId="0"/>
      <p:bldP spid="54" grpId="0"/>
      <p:bldP spid="55" grpId="0"/>
      <p:bldP spid="56" grpId="0"/>
      <p:bldP spid="57" grpId="0"/>
      <p:bldP spid="58" grpId="0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Case - 2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09800" y="114300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1600" y="1905000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259080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8600" y="327660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5400" y="327660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5000" y="2590800"/>
            <a:ext cx="533400" cy="533400"/>
            <a:chOff x="1246221" y="38100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71800" y="1854832"/>
            <a:ext cx="533400" cy="533400"/>
            <a:chOff x="1246221" y="3810000"/>
            <a:chExt cx="533400" cy="533400"/>
          </a:xfrm>
        </p:grpSpPr>
        <p:sp>
          <p:nvSpPr>
            <p:cNvPr id="24" name="Oval 2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0800" y="2514600"/>
            <a:ext cx="533400" cy="533400"/>
            <a:chOff x="1246221" y="381000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962400"/>
            <a:ext cx="533400" cy="533400"/>
            <a:chOff x="1246221" y="381000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6" idx="3"/>
            <a:endCxn id="9" idx="7"/>
          </p:cNvCxnSpPr>
          <p:nvPr/>
        </p:nvCxnSpPr>
        <p:spPr>
          <a:xfrm flipH="1">
            <a:off x="1826885" y="1598285"/>
            <a:ext cx="4610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2" idx="7"/>
          </p:cNvCxnSpPr>
          <p:nvPr/>
        </p:nvCxnSpPr>
        <p:spPr>
          <a:xfrm flipH="1">
            <a:off x="1217285" y="23602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5" idx="7"/>
          </p:cNvCxnSpPr>
          <p:nvPr/>
        </p:nvCxnSpPr>
        <p:spPr>
          <a:xfrm flipH="1">
            <a:off x="683885" y="30460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21" idx="1"/>
          </p:cNvCxnSpPr>
          <p:nvPr/>
        </p:nvCxnSpPr>
        <p:spPr>
          <a:xfrm>
            <a:off x="1826885" y="23602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  <a:endCxn id="18" idx="1"/>
          </p:cNvCxnSpPr>
          <p:nvPr/>
        </p:nvCxnSpPr>
        <p:spPr>
          <a:xfrm>
            <a:off x="1217285" y="30460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5"/>
            <a:endCxn id="24" idx="1"/>
          </p:cNvCxnSpPr>
          <p:nvPr/>
        </p:nvCxnSpPr>
        <p:spPr>
          <a:xfrm>
            <a:off x="2665085" y="1598285"/>
            <a:ext cx="384830" cy="334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3"/>
            <a:endCxn id="27" idx="0"/>
          </p:cNvCxnSpPr>
          <p:nvPr/>
        </p:nvCxnSpPr>
        <p:spPr>
          <a:xfrm flipH="1">
            <a:off x="2857500" y="2310117"/>
            <a:ext cx="192415" cy="204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30" idx="7"/>
          </p:cNvCxnSpPr>
          <p:nvPr/>
        </p:nvCxnSpPr>
        <p:spPr>
          <a:xfrm flipH="1">
            <a:off x="1217285" y="37318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646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73120" y="3352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-31044" y="3352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10822" y="26444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655401" y="27093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-76200" y="19050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0322" y="4648200"/>
            <a:ext cx="3407279" cy="18004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Left Right Rotation</a:t>
            </a:r>
          </a:p>
          <a:p>
            <a:pPr algn="ctr"/>
            <a:endParaRPr lang="en-IN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IN" sz="2100" b="1" dirty="0" smtClean="0"/>
              <a:t>Left Rotation of Left Child (4)</a:t>
            </a:r>
          </a:p>
          <a:p>
            <a:pPr algn="ctr"/>
            <a:r>
              <a:rPr lang="en-IN" sz="2100" b="1" dirty="0"/>
              <a:t>f</a:t>
            </a:r>
            <a:r>
              <a:rPr lang="en-IN" sz="2100" b="1" dirty="0" smtClean="0"/>
              <a:t>ollowed by</a:t>
            </a:r>
          </a:p>
          <a:p>
            <a:pPr algn="ctr"/>
            <a:r>
              <a:rPr lang="en-IN" sz="2100" b="1" dirty="0" smtClean="0"/>
              <a:t>Right Rotation of Parent (8)</a:t>
            </a:r>
            <a:endParaRPr lang="en-US" sz="2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57601" y="2180483"/>
            <a:ext cx="12191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05200" y="1143000"/>
            <a:ext cx="13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Left Rotation</a:t>
            </a:r>
          </a:p>
          <a:p>
            <a:pPr algn="ctr"/>
            <a:r>
              <a:rPr lang="en-IN" dirty="0"/>
              <a:t>o</a:t>
            </a:r>
            <a:r>
              <a:rPr lang="en-IN" dirty="0" smtClean="0"/>
              <a:t>f</a:t>
            </a:r>
          </a:p>
          <a:p>
            <a:pPr algn="ctr"/>
            <a:r>
              <a:rPr lang="en-IN" dirty="0" smtClean="0"/>
              <a:t>Node 4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819400" y="3505200"/>
            <a:ext cx="533400" cy="533400"/>
            <a:chOff x="1246221" y="3810000"/>
            <a:chExt cx="533400" cy="533400"/>
          </a:xfrm>
        </p:grpSpPr>
        <p:sp>
          <p:nvSpPr>
            <p:cNvPr id="63" name="Oval 6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57800" y="2209800"/>
            <a:ext cx="533400" cy="533400"/>
            <a:chOff x="1246221" y="3810000"/>
            <a:chExt cx="533400" cy="533400"/>
          </a:xfrm>
        </p:grpSpPr>
        <p:sp>
          <p:nvSpPr>
            <p:cNvPr id="66" name="Oval 6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24400" y="2743200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91000" y="3352800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3"/>
            <a:endCxn id="77" idx="7"/>
          </p:cNvCxnSpPr>
          <p:nvPr/>
        </p:nvCxnSpPr>
        <p:spPr>
          <a:xfrm flipH="1">
            <a:off x="4646285" y="31984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3"/>
            <a:endCxn id="74" idx="7"/>
          </p:cNvCxnSpPr>
          <p:nvPr/>
        </p:nvCxnSpPr>
        <p:spPr>
          <a:xfrm flipH="1">
            <a:off x="5179685" y="2665085"/>
            <a:ext cx="156230" cy="156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257800" y="3352800"/>
            <a:ext cx="533400" cy="533400"/>
            <a:chOff x="1246221" y="3810000"/>
            <a:chExt cx="533400" cy="533400"/>
          </a:xfrm>
        </p:grpSpPr>
        <p:sp>
          <p:nvSpPr>
            <p:cNvPr id="83" name="Oval 8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/>
          <p:cNvCxnSpPr>
            <a:stCxn id="74" idx="5"/>
            <a:endCxn id="83" idx="1"/>
          </p:cNvCxnSpPr>
          <p:nvPr/>
        </p:nvCxnSpPr>
        <p:spPr>
          <a:xfrm>
            <a:off x="5179685" y="31984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629400" y="990600"/>
            <a:ext cx="533400" cy="533400"/>
            <a:chOff x="1246221" y="3810000"/>
            <a:chExt cx="533400" cy="533400"/>
          </a:xfrm>
        </p:grpSpPr>
        <p:sp>
          <p:nvSpPr>
            <p:cNvPr id="88" name="Oval 8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791200" y="1600200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24600" y="2209800"/>
            <a:ext cx="533400" cy="533400"/>
            <a:chOff x="1246221" y="3810000"/>
            <a:chExt cx="533400" cy="533400"/>
          </a:xfrm>
        </p:grpSpPr>
        <p:sp>
          <p:nvSpPr>
            <p:cNvPr id="94" name="Oval 9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391400" y="1600200"/>
            <a:ext cx="533400" cy="533400"/>
            <a:chOff x="1246221" y="3810000"/>
            <a:chExt cx="533400" cy="533400"/>
          </a:xfrm>
        </p:grpSpPr>
        <p:sp>
          <p:nvSpPr>
            <p:cNvPr id="97" name="Oval 9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010400" y="2209800"/>
            <a:ext cx="533400" cy="533400"/>
            <a:chOff x="1246221" y="3810000"/>
            <a:chExt cx="533400" cy="533400"/>
          </a:xfrm>
        </p:grpSpPr>
        <p:sp>
          <p:nvSpPr>
            <p:cNvPr id="100" name="Oval 9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88" idx="3"/>
            <a:endCxn id="91" idx="7"/>
          </p:cNvCxnSpPr>
          <p:nvPr/>
        </p:nvCxnSpPr>
        <p:spPr>
          <a:xfrm flipH="1">
            <a:off x="6246485" y="1445885"/>
            <a:ext cx="4610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5"/>
            <a:endCxn id="94" idx="1"/>
          </p:cNvCxnSpPr>
          <p:nvPr/>
        </p:nvCxnSpPr>
        <p:spPr>
          <a:xfrm>
            <a:off x="6246485" y="20554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5"/>
            <a:endCxn id="97" idx="1"/>
          </p:cNvCxnSpPr>
          <p:nvPr/>
        </p:nvCxnSpPr>
        <p:spPr>
          <a:xfrm>
            <a:off x="7084685" y="1445885"/>
            <a:ext cx="3848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3"/>
            <a:endCxn id="100" idx="0"/>
          </p:cNvCxnSpPr>
          <p:nvPr/>
        </p:nvCxnSpPr>
        <p:spPr>
          <a:xfrm flipH="1">
            <a:off x="7277100" y="2055485"/>
            <a:ext cx="192415" cy="154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3"/>
            <a:endCxn id="66" idx="7"/>
          </p:cNvCxnSpPr>
          <p:nvPr/>
        </p:nvCxnSpPr>
        <p:spPr>
          <a:xfrm flipH="1">
            <a:off x="5713085" y="2055485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592670" y="2971800"/>
            <a:ext cx="0" cy="732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05600" y="2895600"/>
            <a:ext cx="180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Right Rotation of</a:t>
            </a:r>
          </a:p>
          <a:p>
            <a:pPr algn="ctr"/>
            <a:r>
              <a:rPr lang="en-IN" b="1" dirty="0" smtClean="0"/>
              <a:t>Node 8</a:t>
            </a:r>
            <a:endParaRPr lang="en-US" b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6126417" y="4582827"/>
            <a:ext cx="533400" cy="533400"/>
            <a:chOff x="1246221" y="3810000"/>
            <a:chExt cx="533400" cy="533400"/>
          </a:xfrm>
        </p:grpSpPr>
        <p:sp>
          <p:nvSpPr>
            <p:cNvPr id="112" name="Oval 1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593017" y="5181600"/>
            <a:ext cx="533400" cy="533400"/>
            <a:chOff x="1246221" y="3810000"/>
            <a:chExt cx="533400" cy="533400"/>
          </a:xfrm>
        </p:grpSpPr>
        <p:sp>
          <p:nvSpPr>
            <p:cNvPr id="115" name="Oval 1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059617" y="5867400"/>
            <a:ext cx="533400" cy="533400"/>
            <a:chOff x="1246221" y="3810000"/>
            <a:chExt cx="533400" cy="533400"/>
          </a:xfrm>
        </p:grpSpPr>
        <p:sp>
          <p:nvSpPr>
            <p:cNvPr id="118" name="Oval 1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115" idx="3"/>
            <a:endCxn id="118" idx="7"/>
          </p:cNvCxnSpPr>
          <p:nvPr/>
        </p:nvCxnSpPr>
        <p:spPr>
          <a:xfrm flipH="1">
            <a:off x="5514902" y="5636885"/>
            <a:ext cx="1562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115" idx="7"/>
          </p:cNvCxnSpPr>
          <p:nvPr/>
        </p:nvCxnSpPr>
        <p:spPr>
          <a:xfrm flipH="1">
            <a:off x="6048302" y="5038112"/>
            <a:ext cx="156230" cy="22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141491" y="5847182"/>
            <a:ext cx="533400" cy="533400"/>
            <a:chOff x="1246221" y="3810000"/>
            <a:chExt cx="533400" cy="533400"/>
          </a:xfrm>
        </p:grpSpPr>
        <p:sp>
          <p:nvSpPr>
            <p:cNvPr id="123" name="Oval 12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115" idx="5"/>
            <a:endCxn id="123" idx="1"/>
          </p:cNvCxnSpPr>
          <p:nvPr/>
        </p:nvCxnSpPr>
        <p:spPr>
          <a:xfrm>
            <a:off x="6048302" y="5636885"/>
            <a:ext cx="171304" cy="288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705600" y="5212183"/>
            <a:ext cx="533400" cy="533400"/>
            <a:chOff x="1246221" y="3810000"/>
            <a:chExt cx="533400" cy="533400"/>
          </a:xfrm>
        </p:grpSpPr>
        <p:sp>
          <p:nvSpPr>
            <p:cNvPr id="127" name="Oval 1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239000" y="5821783"/>
            <a:ext cx="533400" cy="533400"/>
            <a:chOff x="1246221" y="3810000"/>
            <a:chExt cx="533400" cy="533400"/>
          </a:xfrm>
        </p:grpSpPr>
        <p:sp>
          <p:nvSpPr>
            <p:cNvPr id="130" name="Oval 1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2" name="Straight Arrow Connector 131"/>
          <p:cNvCxnSpPr>
            <a:stCxn id="127" idx="5"/>
            <a:endCxn id="130" idx="1"/>
          </p:cNvCxnSpPr>
          <p:nvPr/>
        </p:nvCxnSpPr>
        <p:spPr>
          <a:xfrm>
            <a:off x="7160885" y="5667468"/>
            <a:ext cx="1562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2" idx="5"/>
            <a:endCxn id="127" idx="1"/>
          </p:cNvCxnSpPr>
          <p:nvPr/>
        </p:nvCxnSpPr>
        <p:spPr>
          <a:xfrm>
            <a:off x="6581702" y="5038112"/>
            <a:ext cx="202013" cy="252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7467600" y="3916783"/>
            <a:ext cx="533400" cy="533400"/>
            <a:chOff x="1246221" y="3810000"/>
            <a:chExt cx="533400" cy="533400"/>
          </a:xfrm>
        </p:grpSpPr>
        <p:sp>
          <p:nvSpPr>
            <p:cNvPr id="136" name="Oval 13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305800" y="4526383"/>
            <a:ext cx="533400" cy="533400"/>
            <a:chOff x="1246221" y="3810000"/>
            <a:chExt cx="533400" cy="533400"/>
          </a:xfrm>
        </p:grpSpPr>
        <p:sp>
          <p:nvSpPr>
            <p:cNvPr id="139" name="Oval 13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924800" y="5181600"/>
            <a:ext cx="533400" cy="533400"/>
            <a:chOff x="1246221" y="3810000"/>
            <a:chExt cx="533400" cy="533400"/>
          </a:xfrm>
        </p:grpSpPr>
        <p:sp>
          <p:nvSpPr>
            <p:cNvPr id="142" name="Oval 14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Straight Arrow Connector 143"/>
          <p:cNvCxnSpPr>
            <a:stCxn id="136" idx="3"/>
            <a:endCxn id="112" idx="7"/>
          </p:cNvCxnSpPr>
          <p:nvPr/>
        </p:nvCxnSpPr>
        <p:spPr>
          <a:xfrm flipH="1">
            <a:off x="6581702" y="4372068"/>
            <a:ext cx="964013" cy="288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6" idx="5"/>
            <a:endCxn id="139" idx="1"/>
          </p:cNvCxnSpPr>
          <p:nvPr/>
        </p:nvCxnSpPr>
        <p:spPr>
          <a:xfrm>
            <a:off x="7922885" y="4372068"/>
            <a:ext cx="4610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3"/>
            <a:endCxn id="142" idx="0"/>
          </p:cNvCxnSpPr>
          <p:nvPr/>
        </p:nvCxnSpPr>
        <p:spPr>
          <a:xfrm flipH="1">
            <a:off x="8191500" y="4981668"/>
            <a:ext cx="192415" cy="199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757023" y="59411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857690" y="594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52480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934200" y="594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715309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857690" y="4659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62000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845520" y="4572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7169120" y="3974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99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61" grpId="0"/>
      <p:bldP spid="110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</a:t>
            </a:r>
            <a:r>
              <a:rPr lang="en-IN" sz="3400" dirty="0" smtClean="0"/>
              <a:t>Left sub-tree </a:t>
            </a:r>
            <a:r>
              <a:rPr lang="en-IN" sz="3400" dirty="0"/>
              <a:t>of node’s </a:t>
            </a:r>
            <a:r>
              <a:rPr lang="en-IN" sz="3400" dirty="0" smtClean="0"/>
              <a:t>Right </a:t>
            </a:r>
            <a:r>
              <a:rPr lang="en-IN" sz="3400" dirty="0"/>
              <a:t>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7573796" y="914400"/>
            <a:ext cx="1417804" cy="437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Case - 3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219200" y="114300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1828800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28800" y="175260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9200" y="251460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62200" y="251460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12485" y="1598285"/>
            <a:ext cx="3848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2" idx="1"/>
          </p:cNvCxnSpPr>
          <p:nvPr/>
        </p:nvCxnSpPr>
        <p:spPr>
          <a:xfrm>
            <a:off x="1674485" y="1598285"/>
            <a:ext cx="2324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5" idx="7"/>
          </p:cNvCxnSpPr>
          <p:nvPr/>
        </p:nvCxnSpPr>
        <p:spPr>
          <a:xfrm flipH="1">
            <a:off x="1674485" y="22078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8" idx="1"/>
          </p:cNvCxnSpPr>
          <p:nvPr/>
        </p:nvCxnSpPr>
        <p:spPr>
          <a:xfrm>
            <a:off x="2284085" y="2207885"/>
            <a:ext cx="1562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09600" y="3276600"/>
            <a:ext cx="533400" cy="533400"/>
            <a:chOff x="1246221" y="3810000"/>
            <a:chExt cx="533400" cy="533400"/>
          </a:xfrm>
        </p:grpSpPr>
        <p:sp>
          <p:nvSpPr>
            <p:cNvPr id="29" name="Oval 2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15" idx="3"/>
            <a:endCxn id="29" idx="7"/>
          </p:cNvCxnSpPr>
          <p:nvPr/>
        </p:nvCxnSpPr>
        <p:spPr>
          <a:xfrm flipH="1">
            <a:off x="1064885" y="29698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33290" y="33644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715008" y="2590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85890" y="2590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40030" y="184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06022" y="18940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87577" y="1154668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6330" y="4572000"/>
            <a:ext cx="3842270" cy="1738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Right Left Rotation</a:t>
            </a:r>
          </a:p>
          <a:p>
            <a:pPr algn="ctr"/>
            <a:endParaRPr lang="en-IN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IN" sz="2100" b="1" dirty="0" smtClean="0"/>
              <a:t>Right Rotation of Right Child (13)</a:t>
            </a:r>
          </a:p>
          <a:p>
            <a:pPr algn="ctr"/>
            <a:r>
              <a:rPr lang="en-IN" sz="2100" b="1" dirty="0"/>
              <a:t>f</a:t>
            </a:r>
            <a:r>
              <a:rPr lang="en-IN" sz="2100" b="1" dirty="0" smtClean="0"/>
              <a:t>ollowed by</a:t>
            </a:r>
          </a:p>
          <a:p>
            <a:pPr algn="ctr"/>
            <a:r>
              <a:rPr lang="en-IN" sz="2100" b="1" dirty="0" smtClean="0"/>
              <a:t>Left Rotation of Parent (5)</a:t>
            </a:r>
            <a:endParaRPr lang="en-US" sz="2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00400" y="2514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0" y="1828800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Right Rotation</a:t>
            </a:r>
          </a:p>
          <a:p>
            <a:pPr algn="ctr"/>
            <a:r>
              <a:rPr lang="en-IN" b="1" dirty="0"/>
              <a:t>o</a:t>
            </a:r>
            <a:r>
              <a:rPr lang="en-IN" b="1" dirty="0" smtClean="0"/>
              <a:t>f Node 13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6781800" y="1690028"/>
            <a:ext cx="533400" cy="533400"/>
            <a:chOff x="1246221" y="38100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72200" y="2452028"/>
            <a:ext cx="533400" cy="533400"/>
            <a:chOff x="1246221" y="3810000"/>
            <a:chExt cx="533400" cy="533400"/>
          </a:xfrm>
        </p:grpSpPr>
        <p:sp>
          <p:nvSpPr>
            <p:cNvPr id="47" name="Oval 4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44" idx="3"/>
            <a:endCxn id="47" idx="7"/>
          </p:cNvCxnSpPr>
          <p:nvPr/>
        </p:nvCxnSpPr>
        <p:spPr>
          <a:xfrm flipH="1">
            <a:off x="6627485" y="2145313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391400" y="24384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924800" y="3200400"/>
            <a:ext cx="533400" cy="533400"/>
            <a:chOff x="1246221" y="3810000"/>
            <a:chExt cx="533400" cy="533400"/>
          </a:xfrm>
        </p:grpSpPr>
        <p:sp>
          <p:nvSpPr>
            <p:cNvPr id="54" name="Oval 5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51" idx="5"/>
            <a:endCxn id="54" idx="1"/>
          </p:cNvCxnSpPr>
          <p:nvPr/>
        </p:nvCxnSpPr>
        <p:spPr>
          <a:xfrm>
            <a:off x="7846685" y="2893685"/>
            <a:ext cx="1562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4" idx="5"/>
            <a:endCxn id="51" idx="1"/>
          </p:cNvCxnSpPr>
          <p:nvPr/>
        </p:nvCxnSpPr>
        <p:spPr>
          <a:xfrm>
            <a:off x="7237085" y="2145313"/>
            <a:ext cx="232430" cy="371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170285" y="1066800"/>
            <a:ext cx="533400" cy="533400"/>
            <a:chOff x="1246221" y="3810000"/>
            <a:chExt cx="533400" cy="533400"/>
          </a:xfrm>
        </p:grpSpPr>
        <p:sp>
          <p:nvSpPr>
            <p:cNvPr id="58" name="Oval 5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08285" y="1752600"/>
            <a:ext cx="533400" cy="533400"/>
            <a:chOff x="1246221" y="3810000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8" idx="3"/>
            <a:endCxn id="61" idx="7"/>
          </p:cNvCxnSpPr>
          <p:nvPr/>
        </p:nvCxnSpPr>
        <p:spPr>
          <a:xfrm flipH="1">
            <a:off x="5863570" y="1522085"/>
            <a:ext cx="3848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5"/>
            <a:endCxn id="44" idx="1"/>
          </p:cNvCxnSpPr>
          <p:nvPr/>
        </p:nvCxnSpPr>
        <p:spPr>
          <a:xfrm>
            <a:off x="6625570" y="1522085"/>
            <a:ext cx="234345" cy="246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863570" y="2592715"/>
            <a:ext cx="0" cy="1878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00760" y="3200400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Left Rotation</a:t>
            </a:r>
          </a:p>
          <a:p>
            <a:pPr algn="ctr"/>
            <a:r>
              <a:rPr lang="en-IN" b="1" dirty="0"/>
              <a:t>o</a:t>
            </a:r>
            <a:r>
              <a:rPr lang="en-IN" b="1" dirty="0" smtClean="0"/>
              <a:t>f Node 5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4419600" y="4038600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81800" y="4204628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391400" y="4953000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924800" y="5715000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5"/>
            <a:endCxn id="77" idx="1"/>
          </p:cNvCxnSpPr>
          <p:nvPr/>
        </p:nvCxnSpPr>
        <p:spPr>
          <a:xfrm>
            <a:off x="7846685" y="5408285"/>
            <a:ext cx="1562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4" idx="1"/>
          </p:cNvCxnSpPr>
          <p:nvPr/>
        </p:nvCxnSpPr>
        <p:spPr>
          <a:xfrm>
            <a:off x="7237085" y="4659913"/>
            <a:ext cx="232430" cy="371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042277" y="4979032"/>
            <a:ext cx="533400" cy="533400"/>
            <a:chOff x="1246221" y="38100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410200" y="5715000"/>
            <a:ext cx="533400" cy="533400"/>
            <a:chOff x="1246221" y="3810000"/>
            <a:chExt cx="533400" cy="533400"/>
          </a:xfrm>
        </p:grpSpPr>
        <p:sp>
          <p:nvSpPr>
            <p:cNvPr id="85" name="Oval 8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82" idx="3"/>
            <a:endCxn id="85" idx="7"/>
          </p:cNvCxnSpPr>
          <p:nvPr/>
        </p:nvCxnSpPr>
        <p:spPr>
          <a:xfrm flipH="1">
            <a:off x="5865485" y="5434317"/>
            <a:ext cx="254907" cy="358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82" idx="7"/>
          </p:cNvCxnSpPr>
          <p:nvPr/>
        </p:nvCxnSpPr>
        <p:spPr>
          <a:xfrm flipH="1">
            <a:off x="6497562" y="4659913"/>
            <a:ext cx="362353" cy="397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554582" y="5723783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 smtClean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93"/>
          <p:cNvCxnSpPr>
            <a:stCxn id="82" idx="5"/>
            <a:endCxn id="91" idx="1"/>
          </p:cNvCxnSpPr>
          <p:nvPr/>
        </p:nvCxnSpPr>
        <p:spPr>
          <a:xfrm>
            <a:off x="6497562" y="5434317"/>
            <a:ext cx="135135" cy="367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095690" y="57971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314890" y="58137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686490" y="5791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781490" y="4953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915090" y="4953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30549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78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  <p:bldP spid="37" grpId="0"/>
      <p:bldP spid="38" grpId="0"/>
      <p:bldP spid="39" grpId="0"/>
      <p:bldP spid="40" grpId="0"/>
      <p:bldP spid="41" grpId="0"/>
      <p:bldP spid="42" grpId="0" animBg="1"/>
      <p:bldP spid="22" grpId="0"/>
      <p:bldP spid="66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</a:t>
            </a:r>
            <a:r>
              <a:rPr lang="en-IN" sz="2400" dirty="0" smtClean="0"/>
              <a:t>elements in </a:t>
            </a:r>
            <a:r>
              <a:rPr lang="en-IN" sz="2400" dirty="0"/>
              <a:t>order of their occurrence </a:t>
            </a:r>
            <a:r>
              <a:rPr lang="en-IN" sz="2400" b="1" dirty="0">
                <a:solidFill>
                  <a:srgbClr val="FF0000"/>
                </a:solidFill>
              </a:rPr>
              <a:t>6, 5, 4, 3, 2, 1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978" y="1745397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/>
              <a:t>Insert </a:t>
            </a:r>
            <a:r>
              <a:rPr lang="en-IN" sz="1600" b="1" dirty="0" smtClean="0">
                <a:solidFill>
                  <a:srgbClr val="FF0000"/>
                </a:solidFill>
              </a:rPr>
              <a:t>6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444" y="28701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290" y="220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1151" y="327697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49377" y="4850826"/>
            <a:ext cx="13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Critical Node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90054" y="55118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52600" y="174539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6022" y="28701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85800" y="2209800"/>
            <a:ext cx="356400" cy="374296"/>
            <a:chOff x="486299" y="2209800"/>
            <a:chExt cx="356400" cy="374296"/>
          </a:xfrm>
        </p:grpSpPr>
        <p:sp>
          <p:nvSpPr>
            <p:cNvPr id="7" name="Oval 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8200" y="3276600"/>
            <a:ext cx="356400" cy="369332"/>
            <a:chOff x="486299" y="2209800"/>
            <a:chExt cx="356400" cy="369332"/>
          </a:xfrm>
        </p:grpSpPr>
        <p:sp>
          <p:nvSpPr>
            <p:cNvPr id="42" name="Oval 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443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1000" y="3810000"/>
            <a:ext cx="356400" cy="384344"/>
            <a:chOff x="486299" y="2209800"/>
            <a:chExt cx="356400" cy="384344"/>
          </a:xfrm>
        </p:grpSpPr>
        <p:sp>
          <p:nvSpPr>
            <p:cNvPr id="45" name="Oval 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2" idx="3"/>
            <a:endCxn id="45" idx="7"/>
          </p:cNvCxnSpPr>
          <p:nvPr/>
        </p:nvCxnSpPr>
        <p:spPr>
          <a:xfrm flipH="1">
            <a:off x="685206" y="3580806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2400" y="4343400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74978" y="43434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143000" y="4902198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184067" y="4907162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51935" y="5405116"/>
            <a:ext cx="356400" cy="369332"/>
            <a:chOff x="486299" y="2204716"/>
            <a:chExt cx="356400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3"/>
            <a:endCxn id="56" idx="7"/>
          </p:cNvCxnSpPr>
          <p:nvPr/>
        </p:nvCxnSpPr>
        <p:spPr>
          <a:xfrm flipH="1">
            <a:off x="956141" y="5206404"/>
            <a:ext cx="239053" cy="255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0800" y="5943600"/>
            <a:ext cx="356400" cy="384344"/>
            <a:chOff x="486299" y="2209800"/>
            <a:chExt cx="356400" cy="384344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6" idx="3"/>
            <a:endCxn id="60" idx="7"/>
          </p:cNvCxnSpPr>
          <p:nvPr/>
        </p:nvCxnSpPr>
        <p:spPr>
          <a:xfrm flipH="1">
            <a:off x="405006" y="5714406"/>
            <a:ext cx="299123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151" y="59827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59879" y="5562600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05467" y="5672001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Case 1</a:t>
            </a:r>
            <a:br>
              <a:rPr lang="en-IN" sz="1600" dirty="0" smtClean="0"/>
            </a:br>
            <a:r>
              <a:rPr lang="en-IN" sz="1600" dirty="0" smtClean="0"/>
              <a:t>Right Rotation </a:t>
            </a:r>
          </a:p>
          <a:p>
            <a:pPr algn="ctr"/>
            <a:r>
              <a:rPr lang="en-IN" sz="1600" dirty="0" smtClean="0"/>
              <a:t>of Node </a:t>
            </a:r>
            <a:r>
              <a:rPr lang="en-IN" sz="1600" b="1" dirty="0" smtClean="0">
                <a:solidFill>
                  <a:srgbClr val="FF0000"/>
                </a:solidFill>
              </a:rPr>
              <a:t>6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76600" y="5145438"/>
            <a:ext cx="356400" cy="369332"/>
            <a:chOff x="486299" y="2204716"/>
            <a:chExt cx="356400" cy="369332"/>
          </a:xfrm>
        </p:grpSpPr>
        <p:sp>
          <p:nvSpPr>
            <p:cNvPr id="73" name="Oval 7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366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700865" y="5683922"/>
            <a:ext cx="356400" cy="374296"/>
            <a:chOff x="486299" y="2209800"/>
            <a:chExt cx="356400" cy="374296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3" idx="3"/>
            <a:endCxn id="76" idx="7"/>
          </p:cNvCxnSpPr>
          <p:nvPr/>
        </p:nvCxnSpPr>
        <p:spPr>
          <a:xfrm flipH="1">
            <a:off x="3005071" y="5454728"/>
            <a:ext cx="323723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811945" y="5638800"/>
            <a:ext cx="356400" cy="374296"/>
            <a:chOff x="486299" y="2209800"/>
            <a:chExt cx="356400" cy="374296"/>
          </a:xfrm>
        </p:grpSpPr>
        <p:sp>
          <p:nvSpPr>
            <p:cNvPr id="80" name="Oval 7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82"/>
          <p:cNvCxnSpPr>
            <a:stCxn id="73" idx="5"/>
            <a:endCxn id="80" idx="1"/>
          </p:cNvCxnSpPr>
          <p:nvPr/>
        </p:nvCxnSpPr>
        <p:spPr>
          <a:xfrm>
            <a:off x="3580806" y="5454728"/>
            <a:ext cx="283333" cy="23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23887" y="57225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157534" y="5675224"/>
            <a:ext cx="285918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014132" y="51646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8" name="Freeform 87"/>
          <p:cNvSpPr/>
          <p:nvPr/>
        </p:nvSpPr>
        <p:spPr>
          <a:xfrm>
            <a:off x="1744133" y="4343400"/>
            <a:ext cx="2802467" cy="2133600"/>
          </a:xfrm>
          <a:custGeom>
            <a:avLst/>
            <a:gdLst>
              <a:gd name="connsiteX0" fmla="*/ 0 w 2802467"/>
              <a:gd name="connsiteY0" fmla="*/ 0 h 2133600"/>
              <a:gd name="connsiteX1" fmla="*/ 2802467 w 2802467"/>
              <a:gd name="connsiteY1" fmla="*/ 0 h 2133600"/>
              <a:gd name="connsiteX2" fmla="*/ 2802467 w 2802467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2467" h="2133600">
                <a:moveTo>
                  <a:pt x="0" y="0"/>
                </a:moveTo>
                <a:lnTo>
                  <a:pt x="2802467" y="0"/>
                </a:lnTo>
                <a:lnTo>
                  <a:pt x="2802467" y="21336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752600" y="1745397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198455" y="2201180"/>
            <a:ext cx="356400" cy="374296"/>
            <a:chOff x="486299" y="2209800"/>
            <a:chExt cx="356400" cy="374296"/>
          </a:xfrm>
        </p:grpSpPr>
        <p:sp>
          <p:nvSpPr>
            <p:cNvPr id="66" name="Oval 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22720" y="2734580"/>
            <a:ext cx="356400" cy="374296"/>
            <a:chOff x="486299" y="2209800"/>
            <a:chExt cx="356400" cy="374296"/>
          </a:xfrm>
        </p:grpSpPr>
        <p:sp>
          <p:nvSpPr>
            <p:cNvPr id="71" name="Oval 7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66" idx="3"/>
            <a:endCxn id="71" idx="7"/>
          </p:cNvCxnSpPr>
          <p:nvPr/>
        </p:nvCxnSpPr>
        <p:spPr>
          <a:xfrm flipH="1">
            <a:off x="2926926" y="2505386"/>
            <a:ext cx="323723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733800" y="2689458"/>
            <a:ext cx="356400" cy="374296"/>
            <a:chOff x="486299" y="2209800"/>
            <a:chExt cx="356400" cy="374296"/>
          </a:xfrm>
        </p:grpSpPr>
        <p:sp>
          <p:nvSpPr>
            <p:cNvPr id="90" name="Oval 8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66" idx="5"/>
            <a:endCxn id="90" idx="1"/>
          </p:cNvCxnSpPr>
          <p:nvPr/>
        </p:nvCxnSpPr>
        <p:spPr>
          <a:xfrm>
            <a:off x="3502661" y="2505386"/>
            <a:ext cx="283333" cy="23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52490" y="3429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057400" y="3276600"/>
            <a:ext cx="356400" cy="374296"/>
            <a:chOff x="486299" y="2209800"/>
            <a:chExt cx="356400" cy="374296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Arrow Connector 5"/>
          <p:cNvCxnSpPr>
            <a:stCxn id="71" idx="3"/>
            <a:endCxn id="96" idx="7"/>
          </p:cNvCxnSpPr>
          <p:nvPr/>
        </p:nvCxnSpPr>
        <p:spPr>
          <a:xfrm flipH="1">
            <a:off x="2361606" y="3038786"/>
            <a:ext cx="313308" cy="290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78230" y="2590800"/>
            <a:ext cx="28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23130" y="28746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222750" y="1905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542816" y="1752600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542816" y="1745397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094055" y="1935844"/>
            <a:ext cx="356400" cy="374296"/>
            <a:chOff x="486299" y="2209800"/>
            <a:chExt cx="356400" cy="374296"/>
          </a:xfrm>
        </p:grpSpPr>
        <p:sp>
          <p:nvSpPr>
            <p:cNvPr id="104" name="Oval 10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1031" y="2214764"/>
              <a:ext cx="27426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stCxn id="104" idx="3"/>
            <a:endCxn id="125" idx="7"/>
          </p:cNvCxnSpPr>
          <p:nvPr/>
        </p:nvCxnSpPr>
        <p:spPr>
          <a:xfrm flipH="1">
            <a:off x="5922910" y="2240050"/>
            <a:ext cx="223339" cy="2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553200" y="2424122"/>
            <a:ext cx="382945" cy="414488"/>
            <a:chOff x="486299" y="2209800"/>
            <a:chExt cx="382945" cy="414488"/>
          </a:xfrm>
        </p:grpSpPr>
        <p:sp>
          <p:nvSpPr>
            <p:cNvPr id="111" name="Oval 1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7558" y="225495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3" name="Straight Arrow Connector 112"/>
          <p:cNvCxnSpPr>
            <a:stCxn id="104" idx="5"/>
            <a:endCxn id="111" idx="1"/>
          </p:cNvCxnSpPr>
          <p:nvPr/>
        </p:nvCxnSpPr>
        <p:spPr>
          <a:xfrm>
            <a:off x="6398261" y="2240050"/>
            <a:ext cx="207133" cy="23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181600" y="3006180"/>
            <a:ext cx="356400" cy="369332"/>
            <a:chOff x="486299" y="2204716"/>
            <a:chExt cx="356400" cy="369332"/>
          </a:xfrm>
        </p:grpSpPr>
        <p:sp>
          <p:nvSpPr>
            <p:cNvPr id="116" name="Oval 11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endCxn id="116" idx="7"/>
          </p:cNvCxnSpPr>
          <p:nvPr/>
        </p:nvCxnSpPr>
        <p:spPr>
          <a:xfrm flipH="1">
            <a:off x="5485806" y="2780522"/>
            <a:ext cx="219950" cy="28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724400" y="3505200"/>
            <a:ext cx="356400" cy="374296"/>
            <a:chOff x="486299" y="2209800"/>
            <a:chExt cx="356400" cy="374296"/>
          </a:xfrm>
        </p:grpSpPr>
        <p:sp>
          <p:nvSpPr>
            <p:cNvPr id="122" name="Oval 12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116" idx="3"/>
            <a:endCxn id="122" idx="7"/>
          </p:cNvCxnSpPr>
          <p:nvPr/>
        </p:nvCxnSpPr>
        <p:spPr>
          <a:xfrm flipH="1">
            <a:off x="5028606" y="3315470"/>
            <a:ext cx="205188" cy="241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5618704" y="24384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5649723" y="244336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57178" y="35211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941422" y="29835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814195" y="2155204"/>
            <a:ext cx="89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Critical 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6904" y="3149068"/>
            <a:ext cx="1213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715000" y="3208825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Case 1</a:t>
            </a:r>
            <a:br>
              <a:rPr lang="en-IN" sz="1600" dirty="0" smtClean="0"/>
            </a:br>
            <a:r>
              <a:rPr lang="en-IN" sz="1600" dirty="0" smtClean="0"/>
              <a:t>Right Rotation </a:t>
            </a:r>
          </a:p>
          <a:p>
            <a:pPr algn="ctr"/>
            <a:r>
              <a:rPr lang="en-IN" sz="1600" dirty="0" smtClean="0"/>
              <a:t>of Node </a:t>
            </a:r>
            <a:r>
              <a:rPr lang="en-IN" sz="1600" b="1" dirty="0" smtClean="0">
                <a:solidFill>
                  <a:srgbClr val="FF0000"/>
                </a:solidFill>
              </a:rPr>
              <a:t>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797000" y="2738956"/>
            <a:ext cx="356400" cy="374296"/>
            <a:chOff x="486299" y="2209800"/>
            <a:chExt cx="356400" cy="374296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339800" y="3272356"/>
            <a:ext cx="356400" cy="374296"/>
            <a:chOff x="486299" y="2209800"/>
            <a:chExt cx="356400" cy="374296"/>
          </a:xfrm>
        </p:grpSpPr>
        <p:sp>
          <p:nvSpPr>
            <p:cNvPr id="135" name="Oval 13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Straight Arrow Connector 136"/>
          <p:cNvCxnSpPr>
            <a:stCxn id="132" idx="3"/>
            <a:endCxn id="135" idx="7"/>
          </p:cNvCxnSpPr>
          <p:nvPr/>
        </p:nvCxnSpPr>
        <p:spPr>
          <a:xfrm flipH="1">
            <a:off x="7644006" y="3043162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8254200" y="3272356"/>
            <a:ext cx="356400" cy="374296"/>
            <a:chOff x="486299" y="2209800"/>
            <a:chExt cx="356400" cy="374296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32" idx="5"/>
            <a:endCxn id="139" idx="1"/>
          </p:cNvCxnSpPr>
          <p:nvPr/>
        </p:nvCxnSpPr>
        <p:spPr>
          <a:xfrm>
            <a:off x="8101206" y="3043162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8176055" y="2098278"/>
            <a:ext cx="356400" cy="374296"/>
            <a:chOff x="486299" y="2209800"/>
            <a:chExt cx="356400" cy="374296"/>
          </a:xfrm>
        </p:grpSpPr>
        <p:sp>
          <p:nvSpPr>
            <p:cNvPr id="142" name="Oval 1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635200" y="2647624"/>
            <a:ext cx="356400" cy="371532"/>
            <a:chOff x="486299" y="2194668"/>
            <a:chExt cx="356400" cy="371532"/>
          </a:xfrm>
        </p:grpSpPr>
        <p:sp>
          <p:nvSpPr>
            <p:cNvPr id="145" name="Oval 1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45" idx="1"/>
          </p:cNvCxnSpPr>
          <p:nvPr/>
        </p:nvCxnSpPr>
        <p:spPr>
          <a:xfrm>
            <a:off x="8480261" y="2402484"/>
            <a:ext cx="207133" cy="312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2" idx="3"/>
            <a:endCxn id="132" idx="0"/>
          </p:cNvCxnSpPr>
          <p:nvPr/>
        </p:nvCxnSpPr>
        <p:spPr>
          <a:xfrm flipH="1">
            <a:off x="7975200" y="2402484"/>
            <a:ext cx="253049" cy="33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92593" y="3516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8020074" y="33803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542778" y="2754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396890" y="26887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7919712" y="21293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46600" y="4343400"/>
            <a:ext cx="452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542816" y="4343400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984019" y="541516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19375" y="5060278"/>
            <a:ext cx="356400" cy="374296"/>
            <a:chOff x="486299" y="2209800"/>
            <a:chExt cx="356400" cy="374296"/>
          </a:xfrm>
        </p:grpSpPr>
        <p:sp>
          <p:nvSpPr>
            <p:cNvPr id="181" name="Oval 18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162175" y="5593678"/>
            <a:ext cx="356400" cy="374296"/>
            <a:chOff x="486299" y="2209800"/>
            <a:chExt cx="356400" cy="374296"/>
          </a:xfrm>
        </p:grpSpPr>
        <p:sp>
          <p:nvSpPr>
            <p:cNvPr id="184" name="Oval 18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Straight Arrow Connector 185"/>
          <p:cNvCxnSpPr>
            <a:stCxn id="181" idx="3"/>
            <a:endCxn id="184" idx="7"/>
          </p:cNvCxnSpPr>
          <p:nvPr/>
        </p:nvCxnSpPr>
        <p:spPr>
          <a:xfrm flipH="1">
            <a:off x="5466381" y="5364484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076575" y="5593678"/>
            <a:ext cx="356400" cy="374296"/>
            <a:chOff x="486299" y="2209800"/>
            <a:chExt cx="356400" cy="374296"/>
          </a:xfrm>
        </p:grpSpPr>
        <p:sp>
          <p:nvSpPr>
            <p:cNvPr id="188" name="Oval 18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0" name="Straight Arrow Connector 189"/>
          <p:cNvCxnSpPr>
            <a:stCxn id="181" idx="5"/>
            <a:endCxn id="188" idx="1"/>
          </p:cNvCxnSpPr>
          <p:nvPr/>
        </p:nvCxnSpPr>
        <p:spPr>
          <a:xfrm>
            <a:off x="5923581" y="5364484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5998430" y="44196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029449" y="4424564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6457575" y="4968946"/>
            <a:ext cx="356400" cy="371532"/>
            <a:chOff x="486299" y="2194668"/>
            <a:chExt cx="356400" cy="3715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1"/>
          </p:cNvCxnSpPr>
          <p:nvPr/>
        </p:nvCxnSpPr>
        <p:spPr>
          <a:xfrm>
            <a:off x="6302636" y="4723806"/>
            <a:ext cx="207133" cy="312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2" idx="3"/>
            <a:endCxn id="181" idx="0"/>
          </p:cNvCxnSpPr>
          <p:nvPr/>
        </p:nvCxnSpPr>
        <p:spPr>
          <a:xfrm flipH="1">
            <a:off x="5797575" y="4723806"/>
            <a:ext cx="253049" cy="33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920470" y="55869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5842449" y="57017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381183" y="50761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219265" y="5010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286088" y="4341206"/>
            <a:ext cx="14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4728904" y="6076744"/>
            <a:ext cx="356400" cy="374296"/>
            <a:chOff x="486299" y="2209800"/>
            <a:chExt cx="356400" cy="374296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stCxn id="184" idx="3"/>
            <a:endCxn id="205" idx="7"/>
          </p:cNvCxnSpPr>
          <p:nvPr/>
        </p:nvCxnSpPr>
        <p:spPr>
          <a:xfrm flipH="1">
            <a:off x="5033110" y="5897884"/>
            <a:ext cx="181259" cy="231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029200" y="613362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6482343" y="5510046"/>
            <a:ext cx="827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6184484" y="5720523"/>
            <a:ext cx="12671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Case 1</a:t>
            </a:r>
            <a:br>
              <a:rPr lang="en-IN" sz="1400" dirty="0" smtClean="0"/>
            </a:br>
            <a:r>
              <a:rPr lang="en-IN" sz="1400" dirty="0" smtClean="0"/>
              <a:t>Right Rotation </a:t>
            </a:r>
          </a:p>
          <a:p>
            <a:pPr algn="ctr"/>
            <a:r>
              <a:rPr lang="en-IN" sz="1400" dirty="0" smtClean="0"/>
              <a:t>of Node </a:t>
            </a:r>
            <a:r>
              <a:rPr lang="en-IN" sz="1400" b="1" dirty="0" smtClean="0">
                <a:solidFill>
                  <a:srgbClr val="FF0000"/>
                </a:solidFill>
              </a:rPr>
              <a:t>5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694224" y="6040322"/>
            <a:ext cx="356400" cy="374296"/>
            <a:chOff x="486299" y="2209800"/>
            <a:chExt cx="356400" cy="374296"/>
          </a:xfrm>
        </p:grpSpPr>
        <p:sp>
          <p:nvSpPr>
            <p:cNvPr id="212" name="Oval 21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8101800" y="4572000"/>
            <a:ext cx="356400" cy="374296"/>
            <a:chOff x="486299" y="2209800"/>
            <a:chExt cx="356400" cy="374296"/>
          </a:xfrm>
        </p:grpSpPr>
        <p:sp>
          <p:nvSpPr>
            <p:cNvPr id="224" name="Oval 22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7620000" y="5105400"/>
            <a:ext cx="356400" cy="374296"/>
            <a:chOff x="486299" y="2209800"/>
            <a:chExt cx="356400" cy="374296"/>
          </a:xfrm>
        </p:grpSpPr>
        <p:sp>
          <p:nvSpPr>
            <p:cNvPr id="227" name="Oval 22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9" name="Straight Arrow Connector 228"/>
          <p:cNvCxnSpPr>
            <a:stCxn id="224" idx="3"/>
            <a:endCxn id="227" idx="7"/>
          </p:cNvCxnSpPr>
          <p:nvPr/>
        </p:nvCxnSpPr>
        <p:spPr>
          <a:xfrm flipH="1">
            <a:off x="7924206" y="4876206"/>
            <a:ext cx="2297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7263600" y="5645504"/>
            <a:ext cx="356400" cy="374296"/>
            <a:chOff x="486299" y="2209800"/>
            <a:chExt cx="356400" cy="374296"/>
          </a:xfrm>
        </p:grpSpPr>
        <p:sp>
          <p:nvSpPr>
            <p:cNvPr id="231" name="Oval 23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27" idx="3"/>
            <a:endCxn id="231" idx="7"/>
          </p:cNvCxnSpPr>
          <p:nvPr/>
        </p:nvCxnSpPr>
        <p:spPr>
          <a:xfrm flipH="1">
            <a:off x="7567806" y="5409606"/>
            <a:ext cx="104388" cy="28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8482800" y="5105400"/>
            <a:ext cx="356400" cy="374296"/>
            <a:chOff x="8404655" y="5105400"/>
            <a:chExt cx="356400" cy="374296"/>
          </a:xfrm>
        </p:grpSpPr>
        <p:sp>
          <p:nvSpPr>
            <p:cNvPr id="239" name="Oval 238"/>
            <p:cNvSpPr/>
            <p:nvPr/>
          </p:nvSpPr>
          <p:spPr>
            <a:xfrm>
              <a:off x="8404655" y="51054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435674" y="51103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8763000" y="5654746"/>
            <a:ext cx="356400" cy="371532"/>
            <a:chOff x="486299" y="2194668"/>
            <a:chExt cx="356400" cy="371532"/>
          </a:xfrm>
        </p:grpSpPr>
        <p:sp>
          <p:nvSpPr>
            <p:cNvPr id="242" name="Oval 2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Straight Arrow Connector 248"/>
          <p:cNvCxnSpPr>
            <a:stCxn id="224" idx="5"/>
            <a:endCxn id="240" idx="0"/>
          </p:cNvCxnSpPr>
          <p:nvPr/>
        </p:nvCxnSpPr>
        <p:spPr>
          <a:xfrm>
            <a:off x="8406006" y="4876206"/>
            <a:ext cx="258656" cy="234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5"/>
            <a:endCxn id="243" idx="0"/>
          </p:cNvCxnSpPr>
          <p:nvPr/>
        </p:nvCxnSpPr>
        <p:spPr>
          <a:xfrm>
            <a:off x="8787006" y="5409606"/>
            <a:ext cx="157856" cy="245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98525" y="5599548"/>
            <a:ext cx="356400" cy="374296"/>
            <a:chOff x="486299" y="2209800"/>
            <a:chExt cx="356400" cy="374296"/>
          </a:xfrm>
        </p:grpSpPr>
        <p:sp>
          <p:nvSpPr>
            <p:cNvPr id="257" name="Oval 2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0" name="Straight Arrow Connector 259"/>
          <p:cNvCxnSpPr>
            <a:stCxn id="239" idx="3"/>
            <a:endCxn id="257" idx="7"/>
          </p:cNvCxnSpPr>
          <p:nvPr/>
        </p:nvCxnSpPr>
        <p:spPr>
          <a:xfrm flipH="1">
            <a:off x="8402731" y="5409606"/>
            <a:ext cx="132263" cy="242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7305490" y="59377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8117730" y="589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8803530" y="59737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7393536" y="50752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8224074" y="5105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8408298" y="45259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59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0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/>
      <p:bldP spid="19" grpId="0"/>
      <p:bldP spid="20" grpId="0"/>
      <p:bldP spid="30" grpId="0"/>
      <p:bldP spid="34" grpId="0"/>
      <p:bldP spid="49" grpId="0" animBg="1"/>
      <p:bldP spid="53" grpId="0" animBg="1"/>
      <p:bldP spid="54" grpId="0"/>
      <p:bldP spid="64" grpId="0"/>
      <p:bldP spid="69" grpId="0"/>
      <p:bldP spid="84" grpId="0"/>
      <p:bldP spid="85" grpId="0"/>
      <p:bldP spid="86" grpId="0"/>
      <p:bldP spid="88" grpId="0" animBg="1"/>
      <p:bldP spid="62" grpId="0" animBg="1"/>
      <p:bldP spid="94" grpId="0"/>
      <p:bldP spid="98" grpId="0"/>
      <p:bldP spid="99" grpId="0"/>
      <p:bldP spid="100" grpId="0"/>
      <p:bldP spid="102" grpId="0" animBg="1"/>
      <p:bldP spid="125" grpId="0" animBg="1"/>
      <p:bldP spid="126" grpId="0"/>
      <p:bldP spid="127" grpId="0"/>
      <p:bldP spid="128" grpId="0"/>
      <p:bldP spid="129" grpId="0"/>
      <p:bldP spid="130" grpId="0"/>
      <p:bldP spid="119" grpId="0"/>
      <p:bldP spid="120" grpId="0"/>
      <p:bldP spid="124" grpId="0"/>
      <p:bldP spid="148" grpId="0"/>
      <p:bldP spid="149" grpId="0"/>
      <p:bldP spid="150" grpId="0" animBg="1"/>
      <p:bldP spid="192" grpId="0" animBg="1"/>
      <p:bldP spid="193" grpId="0"/>
      <p:bldP spid="199" grpId="0"/>
      <p:bldP spid="200" grpId="0"/>
      <p:bldP spid="201" grpId="0"/>
      <p:bldP spid="202" grpId="0"/>
      <p:bldP spid="203" grpId="0"/>
      <p:bldP spid="207" grpId="0"/>
      <p:bldP spid="209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</a:t>
            </a:r>
            <a:r>
              <a:rPr lang="en-IN" sz="2400" dirty="0" smtClean="0"/>
              <a:t>elements in </a:t>
            </a:r>
            <a:r>
              <a:rPr lang="en-IN" sz="2400" dirty="0"/>
              <a:t>order of their occurrence </a:t>
            </a:r>
            <a:r>
              <a:rPr lang="en-IN" sz="2400" b="1" dirty="0" smtClean="0">
                <a:solidFill>
                  <a:srgbClr val="FF0000"/>
                </a:solidFill>
              </a:rPr>
              <a:t>64, 1, 44, 26, 13, 110, 98, 85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978" y="17453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/>
              <a:t>Insert </a:t>
            </a:r>
            <a:r>
              <a:rPr lang="en-IN" sz="1600" b="1" dirty="0" smtClean="0">
                <a:solidFill>
                  <a:srgbClr val="FF0000"/>
                </a:solidFill>
              </a:rPr>
              <a:t>64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444" y="28701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290" y="220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1151" y="327697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174539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6022" y="28701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8262" y="2209800"/>
            <a:ext cx="418704" cy="374296"/>
            <a:chOff x="448761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8761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09835" y="3276600"/>
            <a:ext cx="418704" cy="369332"/>
            <a:chOff x="457934" y="2209800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934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3810000"/>
            <a:ext cx="356400" cy="384344"/>
            <a:chOff x="486299" y="2209800"/>
            <a:chExt cx="356400" cy="384344"/>
          </a:xfrm>
        </p:grpSpPr>
        <p:sp>
          <p:nvSpPr>
            <p:cNvPr id="20" name="Oval 1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7" idx="3"/>
            <a:endCxn id="20" idx="7"/>
          </p:cNvCxnSpPr>
          <p:nvPr/>
        </p:nvCxnSpPr>
        <p:spPr>
          <a:xfrm flipH="1">
            <a:off x="685206" y="3580806"/>
            <a:ext cx="2051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" y="4343400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44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74978" y="43434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49377" y="4757058"/>
            <a:ext cx="138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Critical 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Node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38" y="5029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1896" y="503338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6473" y="5493968"/>
            <a:ext cx="356400" cy="370316"/>
            <a:chOff x="486299" y="2195884"/>
            <a:chExt cx="356400" cy="370316"/>
          </a:xfrm>
        </p:grpSpPr>
        <p:sp>
          <p:nvSpPr>
            <p:cNvPr id="57" name="Oval 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318" y="21958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stCxn id="54" idx="3"/>
            <a:endCxn id="57" idx="7"/>
          </p:cNvCxnSpPr>
          <p:nvPr/>
        </p:nvCxnSpPr>
        <p:spPr>
          <a:xfrm flipH="1">
            <a:off x="410679" y="5333406"/>
            <a:ext cx="239053" cy="226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9834" y="5955268"/>
            <a:ext cx="418704" cy="369332"/>
            <a:chOff x="461061" y="2205068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1061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7" idx="5"/>
            <a:endCxn id="61" idx="1"/>
          </p:cNvCxnSpPr>
          <p:nvPr/>
        </p:nvCxnSpPr>
        <p:spPr>
          <a:xfrm>
            <a:off x="410679" y="5812090"/>
            <a:ext cx="226587" cy="200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59879" y="5867400"/>
            <a:ext cx="26264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98896" y="5986046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46314" y="551796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345878" y="4554973"/>
            <a:ext cx="274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Case 2: Left Right Rotation</a:t>
            </a:r>
          </a:p>
          <a:p>
            <a:r>
              <a:rPr lang="en-IN" dirty="0" smtClean="0"/>
              <a:t>Left Rotation of Left Child 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IN" dirty="0" smtClean="0"/>
              <a:t>Followed By</a:t>
            </a:r>
          </a:p>
          <a:p>
            <a:r>
              <a:rPr lang="en-IN" dirty="0" smtClean="0"/>
              <a:t>Right </a:t>
            </a:r>
            <a:r>
              <a:rPr lang="en-IN" dirty="0"/>
              <a:t>R</a:t>
            </a:r>
            <a:r>
              <a:rPr lang="en-IN" dirty="0" smtClean="0"/>
              <a:t>otation of Parent </a:t>
            </a:r>
            <a:r>
              <a:rPr lang="en-IN" b="1" dirty="0" smtClean="0">
                <a:solidFill>
                  <a:srgbClr val="FF0000"/>
                </a:solidFill>
              </a:rPr>
              <a:t>64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19687" y="6007576"/>
            <a:ext cx="27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Left Rotation of Left </a:t>
            </a:r>
            <a:r>
              <a:rPr lang="en-IN" dirty="0" smtClean="0"/>
              <a:t>Child 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876800" y="5338732"/>
            <a:ext cx="418704" cy="376268"/>
            <a:chOff x="461061" y="2209800"/>
            <a:chExt cx="418704" cy="376268"/>
          </a:xfrm>
        </p:grpSpPr>
        <p:sp>
          <p:nvSpPr>
            <p:cNvPr id="91" name="Oval 9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1061" y="221673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520400" y="5877448"/>
            <a:ext cx="356400" cy="370952"/>
            <a:chOff x="486299" y="2195248"/>
            <a:chExt cx="356400" cy="370952"/>
          </a:xfrm>
        </p:grpSpPr>
        <p:sp>
          <p:nvSpPr>
            <p:cNvPr id="94" name="Oval 9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1939" y="219524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54910" y="4736068"/>
            <a:ext cx="418704" cy="369332"/>
            <a:chOff x="458809" y="2207552"/>
            <a:chExt cx="418704" cy="369332"/>
          </a:xfrm>
        </p:grpSpPr>
        <p:sp>
          <p:nvSpPr>
            <p:cNvPr id="97" name="Oval 9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8809" y="220755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7" idx="3"/>
            <a:endCxn id="91" idx="7"/>
          </p:cNvCxnSpPr>
          <p:nvPr/>
        </p:nvCxnSpPr>
        <p:spPr>
          <a:xfrm flipH="1">
            <a:off x="5206244" y="5042522"/>
            <a:ext cx="128350" cy="348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4" idx="7"/>
          </p:cNvCxnSpPr>
          <p:nvPr/>
        </p:nvCxnSpPr>
        <p:spPr>
          <a:xfrm flipH="1">
            <a:off x="4824606" y="5642938"/>
            <a:ext cx="129626" cy="301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599086" y="5410200"/>
            <a:ext cx="1532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558894" y="5550376"/>
            <a:ext cx="157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Right Rotation </a:t>
            </a:r>
            <a:endParaRPr lang="en-IN" dirty="0" smtClean="0"/>
          </a:p>
          <a:p>
            <a:r>
              <a:rPr lang="en-IN" dirty="0" smtClean="0"/>
              <a:t>of </a:t>
            </a:r>
            <a:r>
              <a:rPr lang="en-IN" dirty="0"/>
              <a:t>Parent </a:t>
            </a:r>
            <a:r>
              <a:rPr lang="en-IN" b="1" dirty="0">
                <a:solidFill>
                  <a:srgbClr val="FF0000"/>
                </a:solidFill>
              </a:rPr>
              <a:t>64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7810896" y="4953000"/>
            <a:ext cx="418704" cy="381000"/>
            <a:chOff x="461061" y="2209800"/>
            <a:chExt cx="418704" cy="381000"/>
          </a:xfrm>
        </p:grpSpPr>
        <p:sp>
          <p:nvSpPr>
            <p:cNvPr id="107" name="Oval 10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340438" y="5638800"/>
            <a:ext cx="356400" cy="369332"/>
            <a:chOff x="486299" y="2205068"/>
            <a:chExt cx="356400" cy="369332"/>
          </a:xfrm>
        </p:grpSpPr>
        <p:sp>
          <p:nvSpPr>
            <p:cNvPr id="110" name="Oval 10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0328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341808" y="5638800"/>
            <a:ext cx="418704" cy="369332"/>
            <a:chOff x="458573" y="2209800"/>
            <a:chExt cx="418704" cy="369332"/>
          </a:xfrm>
        </p:grpSpPr>
        <p:sp>
          <p:nvSpPr>
            <p:cNvPr id="113" name="Oval 11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r>
                <a:rPr lang="en-IN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Straight Arrow Connector 115"/>
          <p:cNvCxnSpPr>
            <a:stCxn id="107" idx="3"/>
            <a:endCxn id="110" idx="7"/>
          </p:cNvCxnSpPr>
          <p:nvPr/>
        </p:nvCxnSpPr>
        <p:spPr>
          <a:xfrm flipH="1">
            <a:off x="7644644" y="5257206"/>
            <a:ext cx="243684" cy="43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5"/>
            <a:endCxn id="113" idx="1"/>
          </p:cNvCxnSpPr>
          <p:nvPr/>
        </p:nvCxnSpPr>
        <p:spPr>
          <a:xfrm>
            <a:off x="8140340" y="5257206"/>
            <a:ext cx="281388" cy="43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366556" y="59436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8453452" y="5975424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8194708" y="494295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752600" y="4343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44953" y="1752600"/>
            <a:ext cx="13409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26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756458" y="2133600"/>
            <a:ext cx="418704" cy="381000"/>
            <a:chOff x="461061" y="2209800"/>
            <a:chExt cx="418704" cy="381000"/>
          </a:xfrm>
        </p:grpSpPr>
        <p:sp>
          <p:nvSpPr>
            <p:cNvPr id="126" name="Oval 12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Oval 128"/>
          <p:cNvSpPr/>
          <p:nvPr/>
        </p:nvSpPr>
        <p:spPr>
          <a:xfrm>
            <a:off x="2286000" y="2671732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323429" y="2667000"/>
            <a:ext cx="3016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287370" y="2667000"/>
            <a:ext cx="418704" cy="369332"/>
            <a:chOff x="458573" y="2209800"/>
            <a:chExt cx="418704" cy="369332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r>
                <a:rPr lang="en-IN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>
            <a:stCxn id="126" idx="3"/>
            <a:endCxn id="129" idx="7"/>
          </p:cNvCxnSpPr>
          <p:nvPr/>
        </p:nvCxnSpPr>
        <p:spPr>
          <a:xfrm flipH="1">
            <a:off x="2590206" y="2437806"/>
            <a:ext cx="243684" cy="286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6" idx="5"/>
            <a:endCxn id="132" idx="1"/>
          </p:cNvCxnSpPr>
          <p:nvPr/>
        </p:nvCxnSpPr>
        <p:spPr>
          <a:xfrm>
            <a:off x="3085902" y="2437806"/>
            <a:ext cx="281388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491042" y="174351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, </a:t>
            </a:r>
            <a:r>
              <a:rPr lang="en-IN" sz="1600" b="1" dirty="0" smtClean="0">
                <a:solidFill>
                  <a:srgbClr val="FF0000"/>
                </a:solidFill>
              </a:rPr>
              <a:t>13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2743200" y="3124200"/>
            <a:ext cx="418704" cy="369332"/>
            <a:chOff x="461699" y="2205068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16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209800" y="3594748"/>
            <a:ext cx="418704" cy="369332"/>
            <a:chOff x="471818" y="2206748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1818" y="22067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Arrow Connector 145"/>
          <p:cNvCxnSpPr>
            <a:stCxn id="129" idx="5"/>
            <a:endCxn id="140" idx="1"/>
          </p:cNvCxnSpPr>
          <p:nvPr/>
        </p:nvCxnSpPr>
        <p:spPr>
          <a:xfrm>
            <a:off x="2590206" y="2975938"/>
            <a:ext cx="229788" cy="205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0" idx="3"/>
            <a:endCxn id="143" idx="7"/>
          </p:cNvCxnSpPr>
          <p:nvPr/>
        </p:nvCxnSpPr>
        <p:spPr>
          <a:xfrm flipH="1">
            <a:off x="2528487" y="3433138"/>
            <a:ext cx="291507" cy="216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099356" y="31242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600848" y="270300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</a:t>
            </a:r>
            <a:endParaRPr lang="en-US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442756" y="381381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099356" y="21336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L</a:t>
            </a:r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570704" y="3623846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B’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285800" y="3124200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L’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718272" y="2380616"/>
            <a:ext cx="8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Critical Node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8906" y="1752600"/>
            <a:ext cx="435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Case 3: Right Left Rotation</a:t>
            </a:r>
          </a:p>
          <a:p>
            <a:r>
              <a:rPr lang="en-IN" dirty="0" smtClean="0"/>
              <a:t>Right Rotation of Right Child </a:t>
            </a:r>
            <a:r>
              <a:rPr lang="en-IN" b="1" dirty="0" smtClean="0">
                <a:solidFill>
                  <a:srgbClr val="FF0000"/>
                </a:solidFill>
              </a:rPr>
              <a:t>26, </a:t>
            </a:r>
            <a:r>
              <a:rPr lang="en-IN" dirty="0" smtClean="0"/>
              <a:t>Followed By</a:t>
            </a:r>
          </a:p>
          <a:p>
            <a:r>
              <a:rPr lang="en-IN" dirty="0" smtClean="0"/>
              <a:t>Left </a:t>
            </a:r>
            <a:r>
              <a:rPr lang="en-IN" dirty="0"/>
              <a:t>R</a:t>
            </a:r>
            <a:r>
              <a:rPr lang="en-IN" dirty="0" smtClean="0"/>
              <a:t>otation of Parent 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3389286" y="3581400"/>
            <a:ext cx="1435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198619" y="3640551"/>
            <a:ext cx="17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Right Rotation </a:t>
            </a:r>
          </a:p>
          <a:p>
            <a:r>
              <a:rPr lang="en-IN" dirty="0" smtClean="0"/>
              <a:t>of Right Child </a:t>
            </a:r>
            <a:r>
              <a:rPr lang="en-IN" b="1" dirty="0" smtClean="0">
                <a:solidFill>
                  <a:srgbClr val="FF0000"/>
                </a:solidFill>
              </a:rPr>
              <a:t>26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5220096" y="3505200"/>
            <a:ext cx="418704" cy="369332"/>
            <a:chOff x="463999" y="2205068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39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638800" y="3886200"/>
            <a:ext cx="418704" cy="369332"/>
            <a:chOff x="472643" y="2205068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800600" y="3135868"/>
            <a:ext cx="356400" cy="369332"/>
            <a:chOff x="486299" y="2205068"/>
            <a:chExt cx="356400" cy="369332"/>
          </a:xfrm>
        </p:grpSpPr>
        <p:sp>
          <p:nvSpPr>
            <p:cNvPr id="169" name="Oval 16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2783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334000" y="2678668"/>
            <a:ext cx="418704" cy="369332"/>
            <a:chOff x="461699" y="2203356"/>
            <a:chExt cx="418704" cy="369332"/>
          </a:xfrm>
        </p:grpSpPr>
        <p:sp>
          <p:nvSpPr>
            <p:cNvPr id="172" name="Oval 17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61699" y="220335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849560" y="3135868"/>
            <a:ext cx="418704" cy="369332"/>
            <a:chOff x="463723" y="2205068"/>
            <a:chExt cx="418704" cy="369332"/>
          </a:xfrm>
        </p:grpSpPr>
        <p:sp>
          <p:nvSpPr>
            <p:cNvPr id="175" name="Oval 17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72" idx="3"/>
            <a:endCxn id="169" idx="7"/>
          </p:cNvCxnSpPr>
          <p:nvPr/>
        </p:nvCxnSpPr>
        <p:spPr>
          <a:xfrm flipH="1">
            <a:off x="5104806" y="2989318"/>
            <a:ext cx="305988" cy="203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2" idx="5"/>
            <a:endCxn id="175" idx="1"/>
          </p:cNvCxnSpPr>
          <p:nvPr/>
        </p:nvCxnSpPr>
        <p:spPr>
          <a:xfrm>
            <a:off x="5662806" y="2989318"/>
            <a:ext cx="261524" cy="203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5"/>
            <a:endCxn id="163" idx="1"/>
          </p:cNvCxnSpPr>
          <p:nvPr/>
        </p:nvCxnSpPr>
        <p:spPr>
          <a:xfrm>
            <a:off x="5104806" y="3444806"/>
            <a:ext cx="189784" cy="117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3" idx="5"/>
            <a:endCxn id="166" idx="1"/>
          </p:cNvCxnSpPr>
          <p:nvPr/>
        </p:nvCxnSpPr>
        <p:spPr>
          <a:xfrm>
            <a:off x="5546602" y="3814138"/>
            <a:ext cx="158048" cy="128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887500" y="3698175"/>
            <a:ext cx="12436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045556" y="3733576"/>
            <a:ext cx="147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Left Rotation </a:t>
            </a:r>
          </a:p>
          <a:p>
            <a:r>
              <a:rPr lang="en-IN" dirty="0" smtClean="0"/>
              <a:t>of Parent 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7696200" y="3124200"/>
            <a:ext cx="418704" cy="372800"/>
            <a:chOff x="463999" y="2193400"/>
            <a:chExt cx="418704" cy="372800"/>
          </a:xfrm>
        </p:grpSpPr>
        <p:sp>
          <p:nvSpPr>
            <p:cNvPr id="192" name="Oval 19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114904" y="3516868"/>
            <a:ext cx="418704" cy="369332"/>
            <a:chOff x="472643" y="2205068"/>
            <a:chExt cx="418704" cy="3693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1"/>
          </p:cNvCxnSpPr>
          <p:nvPr/>
        </p:nvCxnSpPr>
        <p:spPr>
          <a:xfrm>
            <a:off x="8022706" y="3444806"/>
            <a:ext cx="158048" cy="128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7355775" y="3524517"/>
            <a:ext cx="356400" cy="369332"/>
            <a:chOff x="486299" y="2207560"/>
            <a:chExt cx="356400" cy="369332"/>
          </a:xfrm>
        </p:grpSpPr>
        <p:sp>
          <p:nvSpPr>
            <p:cNvPr id="199" name="Oval 1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8051306" y="2673444"/>
            <a:ext cx="418704" cy="374556"/>
            <a:chOff x="455669" y="2209800"/>
            <a:chExt cx="418704" cy="374556"/>
          </a:xfrm>
        </p:grpSpPr>
        <p:sp>
          <p:nvSpPr>
            <p:cNvPr id="202" name="Oval 20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8572896" y="3124200"/>
            <a:ext cx="418704" cy="369332"/>
            <a:chOff x="463723" y="2205068"/>
            <a:chExt cx="418704" cy="369332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202" idx="5"/>
            <a:endCxn id="205" idx="1"/>
          </p:cNvCxnSpPr>
          <p:nvPr/>
        </p:nvCxnSpPr>
        <p:spPr>
          <a:xfrm>
            <a:off x="8386142" y="2977650"/>
            <a:ext cx="261524" cy="203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2" idx="3"/>
            <a:endCxn id="192" idx="7"/>
          </p:cNvCxnSpPr>
          <p:nvPr/>
        </p:nvCxnSpPr>
        <p:spPr>
          <a:xfrm flipH="1">
            <a:off x="8022706" y="2977650"/>
            <a:ext cx="111424" cy="21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2" idx="3"/>
            <a:endCxn id="199" idx="7"/>
          </p:cNvCxnSpPr>
          <p:nvPr/>
        </p:nvCxnSpPr>
        <p:spPr>
          <a:xfrm flipH="1">
            <a:off x="7659981" y="3444806"/>
            <a:ext cx="110713" cy="134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8204756" y="38100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8052356" y="31242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8661956" y="342900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8433356" y="2633246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074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23" grpId="0" animBg="1"/>
      <p:bldP spid="52" grpId="0"/>
      <p:bldP spid="54" grpId="0" animBg="1"/>
      <p:bldP spid="55" grpId="0"/>
      <p:bldP spid="85" grpId="0"/>
      <p:bldP spid="86" grpId="0"/>
      <p:bldP spid="89" grpId="0"/>
      <p:bldP spid="104" grpId="0"/>
      <p:bldP spid="119" grpId="0"/>
      <p:bldP spid="120" grpId="0"/>
      <p:bldP spid="121" grpId="0"/>
      <p:bldP spid="124" grpId="0" animBg="1"/>
      <p:bldP spid="129" grpId="0" animBg="1"/>
      <p:bldP spid="130" grpId="0"/>
      <p:bldP spid="13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60" grpId="0"/>
      <p:bldP spid="186" grpId="0"/>
      <p:bldP spid="213" grpId="0"/>
      <p:bldP spid="214" grpId="0"/>
      <p:bldP spid="215" grpId="0"/>
      <p:bldP spid="2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38400"/>
          </a:xfrm>
        </p:spPr>
        <p:txBody>
          <a:bodyPr/>
          <a:lstStyle/>
          <a:p>
            <a:r>
              <a:rPr lang="en-IN" dirty="0" smtClean="0"/>
              <a:t>Binary Search Tree gives advantage of Fast Search, but sometimes in few cases we are not able to get this advantage. E.g. look into worst case BST</a:t>
            </a:r>
          </a:p>
          <a:p>
            <a:r>
              <a:rPr lang="en-IN" dirty="0" smtClean="0"/>
              <a:t>Balanced binary trees are classified into two categories</a:t>
            </a:r>
          </a:p>
          <a:p>
            <a:pPr lvl="1"/>
            <a:r>
              <a:rPr lang="en-IN" dirty="0" smtClean="0"/>
              <a:t>Height Balanced Tree (AVL Tree)</a:t>
            </a:r>
          </a:p>
          <a:p>
            <a:pPr lvl="1"/>
            <a:r>
              <a:rPr lang="en-IN" dirty="0" smtClean="0"/>
              <a:t>Weight Balanced Tree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304800" y="3505200"/>
            <a:ext cx="1828800" cy="2590800"/>
            <a:chOff x="304800" y="3505200"/>
            <a:chExt cx="1828800" cy="2590800"/>
          </a:xfrm>
        </p:grpSpPr>
        <p:sp>
          <p:nvSpPr>
            <p:cNvPr id="4" name="Oval 3"/>
            <p:cNvSpPr/>
            <p:nvPr/>
          </p:nvSpPr>
          <p:spPr>
            <a:xfrm>
              <a:off x="15240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50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41148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r>
                <a:rPr lang="en-IN" b="1" dirty="0" smtClean="0"/>
                <a:t>0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" y="48006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r>
                <a:rPr lang="en-IN" b="1" dirty="0" smtClean="0"/>
                <a:t>0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55626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20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371600" y="3960485"/>
              <a:ext cx="241674" cy="154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0"/>
            </p:cNvCxnSpPr>
            <p:nvPr/>
          </p:nvCxnSpPr>
          <p:spPr>
            <a:xfrm flipH="1">
              <a:off x="990600" y="4570085"/>
              <a:ext cx="165474" cy="230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7" idx="0"/>
            </p:cNvCxnSpPr>
            <p:nvPr/>
          </p:nvCxnSpPr>
          <p:spPr>
            <a:xfrm flipH="1">
              <a:off x="609600" y="5255885"/>
              <a:ext cx="165474" cy="306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743200" y="3505200"/>
            <a:ext cx="1828800" cy="2749138"/>
            <a:chOff x="2743200" y="3505200"/>
            <a:chExt cx="1828800" cy="2749138"/>
          </a:xfrm>
        </p:grpSpPr>
        <p:sp>
          <p:nvSpPr>
            <p:cNvPr id="8" name="Oval 7"/>
            <p:cNvSpPr/>
            <p:nvPr/>
          </p:nvSpPr>
          <p:spPr>
            <a:xfrm>
              <a:off x="3962400" y="5720938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50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4953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r>
                <a:rPr lang="en-IN" b="1" dirty="0" smtClean="0"/>
                <a:t>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4191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r>
                <a:rPr lang="en-IN" b="1" dirty="0" smtClean="0"/>
                <a:t>0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20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11" idx="5"/>
              <a:endCxn id="10" idx="0"/>
            </p:cNvCxnSpPr>
            <p:nvPr/>
          </p:nvCxnSpPr>
          <p:spPr>
            <a:xfrm>
              <a:off x="3263526" y="3960485"/>
              <a:ext cx="241674" cy="230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5"/>
              <a:endCxn id="9" idx="0"/>
            </p:cNvCxnSpPr>
            <p:nvPr/>
          </p:nvCxnSpPr>
          <p:spPr>
            <a:xfrm>
              <a:off x="3720726" y="4646285"/>
              <a:ext cx="165474" cy="306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5"/>
              <a:endCxn id="8" idx="0"/>
            </p:cNvCxnSpPr>
            <p:nvPr/>
          </p:nvCxnSpPr>
          <p:spPr>
            <a:xfrm>
              <a:off x="4101726" y="5408285"/>
              <a:ext cx="165474" cy="3126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438400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410200" y="3352800"/>
            <a:ext cx="990600" cy="2819400"/>
            <a:chOff x="5410200" y="3352800"/>
            <a:chExt cx="990600" cy="2819400"/>
          </a:xfrm>
        </p:grpSpPr>
        <p:sp>
          <p:nvSpPr>
            <p:cNvPr id="29" name="Oval 28"/>
            <p:cNvSpPr/>
            <p:nvPr/>
          </p:nvSpPr>
          <p:spPr>
            <a:xfrm>
              <a:off x="5410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960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10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29" idx="5"/>
              <a:endCxn id="30" idx="1"/>
            </p:cNvCxnSpPr>
            <p:nvPr/>
          </p:nvCxnSpPr>
          <p:spPr>
            <a:xfrm>
              <a:off x="5670363" y="3612963"/>
              <a:ext cx="4702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3"/>
              <a:endCxn id="31" idx="7"/>
            </p:cNvCxnSpPr>
            <p:nvPr/>
          </p:nvCxnSpPr>
          <p:spPr>
            <a:xfrm flipH="1">
              <a:off x="5670363" y="3993963"/>
              <a:ext cx="4702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3"/>
              <a:endCxn id="33" idx="7"/>
            </p:cNvCxnSpPr>
            <p:nvPr/>
          </p:nvCxnSpPr>
          <p:spPr>
            <a:xfrm flipH="1">
              <a:off x="5670363" y="4832163"/>
              <a:ext cx="4702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5"/>
              <a:endCxn id="34" idx="1"/>
            </p:cNvCxnSpPr>
            <p:nvPr/>
          </p:nvCxnSpPr>
          <p:spPr>
            <a:xfrm>
              <a:off x="5670363" y="5213163"/>
              <a:ext cx="4702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  <a:endCxn id="35" idx="7"/>
            </p:cNvCxnSpPr>
            <p:nvPr/>
          </p:nvCxnSpPr>
          <p:spPr>
            <a:xfrm flipH="1">
              <a:off x="5670363" y="5670363"/>
              <a:ext cx="4702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5"/>
              <a:endCxn id="32" idx="1"/>
            </p:cNvCxnSpPr>
            <p:nvPr/>
          </p:nvCxnSpPr>
          <p:spPr>
            <a:xfrm>
              <a:off x="5670363" y="4451163"/>
              <a:ext cx="4702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696200" y="3352800"/>
            <a:ext cx="914400" cy="2819400"/>
            <a:chOff x="7696200" y="3352800"/>
            <a:chExt cx="914400" cy="2819400"/>
          </a:xfrm>
        </p:grpSpPr>
        <p:sp>
          <p:nvSpPr>
            <p:cNvPr id="36" name="Oval 35"/>
            <p:cNvSpPr/>
            <p:nvPr/>
          </p:nvSpPr>
          <p:spPr>
            <a:xfrm>
              <a:off x="83058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962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058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962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058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696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3058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6" idx="3"/>
              <a:endCxn id="37" idx="7"/>
            </p:cNvCxnSpPr>
            <p:nvPr/>
          </p:nvCxnSpPr>
          <p:spPr>
            <a:xfrm flipH="1">
              <a:off x="7956363" y="3612963"/>
              <a:ext cx="3940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5"/>
              <a:endCxn id="38" idx="1"/>
            </p:cNvCxnSpPr>
            <p:nvPr/>
          </p:nvCxnSpPr>
          <p:spPr>
            <a:xfrm>
              <a:off x="7956363" y="3993963"/>
              <a:ext cx="3940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8" idx="3"/>
              <a:endCxn id="39" idx="7"/>
            </p:cNvCxnSpPr>
            <p:nvPr/>
          </p:nvCxnSpPr>
          <p:spPr>
            <a:xfrm flipH="1">
              <a:off x="7956363" y="4451163"/>
              <a:ext cx="3940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9" idx="5"/>
              <a:endCxn id="40" idx="1"/>
            </p:cNvCxnSpPr>
            <p:nvPr/>
          </p:nvCxnSpPr>
          <p:spPr>
            <a:xfrm>
              <a:off x="7956363" y="4832163"/>
              <a:ext cx="394074" cy="1654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0" idx="3"/>
              <a:endCxn id="41" idx="7"/>
            </p:cNvCxnSpPr>
            <p:nvPr/>
          </p:nvCxnSpPr>
          <p:spPr>
            <a:xfrm flipH="1">
              <a:off x="7956363" y="5213163"/>
              <a:ext cx="3940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1" idx="5"/>
              <a:endCxn id="42" idx="1"/>
            </p:cNvCxnSpPr>
            <p:nvPr/>
          </p:nvCxnSpPr>
          <p:spPr>
            <a:xfrm>
              <a:off x="7956363" y="5670363"/>
              <a:ext cx="394074" cy="241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4800600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010400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53200" y="2590800"/>
            <a:ext cx="2480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Worst search time cases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f</a:t>
            </a:r>
            <a:r>
              <a:rPr lang="en-IN" b="1" dirty="0" smtClean="0">
                <a:solidFill>
                  <a:srgbClr val="FF0000"/>
                </a:solidFill>
              </a:rPr>
              <a:t>or Binary Search Tree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</a:t>
            </a:r>
            <a:r>
              <a:rPr lang="en-IN" sz="2400" dirty="0" smtClean="0"/>
              <a:t>elements in </a:t>
            </a:r>
            <a:r>
              <a:rPr lang="en-IN" sz="2400" dirty="0"/>
              <a:t>order of their occurrence </a:t>
            </a:r>
            <a:r>
              <a:rPr lang="en-IN" sz="2400" b="1" dirty="0" smtClean="0">
                <a:solidFill>
                  <a:srgbClr val="FF0000"/>
                </a:solidFill>
              </a:rPr>
              <a:t>64, 1, 44, 26, 13, 110, 98, 85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978" y="1745397"/>
            <a:ext cx="13490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/>
              <a:t>Insert </a:t>
            </a:r>
            <a:r>
              <a:rPr lang="en-IN" sz="1600" b="1" dirty="0" smtClean="0">
                <a:solidFill>
                  <a:srgbClr val="FF0000"/>
                </a:solidFill>
              </a:rPr>
              <a:t>110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92825" y="2838154"/>
            <a:ext cx="418704" cy="372800"/>
            <a:chOff x="463999" y="2193400"/>
            <a:chExt cx="418704" cy="372800"/>
          </a:xfrm>
        </p:grpSpPr>
        <p:sp>
          <p:nvSpPr>
            <p:cNvPr id="8" name="Oval 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1529" y="3230822"/>
            <a:ext cx="418704" cy="369332"/>
            <a:chOff x="472643" y="2205068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8" idx="5"/>
            <a:endCxn id="11" idx="1"/>
          </p:cNvCxnSpPr>
          <p:nvPr/>
        </p:nvCxnSpPr>
        <p:spPr>
          <a:xfrm>
            <a:off x="819331" y="3158760"/>
            <a:ext cx="158048" cy="128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52400" y="3238471"/>
            <a:ext cx="356400" cy="369332"/>
            <a:chOff x="486299" y="2207560"/>
            <a:chExt cx="356400" cy="369332"/>
          </a:xfrm>
        </p:grpSpPr>
        <p:sp>
          <p:nvSpPr>
            <p:cNvPr id="15" name="Oval 1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7931" y="2387398"/>
            <a:ext cx="418704" cy="374556"/>
            <a:chOff x="455669" y="2209800"/>
            <a:chExt cx="418704" cy="374556"/>
          </a:xfrm>
        </p:grpSpPr>
        <p:sp>
          <p:nvSpPr>
            <p:cNvPr id="18" name="Oval 1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1280272" y="28194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57696" y="2806356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1182767" y="2691604"/>
            <a:ext cx="149699" cy="17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8" idx="7"/>
          </p:cNvCxnSpPr>
          <p:nvPr/>
        </p:nvCxnSpPr>
        <p:spPr>
          <a:xfrm flipH="1">
            <a:off x="819331" y="2691604"/>
            <a:ext cx="111424" cy="21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5" idx="7"/>
          </p:cNvCxnSpPr>
          <p:nvPr/>
        </p:nvCxnSpPr>
        <p:spPr>
          <a:xfrm flipH="1">
            <a:off x="456606" y="3158760"/>
            <a:ext cx="110713" cy="134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13567" y="32766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94022" y="3261600"/>
            <a:ext cx="535724" cy="396000"/>
            <a:chOff x="417569" y="2193400"/>
            <a:chExt cx="535724" cy="396000"/>
          </a:xfrm>
        </p:grpSpPr>
        <p:sp>
          <p:nvSpPr>
            <p:cNvPr id="30" name="Oval 29"/>
            <p:cNvSpPr/>
            <p:nvPr/>
          </p:nvSpPr>
          <p:spPr>
            <a:xfrm>
              <a:off x="486299" y="21934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569" y="221389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21" idx="5"/>
            <a:endCxn id="30" idx="1"/>
          </p:cNvCxnSpPr>
          <p:nvPr/>
        </p:nvCxnSpPr>
        <p:spPr>
          <a:xfrm>
            <a:off x="1584478" y="3123606"/>
            <a:ext cx="136267" cy="195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31557" y="174351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, </a:t>
            </a:r>
            <a:r>
              <a:rPr lang="en-IN" sz="1600" b="1" dirty="0" smtClean="0">
                <a:solidFill>
                  <a:srgbClr val="FF0000"/>
                </a:solidFill>
              </a:rPr>
              <a:t>98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4450" y="3733112"/>
            <a:ext cx="418704" cy="370862"/>
            <a:chOff x="458973" y="2195338"/>
            <a:chExt cx="418704" cy="370862"/>
          </a:xfrm>
        </p:grpSpPr>
        <p:sp>
          <p:nvSpPr>
            <p:cNvPr id="36" name="Oval 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973" y="219533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0" idx="3"/>
            <a:endCxn id="36" idx="7"/>
          </p:cNvCxnSpPr>
          <p:nvPr/>
        </p:nvCxnSpPr>
        <p:spPr>
          <a:xfrm flipH="1">
            <a:off x="1545982" y="3599607"/>
            <a:ext cx="174763" cy="20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3022" y="3236668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2488" y="325806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48266" y="2825578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6266" y="28194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9024" y="23622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31457" y="3752334"/>
            <a:ext cx="35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B’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41255" y="3276600"/>
            <a:ext cx="3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L’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1655" y="2514600"/>
            <a:ext cx="7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FF0000"/>
                </a:solidFill>
              </a:rPr>
              <a:t>Critical Node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86000" y="1752600"/>
            <a:ext cx="4474495" cy="923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Case 3: Right Left Rotation</a:t>
            </a:r>
          </a:p>
          <a:p>
            <a:r>
              <a:rPr lang="en-IN" dirty="0" smtClean="0"/>
              <a:t>Right Rotation of Right Child </a:t>
            </a:r>
            <a:r>
              <a:rPr lang="en-IN" b="1" dirty="0" smtClean="0">
                <a:solidFill>
                  <a:srgbClr val="FF0000"/>
                </a:solidFill>
              </a:rPr>
              <a:t>110, </a:t>
            </a:r>
            <a:r>
              <a:rPr lang="en-IN" dirty="0" smtClean="0"/>
              <a:t>Followed By</a:t>
            </a:r>
          </a:p>
          <a:p>
            <a:r>
              <a:rPr lang="en-IN" dirty="0" smtClean="0"/>
              <a:t>Left </a:t>
            </a:r>
            <a:r>
              <a:rPr lang="en-IN" dirty="0"/>
              <a:t>R</a:t>
            </a:r>
            <a:r>
              <a:rPr lang="en-IN" dirty="0" smtClean="0"/>
              <a:t>otation of Parent </a:t>
            </a:r>
            <a:r>
              <a:rPr lang="en-IN" b="1" dirty="0" smtClean="0">
                <a:solidFill>
                  <a:srgbClr val="FF0000"/>
                </a:solidFill>
              </a:rPr>
              <a:t>64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362200" y="3271918"/>
            <a:ext cx="1061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7816" y="2679192"/>
            <a:ext cx="1061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Right </a:t>
            </a:r>
          </a:p>
          <a:p>
            <a:pPr algn="ctr"/>
            <a:r>
              <a:rPr lang="en-IN" dirty="0" smtClean="0"/>
              <a:t>Rotation </a:t>
            </a:r>
          </a:p>
          <a:p>
            <a:pPr algn="ctr"/>
            <a:r>
              <a:rPr lang="en-IN" dirty="0" smtClean="0"/>
              <a:t>of Right </a:t>
            </a:r>
          </a:p>
          <a:p>
            <a:pPr algn="ctr"/>
            <a:r>
              <a:rPr lang="en-IN" dirty="0" smtClean="0"/>
              <a:t>Child </a:t>
            </a:r>
            <a:r>
              <a:rPr lang="en-IN" b="1" dirty="0" smtClean="0">
                <a:solidFill>
                  <a:srgbClr val="FF0000"/>
                </a:solidFill>
              </a:rPr>
              <a:t>110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889451" y="3203306"/>
            <a:ext cx="418704" cy="372800"/>
            <a:chOff x="463999" y="2193400"/>
            <a:chExt cx="418704" cy="372800"/>
          </a:xfrm>
        </p:grpSpPr>
        <p:sp>
          <p:nvSpPr>
            <p:cNvPr id="53" name="Oval 5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308155" y="3595974"/>
            <a:ext cx="418704" cy="369332"/>
            <a:chOff x="472643" y="2205068"/>
            <a:chExt cx="418704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5"/>
            <a:endCxn id="56" idx="1"/>
          </p:cNvCxnSpPr>
          <p:nvPr/>
        </p:nvCxnSpPr>
        <p:spPr>
          <a:xfrm>
            <a:off x="4215957" y="3523912"/>
            <a:ext cx="158048" cy="128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49026" y="3603623"/>
            <a:ext cx="356400" cy="369332"/>
            <a:chOff x="486299" y="2207560"/>
            <a:chExt cx="356400" cy="369332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44557" y="2752550"/>
            <a:ext cx="418704" cy="374556"/>
            <a:chOff x="455669" y="2209800"/>
            <a:chExt cx="418704" cy="374556"/>
          </a:xfrm>
        </p:grpSpPr>
        <p:sp>
          <p:nvSpPr>
            <p:cNvPr id="63" name="Oval 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54322" y="3178456"/>
            <a:ext cx="418704" cy="369332"/>
            <a:chOff x="5254370" y="2965704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54370" y="296570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Straight Arrow Connector 66"/>
          <p:cNvCxnSpPr>
            <a:stCxn id="63" idx="5"/>
            <a:endCxn id="65" idx="1"/>
          </p:cNvCxnSpPr>
          <p:nvPr/>
        </p:nvCxnSpPr>
        <p:spPr>
          <a:xfrm>
            <a:off x="4579393" y="3056756"/>
            <a:ext cx="149699" cy="17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53" idx="7"/>
          </p:cNvCxnSpPr>
          <p:nvPr/>
        </p:nvCxnSpPr>
        <p:spPr>
          <a:xfrm flipH="1">
            <a:off x="4215957" y="3056756"/>
            <a:ext cx="111424" cy="215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0" idx="7"/>
          </p:cNvCxnSpPr>
          <p:nvPr/>
        </p:nvCxnSpPr>
        <p:spPr>
          <a:xfrm flipH="1">
            <a:off x="3853232" y="3523912"/>
            <a:ext cx="110713" cy="134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026876" y="3547530"/>
            <a:ext cx="418704" cy="369332"/>
            <a:chOff x="453797" y="2114178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3797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Straight Arrow Connector 73"/>
          <p:cNvCxnSpPr>
            <a:stCxn id="65" idx="5"/>
            <a:endCxn id="72" idx="1"/>
          </p:cNvCxnSpPr>
          <p:nvPr/>
        </p:nvCxnSpPr>
        <p:spPr>
          <a:xfrm>
            <a:off x="4981104" y="3488758"/>
            <a:ext cx="129530" cy="113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255476" y="4023600"/>
            <a:ext cx="535724" cy="396000"/>
            <a:chOff x="412339" y="2209800"/>
            <a:chExt cx="535724" cy="396000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2339" y="221389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2" idx="5"/>
            <a:endCxn id="76" idx="0"/>
          </p:cNvCxnSpPr>
          <p:nvPr/>
        </p:nvCxnSpPr>
        <p:spPr>
          <a:xfrm>
            <a:off x="5358118" y="3849292"/>
            <a:ext cx="169318" cy="174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410200" y="3295471"/>
            <a:ext cx="12436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433874" y="2685871"/>
            <a:ext cx="1085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Left </a:t>
            </a:r>
          </a:p>
          <a:p>
            <a:pPr algn="ctr"/>
            <a:r>
              <a:rPr lang="en-IN" dirty="0" smtClean="0"/>
              <a:t>Rotation </a:t>
            </a:r>
          </a:p>
          <a:p>
            <a:pPr algn="ctr"/>
            <a:r>
              <a:rPr lang="en-IN" dirty="0" smtClean="0"/>
              <a:t>of </a:t>
            </a:r>
          </a:p>
          <a:p>
            <a:pPr algn="ctr"/>
            <a:r>
              <a:rPr lang="en-IN" dirty="0" smtClean="0"/>
              <a:t>Parent </a:t>
            </a:r>
            <a:r>
              <a:rPr lang="en-IN" b="1" dirty="0" smtClean="0">
                <a:solidFill>
                  <a:srgbClr val="FF0000"/>
                </a:solidFill>
              </a:rPr>
              <a:t>64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013651" y="3276600"/>
            <a:ext cx="418704" cy="372800"/>
            <a:chOff x="463999" y="2193400"/>
            <a:chExt cx="418704" cy="372800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91400" y="3897868"/>
            <a:ext cx="418704" cy="369332"/>
            <a:chOff x="472643" y="2205068"/>
            <a:chExt cx="418704" cy="369332"/>
          </a:xfrm>
        </p:grpSpPr>
        <p:sp>
          <p:nvSpPr>
            <p:cNvPr id="99" name="Oval 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Straight Arrow Connector 100"/>
          <p:cNvCxnSpPr>
            <a:stCxn id="96" idx="5"/>
            <a:endCxn id="99" idx="1"/>
          </p:cNvCxnSpPr>
          <p:nvPr/>
        </p:nvCxnSpPr>
        <p:spPr>
          <a:xfrm>
            <a:off x="7340157" y="3597206"/>
            <a:ext cx="117093" cy="357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553200" y="3897868"/>
            <a:ext cx="356400" cy="369332"/>
            <a:chOff x="486299" y="2207560"/>
            <a:chExt cx="356400" cy="369332"/>
          </a:xfrm>
        </p:grpSpPr>
        <p:sp>
          <p:nvSpPr>
            <p:cNvPr id="103" name="Oval 10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582296" y="2590800"/>
            <a:ext cx="418704" cy="374556"/>
            <a:chOff x="455669" y="2209800"/>
            <a:chExt cx="418704" cy="374556"/>
          </a:xfrm>
        </p:grpSpPr>
        <p:sp>
          <p:nvSpPr>
            <p:cNvPr id="106" name="Oval 10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8191896" y="3212068"/>
            <a:ext cx="418704" cy="369332"/>
            <a:chOff x="5254370" y="2961041"/>
            <a:chExt cx="418704" cy="369332"/>
          </a:xfrm>
        </p:grpSpPr>
        <p:sp>
          <p:nvSpPr>
            <p:cNvPr id="109" name="Oval 10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>
            <a:stCxn id="106" idx="5"/>
            <a:endCxn id="109" idx="1"/>
          </p:cNvCxnSpPr>
          <p:nvPr/>
        </p:nvCxnSpPr>
        <p:spPr>
          <a:xfrm>
            <a:off x="7917132" y="2895006"/>
            <a:ext cx="349534" cy="380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  <a:endCxn id="96" idx="7"/>
          </p:cNvCxnSpPr>
          <p:nvPr/>
        </p:nvCxnSpPr>
        <p:spPr>
          <a:xfrm flipH="1">
            <a:off x="7340157" y="2895006"/>
            <a:ext cx="324963" cy="450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3"/>
            <a:endCxn id="103" idx="7"/>
          </p:cNvCxnSpPr>
          <p:nvPr/>
        </p:nvCxnSpPr>
        <p:spPr>
          <a:xfrm flipH="1">
            <a:off x="6857406" y="3597206"/>
            <a:ext cx="230739" cy="355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7848996" y="3897868"/>
            <a:ext cx="418704" cy="369332"/>
            <a:chOff x="454193" y="2114178"/>
            <a:chExt cx="418704" cy="369332"/>
          </a:xfrm>
        </p:grpSpPr>
        <p:sp>
          <p:nvSpPr>
            <p:cNvPr id="115" name="Oval 11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4193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553450" y="3871200"/>
            <a:ext cx="535724" cy="396000"/>
            <a:chOff x="433713" y="2209800"/>
            <a:chExt cx="535724" cy="396000"/>
          </a:xfrm>
        </p:grpSpPr>
        <p:sp>
          <p:nvSpPr>
            <p:cNvPr id="119" name="Oval 118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Straight Arrow Connector 122"/>
          <p:cNvCxnSpPr>
            <a:stCxn id="109" idx="3"/>
            <a:endCxn id="115" idx="0"/>
          </p:cNvCxnSpPr>
          <p:nvPr/>
        </p:nvCxnSpPr>
        <p:spPr>
          <a:xfrm flipH="1">
            <a:off x="8056100" y="3527033"/>
            <a:ext cx="210566" cy="37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9" idx="5"/>
            <a:endCxn id="119" idx="0"/>
          </p:cNvCxnSpPr>
          <p:nvPr/>
        </p:nvCxnSpPr>
        <p:spPr>
          <a:xfrm>
            <a:off x="8518678" y="3527033"/>
            <a:ext cx="285358" cy="344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80767" y="39624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118967" y="39624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924800" y="423344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642967" y="423344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534400" y="32004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347567" y="32766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7957167" y="255704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228600" y="4538246"/>
            <a:ext cx="10380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/>
              <a:t>Insert </a:t>
            </a:r>
            <a:r>
              <a:rPr lang="en-IN" sz="1600" b="1" dirty="0" smtClean="0">
                <a:solidFill>
                  <a:srgbClr val="FF0000"/>
                </a:solidFill>
              </a:rPr>
              <a:t>85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228600" y="4538246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647284" y="5029200"/>
            <a:ext cx="418704" cy="372800"/>
            <a:chOff x="463999" y="2193400"/>
            <a:chExt cx="418704" cy="372800"/>
          </a:xfrm>
        </p:grpSpPr>
        <p:sp>
          <p:nvSpPr>
            <p:cNvPr id="136" name="Oval 1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095896" y="5574268"/>
            <a:ext cx="418704" cy="369332"/>
            <a:chOff x="472643" y="2205068"/>
            <a:chExt cx="418704" cy="369332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136" idx="5"/>
            <a:endCxn id="139" idx="1"/>
          </p:cNvCxnSpPr>
          <p:nvPr/>
        </p:nvCxnSpPr>
        <p:spPr>
          <a:xfrm>
            <a:off x="1973790" y="5349806"/>
            <a:ext cx="187956" cy="281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186833" y="5562600"/>
            <a:ext cx="356400" cy="369332"/>
            <a:chOff x="486299" y="2207560"/>
            <a:chExt cx="356400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15929" y="4614446"/>
            <a:ext cx="418704" cy="374556"/>
            <a:chOff x="455669" y="2209800"/>
            <a:chExt cx="418704" cy="374556"/>
          </a:xfrm>
        </p:grpSpPr>
        <p:sp>
          <p:nvSpPr>
            <p:cNvPr id="146" name="Oval 14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25529" y="5029200"/>
            <a:ext cx="418704" cy="369332"/>
            <a:chOff x="5254370" y="2961041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6" idx="5"/>
            <a:endCxn id="149" idx="1"/>
          </p:cNvCxnSpPr>
          <p:nvPr/>
        </p:nvCxnSpPr>
        <p:spPr>
          <a:xfrm>
            <a:off x="2550765" y="4918652"/>
            <a:ext cx="349534" cy="173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36" idx="7"/>
          </p:cNvCxnSpPr>
          <p:nvPr/>
        </p:nvCxnSpPr>
        <p:spPr>
          <a:xfrm flipH="1">
            <a:off x="1973790" y="4918652"/>
            <a:ext cx="324963" cy="179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3"/>
            <a:endCxn id="143" idx="7"/>
          </p:cNvCxnSpPr>
          <p:nvPr/>
        </p:nvCxnSpPr>
        <p:spPr>
          <a:xfrm flipH="1">
            <a:off x="1491039" y="5349806"/>
            <a:ext cx="230739" cy="267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476896" y="5575300"/>
            <a:ext cx="418704" cy="369332"/>
            <a:chOff x="448460" y="2114178"/>
            <a:chExt cx="418704" cy="369332"/>
          </a:xfrm>
        </p:grpSpPr>
        <p:sp>
          <p:nvSpPr>
            <p:cNvPr id="155" name="Oval 15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460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7" name="Straight Arrow Connector 156"/>
          <p:cNvCxnSpPr>
            <a:stCxn id="149" idx="3"/>
            <a:endCxn id="155" idx="0"/>
          </p:cNvCxnSpPr>
          <p:nvPr/>
        </p:nvCxnSpPr>
        <p:spPr>
          <a:xfrm flipH="1">
            <a:off x="2689733" y="5344165"/>
            <a:ext cx="210566" cy="23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2895600" y="6031468"/>
            <a:ext cx="418704" cy="369332"/>
            <a:chOff x="463142" y="2114178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3142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8" name="Straight Arrow Connector 167"/>
          <p:cNvCxnSpPr>
            <a:stCxn id="155" idx="5"/>
            <a:endCxn id="165" idx="1"/>
          </p:cNvCxnSpPr>
          <p:nvPr/>
        </p:nvCxnSpPr>
        <p:spPr>
          <a:xfrm>
            <a:off x="2813475" y="5877062"/>
            <a:ext cx="156538" cy="208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235172" y="5700000"/>
            <a:ext cx="535724" cy="396000"/>
            <a:chOff x="433713" y="2209800"/>
            <a:chExt cx="535724" cy="396000"/>
          </a:xfrm>
        </p:grpSpPr>
        <p:sp>
          <p:nvSpPr>
            <p:cNvPr id="171" name="Oval 170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endCxn id="171" idx="0"/>
          </p:cNvCxnSpPr>
          <p:nvPr/>
        </p:nvCxnSpPr>
        <p:spPr>
          <a:xfrm>
            <a:off x="3200400" y="5355833"/>
            <a:ext cx="285358" cy="344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200400" y="6138446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613767" y="57150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808735" y="558353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R</a:t>
            </a:r>
            <a:endParaRPr lang="en-US" sz="16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850409" y="561580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913599" y="559487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403967" y="5018442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B</a:t>
            </a:r>
            <a:endParaRPr lang="en-US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3156474" y="5018442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80042" y="45720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329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/>
      <p:bldP spid="27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50" grpId="0"/>
      <p:bldP spid="9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58" grpId="0"/>
      <p:bldP spid="159" grpId="0"/>
      <p:bldP spid="160" grpId="0"/>
      <p:bldP spid="161" grpId="0"/>
      <p:bldP spid="162" grpId="0"/>
      <p:bldP spid="163" grpId="0"/>
      <p:bldP spid="167" grpId="0"/>
      <p:bldP spid="1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</a:t>
            </a:r>
            <a:r>
              <a:rPr lang="en-IN" sz="2400" dirty="0" smtClean="0"/>
              <a:t>elements in </a:t>
            </a:r>
            <a:r>
              <a:rPr lang="en-IN" sz="2400" dirty="0"/>
              <a:t>order of their occurrence </a:t>
            </a:r>
            <a:r>
              <a:rPr lang="en-IN" sz="2400" b="1" dirty="0">
                <a:solidFill>
                  <a:srgbClr val="FF0000"/>
                </a:solidFill>
              </a:rPr>
              <a:t>60,73,75,76,79,81,82,300,0,5,73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978" y="17453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/>
              <a:t>Insert </a:t>
            </a:r>
            <a:r>
              <a:rPr lang="en-IN" sz="1600" b="1" dirty="0" smtClean="0">
                <a:solidFill>
                  <a:srgbClr val="FF0000"/>
                </a:solidFill>
              </a:rPr>
              <a:t>60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290" y="220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310" y="2209800"/>
            <a:ext cx="418704" cy="374296"/>
            <a:chOff x="458809" y="2209800"/>
            <a:chExt cx="418704" cy="374296"/>
          </a:xfrm>
        </p:grpSpPr>
        <p:sp>
          <p:nvSpPr>
            <p:cNvPr id="9" name="Oval 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3444" y="2870199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73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6022" y="28701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19496" y="3352800"/>
            <a:ext cx="418704" cy="374296"/>
            <a:chOff x="458809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892904"/>
            <a:ext cx="418704" cy="374296"/>
            <a:chOff x="458809" y="2209800"/>
            <a:chExt cx="418704" cy="374296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4" idx="5"/>
            <a:endCxn id="17" idx="1"/>
          </p:cNvCxnSpPr>
          <p:nvPr/>
        </p:nvCxnSpPr>
        <p:spPr>
          <a:xfrm>
            <a:off x="751192" y="3657006"/>
            <a:ext cx="166692" cy="28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074" y="39221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2496" y="336865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4462046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75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06022" y="4462046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42552" y="1745397"/>
            <a:ext cx="0" cy="2716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2290" y="48768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" y="486906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58453" y="5298082"/>
            <a:ext cx="440239" cy="369332"/>
            <a:chOff x="658453" y="5298082"/>
            <a:chExt cx="440239" cy="369332"/>
          </a:xfrm>
        </p:grpSpPr>
        <p:sp>
          <p:nvSpPr>
            <p:cNvPr id="35" name="Oval 34"/>
            <p:cNvSpPr/>
            <p:nvPr/>
          </p:nvSpPr>
          <p:spPr>
            <a:xfrm>
              <a:off x="692742" y="5299608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453" y="529808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2" idx="5"/>
            <a:endCxn id="35" idx="1"/>
          </p:cNvCxnSpPr>
          <p:nvPr/>
        </p:nvCxnSpPr>
        <p:spPr>
          <a:xfrm>
            <a:off x="636496" y="5181006"/>
            <a:ext cx="108440" cy="17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10994" y="5735394"/>
            <a:ext cx="418704" cy="374247"/>
            <a:chOff x="990600" y="5874104"/>
            <a:chExt cx="418704" cy="374247"/>
          </a:xfrm>
        </p:grpSpPr>
        <p:sp>
          <p:nvSpPr>
            <p:cNvPr id="39" name="Oval 38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35" idx="5"/>
            <a:endCxn id="39" idx="1"/>
          </p:cNvCxnSpPr>
          <p:nvPr/>
        </p:nvCxnSpPr>
        <p:spPr>
          <a:xfrm>
            <a:off x="996948" y="5603814"/>
            <a:ext cx="93730" cy="183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7414" y="57476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29280" y="52979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53746" y="482794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459879" y="5562600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60707" y="5672001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Case 4</a:t>
            </a:r>
            <a:br>
              <a:rPr lang="en-IN" sz="1600" dirty="0" smtClean="0"/>
            </a:br>
            <a:r>
              <a:rPr lang="en-IN" sz="1600" dirty="0" smtClean="0"/>
              <a:t>Left Rotation </a:t>
            </a:r>
          </a:p>
          <a:p>
            <a:pPr algn="ctr"/>
            <a:r>
              <a:rPr lang="en-IN" sz="1600" dirty="0" smtClean="0"/>
              <a:t>of Node </a:t>
            </a:r>
            <a:r>
              <a:rPr lang="en-IN" sz="1600" b="1" dirty="0" smtClean="0">
                <a:solidFill>
                  <a:srgbClr val="FF0000"/>
                </a:solidFill>
              </a:rPr>
              <a:t>60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71800" y="5042394"/>
            <a:ext cx="440239" cy="370698"/>
            <a:chOff x="2971800" y="5042394"/>
            <a:chExt cx="440239" cy="370698"/>
          </a:xfrm>
        </p:grpSpPr>
        <p:sp>
          <p:nvSpPr>
            <p:cNvPr id="42" name="Oval 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24341" y="5542712"/>
            <a:ext cx="418704" cy="374247"/>
            <a:chOff x="990600" y="5874104"/>
            <a:chExt cx="418704" cy="374247"/>
          </a:xfrm>
        </p:grpSpPr>
        <p:sp>
          <p:nvSpPr>
            <p:cNvPr id="45" name="Oval 44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2" idx="5"/>
            <a:endCxn id="45" idx="1"/>
          </p:cNvCxnSpPr>
          <p:nvPr/>
        </p:nvCxnSpPr>
        <p:spPr>
          <a:xfrm>
            <a:off x="3310295" y="5346600"/>
            <a:ext cx="93730" cy="24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707257" y="5562600"/>
            <a:ext cx="440239" cy="369332"/>
            <a:chOff x="2760161" y="5574268"/>
            <a:chExt cx="440239" cy="369332"/>
          </a:xfrm>
        </p:grpSpPr>
        <p:sp>
          <p:nvSpPr>
            <p:cNvPr id="49" name="Oval 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2" idx="3"/>
            <a:endCxn id="49" idx="0"/>
          </p:cNvCxnSpPr>
          <p:nvPr/>
        </p:nvCxnSpPr>
        <p:spPr>
          <a:xfrm flipH="1">
            <a:off x="2919746" y="5346600"/>
            <a:ext cx="138537" cy="21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87834" y="58793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51831" y="586682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017510" y="4736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9" name="Freeform 28"/>
          <p:cNvSpPr/>
          <p:nvPr/>
        </p:nvSpPr>
        <p:spPr>
          <a:xfrm>
            <a:off x="1740131" y="4461163"/>
            <a:ext cx="2205644" cy="2006138"/>
          </a:xfrm>
          <a:custGeom>
            <a:avLst/>
            <a:gdLst>
              <a:gd name="connsiteX0" fmla="*/ 0 w 2205644"/>
              <a:gd name="connsiteY0" fmla="*/ 0 h 2006138"/>
              <a:gd name="connsiteX1" fmla="*/ 2205644 w 2205644"/>
              <a:gd name="connsiteY1" fmla="*/ 0 h 2006138"/>
              <a:gd name="connsiteX2" fmla="*/ 2205644 w 2205644"/>
              <a:gd name="connsiteY2" fmla="*/ 2006138 h 20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44" h="2006138">
                <a:moveTo>
                  <a:pt x="0" y="0"/>
                </a:moveTo>
                <a:lnTo>
                  <a:pt x="2205644" y="0"/>
                </a:lnTo>
                <a:lnTo>
                  <a:pt x="2205644" y="200613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245743" y="2332000"/>
            <a:ext cx="440239" cy="370698"/>
            <a:chOff x="2971800" y="5042394"/>
            <a:chExt cx="440239" cy="370698"/>
          </a:xfrm>
        </p:grpSpPr>
        <p:sp>
          <p:nvSpPr>
            <p:cNvPr id="91" name="Oval 90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98284" y="2824324"/>
            <a:ext cx="418704" cy="369332"/>
            <a:chOff x="2598284" y="2678668"/>
            <a:chExt cx="418704" cy="369332"/>
          </a:xfrm>
        </p:grpSpPr>
        <p:sp>
          <p:nvSpPr>
            <p:cNvPr id="94" name="Oval 93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98284" y="26786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Arrow Connector 95"/>
          <p:cNvCxnSpPr>
            <a:stCxn id="91" idx="5"/>
            <a:endCxn id="94" idx="1"/>
          </p:cNvCxnSpPr>
          <p:nvPr/>
        </p:nvCxnSpPr>
        <p:spPr>
          <a:xfrm>
            <a:off x="2584238" y="2636206"/>
            <a:ext cx="93730" cy="248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981200" y="2852206"/>
            <a:ext cx="440239" cy="369332"/>
            <a:chOff x="2760161" y="5574268"/>
            <a:chExt cx="440239" cy="369332"/>
          </a:xfrm>
        </p:grpSpPr>
        <p:sp>
          <p:nvSpPr>
            <p:cNvPr id="98" name="Oval 9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1" idx="3"/>
            <a:endCxn id="98" idx="0"/>
          </p:cNvCxnSpPr>
          <p:nvPr/>
        </p:nvCxnSpPr>
        <p:spPr>
          <a:xfrm flipH="1">
            <a:off x="2193689" y="2636206"/>
            <a:ext cx="138537" cy="21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744953" y="1752600"/>
            <a:ext cx="13133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76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934096" y="3269856"/>
            <a:ext cx="418704" cy="381000"/>
            <a:chOff x="2895600" y="3124200"/>
            <a:chExt cx="418704" cy="381000"/>
          </a:xfrm>
        </p:grpSpPr>
        <p:sp>
          <p:nvSpPr>
            <p:cNvPr id="106" name="Oval 105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95600" y="31358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94" idx="5"/>
            <a:endCxn id="106" idx="1"/>
          </p:cNvCxnSpPr>
          <p:nvPr/>
        </p:nvCxnSpPr>
        <p:spPr>
          <a:xfrm>
            <a:off x="2929980" y="3136524"/>
            <a:ext cx="83800" cy="185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90610" y="3266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931898" y="27860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69812" y="2833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018133" y="22994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520950" y="175059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,</a:t>
            </a:r>
            <a:r>
              <a:rPr lang="en-US" sz="1600" b="1" dirty="0" smtClean="0">
                <a:solidFill>
                  <a:srgbClr val="FF0000"/>
                </a:solidFill>
              </a:rPr>
              <a:t>79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237027" y="3708004"/>
            <a:ext cx="418704" cy="369462"/>
            <a:chOff x="3237027" y="3562348"/>
            <a:chExt cx="418704" cy="369462"/>
          </a:xfrm>
        </p:grpSpPr>
        <p:sp>
          <p:nvSpPr>
            <p:cNvPr id="115" name="Oval 1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stCxn id="106" idx="5"/>
            <a:endCxn id="115" idx="1"/>
          </p:cNvCxnSpPr>
          <p:nvPr/>
        </p:nvCxnSpPr>
        <p:spPr>
          <a:xfrm>
            <a:off x="3265792" y="3574062"/>
            <a:ext cx="50919" cy="199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73714" y="37177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b="1" dirty="0" smtClean="0">
                <a:solidFill>
                  <a:srgbClr val="FF0000"/>
                </a:solidFill>
              </a:rPr>
              <a:t>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7548" y="323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1453" y="2792776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Critical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974479" y="3276600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77831" y="244560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Case 4</a:t>
            </a:r>
            <a:br>
              <a:rPr lang="en-IN" sz="1600" dirty="0" smtClean="0"/>
            </a:br>
            <a:r>
              <a:rPr lang="en-IN" sz="1600" dirty="0" smtClean="0"/>
              <a:t>Left Rotation </a:t>
            </a:r>
          </a:p>
          <a:p>
            <a:pPr algn="ctr"/>
            <a:r>
              <a:rPr lang="en-IN" sz="1600" dirty="0" smtClean="0"/>
              <a:t>of Node </a:t>
            </a:r>
            <a:r>
              <a:rPr lang="en-IN" sz="1600" b="1" dirty="0" smtClean="0">
                <a:solidFill>
                  <a:srgbClr val="FF0000"/>
                </a:solidFill>
              </a:rPr>
              <a:t>75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561263" y="2311957"/>
            <a:ext cx="440239" cy="369332"/>
            <a:chOff x="2971800" y="5035837"/>
            <a:chExt cx="440239" cy="369332"/>
          </a:xfrm>
        </p:grpSpPr>
        <p:sp>
          <p:nvSpPr>
            <p:cNvPr id="142" name="Oval 1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71800" y="503583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53" idx="1"/>
          </p:cNvCxnSpPr>
          <p:nvPr/>
        </p:nvCxnSpPr>
        <p:spPr>
          <a:xfrm>
            <a:off x="5899758" y="2622720"/>
            <a:ext cx="75284" cy="248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5296720" y="2838720"/>
            <a:ext cx="440239" cy="369332"/>
            <a:chOff x="2760161" y="5574268"/>
            <a:chExt cx="440239" cy="369332"/>
          </a:xfrm>
        </p:grpSpPr>
        <p:sp>
          <p:nvSpPr>
            <p:cNvPr id="149" name="Oval 1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2" idx="3"/>
            <a:endCxn id="149" idx="0"/>
          </p:cNvCxnSpPr>
          <p:nvPr/>
        </p:nvCxnSpPr>
        <p:spPr>
          <a:xfrm flipH="1">
            <a:off x="5509209" y="2622720"/>
            <a:ext cx="138537" cy="21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895358" y="2819400"/>
            <a:ext cx="418704" cy="371466"/>
            <a:chOff x="2895600" y="3124200"/>
            <a:chExt cx="418704" cy="371466"/>
          </a:xfrm>
        </p:grpSpPr>
        <p:sp>
          <p:nvSpPr>
            <p:cNvPr id="153" name="Oval 15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198289" y="3276600"/>
            <a:ext cx="418704" cy="369462"/>
            <a:chOff x="3237027" y="3562348"/>
            <a:chExt cx="418704" cy="36946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153" idx="5"/>
            <a:endCxn id="160" idx="1"/>
          </p:cNvCxnSpPr>
          <p:nvPr/>
        </p:nvCxnSpPr>
        <p:spPr>
          <a:xfrm>
            <a:off x="6227054" y="3123606"/>
            <a:ext cx="50919" cy="21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555851" y="3271837"/>
            <a:ext cx="418704" cy="369332"/>
            <a:chOff x="2598284" y="2684061"/>
            <a:chExt cx="418704" cy="369332"/>
          </a:xfrm>
        </p:grpSpPr>
        <p:sp>
          <p:nvSpPr>
            <p:cNvPr id="167" name="Oval 16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0" name="Straight Arrow Connector 169"/>
          <p:cNvCxnSpPr>
            <a:stCxn id="153" idx="3"/>
            <a:endCxn id="167" idx="7"/>
          </p:cNvCxnSpPr>
          <p:nvPr/>
        </p:nvCxnSpPr>
        <p:spPr>
          <a:xfrm flipH="1">
            <a:off x="5887547" y="3123606"/>
            <a:ext cx="87495" cy="20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333692" y="32718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999552" y="33024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682593" y="2804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508201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51954" y="22663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78" name="Freeform 177"/>
          <p:cNvSpPr/>
          <p:nvPr/>
        </p:nvSpPr>
        <p:spPr>
          <a:xfrm>
            <a:off x="3947311" y="1756372"/>
            <a:ext cx="2834489" cy="2706986"/>
          </a:xfrm>
          <a:custGeom>
            <a:avLst/>
            <a:gdLst>
              <a:gd name="connsiteX0" fmla="*/ 0 w 3005750"/>
              <a:gd name="connsiteY0" fmla="*/ 2706986 h 2706986"/>
              <a:gd name="connsiteX1" fmla="*/ 3005750 w 3005750"/>
              <a:gd name="connsiteY1" fmla="*/ 2706986 h 2706986"/>
              <a:gd name="connsiteX2" fmla="*/ 3005750 w 3005750"/>
              <a:gd name="connsiteY2" fmla="*/ 0 h 27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750" h="2706986">
                <a:moveTo>
                  <a:pt x="0" y="2706986"/>
                </a:moveTo>
                <a:lnTo>
                  <a:pt x="3005750" y="2706986"/>
                </a:lnTo>
                <a:lnTo>
                  <a:pt x="3005750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6781800" y="1752600"/>
            <a:ext cx="9804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 smtClean="0">
                <a:solidFill>
                  <a:srgbClr val="FF0000"/>
                </a:solidFill>
              </a:rPr>
              <a:t>81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7305790" y="2243323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7280047" y="223001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73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/>
          <p:cNvCxnSpPr>
            <a:stCxn id="181" idx="5"/>
            <a:endCxn id="189" idx="1"/>
          </p:cNvCxnSpPr>
          <p:nvPr/>
        </p:nvCxnSpPr>
        <p:spPr>
          <a:xfrm>
            <a:off x="7609996" y="2547529"/>
            <a:ext cx="204384" cy="248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7006958" y="2763529"/>
            <a:ext cx="440239" cy="369332"/>
            <a:chOff x="2760161" y="5574268"/>
            <a:chExt cx="440239" cy="369332"/>
          </a:xfrm>
        </p:grpSpPr>
        <p:sp>
          <p:nvSpPr>
            <p:cNvPr id="185" name="Oval 1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81" idx="3"/>
            <a:endCxn id="185" idx="0"/>
          </p:cNvCxnSpPr>
          <p:nvPr/>
        </p:nvCxnSpPr>
        <p:spPr>
          <a:xfrm flipH="1">
            <a:off x="7219447" y="2547529"/>
            <a:ext cx="138537" cy="217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734696" y="2744209"/>
            <a:ext cx="418704" cy="371466"/>
            <a:chOff x="2895600" y="3124200"/>
            <a:chExt cx="418704" cy="371466"/>
          </a:xfrm>
        </p:grpSpPr>
        <p:sp>
          <p:nvSpPr>
            <p:cNvPr id="189" name="Oval 18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191896" y="3212068"/>
            <a:ext cx="418704" cy="369332"/>
            <a:chOff x="3237027" y="3573007"/>
            <a:chExt cx="418704" cy="369332"/>
          </a:xfrm>
        </p:grpSpPr>
        <p:sp>
          <p:nvSpPr>
            <p:cNvPr id="192" name="Oval 19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4" name="Straight Arrow Connector 193"/>
          <p:cNvCxnSpPr>
            <a:stCxn id="189" idx="5"/>
            <a:endCxn id="192" idx="1"/>
          </p:cNvCxnSpPr>
          <p:nvPr/>
        </p:nvCxnSpPr>
        <p:spPr>
          <a:xfrm>
            <a:off x="8066392" y="3048415"/>
            <a:ext cx="205188" cy="21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7315200" y="3196646"/>
            <a:ext cx="418704" cy="369332"/>
            <a:chOff x="2598284" y="2684061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89" idx="3"/>
            <a:endCxn id="196" idx="7"/>
          </p:cNvCxnSpPr>
          <p:nvPr/>
        </p:nvCxnSpPr>
        <p:spPr>
          <a:xfrm flipH="1">
            <a:off x="7646896" y="3048415"/>
            <a:ext cx="167484" cy="20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96696" y="3783996"/>
            <a:ext cx="418704" cy="370792"/>
            <a:chOff x="3245695" y="3561018"/>
            <a:chExt cx="418704" cy="370792"/>
          </a:xfrm>
        </p:grpSpPr>
        <p:sp>
          <p:nvSpPr>
            <p:cNvPr id="204" name="Oval 20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192" idx="5"/>
            <a:endCxn id="204" idx="0"/>
          </p:cNvCxnSpPr>
          <p:nvPr/>
        </p:nvCxnSpPr>
        <p:spPr>
          <a:xfrm>
            <a:off x="8523592" y="3518677"/>
            <a:ext cx="170126" cy="279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229600" y="37834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7915090" y="32076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7070684" y="320882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8077200" y="2712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6777123" y="27442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7654977" y="2216796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470386" y="5398741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Case 4</a:t>
            </a:r>
            <a:br>
              <a:rPr lang="en-IN" sz="1600" dirty="0" smtClean="0"/>
            </a:br>
            <a:r>
              <a:rPr lang="en-IN" sz="1600" dirty="0" smtClean="0"/>
              <a:t>Left Rotation </a:t>
            </a:r>
          </a:p>
          <a:p>
            <a:pPr algn="ctr"/>
            <a:r>
              <a:rPr lang="en-IN" sz="1600" dirty="0" smtClean="0"/>
              <a:t>of Node </a:t>
            </a:r>
            <a:r>
              <a:rPr lang="en-IN" sz="1600" b="1" dirty="0" smtClean="0">
                <a:solidFill>
                  <a:srgbClr val="FF0000"/>
                </a:solidFill>
              </a:rPr>
              <a:t>73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8275014" y="4655162"/>
            <a:ext cx="418704" cy="369332"/>
            <a:chOff x="2598284" y="2684061"/>
            <a:chExt cx="418704" cy="369332"/>
          </a:xfrm>
        </p:grpSpPr>
        <p:sp>
          <p:nvSpPr>
            <p:cNvPr id="218" name="Oval 21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266468" y="4731734"/>
            <a:ext cx="418704" cy="369332"/>
            <a:chOff x="2881979" y="3121265"/>
            <a:chExt cx="418704" cy="369332"/>
          </a:xfrm>
        </p:grpSpPr>
        <p:sp>
          <p:nvSpPr>
            <p:cNvPr id="221" name="Oval 220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737289" y="5202528"/>
            <a:ext cx="418704" cy="369332"/>
            <a:chOff x="3237027" y="3573007"/>
            <a:chExt cx="418704" cy="369332"/>
          </a:xfrm>
        </p:grpSpPr>
        <p:sp>
          <p:nvSpPr>
            <p:cNvPr id="224" name="Oval 22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Straight Arrow Connector 225"/>
          <p:cNvCxnSpPr>
            <a:stCxn id="221" idx="5"/>
            <a:endCxn id="224" idx="1"/>
          </p:cNvCxnSpPr>
          <p:nvPr/>
        </p:nvCxnSpPr>
        <p:spPr>
          <a:xfrm>
            <a:off x="5611785" y="5038875"/>
            <a:ext cx="205188" cy="21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6096000" y="5801408"/>
            <a:ext cx="418704" cy="370792"/>
            <a:chOff x="3245695" y="3561018"/>
            <a:chExt cx="418704" cy="370792"/>
          </a:xfrm>
        </p:grpSpPr>
        <p:sp>
          <p:nvSpPr>
            <p:cNvPr id="228" name="Oval 2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24" idx="5"/>
            <a:endCxn id="228" idx="0"/>
          </p:cNvCxnSpPr>
          <p:nvPr/>
        </p:nvCxnSpPr>
        <p:spPr>
          <a:xfrm>
            <a:off x="6068985" y="5509137"/>
            <a:ext cx="224037" cy="30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4791557" y="5221794"/>
            <a:ext cx="440239" cy="369332"/>
            <a:chOff x="2743339" y="5563807"/>
            <a:chExt cx="440239" cy="369332"/>
          </a:xfrm>
        </p:grpSpPr>
        <p:sp>
          <p:nvSpPr>
            <p:cNvPr id="248" name="Oval 24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491091" y="5773864"/>
            <a:ext cx="440239" cy="369332"/>
            <a:chOff x="2750521" y="5569602"/>
            <a:chExt cx="440239" cy="369332"/>
          </a:xfrm>
        </p:grpSpPr>
        <p:sp>
          <p:nvSpPr>
            <p:cNvPr id="251" name="Oval 2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4" name="Straight Arrow Connector 253"/>
          <p:cNvCxnSpPr>
            <a:stCxn id="221" idx="3"/>
            <a:endCxn id="248" idx="7"/>
          </p:cNvCxnSpPr>
          <p:nvPr/>
        </p:nvCxnSpPr>
        <p:spPr>
          <a:xfrm flipH="1">
            <a:off x="5146874" y="5038875"/>
            <a:ext cx="212899" cy="247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8" idx="3"/>
            <a:endCxn id="251" idx="0"/>
          </p:cNvCxnSpPr>
          <p:nvPr/>
        </p:nvCxnSpPr>
        <p:spPr>
          <a:xfrm flipH="1">
            <a:off x="4713220" y="5537987"/>
            <a:ext cx="181642" cy="242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5150421" y="5740309"/>
            <a:ext cx="418704" cy="369332"/>
            <a:chOff x="2598284" y="2684061"/>
            <a:chExt cx="418704" cy="369332"/>
          </a:xfrm>
        </p:grpSpPr>
        <p:sp>
          <p:nvSpPr>
            <p:cNvPr id="258" name="Oval 25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1" name="Straight Arrow Connector 260"/>
          <p:cNvCxnSpPr>
            <a:stCxn id="248" idx="5"/>
          </p:cNvCxnSpPr>
          <p:nvPr/>
        </p:nvCxnSpPr>
        <p:spPr>
          <a:xfrm>
            <a:off x="5146874" y="5537987"/>
            <a:ext cx="92393" cy="242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2" name="Freeform 261"/>
          <p:cNvSpPr/>
          <p:nvPr/>
        </p:nvSpPr>
        <p:spPr>
          <a:xfrm>
            <a:off x="6935821" y="4212077"/>
            <a:ext cx="865762" cy="1050587"/>
          </a:xfrm>
          <a:custGeom>
            <a:avLst/>
            <a:gdLst>
              <a:gd name="connsiteX0" fmla="*/ 865762 w 865762"/>
              <a:gd name="connsiteY0" fmla="*/ 0 h 1050587"/>
              <a:gd name="connsiteX1" fmla="*/ 865762 w 865762"/>
              <a:gd name="connsiteY1" fmla="*/ 1050587 h 1050587"/>
              <a:gd name="connsiteX2" fmla="*/ 0 w 865762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762" h="1050587">
                <a:moveTo>
                  <a:pt x="865762" y="0"/>
                </a:moveTo>
                <a:lnTo>
                  <a:pt x="865762" y="1050587"/>
                </a:lnTo>
                <a:lnTo>
                  <a:pt x="0" y="1050587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4296949" y="60139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5392135" y="60168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4506311" y="51927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6314062" y="60631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6073610" y="5108430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5685385" y="46796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0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25" grpId="0"/>
      <p:bldP spid="26" grpId="0"/>
      <p:bldP spid="27" grpId="0" animBg="1"/>
      <p:bldP spid="32" grpId="0" animBg="1"/>
      <p:bldP spid="33" grpId="0"/>
      <p:bldP spid="59" grpId="0"/>
      <p:bldP spid="60" grpId="0"/>
      <p:bldP spid="61" grpId="0"/>
      <p:bldP spid="63" grpId="0"/>
      <p:bldP spid="53" grpId="0"/>
      <p:bldP spid="54" grpId="0"/>
      <p:bldP spid="56" grpId="0"/>
      <p:bldP spid="29" grpId="0" animBg="1"/>
      <p:bldP spid="104" grpId="0" animBg="1"/>
      <p:bldP spid="109" grpId="0"/>
      <p:bldP spid="110" grpId="0"/>
      <p:bldP spid="111" grpId="0"/>
      <p:bldP spid="112" grpId="0"/>
      <p:bldP spid="113" grpId="0"/>
      <p:bldP spid="122" grpId="0"/>
      <p:bldP spid="123" grpId="0"/>
      <p:bldP spid="124" grpId="0"/>
      <p:bldP spid="126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 animBg="1"/>
      <p:bldP spid="181" grpId="0" animBg="1"/>
      <p:bldP spid="182" grpId="0"/>
      <p:bldP spid="208" grpId="0"/>
      <p:bldP spid="209" grpId="0"/>
      <p:bldP spid="210" grpId="0"/>
      <p:bldP spid="211" grpId="0"/>
      <p:bldP spid="212" grpId="0"/>
      <p:bldP spid="213" grpId="0"/>
      <p:bldP spid="216" grpId="0"/>
      <p:bldP spid="262" grpId="0" animBg="1"/>
      <p:bldP spid="263" grpId="0"/>
      <p:bldP spid="264" grpId="0"/>
      <p:bldP spid="265" grpId="0"/>
      <p:bldP spid="266" grpId="0"/>
      <p:bldP spid="267" grpId="0"/>
      <p:bldP spid="2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800" y="91440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</a:t>
            </a:r>
            <a:r>
              <a:rPr lang="en-IN" sz="2400" dirty="0" smtClean="0"/>
              <a:t>elements in </a:t>
            </a:r>
            <a:r>
              <a:rPr lang="en-IN" sz="2400" dirty="0"/>
              <a:t>order of their occurrence </a:t>
            </a:r>
            <a:r>
              <a:rPr lang="en-IN" sz="2400" b="1" dirty="0">
                <a:solidFill>
                  <a:srgbClr val="FF0000"/>
                </a:solidFill>
              </a:rPr>
              <a:t>60,73,75,76,79,81,82,300,0,5,73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4978" y="1745397"/>
            <a:ext cx="8816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4978" y="17453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/>
              <a:t>Insert </a:t>
            </a:r>
            <a:r>
              <a:rPr lang="en-IN" sz="1600" b="1" dirty="0" smtClean="0">
                <a:solidFill>
                  <a:srgbClr val="FF0000"/>
                </a:solidFill>
              </a:rPr>
              <a:t>82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7777" y="2140934"/>
            <a:ext cx="418704" cy="369332"/>
            <a:chOff x="2881979" y="3121265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322890" y="2517003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2514600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79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8" idx="5"/>
            <a:endCxn id="11" idx="1"/>
          </p:cNvCxnSpPr>
          <p:nvPr/>
        </p:nvCxnSpPr>
        <p:spPr>
          <a:xfrm>
            <a:off x="1273094" y="2448075"/>
            <a:ext cx="10199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600200" y="3059668"/>
            <a:ext cx="418704" cy="369332"/>
            <a:chOff x="3245695" y="3562478"/>
            <a:chExt cx="418704" cy="369332"/>
          </a:xfrm>
        </p:grpSpPr>
        <p:sp>
          <p:nvSpPr>
            <p:cNvPr id="15" name="Oval 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Arrow Connector 16"/>
          <p:cNvCxnSpPr>
            <a:stCxn id="11" idx="5"/>
            <a:endCxn id="15" idx="0"/>
          </p:cNvCxnSpPr>
          <p:nvPr/>
        </p:nvCxnSpPr>
        <p:spPr>
          <a:xfrm>
            <a:off x="1627096" y="2821209"/>
            <a:ext cx="170126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52866" y="2526268"/>
            <a:ext cx="440239" cy="369332"/>
            <a:chOff x="2743339" y="5563807"/>
            <a:chExt cx="440239" cy="369332"/>
          </a:xfrm>
        </p:grpSpPr>
        <p:sp>
          <p:nvSpPr>
            <p:cNvPr id="19" name="Oval 1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400" y="2971800"/>
            <a:ext cx="440239" cy="369332"/>
            <a:chOff x="2750521" y="5569602"/>
            <a:chExt cx="440239" cy="369332"/>
          </a:xfrm>
        </p:grpSpPr>
        <p:sp>
          <p:nvSpPr>
            <p:cNvPr id="22" name="Oval 21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8" idx="3"/>
            <a:endCxn id="19" idx="7"/>
          </p:cNvCxnSpPr>
          <p:nvPr/>
        </p:nvCxnSpPr>
        <p:spPr>
          <a:xfrm flipH="1">
            <a:off x="808183" y="2448075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2" idx="0"/>
          </p:cNvCxnSpPr>
          <p:nvPr/>
        </p:nvCxnSpPr>
        <p:spPr>
          <a:xfrm flipH="1">
            <a:off x="374529" y="2842461"/>
            <a:ext cx="181642" cy="135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11730" y="2977551"/>
            <a:ext cx="418704" cy="369332"/>
            <a:chOff x="2598284" y="2678144"/>
            <a:chExt cx="418704" cy="369332"/>
          </a:xfrm>
        </p:grpSpPr>
        <p:sp>
          <p:nvSpPr>
            <p:cNvPr id="27" name="Oval 2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>
            <a:stCxn id="19" idx="5"/>
            <a:endCxn id="27" idx="1"/>
          </p:cNvCxnSpPr>
          <p:nvPr/>
        </p:nvCxnSpPr>
        <p:spPr>
          <a:xfrm>
            <a:off x="808183" y="2842461"/>
            <a:ext cx="8323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43496" y="3516702"/>
            <a:ext cx="418704" cy="369498"/>
            <a:chOff x="3245695" y="3562312"/>
            <a:chExt cx="418704" cy="369498"/>
          </a:xfrm>
        </p:grpSpPr>
        <p:sp>
          <p:nvSpPr>
            <p:cNvPr id="34" name="Oval 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45695" y="356231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15" idx="5"/>
            <a:endCxn id="34" idx="1"/>
          </p:cNvCxnSpPr>
          <p:nvPr/>
        </p:nvCxnSpPr>
        <p:spPr>
          <a:xfrm>
            <a:off x="1923228" y="3376806"/>
            <a:ext cx="91284" cy="205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76400" y="35397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71600" y="30825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295400" y="1905000"/>
            <a:ext cx="89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Critical 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923228" y="2668227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0469" y="273034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Case 4</a:t>
            </a:r>
            <a:br>
              <a:rPr lang="en-IN" sz="1600" dirty="0" smtClean="0"/>
            </a:br>
            <a:r>
              <a:rPr lang="en-IN" sz="1600" dirty="0" smtClean="0"/>
              <a:t>Left Rotation </a:t>
            </a:r>
          </a:p>
          <a:p>
            <a:pPr algn="ctr"/>
            <a:r>
              <a:rPr lang="en-IN" sz="1600" dirty="0" smtClean="0"/>
              <a:t>of Node </a:t>
            </a:r>
            <a:r>
              <a:rPr lang="en-IN" sz="1600" b="1" dirty="0" smtClean="0">
                <a:solidFill>
                  <a:srgbClr val="FF0000"/>
                </a:solidFill>
              </a:rPr>
              <a:t>79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137887" y="2133600"/>
            <a:ext cx="418704" cy="369332"/>
            <a:chOff x="2881979" y="3121265"/>
            <a:chExt cx="418704" cy="369332"/>
          </a:xfrm>
        </p:grpSpPr>
        <p:sp>
          <p:nvSpPr>
            <p:cNvPr id="43" name="Oval 4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66784" y="2501992"/>
            <a:ext cx="418704" cy="369332"/>
            <a:chOff x="5495274" y="2501992"/>
            <a:chExt cx="418704" cy="369332"/>
          </a:xfrm>
        </p:grpSpPr>
        <p:sp>
          <p:nvSpPr>
            <p:cNvPr id="45" name="Oval 44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3" idx="5"/>
            <a:endCxn id="45" idx="1"/>
          </p:cNvCxnSpPr>
          <p:nvPr/>
        </p:nvCxnSpPr>
        <p:spPr>
          <a:xfrm>
            <a:off x="4483204" y="2440741"/>
            <a:ext cx="25150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001206" y="3052334"/>
            <a:ext cx="418704" cy="369332"/>
            <a:chOff x="3245695" y="3562478"/>
            <a:chExt cx="418704" cy="369332"/>
          </a:xfrm>
        </p:grpSpPr>
        <p:sp>
          <p:nvSpPr>
            <p:cNvPr id="49" name="Oval 4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45" idx="5"/>
            <a:endCxn id="49" idx="0"/>
          </p:cNvCxnSpPr>
          <p:nvPr/>
        </p:nvCxnSpPr>
        <p:spPr>
          <a:xfrm>
            <a:off x="4986716" y="2813875"/>
            <a:ext cx="211512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662976" y="2518934"/>
            <a:ext cx="440239" cy="369332"/>
            <a:chOff x="2743339" y="5563807"/>
            <a:chExt cx="440239" cy="369332"/>
          </a:xfrm>
        </p:grpSpPr>
        <p:sp>
          <p:nvSpPr>
            <p:cNvPr id="53" name="Oval 52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62510" y="2964466"/>
            <a:ext cx="440239" cy="369332"/>
            <a:chOff x="2750521" y="5569602"/>
            <a:chExt cx="440239" cy="369332"/>
          </a:xfrm>
        </p:grpSpPr>
        <p:sp>
          <p:nvSpPr>
            <p:cNvPr id="56" name="Oval 55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43" idx="3"/>
            <a:endCxn id="53" idx="7"/>
          </p:cNvCxnSpPr>
          <p:nvPr/>
        </p:nvCxnSpPr>
        <p:spPr>
          <a:xfrm flipH="1">
            <a:off x="4018293" y="2440741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  <a:endCxn id="56" idx="0"/>
          </p:cNvCxnSpPr>
          <p:nvPr/>
        </p:nvCxnSpPr>
        <p:spPr>
          <a:xfrm flipH="1">
            <a:off x="3584639" y="2835127"/>
            <a:ext cx="181642" cy="135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72110" y="2970217"/>
            <a:ext cx="418704" cy="369332"/>
            <a:chOff x="2598284" y="2678144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3" idx="5"/>
            <a:endCxn id="61" idx="1"/>
          </p:cNvCxnSpPr>
          <p:nvPr/>
        </p:nvCxnSpPr>
        <p:spPr>
          <a:xfrm>
            <a:off x="4018293" y="2835127"/>
            <a:ext cx="3350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467806" y="3025698"/>
            <a:ext cx="418704" cy="369332"/>
            <a:chOff x="3245695" y="3572389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45" idx="3"/>
            <a:endCxn id="71" idx="0"/>
          </p:cNvCxnSpPr>
          <p:nvPr/>
        </p:nvCxnSpPr>
        <p:spPr>
          <a:xfrm flipH="1">
            <a:off x="4664828" y="2813875"/>
            <a:ext cx="69876" cy="21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52800" y="3288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038600" y="3276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572000" y="3288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267510" y="3276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438710" y="2514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419600" y="2514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95910" y="213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47800" y="4114800"/>
            <a:ext cx="8805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38800" y="1745397"/>
            <a:ext cx="13657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/>
              <a:t>Insert </a:t>
            </a:r>
            <a:r>
              <a:rPr lang="en-IN" sz="1600" b="1" dirty="0" smtClean="0">
                <a:solidFill>
                  <a:srgbClr val="FF0000"/>
                </a:solidFill>
              </a:rPr>
              <a:t>300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207796" y="1981508"/>
            <a:ext cx="418704" cy="369332"/>
            <a:chOff x="2891504" y="3121265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717458" y="2349900"/>
            <a:ext cx="418704" cy="369332"/>
            <a:chOff x="5495274" y="2501992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endCxn id="86" idx="1"/>
          </p:cNvCxnSpPr>
          <p:nvPr/>
        </p:nvCxnSpPr>
        <p:spPr>
          <a:xfrm>
            <a:off x="7533878" y="2288649"/>
            <a:ext cx="25150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051880" y="2902381"/>
            <a:ext cx="418704" cy="369332"/>
            <a:chOff x="3245695" y="3564617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6" idx="5"/>
            <a:endCxn id="90" idx="0"/>
          </p:cNvCxnSpPr>
          <p:nvPr/>
        </p:nvCxnSpPr>
        <p:spPr>
          <a:xfrm>
            <a:off x="8037390" y="2661783"/>
            <a:ext cx="211512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713650" y="2366842"/>
            <a:ext cx="440239" cy="369332"/>
            <a:chOff x="2743339" y="5563807"/>
            <a:chExt cx="440239" cy="369332"/>
          </a:xfrm>
        </p:grpSpPr>
        <p:sp>
          <p:nvSpPr>
            <p:cNvPr id="94" name="Oval 9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413184" y="2812326"/>
            <a:ext cx="440239" cy="369332"/>
            <a:chOff x="2750521" y="5569554"/>
            <a:chExt cx="440239" cy="369332"/>
          </a:xfrm>
        </p:grpSpPr>
        <p:sp>
          <p:nvSpPr>
            <p:cNvPr id="97" name="Oval 96"/>
            <p:cNvSpPr/>
            <p:nvPr/>
          </p:nvSpPr>
          <p:spPr>
            <a:xfrm>
              <a:off x="2794450" y="5576936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50521" y="5569554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endCxn id="94" idx="7"/>
          </p:cNvCxnSpPr>
          <p:nvPr/>
        </p:nvCxnSpPr>
        <p:spPr>
          <a:xfrm flipH="1">
            <a:off x="7068967" y="2288649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0"/>
          </p:cNvCxnSpPr>
          <p:nvPr/>
        </p:nvCxnSpPr>
        <p:spPr>
          <a:xfrm flipH="1">
            <a:off x="6635313" y="2683035"/>
            <a:ext cx="181642" cy="13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022784" y="2818125"/>
            <a:ext cx="418704" cy="369332"/>
            <a:chOff x="2598284" y="2678144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stCxn id="94" idx="5"/>
            <a:endCxn id="102" idx="1"/>
          </p:cNvCxnSpPr>
          <p:nvPr/>
        </p:nvCxnSpPr>
        <p:spPr>
          <a:xfrm>
            <a:off x="7068967" y="2683035"/>
            <a:ext cx="3350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7518480" y="2873606"/>
            <a:ext cx="418704" cy="369332"/>
            <a:chOff x="3245695" y="3572389"/>
            <a:chExt cx="418704" cy="369332"/>
          </a:xfrm>
        </p:grpSpPr>
        <p:sp>
          <p:nvSpPr>
            <p:cNvPr id="106" name="Oval 10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Straight Arrow Connector 107"/>
          <p:cNvCxnSpPr>
            <a:stCxn id="86" idx="3"/>
            <a:endCxn id="106" idx="0"/>
          </p:cNvCxnSpPr>
          <p:nvPr/>
        </p:nvCxnSpPr>
        <p:spPr>
          <a:xfrm flipH="1">
            <a:off x="7715502" y="2661783"/>
            <a:ext cx="69876" cy="21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8392060" y="3377708"/>
            <a:ext cx="535724" cy="457200"/>
            <a:chOff x="3224790" y="3575410"/>
            <a:chExt cx="535724" cy="457200"/>
          </a:xfrm>
        </p:grpSpPr>
        <p:sp>
          <p:nvSpPr>
            <p:cNvPr id="117" name="Oval 11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90" idx="5"/>
            <a:endCxn id="117" idx="1"/>
          </p:cNvCxnSpPr>
          <p:nvPr/>
        </p:nvCxnSpPr>
        <p:spPr>
          <a:xfrm>
            <a:off x="8374908" y="3217380"/>
            <a:ext cx="123834" cy="22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6203406" y="3375569"/>
            <a:ext cx="356400" cy="375446"/>
            <a:chOff x="3264517" y="3575410"/>
            <a:chExt cx="356400" cy="375446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94679" y="358152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97" idx="3"/>
            <a:endCxn id="122" idx="0"/>
          </p:cNvCxnSpPr>
          <p:nvPr/>
        </p:nvCxnSpPr>
        <p:spPr>
          <a:xfrm flipH="1">
            <a:off x="6381606" y="3123914"/>
            <a:ext cx="127701" cy="251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53200" y="1736483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,</a:t>
            </a:r>
            <a:r>
              <a:rPr lang="en-IN" sz="1600" b="1" dirty="0" smtClean="0">
                <a:solidFill>
                  <a:srgbClr val="FF0000"/>
                </a:solidFill>
              </a:rPr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508114" y="33626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104689" y="34537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184584" y="274350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022784" y="31245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546474" y="32123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460874" y="28959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565584" y="22979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8089584" y="22979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7556184" y="19053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5638800" y="1745397"/>
            <a:ext cx="0" cy="23694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7800" y="4110334"/>
            <a:ext cx="8732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/>
              <a:t>Insert </a:t>
            </a:r>
            <a:r>
              <a:rPr lang="en-IN" sz="1600" b="1" dirty="0">
                <a:solidFill>
                  <a:srgbClr val="FF0000"/>
                </a:solidFill>
              </a:rPr>
              <a:t>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251812" y="4191000"/>
            <a:ext cx="418704" cy="369332"/>
            <a:chOff x="2891504" y="3121265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761474" y="4559392"/>
            <a:ext cx="418704" cy="369332"/>
            <a:chOff x="5495274" y="2501992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endCxn id="143" idx="1"/>
          </p:cNvCxnSpPr>
          <p:nvPr/>
        </p:nvCxnSpPr>
        <p:spPr>
          <a:xfrm>
            <a:off x="1577894" y="4498141"/>
            <a:ext cx="25150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2095896" y="5111873"/>
            <a:ext cx="418704" cy="369332"/>
            <a:chOff x="3245695" y="3564617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>
            <a:stCxn id="143" idx="5"/>
            <a:endCxn id="147" idx="0"/>
          </p:cNvCxnSpPr>
          <p:nvPr/>
        </p:nvCxnSpPr>
        <p:spPr>
          <a:xfrm>
            <a:off x="2081406" y="4871275"/>
            <a:ext cx="211512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757666" y="4576334"/>
            <a:ext cx="440239" cy="369332"/>
            <a:chOff x="2743339" y="5563807"/>
            <a:chExt cx="440239" cy="369332"/>
          </a:xfrm>
        </p:grpSpPr>
        <p:sp>
          <p:nvSpPr>
            <p:cNvPr id="151" name="Oval 1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Oval 153"/>
          <p:cNvSpPr/>
          <p:nvPr/>
        </p:nvSpPr>
        <p:spPr>
          <a:xfrm>
            <a:off x="501129" y="5029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57200" y="5029200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/>
          <p:cNvCxnSpPr>
            <a:endCxn id="151" idx="7"/>
          </p:cNvCxnSpPr>
          <p:nvPr/>
        </p:nvCxnSpPr>
        <p:spPr>
          <a:xfrm flipH="1">
            <a:off x="1112983" y="4498141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3"/>
            <a:endCxn id="154" idx="0"/>
          </p:cNvCxnSpPr>
          <p:nvPr/>
        </p:nvCxnSpPr>
        <p:spPr>
          <a:xfrm flipH="1">
            <a:off x="679329" y="4892527"/>
            <a:ext cx="181642" cy="13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1066800" y="5027617"/>
            <a:ext cx="418704" cy="369332"/>
            <a:chOff x="2598284" y="2678144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1" name="Straight Arrow Connector 160"/>
          <p:cNvCxnSpPr>
            <a:stCxn id="151" idx="5"/>
            <a:endCxn id="159" idx="1"/>
          </p:cNvCxnSpPr>
          <p:nvPr/>
        </p:nvCxnSpPr>
        <p:spPr>
          <a:xfrm>
            <a:off x="1112983" y="4892527"/>
            <a:ext cx="3350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1562496" y="5083098"/>
            <a:ext cx="418704" cy="369332"/>
            <a:chOff x="3245695" y="3572389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3" idx="3"/>
            <a:endCxn id="163" idx="0"/>
          </p:cNvCxnSpPr>
          <p:nvPr/>
        </p:nvCxnSpPr>
        <p:spPr>
          <a:xfrm flipH="1">
            <a:off x="1759518" y="4871275"/>
            <a:ext cx="69876" cy="21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2436076" y="5587200"/>
            <a:ext cx="535724" cy="457200"/>
            <a:chOff x="3224790" y="3575410"/>
            <a:chExt cx="535724" cy="457200"/>
          </a:xfrm>
        </p:grpSpPr>
        <p:sp>
          <p:nvSpPr>
            <p:cNvPr id="167" name="Oval 16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9" name="Straight Arrow Connector 168"/>
          <p:cNvCxnSpPr>
            <a:stCxn id="147" idx="5"/>
            <a:endCxn id="167" idx="1"/>
          </p:cNvCxnSpPr>
          <p:nvPr/>
        </p:nvCxnSpPr>
        <p:spPr>
          <a:xfrm>
            <a:off x="2418924" y="5426872"/>
            <a:ext cx="123834" cy="22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228600" y="5560888"/>
            <a:ext cx="356400" cy="369332"/>
            <a:chOff x="3245695" y="3551237"/>
            <a:chExt cx="356400" cy="369332"/>
          </a:xfrm>
        </p:grpSpPr>
        <p:sp>
          <p:nvSpPr>
            <p:cNvPr id="171" name="Oval 170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54" idx="3"/>
            <a:endCxn id="171" idx="0"/>
          </p:cNvCxnSpPr>
          <p:nvPr/>
        </p:nvCxnSpPr>
        <p:spPr>
          <a:xfrm flipH="1">
            <a:off x="406800" y="5333406"/>
            <a:ext cx="146523" cy="22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634200" y="6015340"/>
            <a:ext cx="356400" cy="369332"/>
            <a:chOff x="3264517" y="3565396"/>
            <a:chExt cx="356400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85759" y="356539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71" idx="5"/>
            <a:endCxn id="184" idx="1"/>
          </p:cNvCxnSpPr>
          <p:nvPr/>
        </p:nvCxnSpPr>
        <p:spPr>
          <a:xfrm>
            <a:off x="532806" y="5866806"/>
            <a:ext cx="153588" cy="21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950325" y="60499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533400" y="5498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-83360" y="4495800"/>
            <a:ext cx="84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Critical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209800" y="4154269"/>
            <a:ext cx="664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</a:t>
            </a:r>
            <a:r>
              <a:rPr lang="en-US" b="1" dirty="0" smtClean="0"/>
              <a:t>2: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Left Right Rotation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Left </a:t>
            </a:r>
            <a:r>
              <a:rPr lang="en-US" b="1" dirty="0">
                <a:solidFill>
                  <a:srgbClr val="FF0000"/>
                </a:solidFill>
              </a:rPr>
              <a:t>Rotation</a:t>
            </a:r>
            <a:r>
              <a:rPr lang="en-US" dirty="0"/>
              <a:t> of </a:t>
            </a:r>
            <a:r>
              <a:rPr lang="en-US" dirty="0" smtClean="0"/>
              <a:t>Left Child</a:t>
            </a:r>
            <a:r>
              <a:rPr lang="en-US" dirty="0" smtClean="0">
                <a:solidFill>
                  <a:srgbClr val="FF0000"/>
                </a:solidFill>
              </a:rPr>
              <a:t> 0</a:t>
            </a:r>
            <a:r>
              <a:rPr lang="en-US" dirty="0"/>
              <a:t>, Followed By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Right </a:t>
            </a:r>
            <a:r>
              <a:rPr lang="en-US" b="1" dirty="0">
                <a:solidFill>
                  <a:srgbClr val="FF0000"/>
                </a:solidFill>
              </a:rPr>
              <a:t>Rotation</a:t>
            </a:r>
            <a:r>
              <a:rPr lang="en-US" dirty="0"/>
              <a:t> of Parent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5214212" y="4572000"/>
            <a:ext cx="418704" cy="369332"/>
            <a:chOff x="2891504" y="3121265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723874" y="4940392"/>
            <a:ext cx="418704" cy="369332"/>
            <a:chOff x="5495274" y="2501992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endCxn id="196" idx="1"/>
          </p:cNvCxnSpPr>
          <p:nvPr/>
        </p:nvCxnSpPr>
        <p:spPr>
          <a:xfrm>
            <a:off x="5540294" y="4879141"/>
            <a:ext cx="251500" cy="12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6058296" y="5492873"/>
            <a:ext cx="418704" cy="369332"/>
            <a:chOff x="3245695" y="3564617"/>
            <a:chExt cx="418704" cy="369332"/>
          </a:xfrm>
        </p:grpSpPr>
        <p:sp>
          <p:nvSpPr>
            <p:cNvPr id="200" name="Oval 19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2" name="Straight Arrow Connector 201"/>
          <p:cNvCxnSpPr>
            <a:stCxn id="196" idx="5"/>
            <a:endCxn id="200" idx="0"/>
          </p:cNvCxnSpPr>
          <p:nvPr/>
        </p:nvCxnSpPr>
        <p:spPr>
          <a:xfrm>
            <a:off x="6043806" y="5252275"/>
            <a:ext cx="211512" cy="25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4720066" y="4957334"/>
            <a:ext cx="440239" cy="369332"/>
            <a:chOff x="2743339" y="5563807"/>
            <a:chExt cx="440239" cy="369332"/>
          </a:xfrm>
        </p:grpSpPr>
        <p:sp>
          <p:nvSpPr>
            <p:cNvPr id="204" name="Oval 20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Oval 205"/>
          <p:cNvSpPr/>
          <p:nvPr/>
        </p:nvSpPr>
        <p:spPr>
          <a:xfrm>
            <a:off x="4463529" y="5410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4419600" y="5407636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8" name="Straight Arrow Connector 207"/>
          <p:cNvCxnSpPr>
            <a:endCxn id="204" idx="7"/>
          </p:cNvCxnSpPr>
          <p:nvPr/>
        </p:nvCxnSpPr>
        <p:spPr>
          <a:xfrm flipH="1">
            <a:off x="5075383" y="4879141"/>
            <a:ext cx="212899" cy="14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06" idx="0"/>
          </p:cNvCxnSpPr>
          <p:nvPr/>
        </p:nvCxnSpPr>
        <p:spPr>
          <a:xfrm flipH="1">
            <a:off x="4641729" y="5273527"/>
            <a:ext cx="181642" cy="13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5029200" y="5408617"/>
            <a:ext cx="418704" cy="369332"/>
            <a:chOff x="2598284" y="2678144"/>
            <a:chExt cx="418704" cy="369332"/>
          </a:xfrm>
        </p:grpSpPr>
        <p:sp>
          <p:nvSpPr>
            <p:cNvPr id="211" name="Oval 21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3" name="Straight Arrow Connector 212"/>
          <p:cNvCxnSpPr>
            <a:stCxn id="204" idx="5"/>
            <a:endCxn id="211" idx="1"/>
          </p:cNvCxnSpPr>
          <p:nvPr/>
        </p:nvCxnSpPr>
        <p:spPr>
          <a:xfrm>
            <a:off x="5075383" y="5273527"/>
            <a:ext cx="33501" cy="19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5524896" y="5464098"/>
            <a:ext cx="418704" cy="369332"/>
            <a:chOff x="3245695" y="3572389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7" name="Straight Arrow Connector 216"/>
          <p:cNvCxnSpPr>
            <a:stCxn id="196" idx="3"/>
            <a:endCxn id="215" idx="0"/>
          </p:cNvCxnSpPr>
          <p:nvPr/>
        </p:nvCxnSpPr>
        <p:spPr>
          <a:xfrm flipH="1">
            <a:off x="5721918" y="5252275"/>
            <a:ext cx="69876" cy="21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6398476" y="5968200"/>
            <a:ext cx="535724" cy="457200"/>
            <a:chOff x="3224790" y="3575410"/>
            <a:chExt cx="535724" cy="457200"/>
          </a:xfrm>
        </p:grpSpPr>
        <p:sp>
          <p:nvSpPr>
            <p:cNvPr id="219" name="Oval 218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1" name="Straight Arrow Connector 220"/>
          <p:cNvCxnSpPr>
            <a:stCxn id="200" idx="5"/>
            <a:endCxn id="219" idx="1"/>
          </p:cNvCxnSpPr>
          <p:nvPr/>
        </p:nvCxnSpPr>
        <p:spPr>
          <a:xfrm>
            <a:off x="6381324" y="5807872"/>
            <a:ext cx="123834" cy="22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4191000" y="5941888"/>
            <a:ext cx="356400" cy="369332"/>
            <a:chOff x="3245695" y="3551237"/>
            <a:chExt cx="356400" cy="369332"/>
          </a:xfrm>
        </p:grpSpPr>
        <p:sp>
          <p:nvSpPr>
            <p:cNvPr id="223" name="Oval 222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5" name="Straight Arrow Connector 224"/>
          <p:cNvCxnSpPr>
            <a:stCxn id="206" idx="3"/>
            <a:endCxn id="223" idx="0"/>
          </p:cNvCxnSpPr>
          <p:nvPr/>
        </p:nvCxnSpPr>
        <p:spPr>
          <a:xfrm flipH="1">
            <a:off x="4369200" y="5714406"/>
            <a:ext cx="146523" cy="22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4658519" y="5910096"/>
            <a:ext cx="418704" cy="369631"/>
            <a:chOff x="3230808" y="3562179"/>
            <a:chExt cx="418704" cy="369631"/>
          </a:xfrm>
        </p:grpSpPr>
        <p:sp>
          <p:nvSpPr>
            <p:cNvPr id="230" name="Oval 22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30808" y="35621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06" idx="5"/>
            <a:endCxn id="230" idx="0"/>
          </p:cNvCxnSpPr>
          <p:nvPr/>
        </p:nvCxnSpPr>
        <p:spPr>
          <a:xfrm>
            <a:off x="4767735" y="5714406"/>
            <a:ext cx="102693" cy="208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7085717" y="4744058"/>
            <a:ext cx="0" cy="1766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7085717" y="4754192"/>
            <a:ext cx="967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/>
              <a:t>Insert </a:t>
            </a:r>
            <a:r>
              <a:rPr lang="en-IN" sz="1600" b="1" dirty="0" smtClean="0">
                <a:solidFill>
                  <a:srgbClr val="FF0000"/>
                </a:solidFill>
              </a:rPr>
              <a:t>73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048242" y="5080870"/>
            <a:ext cx="20604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 smtClean="0"/>
              <a:t>Can not Insert</a:t>
            </a:r>
          </a:p>
          <a:p>
            <a:pPr algn="ctr"/>
            <a:r>
              <a:rPr lang="en-IN" sz="2200" b="1" dirty="0" smtClean="0">
                <a:solidFill>
                  <a:srgbClr val="FF0000"/>
                </a:solidFill>
              </a:rPr>
              <a:t>73 </a:t>
            </a:r>
          </a:p>
          <a:p>
            <a:pPr algn="ctr"/>
            <a:r>
              <a:rPr lang="en-IN" sz="2200" dirty="0" smtClean="0"/>
              <a:t>as duplicate key </a:t>
            </a:r>
          </a:p>
          <a:p>
            <a:pPr algn="ctr"/>
            <a:r>
              <a:rPr lang="en-IN" sz="2200" dirty="0" smtClean="0"/>
              <a:t>found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09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  <p:bldP spid="12" grpId="0"/>
      <p:bldP spid="38" grpId="0"/>
      <p:bldP spid="39" grpId="0"/>
      <p:bldP spid="36" grpId="0"/>
      <p:bldP spid="41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8" grpId="0" animBg="1"/>
      <p:bldP spid="154" grpId="0" animBg="1"/>
      <p:bldP spid="155" grpId="0"/>
      <p:bldP spid="188" grpId="0"/>
      <p:bldP spid="189" grpId="0"/>
      <p:bldP spid="190" grpId="0"/>
      <p:bldP spid="191" grpId="0"/>
      <p:bldP spid="206" grpId="0" animBg="1"/>
      <p:bldP spid="207" grpId="0"/>
      <p:bldP spid="236" grpId="0" animBg="1"/>
      <p:bldP spid="2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node from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209800"/>
          </a:xfrm>
        </p:spPr>
        <p:txBody>
          <a:bodyPr/>
          <a:lstStyle/>
          <a:p>
            <a:r>
              <a:rPr lang="en-US" dirty="0" smtClean="0"/>
              <a:t>If element to be deleted </a:t>
            </a:r>
            <a:r>
              <a:rPr lang="en-US" b="1" dirty="0" smtClean="0">
                <a:solidFill>
                  <a:srgbClr val="FF0000"/>
                </a:solidFill>
              </a:rPr>
              <a:t>does not have empty right sub-tree</a:t>
            </a:r>
            <a:r>
              <a:rPr lang="en-US" dirty="0" smtClean="0"/>
              <a:t>, then </a:t>
            </a:r>
            <a:r>
              <a:rPr lang="en-US" b="1" dirty="0" smtClean="0">
                <a:solidFill>
                  <a:srgbClr val="FF0000"/>
                </a:solidFill>
              </a:rPr>
              <a:t>element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FF0000"/>
                </a:solidFill>
              </a:rPr>
              <a:t>replaced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its </a:t>
            </a:r>
            <a:r>
              <a:rPr lang="en-US" b="1" dirty="0" smtClean="0">
                <a:solidFill>
                  <a:srgbClr val="FF0000"/>
                </a:solidFill>
              </a:rPr>
              <a:t>In-Order successor </a:t>
            </a:r>
            <a:r>
              <a:rPr lang="en-US" dirty="0" smtClean="0"/>
              <a:t>and its </a:t>
            </a:r>
            <a:r>
              <a:rPr lang="en-US" b="1" dirty="0" smtClean="0">
                <a:solidFill>
                  <a:srgbClr val="FF0000"/>
                </a:solidFill>
              </a:rPr>
              <a:t>In-Order successor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deleted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instead </a:t>
            </a:r>
          </a:p>
          <a:p>
            <a:r>
              <a:rPr lang="en-US" dirty="0" smtClean="0"/>
              <a:t>During </a:t>
            </a:r>
            <a:r>
              <a:rPr lang="en-US" b="1" dirty="0" smtClean="0">
                <a:solidFill>
                  <a:srgbClr val="FF0000"/>
                </a:solidFill>
              </a:rPr>
              <a:t>winding up phase</a:t>
            </a:r>
            <a:r>
              <a:rPr lang="en-US" dirty="0" smtClean="0"/>
              <a:t>, we need to </a:t>
            </a:r>
            <a:r>
              <a:rPr lang="en-US" b="1" dirty="0" smtClean="0">
                <a:solidFill>
                  <a:srgbClr val="FF0000"/>
                </a:solidFill>
              </a:rPr>
              <a:t>revisit every node </a:t>
            </a:r>
            <a:r>
              <a:rPr lang="en-US" dirty="0" smtClean="0"/>
              <a:t>on the </a:t>
            </a:r>
            <a:r>
              <a:rPr lang="en-US" b="1" dirty="0" smtClean="0">
                <a:solidFill>
                  <a:srgbClr val="FF0000"/>
                </a:solidFill>
              </a:rPr>
              <a:t>path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b="1" dirty="0" smtClean="0">
                <a:solidFill>
                  <a:srgbClr val="FF0000"/>
                </a:solidFill>
              </a:rPr>
              <a:t>point of deletion </a:t>
            </a:r>
            <a:r>
              <a:rPr lang="en-US" dirty="0" err="1" smtClean="0"/>
              <a:t>upto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, rebalance the tree if require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43400" y="3490881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43696" y="3969155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62696" y="4493149"/>
            <a:ext cx="418704" cy="369332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62400" y="4481481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81896" y="5091081"/>
            <a:ext cx="418704" cy="369332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67696" y="3959749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0" y="4481481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62600" y="4416949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67696" y="5091081"/>
            <a:ext cx="418704" cy="369332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58296" y="5091081"/>
            <a:ext cx="418704" cy="369332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stCxn id="5" idx="3"/>
            <a:endCxn id="8" idx="7"/>
          </p:cNvCxnSpPr>
          <p:nvPr/>
        </p:nvCxnSpPr>
        <p:spPr>
          <a:xfrm flipH="1">
            <a:off x="3883912" y="3796481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20" idx="1"/>
          </p:cNvCxnSpPr>
          <p:nvPr/>
        </p:nvCxnSpPr>
        <p:spPr>
          <a:xfrm>
            <a:off x="4675096" y="3796481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11" idx="7"/>
          </p:cNvCxnSpPr>
          <p:nvPr/>
        </p:nvCxnSpPr>
        <p:spPr>
          <a:xfrm flipH="1">
            <a:off x="3492768" y="4276887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5"/>
            <a:endCxn id="14" idx="1"/>
          </p:cNvCxnSpPr>
          <p:nvPr/>
        </p:nvCxnSpPr>
        <p:spPr>
          <a:xfrm>
            <a:off x="3883912" y="4276887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3" idx="7"/>
          </p:cNvCxnSpPr>
          <p:nvPr/>
        </p:nvCxnSpPr>
        <p:spPr>
          <a:xfrm flipH="1">
            <a:off x="4903696" y="4276887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26" idx="1"/>
          </p:cNvCxnSpPr>
          <p:nvPr/>
        </p:nvCxnSpPr>
        <p:spPr>
          <a:xfrm>
            <a:off x="5398976" y="4276887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17" idx="1"/>
          </p:cNvCxnSpPr>
          <p:nvPr/>
        </p:nvCxnSpPr>
        <p:spPr>
          <a:xfrm>
            <a:off x="4294096" y="4802183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5"/>
            <a:endCxn id="29" idx="1"/>
          </p:cNvCxnSpPr>
          <p:nvPr/>
        </p:nvCxnSpPr>
        <p:spPr>
          <a:xfrm>
            <a:off x="4903696" y="4788891"/>
            <a:ext cx="233956" cy="35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5"/>
            <a:endCxn id="32" idx="1"/>
          </p:cNvCxnSpPr>
          <p:nvPr/>
        </p:nvCxnSpPr>
        <p:spPr>
          <a:xfrm>
            <a:off x="5893880" y="4724359"/>
            <a:ext cx="244100" cy="42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42235" y="5421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93010" y="5421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091145" y="5421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818842" y="44814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721719" y="45106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35755" y="45154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949476" y="43993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65905" y="39589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417970" y="39532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724400" y="34178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113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3104" y="1066800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0" y="1545074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" y="2069068"/>
            <a:ext cx="418704" cy="369332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52104" y="2057400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71600" y="2667000"/>
            <a:ext cx="418704" cy="369332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7400" y="1535668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61704" y="2057400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52304" y="1992868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57400" y="2667000"/>
            <a:ext cx="418704" cy="369332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0" y="2667000"/>
            <a:ext cx="418704" cy="369332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873616" y="1372400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1664800" y="1372400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482472" y="1852806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873616" y="1852806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1893400" y="1852806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388680" y="1852806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5"/>
            <a:endCxn id="17" idx="1"/>
          </p:cNvCxnSpPr>
          <p:nvPr/>
        </p:nvCxnSpPr>
        <p:spPr>
          <a:xfrm>
            <a:off x="1283800" y="2378102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5"/>
            <a:endCxn id="29" idx="1"/>
          </p:cNvCxnSpPr>
          <p:nvPr/>
        </p:nvCxnSpPr>
        <p:spPr>
          <a:xfrm>
            <a:off x="1893400" y="2364810"/>
            <a:ext cx="233956" cy="35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32" idx="1"/>
          </p:cNvCxnSpPr>
          <p:nvPr/>
        </p:nvCxnSpPr>
        <p:spPr>
          <a:xfrm>
            <a:off x="2883584" y="2300278"/>
            <a:ext cx="244100" cy="42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5290" y="3176819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In-Order Traversal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-149332" y="3516868"/>
            <a:ext cx="39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22, 23, 26, 27, 28, 30, 31, 32, 34, 36 </a:t>
            </a:r>
            <a:endParaRPr lang="en-US" b="1" dirty="0"/>
          </a:p>
        </p:txBody>
      </p:sp>
      <p:sp>
        <p:nvSpPr>
          <p:cNvPr id="55" name="Freeform 54"/>
          <p:cNvSpPr/>
          <p:nvPr/>
        </p:nvSpPr>
        <p:spPr>
          <a:xfrm>
            <a:off x="87549" y="924128"/>
            <a:ext cx="3822970" cy="3122578"/>
          </a:xfrm>
          <a:custGeom>
            <a:avLst/>
            <a:gdLst>
              <a:gd name="connsiteX0" fmla="*/ 3822970 w 3822970"/>
              <a:gd name="connsiteY0" fmla="*/ 0 h 3122578"/>
              <a:gd name="connsiteX1" fmla="*/ 3822970 w 3822970"/>
              <a:gd name="connsiteY1" fmla="*/ 3122578 h 3122578"/>
              <a:gd name="connsiteX2" fmla="*/ 0 w 3822970"/>
              <a:gd name="connsiteY2" fmla="*/ 3122578 h 312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970" h="3122578">
                <a:moveTo>
                  <a:pt x="3822970" y="0"/>
                </a:moveTo>
                <a:lnTo>
                  <a:pt x="3822970" y="3122578"/>
                </a:lnTo>
                <a:lnTo>
                  <a:pt x="0" y="312257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1014" y="4044243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/>
              <a:t>Delete </a:t>
            </a:r>
            <a:r>
              <a:rPr lang="en-IN" sz="1600" b="1" dirty="0" smtClean="0">
                <a:solidFill>
                  <a:srgbClr val="FF0000"/>
                </a:solidFill>
              </a:rPr>
              <a:t>28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409304" y="4278868"/>
            <a:ext cx="418704" cy="369332"/>
            <a:chOff x="3237027" y="3574016"/>
            <a:chExt cx="418704" cy="369332"/>
          </a:xfrm>
        </p:grpSpPr>
        <p:sp>
          <p:nvSpPr>
            <p:cNvPr id="59" name="Oval 5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600" y="4757142"/>
            <a:ext cx="418704" cy="369332"/>
            <a:chOff x="3228507" y="3571884"/>
            <a:chExt cx="418704" cy="369332"/>
          </a:xfrm>
        </p:grpSpPr>
        <p:sp>
          <p:nvSpPr>
            <p:cNvPr id="62" name="Oval 6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8600" y="5281136"/>
            <a:ext cx="418704" cy="369332"/>
            <a:chOff x="3238651" y="3572206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28304" y="5269468"/>
            <a:ext cx="418704" cy="372896"/>
            <a:chOff x="3237027" y="3558914"/>
            <a:chExt cx="418704" cy="372896"/>
          </a:xfrm>
        </p:grpSpPr>
        <p:sp>
          <p:nvSpPr>
            <p:cNvPr id="68" name="Oval 6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47800" y="5879068"/>
            <a:ext cx="418704" cy="369332"/>
            <a:chOff x="3237027" y="3570266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133600" y="4747736"/>
            <a:ext cx="418704" cy="369332"/>
            <a:chOff x="3237443" y="3562478"/>
            <a:chExt cx="418704" cy="369332"/>
          </a:xfrm>
        </p:grpSpPr>
        <p:sp>
          <p:nvSpPr>
            <p:cNvPr id="74" name="Oval 7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637904" y="5269468"/>
            <a:ext cx="418704" cy="369332"/>
            <a:chOff x="3237027" y="3572206"/>
            <a:chExt cx="418704" cy="369332"/>
          </a:xfrm>
        </p:grpSpPr>
        <p:sp>
          <p:nvSpPr>
            <p:cNvPr id="77" name="Oval 7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628504" y="5204936"/>
            <a:ext cx="418704" cy="369332"/>
            <a:chOff x="3237443" y="3572206"/>
            <a:chExt cx="418704" cy="369332"/>
          </a:xfrm>
        </p:grpSpPr>
        <p:sp>
          <p:nvSpPr>
            <p:cNvPr id="80" name="Oval 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133600" y="5879068"/>
            <a:ext cx="418704" cy="369332"/>
            <a:chOff x="3246755" y="3570266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124200" y="5879068"/>
            <a:ext cx="418704" cy="369332"/>
            <a:chOff x="3237027" y="3574016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59" idx="3"/>
            <a:endCxn id="62" idx="7"/>
          </p:cNvCxnSpPr>
          <p:nvPr/>
        </p:nvCxnSpPr>
        <p:spPr>
          <a:xfrm flipH="1">
            <a:off x="949816" y="4584468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9" idx="5"/>
            <a:endCxn id="74" idx="1"/>
          </p:cNvCxnSpPr>
          <p:nvPr/>
        </p:nvCxnSpPr>
        <p:spPr>
          <a:xfrm>
            <a:off x="1741000" y="4584468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3"/>
            <a:endCxn id="65" idx="7"/>
          </p:cNvCxnSpPr>
          <p:nvPr/>
        </p:nvCxnSpPr>
        <p:spPr>
          <a:xfrm flipH="1">
            <a:off x="558672" y="5064874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5"/>
            <a:endCxn id="68" idx="1"/>
          </p:cNvCxnSpPr>
          <p:nvPr/>
        </p:nvCxnSpPr>
        <p:spPr>
          <a:xfrm>
            <a:off x="949816" y="5064874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  <a:endCxn id="77" idx="7"/>
          </p:cNvCxnSpPr>
          <p:nvPr/>
        </p:nvCxnSpPr>
        <p:spPr>
          <a:xfrm flipH="1">
            <a:off x="1969600" y="5064874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0" idx="1"/>
          </p:cNvCxnSpPr>
          <p:nvPr/>
        </p:nvCxnSpPr>
        <p:spPr>
          <a:xfrm>
            <a:off x="2464880" y="5064874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5"/>
            <a:endCxn id="71" idx="1"/>
          </p:cNvCxnSpPr>
          <p:nvPr/>
        </p:nvCxnSpPr>
        <p:spPr>
          <a:xfrm>
            <a:off x="1360000" y="5590170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5"/>
            <a:endCxn id="83" idx="1"/>
          </p:cNvCxnSpPr>
          <p:nvPr/>
        </p:nvCxnSpPr>
        <p:spPr>
          <a:xfrm>
            <a:off x="1969600" y="5576878"/>
            <a:ext cx="233956" cy="35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5"/>
            <a:endCxn id="86" idx="1"/>
          </p:cNvCxnSpPr>
          <p:nvPr/>
        </p:nvCxnSpPr>
        <p:spPr>
          <a:xfrm>
            <a:off x="2959784" y="5512346"/>
            <a:ext cx="244100" cy="42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402535" y="4285306"/>
            <a:ext cx="418704" cy="369332"/>
            <a:chOff x="3237027" y="3574016"/>
            <a:chExt cx="418704" cy="369332"/>
          </a:xfrm>
        </p:grpSpPr>
        <p:sp>
          <p:nvSpPr>
            <p:cNvPr id="98" name="Oval 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640188" y="5269468"/>
            <a:ext cx="418704" cy="369332"/>
            <a:chOff x="3237027" y="3574016"/>
            <a:chExt cx="418704" cy="369332"/>
          </a:xfrm>
        </p:grpSpPr>
        <p:sp>
          <p:nvSpPr>
            <p:cNvPr id="101" name="Oval 1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285690" y="6107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114490" y="6172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620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3820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97149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504890" y="5498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371290" y="4736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504890" y="4659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52600" y="4202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cxnSp>
        <p:nvCxnSpPr>
          <p:cNvPr id="113" name="Straight Connector 112"/>
          <p:cNvCxnSpPr>
            <a:stCxn id="55" idx="1"/>
          </p:cNvCxnSpPr>
          <p:nvPr/>
        </p:nvCxnSpPr>
        <p:spPr>
          <a:xfrm>
            <a:off x="3910519" y="4046706"/>
            <a:ext cx="0" cy="235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13340" y="914400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/>
              <a:t>Delete </a:t>
            </a:r>
            <a:r>
              <a:rPr lang="en-IN" sz="1600" b="1" dirty="0" smtClean="0">
                <a:solidFill>
                  <a:srgbClr val="FF0000"/>
                </a:solidFill>
              </a:rPr>
              <a:t>30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019800" y="1219200"/>
            <a:ext cx="418704" cy="369332"/>
            <a:chOff x="3237027" y="3574016"/>
            <a:chExt cx="418704" cy="369332"/>
          </a:xfrm>
        </p:grpSpPr>
        <p:sp>
          <p:nvSpPr>
            <p:cNvPr id="116" name="Oval 11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20096" y="1697474"/>
            <a:ext cx="418704" cy="369332"/>
            <a:chOff x="3228507" y="3571884"/>
            <a:chExt cx="418704" cy="369332"/>
          </a:xfrm>
        </p:grpSpPr>
        <p:sp>
          <p:nvSpPr>
            <p:cNvPr id="119" name="Oval 11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839096" y="2221468"/>
            <a:ext cx="418704" cy="369332"/>
            <a:chOff x="3238651" y="3572206"/>
            <a:chExt cx="418704" cy="369332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638800" y="2209800"/>
            <a:ext cx="418704" cy="372896"/>
            <a:chOff x="3237027" y="3558914"/>
            <a:chExt cx="418704" cy="372896"/>
          </a:xfrm>
        </p:grpSpPr>
        <p:sp>
          <p:nvSpPr>
            <p:cNvPr id="125" name="Oval 12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58296" y="2819400"/>
            <a:ext cx="418704" cy="369332"/>
            <a:chOff x="3237027" y="3570266"/>
            <a:chExt cx="418704" cy="369332"/>
          </a:xfrm>
        </p:grpSpPr>
        <p:sp>
          <p:nvSpPr>
            <p:cNvPr id="128" name="Oval 1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744096" y="1688068"/>
            <a:ext cx="418704" cy="369332"/>
            <a:chOff x="3237443" y="3562478"/>
            <a:chExt cx="418704" cy="369332"/>
          </a:xfrm>
        </p:grpSpPr>
        <p:sp>
          <p:nvSpPr>
            <p:cNvPr id="131" name="Oval 13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248400" y="2209800"/>
            <a:ext cx="418704" cy="369332"/>
            <a:chOff x="3237027" y="3572206"/>
            <a:chExt cx="418704" cy="369332"/>
          </a:xfrm>
        </p:grpSpPr>
        <p:sp>
          <p:nvSpPr>
            <p:cNvPr id="134" name="Oval 1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239000" y="2145268"/>
            <a:ext cx="418704" cy="369332"/>
            <a:chOff x="3237443" y="3572206"/>
            <a:chExt cx="418704" cy="369332"/>
          </a:xfrm>
        </p:grpSpPr>
        <p:sp>
          <p:nvSpPr>
            <p:cNvPr id="137" name="Oval 13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734696" y="2819400"/>
            <a:ext cx="418704" cy="369332"/>
            <a:chOff x="3237027" y="3574016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16" idx="3"/>
            <a:endCxn id="119" idx="7"/>
          </p:cNvCxnSpPr>
          <p:nvPr/>
        </p:nvCxnSpPr>
        <p:spPr>
          <a:xfrm flipH="1">
            <a:off x="5560312" y="1524800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6" idx="5"/>
            <a:endCxn id="131" idx="1"/>
          </p:cNvCxnSpPr>
          <p:nvPr/>
        </p:nvCxnSpPr>
        <p:spPr>
          <a:xfrm>
            <a:off x="6351496" y="1524800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9" idx="3"/>
            <a:endCxn id="122" idx="7"/>
          </p:cNvCxnSpPr>
          <p:nvPr/>
        </p:nvCxnSpPr>
        <p:spPr>
          <a:xfrm flipH="1">
            <a:off x="5169168" y="2005206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9" idx="5"/>
            <a:endCxn id="125" idx="1"/>
          </p:cNvCxnSpPr>
          <p:nvPr/>
        </p:nvCxnSpPr>
        <p:spPr>
          <a:xfrm>
            <a:off x="5560312" y="2005206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1" idx="3"/>
            <a:endCxn id="134" idx="7"/>
          </p:cNvCxnSpPr>
          <p:nvPr/>
        </p:nvCxnSpPr>
        <p:spPr>
          <a:xfrm flipH="1">
            <a:off x="6580096" y="2005206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5"/>
            <a:endCxn id="137" idx="1"/>
          </p:cNvCxnSpPr>
          <p:nvPr/>
        </p:nvCxnSpPr>
        <p:spPr>
          <a:xfrm>
            <a:off x="7075376" y="2005206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5" idx="5"/>
            <a:endCxn id="128" idx="1"/>
          </p:cNvCxnSpPr>
          <p:nvPr/>
        </p:nvCxnSpPr>
        <p:spPr>
          <a:xfrm>
            <a:off x="5970496" y="2530502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7" idx="5"/>
            <a:endCxn id="143" idx="1"/>
          </p:cNvCxnSpPr>
          <p:nvPr/>
        </p:nvCxnSpPr>
        <p:spPr>
          <a:xfrm>
            <a:off x="7570280" y="2452678"/>
            <a:ext cx="244100" cy="420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6019800" y="1219220"/>
            <a:ext cx="418704" cy="369332"/>
            <a:chOff x="3237027" y="3574016"/>
            <a:chExt cx="418704" cy="369332"/>
          </a:xfrm>
        </p:grpSpPr>
        <p:sp>
          <p:nvSpPr>
            <p:cNvPr id="169" name="Oval 16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8128502" y="28142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610290" y="2069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121577" y="1611868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6492084" y="3355334"/>
            <a:ext cx="0" cy="1059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6480767" y="3420083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Case 4: </a:t>
            </a:r>
          </a:p>
          <a:p>
            <a:pPr algn="ctr"/>
            <a:r>
              <a:rPr lang="en-IN" b="1" dirty="0" smtClean="0"/>
              <a:t>Left Rotation of</a:t>
            </a:r>
          </a:p>
          <a:p>
            <a:pPr algn="ctr"/>
            <a:r>
              <a:rPr lang="en-IN" b="1" dirty="0" smtClean="0"/>
              <a:t>Node </a:t>
            </a:r>
            <a:r>
              <a:rPr lang="en-IN" b="1" dirty="0" smtClean="0">
                <a:solidFill>
                  <a:srgbClr val="FF0000"/>
                </a:solidFill>
              </a:rPr>
              <a:t>32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5828904" y="4355068"/>
            <a:ext cx="418704" cy="369332"/>
            <a:chOff x="3237027" y="3574016"/>
            <a:chExt cx="418704" cy="369332"/>
          </a:xfrm>
        </p:grpSpPr>
        <p:sp>
          <p:nvSpPr>
            <p:cNvPr id="178" name="Oval 17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029200" y="4833342"/>
            <a:ext cx="418704" cy="369332"/>
            <a:chOff x="3228507" y="3571884"/>
            <a:chExt cx="418704" cy="369332"/>
          </a:xfrm>
        </p:grpSpPr>
        <p:sp>
          <p:nvSpPr>
            <p:cNvPr id="181" name="Oval 1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648200" y="5357336"/>
            <a:ext cx="418704" cy="369332"/>
            <a:chOff x="3238651" y="3572206"/>
            <a:chExt cx="418704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447904" y="5345668"/>
            <a:ext cx="418704" cy="372896"/>
            <a:chOff x="3237027" y="3558914"/>
            <a:chExt cx="418704" cy="372896"/>
          </a:xfrm>
        </p:grpSpPr>
        <p:sp>
          <p:nvSpPr>
            <p:cNvPr id="187" name="Oval 18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867400" y="5955268"/>
            <a:ext cx="418704" cy="369332"/>
            <a:chOff x="3237027" y="3570266"/>
            <a:chExt cx="418704" cy="369332"/>
          </a:xfrm>
        </p:grpSpPr>
        <p:sp>
          <p:nvSpPr>
            <p:cNvPr id="190" name="Oval 1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553200" y="4823936"/>
            <a:ext cx="418704" cy="369332"/>
            <a:chOff x="3237443" y="3562478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057504" y="5345668"/>
            <a:ext cx="418704" cy="369332"/>
            <a:chOff x="3237027" y="3572206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048104" y="5281136"/>
            <a:ext cx="418704" cy="369332"/>
            <a:chOff x="3237443" y="3572206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78" idx="3"/>
            <a:endCxn id="181" idx="7"/>
          </p:cNvCxnSpPr>
          <p:nvPr/>
        </p:nvCxnSpPr>
        <p:spPr>
          <a:xfrm flipH="1">
            <a:off x="5369416" y="4660668"/>
            <a:ext cx="539172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8" idx="5"/>
            <a:endCxn id="193" idx="1"/>
          </p:cNvCxnSpPr>
          <p:nvPr/>
        </p:nvCxnSpPr>
        <p:spPr>
          <a:xfrm>
            <a:off x="6160600" y="4660668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1" idx="3"/>
            <a:endCxn id="184" idx="7"/>
          </p:cNvCxnSpPr>
          <p:nvPr/>
        </p:nvCxnSpPr>
        <p:spPr>
          <a:xfrm flipH="1">
            <a:off x="4978272" y="5141074"/>
            <a:ext cx="139132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1" idx="5"/>
            <a:endCxn id="187" idx="1"/>
          </p:cNvCxnSpPr>
          <p:nvPr/>
        </p:nvCxnSpPr>
        <p:spPr>
          <a:xfrm>
            <a:off x="5369416" y="5141074"/>
            <a:ext cx="158172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3" idx="3"/>
            <a:endCxn id="196" idx="7"/>
          </p:cNvCxnSpPr>
          <p:nvPr/>
        </p:nvCxnSpPr>
        <p:spPr>
          <a:xfrm flipH="1">
            <a:off x="6389200" y="5141074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5"/>
            <a:endCxn id="199" idx="1"/>
          </p:cNvCxnSpPr>
          <p:nvPr/>
        </p:nvCxnSpPr>
        <p:spPr>
          <a:xfrm>
            <a:off x="6884480" y="5141074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7" idx="5"/>
            <a:endCxn id="190" idx="1"/>
          </p:cNvCxnSpPr>
          <p:nvPr/>
        </p:nvCxnSpPr>
        <p:spPr>
          <a:xfrm>
            <a:off x="5779600" y="5666370"/>
            <a:ext cx="167484" cy="34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238690" y="601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419600" y="5410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5171890" y="5421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6467290" y="5345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7457890" y="5345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54004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7010400" y="4800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5578630" y="4355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86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7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71" grpId="0"/>
      <p:bldP spid="172" grpId="0"/>
      <p:bldP spid="173" grpId="0"/>
      <p:bldP spid="17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3104" y="1066800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4296" y="1545074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4800" y="2062344"/>
            <a:ext cx="418704" cy="369332"/>
            <a:chOff x="3238651" y="3565482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05296" y="2057400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7400" y="1535668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61704" y="2057400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52304" y="1992868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1064512" y="1372400"/>
            <a:ext cx="348276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1664800" y="1372400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634872" y="1852806"/>
            <a:ext cx="177628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1064512" y="1852806"/>
            <a:ext cx="120468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1893400" y="1852806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388680" y="1852806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7490" y="2665790"/>
            <a:ext cx="356400" cy="369332"/>
            <a:chOff x="3264517" y="3569056"/>
            <a:chExt cx="356400" cy="369332"/>
          </a:xfrm>
        </p:grpSpPr>
        <p:sp>
          <p:nvSpPr>
            <p:cNvPr id="44" name="Oval 4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1" idx="3"/>
            <a:endCxn id="44" idx="0"/>
          </p:cNvCxnSpPr>
          <p:nvPr/>
        </p:nvCxnSpPr>
        <p:spPr>
          <a:xfrm flipH="1">
            <a:off x="205690" y="2376478"/>
            <a:ext cx="177170" cy="29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34794" y="944240"/>
            <a:ext cx="14418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Delete 73, 74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2614136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In-Order Traversal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2954185"/>
            <a:ext cx="29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5, 10</a:t>
            </a:r>
            <a:r>
              <a:rPr lang="en-US" b="1" smtClean="0"/>
              <a:t>, 13, 28, </a:t>
            </a:r>
            <a:r>
              <a:rPr lang="en-US" b="1" dirty="0" smtClean="0"/>
              <a:t>73, 74, 75, 89</a:t>
            </a:r>
            <a:endParaRPr lang="en-US" b="1" dirty="0"/>
          </a:p>
        </p:txBody>
      </p:sp>
      <p:sp>
        <p:nvSpPr>
          <p:cNvPr id="53" name="Freeform 52"/>
          <p:cNvSpPr/>
          <p:nvPr/>
        </p:nvSpPr>
        <p:spPr>
          <a:xfrm>
            <a:off x="81887" y="955343"/>
            <a:ext cx="3439235" cy="2538484"/>
          </a:xfrm>
          <a:custGeom>
            <a:avLst/>
            <a:gdLst>
              <a:gd name="connsiteX0" fmla="*/ 3439235 w 3439235"/>
              <a:gd name="connsiteY0" fmla="*/ 0 h 2538484"/>
              <a:gd name="connsiteX1" fmla="*/ 3439235 w 3439235"/>
              <a:gd name="connsiteY1" fmla="*/ 2538484 h 2538484"/>
              <a:gd name="connsiteX2" fmla="*/ 0 w 3439235"/>
              <a:gd name="connsiteY2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235" h="2538484">
                <a:moveTo>
                  <a:pt x="3439235" y="0"/>
                </a:moveTo>
                <a:lnTo>
                  <a:pt x="3439235" y="2538484"/>
                </a:lnTo>
                <a:lnTo>
                  <a:pt x="0" y="253848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534214" y="4051478"/>
            <a:ext cx="418704" cy="369332"/>
            <a:chOff x="3237027" y="3574016"/>
            <a:chExt cx="418704" cy="369332"/>
          </a:xfrm>
        </p:grpSpPr>
        <p:sp>
          <p:nvSpPr>
            <p:cNvPr id="55" name="Oval 5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25406" y="4529752"/>
            <a:ext cx="418704" cy="369332"/>
            <a:chOff x="3228507" y="3571884"/>
            <a:chExt cx="418704" cy="369332"/>
          </a:xfrm>
        </p:grpSpPr>
        <p:sp>
          <p:nvSpPr>
            <p:cNvPr id="58" name="Oval 5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5910" y="5047022"/>
            <a:ext cx="418704" cy="369332"/>
            <a:chOff x="3238651" y="3565482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06406" y="5042078"/>
            <a:ext cx="418704" cy="372896"/>
            <a:chOff x="3237027" y="3558914"/>
            <a:chExt cx="418704" cy="372896"/>
          </a:xfrm>
        </p:grpSpPr>
        <p:sp>
          <p:nvSpPr>
            <p:cNvPr id="64" name="Oval 6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258510" y="4520346"/>
            <a:ext cx="418704" cy="369332"/>
            <a:chOff x="3237443" y="3562478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62814" y="5042078"/>
            <a:ext cx="418704" cy="369332"/>
            <a:chOff x="3237027" y="3572206"/>
            <a:chExt cx="418704" cy="369332"/>
          </a:xfrm>
        </p:grpSpPr>
        <p:sp>
          <p:nvSpPr>
            <p:cNvPr id="70" name="Oval 6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753414" y="4977546"/>
            <a:ext cx="418704" cy="369332"/>
            <a:chOff x="3237443" y="3572206"/>
            <a:chExt cx="418704" cy="369332"/>
          </a:xfrm>
        </p:grpSpPr>
        <p:sp>
          <p:nvSpPr>
            <p:cNvPr id="73" name="Oval 7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>
            <a:stCxn id="55" idx="3"/>
            <a:endCxn id="58" idx="7"/>
          </p:cNvCxnSpPr>
          <p:nvPr/>
        </p:nvCxnSpPr>
        <p:spPr>
          <a:xfrm flipH="1">
            <a:off x="1265622" y="4357078"/>
            <a:ext cx="348276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5"/>
            <a:endCxn id="67" idx="1"/>
          </p:cNvCxnSpPr>
          <p:nvPr/>
        </p:nvCxnSpPr>
        <p:spPr>
          <a:xfrm>
            <a:off x="1865910" y="4357078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3"/>
            <a:endCxn id="61" idx="7"/>
          </p:cNvCxnSpPr>
          <p:nvPr/>
        </p:nvCxnSpPr>
        <p:spPr>
          <a:xfrm flipH="1">
            <a:off x="835982" y="4837484"/>
            <a:ext cx="177628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8" idx="5"/>
            <a:endCxn id="64" idx="1"/>
          </p:cNvCxnSpPr>
          <p:nvPr/>
        </p:nvCxnSpPr>
        <p:spPr>
          <a:xfrm>
            <a:off x="1265622" y="4837484"/>
            <a:ext cx="120468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3"/>
            <a:endCxn id="70" idx="7"/>
          </p:cNvCxnSpPr>
          <p:nvPr/>
        </p:nvCxnSpPr>
        <p:spPr>
          <a:xfrm flipH="1">
            <a:off x="2094510" y="4837484"/>
            <a:ext cx="243268" cy="25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5"/>
            <a:endCxn id="73" idx="1"/>
          </p:cNvCxnSpPr>
          <p:nvPr/>
        </p:nvCxnSpPr>
        <p:spPr>
          <a:xfrm>
            <a:off x="2589790" y="4837484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28600" y="5650468"/>
            <a:ext cx="356400" cy="369332"/>
            <a:chOff x="3264517" y="3569056"/>
            <a:chExt cx="356400" cy="369332"/>
          </a:xfrm>
        </p:grpSpPr>
        <p:sp>
          <p:nvSpPr>
            <p:cNvPr id="82" name="Oval 8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>
            <a:stCxn id="61" idx="3"/>
            <a:endCxn id="82" idx="0"/>
          </p:cNvCxnSpPr>
          <p:nvPr/>
        </p:nvCxnSpPr>
        <p:spPr>
          <a:xfrm flipH="1">
            <a:off x="406800" y="5361156"/>
            <a:ext cx="177170" cy="29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3393" y="3492495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/>
              <a:t>Delete </a:t>
            </a:r>
            <a:r>
              <a:rPr lang="en-IN" sz="1600" b="1" dirty="0" smtClean="0">
                <a:solidFill>
                  <a:srgbClr val="FF0000"/>
                </a:solidFill>
              </a:rPr>
              <a:t>73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524000" y="4050268"/>
            <a:ext cx="418704" cy="369332"/>
            <a:chOff x="3237027" y="3572206"/>
            <a:chExt cx="418704" cy="369332"/>
          </a:xfrm>
        </p:grpSpPr>
        <p:sp>
          <p:nvSpPr>
            <p:cNvPr id="88" name="Oval 8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23690" y="5638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44630" y="5029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0570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114490" y="4953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01830" y="4495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581090" y="4495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301720" y="4038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cxnSp>
        <p:nvCxnSpPr>
          <p:cNvPr id="99" name="Straight Connector 98"/>
          <p:cNvCxnSpPr>
            <a:stCxn id="53" idx="1"/>
          </p:cNvCxnSpPr>
          <p:nvPr/>
        </p:nvCxnSpPr>
        <p:spPr>
          <a:xfrm>
            <a:off x="3521122" y="3493827"/>
            <a:ext cx="0" cy="2906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16323" y="965079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 smtClean="0"/>
              <a:t>Delete </a:t>
            </a:r>
            <a:r>
              <a:rPr lang="en-IN" sz="1600" b="1" dirty="0" smtClean="0">
                <a:solidFill>
                  <a:srgbClr val="FF0000"/>
                </a:solidFill>
              </a:rPr>
              <a:t>74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344214" y="1079678"/>
            <a:ext cx="418704" cy="369332"/>
            <a:chOff x="3237027" y="3574016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35406" y="1557952"/>
            <a:ext cx="418704" cy="369332"/>
            <a:chOff x="3228507" y="3571884"/>
            <a:chExt cx="418704" cy="369332"/>
          </a:xfrm>
        </p:grpSpPr>
        <p:sp>
          <p:nvSpPr>
            <p:cNvPr id="105" name="Oval 10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315910" y="2075222"/>
            <a:ext cx="418704" cy="369332"/>
            <a:chOff x="3238651" y="3565482"/>
            <a:chExt cx="418704" cy="369332"/>
          </a:xfrm>
        </p:grpSpPr>
        <p:sp>
          <p:nvSpPr>
            <p:cNvPr id="108" name="Oval 1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116406" y="2070278"/>
            <a:ext cx="418704" cy="372896"/>
            <a:chOff x="3237027" y="3558914"/>
            <a:chExt cx="418704" cy="372896"/>
          </a:xfrm>
        </p:grpSpPr>
        <p:sp>
          <p:nvSpPr>
            <p:cNvPr id="111" name="Oval 1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</a:t>
              </a:r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68510" y="1548546"/>
            <a:ext cx="418704" cy="369332"/>
            <a:chOff x="3237443" y="3562478"/>
            <a:chExt cx="418704" cy="369332"/>
          </a:xfrm>
        </p:grpSpPr>
        <p:sp>
          <p:nvSpPr>
            <p:cNvPr id="114" name="Oval 1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563414" y="2005746"/>
            <a:ext cx="418704" cy="369332"/>
            <a:chOff x="3237443" y="3572206"/>
            <a:chExt cx="418704" cy="369332"/>
          </a:xfrm>
        </p:grpSpPr>
        <p:sp>
          <p:nvSpPr>
            <p:cNvPr id="120" name="Oval 1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02" idx="3"/>
            <a:endCxn id="105" idx="7"/>
          </p:cNvCxnSpPr>
          <p:nvPr/>
        </p:nvCxnSpPr>
        <p:spPr>
          <a:xfrm flipH="1">
            <a:off x="5075622" y="1385278"/>
            <a:ext cx="348276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5"/>
            <a:endCxn id="114" idx="1"/>
          </p:cNvCxnSpPr>
          <p:nvPr/>
        </p:nvCxnSpPr>
        <p:spPr>
          <a:xfrm>
            <a:off x="5675910" y="1385278"/>
            <a:ext cx="471868" cy="22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5" idx="3"/>
            <a:endCxn id="108" idx="7"/>
          </p:cNvCxnSpPr>
          <p:nvPr/>
        </p:nvCxnSpPr>
        <p:spPr>
          <a:xfrm flipH="1">
            <a:off x="4645982" y="1865684"/>
            <a:ext cx="177628" cy="27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5" idx="5"/>
            <a:endCxn id="111" idx="1"/>
          </p:cNvCxnSpPr>
          <p:nvPr/>
        </p:nvCxnSpPr>
        <p:spPr>
          <a:xfrm>
            <a:off x="5075622" y="1865684"/>
            <a:ext cx="120468" cy="273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5"/>
            <a:endCxn id="120" idx="1"/>
          </p:cNvCxnSpPr>
          <p:nvPr/>
        </p:nvCxnSpPr>
        <p:spPr>
          <a:xfrm>
            <a:off x="6399790" y="1865684"/>
            <a:ext cx="242892" cy="19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038600" y="2678668"/>
            <a:ext cx="356400" cy="369332"/>
            <a:chOff x="3264517" y="3569056"/>
            <a:chExt cx="356400" cy="369332"/>
          </a:xfrm>
        </p:grpSpPr>
        <p:sp>
          <p:nvSpPr>
            <p:cNvPr id="129" name="Oval 1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Straight Arrow Connector 130"/>
          <p:cNvCxnSpPr>
            <a:stCxn id="108" idx="3"/>
            <a:endCxn id="129" idx="0"/>
          </p:cNvCxnSpPr>
          <p:nvPr/>
        </p:nvCxnSpPr>
        <p:spPr>
          <a:xfrm flipH="1">
            <a:off x="4216800" y="2389356"/>
            <a:ext cx="177170" cy="29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343939" y="1066800"/>
            <a:ext cx="418704" cy="372271"/>
            <a:chOff x="3237443" y="3559539"/>
            <a:chExt cx="418704" cy="372271"/>
          </a:xfrm>
        </p:grpSpPr>
        <p:sp>
          <p:nvSpPr>
            <p:cNvPr id="142" name="Oval 14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37443" y="355953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068235" y="1553817"/>
            <a:ext cx="418704" cy="369332"/>
            <a:chOff x="3237443" y="3572206"/>
            <a:chExt cx="418704" cy="369332"/>
          </a:xfrm>
        </p:grpSpPr>
        <p:sp>
          <p:nvSpPr>
            <p:cNvPr id="145" name="Oval 14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724090" y="2678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044920" y="2057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476690" y="2057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502120" y="1524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467290" y="1524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826177" y="10668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7527073" y="1761893"/>
            <a:ext cx="847493" cy="2341756"/>
          </a:xfrm>
          <a:custGeom>
            <a:avLst/>
            <a:gdLst>
              <a:gd name="connsiteX0" fmla="*/ 0 w 847493"/>
              <a:gd name="connsiteY0" fmla="*/ 0 h 2341756"/>
              <a:gd name="connsiteX1" fmla="*/ 847493 w 847493"/>
              <a:gd name="connsiteY1" fmla="*/ 0 h 2341756"/>
              <a:gd name="connsiteX2" fmla="*/ 847493 w 847493"/>
              <a:gd name="connsiteY2" fmla="*/ 1906858 h 2341756"/>
              <a:gd name="connsiteX3" fmla="*/ 412595 w 847493"/>
              <a:gd name="connsiteY3" fmla="*/ 2341756 h 234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493" h="2341756">
                <a:moveTo>
                  <a:pt x="0" y="0"/>
                </a:moveTo>
                <a:lnTo>
                  <a:pt x="847493" y="0"/>
                </a:lnTo>
                <a:lnTo>
                  <a:pt x="847493" y="1906858"/>
                </a:lnTo>
                <a:lnTo>
                  <a:pt x="412595" y="2341756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6324600" y="2667000"/>
            <a:ext cx="1806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Right Rotation of</a:t>
            </a:r>
          </a:p>
          <a:p>
            <a:r>
              <a:rPr lang="en-US" b="1" dirty="0" smtClean="0"/>
              <a:t>Node </a:t>
            </a:r>
            <a:r>
              <a:rPr lang="en-US" b="1" dirty="0" smtClean="0">
                <a:solidFill>
                  <a:srgbClr val="FF0000"/>
                </a:solidFill>
              </a:rPr>
              <a:t>75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5528546" y="4360657"/>
            <a:ext cx="418704" cy="369332"/>
            <a:chOff x="3228507" y="3571884"/>
            <a:chExt cx="418704" cy="36933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628144" y="5134373"/>
            <a:ext cx="418704" cy="369332"/>
            <a:chOff x="3238651" y="3565482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439296" y="5138958"/>
            <a:ext cx="418704" cy="369332"/>
            <a:chOff x="3237027" y="3568443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37027" y="3568443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6" name="Straight Arrow Connector 175"/>
          <p:cNvCxnSpPr>
            <a:stCxn id="160" idx="3"/>
            <a:endCxn id="163" idx="7"/>
          </p:cNvCxnSpPr>
          <p:nvPr/>
        </p:nvCxnSpPr>
        <p:spPr>
          <a:xfrm flipH="1">
            <a:off x="4958216" y="4668389"/>
            <a:ext cx="658534" cy="52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0" idx="5"/>
            <a:endCxn id="166" idx="1"/>
          </p:cNvCxnSpPr>
          <p:nvPr/>
        </p:nvCxnSpPr>
        <p:spPr>
          <a:xfrm>
            <a:off x="5868762" y="4668389"/>
            <a:ext cx="650218" cy="529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4038600" y="5802868"/>
            <a:ext cx="356400" cy="369332"/>
            <a:chOff x="3264517" y="3569056"/>
            <a:chExt cx="356400" cy="369332"/>
          </a:xfrm>
        </p:grpSpPr>
        <p:sp>
          <p:nvSpPr>
            <p:cNvPr id="180" name="Oval 1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163" idx="3"/>
            <a:endCxn id="180" idx="0"/>
          </p:cNvCxnSpPr>
          <p:nvPr/>
        </p:nvCxnSpPr>
        <p:spPr>
          <a:xfrm flipH="1">
            <a:off x="4216800" y="5448507"/>
            <a:ext cx="489404" cy="360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7058372" y="5762380"/>
            <a:ext cx="418704" cy="369332"/>
            <a:chOff x="3246919" y="3574134"/>
            <a:chExt cx="418704" cy="369332"/>
          </a:xfrm>
        </p:grpSpPr>
        <p:sp>
          <p:nvSpPr>
            <p:cNvPr id="198" name="Oval 1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46919" y="35741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5867400" y="5810152"/>
            <a:ext cx="418704" cy="369332"/>
            <a:chOff x="3237443" y="3569762"/>
            <a:chExt cx="418704" cy="369332"/>
          </a:xfrm>
        </p:grpSpPr>
        <p:sp>
          <p:nvSpPr>
            <p:cNvPr id="201" name="Oval 2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66" idx="3"/>
            <a:endCxn id="201" idx="7"/>
          </p:cNvCxnSpPr>
          <p:nvPr/>
        </p:nvCxnSpPr>
        <p:spPr>
          <a:xfrm flipH="1">
            <a:off x="6198680" y="5450131"/>
            <a:ext cx="320300" cy="417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6" idx="5"/>
            <a:endCxn id="198" idx="1"/>
          </p:cNvCxnSpPr>
          <p:nvPr/>
        </p:nvCxnSpPr>
        <p:spPr>
          <a:xfrm>
            <a:off x="6770992" y="5450131"/>
            <a:ext cx="357172" cy="365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5057986" y="3469555"/>
            <a:ext cx="418704" cy="369332"/>
            <a:chOff x="3237443" y="3569762"/>
            <a:chExt cx="418704" cy="369332"/>
          </a:xfrm>
        </p:grpSpPr>
        <p:sp>
          <p:nvSpPr>
            <p:cNvPr id="208" name="Oval 2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3710553" y="58457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561275" y="58284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7449071" y="57745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4349720" y="50420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6767092" y="5110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5960376" y="42443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4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3" grpId="0" animBg="1"/>
      <p:bldP spid="86" grpId="0" animBg="1"/>
      <p:bldP spid="90" grpId="0"/>
      <p:bldP spid="91" grpId="0"/>
      <p:bldP spid="92" grpId="0"/>
      <p:bldP spid="94" grpId="0"/>
      <p:bldP spid="95" grpId="0"/>
      <p:bldP spid="96" grpId="0"/>
      <p:bldP spid="97" grpId="0"/>
      <p:bldP spid="100" grpId="0" animBg="1"/>
      <p:bldP spid="147" grpId="0"/>
      <p:bldP spid="148" grpId="0"/>
      <p:bldP spid="149" grpId="0"/>
      <p:bldP spid="151" grpId="0"/>
      <p:bldP spid="152" grpId="0"/>
      <p:bldP spid="153" grpId="0"/>
      <p:bldP spid="154" grpId="0" animBg="1"/>
      <p:bldP spid="155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Weight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b="1" dirty="0" smtClean="0">
                <a:solidFill>
                  <a:srgbClr val="FF0000"/>
                </a:solidFill>
              </a:rPr>
              <a:t>weight balanced tree</a:t>
            </a:r>
            <a:r>
              <a:rPr lang="en-US" dirty="0" smtClean="0"/>
              <a:t>, the </a:t>
            </a:r>
            <a:r>
              <a:rPr lang="en-US" b="1" dirty="0" smtClean="0">
                <a:solidFill>
                  <a:srgbClr val="FF0000"/>
                </a:solidFill>
              </a:rPr>
              <a:t>nodes are arranged </a:t>
            </a:r>
            <a:r>
              <a:rPr lang="en-US" dirty="0" smtClean="0"/>
              <a:t>on the </a:t>
            </a:r>
            <a:r>
              <a:rPr lang="en-US" b="1" dirty="0" smtClean="0">
                <a:solidFill>
                  <a:srgbClr val="FF0000"/>
                </a:solidFill>
              </a:rPr>
              <a:t>basis of</a:t>
            </a:r>
            <a:r>
              <a:rPr lang="en-US" dirty="0" smtClean="0"/>
              <a:t> the knowledge available on the </a:t>
            </a:r>
            <a:r>
              <a:rPr lang="en-US" b="1" dirty="0" smtClean="0">
                <a:solidFill>
                  <a:srgbClr val="FF0000"/>
                </a:solidFill>
              </a:rPr>
              <a:t>probability for searching </a:t>
            </a:r>
            <a:r>
              <a:rPr lang="en-US" dirty="0" smtClean="0"/>
              <a:t>each node</a:t>
            </a:r>
          </a:p>
          <a:p>
            <a:r>
              <a:rPr lang="en-US" dirty="0" smtClean="0"/>
              <a:t>The node with </a:t>
            </a:r>
            <a:r>
              <a:rPr lang="en-US" b="1" dirty="0" smtClean="0">
                <a:solidFill>
                  <a:srgbClr val="FF0000"/>
                </a:solidFill>
              </a:rPr>
              <a:t>highest probability </a:t>
            </a:r>
            <a:r>
              <a:rPr lang="en-US" dirty="0" smtClean="0"/>
              <a:t>is placed at the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tree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nodes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b="1" dirty="0" smtClean="0">
                <a:solidFill>
                  <a:srgbClr val="FF0000"/>
                </a:solidFill>
              </a:rPr>
              <a:t>left sub-tree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FF0000"/>
                </a:solidFill>
              </a:rPr>
              <a:t>less in ranking </a:t>
            </a:r>
            <a:r>
              <a:rPr lang="en-US" dirty="0" smtClean="0"/>
              <a:t>as well as </a:t>
            </a:r>
            <a:r>
              <a:rPr lang="en-US" b="1" dirty="0" smtClean="0">
                <a:solidFill>
                  <a:srgbClr val="FF0000"/>
                </a:solidFill>
              </a:rPr>
              <a:t>less in probability </a:t>
            </a:r>
            <a:r>
              <a:rPr lang="en-US" dirty="0" smtClean="0"/>
              <a:t>then the root node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 smtClean="0">
                <a:solidFill>
                  <a:srgbClr val="FF0000"/>
                </a:solidFill>
              </a:rPr>
              <a:t>right </a:t>
            </a:r>
            <a:r>
              <a:rPr lang="en-US" b="1" dirty="0">
                <a:solidFill>
                  <a:srgbClr val="FF0000"/>
                </a:solidFill>
              </a:rPr>
              <a:t>sub-tree</a:t>
            </a:r>
            <a:r>
              <a:rPr lang="en-US" dirty="0"/>
              <a:t> are </a:t>
            </a:r>
            <a:r>
              <a:rPr lang="en-US" b="1" dirty="0" smtClean="0">
                <a:solidFill>
                  <a:srgbClr val="FF0000"/>
                </a:solidFill>
              </a:rPr>
              <a:t>higher </a:t>
            </a:r>
            <a:r>
              <a:rPr lang="en-US" b="1" dirty="0">
                <a:solidFill>
                  <a:srgbClr val="FF0000"/>
                </a:solidFill>
              </a:rPr>
              <a:t>in ranking</a:t>
            </a:r>
            <a:r>
              <a:rPr lang="en-US" dirty="0"/>
              <a:t> </a:t>
            </a:r>
            <a:r>
              <a:rPr lang="en-US" dirty="0" smtClean="0"/>
              <a:t>but </a:t>
            </a:r>
            <a:r>
              <a:rPr lang="en-US" b="1" dirty="0">
                <a:solidFill>
                  <a:srgbClr val="FF0000"/>
                </a:solidFill>
              </a:rPr>
              <a:t>less in probability</a:t>
            </a:r>
            <a:r>
              <a:rPr lang="en-US" dirty="0"/>
              <a:t> then the root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Each node of such a Tree has an information field contains the value of the node and count number of times node has been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0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13143" y="205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2309191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3299791" y="4114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156791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4099891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5890591" y="311094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052391" y="4114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6781800" y="411148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</a:t>
            </a:r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2764476" y="2512685"/>
            <a:ext cx="1426782" cy="689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>
            <a:off x="4568428" y="2512685"/>
            <a:ext cx="1400278" cy="67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1"/>
          </p:cNvCxnSpPr>
          <p:nvPr/>
        </p:nvCxnSpPr>
        <p:spPr>
          <a:xfrm>
            <a:off x="2764476" y="3579485"/>
            <a:ext cx="613430" cy="613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7"/>
          </p:cNvCxnSpPr>
          <p:nvPr/>
        </p:nvCxnSpPr>
        <p:spPr>
          <a:xfrm flipH="1">
            <a:off x="2612076" y="4570085"/>
            <a:ext cx="765830" cy="46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1"/>
          </p:cNvCxnSpPr>
          <p:nvPr/>
        </p:nvCxnSpPr>
        <p:spPr>
          <a:xfrm>
            <a:off x="3755076" y="4570085"/>
            <a:ext cx="422930" cy="537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7"/>
          </p:cNvCxnSpPr>
          <p:nvPr/>
        </p:nvCxnSpPr>
        <p:spPr>
          <a:xfrm flipH="1">
            <a:off x="5507676" y="3566233"/>
            <a:ext cx="461030" cy="626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5"/>
            <a:endCxn id="11" idx="1"/>
          </p:cNvCxnSpPr>
          <p:nvPr/>
        </p:nvCxnSpPr>
        <p:spPr>
          <a:xfrm>
            <a:off x="6345876" y="3566233"/>
            <a:ext cx="514039" cy="623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9568" y="2099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77656" y="306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73558" y="3048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21034" y="4117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788922" y="5064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94439" y="5150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149193" y="4615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96496" y="4671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5049" y="1436137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Probability</a:t>
            </a:r>
            <a:endParaRPr lang="en-US" b="1" dirty="0"/>
          </a:p>
        </p:txBody>
      </p:sp>
      <p:cxnSp>
        <p:nvCxnSpPr>
          <p:cNvPr id="36" name="Straight Arrow Connector 35"/>
          <p:cNvCxnSpPr>
            <a:stCxn id="34" idx="1"/>
            <a:endCxn id="26" idx="3"/>
          </p:cNvCxnSpPr>
          <p:nvPr/>
        </p:nvCxnSpPr>
        <p:spPr>
          <a:xfrm flipH="1">
            <a:off x="5098272" y="1620803"/>
            <a:ext cx="2116777" cy="66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  <a:endCxn id="27" idx="0"/>
          </p:cNvCxnSpPr>
          <p:nvPr/>
        </p:nvCxnSpPr>
        <p:spPr>
          <a:xfrm flipH="1">
            <a:off x="6587008" y="1620803"/>
            <a:ext cx="628041" cy="144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52600" y="1066800"/>
            <a:ext cx="762000" cy="381000"/>
            <a:chOff x="381000" y="1143000"/>
            <a:chExt cx="7620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0" y="1752600"/>
            <a:ext cx="762000" cy="381000"/>
            <a:chOff x="381000" y="1143000"/>
            <a:chExt cx="762000" cy="381000"/>
          </a:xfrm>
        </p:grpSpPr>
        <p:sp>
          <p:nvSpPr>
            <p:cNvPr id="8" name="Rectangle 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G</a:t>
              </a:r>
              <a:endParaRPr lang="en-US" sz="24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00" y="2514600"/>
            <a:ext cx="762000" cy="381000"/>
            <a:chOff x="381000" y="1143000"/>
            <a:chExt cx="762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</a:t>
              </a:r>
              <a:endParaRPr lang="en-US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95400" y="2514600"/>
            <a:ext cx="762000" cy="381000"/>
            <a:chOff x="381000" y="1143000"/>
            <a:chExt cx="762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L</a:t>
              </a:r>
              <a:endParaRPr lang="en-US" sz="2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828800"/>
            <a:ext cx="762000" cy="381000"/>
            <a:chOff x="381000" y="1143000"/>
            <a:chExt cx="762000" cy="381000"/>
          </a:xfrm>
        </p:grpSpPr>
        <p:sp>
          <p:nvSpPr>
            <p:cNvPr id="17" name="Rectangle 1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T</a:t>
              </a:r>
              <a:endParaRPr lang="en-US" sz="24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8400" y="2514600"/>
            <a:ext cx="762000" cy="381000"/>
            <a:chOff x="381000" y="1143000"/>
            <a:chExt cx="762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52800" y="2514600"/>
            <a:ext cx="762000" cy="381000"/>
            <a:chOff x="381000" y="1143000"/>
            <a:chExt cx="762000" cy="381000"/>
          </a:xfrm>
        </p:grpSpPr>
        <p:sp>
          <p:nvSpPr>
            <p:cNvPr id="23" name="Rectangle 22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Z</a:t>
              </a:r>
              <a:endParaRPr lang="en-US" sz="24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</p:grpSp>
      <p:cxnSp>
        <p:nvCxnSpPr>
          <p:cNvPr id="26" name="Straight Arrow Connector 25"/>
          <p:cNvCxnSpPr>
            <a:stCxn id="4" idx="1"/>
            <a:endCxn id="9" idx="0"/>
          </p:cNvCxnSpPr>
          <p:nvPr/>
        </p:nvCxnSpPr>
        <p:spPr>
          <a:xfrm flipH="1">
            <a:off x="1333500" y="1257300"/>
            <a:ext cx="41910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7" idx="0"/>
          </p:cNvCxnSpPr>
          <p:nvPr/>
        </p:nvCxnSpPr>
        <p:spPr>
          <a:xfrm>
            <a:off x="2514600" y="1257300"/>
            <a:ext cx="5715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1" idx="0"/>
          </p:cNvCxnSpPr>
          <p:nvPr/>
        </p:nvCxnSpPr>
        <p:spPr>
          <a:xfrm flipH="1">
            <a:off x="419100" y="1943100"/>
            <a:ext cx="3429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5" idx="0"/>
          </p:cNvCxnSpPr>
          <p:nvPr/>
        </p:nvCxnSpPr>
        <p:spPr>
          <a:xfrm>
            <a:off x="1524000" y="1943100"/>
            <a:ext cx="3429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4" idx="0"/>
          </p:cNvCxnSpPr>
          <p:nvPr/>
        </p:nvCxnSpPr>
        <p:spPr>
          <a:xfrm>
            <a:off x="3657600" y="2019300"/>
            <a:ext cx="26670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20" idx="0"/>
          </p:cNvCxnSpPr>
          <p:nvPr/>
        </p:nvCxnSpPr>
        <p:spPr>
          <a:xfrm flipH="1">
            <a:off x="2628900" y="2019300"/>
            <a:ext cx="26670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54756" y="3124200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Ordered Tree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5562600" y="3493532"/>
            <a:ext cx="762000" cy="381000"/>
            <a:chOff x="381000" y="114300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47" name="Oval 46"/>
          <p:cNvSpPr/>
          <p:nvPr/>
        </p:nvSpPr>
        <p:spPr>
          <a:xfrm>
            <a:off x="6858000" y="11620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57150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49" name="Oval 48"/>
          <p:cNvSpPr/>
          <p:nvPr/>
        </p:nvSpPr>
        <p:spPr>
          <a:xfrm>
            <a:off x="62484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</a:t>
            </a:r>
            <a:endParaRPr lang="en-US" sz="2400" b="1" dirty="0"/>
          </a:p>
        </p:txBody>
      </p:sp>
      <p:sp>
        <p:nvSpPr>
          <p:cNvPr id="50" name="Oval 49"/>
          <p:cNvSpPr/>
          <p:nvPr/>
        </p:nvSpPr>
        <p:spPr>
          <a:xfrm>
            <a:off x="5981700" y="215359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5435097" y="21445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7512867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8001000" y="2004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Z</a:t>
            </a:r>
            <a:endParaRPr lang="en-US" sz="24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4343400" y="4343400"/>
            <a:ext cx="762000" cy="381000"/>
            <a:chOff x="381000" y="1143000"/>
            <a:chExt cx="762000" cy="381000"/>
          </a:xfrm>
        </p:grpSpPr>
        <p:sp>
          <p:nvSpPr>
            <p:cNvPr id="55" name="Rectangle 5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L</a:t>
              </a:r>
              <a:endParaRPr lang="en-US" sz="24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352800" y="5105400"/>
            <a:ext cx="762000" cy="381000"/>
            <a:chOff x="381000" y="1143000"/>
            <a:chExt cx="7620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G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05100" y="5867400"/>
            <a:ext cx="762000" cy="381000"/>
            <a:chOff x="381000" y="1143000"/>
            <a:chExt cx="762000" cy="381000"/>
          </a:xfrm>
        </p:grpSpPr>
        <p:sp>
          <p:nvSpPr>
            <p:cNvPr id="61" name="Rectangle 6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</a:t>
              </a:r>
              <a:endParaRPr lang="en-US" sz="24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53000" y="5105400"/>
            <a:ext cx="762000" cy="381000"/>
            <a:chOff x="381000" y="1143000"/>
            <a:chExt cx="762000" cy="381000"/>
          </a:xfrm>
        </p:grpSpPr>
        <p:sp>
          <p:nvSpPr>
            <p:cNvPr id="64" name="Rectangle 6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743700" y="4343400"/>
            <a:ext cx="762000" cy="381000"/>
            <a:chOff x="381000" y="1143000"/>
            <a:chExt cx="762000" cy="381000"/>
          </a:xfrm>
        </p:grpSpPr>
        <p:sp>
          <p:nvSpPr>
            <p:cNvPr id="67" name="Rectangle 6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T</a:t>
              </a:r>
              <a:endParaRPr lang="en-US" sz="24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65267" y="5105400"/>
            <a:ext cx="762000" cy="381000"/>
            <a:chOff x="381000" y="1143000"/>
            <a:chExt cx="762000" cy="381000"/>
          </a:xfrm>
        </p:grpSpPr>
        <p:sp>
          <p:nvSpPr>
            <p:cNvPr id="70" name="Rectangle 6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Z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cxnSp>
        <p:nvCxnSpPr>
          <p:cNvPr id="73" name="Straight Arrow Connector 72"/>
          <p:cNvCxnSpPr>
            <a:stCxn id="45" idx="1"/>
            <a:endCxn id="56" idx="0"/>
          </p:cNvCxnSpPr>
          <p:nvPr/>
        </p:nvCxnSpPr>
        <p:spPr>
          <a:xfrm flipH="1">
            <a:off x="4914900" y="3684032"/>
            <a:ext cx="647700" cy="6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1"/>
            <a:endCxn id="59" idx="0"/>
          </p:cNvCxnSpPr>
          <p:nvPr/>
        </p:nvCxnSpPr>
        <p:spPr>
          <a:xfrm flipH="1">
            <a:off x="3924300" y="4533900"/>
            <a:ext cx="4191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1"/>
            <a:endCxn id="61" idx="0"/>
          </p:cNvCxnSpPr>
          <p:nvPr/>
        </p:nvCxnSpPr>
        <p:spPr>
          <a:xfrm flipH="1">
            <a:off x="2895600" y="5295900"/>
            <a:ext cx="4572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  <a:endCxn id="65" idx="0"/>
          </p:cNvCxnSpPr>
          <p:nvPr/>
        </p:nvCxnSpPr>
        <p:spPr>
          <a:xfrm>
            <a:off x="5105400" y="4533900"/>
            <a:ext cx="419100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3"/>
            <a:endCxn id="67" idx="0"/>
          </p:cNvCxnSpPr>
          <p:nvPr/>
        </p:nvCxnSpPr>
        <p:spPr>
          <a:xfrm>
            <a:off x="6324600" y="3684032"/>
            <a:ext cx="609600" cy="6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0" idx="0"/>
          </p:cNvCxnSpPr>
          <p:nvPr/>
        </p:nvCxnSpPr>
        <p:spPr>
          <a:xfrm>
            <a:off x="7505700" y="4533900"/>
            <a:ext cx="350067" cy="57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Multiway</a:t>
            </a:r>
            <a:r>
              <a:rPr lang="en-IN" dirty="0" smtClean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514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nodes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rgbClr val="FF0000"/>
                </a:solidFill>
              </a:rPr>
              <a:t>binary tree </a:t>
            </a:r>
            <a:r>
              <a:rPr lang="en-US" dirty="0" smtClean="0"/>
              <a:t>like AVL tree </a:t>
            </a:r>
            <a:r>
              <a:rPr lang="en-US" b="1" dirty="0" smtClean="0">
                <a:solidFill>
                  <a:srgbClr val="FF0000"/>
                </a:solidFill>
              </a:rPr>
              <a:t>contains only one record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AVL tree is</a:t>
            </a:r>
            <a:r>
              <a:rPr lang="en-US" dirty="0" smtClean="0"/>
              <a:t> commonly </a:t>
            </a:r>
            <a:r>
              <a:rPr lang="en-US" b="1" dirty="0" smtClean="0">
                <a:solidFill>
                  <a:srgbClr val="FF0000"/>
                </a:solidFill>
              </a:rPr>
              <a:t>stored in primary memory</a:t>
            </a:r>
          </a:p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database applications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huge volume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handled, the </a:t>
            </a:r>
            <a:r>
              <a:rPr lang="en-US" b="1" dirty="0" smtClean="0">
                <a:solidFill>
                  <a:srgbClr val="FF0000"/>
                </a:solidFill>
              </a:rPr>
              <a:t>search tree </a:t>
            </a:r>
            <a:r>
              <a:rPr lang="en-US" dirty="0" smtClean="0"/>
              <a:t>can </a:t>
            </a:r>
            <a:r>
              <a:rPr lang="en-US" b="1" dirty="0" smtClean="0">
                <a:solidFill>
                  <a:srgbClr val="FF0000"/>
                </a:solidFill>
              </a:rPr>
              <a:t>not be accommodated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primary memory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B-Trees</a:t>
            </a:r>
            <a:r>
              <a:rPr lang="en-US" dirty="0" smtClean="0"/>
              <a:t> are primarily meant for </a:t>
            </a:r>
            <a:r>
              <a:rPr lang="en-US" b="1" dirty="0" smtClean="0">
                <a:solidFill>
                  <a:srgbClr val="FF0000"/>
                </a:solidFill>
              </a:rPr>
              <a:t>secondary storage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B-Tree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FF0000"/>
                </a:solidFill>
              </a:rPr>
              <a:t>M-way tree </a:t>
            </a:r>
            <a:r>
              <a:rPr lang="en-US" dirty="0" smtClean="0"/>
              <a:t>which can have </a:t>
            </a:r>
            <a:r>
              <a:rPr lang="en-US" b="1" dirty="0" smtClean="0">
                <a:solidFill>
                  <a:srgbClr val="FF0000"/>
                </a:solidFill>
              </a:rPr>
              <a:t>maximum of M Children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4111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10,  15,  20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133600" y="487378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2, 3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581400" y="487378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11, 14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029200" y="487378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16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096000" y="4876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21</a:t>
            </a:r>
            <a:endParaRPr lang="en-US" sz="2400" b="1" dirty="0"/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2552700" y="4340382"/>
            <a:ext cx="13335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4076700" y="4568982"/>
            <a:ext cx="2667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5029200" y="4568982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0"/>
          </p:cNvCxnSpPr>
          <p:nvPr/>
        </p:nvCxnSpPr>
        <p:spPr>
          <a:xfrm>
            <a:off x="5486400" y="4340382"/>
            <a:ext cx="914400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0255" y="5558135"/>
            <a:ext cx="17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4 – way Tree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06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Height Balanced Tree (AVL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tree is called </a:t>
            </a:r>
            <a:r>
              <a:rPr lang="en-IN" b="1" dirty="0" smtClean="0">
                <a:solidFill>
                  <a:srgbClr val="FF0000"/>
                </a:solidFill>
              </a:rPr>
              <a:t>AVL tree (Height Balanced Tree)</a:t>
            </a:r>
            <a:r>
              <a:rPr lang="en-IN" dirty="0" smtClean="0"/>
              <a:t>, if each node possessed one of the following properties</a:t>
            </a:r>
          </a:p>
          <a:p>
            <a:pPr lvl="1"/>
            <a:r>
              <a:rPr lang="en-IN" dirty="0" smtClean="0"/>
              <a:t>A </a:t>
            </a:r>
            <a:r>
              <a:rPr lang="en-IN" b="1" dirty="0" smtClean="0">
                <a:solidFill>
                  <a:srgbClr val="FF0000"/>
                </a:solidFill>
              </a:rPr>
              <a:t>node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is called </a:t>
            </a:r>
            <a:r>
              <a:rPr lang="en-IN" b="1" dirty="0" smtClean="0">
                <a:solidFill>
                  <a:srgbClr val="FF0000"/>
                </a:solidFill>
              </a:rPr>
              <a:t>left heavy</a:t>
            </a:r>
            <a:r>
              <a:rPr lang="en-IN" dirty="0" smtClean="0"/>
              <a:t>, if the </a:t>
            </a:r>
            <a:r>
              <a:rPr lang="en-IN" b="1" dirty="0" smtClean="0">
                <a:solidFill>
                  <a:srgbClr val="FF0000"/>
                </a:solidFill>
              </a:rPr>
              <a:t>longest path in its left sub tree </a:t>
            </a:r>
            <a:r>
              <a:rPr lang="en-IN" dirty="0" smtClean="0"/>
              <a:t>is </a:t>
            </a:r>
            <a:r>
              <a:rPr lang="en-IN" b="1" dirty="0" smtClean="0">
                <a:solidFill>
                  <a:srgbClr val="FF0000"/>
                </a:solidFill>
              </a:rPr>
              <a:t>one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longer than the</a:t>
            </a:r>
            <a:r>
              <a:rPr lang="en-IN" b="1" dirty="0" smtClean="0">
                <a:solidFill>
                  <a:srgbClr val="FF0000"/>
                </a:solidFill>
              </a:rPr>
              <a:t> longest path of its right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node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 smtClean="0">
                <a:solidFill>
                  <a:srgbClr val="FF0000"/>
                </a:solidFill>
              </a:rPr>
              <a:t>right </a:t>
            </a:r>
            <a:r>
              <a:rPr lang="en-IN" b="1" dirty="0">
                <a:solidFill>
                  <a:srgbClr val="FF0000"/>
                </a:solidFill>
              </a:rPr>
              <a:t>heavy</a:t>
            </a:r>
            <a:r>
              <a:rPr lang="en-IN" dirty="0"/>
              <a:t>, if the </a:t>
            </a:r>
            <a:r>
              <a:rPr lang="en-IN" b="1" dirty="0" smtClean="0">
                <a:solidFill>
                  <a:srgbClr val="FF0000"/>
                </a:solidFill>
              </a:rPr>
              <a:t>longest path in its right</a:t>
            </a:r>
            <a:r>
              <a:rPr lang="en-IN" b="1" dirty="0" smtClean="0"/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subtree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is </a:t>
            </a:r>
            <a:r>
              <a:rPr lang="en-IN" b="1" dirty="0">
                <a:solidFill>
                  <a:srgbClr val="FF0000"/>
                </a:solidFill>
              </a:rPr>
              <a:t>one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longer than </a:t>
            </a:r>
            <a:r>
              <a:rPr lang="en-IN" b="1" dirty="0">
                <a:solidFill>
                  <a:srgbClr val="FF0000"/>
                </a:solidFill>
              </a:rPr>
              <a:t>the longest path of its </a:t>
            </a:r>
            <a:r>
              <a:rPr lang="en-IN" b="1" dirty="0" smtClean="0">
                <a:solidFill>
                  <a:srgbClr val="FF0000"/>
                </a:solidFill>
              </a:rPr>
              <a:t>left </a:t>
            </a:r>
            <a:r>
              <a:rPr lang="en-IN" b="1" dirty="0">
                <a:solidFill>
                  <a:srgbClr val="FF0000"/>
                </a:solidFill>
              </a:rPr>
              <a:t>sub </a:t>
            </a:r>
            <a:r>
              <a:rPr lang="en-IN" b="1" dirty="0" smtClean="0">
                <a:solidFill>
                  <a:srgbClr val="FF0000"/>
                </a:solidFill>
              </a:rPr>
              <a:t>tree</a:t>
            </a:r>
          </a:p>
          <a:p>
            <a:pPr lvl="1"/>
            <a:r>
              <a:rPr lang="en-IN" dirty="0" smtClean="0"/>
              <a:t>A </a:t>
            </a:r>
            <a:r>
              <a:rPr lang="en-IN" b="1" dirty="0" smtClean="0">
                <a:solidFill>
                  <a:srgbClr val="FF0000"/>
                </a:solidFill>
              </a:rPr>
              <a:t>node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is called </a:t>
            </a:r>
            <a:r>
              <a:rPr lang="en-IN" b="1" dirty="0" smtClean="0">
                <a:solidFill>
                  <a:srgbClr val="FF0000"/>
                </a:solidFill>
              </a:rPr>
              <a:t>balanced</a:t>
            </a:r>
            <a:r>
              <a:rPr lang="en-IN" dirty="0" smtClean="0"/>
              <a:t>, if the longest path in </a:t>
            </a:r>
            <a:r>
              <a:rPr lang="en-IN" b="1" dirty="0" smtClean="0">
                <a:solidFill>
                  <a:srgbClr val="FF0000"/>
                </a:solidFill>
              </a:rPr>
              <a:t>both the right and left sub-trees</a:t>
            </a:r>
            <a:r>
              <a:rPr lang="en-IN" dirty="0" smtClean="0"/>
              <a:t> are equal</a:t>
            </a:r>
          </a:p>
          <a:p>
            <a:r>
              <a:rPr lang="en-IN" dirty="0" smtClean="0"/>
              <a:t>In height balanced tree,  each node must be in one of these states</a:t>
            </a:r>
          </a:p>
          <a:p>
            <a:r>
              <a:rPr lang="en-IN" dirty="0" smtClean="0"/>
              <a:t>If there exists a node in a tree where this is not true, then such a tree is called </a:t>
            </a:r>
            <a:r>
              <a:rPr lang="en-IN" b="1" dirty="0" smtClean="0">
                <a:solidFill>
                  <a:srgbClr val="FF0000"/>
                </a:solidFill>
              </a:rPr>
              <a:t>Unbalanced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M- way </a:t>
            </a:r>
            <a:r>
              <a:rPr lang="en-US" dirty="0" smtClean="0"/>
              <a:t>tree contains </a:t>
            </a:r>
            <a:r>
              <a:rPr lang="en-US" b="1" dirty="0" smtClean="0">
                <a:solidFill>
                  <a:srgbClr val="FF0000"/>
                </a:solidFill>
              </a:rPr>
              <a:t>multiple keys </a:t>
            </a:r>
            <a:r>
              <a:rPr lang="en-US" dirty="0" smtClean="0"/>
              <a:t>in a node</a:t>
            </a:r>
          </a:p>
          <a:p>
            <a:r>
              <a:rPr lang="en-US" dirty="0" smtClean="0"/>
              <a:t>This leads to </a:t>
            </a:r>
            <a:r>
              <a:rPr lang="en-US" b="1" dirty="0" smtClean="0">
                <a:solidFill>
                  <a:srgbClr val="FF0000"/>
                </a:solidFill>
              </a:rPr>
              <a:t>reduction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overall 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r>
              <a:rPr lang="en-US" dirty="0" smtClean="0"/>
              <a:t> of the tree</a:t>
            </a:r>
          </a:p>
          <a:p>
            <a:r>
              <a:rPr lang="en-US" dirty="0" smtClean="0"/>
              <a:t>If a </a:t>
            </a:r>
            <a:r>
              <a:rPr lang="en-US" b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M-way tree </a:t>
            </a:r>
            <a:r>
              <a:rPr lang="en-US" b="1" dirty="0" smtClean="0">
                <a:solidFill>
                  <a:srgbClr val="FF0000"/>
                </a:solidFill>
              </a:rPr>
              <a:t>holds K keys </a:t>
            </a:r>
            <a:r>
              <a:rPr lang="en-US" dirty="0" smtClean="0"/>
              <a:t>then it will have </a:t>
            </a:r>
            <a:r>
              <a:rPr lang="en-US" b="1" dirty="0" smtClean="0">
                <a:solidFill>
                  <a:srgbClr val="FF0000"/>
                </a:solidFill>
              </a:rPr>
              <a:t>k+1 children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3730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K1,  K2,  K3</a:t>
            </a:r>
            <a:endParaRPr lang="en-US" sz="2400" b="1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571500" y="3959382"/>
            <a:ext cx="13335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095500" y="4187982"/>
            <a:ext cx="2667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48000" y="4187982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505200" y="3959382"/>
            <a:ext cx="914400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400" y="3048000"/>
            <a:ext cx="19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 of Keys = 3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4186535"/>
            <a:ext cx="352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 of Ways or children = 4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3352800" y="3278833"/>
            <a:ext cx="2133600" cy="37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4648200" y="4416582"/>
            <a:ext cx="838200" cy="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9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971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order M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FF0000"/>
                </a:solidFill>
              </a:rPr>
              <a:t>M-way</a:t>
            </a:r>
            <a:r>
              <a:rPr lang="en-US" dirty="0" smtClean="0"/>
              <a:t> search tree with the following properties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can have </a:t>
            </a:r>
            <a:r>
              <a:rPr lang="en-US" b="1" dirty="0" smtClean="0">
                <a:solidFill>
                  <a:srgbClr val="FF0000"/>
                </a:solidFill>
              </a:rPr>
              <a:t>1 to M-1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b="1" dirty="0" smtClean="0">
                <a:solidFill>
                  <a:srgbClr val="FF0000"/>
                </a:solidFill>
              </a:rPr>
              <a:t>nodes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except Root</a:t>
            </a:r>
            <a:r>
              <a:rPr lang="en-US" dirty="0" smtClean="0"/>
              <a:t>) have </a:t>
            </a:r>
            <a:r>
              <a:rPr lang="en-US" b="1" dirty="0" smtClean="0">
                <a:solidFill>
                  <a:srgbClr val="FF0000"/>
                </a:solidFill>
              </a:rPr>
              <a:t>(M-1)/2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FF0000"/>
                </a:solidFill>
              </a:rPr>
              <a:t>(M-1)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b="1" dirty="0" smtClean="0">
                <a:solidFill>
                  <a:srgbClr val="FF0000"/>
                </a:solidFill>
              </a:rPr>
              <a:t>leaves</a:t>
            </a:r>
            <a:r>
              <a:rPr lang="en-US" dirty="0" smtClean="0"/>
              <a:t> are at the </a:t>
            </a:r>
            <a:r>
              <a:rPr lang="en-US" b="1" dirty="0" smtClean="0">
                <a:solidFill>
                  <a:srgbClr val="FF0000"/>
                </a:solidFill>
              </a:rPr>
              <a:t>same level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If a node has </a:t>
            </a:r>
            <a:r>
              <a:rPr lang="en-US" b="1" dirty="0" smtClean="0">
                <a:solidFill>
                  <a:srgbClr val="FF0000"/>
                </a:solidFill>
              </a:rPr>
              <a:t>‘t’</a:t>
            </a:r>
            <a:r>
              <a:rPr lang="en-US" dirty="0" smtClean="0"/>
              <a:t> number of </a:t>
            </a:r>
            <a:r>
              <a:rPr lang="en-US" b="1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, then it must have </a:t>
            </a:r>
            <a:r>
              <a:rPr lang="en-US" b="1" dirty="0" smtClean="0">
                <a:solidFill>
                  <a:srgbClr val="FF0000"/>
                </a:solidFill>
              </a:rPr>
              <a:t>‘t-1’ keys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Keys</a:t>
            </a:r>
            <a:r>
              <a:rPr lang="en-US" dirty="0" smtClean="0"/>
              <a:t> of the nodes are stored in </a:t>
            </a:r>
            <a:r>
              <a:rPr lang="en-US" b="1" dirty="0" smtClean="0">
                <a:solidFill>
                  <a:srgbClr val="FF0000"/>
                </a:solidFill>
              </a:rPr>
              <a:t>ascending order</a:t>
            </a: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2988" y="4264182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K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 K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 ……… ,K</a:t>
            </a:r>
            <a:r>
              <a:rPr lang="en-US" sz="2400" b="1" baseline="-25000" dirty="0" smtClean="0"/>
              <a:t>n-1</a:t>
            </a:r>
            <a:endParaRPr lang="en-US" sz="2400" b="1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0988" y="4493914"/>
            <a:ext cx="762000" cy="763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965388" y="4721382"/>
            <a:ext cx="495300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36938" y="4721382"/>
            <a:ext cx="47531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1388" y="4722514"/>
            <a:ext cx="228600" cy="535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22913" y="4492782"/>
            <a:ext cx="371475" cy="76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2388" y="5135646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 smtClean="0"/>
              <a:t>0</a:t>
            </a:r>
            <a:endParaRPr lang="en-US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1620" y="51401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656020" y="51401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6220" y="5140111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 smtClean="0"/>
              <a:t>n-1</a:t>
            </a:r>
            <a:endParaRPr lang="en-US" sz="2400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6820" y="51401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7858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608332"/>
            <a:ext cx="8763000" cy="3716268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b="1" baseline="-25000" dirty="0"/>
              <a:t>0</a:t>
            </a:r>
            <a:r>
              <a:rPr lang="en-US" b="1" dirty="0"/>
              <a:t>, K</a:t>
            </a:r>
            <a:r>
              <a:rPr lang="en-US" b="1" baseline="-25000" dirty="0"/>
              <a:t>1</a:t>
            </a:r>
            <a:r>
              <a:rPr lang="en-US" b="1" dirty="0"/>
              <a:t>,  K</a:t>
            </a:r>
            <a:r>
              <a:rPr lang="en-US" b="1" baseline="-25000" dirty="0"/>
              <a:t>2</a:t>
            </a:r>
            <a:r>
              <a:rPr lang="en-US" b="1" dirty="0"/>
              <a:t>, ……… ,</a:t>
            </a:r>
            <a:r>
              <a:rPr lang="en-US" b="1" dirty="0" smtClean="0"/>
              <a:t>K</a:t>
            </a:r>
            <a:r>
              <a:rPr lang="en-US" b="1" baseline="-25000" dirty="0" smtClean="0"/>
              <a:t>n-1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FF0000"/>
                </a:solidFill>
              </a:rPr>
              <a:t>keys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stored in the node</a:t>
            </a:r>
          </a:p>
          <a:p>
            <a:r>
              <a:rPr lang="en-US" b="1" dirty="0" smtClean="0"/>
              <a:t>Sub-Trees</a:t>
            </a:r>
            <a:r>
              <a:rPr lang="en-US" dirty="0" smtClean="0"/>
              <a:t> are pointed by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………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</a:rPr>
              <a:t>P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 &gt;= all keys of sub-tree P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&gt;= all keys of sub-tree P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baseline="-25000" dirty="0" smtClean="0"/>
              <a:t>………..</a:t>
            </a:r>
            <a:endParaRPr lang="en-US" dirty="0"/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n-1</a:t>
            </a:r>
            <a:r>
              <a:rPr lang="en-US" dirty="0" smtClean="0"/>
              <a:t> </a:t>
            </a:r>
            <a:r>
              <a:rPr lang="en-US" dirty="0"/>
              <a:t>&gt;= all keys of sub-tree </a:t>
            </a:r>
            <a:r>
              <a:rPr lang="en-US" dirty="0" smtClean="0"/>
              <a:t>P</a:t>
            </a:r>
            <a:r>
              <a:rPr lang="en-US" baseline="-25000" dirty="0" smtClean="0"/>
              <a:t>n-1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&lt;</a:t>
            </a:r>
            <a:r>
              <a:rPr lang="en-US" dirty="0" smtClean="0"/>
              <a:t> </a:t>
            </a:r>
            <a:r>
              <a:rPr lang="en-US" dirty="0"/>
              <a:t>all keys of sub-tree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097034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K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 K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 ……… ,K</a:t>
            </a:r>
            <a:r>
              <a:rPr lang="en-US" sz="2400" b="1" baseline="-25000" dirty="0" smtClean="0"/>
              <a:t>n-1</a:t>
            </a:r>
            <a:endParaRPr lang="en-US" sz="2400" b="1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33600" y="1326766"/>
            <a:ext cx="762000" cy="763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048000" y="1554234"/>
            <a:ext cx="495300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19550" y="1554234"/>
            <a:ext cx="47531" cy="5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4000" y="1555366"/>
            <a:ext cx="228600" cy="535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05525" y="1325634"/>
            <a:ext cx="371475" cy="76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1968498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 smtClean="0"/>
              <a:t>0</a:t>
            </a:r>
            <a:endParaRPr lang="en-US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24232" y="197296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8632" y="197296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8832" y="1972963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 smtClean="0"/>
              <a:t>n-1</a:t>
            </a:r>
            <a:endParaRPr lang="en-US" sz="2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9432" y="197296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103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295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20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3716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10,  15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638800" y="2362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25,  40,  50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2,  8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4478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4384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16,  18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0292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30,  35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6248400" y="3571592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42,  44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583787" y="3579891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55,  60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4" idx="1"/>
            <a:endCxn id="5" idx="0"/>
          </p:cNvCxnSpPr>
          <p:nvPr/>
        </p:nvCxnSpPr>
        <p:spPr>
          <a:xfrm flipH="1">
            <a:off x="1905000" y="1524000"/>
            <a:ext cx="19812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0"/>
          </p:cNvCxnSpPr>
          <p:nvPr/>
        </p:nvCxnSpPr>
        <p:spPr>
          <a:xfrm flipH="1">
            <a:off x="723900" y="2514600"/>
            <a:ext cx="647700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1771650" y="2743200"/>
            <a:ext cx="133350" cy="851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9" idx="0"/>
          </p:cNvCxnSpPr>
          <p:nvPr/>
        </p:nvCxnSpPr>
        <p:spPr>
          <a:xfrm>
            <a:off x="2438400" y="2514600"/>
            <a:ext cx="533400" cy="1080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0"/>
          </p:cNvCxnSpPr>
          <p:nvPr/>
        </p:nvCxnSpPr>
        <p:spPr>
          <a:xfrm>
            <a:off x="4495800" y="1524000"/>
            <a:ext cx="20574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0" idx="0"/>
          </p:cNvCxnSpPr>
          <p:nvPr/>
        </p:nvCxnSpPr>
        <p:spPr>
          <a:xfrm flipH="1">
            <a:off x="4514850" y="2590800"/>
            <a:ext cx="1123950" cy="100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0"/>
          </p:cNvCxnSpPr>
          <p:nvPr/>
        </p:nvCxnSpPr>
        <p:spPr>
          <a:xfrm flipH="1">
            <a:off x="5562600" y="2819400"/>
            <a:ext cx="685800" cy="77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6781800" y="2819400"/>
            <a:ext cx="76200" cy="75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3" idx="0"/>
          </p:cNvCxnSpPr>
          <p:nvPr/>
        </p:nvCxnSpPr>
        <p:spPr>
          <a:xfrm>
            <a:off x="7467600" y="2590800"/>
            <a:ext cx="649587" cy="989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7000" y="4719935"/>
            <a:ext cx="399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B-Tree of Order 4 (4 way Tree)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58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Key in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Root </a:t>
            </a:r>
            <a:r>
              <a:rPr lang="en-US" dirty="0" smtClean="0"/>
              <a:t>is</a:t>
            </a:r>
            <a:r>
              <a:rPr lang="en-US" b="1" dirty="0" smtClean="0">
                <a:solidFill>
                  <a:srgbClr val="FF0000"/>
                </a:solidFill>
              </a:rPr>
              <a:t> NULL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construct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node and </a:t>
            </a:r>
            <a:r>
              <a:rPr lang="en-US" b="1" dirty="0" smtClean="0">
                <a:solidFill>
                  <a:srgbClr val="FF0000"/>
                </a:solidFill>
              </a:rPr>
              <a:t>insert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Root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FF0000"/>
                </a:solidFill>
              </a:rPr>
              <a:t>NOT NULL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 smtClean="0"/>
              <a:t>Find the </a:t>
            </a:r>
            <a:r>
              <a:rPr lang="en-US" b="1" dirty="0" smtClean="0">
                <a:solidFill>
                  <a:srgbClr val="FF0000"/>
                </a:solidFill>
              </a:rPr>
              <a:t>correct leaf</a:t>
            </a:r>
            <a:r>
              <a:rPr lang="en-US" dirty="0" smtClean="0"/>
              <a:t> node to which key should be added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leaf node has space </a:t>
            </a:r>
            <a:r>
              <a:rPr lang="en-US" dirty="0" smtClean="0"/>
              <a:t>to accommodate key, it is </a:t>
            </a:r>
            <a:r>
              <a:rPr lang="en-US" b="1" dirty="0" smtClean="0">
                <a:solidFill>
                  <a:srgbClr val="FF0000"/>
                </a:solidFill>
              </a:rPr>
              <a:t>inserted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sorted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leaf node does not have space </a:t>
            </a:r>
            <a:r>
              <a:rPr lang="en-US" dirty="0" smtClean="0"/>
              <a:t>to accommodate key, we </a:t>
            </a:r>
            <a:r>
              <a:rPr lang="en-US" b="1" dirty="0" smtClean="0">
                <a:solidFill>
                  <a:srgbClr val="FF0000"/>
                </a:solidFill>
              </a:rPr>
              <a:t>split node</a:t>
            </a:r>
            <a:r>
              <a:rPr lang="en-US" dirty="0" smtClean="0"/>
              <a:t> into two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Node (5 way Tree, max 4 Keys)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5,  10,  15,  20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08496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218939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Insert - 3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95300" y="28194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3,  5,  10,  15,  20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37774" y="3272135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5901" y="2651063"/>
            <a:ext cx="381000" cy="777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85900" y="3962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10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228600" y="47244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3,  5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2209800" y="47244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15,  20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13" idx="1"/>
            <a:endCxn id="14" idx="0"/>
          </p:cNvCxnSpPr>
          <p:nvPr/>
        </p:nvCxnSpPr>
        <p:spPr>
          <a:xfrm flipH="1">
            <a:off x="704850" y="4191000"/>
            <a:ext cx="7810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0"/>
          </p:cNvCxnSpPr>
          <p:nvPr/>
        </p:nvCxnSpPr>
        <p:spPr>
          <a:xfrm>
            <a:off x="2019300" y="4191000"/>
            <a:ext cx="7810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11430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102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1,  5,  9,  11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14616" y="2133600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Insert - 3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410200" y="2743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1,  3,  5,  9,  11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2286000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7000" y="2590800"/>
            <a:ext cx="381000" cy="777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5295900" y="44958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1,  3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7277100" y="44958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9,  11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4" idx="1"/>
            <a:endCxn id="25" idx="0"/>
          </p:cNvCxnSpPr>
          <p:nvPr/>
        </p:nvCxnSpPr>
        <p:spPr>
          <a:xfrm flipH="1">
            <a:off x="5772150" y="3962400"/>
            <a:ext cx="7810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0"/>
          </p:cNvCxnSpPr>
          <p:nvPr/>
        </p:nvCxnSpPr>
        <p:spPr>
          <a:xfrm>
            <a:off x="7086600" y="3962400"/>
            <a:ext cx="78105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0400" y="1143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10,  20,  30,  40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810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3,  5,  6,  8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1336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12,  14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3733800" y="2057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21,  25,  27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8674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31,  35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7315200" y="205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42,  45,  48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6" idx="1"/>
            <a:endCxn id="17" idx="0"/>
          </p:cNvCxnSpPr>
          <p:nvPr/>
        </p:nvCxnSpPr>
        <p:spPr>
          <a:xfrm flipH="1">
            <a:off x="1143000" y="1371600"/>
            <a:ext cx="2057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2743200" y="1600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4533900" y="1600200"/>
            <a:ext cx="1143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5105400" y="16002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1" idx="0"/>
          </p:cNvCxnSpPr>
          <p:nvPr/>
        </p:nvCxnSpPr>
        <p:spPr>
          <a:xfrm>
            <a:off x="5867400" y="13716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00400" y="4038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10,  20,  30,  40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152400" y="4953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3,  5,  6,  8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1828800" y="4953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12,  14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3276600" y="4953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21,  25,  27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5334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  31,  35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7315200" y="4953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42,  45,  48</a:t>
            </a:r>
            <a:endParaRPr lang="en-US" sz="2400" b="1" dirty="0"/>
          </a:p>
        </p:txBody>
      </p:sp>
      <p:cxnSp>
        <p:nvCxnSpPr>
          <p:cNvPr id="38" name="Straight Arrow Connector 37"/>
          <p:cNvCxnSpPr>
            <a:stCxn id="32" idx="1"/>
            <a:endCxn id="33" idx="0"/>
          </p:cNvCxnSpPr>
          <p:nvPr/>
        </p:nvCxnSpPr>
        <p:spPr>
          <a:xfrm flipH="1">
            <a:off x="914400" y="4267200"/>
            <a:ext cx="2286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 flipH="1">
            <a:off x="2438400" y="44958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4191000" y="4495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5105400" y="4495800"/>
            <a:ext cx="1104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7" idx="0"/>
          </p:cNvCxnSpPr>
          <p:nvPr/>
        </p:nvCxnSpPr>
        <p:spPr>
          <a:xfrm>
            <a:off x="5867400" y="42672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14416" y="3043535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Insert - 38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00800" y="4953000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</a:rPr>
              <a:t>,38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990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10,  20,  30,  40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152400" y="190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3,  5,  6,  8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1828800" y="1905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12,  14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276600" y="1905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21,  25,  27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3340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  31,  35,  38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315200" y="190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42,  45,  48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15" idx="1"/>
            <a:endCxn id="16" idx="0"/>
          </p:cNvCxnSpPr>
          <p:nvPr/>
        </p:nvCxnSpPr>
        <p:spPr>
          <a:xfrm flipH="1">
            <a:off x="914400" y="1219200"/>
            <a:ext cx="2286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2438400" y="14478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 flipH="1">
            <a:off x="4191000" y="1447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5105400" y="1447800"/>
            <a:ext cx="1104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0"/>
          </p:cNvCxnSpPr>
          <p:nvPr/>
        </p:nvCxnSpPr>
        <p:spPr>
          <a:xfrm>
            <a:off x="5867400" y="12192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14416" y="259080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52800" y="3429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10,  20,  30,  40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152400" y="4343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3, 5, 6,   , 8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2133600" y="434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12,  14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3429000" y="4343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21,  25,  27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54864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  31,  35,  38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7467600" y="434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42,  45,  48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29" idx="1"/>
            <a:endCxn id="30" idx="0"/>
          </p:cNvCxnSpPr>
          <p:nvPr/>
        </p:nvCxnSpPr>
        <p:spPr>
          <a:xfrm flipH="1">
            <a:off x="990600" y="3657600"/>
            <a:ext cx="2362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2743200" y="3886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2" idx="0"/>
          </p:cNvCxnSpPr>
          <p:nvPr/>
        </p:nvCxnSpPr>
        <p:spPr>
          <a:xfrm flipH="1">
            <a:off x="4343400" y="38862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5257800" y="3886200"/>
            <a:ext cx="1104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4" idx="0"/>
          </p:cNvCxnSpPr>
          <p:nvPr/>
        </p:nvCxnSpPr>
        <p:spPr>
          <a:xfrm>
            <a:off x="6019800" y="36576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07642" y="4343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719935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8200" y="4038600"/>
            <a:ext cx="269442" cy="777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763000" cy="808037"/>
          </a:xfrm>
        </p:spPr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1066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   10,  20,  30,  40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52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3, 5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133600" y="1981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12,  14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29000" y="1981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21,  25,  27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486400" y="1981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  31,  35,  38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467600" y="1981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42,  45,  48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571500" y="1295400"/>
            <a:ext cx="27813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2743200" y="15240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4343400" y="15240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5257800" y="1524000"/>
            <a:ext cx="1104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0"/>
          </p:cNvCxnSpPr>
          <p:nvPr/>
        </p:nvCxnSpPr>
        <p:spPr>
          <a:xfrm>
            <a:off x="6019800" y="1295400"/>
            <a:ext cx="2247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69842" y="106680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6</a:t>
            </a:r>
            <a:r>
              <a:rPr lang="en-IN" sz="2400" b="1" dirty="0" smtClean="0">
                <a:solidFill>
                  <a:srgbClr val="FFFF00"/>
                </a:solidFill>
              </a:rPr>
              <a:t>,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174" y="990600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78758" y="990601"/>
            <a:ext cx="307542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2200" y="5562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12,  14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3657600" y="55626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21,  25,  27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5562600" y="55626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  31,  35,  38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7391400" y="5562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42,  45,  48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32" idx="2"/>
            <a:endCxn id="46" idx="0"/>
          </p:cNvCxnSpPr>
          <p:nvPr/>
        </p:nvCxnSpPr>
        <p:spPr>
          <a:xfrm flipH="1">
            <a:off x="1790700" y="4876800"/>
            <a:ext cx="20955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20" idx="0"/>
          </p:cNvCxnSpPr>
          <p:nvPr/>
        </p:nvCxnSpPr>
        <p:spPr>
          <a:xfrm>
            <a:off x="2628900" y="4648200"/>
            <a:ext cx="3429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1"/>
            <a:endCxn id="21" idx="0"/>
          </p:cNvCxnSpPr>
          <p:nvPr/>
        </p:nvCxnSpPr>
        <p:spPr>
          <a:xfrm flipH="1">
            <a:off x="4572000" y="4648200"/>
            <a:ext cx="9525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2"/>
            <a:endCxn id="22" idx="0"/>
          </p:cNvCxnSpPr>
          <p:nvPr/>
        </p:nvCxnSpPr>
        <p:spPr>
          <a:xfrm>
            <a:off x="6153150" y="4876800"/>
            <a:ext cx="28575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3"/>
            <a:endCxn id="23" idx="0"/>
          </p:cNvCxnSpPr>
          <p:nvPr/>
        </p:nvCxnSpPr>
        <p:spPr>
          <a:xfrm>
            <a:off x="6781800" y="4648200"/>
            <a:ext cx="14097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71600" y="4419600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6,  10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5524500" y="4419600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30, 40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40386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20</a:t>
            </a:r>
            <a:endParaRPr lang="en-US" sz="2400" b="1" dirty="0"/>
          </a:p>
        </p:txBody>
      </p:sp>
      <p:cxnSp>
        <p:nvCxnSpPr>
          <p:cNvPr id="37" name="Straight Arrow Connector 36"/>
          <p:cNvCxnSpPr>
            <a:stCxn id="35" idx="1"/>
            <a:endCxn id="32" idx="0"/>
          </p:cNvCxnSpPr>
          <p:nvPr/>
        </p:nvCxnSpPr>
        <p:spPr>
          <a:xfrm flipH="1">
            <a:off x="2000250" y="3810000"/>
            <a:ext cx="20383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4" idx="0"/>
          </p:cNvCxnSpPr>
          <p:nvPr/>
        </p:nvCxnSpPr>
        <p:spPr>
          <a:xfrm>
            <a:off x="4876800" y="3810000"/>
            <a:ext cx="12763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430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7, 8</a:t>
            </a:r>
            <a:endParaRPr lang="en-US" sz="2400" b="1" dirty="0"/>
          </a:p>
        </p:txBody>
      </p:sp>
      <p:cxnSp>
        <p:nvCxnSpPr>
          <p:cNvPr id="43" name="Straight Arrow Connector 42"/>
          <p:cNvCxnSpPr>
            <a:stCxn id="15" idx="2"/>
            <a:endCxn id="40" idx="0"/>
          </p:cNvCxnSpPr>
          <p:nvPr/>
        </p:nvCxnSpPr>
        <p:spPr>
          <a:xfrm flipH="1">
            <a:off x="1562100" y="1528465"/>
            <a:ext cx="2152360" cy="45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8600" y="556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3, 5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1371600" y="556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7, 8</a:t>
            </a:r>
            <a:endParaRPr lang="en-US" sz="2400" b="1" dirty="0"/>
          </a:p>
        </p:txBody>
      </p:sp>
      <p:cxnSp>
        <p:nvCxnSpPr>
          <p:cNvPr id="48" name="Straight Arrow Connector 47"/>
          <p:cNvCxnSpPr>
            <a:stCxn id="32" idx="1"/>
            <a:endCxn id="45" idx="0"/>
          </p:cNvCxnSpPr>
          <p:nvPr/>
        </p:nvCxnSpPr>
        <p:spPr>
          <a:xfrm flipH="1">
            <a:off x="647700" y="4648200"/>
            <a:ext cx="7239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4" grpId="0" animBg="1"/>
      <p:bldP spid="35" grpId="0" animBg="1"/>
      <p:bldP spid="40" grpId="0" animBg="1"/>
      <p:bldP spid="45" grpId="0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M-Way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Construct </a:t>
            </a:r>
            <a:r>
              <a:rPr lang="en-US" sz="2400" b="1" dirty="0" smtClean="0">
                <a:solidFill>
                  <a:srgbClr val="FF0000"/>
                </a:solidFill>
              </a:rPr>
              <a:t>5 Order (5 Way) </a:t>
            </a:r>
            <a:r>
              <a:rPr lang="en-US" sz="2400" dirty="0" smtClean="0"/>
              <a:t>Tree from following data</a:t>
            </a:r>
          </a:p>
          <a:p>
            <a:pPr algn="ctr"/>
            <a:r>
              <a:rPr lang="en-US" sz="2400" dirty="0" smtClean="0"/>
              <a:t>1, 7, 6, 2, 11, 5, 10, 13, 12, 20, 16, 24, 3, 4, 18, 19, 14, 25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" y="19812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" y="2133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are asked to </a:t>
            </a:r>
            <a:r>
              <a:rPr lang="en-US" sz="2400" b="1" dirty="0" smtClean="0">
                <a:solidFill>
                  <a:srgbClr val="FF0000"/>
                </a:solidFill>
              </a:rPr>
              <a:t>create 5 Order Tree (5 Way Tree)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maximum 4 records</a:t>
            </a:r>
            <a:r>
              <a:rPr lang="en-US" sz="2400" dirty="0" smtClean="0"/>
              <a:t> can be accommodated in a node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" y="31242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1242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" y="3810000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1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2718" y="31242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50818" y="3810000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  </a:t>
            </a:r>
            <a:r>
              <a:rPr lang="en-US" sz="2400" b="1" dirty="0" smtClean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0159" y="31242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8259" y="3810000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  </a:t>
            </a:r>
            <a:r>
              <a:rPr lang="en-US" sz="2400" b="1" dirty="0" smtClean="0">
                <a:solidFill>
                  <a:srgbClr val="FFFF00"/>
                </a:solidFill>
              </a:rPr>
              <a:t>6</a:t>
            </a:r>
            <a:r>
              <a:rPr lang="en-US" sz="2400" b="1" dirty="0" smtClean="0"/>
              <a:t>,  7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783359" y="31242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40459" y="3810000"/>
            <a:ext cx="1474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  </a:t>
            </a:r>
            <a:r>
              <a:rPr lang="en-US" sz="2400" b="1" dirty="0" smtClean="0">
                <a:solidFill>
                  <a:srgbClr val="FFFF00"/>
                </a:solidFill>
              </a:rPr>
              <a:t>2</a:t>
            </a:r>
            <a:r>
              <a:rPr lang="en-US" sz="2400" b="1" dirty="0" smtClean="0"/>
              <a:t>,  6,  7</a:t>
            </a:r>
            <a:endParaRPr lang="en-US" sz="2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0500" y="449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5000" y="3124200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19600" y="3124200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81800" y="3124200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3359" y="44958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11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51816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1,  2,  6,  7, </a:t>
            </a:r>
            <a:r>
              <a:rPr lang="en-US" sz="2400" b="1" dirty="0" smtClean="0">
                <a:solidFill>
                  <a:srgbClr val="FFFF00"/>
                </a:solidFill>
              </a:rPr>
              <a:t>11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174" y="5862935"/>
            <a:ext cx="136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4400" y="5132971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49183" y="5867400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1,  2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3230283" y="5867400"/>
            <a:ext cx="8845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  <a:r>
              <a:rPr lang="en-US" sz="2400" b="1" dirty="0" smtClean="0"/>
              <a:t>,  11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2734984" y="5062374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cxnSp>
        <p:nvCxnSpPr>
          <p:cNvPr id="33" name="Straight Arrow Connector 32"/>
          <p:cNvCxnSpPr>
            <a:stCxn id="31" idx="1"/>
            <a:endCxn id="29" idx="0"/>
          </p:cNvCxnSpPr>
          <p:nvPr/>
        </p:nvCxnSpPr>
        <p:spPr>
          <a:xfrm flipH="1">
            <a:off x="2449233" y="5290974"/>
            <a:ext cx="285751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0" idx="0"/>
          </p:cNvCxnSpPr>
          <p:nvPr/>
        </p:nvCxnSpPr>
        <p:spPr>
          <a:xfrm>
            <a:off x="3382683" y="5290974"/>
            <a:ext cx="289859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19600" y="4495800"/>
            <a:ext cx="0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19600" y="4495800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49160" y="5834226"/>
            <a:ext cx="937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1,2,</a:t>
            </a:r>
            <a:r>
              <a:rPr lang="en-US" sz="2400" b="1" dirty="0" smtClean="0">
                <a:solidFill>
                  <a:srgbClr val="FFFF00"/>
                </a:solidFill>
              </a:rPr>
              <a:t>5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1200" y="5834226"/>
            <a:ext cx="755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7,11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5257800" y="5029200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1" idx="1"/>
            <a:endCxn id="39" idx="0"/>
          </p:cNvCxnSpPr>
          <p:nvPr/>
        </p:nvCxnSpPr>
        <p:spPr>
          <a:xfrm flipH="1">
            <a:off x="5017780" y="5257800"/>
            <a:ext cx="240020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0" idx="0"/>
          </p:cNvCxnSpPr>
          <p:nvPr/>
        </p:nvCxnSpPr>
        <p:spPr>
          <a:xfrm>
            <a:off x="5905499" y="5257800"/>
            <a:ext cx="263396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81800" y="4495800"/>
            <a:ext cx="0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81800" y="44958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10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8001" y="5834226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1,2,5</a:t>
            </a:r>
            <a:endParaRPr lang="en-US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8001000" y="5834226"/>
            <a:ext cx="1046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7,</a:t>
            </a:r>
            <a:r>
              <a:rPr lang="en-US" sz="2200" b="1" dirty="0" smtClean="0">
                <a:solidFill>
                  <a:srgbClr val="FFFF00"/>
                </a:solidFill>
              </a:rPr>
              <a:t>10</a:t>
            </a:r>
            <a:r>
              <a:rPr lang="en-US" sz="2200" b="1" dirty="0" smtClean="0"/>
              <a:t>,11</a:t>
            </a:r>
            <a:endParaRPr lang="en-US" sz="2200" b="1" dirty="0"/>
          </a:p>
        </p:txBody>
      </p:sp>
      <p:sp>
        <p:nvSpPr>
          <p:cNvPr id="52" name="Rectangle 51"/>
          <p:cNvSpPr/>
          <p:nvPr/>
        </p:nvSpPr>
        <p:spPr>
          <a:xfrm>
            <a:off x="7629939" y="5029200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cxnSp>
        <p:nvCxnSpPr>
          <p:cNvPr id="53" name="Straight Arrow Connector 52"/>
          <p:cNvCxnSpPr>
            <a:stCxn id="52" idx="1"/>
            <a:endCxn id="50" idx="0"/>
          </p:cNvCxnSpPr>
          <p:nvPr/>
        </p:nvCxnSpPr>
        <p:spPr>
          <a:xfrm flipH="1">
            <a:off x="7317375" y="5257800"/>
            <a:ext cx="312564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1" idx="0"/>
          </p:cNvCxnSpPr>
          <p:nvPr/>
        </p:nvCxnSpPr>
        <p:spPr>
          <a:xfrm>
            <a:off x="8277638" y="5257800"/>
            <a:ext cx="246375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5"/>
            <a:endCxn id="10" idx="1"/>
          </p:cNvCxnSpPr>
          <p:nvPr/>
        </p:nvCxnSpPr>
        <p:spPr>
          <a:xfrm>
            <a:off x="2002522" y="2393674"/>
            <a:ext cx="311513" cy="44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  <a:endCxn id="12" idx="0"/>
          </p:cNvCxnSpPr>
          <p:nvPr/>
        </p:nvCxnSpPr>
        <p:spPr>
          <a:xfrm flipH="1">
            <a:off x="2008584" y="3106060"/>
            <a:ext cx="305451" cy="399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5"/>
            <a:endCxn id="13" idx="1"/>
          </p:cNvCxnSpPr>
          <p:nvPr/>
        </p:nvCxnSpPr>
        <p:spPr>
          <a:xfrm>
            <a:off x="2583443" y="3106060"/>
            <a:ext cx="281037" cy="44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77318" y="20684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56084" y="276804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258239" y="27808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522684" y="347539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818084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808684" y="34997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9" idx="3"/>
            <a:endCxn id="11" idx="0"/>
          </p:cNvCxnSpPr>
          <p:nvPr/>
        </p:nvCxnSpPr>
        <p:spPr>
          <a:xfrm flipH="1">
            <a:off x="713184" y="3093252"/>
            <a:ext cx="398696" cy="382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381288" y="2393674"/>
            <a:ext cx="351826" cy="43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75"/>
          <p:cNvSpPr txBox="1"/>
          <p:nvPr/>
        </p:nvSpPr>
        <p:spPr>
          <a:xfrm>
            <a:off x="1710563" y="17636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7" name="TextBox 182"/>
          <p:cNvSpPr txBox="1"/>
          <p:nvPr/>
        </p:nvSpPr>
        <p:spPr>
          <a:xfrm>
            <a:off x="2543458" y="25436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8" name="TextBox 183"/>
          <p:cNvSpPr txBox="1"/>
          <p:nvPr/>
        </p:nvSpPr>
        <p:spPr>
          <a:xfrm>
            <a:off x="428373" y="3161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9" name="TextBox 185"/>
          <p:cNvSpPr txBox="1"/>
          <p:nvPr/>
        </p:nvSpPr>
        <p:spPr>
          <a:xfrm>
            <a:off x="932074" y="24760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" name="TextBox 192"/>
          <p:cNvSpPr txBox="1"/>
          <p:nvPr/>
        </p:nvSpPr>
        <p:spPr>
          <a:xfrm>
            <a:off x="1759570" y="3161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1" name="TextBox 193"/>
          <p:cNvSpPr txBox="1"/>
          <p:nvPr/>
        </p:nvSpPr>
        <p:spPr>
          <a:xfrm>
            <a:off x="2962090" y="3161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27" idx="5"/>
            <a:endCxn id="29" idx="1"/>
          </p:cNvCxnSpPr>
          <p:nvPr/>
        </p:nvCxnSpPr>
        <p:spPr>
          <a:xfrm>
            <a:off x="6729864" y="1901875"/>
            <a:ext cx="745612" cy="54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5"/>
            <a:endCxn id="31" idx="0"/>
          </p:cNvCxnSpPr>
          <p:nvPr/>
        </p:nvCxnSpPr>
        <p:spPr>
          <a:xfrm>
            <a:off x="5510664" y="2740184"/>
            <a:ext cx="651716" cy="436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32" idx="0"/>
          </p:cNvCxnSpPr>
          <p:nvPr/>
        </p:nvCxnSpPr>
        <p:spPr>
          <a:xfrm flipH="1">
            <a:off x="6966540" y="2716441"/>
            <a:ext cx="508936" cy="460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5"/>
            <a:endCxn id="33" idx="1"/>
          </p:cNvCxnSpPr>
          <p:nvPr/>
        </p:nvCxnSpPr>
        <p:spPr>
          <a:xfrm>
            <a:off x="7744884" y="2716441"/>
            <a:ext cx="416392" cy="516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04660" y="15766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5185460" y="24149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7419680" y="23912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4295480" y="31768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5971880" y="31768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6776040" y="31768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105480" y="31768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5438480" y="38626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6428404" y="38621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8458200" y="38621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37" name="Straight Arrow Connector 36"/>
          <p:cNvCxnSpPr>
            <a:stCxn id="28" idx="3"/>
            <a:endCxn id="30" idx="0"/>
          </p:cNvCxnSpPr>
          <p:nvPr/>
        </p:nvCxnSpPr>
        <p:spPr>
          <a:xfrm flipH="1">
            <a:off x="4485980" y="2740184"/>
            <a:ext cx="755276" cy="436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7"/>
          </p:cNvCxnSpPr>
          <p:nvPr/>
        </p:nvCxnSpPr>
        <p:spPr>
          <a:xfrm flipH="1">
            <a:off x="5510664" y="1901875"/>
            <a:ext cx="949792" cy="568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5628980" y="3502075"/>
            <a:ext cx="3986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0"/>
          </p:cNvCxnSpPr>
          <p:nvPr/>
        </p:nvCxnSpPr>
        <p:spPr>
          <a:xfrm flipH="1">
            <a:off x="6618904" y="3502075"/>
            <a:ext cx="212932" cy="36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36" idx="0"/>
          </p:cNvCxnSpPr>
          <p:nvPr/>
        </p:nvCxnSpPr>
        <p:spPr>
          <a:xfrm>
            <a:off x="8430684" y="3502075"/>
            <a:ext cx="218016" cy="36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141"/>
          <p:cNvSpPr txBox="1"/>
          <p:nvPr/>
        </p:nvSpPr>
        <p:spPr>
          <a:xfrm>
            <a:off x="6437905" y="12718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30" idx="5"/>
            <a:endCxn id="44" idx="0"/>
          </p:cNvCxnSpPr>
          <p:nvPr/>
        </p:nvCxnSpPr>
        <p:spPr>
          <a:xfrm>
            <a:off x="4620684" y="3502075"/>
            <a:ext cx="398696" cy="36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828880" y="38626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7648280" y="38621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6" name="Straight Arrow Connector 45"/>
          <p:cNvCxnSpPr>
            <a:stCxn id="33" idx="3"/>
            <a:endCxn id="45" idx="0"/>
          </p:cNvCxnSpPr>
          <p:nvPr/>
        </p:nvCxnSpPr>
        <p:spPr>
          <a:xfrm flipH="1">
            <a:off x="7838780" y="3502075"/>
            <a:ext cx="322496" cy="360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05572" y="456621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7973484" y="4187321"/>
            <a:ext cx="222588" cy="378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95"/>
          <p:cNvSpPr txBox="1"/>
          <p:nvPr/>
        </p:nvSpPr>
        <p:spPr>
          <a:xfrm>
            <a:off x="7452925" y="2071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0" name="TextBox 96"/>
          <p:cNvSpPr txBox="1"/>
          <p:nvPr/>
        </p:nvSpPr>
        <p:spPr>
          <a:xfrm>
            <a:off x="4201169" y="28633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1" name="TextBox 97"/>
          <p:cNvSpPr txBox="1"/>
          <p:nvPr/>
        </p:nvSpPr>
        <p:spPr>
          <a:xfrm>
            <a:off x="7559925" y="35699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2" name="TextBox 107"/>
          <p:cNvSpPr txBox="1"/>
          <p:nvPr/>
        </p:nvSpPr>
        <p:spPr>
          <a:xfrm>
            <a:off x="5061450" y="21229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3" name="TextBox 112"/>
          <p:cNvSpPr txBox="1"/>
          <p:nvPr/>
        </p:nvSpPr>
        <p:spPr>
          <a:xfrm>
            <a:off x="4600280" y="40584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4" name="TextBox 114"/>
          <p:cNvSpPr txBox="1"/>
          <p:nvPr/>
        </p:nvSpPr>
        <p:spPr>
          <a:xfrm>
            <a:off x="5209880" y="40526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5" name="TextBox 115"/>
          <p:cNvSpPr txBox="1"/>
          <p:nvPr/>
        </p:nvSpPr>
        <p:spPr>
          <a:xfrm>
            <a:off x="6195625" y="40526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6" name="TextBox 116"/>
          <p:cNvSpPr txBox="1"/>
          <p:nvPr/>
        </p:nvSpPr>
        <p:spPr>
          <a:xfrm>
            <a:off x="7744884" y="4659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7" name="TextBox 117"/>
          <p:cNvSpPr txBox="1"/>
          <p:nvPr/>
        </p:nvSpPr>
        <p:spPr>
          <a:xfrm>
            <a:off x="8638158" y="42209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8" name="TextBox 118"/>
          <p:cNvSpPr txBox="1"/>
          <p:nvPr/>
        </p:nvSpPr>
        <p:spPr>
          <a:xfrm>
            <a:off x="6160595" y="283081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9" name="TextBox 120"/>
          <p:cNvSpPr txBox="1"/>
          <p:nvPr/>
        </p:nvSpPr>
        <p:spPr>
          <a:xfrm>
            <a:off x="6717526" y="28335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0" name="TextBox 121"/>
          <p:cNvSpPr txBox="1"/>
          <p:nvPr/>
        </p:nvSpPr>
        <p:spPr>
          <a:xfrm>
            <a:off x="8229600" y="28389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1" name="TextBox 194"/>
          <p:cNvSpPr txBox="1"/>
          <p:nvPr/>
        </p:nvSpPr>
        <p:spPr>
          <a:xfrm>
            <a:off x="3352800" y="5257800"/>
            <a:ext cx="21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 smtClean="0"/>
              <a:t>Balanced Trees</a:t>
            </a:r>
            <a:endParaRPr lang="en-IN" sz="2400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619064" y="1230270"/>
            <a:ext cx="0" cy="3716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4" grpId="0" animBg="1"/>
      <p:bldP spid="45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Construct </a:t>
            </a:r>
            <a:r>
              <a:rPr lang="en-US" sz="2400" b="1" dirty="0" smtClean="0">
                <a:solidFill>
                  <a:srgbClr val="FF0000"/>
                </a:solidFill>
              </a:rPr>
              <a:t>5 Order (5 Way) </a:t>
            </a:r>
            <a:r>
              <a:rPr lang="en-US" sz="2400" dirty="0" smtClean="0"/>
              <a:t>Tree from following data</a:t>
            </a:r>
          </a:p>
          <a:p>
            <a:pPr algn="ctr"/>
            <a:r>
              <a:rPr lang="en-US" sz="2400" dirty="0" smtClean="0"/>
              <a:t>1, 7, 6, 2, 11, 5, 10, 13, 12, 20, 16, 24, 3, 4, 18, 19, 14, 25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" y="19812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6773" y="19812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13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1" y="3319626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1,2,5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447800" y="331962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7,10,11,</a:t>
            </a:r>
            <a:r>
              <a:rPr lang="en-US" sz="2200" b="1" dirty="0" smtClean="0">
                <a:solidFill>
                  <a:srgbClr val="FFFF00"/>
                </a:solidFill>
              </a:rPr>
              <a:t>13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1101" y="2514600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9" idx="1"/>
            <a:endCxn id="7" idx="0"/>
          </p:cNvCxnSpPr>
          <p:nvPr/>
        </p:nvCxnSpPr>
        <p:spPr>
          <a:xfrm flipH="1">
            <a:off x="764175" y="2743200"/>
            <a:ext cx="416926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8" idx="0"/>
          </p:cNvCxnSpPr>
          <p:nvPr/>
        </p:nvCxnSpPr>
        <p:spPr>
          <a:xfrm>
            <a:off x="1828800" y="2743200"/>
            <a:ext cx="342900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5350" y="4068417"/>
            <a:ext cx="87282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1981200"/>
            <a:ext cx="0" cy="2087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2068" y="19812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12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0401" y="3472026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1,2,5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191000" y="3472026"/>
            <a:ext cx="17716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7,10,11,</a:t>
            </a:r>
            <a:r>
              <a:rPr lang="en-US" sz="2200" b="1" dirty="0" smtClean="0">
                <a:solidFill>
                  <a:srgbClr val="FFFF00"/>
                </a:solidFill>
              </a:rPr>
              <a:t>12</a:t>
            </a:r>
            <a:r>
              <a:rPr lang="en-US" sz="2200" b="1" dirty="0" smtClean="0"/>
              <a:t>,13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6700" y="2667000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22" idx="1"/>
            <a:endCxn id="20" idx="0"/>
          </p:cNvCxnSpPr>
          <p:nvPr/>
        </p:nvCxnSpPr>
        <p:spPr>
          <a:xfrm flipH="1">
            <a:off x="3638551" y="2895600"/>
            <a:ext cx="438149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0"/>
          </p:cNvCxnSpPr>
          <p:nvPr/>
        </p:nvCxnSpPr>
        <p:spPr>
          <a:xfrm>
            <a:off x="4724399" y="2895600"/>
            <a:ext cx="352427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8501" y="3074313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Overflow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74665" y="3398440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72200" y="3472026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1,2,5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7048501" y="2667000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6, 11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35" idx="1"/>
            <a:endCxn id="34" idx="0"/>
          </p:cNvCxnSpPr>
          <p:nvPr/>
        </p:nvCxnSpPr>
        <p:spPr>
          <a:xfrm flipH="1">
            <a:off x="6610350" y="2895600"/>
            <a:ext cx="438151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49898" y="3465444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7,10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8001000" y="3465444"/>
            <a:ext cx="94256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12,13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>
            <a:off x="7486651" y="3124200"/>
            <a:ext cx="35790" cy="341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0"/>
          </p:cNvCxnSpPr>
          <p:nvPr/>
        </p:nvCxnSpPr>
        <p:spPr>
          <a:xfrm>
            <a:off x="7924800" y="2895600"/>
            <a:ext cx="547481" cy="569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8600" y="4068417"/>
            <a:ext cx="22076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20, 16, 24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0439" y="5715000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1,2,5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1524000" y="4909974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6, 11</a:t>
            </a:r>
            <a:endParaRPr lang="en-US" sz="2400" b="1" dirty="0"/>
          </a:p>
        </p:txBody>
      </p:sp>
      <p:cxnSp>
        <p:nvCxnSpPr>
          <p:cNvPr id="48" name="Straight Arrow Connector 47"/>
          <p:cNvCxnSpPr>
            <a:stCxn id="47" idx="1"/>
            <a:endCxn id="46" idx="0"/>
          </p:cNvCxnSpPr>
          <p:nvPr/>
        </p:nvCxnSpPr>
        <p:spPr>
          <a:xfrm flipH="1">
            <a:off x="638589" y="5138574"/>
            <a:ext cx="885411" cy="57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78137" y="5708418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7,10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2029238" y="5708418"/>
            <a:ext cx="21617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12,13,</a:t>
            </a:r>
            <a:r>
              <a:rPr lang="en-US" sz="2400" b="1" dirty="0" smtClean="0">
                <a:solidFill>
                  <a:srgbClr val="FFFF00"/>
                </a:solidFill>
              </a:rPr>
              <a:t>16,20,24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 flipH="1">
            <a:off x="1550680" y="5367174"/>
            <a:ext cx="411470" cy="341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50" idx="0"/>
          </p:cNvCxnSpPr>
          <p:nvPr/>
        </p:nvCxnSpPr>
        <p:spPr>
          <a:xfrm>
            <a:off x="2400299" y="5138574"/>
            <a:ext cx="709820" cy="569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76600" y="5257800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Overflow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41917" y="5654265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198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6, 11, 16</a:t>
            </a:r>
            <a:endParaRPr lang="en-US" sz="2400" b="1" dirty="0"/>
          </a:p>
        </p:txBody>
      </p:sp>
      <p:sp>
        <p:nvSpPr>
          <p:cNvPr id="70" name="Rectangle 69"/>
          <p:cNvSpPr/>
          <p:nvPr/>
        </p:nvSpPr>
        <p:spPr>
          <a:xfrm>
            <a:off x="4876800" y="5721582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1,2,5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5867400" y="57150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7,10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715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12,13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7772400" y="5715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20,24</a:t>
            </a:r>
            <a:endParaRPr lang="en-US" sz="2400" b="1" dirty="0"/>
          </a:p>
        </p:txBody>
      </p:sp>
      <p:cxnSp>
        <p:nvCxnSpPr>
          <p:cNvPr id="75" name="Straight Arrow Connector 74"/>
          <p:cNvCxnSpPr>
            <a:stCxn id="69" idx="1"/>
            <a:endCxn id="70" idx="0"/>
          </p:cNvCxnSpPr>
          <p:nvPr/>
        </p:nvCxnSpPr>
        <p:spPr>
          <a:xfrm flipH="1">
            <a:off x="5314950" y="4876800"/>
            <a:ext cx="704850" cy="84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6239943" y="5105400"/>
            <a:ext cx="198957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>
            <a:off x="6953250" y="5105400"/>
            <a:ext cx="24765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3" idx="0"/>
          </p:cNvCxnSpPr>
          <p:nvPr/>
        </p:nvCxnSpPr>
        <p:spPr>
          <a:xfrm>
            <a:off x="7467600" y="4876800"/>
            <a:ext cx="8001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2" grpId="0" animBg="1"/>
      <p:bldP spid="32" grpId="0"/>
      <p:bldP spid="33" grpId="0" animBg="1"/>
      <p:bldP spid="34" grpId="0" animBg="1"/>
      <p:bldP spid="35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Construct </a:t>
            </a:r>
            <a:r>
              <a:rPr lang="en-US" sz="2400" b="1" dirty="0" smtClean="0">
                <a:solidFill>
                  <a:srgbClr val="FF0000"/>
                </a:solidFill>
              </a:rPr>
              <a:t>5 Order (5 Way) </a:t>
            </a:r>
            <a:r>
              <a:rPr lang="en-US" sz="2400" dirty="0" smtClean="0"/>
              <a:t>Tree from following data</a:t>
            </a:r>
          </a:p>
          <a:p>
            <a:pPr algn="ctr"/>
            <a:r>
              <a:rPr lang="en-US" sz="2400" dirty="0" smtClean="0"/>
              <a:t>1, 7, 6, 2, 11, 5, 10, 13, 12, 20, 16, 24, 3, 4, 18, 19, 14, 25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" y="19812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" y="1981200"/>
            <a:ext cx="13676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3,4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590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6, 11, 16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14300" y="3664182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1,2, </a:t>
            </a:r>
            <a:r>
              <a:rPr lang="en-US" sz="2400" b="1" dirty="0" smtClean="0">
                <a:solidFill>
                  <a:srgbClr val="FFFF00"/>
                </a:solidFill>
              </a:rPr>
              <a:t>3,4</a:t>
            </a:r>
            <a:r>
              <a:rPr lang="en-US" sz="2400" b="1" dirty="0" smtClean="0"/>
              <a:t>,5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693315" y="36576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7,10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514600" y="3657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12,13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581400" y="3657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20,24</a:t>
            </a:r>
            <a:endParaRPr lang="en-US" sz="2400" b="1" dirty="0"/>
          </a:p>
        </p:txBody>
      </p:sp>
      <p:cxnSp>
        <p:nvCxnSpPr>
          <p:cNvPr id="12" name="Straight Arrow Connector 11"/>
          <p:cNvCxnSpPr>
            <a:stCxn id="7" idx="1"/>
            <a:endCxn id="8" idx="0"/>
          </p:cNvCxnSpPr>
          <p:nvPr/>
        </p:nvCxnSpPr>
        <p:spPr>
          <a:xfrm flipH="1">
            <a:off x="857250" y="2819400"/>
            <a:ext cx="895350" cy="84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2065858" y="3048000"/>
            <a:ext cx="124892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2628900" y="3048000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1" idx="0"/>
          </p:cNvCxnSpPr>
          <p:nvPr/>
        </p:nvCxnSpPr>
        <p:spPr>
          <a:xfrm>
            <a:off x="3200400" y="2819400"/>
            <a:ext cx="8763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01" y="3048000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Overflow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2178" y="3617844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67400" y="2590799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3,  6,  11,  16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6189115" y="36576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7,10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7010400" y="3657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12,13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8077200" y="3657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20,24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5506278" y="3657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4,5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800600" y="3657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</a:t>
            </a:r>
            <a:endParaRPr lang="en-US" sz="2400" b="1" dirty="0"/>
          </a:p>
        </p:txBody>
      </p:sp>
      <p:cxnSp>
        <p:nvCxnSpPr>
          <p:cNvPr id="29" name="Straight Arrow Connector 28"/>
          <p:cNvCxnSpPr>
            <a:stCxn id="22" idx="1"/>
            <a:endCxn id="27" idx="0"/>
          </p:cNvCxnSpPr>
          <p:nvPr/>
        </p:nvCxnSpPr>
        <p:spPr>
          <a:xfrm flipH="1">
            <a:off x="5105400" y="2819399"/>
            <a:ext cx="762000" cy="838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0"/>
          </p:cNvCxnSpPr>
          <p:nvPr/>
        </p:nvCxnSpPr>
        <p:spPr>
          <a:xfrm flipH="1">
            <a:off x="5811078" y="3047999"/>
            <a:ext cx="437322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 flipH="1">
            <a:off x="6561658" y="3047999"/>
            <a:ext cx="67742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00900" y="3047999"/>
            <a:ext cx="304800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25" idx="0"/>
          </p:cNvCxnSpPr>
          <p:nvPr/>
        </p:nvCxnSpPr>
        <p:spPr>
          <a:xfrm>
            <a:off x="7696200" y="2819399"/>
            <a:ext cx="876300" cy="838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88844" y="4338935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844" y="4338935"/>
            <a:ext cx="20697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18,19,14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33800" y="4571999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3,  6,  11,  16</a:t>
            </a:r>
            <a:endParaRPr lang="en-US" sz="2400" b="1" dirty="0"/>
          </a:p>
        </p:txBody>
      </p:sp>
      <p:sp>
        <p:nvSpPr>
          <p:cNvPr id="43" name="Rectangle 42"/>
          <p:cNvSpPr/>
          <p:nvPr/>
        </p:nvSpPr>
        <p:spPr>
          <a:xfrm>
            <a:off x="3429000" y="56388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7,10</a:t>
            </a:r>
            <a:endParaRPr lang="en-US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4495800" y="5638800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12, 13, </a:t>
            </a:r>
            <a:r>
              <a:rPr lang="en-US" sz="2400" b="1" dirty="0" smtClean="0">
                <a:solidFill>
                  <a:srgbClr val="FFFF00"/>
                </a:solidFill>
              </a:rPr>
              <a:t>14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77000" y="5638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18, 19</a:t>
            </a:r>
            <a:r>
              <a:rPr lang="en-US" sz="2400" b="1" dirty="0" smtClean="0"/>
              <a:t>, 20, 24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2286000" y="5638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4,5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1219200" y="5638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</a:t>
            </a:r>
            <a:endParaRPr lang="en-US" sz="2400" b="1" dirty="0"/>
          </a:p>
        </p:txBody>
      </p:sp>
      <p:cxnSp>
        <p:nvCxnSpPr>
          <p:cNvPr id="48" name="Straight Arrow Connector 47"/>
          <p:cNvCxnSpPr>
            <a:stCxn id="42" idx="1"/>
            <a:endCxn id="47" idx="0"/>
          </p:cNvCxnSpPr>
          <p:nvPr/>
        </p:nvCxnSpPr>
        <p:spPr>
          <a:xfrm flipH="1">
            <a:off x="1524000" y="4800599"/>
            <a:ext cx="2209800" cy="838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2590800" y="5029199"/>
            <a:ext cx="1485900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 flipH="1">
            <a:off x="3801543" y="5029199"/>
            <a:ext cx="701738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0"/>
          </p:cNvCxnSpPr>
          <p:nvPr/>
        </p:nvCxnSpPr>
        <p:spPr>
          <a:xfrm>
            <a:off x="5068956" y="5029199"/>
            <a:ext cx="236883" cy="60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3"/>
            <a:endCxn id="45" idx="0"/>
          </p:cNvCxnSpPr>
          <p:nvPr/>
        </p:nvCxnSpPr>
        <p:spPr>
          <a:xfrm>
            <a:off x="5562600" y="4800599"/>
            <a:ext cx="1981200" cy="838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Construct </a:t>
            </a:r>
            <a:r>
              <a:rPr lang="en-US" sz="2400" b="1" dirty="0" smtClean="0">
                <a:solidFill>
                  <a:srgbClr val="FF0000"/>
                </a:solidFill>
              </a:rPr>
              <a:t>5 Order (5 Way) </a:t>
            </a:r>
            <a:r>
              <a:rPr lang="en-US" sz="2400" dirty="0" smtClean="0"/>
              <a:t>Tree from following data</a:t>
            </a:r>
          </a:p>
          <a:p>
            <a:pPr algn="ctr"/>
            <a:r>
              <a:rPr lang="en-US" sz="2400" dirty="0" smtClean="0"/>
              <a:t>1, 7, 6, 2, 11, 5, 10, 13, 12, 20, 16, 24, 3, 4, 18, 19, 14, 25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" y="19812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" y="1981200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25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2133599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3,  6,  11,  16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29000" y="28956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7,10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495800" y="2895600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12, 13</a:t>
            </a:r>
            <a:r>
              <a:rPr lang="en-US" sz="2400" b="1" dirty="0" smtClean="0">
                <a:solidFill>
                  <a:schemeClr val="bg1"/>
                </a:solidFill>
              </a:rPr>
              <a:t>, 14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28956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18, 19, </a:t>
            </a:r>
            <a:r>
              <a:rPr lang="en-US" sz="2400" b="1" dirty="0" smtClean="0"/>
              <a:t>20, 24, </a:t>
            </a:r>
            <a:r>
              <a:rPr lang="en-US" sz="2400" b="1" dirty="0" smtClean="0">
                <a:solidFill>
                  <a:srgbClr val="FFFF00"/>
                </a:solidFill>
              </a:rPr>
              <a:t>25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2895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4,5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219200" y="2895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</a:t>
            </a:r>
            <a:endParaRPr lang="en-US" sz="2400" b="1" dirty="0"/>
          </a:p>
        </p:txBody>
      </p:sp>
      <p:cxnSp>
        <p:nvCxnSpPr>
          <p:cNvPr id="13" name="Straight Arrow Connector 12"/>
          <p:cNvCxnSpPr>
            <a:stCxn id="7" idx="1"/>
            <a:endCxn id="12" idx="0"/>
          </p:cNvCxnSpPr>
          <p:nvPr/>
        </p:nvCxnSpPr>
        <p:spPr>
          <a:xfrm flipH="1">
            <a:off x="1524000" y="2362199"/>
            <a:ext cx="2209800" cy="53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2590800" y="2590799"/>
            <a:ext cx="1447800" cy="304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flipH="1">
            <a:off x="3801543" y="2580859"/>
            <a:ext cx="662433" cy="314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5105400" y="2590799"/>
            <a:ext cx="200439" cy="304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0"/>
          </p:cNvCxnSpPr>
          <p:nvPr/>
        </p:nvCxnSpPr>
        <p:spPr>
          <a:xfrm>
            <a:off x="5562600" y="2362199"/>
            <a:ext cx="2095500" cy="53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07075" y="2522785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Overflow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90758" y="2829339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3810000"/>
            <a:ext cx="2382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3,  6,  11,  16</a:t>
            </a:r>
            <a:r>
              <a:rPr lang="en-US" sz="2400" b="1" dirty="0" smtClean="0">
                <a:solidFill>
                  <a:srgbClr val="FFFF00"/>
                </a:solidFill>
              </a:rPr>
              <a:t>, 20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3836313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Overflow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3095" y="3752577"/>
            <a:ext cx="334683" cy="57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7200" y="4552122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11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2514600" y="5181600"/>
            <a:ext cx="6773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3, 6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771323" y="5181600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16, 20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2988715" y="5943600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7,10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399723" y="5943600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12, 13</a:t>
            </a:r>
            <a:r>
              <a:rPr lang="en-US" sz="2400" b="1" dirty="0" smtClean="0">
                <a:solidFill>
                  <a:schemeClr val="bg1"/>
                </a:solidFill>
              </a:rPr>
              <a:t>, 14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9800" y="594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4,5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1371600" y="59436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1,2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6172200" y="5943600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18, 19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7315200" y="5943600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24, 25</a:t>
            </a:r>
            <a:endParaRPr lang="en-US" sz="2400" b="1" dirty="0"/>
          </a:p>
        </p:txBody>
      </p:sp>
      <p:cxnSp>
        <p:nvCxnSpPr>
          <p:cNvPr id="38" name="Straight Arrow Connector 37"/>
          <p:cNvCxnSpPr>
            <a:stCxn id="28" idx="1"/>
            <a:endCxn id="29" idx="0"/>
          </p:cNvCxnSpPr>
          <p:nvPr/>
        </p:nvCxnSpPr>
        <p:spPr>
          <a:xfrm flipH="1">
            <a:off x="2853271" y="4780722"/>
            <a:ext cx="1413929" cy="400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3"/>
            <a:endCxn id="30" idx="0"/>
          </p:cNvCxnSpPr>
          <p:nvPr/>
        </p:nvCxnSpPr>
        <p:spPr>
          <a:xfrm>
            <a:off x="4800600" y="4780722"/>
            <a:ext cx="1475962" cy="400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1"/>
            <a:endCxn id="34" idx="0"/>
          </p:cNvCxnSpPr>
          <p:nvPr/>
        </p:nvCxnSpPr>
        <p:spPr>
          <a:xfrm flipH="1">
            <a:off x="1676400" y="5410200"/>
            <a:ext cx="838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  <a:endCxn id="33" idx="0"/>
          </p:cNvCxnSpPr>
          <p:nvPr/>
        </p:nvCxnSpPr>
        <p:spPr>
          <a:xfrm flipH="1">
            <a:off x="2514600" y="5638800"/>
            <a:ext cx="33867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3"/>
            <a:endCxn id="31" idx="0"/>
          </p:cNvCxnSpPr>
          <p:nvPr/>
        </p:nvCxnSpPr>
        <p:spPr>
          <a:xfrm>
            <a:off x="3191942" y="5410200"/>
            <a:ext cx="169316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1"/>
            <a:endCxn id="32" idx="0"/>
          </p:cNvCxnSpPr>
          <p:nvPr/>
        </p:nvCxnSpPr>
        <p:spPr>
          <a:xfrm flipH="1">
            <a:off x="5209762" y="5410200"/>
            <a:ext cx="561561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35" idx="0"/>
          </p:cNvCxnSpPr>
          <p:nvPr/>
        </p:nvCxnSpPr>
        <p:spPr>
          <a:xfrm>
            <a:off x="6276562" y="5638800"/>
            <a:ext cx="400877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3"/>
            <a:endCxn id="36" idx="0"/>
          </p:cNvCxnSpPr>
          <p:nvPr/>
        </p:nvCxnSpPr>
        <p:spPr>
          <a:xfrm>
            <a:off x="6781800" y="5410200"/>
            <a:ext cx="1038639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4" name="Straight Arrow Connector 3"/>
          <p:cNvCxnSpPr>
            <a:stCxn id="7" idx="5"/>
            <a:endCxn id="9" idx="1"/>
          </p:cNvCxnSpPr>
          <p:nvPr/>
        </p:nvCxnSpPr>
        <p:spPr>
          <a:xfrm>
            <a:off x="2002522" y="1973205"/>
            <a:ext cx="311513" cy="44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" idx="3"/>
            <a:endCxn id="11" idx="0"/>
          </p:cNvCxnSpPr>
          <p:nvPr/>
        </p:nvCxnSpPr>
        <p:spPr>
          <a:xfrm flipH="1">
            <a:off x="2008584" y="2685591"/>
            <a:ext cx="305451" cy="399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5"/>
            <a:endCxn id="12" idx="1"/>
          </p:cNvCxnSpPr>
          <p:nvPr/>
        </p:nvCxnSpPr>
        <p:spPr>
          <a:xfrm>
            <a:off x="2583443" y="2685591"/>
            <a:ext cx="281037" cy="44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77318" y="16480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056084" y="2347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258239" y="2360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202443" y="377053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818084" y="308473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808684" y="307930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1381288" y="1973205"/>
            <a:ext cx="351826" cy="43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75"/>
          <p:cNvSpPr txBox="1"/>
          <p:nvPr/>
        </p:nvSpPr>
        <p:spPr>
          <a:xfrm>
            <a:off x="1710563" y="99060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Critical Node </a:t>
            </a:r>
          </a:p>
          <a:p>
            <a:r>
              <a:rPr lang="en-IN" b="1" dirty="0" smtClean="0"/>
              <a:t>Unbalanced Node</a:t>
            </a:r>
            <a:endParaRPr lang="en-US" b="1" dirty="0"/>
          </a:p>
        </p:txBody>
      </p:sp>
      <p:sp>
        <p:nvSpPr>
          <p:cNvPr id="16" name="TextBox 182"/>
          <p:cNvSpPr txBox="1"/>
          <p:nvPr/>
        </p:nvSpPr>
        <p:spPr>
          <a:xfrm>
            <a:off x="2543458" y="212316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17" name="TextBox 183"/>
          <p:cNvSpPr txBox="1"/>
          <p:nvPr/>
        </p:nvSpPr>
        <p:spPr>
          <a:xfrm>
            <a:off x="1946882" y="3964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8" name="TextBox 185"/>
          <p:cNvSpPr txBox="1"/>
          <p:nvPr/>
        </p:nvSpPr>
        <p:spPr>
          <a:xfrm>
            <a:off x="932074" y="20555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19" name="TextBox 192"/>
          <p:cNvSpPr txBox="1"/>
          <p:nvPr/>
        </p:nvSpPr>
        <p:spPr>
          <a:xfrm>
            <a:off x="1759570" y="27413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0" name="TextBox 193"/>
          <p:cNvSpPr txBox="1"/>
          <p:nvPr/>
        </p:nvSpPr>
        <p:spPr>
          <a:xfrm>
            <a:off x="2962090" y="274138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12" idx="3"/>
            <a:endCxn id="10" idx="7"/>
          </p:cNvCxnSpPr>
          <p:nvPr/>
        </p:nvCxnSpPr>
        <p:spPr>
          <a:xfrm flipH="1">
            <a:off x="2527647" y="3404512"/>
            <a:ext cx="336833" cy="421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43400" y="990600"/>
            <a:ext cx="0" cy="3342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67400" y="173586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27" name="Straight Arrow Connector 26"/>
          <p:cNvCxnSpPr>
            <a:stCxn id="26" idx="5"/>
            <a:endCxn id="29" idx="1"/>
          </p:cNvCxnSpPr>
          <p:nvPr/>
        </p:nvCxnSpPr>
        <p:spPr>
          <a:xfrm>
            <a:off x="6192604" y="2061073"/>
            <a:ext cx="367309" cy="448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5"/>
            <a:endCxn id="30" idx="1"/>
          </p:cNvCxnSpPr>
          <p:nvPr/>
        </p:nvCxnSpPr>
        <p:spPr>
          <a:xfrm>
            <a:off x="6829321" y="2778882"/>
            <a:ext cx="281037" cy="44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4117" y="24536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7054562" y="317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TextBox 183"/>
          <p:cNvSpPr txBox="1"/>
          <p:nvPr/>
        </p:nvSpPr>
        <p:spPr>
          <a:xfrm>
            <a:off x="7391400" y="34011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33" name="TextBox 183"/>
          <p:cNvSpPr txBox="1"/>
          <p:nvPr/>
        </p:nvSpPr>
        <p:spPr>
          <a:xfrm>
            <a:off x="6858000" y="23343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34" name="TextBox 175"/>
          <p:cNvSpPr txBox="1"/>
          <p:nvPr/>
        </p:nvSpPr>
        <p:spPr>
          <a:xfrm>
            <a:off x="5814045" y="99060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Critical Node </a:t>
            </a:r>
          </a:p>
          <a:p>
            <a:r>
              <a:rPr lang="en-IN" b="1" dirty="0" smtClean="0"/>
              <a:t>Unbalanced Node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2034" y="4800600"/>
            <a:ext cx="905850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300" dirty="0" smtClean="0"/>
              <a:t>Sometimes tree </a:t>
            </a:r>
            <a:r>
              <a:rPr lang="en-IN" sz="2300" dirty="0"/>
              <a:t>becomes unbalanced by </a:t>
            </a:r>
            <a:r>
              <a:rPr lang="en-IN" sz="2300" dirty="0" smtClean="0"/>
              <a:t>inserting or deleting </a:t>
            </a:r>
            <a:r>
              <a:rPr lang="en-IN" sz="2300" dirty="0"/>
              <a:t>any </a:t>
            </a:r>
            <a:r>
              <a:rPr lang="en-IN" sz="2300" dirty="0" smtClean="0"/>
              <a:t>node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 smtClean="0"/>
              <a:t>Then </a:t>
            </a:r>
            <a:r>
              <a:rPr lang="en-IN" sz="2300" dirty="0"/>
              <a:t>based on position of insertion, we need to rotate the </a:t>
            </a:r>
            <a:br>
              <a:rPr lang="en-IN" sz="2300" dirty="0"/>
            </a:br>
            <a:r>
              <a:rPr lang="en-IN" sz="2300" dirty="0" smtClean="0"/>
              <a:t>unbalanced node 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300" b="1" dirty="0" smtClean="0">
                <a:solidFill>
                  <a:srgbClr val="FF0000"/>
                </a:solidFill>
              </a:rPr>
              <a:t>Rotation</a:t>
            </a:r>
            <a:r>
              <a:rPr lang="en-IN" sz="2300" dirty="0" smtClean="0"/>
              <a:t> </a:t>
            </a:r>
            <a:r>
              <a:rPr lang="en-IN" sz="2300" dirty="0"/>
              <a:t>is the </a:t>
            </a:r>
            <a:r>
              <a:rPr lang="en-IN" sz="2300" b="1" dirty="0">
                <a:solidFill>
                  <a:srgbClr val="FF0000"/>
                </a:solidFill>
              </a:rPr>
              <a:t>process</a:t>
            </a:r>
            <a:r>
              <a:rPr lang="en-IN" sz="2300" dirty="0">
                <a:solidFill>
                  <a:srgbClr val="FF0000"/>
                </a:solidFill>
              </a:rPr>
              <a:t> </a:t>
            </a:r>
            <a:r>
              <a:rPr lang="en-IN" sz="2300" dirty="0"/>
              <a:t>to </a:t>
            </a:r>
            <a:r>
              <a:rPr lang="en-IN" sz="2300" b="1" dirty="0">
                <a:solidFill>
                  <a:srgbClr val="FF0000"/>
                </a:solidFill>
              </a:rPr>
              <a:t>make tree balanced</a:t>
            </a:r>
            <a:endParaRPr 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6" grpId="0" animBg="1"/>
      <p:bldP spid="29" grpId="0" animBg="1"/>
      <p:bldP spid="30" grpId="0" animBg="1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1336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 smtClean="0">
                <a:solidFill>
                  <a:srgbClr val="FF0000"/>
                </a:solidFill>
              </a:rPr>
              <a:t>Detach</a:t>
            </a:r>
            <a:r>
              <a:rPr lang="en-IN" dirty="0" smtClean="0"/>
              <a:t> left child’s </a:t>
            </a:r>
            <a:r>
              <a:rPr lang="en-IN" dirty="0"/>
              <a:t>right sub-tree</a:t>
            </a:r>
            <a:endParaRPr lang="en-IN" b="1" dirty="0"/>
          </a:p>
          <a:p>
            <a:pPr marL="457200" indent="-457200">
              <a:buFont typeface="+mj-lt"/>
              <a:buAutoNum type="alphaLcPeriod"/>
            </a:pPr>
            <a:r>
              <a:rPr lang="en-IN" b="1" dirty="0" smtClean="0"/>
              <a:t>C</a:t>
            </a:r>
            <a:r>
              <a:rPr lang="en-IN" dirty="0" smtClean="0"/>
              <a:t>onsider </a:t>
            </a:r>
            <a:r>
              <a:rPr lang="en-IN" b="1" dirty="0">
                <a:solidFill>
                  <a:srgbClr val="FF0000"/>
                </a:solidFill>
              </a:rPr>
              <a:t>left child </a:t>
            </a:r>
            <a:r>
              <a:rPr lang="en-IN" dirty="0"/>
              <a:t>to be the </a:t>
            </a:r>
            <a:r>
              <a:rPr lang="en-IN" b="1" dirty="0">
                <a:solidFill>
                  <a:srgbClr val="FF0000"/>
                </a:solidFill>
              </a:rPr>
              <a:t>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 smtClean="0">
                <a:solidFill>
                  <a:srgbClr val="FF0000"/>
                </a:solidFill>
              </a:rPr>
              <a:t>Attach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old parent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right of 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 smtClean="0">
                <a:solidFill>
                  <a:srgbClr val="FF0000"/>
                </a:solidFill>
              </a:rPr>
              <a:t>Attach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old </a:t>
            </a:r>
            <a:r>
              <a:rPr lang="en-IN" b="1" dirty="0" smtClean="0">
                <a:solidFill>
                  <a:srgbClr val="FF0000"/>
                </a:solidFill>
              </a:rPr>
              <a:t>left </a:t>
            </a:r>
            <a:r>
              <a:rPr lang="en-IN" b="1" dirty="0">
                <a:solidFill>
                  <a:srgbClr val="FF0000"/>
                </a:solidFill>
              </a:rPr>
              <a:t>child’s old right sub-tree </a:t>
            </a:r>
            <a:r>
              <a:rPr lang="en-IN" dirty="0"/>
              <a:t>as </a:t>
            </a:r>
            <a:r>
              <a:rPr lang="en-IN" b="1" dirty="0" smtClean="0">
                <a:solidFill>
                  <a:srgbClr val="FF0000"/>
                </a:solidFill>
              </a:rPr>
              <a:t>left </a:t>
            </a:r>
            <a:r>
              <a:rPr lang="en-IN" b="1" dirty="0">
                <a:solidFill>
                  <a:srgbClr val="FF0000"/>
                </a:solidFill>
              </a:rPr>
              <a:t>sub-tree of new right child</a:t>
            </a:r>
          </a:p>
          <a:p>
            <a:endParaRPr lang="en-US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val 26" descr="20%"/>
          <p:cNvSpPr>
            <a:spLocks noChangeArrowheads="1"/>
          </p:cNvSpPr>
          <p:nvPr/>
        </p:nvSpPr>
        <p:spPr bwMode="auto">
          <a:xfrm>
            <a:off x="1976146" y="3714377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gu-I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kumimoji="0" lang="gu-IN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1241706" y="434414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2770540" y="4329149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732095" y="5078872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1796283" y="515384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267450" y="582859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3" name="AutoShape 20"/>
          <p:cNvSpPr>
            <a:spLocks noChangeShapeType="1"/>
          </p:cNvSpPr>
          <p:nvPr/>
        </p:nvSpPr>
        <p:spPr bwMode="auto">
          <a:xfrm flipH="1">
            <a:off x="1714346" y="4200197"/>
            <a:ext cx="343738" cy="227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9"/>
          <p:cNvSpPr>
            <a:spLocks noChangeShapeType="1"/>
          </p:cNvSpPr>
          <p:nvPr/>
        </p:nvSpPr>
        <p:spPr bwMode="auto">
          <a:xfrm>
            <a:off x="2449784" y="4200197"/>
            <a:ext cx="401693" cy="21292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/>
          <p:cNvSpPr>
            <a:spLocks noChangeShapeType="1"/>
          </p:cNvSpPr>
          <p:nvPr/>
        </p:nvSpPr>
        <p:spPr bwMode="auto">
          <a:xfrm flipH="1">
            <a:off x="1008884" y="4829964"/>
            <a:ext cx="313761" cy="24890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/>
          <p:cNvSpPr>
            <a:spLocks noChangeShapeType="1"/>
          </p:cNvSpPr>
          <p:nvPr/>
        </p:nvSpPr>
        <p:spPr bwMode="auto">
          <a:xfrm>
            <a:off x="1714346" y="4829964"/>
            <a:ext cx="359725" cy="32488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ShapeType="1"/>
          </p:cNvSpPr>
          <p:nvPr/>
        </p:nvSpPr>
        <p:spPr bwMode="auto">
          <a:xfrm flipH="1">
            <a:off x="545238" y="5564692"/>
            <a:ext cx="267796" cy="26390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6977" y="33528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5840" y="3849469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Right </a:t>
            </a:r>
          </a:p>
          <a:p>
            <a:pPr algn="ctr"/>
            <a:r>
              <a:rPr lang="en-IN" b="1" dirty="0" smtClean="0"/>
              <a:t>Rotation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57600" y="4572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4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762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096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39920" y="3352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5380" y="5943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" y="50292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45580" y="5486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00" y="4267200"/>
            <a:ext cx="3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5180" y="48884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94731" y="368805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K</a:t>
            </a:r>
            <a:endParaRPr lang="en-US" sz="2400" b="1" dirty="0"/>
          </a:p>
        </p:txBody>
      </p:sp>
      <p:sp>
        <p:nvSpPr>
          <p:cNvPr id="47" name="Oval 46"/>
          <p:cNvSpPr/>
          <p:nvPr/>
        </p:nvSpPr>
        <p:spPr>
          <a:xfrm>
            <a:off x="6285131" y="43801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X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5715000" y="51054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2400" b="1" dirty="0"/>
          </a:p>
        </p:txBody>
      </p:sp>
      <p:sp>
        <p:nvSpPr>
          <p:cNvPr id="49" name="Oval 48"/>
          <p:cNvSpPr/>
          <p:nvPr/>
        </p:nvSpPr>
        <p:spPr>
          <a:xfrm>
            <a:off x="6970931" y="509797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cxnSp>
        <p:nvCxnSpPr>
          <p:cNvPr id="30" name="Straight Arrow Connector 29"/>
          <p:cNvCxnSpPr>
            <a:stCxn id="6" idx="3"/>
            <a:endCxn id="47" idx="7"/>
          </p:cNvCxnSpPr>
          <p:nvPr/>
        </p:nvCxnSpPr>
        <p:spPr>
          <a:xfrm flipH="1">
            <a:off x="6709065" y="4111986"/>
            <a:ext cx="258401" cy="34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7" idx="3"/>
            <a:endCxn id="48" idx="7"/>
          </p:cNvCxnSpPr>
          <p:nvPr/>
        </p:nvCxnSpPr>
        <p:spPr>
          <a:xfrm flipH="1">
            <a:off x="6138934" y="4804065"/>
            <a:ext cx="218932" cy="37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467600" y="43434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J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8037731" y="51054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Z</a:t>
            </a:r>
            <a:endParaRPr lang="en-US" sz="2400" b="1" dirty="0"/>
          </a:p>
        </p:txBody>
      </p:sp>
      <p:cxnSp>
        <p:nvCxnSpPr>
          <p:cNvPr id="54" name="Straight Arrow Connector 53"/>
          <p:cNvCxnSpPr>
            <a:stCxn id="6" idx="5"/>
            <a:endCxn id="51" idx="1"/>
          </p:cNvCxnSpPr>
          <p:nvPr/>
        </p:nvCxnSpPr>
        <p:spPr>
          <a:xfrm>
            <a:off x="7318665" y="4111986"/>
            <a:ext cx="221670" cy="30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2" idx="1"/>
          </p:cNvCxnSpPr>
          <p:nvPr/>
        </p:nvCxnSpPr>
        <p:spPr>
          <a:xfrm>
            <a:off x="7891534" y="4767334"/>
            <a:ext cx="218932" cy="41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3"/>
            <a:endCxn id="49" idx="7"/>
          </p:cNvCxnSpPr>
          <p:nvPr/>
        </p:nvCxnSpPr>
        <p:spPr>
          <a:xfrm flipH="1">
            <a:off x="7394865" y="4767334"/>
            <a:ext cx="145470" cy="403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564127" y="56267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4102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652956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7626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986651" y="43663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153090" y="4428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580221" y="36648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609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6" grpId="0"/>
      <p:bldP spid="37" grpId="0"/>
      <p:bldP spid="38" grpId="0"/>
      <p:bldP spid="39" grpId="0"/>
      <p:bldP spid="40" grpId="0"/>
      <p:bldP spid="5" grpId="0"/>
      <p:bldP spid="41" grpId="0"/>
      <p:bldP spid="42" grpId="0"/>
      <p:bldP spid="43" grpId="0"/>
      <p:bldP spid="44" grpId="0"/>
      <p:bldP spid="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1336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Detach</a:t>
            </a:r>
            <a:r>
              <a:rPr lang="en-IN" dirty="0"/>
              <a:t> left child’s right sub-tree</a:t>
            </a:r>
            <a:endParaRPr lang="en-IN" b="1" dirty="0"/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FF0000"/>
                </a:solidFill>
              </a:rPr>
              <a:t>left child </a:t>
            </a:r>
            <a:r>
              <a:rPr lang="en-IN" dirty="0"/>
              <a:t>to be the </a:t>
            </a:r>
            <a:r>
              <a:rPr lang="en-IN" b="1" dirty="0">
                <a:solidFill>
                  <a:srgbClr val="FF0000"/>
                </a:solidFill>
              </a:rPr>
              <a:t>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Attach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old parent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right of 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Attach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old left child’s old right sub-tree </a:t>
            </a:r>
            <a:r>
              <a:rPr lang="en-IN" dirty="0"/>
              <a:t>as </a:t>
            </a:r>
            <a:r>
              <a:rPr lang="en-IN" b="1" dirty="0">
                <a:solidFill>
                  <a:srgbClr val="FF0000"/>
                </a:solidFill>
              </a:rPr>
              <a:t>left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3429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13</a:t>
            </a:r>
            <a:endParaRPr lang="en-US" sz="1500" b="1" dirty="0"/>
          </a:p>
        </p:txBody>
      </p:sp>
      <p:sp>
        <p:nvSpPr>
          <p:cNvPr id="5" name="Oval 4"/>
          <p:cNvSpPr/>
          <p:nvPr/>
        </p:nvSpPr>
        <p:spPr>
          <a:xfrm>
            <a:off x="1219200" y="4191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7</a:t>
            </a:r>
            <a:endParaRPr lang="en-US" sz="1500" b="1" dirty="0"/>
          </a:p>
        </p:txBody>
      </p:sp>
      <p:sp>
        <p:nvSpPr>
          <p:cNvPr id="6" name="Oval 5"/>
          <p:cNvSpPr/>
          <p:nvPr/>
        </p:nvSpPr>
        <p:spPr>
          <a:xfrm>
            <a:off x="2438400" y="4191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15</a:t>
            </a:r>
            <a:endParaRPr lang="en-US" sz="1500" b="1" dirty="0"/>
          </a:p>
        </p:txBody>
      </p:sp>
      <p:sp>
        <p:nvSpPr>
          <p:cNvPr id="7" name="Oval 6"/>
          <p:cNvSpPr/>
          <p:nvPr/>
        </p:nvSpPr>
        <p:spPr>
          <a:xfrm>
            <a:off x="5334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5</a:t>
            </a:r>
            <a:endParaRPr lang="en-US" sz="1500" b="1" dirty="0"/>
          </a:p>
        </p:txBody>
      </p:sp>
      <p:sp>
        <p:nvSpPr>
          <p:cNvPr id="8" name="Oval 7"/>
          <p:cNvSpPr/>
          <p:nvPr/>
        </p:nvSpPr>
        <p:spPr>
          <a:xfrm>
            <a:off x="17526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10</a:t>
            </a:r>
            <a:endParaRPr lang="en-US" sz="1500" b="1" dirty="0"/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674485" y="3884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7"/>
          </p:cNvCxnSpPr>
          <p:nvPr/>
        </p:nvCxnSpPr>
        <p:spPr>
          <a:xfrm flipH="1">
            <a:off x="988685" y="4646285"/>
            <a:ext cx="308630" cy="461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1674485" y="4646285"/>
            <a:ext cx="156230" cy="461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1"/>
          </p:cNvCxnSpPr>
          <p:nvPr/>
        </p:nvCxnSpPr>
        <p:spPr>
          <a:xfrm>
            <a:off x="2284085" y="3884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51054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51054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4028" y="424883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46333" y="426720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3505200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L</a:t>
            </a:r>
            <a:endParaRPr lang="en-US" sz="1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73170" y="61076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Insert node </a:t>
            </a:r>
            <a:r>
              <a:rPr lang="en-IN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6002" y="5840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3</a:t>
            </a:r>
            <a:endParaRPr lang="en-US" sz="1500" b="1" dirty="0"/>
          </a:p>
        </p:txBody>
      </p:sp>
      <p:cxnSp>
        <p:nvCxnSpPr>
          <p:cNvPr id="28" name="Straight Arrow Connector 27"/>
          <p:cNvCxnSpPr>
            <a:stCxn id="7" idx="3"/>
            <a:endCxn id="26" idx="0"/>
          </p:cNvCxnSpPr>
          <p:nvPr/>
        </p:nvCxnSpPr>
        <p:spPr>
          <a:xfrm flipH="1">
            <a:off x="492702" y="5484485"/>
            <a:ext cx="118813" cy="35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9887" y="5925235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781" y="5105400"/>
            <a:ext cx="302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L’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5400" y="5105400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1781" y="4248835"/>
            <a:ext cx="302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L’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1200" y="4267200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B’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3486835"/>
            <a:ext cx="12094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>
                <a:solidFill>
                  <a:srgbClr val="FF0000"/>
                </a:solidFill>
              </a:rPr>
              <a:t>Critical Node</a:t>
            </a:r>
            <a:endParaRPr lang="en-US" sz="15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81400" y="4572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3800" y="3884285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Right </a:t>
            </a:r>
          </a:p>
          <a:p>
            <a:pPr algn="ctr"/>
            <a:r>
              <a:rPr lang="en-IN" b="1" dirty="0" smtClean="0"/>
              <a:t>Rotation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3619500" y="564031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10</a:t>
            </a:r>
            <a:endParaRPr lang="en-US" sz="1500" b="1" dirty="0"/>
          </a:p>
        </p:txBody>
      </p:sp>
      <p:sp>
        <p:nvSpPr>
          <p:cNvPr id="42" name="Oval 41"/>
          <p:cNvSpPr/>
          <p:nvPr/>
        </p:nvSpPr>
        <p:spPr>
          <a:xfrm>
            <a:off x="6553200" y="3429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7</a:t>
            </a:r>
            <a:endParaRPr lang="en-US" sz="1500" b="1" dirty="0"/>
          </a:p>
        </p:txBody>
      </p:sp>
      <p:sp>
        <p:nvSpPr>
          <p:cNvPr id="43" name="Oval 42"/>
          <p:cNvSpPr/>
          <p:nvPr/>
        </p:nvSpPr>
        <p:spPr>
          <a:xfrm>
            <a:off x="5943600" y="4191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5</a:t>
            </a:r>
            <a:endParaRPr lang="en-US" sz="1500" b="1" dirty="0"/>
          </a:p>
        </p:txBody>
      </p:sp>
      <p:cxnSp>
        <p:nvCxnSpPr>
          <p:cNvPr id="44" name="Straight Arrow Connector 43"/>
          <p:cNvCxnSpPr>
            <a:stCxn id="42" idx="3"/>
            <a:endCxn id="43" idx="7"/>
          </p:cNvCxnSpPr>
          <p:nvPr/>
        </p:nvCxnSpPr>
        <p:spPr>
          <a:xfrm flipH="1">
            <a:off x="6398885" y="3884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410200" y="5078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3</a:t>
            </a:r>
            <a:endParaRPr lang="en-US" sz="1500" b="1" dirty="0"/>
          </a:p>
        </p:txBody>
      </p:sp>
      <p:cxnSp>
        <p:nvCxnSpPr>
          <p:cNvPr id="46" name="Straight Arrow Connector 45"/>
          <p:cNvCxnSpPr>
            <a:stCxn id="43" idx="3"/>
            <a:endCxn id="45" idx="0"/>
          </p:cNvCxnSpPr>
          <p:nvPr/>
        </p:nvCxnSpPr>
        <p:spPr>
          <a:xfrm flipH="1">
            <a:off x="5676900" y="4646285"/>
            <a:ext cx="344815" cy="432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39000" y="4191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13</a:t>
            </a:r>
            <a:endParaRPr lang="en-US" sz="1500" b="1" dirty="0"/>
          </a:p>
        </p:txBody>
      </p:sp>
      <p:sp>
        <p:nvSpPr>
          <p:cNvPr id="52" name="Oval 51"/>
          <p:cNvSpPr/>
          <p:nvPr/>
        </p:nvSpPr>
        <p:spPr>
          <a:xfrm>
            <a:off x="78486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15</a:t>
            </a:r>
            <a:endParaRPr lang="en-US" sz="1500" b="1" dirty="0"/>
          </a:p>
        </p:txBody>
      </p:sp>
      <p:cxnSp>
        <p:nvCxnSpPr>
          <p:cNvPr id="53" name="Straight Arrow Connector 52"/>
          <p:cNvCxnSpPr>
            <a:stCxn id="51" idx="5"/>
            <a:endCxn id="52" idx="1"/>
          </p:cNvCxnSpPr>
          <p:nvPr/>
        </p:nvCxnSpPr>
        <p:spPr>
          <a:xfrm>
            <a:off x="7694285" y="4646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5"/>
            <a:endCxn id="51" idx="1"/>
          </p:cNvCxnSpPr>
          <p:nvPr/>
        </p:nvCxnSpPr>
        <p:spPr>
          <a:xfrm>
            <a:off x="7008485" y="3884285"/>
            <a:ext cx="3086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629400" y="49436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10</a:t>
            </a:r>
            <a:endParaRPr lang="en-US" sz="1500" b="1" dirty="0"/>
          </a:p>
        </p:txBody>
      </p:sp>
      <p:cxnSp>
        <p:nvCxnSpPr>
          <p:cNvPr id="58" name="Straight Arrow Connector 57"/>
          <p:cNvCxnSpPr>
            <a:stCxn id="51" idx="3"/>
            <a:endCxn id="56" idx="7"/>
          </p:cNvCxnSpPr>
          <p:nvPr/>
        </p:nvCxnSpPr>
        <p:spPr>
          <a:xfrm flipH="1">
            <a:off x="7084685" y="4646285"/>
            <a:ext cx="232430" cy="375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18133" y="534566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386639" y="520450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32733" y="5375701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664356" y="4323120"/>
            <a:ext cx="266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L</a:t>
            </a:r>
            <a:endParaRPr lang="en-US" sz="15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938651" y="4323120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261133" y="345006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 smtClean="0"/>
              <a:t>B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5939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 animBg="1"/>
      <p:bldP spid="42" grpId="0" animBg="1"/>
      <p:bldP spid="43" grpId="0" animBg="1"/>
      <p:bldP spid="45" grpId="0" animBg="1"/>
      <p:bldP spid="51" grpId="0" animBg="1"/>
      <p:bldP spid="52" grpId="0" animBg="1"/>
      <p:bldP spid="56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574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 smtClean="0">
                <a:solidFill>
                  <a:srgbClr val="FF0000"/>
                </a:solidFill>
              </a:rPr>
              <a:t>Detach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right child’s leaf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 smtClean="0"/>
              <a:t>C</a:t>
            </a:r>
            <a:r>
              <a:rPr lang="en-IN" dirty="0" smtClean="0"/>
              <a:t>onsider </a:t>
            </a:r>
            <a:r>
              <a:rPr lang="en-IN" b="1" dirty="0">
                <a:solidFill>
                  <a:srgbClr val="FF0000"/>
                </a:solidFill>
              </a:rPr>
              <a:t>right child </a:t>
            </a:r>
            <a:r>
              <a:rPr lang="en-IN" dirty="0"/>
              <a:t>to be </a:t>
            </a:r>
            <a:r>
              <a:rPr lang="en-IN" b="1" dirty="0">
                <a:solidFill>
                  <a:srgbClr val="FF0000"/>
                </a:solidFill>
              </a:rPr>
              <a:t>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 smtClean="0">
                <a:solidFill>
                  <a:srgbClr val="FF0000"/>
                </a:solidFill>
              </a:rPr>
              <a:t>Attach </a:t>
            </a:r>
            <a:r>
              <a:rPr lang="en-IN" b="1" dirty="0">
                <a:solidFill>
                  <a:srgbClr val="FF0000"/>
                </a:solidFill>
              </a:rPr>
              <a:t>old parent</a:t>
            </a:r>
            <a:r>
              <a:rPr lang="en-IN" dirty="0"/>
              <a:t> onto</a:t>
            </a:r>
            <a:r>
              <a:rPr lang="en-IN" b="1" dirty="0">
                <a:solidFill>
                  <a:srgbClr val="FF0000"/>
                </a:solidFill>
              </a:rPr>
              <a:t> left of new parent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lphaLcPeriod"/>
            </a:pPr>
            <a:r>
              <a:rPr lang="en-IN" b="1" dirty="0" smtClean="0">
                <a:solidFill>
                  <a:srgbClr val="FF0000"/>
                </a:solidFill>
              </a:rPr>
              <a:t>Attach </a:t>
            </a:r>
            <a:r>
              <a:rPr lang="en-IN" b="1" dirty="0">
                <a:solidFill>
                  <a:srgbClr val="FF0000"/>
                </a:solidFill>
              </a:rPr>
              <a:t>old right child’s old left sub-tree</a:t>
            </a:r>
            <a:r>
              <a:rPr lang="en-IN" dirty="0"/>
              <a:t> as </a:t>
            </a:r>
            <a:r>
              <a:rPr lang="en-IN" b="1" dirty="0">
                <a:solidFill>
                  <a:srgbClr val="FF0000"/>
                </a:solidFill>
              </a:rPr>
              <a:t>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3505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685800" y="42277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 smtClean="0"/>
              <a:t>1</a:t>
            </a:r>
            <a:endParaRPr lang="en-US" sz="15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1447800" y="42277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066800" y="51054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1828800" y="510539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934135" y="3929134"/>
            <a:ext cx="205400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1490734" y="3929134"/>
            <a:ext cx="205401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1315135" y="4651665"/>
            <a:ext cx="205400" cy="45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8" idx="0"/>
          </p:cNvCxnSpPr>
          <p:nvPr/>
        </p:nvCxnSpPr>
        <p:spPr>
          <a:xfrm>
            <a:off x="1871734" y="4651665"/>
            <a:ext cx="205401" cy="45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094131" y="5827931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1500" b="1" baseline="-25000" dirty="0"/>
          </a:p>
        </p:txBody>
      </p:sp>
      <p:cxnSp>
        <p:nvCxnSpPr>
          <p:cNvPr id="19" name="Straight Arrow Connector 18"/>
          <p:cNvCxnSpPr>
            <a:stCxn id="8" idx="5"/>
            <a:endCxn id="17" idx="0"/>
          </p:cNvCxnSpPr>
          <p:nvPr/>
        </p:nvCxnSpPr>
        <p:spPr>
          <a:xfrm>
            <a:off x="2252734" y="5529333"/>
            <a:ext cx="89732" cy="29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76290" y="5117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9529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14290" y="3516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51435" y="58790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400" y="5105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R’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0580" y="5181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7400" y="425981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</a:t>
            </a:r>
            <a:r>
              <a:rPr lang="en-IN" b="1" dirty="0" smtClean="0">
                <a:solidFill>
                  <a:srgbClr val="FF0000"/>
                </a:solidFill>
              </a:rPr>
              <a:t>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" y="42672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77" y="31242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Critical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65378" y="4001869"/>
            <a:ext cx="100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Left </a:t>
            </a:r>
          </a:p>
          <a:p>
            <a:pPr algn="ctr"/>
            <a:r>
              <a:rPr lang="en-IN" b="1" dirty="0" smtClean="0"/>
              <a:t>Rotation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429000" y="4724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33800" y="55993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6934200" y="3505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Y</a:t>
            </a:r>
            <a:endParaRPr lang="en-US" sz="2400" b="1" dirty="0"/>
          </a:p>
        </p:txBody>
      </p:sp>
      <p:sp>
        <p:nvSpPr>
          <p:cNvPr id="37" name="Oval 36"/>
          <p:cNvSpPr/>
          <p:nvPr/>
        </p:nvSpPr>
        <p:spPr>
          <a:xfrm>
            <a:off x="7351931" y="438286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8" name="Straight Arrow Connector 37"/>
          <p:cNvCxnSpPr>
            <a:stCxn id="36" idx="5"/>
            <a:endCxn id="37" idx="0"/>
          </p:cNvCxnSpPr>
          <p:nvPr/>
        </p:nvCxnSpPr>
        <p:spPr>
          <a:xfrm>
            <a:off x="7358134" y="3929134"/>
            <a:ext cx="242132" cy="45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96200" y="5105400"/>
            <a:ext cx="496669" cy="4966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n</a:t>
            </a:r>
            <a:endParaRPr lang="en-US" sz="1500" b="1" baseline="-25000" dirty="0"/>
          </a:p>
        </p:txBody>
      </p:sp>
      <p:cxnSp>
        <p:nvCxnSpPr>
          <p:cNvPr id="40" name="Straight Arrow Connector 39"/>
          <p:cNvCxnSpPr>
            <a:stCxn id="37" idx="5"/>
            <a:endCxn id="39" idx="0"/>
          </p:cNvCxnSpPr>
          <p:nvPr/>
        </p:nvCxnSpPr>
        <p:spPr>
          <a:xfrm>
            <a:off x="7775865" y="4806802"/>
            <a:ext cx="168670" cy="298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85131" y="426720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X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5904131" y="49897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 smtClean="0"/>
              <a:t>1</a:t>
            </a:r>
            <a:endParaRPr lang="en-US" sz="1500" b="1" baseline="-25000" dirty="0"/>
          </a:p>
        </p:txBody>
      </p:sp>
      <p:cxnSp>
        <p:nvCxnSpPr>
          <p:cNvPr id="43" name="Straight Arrow Connector 42"/>
          <p:cNvCxnSpPr>
            <a:stCxn id="41" idx="3"/>
            <a:endCxn id="42" idx="0"/>
          </p:cNvCxnSpPr>
          <p:nvPr/>
        </p:nvCxnSpPr>
        <p:spPr>
          <a:xfrm flipH="1">
            <a:off x="6152466" y="4691134"/>
            <a:ext cx="205400" cy="29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41" idx="7"/>
          </p:cNvCxnSpPr>
          <p:nvPr/>
        </p:nvCxnSpPr>
        <p:spPr>
          <a:xfrm flipH="1">
            <a:off x="6709065" y="3929134"/>
            <a:ext cx="297870" cy="41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666815" y="497806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48" name="Straight Arrow Connector 47"/>
          <p:cNvCxnSpPr>
            <a:stCxn id="41" idx="5"/>
            <a:endCxn id="46" idx="0"/>
          </p:cNvCxnSpPr>
          <p:nvPr/>
        </p:nvCxnSpPr>
        <p:spPr>
          <a:xfrm>
            <a:off x="6709065" y="4691134"/>
            <a:ext cx="206085" cy="286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89621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53090" y="5193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192869" y="52263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973901" y="42913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20025" y="44328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445064" y="35009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42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Select Rotation based on Insertion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2766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Case 1:</a:t>
            </a:r>
            <a:r>
              <a:rPr lang="en-IN" dirty="0" smtClean="0"/>
              <a:t> Insertion </a:t>
            </a:r>
            <a:r>
              <a:rPr lang="en-IN" dirty="0"/>
              <a:t>into </a:t>
            </a:r>
            <a:r>
              <a:rPr lang="en-IN" b="1" dirty="0">
                <a:solidFill>
                  <a:srgbClr val="FF0000"/>
                </a:solidFill>
              </a:rPr>
              <a:t>Left sub-tree</a:t>
            </a:r>
            <a:r>
              <a:rPr lang="en-IN" b="1" dirty="0"/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nodes Left child 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/>
              <a:t>Single </a:t>
            </a:r>
            <a:r>
              <a:rPr lang="en-IN" b="1" dirty="0"/>
              <a:t>Right </a:t>
            </a:r>
            <a:r>
              <a:rPr lang="en-IN" b="1" dirty="0" smtClean="0"/>
              <a:t>Rotation</a:t>
            </a:r>
          </a:p>
          <a:p>
            <a:pPr marL="0" indent="0">
              <a:buNone/>
            </a:pPr>
            <a:r>
              <a:rPr lang="en-IN" b="1" dirty="0" smtClean="0"/>
              <a:t>Case 2:</a:t>
            </a:r>
            <a:r>
              <a:rPr lang="en-IN" dirty="0" smtClean="0"/>
              <a:t> Insertion into </a:t>
            </a:r>
            <a:r>
              <a:rPr lang="en-IN" b="1" dirty="0" smtClean="0">
                <a:solidFill>
                  <a:srgbClr val="FF0000"/>
                </a:solidFill>
              </a:rPr>
              <a:t>Right sub-tree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FF0000"/>
                </a:solidFill>
              </a:rPr>
              <a:t>node’s Left child</a:t>
            </a:r>
          </a:p>
          <a:p>
            <a:pPr lvl="1"/>
            <a:r>
              <a:rPr lang="en-IN" b="1" dirty="0" smtClean="0"/>
              <a:t>Left </a:t>
            </a:r>
            <a:r>
              <a:rPr lang="en-IN" b="1" dirty="0"/>
              <a:t>Right Rotation</a:t>
            </a:r>
          </a:p>
          <a:p>
            <a:pPr marL="0" indent="0">
              <a:buNone/>
            </a:pPr>
            <a:r>
              <a:rPr lang="en-IN" b="1" dirty="0" smtClean="0"/>
              <a:t>Case 3:</a:t>
            </a:r>
            <a:r>
              <a:rPr lang="en-IN" dirty="0" smtClean="0"/>
              <a:t> Insertion </a:t>
            </a:r>
            <a:r>
              <a:rPr lang="en-IN" dirty="0"/>
              <a:t>into </a:t>
            </a:r>
            <a:r>
              <a:rPr lang="en-IN" b="1" dirty="0">
                <a:solidFill>
                  <a:srgbClr val="FF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node’s Right </a:t>
            </a:r>
            <a:r>
              <a:rPr lang="en-IN" b="1" dirty="0" smtClean="0">
                <a:solidFill>
                  <a:srgbClr val="FF0000"/>
                </a:solidFill>
              </a:rPr>
              <a:t>child</a:t>
            </a:r>
          </a:p>
          <a:p>
            <a:pPr lvl="1"/>
            <a:r>
              <a:rPr lang="en-IN" b="1" dirty="0" smtClean="0"/>
              <a:t>Right </a:t>
            </a:r>
            <a:r>
              <a:rPr lang="en-IN" b="1" dirty="0"/>
              <a:t>Left Rotation</a:t>
            </a:r>
          </a:p>
          <a:p>
            <a:pPr marL="0" indent="0">
              <a:buNone/>
            </a:pPr>
            <a:r>
              <a:rPr lang="en-IN" b="1" dirty="0" smtClean="0"/>
              <a:t>Case 4: </a:t>
            </a:r>
            <a:r>
              <a:rPr lang="en-IN" dirty="0" smtClean="0"/>
              <a:t>Insertion </a:t>
            </a:r>
            <a:r>
              <a:rPr lang="en-IN" dirty="0"/>
              <a:t>into </a:t>
            </a:r>
            <a:r>
              <a:rPr lang="en-IN" b="1" dirty="0">
                <a:solidFill>
                  <a:srgbClr val="FF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node’s Right </a:t>
            </a:r>
            <a:r>
              <a:rPr lang="en-IN" b="1" dirty="0" smtClean="0">
                <a:solidFill>
                  <a:srgbClr val="FF0000"/>
                </a:solidFill>
              </a:rPr>
              <a:t>child</a:t>
            </a:r>
          </a:p>
          <a:p>
            <a:pPr lvl="1"/>
            <a:r>
              <a:rPr lang="en-IN" b="1" dirty="0" smtClean="0"/>
              <a:t>Single </a:t>
            </a:r>
            <a:r>
              <a:rPr lang="en-IN" b="1" dirty="0"/>
              <a:t>Left Rotation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49530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764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11745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15555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52800" y="49530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718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7"/>
          </p:cNvCxnSpPr>
          <p:nvPr/>
        </p:nvCxnSpPr>
        <p:spPr>
          <a:xfrm flipH="1">
            <a:off x="32319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5"/>
            <a:endCxn id="13" idx="1"/>
          </p:cNvCxnSpPr>
          <p:nvPr/>
        </p:nvCxnSpPr>
        <p:spPr>
          <a:xfrm>
            <a:off x="36129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38800" y="4953000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578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541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3"/>
            <a:endCxn id="17" idx="7"/>
          </p:cNvCxnSpPr>
          <p:nvPr/>
        </p:nvCxnSpPr>
        <p:spPr>
          <a:xfrm flipH="1">
            <a:off x="55179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8" idx="1"/>
          </p:cNvCxnSpPr>
          <p:nvPr/>
        </p:nvCxnSpPr>
        <p:spPr>
          <a:xfrm>
            <a:off x="5898963" y="52131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96200" y="4943475"/>
            <a:ext cx="304800" cy="304800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15200" y="54006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77200" y="54006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7575363" y="5203638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1"/>
          </p:cNvCxnSpPr>
          <p:nvPr/>
        </p:nvCxnSpPr>
        <p:spPr>
          <a:xfrm>
            <a:off x="7956363" y="5203638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458200" y="58674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8337363" y="5660838"/>
            <a:ext cx="165474" cy="251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638800" y="5912037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7"/>
          </p:cNvCxnSpPr>
          <p:nvPr/>
        </p:nvCxnSpPr>
        <p:spPr>
          <a:xfrm flipH="1">
            <a:off x="5898963" y="5670363"/>
            <a:ext cx="165474" cy="28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8674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5"/>
            <a:endCxn id="32" idx="1"/>
          </p:cNvCxnSpPr>
          <p:nvPr/>
        </p:nvCxnSpPr>
        <p:spPr>
          <a:xfrm>
            <a:off x="3231963" y="56703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33400" y="58674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3"/>
            <a:endCxn id="35" idx="7"/>
          </p:cNvCxnSpPr>
          <p:nvPr/>
        </p:nvCxnSpPr>
        <p:spPr>
          <a:xfrm flipH="1">
            <a:off x="793563" y="5670363"/>
            <a:ext cx="165474" cy="24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38400" y="47244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8200" y="47244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1800" y="47244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7761" y="44196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Case - 1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95958" y="4419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Case - 2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51755" y="4419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Case - 3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85355" y="4419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Case - 4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3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7" grpId="0"/>
      <p:bldP spid="36" grpId="0"/>
      <p:bldP spid="38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26065</TotalTime>
  <Words>3476</Words>
  <Application>Microsoft Office PowerPoint</Application>
  <PresentationFormat>On-screen Show (4:3)</PresentationFormat>
  <Paragraphs>1327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FontAwesome</vt:lpstr>
      <vt:lpstr>Open Sans</vt:lpstr>
      <vt:lpstr>Open Sans Extrabold</vt:lpstr>
      <vt:lpstr>Open Sans Semibold</vt:lpstr>
      <vt:lpstr>Shruti</vt:lpstr>
      <vt:lpstr>Times New Roman</vt:lpstr>
      <vt:lpstr>Wingdings</vt:lpstr>
      <vt:lpstr>Office Theme</vt:lpstr>
      <vt:lpstr>Unit – 3 Nonlinear Data Structure Tree – Part 3 Balanced Tree (Height / Weight Balanced) Multiway Search Tree (B-Tree) </vt:lpstr>
      <vt:lpstr>Balanced Tree</vt:lpstr>
      <vt:lpstr>Height Balanced Tree (AVL Tree)</vt:lpstr>
      <vt:lpstr>AVL Tree</vt:lpstr>
      <vt:lpstr>AVL Tree</vt:lpstr>
      <vt:lpstr>Right Rotation</vt:lpstr>
      <vt:lpstr>Right Rotation</vt:lpstr>
      <vt:lpstr>Left Rotation</vt:lpstr>
      <vt:lpstr>Select Rotation based on Insertion Position</vt:lpstr>
      <vt:lpstr>Insertion into Left sub-tree of nodes Left child </vt:lpstr>
      <vt:lpstr>Insertion into Left sub-tree of nodes Left child </vt:lpstr>
      <vt:lpstr>Insertion into Right sub-tree of node’s Right child</vt:lpstr>
      <vt:lpstr>Insertion into Right sub-tree of node’s Right child</vt:lpstr>
      <vt:lpstr>Insertion into Right sub-tree of node’s Left child</vt:lpstr>
      <vt:lpstr>Insertion into Right sub-tree of node’s Left child</vt:lpstr>
      <vt:lpstr>Insertion into Right sub-tree of node’s Left child</vt:lpstr>
      <vt:lpstr>Insertion into Left sub-tree of node’s Right child</vt:lpstr>
      <vt:lpstr>Construct AVL Search Tree</vt:lpstr>
      <vt:lpstr>Construct AVL Search Tree</vt:lpstr>
      <vt:lpstr>Construct AVL Search Tree</vt:lpstr>
      <vt:lpstr>Construct AVL Search Tree</vt:lpstr>
      <vt:lpstr>Construct AVL Search Tree</vt:lpstr>
      <vt:lpstr>Deleting node from AVL Tree</vt:lpstr>
      <vt:lpstr>Deleting node from AVL Tree</vt:lpstr>
      <vt:lpstr>Deleting node from AVL Tree</vt:lpstr>
      <vt:lpstr>Weight Balanced Tree</vt:lpstr>
      <vt:lpstr>Weight Balanced Tree</vt:lpstr>
      <vt:lpstr>Weight Balanced Tree</vt:lpstr>
      <vt:lpstr>Multiway Search Tree (B - Tree)</vt:lpstr>
      <vt:lpstr>Multiway Search Tree (B - Tree)</vt:lpstr>
      <vt:lpstr>Multiway Search Tree (B - Tree)</vt:lpstr>
      <vt:lpstr>Multiway Search Tree (B - Tree)</vt:lpstr>
      <vt:lpstr>Multiway Search Tree (B - Tree)</vt:lpstr>
      <vt:lpstr>Insertion of Key in B-Tree</vt:lpstr>
      <vt:lpstr>Split Node (5 way Tree, max 4 Keys)</vt:lpstr>
      <vt:lpstr>Split Node (5 way Tree, max 4 Keys)</vt:lpstr>
      <vt:lpstr>Split Node (5 way Tree, max 4 Keys)</vt:lpstr>
      <vt:lpstr>Split Node (5 way Tree, max 4 Keys)</vt:lpstr>
      <vt:lpstr>Construct M-Way Tree</vt:lpstr>
      <vt:lpstr>Construct M-Way Tree</vt:lpstr>
      <vt:lpstr>Construct M-Way Tree</vt:lpstr>
      <vt:lpstr>Construct M-Way Tree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7138</cp:revision>
  <dcterms:created xsi:type="dcterms:W3CDTF">2013-05-17T03:00:03Z</dcterms:created>
  <dcterms:modified xsi:type="dcterms:W3CDTF">2017-09-26T05:46:56Z</dcterms:modified>
</cp:coreProperties>
</file>