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57" r:id="rId3"/>
    <p:sldId id="280" r:id="rId4"/>
    <p:sldId id="267" r:id="rId5"/>
    <p:sldId id="268" r:id="rId6"/>
    <p:sldId id="269" r:id="rId7"/>
    <p:sldId id="281" r:id="rId8"/>
    <p:sldId id="270" r:id="rId9"/>
    <p:sldId id="282" r:id="rId10"/>
    <p:sldId id="277" r:id="rId11"/>
    <p:sldId id="271" r:id="rId12"/>
    <p:sldId id="283" r:id="rId13"/>
    <p:sldId id="279" r:id="rId14"/>
    <p:sldId id="284" r:id="rId15"/>
    <p:sldId id="272" r:id="rId16"/>
    <p:sldId id="285" r:id="rId17"/>
    <p:sldId id="286" r:id="rId18"/>
    <p:sldId id="287" r:id="rId19"/>
    <p:sldId id="288" r:id="rId20"/>
    <p:sldId id="273" r:id="rId21"/>
    <p:sldId id="274" r:id="rId22"/>
    <p:sldId id="289" r:id="rId23"/>
    <p:sldId id="290" r:id="rId24"/>
    <p:sldId id="291" r:id="rId25"/>
    <p:sldId id="292" r:id="rId26"/>
    <p:sldId id="29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aWTpLowxpirX0KSmxMLAFw==" hashData="W6bdPVG8TEEmOkvIZV3TxXmfmpXbmbE4xzVk2lw/CdafYcsk9Jdy6cHonEB62diMDeyKvWrDLhYu/DxyXV2nsQ=="/>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FF6702"/>
    <a:srgbClr val="7D7D8F"/>
    <a:srgbClr val="34495E"/>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4660"/>
  </p:normalViewPr>
  <p:slideViewPr>
    <p:cSldViewPr>
      <p:cViewPr varScale="1">
        <p:scale>
          <a:sx n="70" d="100"/>
          <a:sy n="70" d="100"/>
        </p:scale>
        <p:origin x="1386"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9/11/2017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smtClean="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smtClean="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smtClean="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smtClean="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smtClean="0"/>
              <a:t>Fifth level</a:t>
            </a:r>
            <a:endParaRPr lang="en-US" dirty="0"/>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3: </a:t>
            </a:r>
            <a:r>
              <a:rPr lang="en-US" sz="1800" baseline="0" noProof="1" smtClean="0">
                <a:solidFill>
                  <a:schemeClr val="lt1"/>
                </a:solidFill>
                <a:latin typeface="+mn-lt"/>
                <a:ea typeface="+mn-ea"/>
                <a:cs typeface="+mn-cs"/>
              </a:rPr>
              <a:t>Non Li</a:t>
            </a:r>
            <a:r>
              <a:rPr lang="en-US" dirty="0" smtClean="0"/>
              <a:t>near Data Structure</a:t>
            </a:r>
            <a:r>
              <a:rPr lang="en-US" baseline="0" dirty="0" smtClean="0"/>
              <a:t> </a:t>
            </a:r>
            <a:r>
              <a:rPr lang="en-US" dirty="0" smtClean="0"/>
              <a:t> Tree</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0500" y="1066800"/>
            <a:ext cx="4305300" cy="5059363"/>
          </a:xfrm>
        </p:spPr>
        <p:txBody>
          <a:bodyPr/>
          <a:lstStyle>
            <a:lvl1pPr>
              <a:defRPr lang="en-US" sz="2400" kern="1200" dirty="0" smtClean="0">
                <a:solidFill>
                  <a:schemeClr val="tx1"/>
                </a:solidFill>
                <a:latin typeface="+mn-lt"/>
                <a:ea typeface="+mn-ea"/>
                <a:cs typeface="+mn-cs"/>
              </a:defRPr>
            </a:lvl1pPr>
            <a:lvl2pPr marL="742950" indent="-285750">
              <a:defRPr lang="en-US" sz="2300" kern="1200" dirty="0" smtClean="0">
                <a:solidFill>
                  <a:schemeClr val="tx1"/>
                </a:solidFill>
                <a:latin typeface="+mn-lt"/>
                <a:ea typeface="+mn-ea"/>
                <a:cs typeface="+mn-cs"/>
              </a:defRPr>
            </a:lvl2pPr>
            <a:lvl3pPr marL="1143000" indent="-228600">
              <a:defRPr lang="en-US" sz="2200" kern="1200" dirty="0" smtClean="0">
                <a:solidFill>
                  <a:schemeClr val="tx1"/>
                </a:solidFill>
                <a:latin typeface="+mn-lt"/>
                <a:ea typeface="+mn-ea"/>
                <a:cs typeface="+mn-cs"/>
              </a:defRPr>
            </a:lvl3pPr>
            <a:lvl4pPr marL="1600200" indent="-228600">
              <a:defRPr lang="en-US" sz="1800" kern="1200" dirty="0" smtClean="0">
                <a:solidFill>
                  <a:schemeClr val="tx1"/>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marL="742950" lvl="1" indent="-285750" algn="l" defTabSz="914400" rtl="0" eaLnBrk="1" latinLnBrk="0" hangingPunct="1">
              <a:spcBef>
                <a:spcPct val="20000"/>
              </a:spcBef>
              <a:buFont typeface="Arial" pitchFamily="34" charset="0"/>
              <a:buChar char="–"/>
            </a:pPr>
            <a:r>
              <a:rPr lang="en-US" dirty="0" smtClean="0"/>
              <a:t>Second level</a:t>
            </a:r>
          </a:p>
          <a:p>
            <a:pPr marL="1143000" lvl="2" indent="-228600" algn="l" defTabSz="914400" rtl="0" eaLnBrk="1" latinLnBrk="0" hangingPunct="1">
              <a:spcBef>
                <a:spcPct val="20000"/>
              </a:spcBef>
              <a:buFont typeface="Arial" pitchFamily="34" charset="0"/>
              <a:buChar char="•"/>
            </a:pPr>
            <a:r>
              <a:rPr lang="en-US" dirty="0" smtClean="0"/>
              <a:t>Third level</a:t>
            </a:r>
          </a:p>
          <a:p>
            <a:pPr marL="1600200" lvl="3" indent="-228600" algn="l" defTabSz="914400" rtl="0" eaLnBrk="1" latinLnBrk="0" hangingPunct="1">
              <a:spcBef>
                <a:spcPct val="20000"/>
              </a:spcBef>
              <a:buFont typeface="Arial" pitchFamily="34" charset="0"/>
              <a:buChar char="–"/>
            </a:pPr>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066800"/>
            <a:ext cx="43053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2: </a:t>
            </a:r>
            <a:r>
              <a:rPr lang="en-US" dirty="0" smtClean="0"/>
              <a:t>Process Management</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9"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1"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cxnSp>
        <p:nvCxnSpPr>
          <p:cNvPr id="12" name="Straight Connector 11"/>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34" Type="http://schemas.openxmlformats.org/officeDocument/2006/relationships/image" Target="../media/image11.png"/><Relationship Id="rId33" Type="http://schemas.openxmlformats.org/officeDocument/2006/relationships/image" Target="../media/image10.png"/><Relationship Id="rId2" Type="http://schemas.openxmlformats.org/officeDocument/2006/relationships/image" Target="../media/image2.png"/><Relationship Id="rId29" Type="http://schemas.openxmlformats.org/officeDocument/2006/relationships/image" Target="../media/image6.png"/><Relationship Id="rId1" Type="http://schemas.openxmlformats.org/officeDocument/2006/relationships/slideLayout" Target="../slideLayouts/slideLayout2.xml"/><Relationship Id="rId32" Type="http://schemas.openxmlformats.org/officeDocument/2006/relationships/image" Target="../media/image9.png"/><Relationship Id="rId28" Type="http://schemas.openxmlformats.org/officeDocument/2006/relationships/image" Target="../media/image5.png"/><Relationship Id="rId31" Type="http://schemas.openxmlformats.org/officeDocument/2006/relationships/image" Target="../media/image8.png"/><Relationship Id="rId4" Type="http://schemas.openxmlformats.org/officeDocument/2006/relationships/image" Target="../media/image4.png"/><Relationship Id="rId27" Type="http://schemas.openxmlformats.org/officeDocument/2006/relationships/image" Target="../media/image27.png"/><Relationship Id="rId30" Type="http://schemas.openxmlformats.org/officeDocument/2006/relationships/image" Target="../media/image7.png"/></Relationships>
</file>

<file path=ppt/slides/_rels/slide14.xml.rels><?xml version="1.0" encoding="UTF-8" standalone="yes"?>
<Relationships xmlns="http://schemas.openxmlformats.org/package/2006/relationships"><Relationship Id="rId26" Type="http://schemas.openxmlformats.org/officeDocument/2006/relationships/image" Target="../media/image26.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10.png"/><Relationship Id="rId34" Type="http://schemas.openxmlformats.org/officeDocument/2006/relationships/image" Target="../media/image34.png"/><Relationship Id="rId21" Type="http://schemas.openxmlformats.org/officeDocument/2006/relationships/image" Target="../media/image21.png"/><Relationship Id="rId7" Type="http://schemas.openxmlformats.org/officeDocument/2006/relationships/image" Target="../media/image70.png"/><Relationship Id="rId12" Type="http://schemas.openxmlformats.org/officeDocument/2006/relationships/image" Target="../media/image12.png"/><Relationship Id="rId25" Type="http://schemas.openxmlformats.org/officeDocument/2006/relationships/image" Target="../media/image25.png"/><Relationship Id="rId33" Type="http://schemas.openxmlformats.org/officeDocument/2006/relationships/image" Target="../media/image33.png"/><Relationship Id="rId17" Type="http://schemas.openxmlformats.org/officeDocument/2006/relationships/image" Target="../media/image17.png"/><Relationship Id="rId2" Type="http://schemas.openxmlformats.org/officeDocument/2006/relationships/image" Target="../media/image210.png"/><Relationship Id="rId29" Type="http://schemas.openxmlformats.org/officeDocument/2006/relationships/image" Target="../media/image29.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110.png"/><Relationship Id="rId24" Type="http://schemas.openxmlformats.org/officeDocument/2006/relationships/image" Target="../media/image24.png"/><Relationship Id="rId32" Type="http://schemas.openxmlformats.org/officeDocument/2006/relationships/image" Target="../media/image32.png"/><Relationship Id="rId5" Type="http://schemas.openxmlformats.org/officeDocument/2006/relationships/image" Target="../media/image50.png"/><Relationship Id="rId28" Type="http://schemas.openxmlformats.org/officeDocument/2006/relationships/image" Target="../media/image28.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0.png"/><Relationship Id="rId31" Type="http://schemas.openxmlformats.org/officeDocument/2006/relationships/image" Target="../media/image31.png"/><Relationship Id="rId19" Type="http://schemas.openxmlformats.org/officeDocument/2006/relationships/image" Target="../media/image19.png"/><Relationship Id="rId4" Type="http://schemas.openxmlformats.org/officeDocument/2006/relationships/image" Target="../media/image410.png"/><Relationship Id="rId9" Type="http://schemas.openxmlformats.org/officeDocument/2006/relationships/image" Target="../media/image90.png"/><Relationship Id="rId27" Type="http://schemas.openxmlformats.org/officeDocument/2006/relationships/image" Target="../media/image27.png"/><Relationship Id="rId30" Type="http://schemas.openxmlformats.org/officeDocument/2006/relationships/image" Target="../media/image30.png"/><Relationship Id="rId14" Type="http://schemas.openxmlformats.org/officeDocument/2006/relationships/image" Target="../media/image14.png"/><Relationship Id="rId22" Type="http://schemas.openxmlformats.org/officeDocument/2006/relationships/image" Target="../media/image22.png"/><Relationship Id="rId8" Type="http://schemas.openxmlformats.org/officeDocument/2006/relationships/image" Target="../media/image8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p:nvPr>
        </p:nvSpPr>
        <p:spPr>
          <a:xfrm>
            <a:off x="381000" y="4724400"/>
            <a:ext cx="8153400" cy="1676400"/>
          </a:xfrm>
        </p:spPr>
        <p:txBody>
          <a:bodyPr>
            <a:noAutofit/>
          </a:bodyPr>
          <a:lstStyle/>
          <a:p>
            <a:pPr algn="l">
              <a:spcBef>
                <a:spcPts val="0"/>
              </a:spcBef>
            </a:pPr>
            <a:r>
              <a:rPr lang="en-US" sz="28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a:t>
            </a:r>
            <a:r>
              <a:rPr lang="en-US" sz="28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Pradyumansinh</a:t>
            </a:r>
            <a:r>
              <a:rPr lang="en-US" sz="28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 </a:t>
            </a:r>
            <a:r>
              <a:rPr lang="en-US" sz="28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Jadeja</a:t>
            </a:r>
            <a:endParaRPr lang="en-US" sz="28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IN" sz="1800" dirty="0" smtClean="0">
                <a:solidFill>
                  <a:schemeClr val="tx1">
                    <a:lumMod val="50000"/>
                    <a:lumOff val="50000"/>
                  </a:schemeClr>
                </a:solidFill>
                <a:latin typeface="FontAwesome" pitchFamily="2" charset="0"/>
              </a:rPr>
              <a:t></a:t>
            </a:r>
            <a:r>
              <a:rPr lang="en-US" sz="2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400" dirty="0" smtClean="0">
                <a:solidFill>
                  <a:schemeClr val="tx1">
                    <a:lumMod val="75000"/>
                    <a:lumOff val="25000"/>
                  </a:schemeClr>
                </a:solidFill>
                <a:latin typeface="+mj-lt"/>
                <a:ea typeface="Open Sans" panose="020B0606030504020204" pitchFamily="34" charset="0"/>
                <a:cs typeface="Open Sans" panose="020B0606030504020204" pitchFamily="34" charset="0"/>
              </a:rPr>
              <a:t>9879461848</a:t>
            </a:r>
            <a:endParaRPr lang="en-US" sz="20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a:p>
            <a:pPr algn="l">
              <a:spcBef>
                <a:spcPts val="0"/>
              </a:spcBef>
            </a:pPr>
            <a:r>
              <a:rPr lang="en-IN" sz="1600" dirty="0" smtClean="0">
                <a:solidFill>
                  <a:schemeClr val="tx1">
                    <a:lumMod val="50000"/>
                    <a:lumOff val="50000"/>
                  </a:schemeClr>
                </a:solidFill>
                <a:latin typeface="FontAwesome" pitchFamily="2" charset="0"/>
              </a:rPr>
              <a:t></a:t>
            </a:r>
            <a:r>
              <a:rPr lang="en-IN" sz="1800" dirty="0" smtClean="0">
                <a:solidFill>
                  <a:schemeClr val="tx1">
                    <a:lumMod val="75000"/>
                    <a:lumOff val="25000"/>
                  </a:schemeClr>
                </a:solidFill>
              </a:rPr>
              <a:t>  </a:t>
            </a:r>
            <a:r>
              <a:rPr lang="en-US" sz="2000" dirty="0" smtClean="0">
                <a:solidFill>
                  <a:schemeClr val="tx1">
                    <a:lumMod val="75000"/>
                    <a:lumOff val="25000"/>
                  </a:schemeClr>
                </a:solidFill>
                <a:latin typeface="+mj-lt"/>
                <a:ea typeface="Open Sans" panose="020B0606030504020204" pitchFamily="34" charset="0"/>
                <a:cs typeface="Open Sans" panose="020B0606030504020204" pitchFamily="34" charset="0"/>
              </a:rPr>
              <a:t>pradyuman.jadeja@darshan.ac.in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Data Structure (2130702)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304800" y="228601"/>
            <a:ext cx="8686800" cy="4267200"/>
          </a:xfrm>
        </p:spPr>
        <p:txBody>
          <a:bodyPr anchor="b">
            <a:noAutofit/>
          </a:bodyPr>
          <a:lstStyle/>
          <a:p>
            <a:pPr algn="l">
              <a:lnSpc>
                <a:spcPct val="80000"/>
              </a:lnSpc>
            </a:pPr>
            <a:r>
              <a:rPr lang="en-US" sz="7200" b="1" dirty="0">
                <a:solidFill>
                  <a:schemeClr val="bg1"/>
                </a:solidFill>
                <a:latin typeface="+mj-lt"/>
                <a:ea typeface="Open Sans Semibold" panose="020B0706030804020204" pitchFamily="34" charset="0"/>
                <a:cs typeface="Open Sans Semibold" panose="020B0706030804020204" pitchFamily="34" charset="0"/>
              </a:rPr>
              <a:t>Unit – </a:t>
            </a:r>
            <a:r>
              <a:rPr lang="en-US" sz="7200" b="1" dirty="0" smtClean="0">
                <a:solidFill>
                  <a:schemeClr val="bg1"/>
                </a:solidFill>
                <a:latin typeface="+mj-lt"/>
                <a:ea typeface="Open Sans Semibold" panose="020B0706030804020204" pitchFamily="34" charset="0"/>
                <a:cs typeface="Open Sans Semibold" panose="020B0706030804020204" pitchFamily="34" charset="0"/>
              </a:rPr>
              <a:t>3</a:t>
            </a:r>
            <a:r>
              <a:rPr lang="en-US" sz="7200" b="1" dirty="0">
                <a:solidFill>
                  <a:schemeClr val="bg1"/>
                </a:solidFill>
                <a:latin typeface="+mj-lt"/>
                <a:ea typeface="Open Sans Semibold" panose="020B0706030804020204" pitchFamily="34" charset="0"/>
                <a:cs typeface="Open Sans Semibold" panose="020B0706030804020204" pitchFamily="34" charset="0"/>
              </a:rPr>
              <a:t/>
            </a:r>
            <a:br>
              <a:rPr lang="en-US" sz="7200" b="1" dirty="0">
                <a:solidFill>
                  <a:schemeClr val="bg1"/>
                </a:solidFill>
                <a:latin typeface="+mj-lt"/>
                <a:ea typeface="Open Sans Semibold" panose="020B0706030804020204" pitchFamily="34" charset="0"/>
                <a:cs typeface="Open Sans Semibold" panose="020B0706030804020204" pitchFamily="34" charset="0"/>
              </a:rPr>
            </a:br>
            <a:r>
              <a:rPr lang="en-US" sz="6000" b="1" dirty="0" smtClean="0">
                <a:solidFill>
                  <a:schemeClr val="bg1"/>
                </a:solidFill>
                <a:latin typeface="+mj-lt"/>
                <a:ea typeface="Open Sans Semibold" panose="020B0706030804020204" pitchFamily="34" charset="0"/>
                <a:cs typeface="Open Sans Semibold" panose="020B0706030804020204" pitchFamily="34" charset="0"/>
              </a:rPr>
              <a:t>Nonlinear Data Structure </a:t>
            </a:r>
            <a:r>
              <a:rPr lang="en-US" sz="7200" b="1" dirty="0" smtClean="0">
                <a:solidFill>
                  <a:schemeClr val="bg1"/>
                </a:solidFill>
                <a:latin typeface="+mj-lt"/>
                <a:ea typeface="Open Sans Semibold" panose="020B0706030804020204" pitchFamily="34" charset="0"/>
                <a:cs typeface="Open Sans Semibold" panose="020B0706030804020204" pitchFamily="34" charset="0"/>
              </a:rPr>
              <a:t>Tree Part – 1</a:t>
            </a:r>
            <a:br>
              <a:rPr lang="en-US" sz="7200" b="1" dirty="0" smtClean="0">
                <a:solidFill>
                  <a:schemeClr val="bg1"/>
                </a:solidFill>
                <a:latin typeface="+mj-lt"/>
                <a:ea typeface="Open Sans Semibold" panose="020B0706030804020204" pitchFamily="34" charset="0"/>
                <a:cs typeface="Open Sans Semibold" panose="020B0706030804020204" pitchFamily="34" charset="0"/>
              </a:rPr>
            </a:br>
            <a:r>
              <a:rPr lang="en-US" sz="5400" b="1" dirty="0" smtClean="0">
                <a:solidFill>
                  <a:schemeClr val="bg1"/>
                </a:solidFill>
                <a:latin typeface="+mj-lt"/>
                <a:ea typeface="Open Sans Semibold" panose="020B0706030804020204" pitchFamily="34" charset="0"/>
                <a:cs typeface="Open Sans Semibold" panose="020B0706030804020204" pitchFamily="34" charset="0"/>
              </a:rPr>
              <a:t>Concepts &amp; Basic Notations</a:t>
            </a:r>
            <a:endParaRPr lang="en-US" sz="7200" b="1" dirty="0">
              <a:solidFill>
                <a:schemeClr val="bg1"/>
              </a:solidFill>
              <a:latin typeface="+mj-lt"/>
              <a:ea typeface="Open Sans Semibold" panose="020B0706030804020204" pitchFamily="34" charset="0"/>
              <a:cs typeface="Open Sans Semibold" panose="020B070603080402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0178" y="4953000"/>
            <a:ext cx="4161422" cy="99180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Path of the Graph</a:t>
            </a:r>
            <a:endParaRPr lang="en-US" dirty="0"/>
          </a:p>
        </p:txBody>
      </p:sp>
      <p:sp>
        <p:nvSpPr>
          <p:cNvPr id="3" name="Content Placeholder 2"/>
          <p:cNvSpPr>
            <a:spLocks noGrp="1"/>
          </p:cNvSpPr>
          <p:nvPr>
            <p:ph idx="1"/>
          </p:nvPr>
        </p:nvSpPr>
        <p:spPr>
          <a:xfrm>
            <a:off x="190500" y="4114800"/>
            <a:ext cx="8763000" cy="2209800"/>
          </a:xfrm>
        </p:spPr>
        <p:txBody>
          <a:bodyPr>
            <a:normAutofit/>
          </a:bodyPr>
          <a:lstStyle/>
          <a:p>
            <a:r>
              <a:rPr lang="en-IN" dirty="0"/>
              <a:t>Let G=(V, E) be a simple digraph such that the terminal node of any  edge in the sequence is the initial node of the edge, if any appearing next in the sequence defined as path of the </a:t>
            </a:r>
            <a:r>
              <a:rPr lang="en-IN" dirty="0" smtClean="0"/>
              <a:t>graph</a:t>
            </a:r>
            <a:endParaRPr lang="en-IN" dirty="0"/>
          </a:p>
          <a:p>
            <a:r>
              <a:rPr lang="en-IN" b="1" dirty="0">
                <a:solidFill>
                  <a:srgbClr val="C00000"/>
                </a:solidFill>
              </a:rPr>
              <a:t>Length of Path</a:t>
            </a:r>
          </a:p>
          <a:p>
            <a:pPr lvl="1"/>
            <a:r>
              <a:rPr lang="en-IN" dirty="0"/>
              <a:t>The number of edges appearing in the sequence of the path is called length of </a:t>
            </a:r>
            <a:r>
              <a:rPr lang="en-IN" dirty="0" smtClean="0"/>
              <a:t>path</a:t>
            </a:r>
            <a:endParaRPr lang="en-IN" dirty="0"/>
          </a:p>
          <a:p>
            <a:endParaRPr lang="en-US" dirty="0"/>
          </a:p>
        </p:txBody>
      </p:sp>
      <p:sp>
        <p:nvSpPr>
          <p:cNvPr id="5" name="Oval 4"/>
          <p:cNvSpPr/>
          <p:nvPr/>
        </p:nvSpPr>
        <p:spPr>
          <a:xfrm>
            <a:off x="533400" y="1295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1</a:t>
            </a:r>
            <a:endParaRPr lang="en-US" b="1" dirty="0"/>
          </a:p>
        </p:txBody>
      </p:sp>
      <p:sp>
        <p:nvSpPr>
          <p:cNvPr id="6" name="Oval 5"/>
          <p:cNvSpPr/>
          <p:nvPr/>
        </p:nvSpPr>
        <p:spPr>
          <a:xfrm>
            <a:off x="533400" y="3049733"/>
            <a:ext cx="3810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b="1" dirty="0"/>
              <a:t>4</a:t>
            </a:r>
            <a:endParaRPr lang="en-US" b="1" dirty="0"/>
          </a:p>
        </p:txBody>
      </p:sp>
      <p:sp>
        <p:nvSpPr>
          <p:cNvPr id="7" name="Oval 6"/>
          <p:cNvSpPr/>
          <p:nvPr/>
        </p:nvSpPr>
        <p:spPr>
          <a:xfrm>
            <a:off x="2317793" y="1295400"/>
            <a:ext cx="3810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b="1" dirty="0"/>
              <a:t>2</a:t>
            </a:r>
            <a:endParaRPr lang="en-US" b="1" dirty="0"/>
          </a:p>
        </p:txBody>
      </p:sp>
      <p:sp>
        <p:nvSpPr>
          <p:cNvPr id="8" name="Oval 7"/>
          <p:cNvSpPr/>
          <p:nvPr/>
        </p:nvSpPr>
        <p:spPr>
          <a:xfrm>
            <a:off x="2317793" y="304973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3</a:t>
            </a:r>
            <a:endParaRPr lang="en-US" b="1" dirty="0"/>
          </a:p>
        </p:txBody>
      </p:sp>
      <p:cxnSp>
        <p:nvCxnSpPr>
          <p:cNvPr id="9" name="Curved Connector 8"/>
          <p:cNvCxnSpPr>
            <a:stCxn id="5" idx="1"/>
            <a:endCxn id="7" idx="1"/>
          </p:cNvCxnSpPr>
          <p:nvPr/>
        </p:nvCxnSpPr>
        <p:spPr>
          <a:xfrm rot="5400000" flipH="1" flipV="1">
            <a:off x="1481392" y="459000"/>
            <a:ext cx="12700" cy="1784393"/>
          </a:xfrm>
          <a:prstGeom prst="curvedConnector3">
            <a:avLst>
              <a:gd name="adj1" fmla="val 2239339"/>
            </a:avLst>
          </a:prstGeom>
          <a:ln>
            <a:tailEnd type="arrow" w="sm" len="lg"/>
          </a:ln>
        </p:spPr>
        <p:style>
          <a:lnRef idx="2">
            <a:schemeClr val="accent2"/>
          </a:lnRef>
          <a:fillRef idx="0">
            <a:schemeClr val="accent2"/>
          </a:fillRef>
          <a:effectRef idx="1">
            <a:schemeClr val="accent2"/>
          </a:effectRef>
          <a:fontRef idx="minor">
            <a:schemeClr val="tx1"/>
          </a:fontRef>
        </p:style>
      </p:cxnSp>
      <p:cxnSp>
        <p:nvCxnSpPr>
          <p:cNvPr id="10" name="Curved Connector 9"/>
          <p:cNvCxnSpPr>
            <a:stCxn id="6" idx="2"/>
            <a:endCxn id="5" idx="2"/>
          </p:cNvCxnSpPr>
          <p:nvPr/>
        </p:nvCxnSpPr>
        <p:spPr>
          <a:xfrm rot="10800000">
            <a:off x="533400" y="1485901"/>
            <a:ext cx="12700" cy="1754333"/>
          </a:xfrm>
          <a:prstGeom prst="curvedConnector3">
            <a:avLst>
              <a:gd name="adj1" fmla="val 1800000"/>
            </a:avLst>
          </a:prstGeom>
          <a:ln>
            <a:tailEnd type="arrow" w="sm" len="lg"/>
          </a:ln>
        </p:spPr>
        <p:style>
          <a:lnRef idx="2">
            <a:schemeClr val="accent2"/>
          </a:lnRef>
          <a:fillRef idx="0">
            <a:schemeClr val="accent2"/>
          </a:fillRef>
          <a:effectRef idx="1">
            <a:schemeClr val="accent2"/>
          </a:effectRef>
          <a:fontRef idx="minor">
            <a:schemeClr val="tx1"/>
          </a:fontRef>
        </p:style>
      </p:cxnSp>
      <p:cxnSp>
        <p:nvCxnSpPr>
          <p:cNvPr id="11" name="Curved Connector 10"/>
          <p:cNvCxnSpPr>
            <a:stCxn id="7" idx="6"/>
            <a:endCxn id="8" idx="6"/>
          </p:cNvCxnSpPr>
          <p:nvPr/>
        </p:nvCxnSpPr>
        <p:spPr>
          <a:xfrm>
            <a:off x="2698793" y="1485900"/>
            <a:ext cx="12700" cy="1754333"/>
          </a:xfrm>
          <a:prstGeom prst="curvedConnector3">
            <a:avLst>
              <a:gd name="adj1" fmla="val 1800000"/>
            </a:avLst>
          </a:prstGeom>
          <a:ln>
            <a:headEnd type="arrow"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2" name="Curved Connector 11"/>
          <p:cNvCxnSpPr>
            <a:stCxn id="8" idx="4"/>
            <a:endCxn id="6" idx="3"/>
          </p:cNvCxnSpPr>
          <p:nvPr/>
        </p:nvCxnSpPr>
        <p:spPr>
          <a:xfrm rot="5400000" flipH="1">
            <a:off x="1520847" y="2443287"/>
            <a:ext cx="55796" cy="1919097"/>
          </a:xfrm>
          <a:prstGeom prst="curvedConnector3">
            <a:avLst>
              <a:gd name="adj1" fmla="val -612453"/>
            </a:avLst>
          </a:prstGeom>
          <a:ln>
            <a:tailEnd type="arrow" w="sm" len="lg"/>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7" idx="3"/>
            <a:endCxn id="6" idx="7"/>
          </p:cNvCxnSpPr>
          <p:nvPr/>
        </p:nvCxnSpPr>
        <p:spPr>
          <a:xfrm flipH="1">
            <a:off x="858604" y="1620604"/>
            <a:ext cx="1514985" cy="148492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8" idx="1"/>
            <a:endCxn id="5" idx="5"/>
          </p:cNvCxnSpPr>
          <p:nvPr/>
        </p:nvCxnSpPr>
        <p:spPr>
          <a:xfrm flipH="1" flipV="1">
            <a:off x="858604" y="1620604"/>
            <a:ext cx="1514985" cy="148492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Curved Connector 14"/>
          <p:cNvCxnSpPr>
            <a:stCxn id="7" idx="2"/>
            <a:endCxn id="5" idx="6"/>
          </p:cNvCxnSpPr>
          <p:nvPr/>
        </p:nvCxnSpPr>
        <p:spPr>
          <a:xfrm rot="10800000">
            <a:off x="914401" y="1485900"/>
            <a:ext cx="1403393" cy="12700"/>
          </a:xfrm>
          <a:prstGeom prst="curvedConnector3">
            <a:avLst>
              <a:gd name="adj1" fmla="val 50000"/>
            </a:avLst>
          </a:prstGeom>
          <a:ln>
            <a:tailEnd type="arrow" w="sm" len="lg"/>
          </a:ln>
        </p:spPr>
        <p:style>
          <a:lnRef idx="2">
            <a:schemeClr val="accent2"/>
          </a:lnRef>
          <a:fillRef idx="0">
            <a:schemeClr val="accent2"/>
          </a:fillRef>
          <a:effectRef idx="1">
            <a:schemeClr val="accent2"/>
          </a:effectRef>
          <a:fontRef idx="minor">
            <a:schemeClr val="tx1"/>
          </a:fontRef>
        </p:style>
      </p:cxnSp>
      <p:cxnSp>
        <p:nvCxnSpPr>
          <p:cNvPr id="16" name="Curved Connector 15"/>
          <p:cNvCxnSpPr>
            <a:stCxn id="5" idx="4"/>
            <a:endCxn id="6" idx="0"/>
          </p:cNvCxnSpPr>
          <p:nvPr/>
        </p:nvCxnSpPr>
        <p:spPr>
          <a:xfrm rot="5400000">
            <a:off x="37234" y="2363066"/>
            <a:ext cx="1373333" cy="12700"/>
          </a:xfrm>
          <a:prstGeom prst="curvedConnector3">
            <a:avLst>
              <a:gd name="adj1" fmla="val 50000"/>
            </a:avLst>
          </a:prstGeom>
          <a:ln>
            <a:tailEnd type="arrow" w="sm" len="lg"/>
          </a:ln>
        </p:spPr>
        <p:style>
          <a:lnRef idx="2">
            <a:schemeClr val="accent2"/>
          </a:lnRef>
          <a:fillRef idx="0">
            <a:schemeClr val="accent2"/>
          </a:fillRef>
          <a:effectRef idx="1">
            <a:schemeClr val="accent2"/>
          </a:effectRef>
          <a:fontRef idx="minor">
            <a:schemeClr val="tx1"/>
          </a:fontRef>
        </p:style>
      </p:cxnSp>
      <p:cxnSp>
        <p:nvCxnSpPr>
          <p:cNvPr id="17" name="Curved Connector 16"/>
          <p:cNvCxnSpPr>
            <a:stCxn id="6" idx="6"/>
            <a:endCxn id="8" idx="2"/>
          </p:cNvCxnSpPr>
          <p:nvPr/>
        </p:nvCxnSpPr>
        <p:spPr>
          <a:xfrm>
            <a:off x="914400" y="3240233"/>
            <a:ext cx="1403393" cy="12700"/>
          </a:xfrm>
          <a:prstGeom prst="curvedConnector3">
            <a:avLst>
              <a:gd name="adj1" fmla="val 50000"/>
            </a:avLst>
          </a:prstGeom>
          <a:ln>
            <a:headEnd type="arrow"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8" name="Curved Connector 17"/>
          <p:cNvCxnSpPr>
            <a:stCxn id="8" idx="0"/>
            <a:endCxn id="7" idx="4"/>
          </p:cNvCxnSpPr>
          <p:nvPr/>
        </p:nvCxnSpPr>
        <p:spPr>
          <a:xfrm rot="5400000" flipH="1" flipV="1">
            <a:off x="1821627" y="2363067"/>
            <a:ext cx="1373333" cy="12700"/>
          </a:xfrm>
          <a:prstGeom prst="curvedConnector3">
            <a:avLst>
              <a:gd name="adj1" fmla="val 50000"/>
            </a:avLst>
          </a:prstGeom>
          <a:ln>
            <a:headEnd type="arrow"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9" name="Curved Connector 18"/>
          <p:cNvCxnSpPr>
            <a:stCxn id="7" idx="0"/>
            <a:endCxn id="7" idx="7"/>
          </p:cNvCxnSpPr>
          <p:nvPr/>
        </p:nvCxnSpPr>
        <p:spPr>
          <a:xfrm rot="16200000" flipH="1">
            <a:off x="2547747" y="1255946"/>
            <a:ext cx="55796" cy="134704"/>
          </a:xfrm>
          <a:prstGeom prst="curvedConnector3">
            <a:avLst>
              <a:gd name="adj1" fmla="val -575665"/>
            </a:avLst>
          </a:prstGeom>
          <a:ln>
            <a:tailEnd type="arrow" w="sm" len="lg"/>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3669032" y="990600"/>
            <a:ext cx="4712968" cy="461665"/>
          </a:xfrm>
          <a:prstGeom prst="rect">
            <a:avLst/>
          </a:prstGeom>
          <a:noFill/>
        </p:spPr>
        <p:txBody>
          <a:bodyPr wrap="square" rtlCol="0">
            <a:spAutoFit/>
          </a:bodyPr>
          <a:lstStyle/>
          <a:p>
            <a:r>
              <a:rPr lang="en-IN" sz="2400" dirty="0" smtClean="0"/>
              <a:t>Some of the path from 2 to 4</a:t>
            </a:r>
          </a:p>
        </p:txBody>
      </p:sp>
      <p:sp>
        <p:nvSpPr>
          <p:cNvPr id="23" name="TextBox 22"/>
          <p:cNvSpPr txBox="1"/>
          <p:nvPr/>
        </p:nvSpPr>
        <p:spPr>
          <a:xfrm>
            <a:off x="4050032" y="1367135"/>
            <a:ext cx="4712968" cy="461665"/>
          </a:xfrm>
          <a:prstGeom prst="rect">
            <a:avLst/>
          </a:prstGeom>
          <a:noFill/>
        </p:spPr>
        <p:txBody>
          <a:bodyPr wrap="square" rtlCol="0">
            <a:spAutoFit/>
          </a:bodyPr>
          <a:lstStyle/>
          <a:p>
            <a:r>
              <a:rPr lang="en-IN" sz="2400" b="1" dirty="0">
                <a:solidFill>
                  <a:srgbClr val="C00000"/>
                </a:solidFill>
              </a:rPr>
              <a:t>P1 =</a:t>
            </a:r>
            <a:r>
              <a:rPr lang="en-IN" sz="2400" dirty="0"/>
              <a:t> ((2,4))</a:t>
            </a:r>
            <a:endParaRPr lang="en-IN" sz="2400" dirty="0" smtClean="0"/>
          </a:p>
        </p:txBody>
      </p:sp>
      <p:sp>
        <p:nvSpPr>
          <p:cNvPr id="24" name="TextBox 23"/>
          <p:cNvSpPr txBox="1"/>
          <p:nvPr/>
        </p:nvSpPr>
        <p:spPr>
          <a:xfrm>
            <a:off x="4050175" y="1748135"/>
            <a:ext cx="4712968" cy="461665"/>
          </a:xfrm>
          <a:prstGeom prst="rect">
            <a:avLst/>
          </a:prstGeom>
          <a:noFill/>
        </p:spPr>
        <p:txBody>
          <a:bodyPr wrap="square" rtlCol="0">
            <a:spAutoFit/>
          </a:bodyPr>
          <a:lstStyle/>
          <a:p>
            <a:r>
              <a:rPr lang="en-IN" sz="2400" b="1" dirty="0" smtClean="0">
                <a:solidFill>
                  <a:srgbClr val="C00000"/>
                </a:solidFill>
              </a:rPr>
              <a:t>P2 </a:t>
            </a:r>
            <a:r>
              <a:rPr lang="en-IN" sz="2400" b="1" dirty="0">
                <a:solidFill>
                  <a:srgbClr val="C00000"/>
                </a:solidFill>
              </a:rPr>
              <a:t>=</a:t>
            </a:r>
            <a:r>
              <a:rPr lang="en-IN" sz="2400" dirty="0"/>
              <a:t> ((2,3), (3,4))</a:t>
            </a:r>
            <a:endParaRPr lang="en-IN" sz="2400" dirty="0" smtClean="0"/>
          </a:p>
        </p:txBody>
      </p:sp>
      <p:sp>
        <p:nvSpPr>
          <p:cNvPr id="25" name="TextBox 24"/>
          <p:cNvSpPr txBox="1"/>
          <p:nvPr/>
        </p:nvSpPr>
        <p:spPr>
          <a:xfrm>
            <a:off x="4050175" y="2140710"/>
            <a:ext cx="4712968" cy="461665"/>
          </a:xfrm>
          <a:prstGeom prst="rect">
            <a:avLst/>
          </a:prstGeom>
          <a:noFill/>
        </p:spPr>
        <p:txBody>
          <a:bodyPr wrap="square" rtlCol="0">
            <a:spAutoFit/>
          </a:bodyPr>
          <a:lstStyle/>
          <a:p>
            <a:r>
              <a:rPr lang="en-IN" sz="2400" b="1" dirty="0" smtClean="0">
                <a:solidFill>
                  <a:srgbClr val="C00000"/>
                </a:solidFill>
              </a:rPr>
              <a:t>P3 </a:t>
            </a:r>
            <a:r>
              <a:rPr lang="en-IN" sz="2400" b="1" dirty="0">
                <a:solidFill>
                  <a:srgbClr val="C00000"/>
                </a:solidFill>
              </a:rPr>
              <a:t>=</a:t>
            </a:r>
            <a:r>
              <a:rPr lang="en-IN" sz="2400" dirty="0"/>
              <a:t> ((2,1), (1,4))</a:t>
            </a:r>
            <a:endParaRPr lang="en-IN" sz="2400" dirty="0" smtClean="0"/>
          </a:p>
        </p:txBody>
      </p:sp>
      <p:sp>
        <p:nvSpPr>
          <p:cNvPr id="26" name="TextBox 25"/>
          <p:cNvSpPr txBox="1"/>
          <p:nvPr/>
        </p:nvSpPr>
        <p:spPr>
          <a:xfrm>
            <a:off x="4038600" y="2537750"/>
            <a:ext cx="4712968" cy="461665"/>
          </a:xfrm>
          <a:prstGeom prst="rect">
            <a:avLst/>
          </a:prstGeom>
          <a:noFill/>
        </p:spPr>
        <p:txBody>
          <a:bodyPr wrap="square" rtlCol="0">
            <a:spAutoFit/>
          </a:bodyPr>
          <a:lstStyle/>
          <a:p>
            <a:r>
              <a:rPr lang="en-IN" sz="2400" b="1" dirty="0" smtClean="0">
                <a:solidFill>
                  <a:srgbClr val="C00000"/>
                </a:solidFill>
              </a:rPr>
              <a:t>P4 </a:t>
            </a:r>
            <a:r>
              <a:rPr lang="en-IN" sz="2400" b="1" dirty="0">
                <a:solidFill>
                  <a:srgbClr val="C00000"/>
                </a:solidFill>
              </a:rPr>
              <a:t>=</a:t>
            </a:r>
            <a:r>
              <a:rPr lang="en-IN" sz="2400" dirty="0"/>
              <a:t> ((2,3), (3,1), (1,4))</a:t>
            </a:r>
            <a:endParaRPr lang="en-IN" sz="2400" dirty="0" smtClean="0"/>
          </a:p>
        </p:txBody>
      </p:sp>
      <p:sp>
        <p:nvSpPr>
          <p:cNvPr id="27" name="TextBox 26"/>
          <p:cNvSpPr txBox="1"/>
          <p:nvPr/>
        </p:nvSpPr>
        <p:spPr>
          <a:xfrm>
            <a:off x="4038600" y="2967335"/>
            <a:ext cx="4712968" cy="461665"/>
          </a:xfrm>
          <a:prstGeom prst="rect">
            <a:avLst/>
          </a:prstGeom>
          <a:noFill/>
        </p:spPr>
        <p:txBody>
          <a:bodyPr wrap="square" rtlCol="0">
            <a:spAutoFit/>
          </a:bodyPr>
          <a:lstStyle/>
          <a:p>
            <a:r>
              <a:rPr lang="en-IN" sz="2400" b="1" dirty="0" smtClean="0">
                <a:solidFill>
                  <a:srgbClr val="C00000"/>
                </a:solidFill>
              </a:rPr>
              <a:t>P5 </a:t>
            </a:r>
            <a:r>
              <a:rPr lang="en-IN" sz="2400" b="1" dirty="0">
                <a:solidFill>
                  <a:srgbClr val="C00000"/>
                </a:solidFill>
              </a:rPr>
              <a:t>=</a:t>
            </a:r>
            <a:r>
              <a:rPr lang="en-IN" sz="2400" dirty="0"/>
              <a:t> ((2,3), (3,2), (2,4))</a:t>
            </a:r>
            <a:endParaRPr lang="en-IN" sz="2400" dirty="0" smtClean="0"/>
          </a:p>
        </p:txBody>
      </p:sp>
      <p:sp>
        <p:nvSpPr>
          <p:cNvPr id="28" name="TextBox 27"/>
          <p:cNvSpPr txBox="1"/>
          <p:nvPr/>
        </p:nvSpPr>
        <p:spPr>
          <a:xfrm>
            <a:off x="4038600" y="3348335"/>
            <a:ext cx="4712968" cy="461665"/>
          </a:xfrm>
          <a:prstGeom prst="rect">
            <a:avLst/>
          </a:prstGeom>
          <a:noFill/>
        </p:spPr>
        <p:txBody>
          <a:bodyPr wrap="square" rtlCol="0">
            <a:spAutoFit/>
          </a:bodyPr>
          <a:lstStyle/>
          <a:p>
            <a:r>
              <a:rPr lang="en-IN" sz="2400" b="1" dirty="0" smtClean="0">
                <a:solidFill>
                  <a:srgbClr val="C00000"/>
                </a:solidFill>
              </a:rPr>
              <a:t>P6 </a:t>
            </a:r>
            <a:r>
              <a:rPr lang="en-IN" sz="2400" b="1" dirty="0">
                <a:solidFill>
                  <a:srgbClr val="C00000"/>
                </a:solidFill>
              </a:rPr>
              <a:t>=</a:t>
            </a:r>
            <a:r>
              <a:rPr lang="en-IN" sz="2400" dirty="0"/>
              <a:t> ((2,2), (2,4))</a:t>
            </a:r>
            <a:endParaRPr lang="en-IN" sz="2400" dirty="0" smtClean="0"/>
          </a:p>
        </p:txBody>
      </p:sp>
    </p:spTree>
    <p:extLst>
      <p:ext uri="{BB962C8B-B14F-4D97-AF65-F5344CB8AC3E}">
        <p14:creationId xmlns:p14="http://schemas.microsoft.com/office/powerpoint/2010/main" val="59636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999"/>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1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up)">
                                      <p:cBhvr>
                                        <p:cTn id="56" dur="1500"/>
                                        <p:tgtEl>
                                          <p:spTgt spid="18"/>
                                        </p:tgtEl>
                                      </p:cBhvr>
                                    </p:animEffect>
                                  </p:childTnLst>
                                </p:cTn>
                              </p:par>
                            </p:childTnLst>
                          </p:cTn>
                        </p:par>
                        <p:par>
                          <p:cTn id="57" fill="hold">
                            <p:stCondLst>
                              <p:cond delay="1500"/>
                            </p:stCondLst>
                            <p:childTnLst>
                              <p:par>
                                <p:cTn id="58" presetID="22" presetClass="entr" presetSubtype="2" fill="hold"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right)">
                                      <p:cBhvr>
                                        <p:cTn id="60" dur="1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wipe(right)">
                                      <p:cBhvr>
                                        <p:cTn id="69" dur="1500"/>
                                        <p:tgtEl>
                                          <p:spTgt spid="15"/>
                                        </p:tgtEl>
                                      </p:cBhvr>
                                    </p:animEffect>
                                  </p:childTnLst>
                                </p:cTn>
                              </p:par>
                            </p:childTnLst>
                          </p:cTn>
                        </p:par>
                        <p:par>
                          <p:cTn id="70" fill="hold">
                            <p:stCondLst>
                              <p:cond delay="1500"/>
                            </p:stCondLst>
                            <p:childTnLst>
                              <p:par>
                                <p:cTn id="71" presetID="22" presetClass="entr" presetSubtype="1" fill="hold" nodeType="after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wipe(up)">
                                      <p:cBhvr>
                                        <p:cTn id="73" dur="1500"/>
                                        <p:tgtEl>
                                          <p:spTgt spid="16"/>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6"/>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wipe(up)">
                                      <p:cBhvr>
                                        <p:cTn id="82" dur="1500"/>
                                        <p:tgtEl>
                                          <p:spTgt spid="18"/>
                                        </p:tgtEl>
                                      </p:cBhvr>
                                    </p:animEffect>
                                  </p:childTnLst>
                                </p:cTn>
                              </p:par>
                            </p:childTnLst>
                          </p:cTn>
                        </p:par>
                        <p:par>
                          <p:cTn id="83" fill="hold">
                            <p:stCondLst>
                              <p:cond delay="1500"/>
                            </p:stCondLst>
                            <p:childTnLst>
                              <p:par>
                                <p:cTn id="84" presetID="22" presetClass="entr" presetSubtype="4" fill="hold" nodeType="after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ipe(down)">
                                      <p:cBhvr>
                                        <p:cTn id="86" dur="1500"/>
                                        <p:tgtEl>
                                          <p:spTgt spid="14"/>
                                        </p:tgtEl>
                                      </p:cBhvr>
                                    </p:animEffect>
                                  </p:childTnLst>
                                </p:cTn>
                              </p:par>
                            </p:childTnLst>
                          </p:cTn>
                        </p:par>
                        <p:par>
                          <p:cTn id="87" fill="hold">
                            <p:stCondLst>
                              <p:cond delay="3000"/>
                            </p:stCondLst>
                            <p:childTnLst>
                              <p:par>
                                <p:cTn id="88" presetID="22" presetClass="entr" presetSubtype="1" fill="hold" nodeType="afterEffect">
                                  <p:stCondLst>
                                    <p:cond delay="0"/>
                                  </p:stCondLst>
                                  <p:childTnLst>
                                    <p:set>
                                      <p:cBhvr>
                                        <p:cTn id="89" dur="1" fill="hold">
                                          <p:stCondLst>
                                            <p:cond delay="0"/>
                                          </p:stCondLst>
                                        </p:cTn>
                                        <p:tgtEl>
                                          <p:spTgt spid="16"/>
                                        </p:tgtEl>
                                        <p:attrNameLst>
                                          <p:attrName>style.visibility</p:attrName>
                                        </p:attrNameLst>
                                      </p:cBhvr>
                                      <p:to>
                                        <p:strVal val="visible"/>
                                      </p:to>
                                    </p:set>
                                    <p:animEffect transition="in" filter="wipe(up)">
                                      <p:cBhvr>
                                        <p:cTn id="90" dur="1500"/>
                                        <p:tgtEl>
                                          <p:spTgt spid="16"/>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wipe(up)">
                                      <p:cBhvr>
                                        <p:cTn id="99" dur="1500"/>
                                        <p:tgtEl>
                                          <p:spTgt spid="18"/>
                                        </p:tgtEl>
                                      </p:cBhvr>
                                    </p:animEffect>
                                  </p:childTnLst>
                                </p:cTn>
                              </p:par>
                            </p:childTnLst>
                          </p:cTn>
                        </p:par>
                        <p:par>
                          <p:cTn id="100" fill="hold">
                            <p:stCondLst>
                              <p:cond delay="1500"/>
                            </p:stCondLst>
                            <p:childTnLst>
                              <p:par>
                                <p:cTn id="101" presetID="22" presetClass="entr" presetSubtype="4" fill="hold" nodeType="after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wipe(down)">
                                      <p:cBhvr>
                                        <p:cTn id="103" dur="1500"/>
                                        <p:tgtEl>
                                          <p:spTgt spid="11"/>
                                        </p:tgtEl>
                                      </p:cBhvr>
                                    </p:animEffect>
                                  </p:childTnLst>
                                </p:cTn>
                              </p:par>
                            </p:childTnLst>
                          </p:cTn>
                        </p:par>
                        <p:par>
                          <p:cTn id="104" fill="hold">
                            <p:stCondLst>
                              <p:cond delay="3000"/>
                            </p:stCondLst>
                            <p:childTnLst>
                              <p:par>
                                <p:cTn id="105" presetID="22" presetClass="entr" presetSubtype="1" fill="hold" nodeType="afterEffect">
                                  <p:stCondLst>
                                    <p:cond delay="0"/>
                                  </p:stCondLst>
                                  <p:childTnLst>
                                    <p:set>
                                      <p:cBhvr>
                                        <p:cTn id="106" dur="1" fill="hold">
                                          <p:stCondLst>
                                            <p:cond delay="0"/>
                                          </p:stCondLst>
                                        </p:cTn>
                                        <p:tgtEl>
                                          <p:spTgt spid="13"/>
                                        </p:tgtEl>
                                        <p:attrNameLst>
                                          <p:attrName>style.visibility</p:attrName>
                                        </p:attrNameLst>
                                      </p:cBhvr>
                                      <p:to>
                                        <p:strVal val="visible"/>
                                      </p:to>
                                    </p:set>
                                    <p:animEffect transition="in" filter="wipe(up)">
                                      <p:cBhvr>
                                        <p:cTn id="107" dur="1500"/>
                                        <p:tgtEl>
                                          <p:spTgt spid="13"/>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28"/>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19"/>
                                        </p:tgtEl>
                                        <p:attrNameLst>
                                          <p:attrName>style.visibility</p:attrName>
                                        </p:attrNameLst>
                                      </p:cBhvr>
                                      <p:to>
                                        <p:strVal val="visible"/>
                                      </p:to>
                                    </p:set>
                                    <p:animEffect transition="in" filter="wipe(left)">
                                      <p:cBhvr>
                                        <p:cTn id="116" dur="1500"/>
                                        <p:tgtEl>
                                          <p:spTgt spid="19"/>
                                        </p:tgtEl>
                                      </p:cBhvr>
                                    </p:animEffect>
                                  </p:childTnLst>
                                </p:cTn>
                              </p:par>
                            </p:childTnLst>
                          </p:cTn>
                        </p:par>
                        <p:par>
                          <p:cTn id="117" fill="hold">
                            <p:stCondLst>
                              <p:cond delay="1500"/>
                            </p:stCondLst>
                            <p:childTnLst>
                              <p:par>
                                <p:cTn id="118" presetID="22" presetClass="entr" presetSubtype="2" fill="hold" nodeType="afterEffect">
                                  <p:stCondLst>
                                    <p:cond delay="0"/>
                                  </p:stCondLst>
                                  <p:childTnLst>
                                    <p:set>
                                      <p:cBhvr>
                                        <p:cTn id="119" dur="1" fill="hold">
                                          <p:stCondLst>
                                            <p:cond delay="0"/>
                                          </p:stCondLst>
                                        </p:cTn>
                                        <p:tgtEl>
                                          <p:spTgt spid="13"/>
                                        </p:tgtEl>
                                        <p:attrNameLst>
                                          <p:attrName>style.visibility</p:attrName>
                                        </p:attrNameLst>
                                      </p:cBhvr>
                                      <p:to>
                                        <p:strVal val="visible"/>
                                      </p:to>
                                    </p:set>
                                    <p:animEffect transition="in" filter="wipe(right)">
                                      <p:cBhvr>
                                        <p:cTn id="120" dur="1500"/>
                                        <p:tgtEl>
                                          <p:spTgt spid="13"/>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0" grpId="0"/>
      <p:bldP spid="23" grpId="0"/>
      <p:bldP spid="24" grpId="0"/>
      <p:bldP spid="25" grpId="0"/>
      <p:bldP spid="26" grpId="0"/>
      <p:bldP spid="27"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 – Concepts &amp; Definitions</a:t>
            </a:r>
            <a:endParaRPr lang="en-US" dirty="0"/>
          </a:p>
        </p:txBody>
      </p:sp>
      <p:sp>
        <p:nvSpPr>
          <p:cNvPr id="3" name="Content Placeholder 2"/>
          <p:cNvSpPr>
            <a:spLocks noGrp="1"/>
          </p:cNvSpPr>
          <p:nvPr>
            <p:ph idx="1"/>
          </p:nvPr>
        </p:nvSpPr>
        <p:spPr/>
        <p:txBody>
          <a:bodyPr/>
          <a:lstStyle/>
          <a:p>
            <a:r>
              <a:rPr lang="en-US" b="1" dirty="0">
                <a:solidFill>
                  <a:srgbClr val="C00000"/>
                </a:solidFill>
              </a:rPr>
              <a:t>Simple Path (Edge Simple</a:t>
            </a:r>
            <a:r>
              <a:rPr lang="en-US" b="1" dirty="0" smtClean="0">
                <a:solidFill>
                  <a:srgbClr val="C00000"/>
                </a:solidFill>
              </a:rPr>
              <a:t>)</a:t>
            </a:r>
          </a:p>
          <a:p>
            <a:pPr lvl="1"/>
            <a:r>
              <a:rPr lang="en-IN" dirty="0"/>
              <a:t>A </a:t>
            </a:r>
            <a:r>
              <a:rPr lang="en-IN" b="1" dirty="0">
                <a:solidFill>
                  <a:srgbClr val="FF0000"/>
                </a:solidFill>
              </a:rPr>
              <a:t>path</a:t>
            </a:r>
            <a:r>
              <a:rPr lang="en-IN" dirty="0"/>
              <a:t> in a diagraph in which </a:t>
            </a:r>
            <a:r>
              <a:rPr lang="en-IN" b="1" dirty="0">
                <a:solidFill>
                  <a:srgbClr val="FF0000"/>
                </a:solidFill>
              </a:rPr>
              <a:t>the edges are distinct</a:t>
            </a:r>
            <a:r>
              <a:rPr lang="en-IN" dirty="0"/>
              <a:t> is called simple path or edge </a:t>
            </a:r>
            <a:r>
              <a:rPr lang="en-IN" dirty="0" smtClean="0"/>
              <a:t>simple</a:t>
            </a:r>
          </a:p>
          <a:p>
            <a:pPr lvl="1"/>
            <a:r>
              <a:rPr lang="en-IN" dirty="0" smtClean="0"/>
              <a:t>Path P5, P6 are Simple Paths</a:t>
            </a:r>
          </a:p>
          <a:p>
            <a:r>
              <a:rPr lang="en-US" b="1" dirty="0">
                <a:solidFill>
                  <a:srgbClr val="C00000"/>
                </a:solidFill>
              </a:rPr>
              <a:t>Elementary Path (Node Simple</a:t>
            </a:r>
            <a:r>
              <a:rPr lang="en-US" b="1" dirty="0" smtClean="0">
                <a:solidFill>
                  <a:srgbClr val="C00000"/>
                </a:solidFill>
              </a:rPr>
              <a:t>)</a:t>
            </a:r>
          </a:p>
          <a:p>
            <a:pPr lvl="1"/>
            <a:r>
              <a:rPr lang="en-IN" dirty="0"/>
              <a:t>A </a:t>
            </a:r>
            <a:r>
              <a:rPr lang="en-IN" b="1" dirty="0">
                <a:solidFill>
                  <a:srgbClr val="FF0000"/>
                </a:solidFill>
              </a:rPr>
              <a:t>path</a:t>
            </a:r>
            <a:r>
              <a:rPr lang="en-IN" dirty="0">
                <a:solidFill>
                  <a:srgbClr val="FF0000"/>
                </a:solidFill>
              </a:rPr>
              <a:t> </a:t>
            </a:r>
            <a:r>
              <a:rPr lang="en-IN" dirty="0"/>
              <a:t>in which</a:t>
            </a:r>
            <a:r>
              <a:rPr lang="en-IN" b="1" dirty="0">
                <a:solidFill>
                  <a:srgbClr val="FF0000"/>
                </a:solidFill>
              </a:rPr>
              <a:t> all the nodes through which it traverses</a:t>
            </a:r>
            <a:r>
              <a:rPr lang="en-IN" dirty="0"/>
              <a:t> are </a:t>
            </a:r>
            <a:r>
              <a:rPr lang="en-IN" b="1" dirty="0">
                <a:solidFill>
                  <a:srgbClr val="FF0000"/>
                </a:solidFill>
              </a:rPr>
              <a:t>distinct</a:t>
            </a:r>
            <a:r>
              <a:rPr lang="en-IN" dirty="0">
                <a:solidFill>
                  <a:srgbClr val="FF0000"/>
                </a:solidFill>
              </a:rPr>
              <a:t> </a:t>
            </a:r>
            <a:r>
              <a:rPr lang="en-IN" dirty="0"/>
              <a:t>is called elementary </a:t>
            </a:r>
            <a:r>
              <a:rPr lang="en-IN" dirty="0" smtClean="0"/>
              <a:t>path</a:t>
            </a:r>
          </a:p>
          <a:p>
            <a:pPr lvl="1"/>
            <a:r>
              <a:rPr lang="en-IN" dirty="0" smtClean="0"/>
              <a:t>Path P1, P2, P3 &amp; P4 are elementary Path</a:t>
            </a:r>
          </a:p>
          <a:p>
            <a:pPr lvl="1"/>
            <a:r>
              <a:rPr lang="en-IN" dirty="0" smtClean="0"/>
              <a:t>Path P5, P6 are Simple but not Elementary</a:t>
            </a:r>
          </a:p>
          <a:p>
            <a:r>
              <a:rPr lang="en-US" b="1" dirty="0">
                <a:solidFill>
                  <a:srgbClr val="C00000"/>
                </a:solidFill>
              </a:rPr>
              <a:t>Cycle (Circuit</a:t>
            </a:r>
            <a:r>
              <a:rPr lang="en-US" b="1" dirty="0" smtClean="0">
                <a:solidFill>
                  <a:srgbClr val="C00000"/>
                </a:solidFill>
              </a:rPr>
              <a:t>)</a:t>
            </a:r>
          </a:p>
          <a:p>
            <a:pPr lvl="1"/>
            <a:r>
              <a:rPr lang="en-IN" dirty="0"/>
              <a:t>A </a:t>
            </a:r>
            <a:r>
              <a:rPr lang="en-IN" b="1" dirty="0">
                <a:solidFill>
                  <a:srgbClr val="FF0000"/>
                </a:solidFill>
              </a:rPr>
              <a:t>path</a:t>
            </a:r>
            <a:r>
              <a:rPr lang="en-IN" dirty="0">
                <a:solidFill>
                  <a:srgbClr val="FF0000"/>
                </a:solidFill>
              </a:rPr>
              <a:t> </a:t>
            </a:r>
            <a:r>
              <a:rPr lang="en-IN" dirty="0"/>
              <a:t>which </a:t>
            </a:r>
            <a:r>
              <a:rPr lang="en-IN" b="1" dirty="0">
                <a:solidFill>
                  <a:srgbClr val="FF0000"/>
                </a:solidFill>
              </a:rPr>
              <a:t>originates and ends in the same node </a:t>
            </a:r>
            <a:r>
              <a:rPr lang="en-IN" dirty="0"/>
              <a:t>is called cycle (circuit</a:t>
            </a:r>
            <a:r>
              <a:rPr lang="en-IN" dirty="0" smtClean="0"/>
              <a:t>)</a:t>
            </a:r>
          </a:p>
          <a:p>
            <a:pPr lvl="1"/>
            <a:r>
              <a:rPr lang="en-IN" dirty="0" smtClean="0"/>
              <a:t>E.g. C1 = ((2,2)), C2 </a:t>
            </a:r>
            <a:r>
              <a:rPr lang="en-IN" dirty="0"/>
              <a:t>= ((1,2),(2,1</a:t>
            </a:r>
            <a:r>
              <a:rPr lang="en-IN" dirty="0" smtClean="0"/>
              <a:t>)), C3 = ((2,3), (3,1), (1,2)), </a:t>
            </a:r>
          </a:p>
        </p:txBody>
      </p:sp>
    </p:spTree>
    <p:extLst>
      <p:ext uri="{BB962C8B-B14F-4D97-AF65-F5344CB8AC3E}">
        <p14:creationId xmlns:p14="http://schemas.microsoft.com/office/powerpoint/2010/main" val="374046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 – Concepts &amp; Definitions</a:t>
            </a:r>
            <a:endParaRPr lang="en-US" dirty="0"/>
          </a:p>
        </p:txBody>
      </p:sp>
      <p:sp>
        <p:nvSpPr>
          <p:cNvPr id="3" name="Content Placeholder 2"/>
          <p:cNvSpPr>
            <a:spLocks noGrp="1"/>
          </p:cNvSpPr>
          <p:nvPr>
            <p:ph idx="1"/>
          </p:nvPr>
        </p:nvSpPr>
        <p:spPr/>
        <p:txBody>
          <a:bodyPr/>
          <a:lstStyle/>
          <a:p>
            <a:r>
              <a:rPr lang="en-IN" b="1" dirty="0" smtClean="0">
                <a:solidFill>
                  <a:srgbClr val="C00000"/>
                </a:solidFill>
              </a:rPr>
              <a:t>Acyclic Diagraph</a:t>
            </a:r>
          </a:p>
          <a:p>
            <a:pPr lvl="1"/>
            <a:r>
              <a:rPr lang="en-IN" dirty="0" smtClean="0"/>
              <a:t>A simple </a:t>
            </a:r>
            <a:r>
              <a:rPr lang="en-IN" b="1" dirty="0" smtClean="0">
                <a:solidFill>
                  <a:srgbClr val="FF0000"/>
                </a:solidFill>
              </a:rPr>
              <a:t>diagraph which does not have any cycle </a:t>
            </a:r>
            <a:r>
              <a:rPr lang="en-IN" dirty="0" smtClean="0"/>
              <a:t>is called </a:t>
            </a:r>
            <a:r>
              <a:rPr lang="en-IN" dirty="0"/>
              <a:t>Acyclic Diagraph</a:t>
            </a:r>
          </a:p>
          <a:p>
            <a:pPr lvl="1"/>
            <a:endParaRPr lang="en-US" dirty="0"/>
          </a:p>
        </p:txBody>
      </p:sp>
    </p:spTree>
    <p:extLst>
      <p:ext uri="{BB962C8B-B14F-4D97-AF65-F5344CB8AC3E}">
        <p14:creationId xmlns:p14="http://schemas.microsoft.com/office/powerpoint/2010/main" val="328865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Tree– Concepts &amp; Definitions</a:t>
            </a:r>
            <a:endParaRPr lang="en-US" dirty="0"/>
          </a:p>
        </p:txBody>
      </p:sp>
      <p:sp>
        <p:nvSpPr>
          <p:cNvPr id="3" name="Content Placeholder 2"/>
          <p:cNvSpPr>
            <a:spLocks noGrp="1"/>
          </p:cNvSpPr>
          <p:nvPr>
            <p:ph idx="1"/>
          </p:nvPr>
        </p:nvSpPr>
        <p:spPr/>
        <p:txBody>
          <a:bodyPr/>
          <a:lstStyle/>
          <a:p>
            <a:r>
              <a:rPr lang="en-US" b="1" dirty="0">
                <a:solidFill>
                  <a:srgbClr val="C00000"/>
                </a:solidFill>
              </a:rPr>
              <a:t>Directed Tree</a:t>
            </a:r>
          </a:p>
          <a:p>
            <a:pPr lvl="1"/>
            <a:r>
              <a:rPr lang="en-IN" dirty="0"/>
              <a:t>A directed tree is an acyclic digraph which has one node called its root with in degree 0, while all other nodes have in degree 1</a:t>
            </a:r>
          </a:p>
          <a:p>
            <a:pPr lvl="1"/>
            <a:r>
              <a:rPr lang="en-IN" dirty="0"/>
              <a:t>Every directed tree must have at least one </a:t>
            </a:r>
            <a:r>
              <a:rPr lang="en-IN" dirty="0" smtClean="0"/>
              <a:t>node</a:t>
            </a:r>
            <a:endParaRPr lang="en-IN" dirty="0"/>
          </a:p>
          <a:p>
            <a:pPr lvl="1"/>
            <a:r>
              <a:rPr lang="en-IN" dirty="0"/>
              <a:t>An isolated node is also a directed </a:t>
            </a:r>
            <a:r>
              <a:rPr lang="en-IN" dirty="0" smtClean="0"/>
              <a:t>tree</a:t>
            </a:r>
            <a:endParaRPr lang="en-US" dirty="0"/>
          </a:p>
          <a:p>
            <a:endParaRPr lang="en-US" dirty="0"/>
          </a:p>
        </p:txBody>
      </p:sp>
      <p:grpSp>
        <p:nvGrpSpPr>
          <p:cNvPr id="5" name="Group 4"/>
          <p:cNvGrpSpPr/>
          <p:nvPr/>
        </p:nvGrpSpPr>
        <p:grpSpPr>
          <a:xfrm>
            <a:off x="2019278" y="3417193"/>
            <a:ext cx="3886200" cy="2678807"/>
            <a:chOff x="4724400" y="997669"/>
            <a:chExt cx="3886200" cy="2678807"/>
          </a:xfrm>
        </p:grpSpPr>
        <mc:AlternateContent xmlns:mc="http://schemas.openxmlformats.org/markup-compatibility/2006" xmlns:a14="http://schemas.microsoft.com/office/drawing/2010/main">
          <mc:Choice Requires="a14">
            <p:sp>
              <p:nvSpPr>
                <p:cNvPr id="7" name="Oval 6"/>
                <p:cNvSpPr/>
                <p:nvPr/>
              </p:nvSpPr>
              <p:spPr>
                <a:xfrm>
                  <a:off x="6781800" y="99766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a:rPr>
                              <m:t>  </m:t>
                            </m:r>
                            <m:r>
                              <a:rPr lang="en-IN" b="1" i="1" smtClean="0">
                                <a:latin typeface="Cambria Math"/>
                              </a:rPr>
                              <m:t>𝑽</m:t>
                            </m:r>
                          </m:e>
                          <m:sub>
                            <m:r>
                              <a:rPr lang="en-IN" b="1" i="1" smtClean="0">
                                <a:latin typeface="Cambria Math"/>
                              </a:rPr>
                              <m:t>𝟎</m:t>
                            </m:r>
                          </m:sub>
                        </m:sSub>
                      </m:oMath>
                    </m:oMathPara>
                  </a14:m>
                  <a:endParaRPr lang="en-US" b="1" dirty="0"/>
                </a:p>
              </p:txBody>
            </p:sp>
          </mc:Choice>
          <mc:Fallback xmlns="">
            <p:sp>
              <p:nvSpPr>
                <p:cNvPr id="7" name="Oval 6"/>
                <p:cNvSpPr>
                  <a:spLocks noRot="1" noChangeAspect="1" noMove="1" noResize="1" noEditPoints="1" noAdjustHandles="1" noChangeArrowheads="1" noChangeShapeType="1" noTextEdit="1"/>
                </p:cNvSpPr>
                <p:nvPr/>
              </p:nvSpPr>
              <p:spPr>
                <a:xfrm>
                  <a:off x="6781800" y="997669"/>
                  <a:ext cx="381000" cy="381000"/>
                </a:xfrm>
                <a:prstGeom prst="ellipse">
                  <a:avLst/>
                </a:prstGeom>
                <a:blipFill rotWithShape="1">
                  <a:blip r:embed="rId2"/>
                  <a:stretch>
                    <a:fillRect l="-1515" r="-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6172200" y="168357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a:rPr>
                              <m:t>  </m:t>
                            </m:r>
                            <m:r>
                              <a:rPr lang="en-IN" b="1" i="1" smtClean="0">
                                <a:latin typeface="Cambria Math"/>
                              </a:rPr>
                              <m:t>𝑽</m:t>
                            </m:r>
                          </m:e>
                          <m:sub>
                            <m:r>
                              <a:rPr lang="en-IN" b="1" i="1" smtClean="0">
                                <a:latin typeface="Cambria Math"/>
                              </a:rPr>
                              <m:t>𝟏</m:t>
                            </m:r>
                          </m:sub>
                        </m:sSub>
                      </m:oMath>
                    </m:oMathPara>
                  </a14:m>
                  <a:endParaRPr lang="en-US" b="1" dirty="0"/>
                </a:p>
              </p:txBody>
            </p:sp>
          </mc:Choice>
          <mc:Fallback xmlns="">
            <p:sp>
              <p:nvSpPr>
                <p:cNvPr id="8" name="Oval 7"/>
                <p:cNvSpPr>
                  <a:spLocks noRot="1" noChangeAspect="1" noMove="1" noResize="1" noEditPoints="1" noAdjustHandles="1" noChangeArrowheads="1" noChangeShapeType="1" noTextEdit="1"/>
                </p:cNvSpPr>
                <p:nvPr/>
              </p:nvSpPr>
              <p:spPr>
                <a:xfrm>
                  <a:off x="6172200" y="1683578"/>
                  <a:ext cx="381000" cy="381000"/>
                </a:xfrm>
                <a:prstGeom prst="ellipse">
                  <a:avLst/>
                </a:prstGeom>
                <a:blipFill rotWithShape="1">
                  <a:blip r:embed="rId3"/>
                  <a:stretch>
                    <a:fillRect l="-1515" r="-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7489680" y="165983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a:rPr>
                              <m:t>  </m:t>
                            </m:r>
                            <m:r>
                              <a:rPr lang="en-IN" b="1" i="1" smtClean="0">
                                <a:latin typeface="Cambria Math"/>
                              </a:rPr>
                              <m:t>𝑽</m:t>
                            </m:r>
                          </m:e>
                          <m:sub>
                            <m:r>
                              <a:rPr lang="en-IN" b="1" i="1" smtClean="0">
                                <a:latin typeface="Cambria Math"/>
                              </a:rPr>
                              <m:t>𝟕</m:t>
                            </m:r>
                          </m:sub>
                        </m:sSub>
                      </m:oMath>
                    </m:oMathPara>
                  </a14:m>
                  <a:endParaRPr lang="en-US" b="1" dirty="0"/>
                </a:p>
              </p:txBody>
            </p:sp>
          </mc:Choice>
          <mc:Fallback xmlns="">
            <p:sp>
              <p:nvSpPr>
                <p:cNvPr id="9" name="Oval 8"/>
                <p:cNvSpPr>
                  <a:spLocks noRot="1" noChangeAspect="1" noMove="1" noResize="1" noEditPoints="1" noAdjustHandles="1" noChangeArrowheads="1" noChangeShapeType="1" noTextEdit="1"/>
                </p:cNvSpPr>
                <p:nvPr/>
              </p:nvSpPr>
              <p:spPr>
                <a:xfrm>
                  <a:off x="7489680" y="1659835"/>
                  <a:ext cx="381000" cy="381000"/>
                </a:xfrm>
                <a:prstGeom prst="ellipse">
                  <a:avLst/>
                </a:prstGeom>
                <a:blipFill rotWithShape="1">
                  <a:blip r:embed="rId4"/>
                  <a:stretch>
                    <a:fillRect l="-1515" r="-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5087660"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𝟐</m:t>
                            </m:r>
                          </m:sub>
                        </m:sSub>
                      </m:oMath>
                    </m:oMathPara>
                  </a14:m>
                  <a:endParaRPr lang="en-US" b="1" dirty="0"/>
                </a:p>
              </p:txBody>
            </p:sp>
          </mc:Choice>
          <mc:Fallback xmlns="">
            <p:sp>
              <p:nvSpPr>
                <p:cNvPr id="153" name="Oval 152"/>
                <p:cNvSpPr>
                  <a:spLocks noRot="1" noChangeAspect="1" noMove="1" noResize="1" noEditPoints="1" noAdjustHandles="1" noChangeArrowheads="1" noChangeShapeType="1" noTextEdit="1"/>
                </p:cNvSpPr>
                <p:nvPr/>
              </p:nvSpPr>
              <p:spPr>
                <a:xfrm>
                  <a:off x="5087660" y="2491645"/>
                  <a:ext cx="381000" cy="381000"/>
                </a:xfrm>
                <a:prstGeom prst="ellipse">
                  <a:avLst/>
                </a:prstGeom>
                <a:blipFill rotWithShape="0">
                  <a:blip r:embed="rId27"/>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p:cNvSpPr/>
                <p:nvPr/>
              </p:nvSpPr>
              <p:spPr>
                <a:xfrm>
                  <a:off x="5844009" y="248396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a:rPr>
                              <m:t>  </m:t>
                            </m:r>
                            <m:r>
                              <a:rPr lang="en-IN" b="1" i="1" smtClean="0">
                                <a:latin typeface="Cambria Math"/>
                              </a:rPr>
                              <m:t>𝑽</m:t>
                            </m:r>
                          </m:e>
                          <m:sub>
                            <m:r>
                              <a:rPr lang="en-IN" b="1" i="1" smtClean="0">
                                <a:latin typeface="Cambria Math"/>
                              </a:rPr>
                              <m:t>𝟑</m:t>
                            </m:r>
                          </m:sub>
                        </m:sSub>
                      </m:oMath>
                    </m:oMathPara>
                  </a14:m>
                  <a:endParaRPr lang="en-US" b="1" dirty="0"/>
                </a:p>
              </p:txBody>
            </p:sp>
          </mc:Choice>
          <mc:Fallback xmlns="">
            <p:sp>
              <p:nvSpPr>
                <p:cNvPr id="11" name="Oval 10"/>
                <p:cNvSpPr>
                  <a:spLocks noRot="1" noChangeAspect="1" noMove="1" noResize="1" noEditPoints="1" noAdjustHandles="1" noChangeArrowheads="1" noChangeShapeType="1" noTextEdit="1"/>
                </p:cNvSpPr>
                <p:nvPr/>
              </p:nvSpPr>
              <p:spPr>
                <a:xfrm>
                  <a:off x="5844009" y="2483965"/>
                  <a:ext cx="381000" cy="381000"/>
                </a:xfrm>
                <a:prstGeom prst="ellipse">
                  <a:avLst/>
                </a:prstGeom>
                <a:blipFill rotWithShape="1">
                  <a:blip r:embed="rId28"/>
                  <a:stretch>
                    <a:fillRect l="-1515" r="-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p:cNvSpPr/>
                <p:nvPr/>
              </p:nvSpPr>
              <p:spPr>
                <a:xfrm>
                  <a:off x="6553200" y="248396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a:rPr>
                              <m:t>  </m:t>
                            </m:r>
                            <m:r>
                              <a:rPr lang="en-IN" b="1" i="1" smtClean="0">
                                <a:latin typeface="Cambria Math"/>
                              </a:rPr>
                              <m:t>𝑽</m:t>
                            </m:r>
                          </m:e>
                          <m:sub>
                            <m:r>
                              <a:rPr lang="en-IN" b="1" i="1" smtClean="0">
                                <a:latin typeface="Cambria Math"/>
                              </a:rPr>
                              <m:t>𝟒</m:t>
                            </m:r>
                          </m:sub>
                        </m:sSub>
                      </m:oMath>
                    </m:oMathPara>
                  </a14:m>
                  <a:endParaRPr lang="en-US" b="1" dirty="0"/>
                </a:p>
              </p:txBody>
            </p:sp>
          </mc:Choice>
          <mc:Fallback xmlns="">
            <p:sp>
              <p:nvSpPr>
                <p:cNvPr id="12" name="Oval 11"/>
                <p:cNvSpPr>
                  <a:spLocks noRot="1" noChangeAspect="1" noMove="1" noResize="1" noEditPoints="1" noAdjustHandles="1" noChangeArrowheads="1" noChangeShapeType="1" noTextEdit="1"/>
                </p:cNvSpPr>
                <p:nvPr/>
              </p:nvSpPr>
              <p:spPr>
                <a:xfrm>
                  <a:off x="6553200" y="2483965"/>
                  <a:ext cx="381000" cy="381000"/>
                </a:xfrm>
                <a:prstGeom prst="ellipse">
                  <a:avLst/>
                </a:prstGeom>
                <a:blipFill rotWithShape="1">
                  <a:blip r:embed="rId29"/>
                  <a:stretch>
                    <a:fillRect l="-1493" r="-1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p:cNvSpPr/>
                <p:nvPr/>
              </p:nvSpPr>
              <p:spPr>
                <a:xfrm>
                  <a:off x="7218226"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a:rPr>
                              <m:t>  </m:t>
                            </m:r>
                            <m:r>
                              <a:rPr lang="en-IN" b="1" i="1" smtClean="0">
                                <a:latin typeface="Cambria Math"/>
                              </a:rPr>
                              <m:t>𝑽</m:t>
                            </m:r>
                          </m:e>
                          <m:sub>
                            <m:r>
                              <a:rPr lang="en-IN" b="1" i="1" smtClean="0">
                                <a:latin typeface="Cambria Math"/>
                              </a:rPr>
                              <m:t>𝟖</m:t>
                            </m:r>
                          </m:sub>
                        </m:sSub>
                      </m:oMath>
                    </m:oMathPara>
                  </a14:m>
                  <a:endParaRPr lang="en-US" b="1" dirty="0"/>
                </a:p>
              </p:txBody>
            </p:sp>
          </mc:Choice>
          <mc:Fallback xmlns="">
            <p:sp>
              <p:nvSpPr>
                <p:cNvPr id="13" name="Oval 12"/>
                <p:cNvSpPr>
                  <a:spLocks noRot="1" noChangeAspect="1" noMove="1" noResize="1" noEditPoints="1" noAdjustHandles="1" noChangeArrowheads="1" noChangeShapeType="1" noTextEdit="1"/>
                </p:cNvSpPr>
                <p:nvPr/>
              </p:nvSpPr>
              <p:spPr>
                <a:xfrm>
                  <a:off x="7218226" y="2491645"/>
                  <a:ext cx="381000" cy="381000"/>
                </a:xfrm>
                <a:prstGeom prst="ellipse">
                  <a:avLst/>
                </a:prstGeom>
                <a:blipFill rotWithShape="1">
                  <a:blip r:embed="rId30"/>
                  <a:stretch>
                    <a:fillRect l="-1493" r="-1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7927417"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a:rPr>
                              <m:t>  </m:t>
                            </m:r>
                            <m:r>
                              <a:rPr lang="en-IN" b="1" i="1" smtClean="0">
                                <a:latin typeface="Cambria Math"/>
                              </a:rPr>
                              <m:t>𝑽</m:t>
                            </m:r>
                          </m:e>
                          <m:sub>
                            <m:r>
                              <a:rPr lang="en-IN" b="1" i="1" smtClean="0">
                                <a:latin typeface="Cambria Math"/>
                              </a:rPr>
                              <m:t>𝟗</m:t>
                            </m:r>
                          </m:sub>
                        </m:sSub>
                      </m:oMath>
                    </m:oMathPara>
                  </a14:m>
                  <a:endParaRPr lang="en-US" b="1" dirty="0"/>
                </a:p>
              </p:txBody>
            </p:sp>
          </mc:Choice>
          <mc:Fallback xmlns="">
            <p:sp>
              <p:nvSpPr>
                <p:cNvPr id="14" name="Oval 13"/>
                <p:cNvSpPr>
                  <a:spLocks noRot="1" noChangeAspect="1" noMove="1" noResize="1" noEditPoints="1" noAdjustHandles="1" noChangeArrowheads="1" noChangeShapeType="1" noTextEdit="1"/>
                </p:cNvSpPr>
                <p:nvPr/>
              </p:nvSpPr>
              <p:spPr>
                <a:xfrm>
                  <a:off x="7927417" y="2491645"/>
                  <a:ext cx="381000" cy="381000"/>
                </a:xfrm>
                <a:prstGeom prst="ellipse">
                  <a:avLst/>
                </a:prstGeom>
                <a:blipFill rotWithShape="1">
                  <a:blip r:embed="rId31"/>
                  <a:stretch>
                    <a:fillRect l="-1515" r="-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p:cNvSpPr/>
                <p:nvPr/>
              </p:nvSpPr>
              <p:spPr>
                <a:xfrm>
                  <a:off x="4724400" y="329154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a:rPr>
                              <m:t>  </m:t>
                            </m:r>
                            <m:r>
                              <a:rPr lang="en-IN" b="1" i="1" smtClean="0">
                                <a:latin typeface="Cambria Math"/>
                              </a:rPr>
                              <m:t>𝑽</m:t>
                            </m:r>
                          </m:e>
                          <m:sub>
                            <m:r>
                              <a:rPr lang="en-IN" b="1" i="1" smtClean="0">
                                <a:latin typeface="Cambria Math"/>
                              </a:rPr>
                              <m:t>𝟓</m:t>
                            </m:r>
                          </m:sub>
                        </m:sSub>
                      </m:oMath>
                    </m:oMathPara>
                  </a14:m>
                  <a:endParaRPr lang="en-US" b="1" dirty="0"/>
                </a:p>
              </p:txBody>
            </p:sp>
          </mc:Choice>
          <mc:Fallback xmlns="">
            <p:sp>
              <p:nvSpPr>
                <p:cNvPr id="15" name="Oval 14"/>
                <p:cNvSpPr>
                  <a:spLocks noRot="1" noChangeAspect="1" noMove="1" noResize="1" noEditPoints="1" noAdjustHandles="1" noChangeArrowheads="1" noChangeShapeType="1" noTextEdit="1"/>
                </p:cNvSpPr>
                <p:nvPr/>
              </p:nvSpPr>
              <p:spPr>
                <a:xfrm>
                  <a:off x="4724400" y="3291547"/>
                  <a:ext cx="381000" cy="381000"/>
                </a:xfrm>
                <a:prstGeom prst="ellipse">
                  <a:avLst/>
                </a:prstGeom>
                <a:blipFill rotWithShape="1">
                  <a:blip r:embed="rId32"/>
                  <a:stretch>
                    <a:fillRect l="-1493" r="-1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p:cNvSpPr/>
                <p:nvPr/>
              </p:nvSpPr>
              <p:spPr>
                <a:xfrm>
                  <a:off x="5486400" y="329547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a:rPr>
                              <m:t>  </m:t>
                            </m:r>
                            <m:r>
                              <a:rPr lang="en-IN" b="1" i="1" smtClean="0">
                                <a:latin typeface="Cambria Math"/>
                              </a:rPr>
                              <m:t>𝑽</m:t>
                            </m:r>
                          </m:e>
                          <m:sub>
                            <m:r>
                              <a:rPr lang="en-IN" b="1" i="1" smtClean="0">
                                <a:latin typeface="Cambria Math"/>
                              </a:rPr>
                              <m:t>𝟔</m:t>
                            </m:r>
                          </m:sub>
                        </m:sSub>
                      </m:oMath>
                    </m:oMathPara>
                  </a14:m>
                  <a:endParaRPr lang="en-US" b="1" dirty="0"/>
                </a:p>
              </p:txBody>
            </p:sp>
          </mc:Choice>
          <mc:Fallback xmlns="">
            <p:sp>
              <p:nvSpPr>
                <p:cNvPr id="16" name="Oval 15"/>
                <p:cNvSpPr>
                  <a:spLocks noRot="1" noChangeAspect="1" noMove="1" noResize="1" noEditPoints="1" noAdjustHandles="1" noChangeArrowheads="1" noChangeShapeType="1" noTextEdit="1"/>
                </p:cNvSpPr>
                <p:nvPr/>
              </p:nvSpPr>
              <p:spPr>
                <a:xfrm>
                  <a:off x="5486400" y="3295476"/>
                  <a:ext cx="381000" cy="381000"/>
                </a:xfrm>
                <a:prstGeom prst="ellipse">
                  <a:avLst/>
                </a:prstGeom>
                <a:blipFill rotWithShape="1">
                  <a:blip r:embed="rId33"/>
                  <a:stretch>
                    <a:fillRect l="-1493" r="-1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p:cNvSpPr/>
                <p:nvPr/>
              </p:nvSpPr>
              <p:spPr>
                <a:xfrm>
                  <a:off x="8229600" y="329154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a:rPr>
                              <m:t>  </m:t>
                            </m:r>
                            <m:r>
                              <a:rPr lang="en-IN" b="1" i="1" smtClean="0">
                                <a:latin typeface="Cambria Math"/>
                              </a:rPr>
                              <m:t>𝑽</m:t>
                            </m:r>
                          </m:e>
                          <m:sub>
                            <m:r>
                              <a:rPr lang="en-IN" b="1" i="1" smtClean="0">
                                <a:latin typeface="Cambria Math"/>
                              </a:rPr>
                              <m:t>𝟏𝟎</m:t>
                            </m:r>
                          </m:sub>
                        </m:sSub>
                      </m:oMath>
                    </m:oMathPara>
                  </a14:m>
                  <a:endParaRPr lang="en-US" b="1" dirty="0"/>
                </a:p>
              </p:txBody>
            </p:sp>
          </mc:Choice>
          <mc:Fallback xmlns="">
            <p:sp>
              <p:nvSpPr>
                <p:cNvPr id="17" name="Oval 16"/>
                <p:cNvSpPr>
                  <a:spLocks noRot="1" noChangeAspect="1" noMove="1" noResize="1" noEditPoints="1" noAdjustHandles="1" noChangeArrowheads="1" noChangeShapeType="1" noTextEdit="1"/>
                </p:cNvSpPr>
                <p:nvPr/>
              </p:nvSpPr>
              <p:spPr>
                <a:xfrm>
                  <a:off x="8229600" y="3291547"/>
                  <a:ext cx="381000" cy="381000"/>
                </a:xfrm>
                <a:prstGeom prst="ellipse">
                  <a:avLst/>
                </a:prstGeom>
                <a:blipFill rotWithShape="1">
                  <a:blip r:embed="rId34"/>
                  <a:stretch>
                    <a:fillRect l="-13433" r="-14925"/>
                  </a:stretch>
                </a:blipFill>
              </p:spPr>
              <p:txBody>
                <a:bodyPr/>
                <a:lstStyle/>
                <a:p>
                  <a:r>
                    <a:rPr lang="en-US">
                      <a:noFill/>
                    </a:rPr>
                    <a:t> </a:t>
                  </a:r>
                </a:p>
              </p:txBody>
            </p:sp>
          </mc:Fallback>
        </mc:AlternateContent>
        <p:cxnSp>
          <p:nvCxnSpPr>
            <p:cNvPr id="18" name="Straight Arrow Connector 17"/>
            <p:cNvCxnSpPr>
              <a:stCxn id="8" idx="3"/>
              <a:endCxn id="10" idx="0"/>
            </p:cNvCxnSpPr>
            <p:nvPr/>
          </p:nvCxnSpPr>
          <p:spPr>
            <a:xfrm flipH="1">
              <a:off x="5278160" y="2008782"/>
              <a:ext cx="949836" cy="4828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7" idx="3"/>
              <a:endCxn id="8" idx="7"/>
            </p:cNvCxnSpPr>
            <p:nvPr/>
          </p:nvCxnSpPr>
          <p:spPr>
            <a:xfrm flipH="1">
              <a:off x="6497404" y="1322873"/>
              <a:ext cx="340192" cy="41650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7" idx="5"/>
              <a:endCxn id="9" idx="1"/>
            </p:cNvCxnSpPr>
            <p:nvPr/>
          </p:nvCxnSpPr>
          <p:spPr>
            <a:xfrm>
              <a:off x="7107004" y="1322873"/>
              <a:ext cx="438472" cy="39275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8" idx="4"/>
              <a:endCxn id="11" idx="0"/>
            </p:cNvCxnSpPr>
            <p:nvPr/>
          </p:nvCxnSpPr>
          <p:spPr>
            <a:xfrm flipH="1">
              <a:off x="6034509" y="2064578"/>
              <a:ext cx="328191" cy="4193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5"/>
              <a:endCxn id="12" idx="1"/>
            </p:cNvCxnSpPr>
            <p:nvPr/>
          </p:nvCxnSpPr>
          <p:spPr>
            <a:xfrm>
              <a:off x="6497404" y="2008782"/>
              <a:ext cx="111592" cy="53097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3" idx="0"/>
            </p:cNvCxnSpPr>
            <p:nvPr/>
          </p:nvCxnSpPr>
          <p:spPr>
            <a:xfrm flipH="1">
              <a:off x="7408726" y="1985039"/>
              <a:ext cx="136750" cy="506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9" idx="5"/>
              <a:endCxn id="14" idx="0"/>
            </p:cNvCxnSpPr>
            <p:nvPr/>
          </p:nvCxnSpPr>
          <p:spPr>
            <a:xfrm>
              <a:off x="7814884" y="1985039"/>
              <a:ext cx="303033" cy="506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0" idx="3"/>
              <a:endCxn id="15" idx="0"/>
            </p:cNvCxnSpPr>
            <p:nvPr/>
          </p:nvCxnSpPr>
          <p:spPr>
            <a:xfrm flipH="1">
              <a:off x="4914900" y="2816849"/>
              <a:ext cx="228556" cy="4746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0" idx="5"/>
              <a:endCxn id="16" idx="0"/>
            </p:cNvCxnSpPr>
            <p:nvPr/>
          </p:nvCxnSpPr>
          <p:spPr>
            <a:xfrm>
              <a:off x="5412864" y="2816849"/>
              <a:ext cx="264036" cy="47862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4" idx="5"/>
              <a:endCxn id="17" idx="0"/>
            </p:cNvCxnSpPr>
            <p:nvPr/>
          </p:nvCxnSpPr>
          <p:spPr>
            <a:xfrm>
              <a:off x="8252621" y="2816849"/>
              <a:ext cx="167479" cy="4746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28" name="TextBox 27"/>
          <p:cNvSpPr txBox="1"/>
          <p:nvPr/>
        </p:nvSpPr>
        <p:spPr>
          <a:xfrm>
            <a:off x="6324600" y="3200400"/>
            <a:ext cx="727507" cy="461665"/>
          </a:xfrm>
          <a:prstGeom prst="rect">
            <a:avLst/>
          </a:prstGeom>
          <a:noFill/>
        </p:spPr>
        <p:txBody>
          <a:bodyPr wrap="none" rtlCol="0">
            <a:spAutoFit/>
          </a:bodyPr>
          <a:lstStyle/>
          <a:p>
            <a:r>
              <a:rPr lang="en-IN" sz="2400" b="1" dirty="0" smtClean="0"/>
              <a:t>root</a:t>
            </a:r>
            <a:endParaRPr lang="en-US" sz="2400" b="1" dirty="0"/>
          </a:p>
        </p:txBody>
      </p:sp>
      <p:cxnSp>
        <p:nvCxnSpPr>
          <p:cNvPr id="30" name="Straight Arrow Connector 29"/>
          <p:cNvCxnSpPr>
            <a:stCxn id="28" idx="1"/>
          </p:cNvCxnSpPr>
          <p:nvPr/>
        </p:nvCxnSpPr>
        <p:spPr>
          <a:xfrm flipH="1" flipV="1">
            <a:off x="4703604" y="3431232"/>
            <a:ext cx="1620996" cy="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9" name="TextBox 28"/>
          <p:cNvSpPr txBox="1"/>
          <p:nvPr/>
        </p:nvSpPr>
        <p:spPr>
          <a:xfrm>
            <a:off x="7391400" y="5562600"/>
            <a:ext cx="1636025" cy="830997"/>
          </a:xfrm>
          <a:prstGeom prst="rect">
            <a:avLst/>
          </a:prstGeom>
          <a:noFill/>
        </p:spPr>
        <p:txBody>
          <a:bodyPr wrap="none" rtlCol="0">
            <a:spAutoFit/>
          </a:bodyPr>
          <a:lstStyle/>
          <a:p>
            <a:r>
              <a:rPr lang="en-IN" sz="2400" b="1" dirty="0" smtClean="0"/>
              <a:t>Terminal or</a:t>
            </a:r>
          </a:p>
          <a:p>
            <a:r>
              <a:rPr lang="en-IN" sz="2400" b="1" dirty="0" smtClean="0"/>
              <a:t>Leaf Node</a:t>
            </a:r>
            <a:endParaRPr lang="en-US" sz="2400" b="1" dirty="0"/>
          </a:p>
        </p:txBody>
      </p:sp>
      <p:cxnSp>
        <p:nvCxnSpPr>
          <p:cNvPr id="31" name="Straight Arrow Connector 30"/>
          <p:cNvCxnSpPr>
            <a:stCxn id="29" idx="1"/>
          </p:cNvCxnSpPr>
          <p:nvPr/>
        </p:nvCxnSpPr>
        <p:spPr>
          <a:xfrm flipH="1" flipV="1">
            <a:off x="6172200" y="5978098"/>
            <a:ext cx="1219200" cy="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9089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Tree– Concepts &amp; Definitions</a:t>
            </a:r>
            <a:endParaRPr lang="en-US" dirty="0"/>
          </a:p>
        </p:txBody>
      </p:sp>
      <p:grpSp>
        <p:nvGrpSpPr>
          <p:cNvPr id="4" name="Group 3"/>
          <p:cNvGrpSpPr/>
          <p:nvPr/>
        </p:nvGrpSpPr>
        <p:grpSpPr>
          <a:xfrm>
            <a:off x="355600" y="1109028"/>
            <a:ext cx="3533261" cy="3081972"/>
            <a:chOff x="355600" y="1104901"/>
            <a:chExt cx="3533261" cy="3081972"/>
          </a:xfrm>
        </p:grpSpPr>
        <mc:AlternateContent xmlns:mc="http://schemas.openxmlformats.org/markup-compatibility/2006" xmlns:a14="http://schemas.microsoft.com/office/drawing/2010/main">
          <mc:Choice Requires="a14">
            <p:sp>
              <p:nvSpPr>
                <p:cNvPr id="5" name="Oval 4"/>
                <p:cNvSpPr/>
                <p:nvPr/>
              </p:nvSpPr>
              <p:spPr>
                <a:xfrm>
                  <a:off x="355600" y="110490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𝟓</m:t>
                            </m:r>
                          </m:sub>
                        </m:sSub>
                      </m:oMath>
                    </m:oMathPara>
                  </a14:m>
                  <a:endParaRPr lang="en-US" b="1" dirty="0"/>
                </a:p>
              </p:txBody>
            </p:sp>
          </mc:Choice>
          <mc:Fallback xmlns="">
            <p:sp>
              <p:nvSpPr>
                <p:cNvPr id="23" name="Oval 22"/>
                <p:cNvSpPr>
                  <a:spLocks noRot="1" noChangeAspect="1" noMove="1" noResize="1" noEditPoints="1" noAdjustHandles="1" noChangeArrowheads="1" noChangeShapeType="1" noTextEdit="1"/>
                </p:cNvSpPr>
                <p:nvPr/>
              </p:nvSpPr>
              <p:spPr>
                <a:xfrm>
                  <a:off x="355600" y="1104901"/>
                  <a:ext cx="381000" cy="381000"/>
                </a:xfrm>
                <a:prstGeom prst="ellipse">
                  <a:avLst/>
                </a:prstGeom>
                <a:blipFill rotWithShape="0">
                  <a:blip r:embed="rId2"/>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a:off x="1167745" y="110883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𝟔</m:t>
                            </m:r>
                          </m:sub>
                        </m:sSub>
                      </m:oMath>
                    </m:oMathPara>
                  </a14:m>
                  <a:endParaRPr lang="en-US" b="1" dirty="0"/>
                </a:p>
              </p:txBody>
            </p:sp>
          </mc:Choice>
          <mc:Fallback xmlns="">
            <p:sp>
              <p:nvSpPr>
                <p:cNvPr id="24" name="Oval 23"/>
                <p:cNvSpPr>
                  <a:spLocks noRot="1" noChangeAspect="1" noMove="1" noResize="1" noEditPoints="1" noAdjustHandles="1" noChangeArrowheads="1" noChangeShapeType="1" noTextEdit="1"/>
                </p:cNvSpPr>
                <p:nvPr/>
              </p:nvSpPr>
              <p:spPr>
                <a:xfrm>
                  <a:off x="1167745" y="1108830"/>
                  <a:ext cx="381000" cy="381000"/>
                </a:xfrm>
                <a:prstGeom prst="ellipse">
                  <a:avLst/>
                </a:prstGeom>
                <a:blipFill rotWithShape="0">
                  <a:blip r:embed="rId3"/>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p:cNvSpPr/>
                <p:nvPr/>
              </p:nvSpPr>
              <p:spPr>
                <a:xfrm>
                  <a:off x="3276600" y="110490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𝟏𝟎</m:t>
                            </m:r>
                          </m:sub>
                        </m:sSub>
                      </m:oMath>
                    </m:oMathPara>
                  </a14:m>
                  <a:endParaRPr lang="en-US" b="1" dirty="0"/>
                </a:p>
              </p:txBody>
            </p:sp>
          </mc:Choice>
          <mc:Fallback xmlns="">
            <p:sp>
              <p:nvSpPr>
                <p:cNvPr id="25" name="Oval 24"/>
                <p:cNvSpPr>
                  <a:spLocks noRot="1" noChangeAspect="1" noMove="1" noResize="1" noEditPoints="1" noAdjustHandles="1" noChangeArrowheads="1" noChangeShapeType="1" noTextEdit="1"/>
                </p:cNvSpPr>
                <p:nvPr/>
              </p:nvSpPr>
              <p:spPr>
                <a:xfrm>
                  <a:off x="3276600" y="1104901"/>
                  <a:ext cx="381000" cy="381000"/>
                </a:xfrm>
                <a:prstGeom prst="ellipse">
                  <a:avLst/>
                </a:prstGeom>
                <a:blipFill rotWithShape="0">
                  <a:blip r:embed="rId4"/>
                  <a:stretch>
                    <a:fillRect l="-15152" r="-1515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668104" y="186122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𝟐</m:t>
                            </m:r>
                          </m:sub>
                        </m:sSub>
                      </m:oMath>
                    </m:oMathPara>
                  </a14:m>
                  <a:endParaRPr lang="en-US" b="1" dirty="0"/>
                </a:p>
              </p:txBody>
            </p:sp>
          </mc:Choice>
          <mc:Fallback xmlns="">
            <p:sp>
              <p:nvSpPr>
                <p:cNvPr id="26" name="Oval 25"/>
                <p:cNvSpPr>
                  <a:spLocks noRot="1" noChangeAspect="1" noMove="1" noResize="1" noEditPoints="1" noAdjustHandles="1" noChangeArrowheads="1" noChangeShapeType="1" noTextEdit="1"/>
                </p:cNvSpPr>
                <p:nvPr/>
              </p:nvSpPr>
              <p:spPr>
                <a:xfrm>
                  <a:off x="668104" y="1861228"/>
                  <a:ext cx="381000" cy="381000"/>
                </a:xfrm>
                <a:prstGeom prst="ellipse">
                  <a:avLst/>
                </a:prstGeom>
                <a:blipFill rotWithShape="0">
                  <a:blip r:embed="rId5"/>
                  <a:stretch>
                    <a:fillRect l="-3030" r="-1515"/>
                  </a:stretch>
                </a:blipFill>
              </p:spPr>
              <p:txBody>
                <a:bodyPr/>
                <a:lstStyle/>
                <a:p>
                  <a:r>
                    <a:rPr lang="en-IN">
                      <a:noFill/>
                    </a:rPr>
                    <a:t> </a:t>
                  </a:r>
                </a:p>
              </p:txBody>
            </p:sp>
          </mc:Fallback>
        </mc:AlternateContent>
        <p:cxnSp>
          <p:nvCxnSpPr>
            <p:cNvPr id="9" name="Straight Arrow Connector 8"/>
            <p:cNvCxnSpPr>
              <a:stCxn id="8" idx="1"/>
              <a:endCxn id="5" idx="4"/>
            </p:cNvCxnSpPr>
            <p:nvPr/>
          </p:nvCxnSpPr>
          <p:spPr>
            <a:xfrm flipH="1" flipV="1">
              <a:off x="546100" y="1485901"/>
              <a:ext cx="177800" cy="43112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0" name="Oval 9"/>
                <p:cNvSpPr/>
                <p:nvPr/>
              </p:nvSpPr>
              <p:spPr>
                <a:xfrm>
                  <a:off x="1424453" y="185354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𝟑</m:t>
                            </m:r>
                          </m:sub>
                        </m:sSub>
                      </m:oMath>
                    </m:oMathPara>
                  </a14:m>
                  <a:endParaRPr lang="en-US" b="1" dirty="0"/>
                </a:p>
              </p:txBody>
            </p:sp>
          </mc:Choice>
          <mc:Fallback xmlns="">
            <p:sp>
              <p:nvSpPr>
                <p:cNvPr id="33" name="Oval 32"/>
                <p:cNvSpPr>
                  <a:spLocks noRot="1" noChangeAspect="1" noMove="1" noResize="1" noEditPoints="1" noAdjustHandles="1" noChangeArrowheads="1" noChangeShapeType="1" noTextEdit="1"/>
                </p:cNvSpPr>
                <p:nvPr/>
              </p:nvSpPr>
              <p:spPr>
                <a:xfrm>
                  <a:off x="1424453" y="1853548"/>
                  <a:ext cx="381000" cy="381000"/>
                </a:xfrm>
                <a:prstGeom prst="ellipse">
                  <a:avLst/>
                </a:prstGeom>
                <a:blipFill rotWithShape="0">
                  <a:blip r:embed="rId6"/>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p:cNvSpPr/>
                <p:nvPr/>
              </p:nvSpPr>
              <p:spPr>
                <a:xfrm>
                  <a:off x="2133644" y="185354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𝟒</m:t>
                            </m:r>
                          </m:sub>
                        </m:sSub>
                      </m:oMath>
                    </m:oMathPara>
                  </a14:m>
                  <a:endParaRPr lang="en-US" b="1" dirty="0"/>
                </a:p>
              </p:txBody>
            </p:sp>
          </mc:Choice>
          <mc:Fallback xmlns="">
            <p:sp>
              <p:nvSpPr>
                <p:cNvPr id="34" name="Oval 33"/>
                <p:cNvSpPr>
                  <a:spLocks noRot="1" noChangeAspect="1" noMove="1" noResize="1" noEditPoints="1" noAdjustHandles="1" noChangeArrowheads="1" noChangeShapeType="1" noTextEdit="1"/>
                </p:cNvSpPr>
                <p:nvPr/>
              </p:nvSpPr>
              <p:spPr>
                <a:xfrm>
                  <a:off x="2133644" y="1853548"/>
                  <a:ext cx="381000" cy="381000"/>
                </a:xfrm>
                <a:prstGeom prst="ellipse">
                  <a:avLst/>
                </a:prstGeom>
                <a:blipFill rotWithShape="0">
                  <a:blip r:embed="rId7"/>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p:cNvSpPr/>
                <p:nvPr/>
              </p:nvSpPr>
              <p:spPr>
                <a:xfrm>
                  <a:off x="2798670" y="186122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𝟖</m:t>
                            </m:r>
                          </m:sub>
                        </m:sSub>
                      </m:oMath>
                    </m:oMathPara>
                  </a14:m>
                  <a:endParaRPr lang="en-US" b="1" dirty="0"/>
                </a:p>
              </p:txBody>
            </p:sp>
          </mc:Choice>
          <mc:Fallback xmlns="">
            <p:sp>
              <p:nvSpPr>
                <p:cNvPr id="36" name="Oval 35"/>
                <p:cNvSpPr>
                  <a:spLocks noRot="1" noChangeAspect="1" noMove="1" noResize="1" noEditPoints="1" noAdjustHandles="1" noChangeArrowheads="1" noChangeShapeType="1" noTextEdit="1"/>
                </p:cNvSpPr>
                <p:nvPr/>
              </p:nvSpPr>
              <p:spPr>
                <a:xfrm>
                  <a:off x="2798670" y="1861228"/>
                  <a:ext cx="381000" cy="381000"/>
                </a:xfrm>
                <a:prstGeom prst="ellipse">
                  <a:avLst/>
                </a:prstGeom>
                <a:blipFill rotWithShape="0">
                  <a:blip r:embed="rId8"/>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p:cNvSpPr/>
                <p:nvPr/>
              </p:nvSpPr>
              <p:spPr>
                <a:xfrm>
                  <a:off x="3507861" y="186122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𝟗</m:t>
                            </m:r>
                          </m:sub>
                        </m:sSub>
                      </m:oMath>
                    </m:oMathPara>
                  </a14:m>
                  <a:endParaRPr lang="en-US" b="1" dirty="0"/>
                </a:p>
              </p:txBody>
            </p:sp>
          </mc:Choice>
          <mc:Fallback xmlns="">
            <p:sp>
              <p:nvSpPr>
                <p:cNvPr id="37" name="Oval 36"/>
                <p:cNvSpPr>
                  <a:spLocks noRot="1" noChangeAspect="1" noMove="1" noResize="1" noEditPoints="1" noAdjustHandles="1" noChangeArrowheads="1" noChangeShapeType="1" noTextEdit="1"/>
                </p:cNvSpPr>
                <p:nvPr/>
              </p:nvSpPr>
              <p:spPr>
                <a:xfrm>
                  <a:off x="3507861" y="1861228"/>
                  <a:ext cx="381000" cy="381000"/>
                </a:xfrm>
                <a:prstGeom prst="ellipse">
                  <a:avLst/>
                </a:prstGeom>
                <a:blipFill rotWithShape="0">
                  <a:blip r:embed="rId9"/>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1805453" y="259826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𝟏</m:t>
                            </m:r>
                          </m:sub>
                        </m:sSub>
                      </m:oMath>
                    </m:oMathPara>
                  </a14:m>
                  <a:endParaRPr lang="en-US" b="1" dirty="0"/>
                </a:p>
              </p:txBody>
            </p:sp>
          </mc:Choice>
          <mc:Fallback xmlns="">
            <p:sp>
              <p:nvSpPr>
                <p:cNvPr id="38" name="Oval 37"/>
                <p:cNvSpPr>
                  <a:spLocks noRot="1" noChangeAspect="1" noMove="1" noResize="1" noEditPoints="1" noAdjustHandles="1" noChangeArrowheads="1" noChangeShapeType="1" noTextEdit="1"/>
                </p:cNvSpPr>
                <p:nvPr/>
              </p:nvSpPr>
              <p:spPr>
                <a:xfrm>
                  <a:off x="1805453" y="2598266"/>
                  <a:ext cx="381000" cy="381000"/>
                </a:xfrm>
                <a:prstGeom prst="ellipse">
                  <a:avLst/>
                </a:prstGeom>
                <a:blipFill rotWithShape="0">
                  <a:blip r:embed="rId10"/>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Oval 14"/>
                <p:cNvSpPr/>
                <p:nvPr/>
              </p:nvSpPr>
              <p:spPr>
                <a:xfrm>
                  <a:off x="3122933" y="257452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𝟕</m:t>
                            </m:r>
                          </m:sub>
                        </m:sSub>
                      </m:oMath>
                    </m:oMathPara>
                  </a14:m>
                  <a:endParaRPr lang="en-US" b="1" dirty="0"/>
                </a:p>
              </p:txBody>
            </p:sp>
          </mc:Choice>
          <mc:Fallback xmlns="">
            <p:sp>
              <p:nvSpPr>
                <p:cNvPr id="39" name="Oval 38"/>
                <p:cNvSpPr>
                  <a:spLocks noRot="1" noChangeAspect="1" noMove="1" noResize="1" noEditPoints="1" noAdjustHandles="1" noChangeArrowheads="1" noChangeShapeType="1" noTextEdit="1"/>
                </p:cNvSpPr>
                <p:nvPr/>
              </p:nvSpPr>
              <p:spPr>
                <a:xfrm>
                  <a:off x="3122933" y="2574523"/>
                  <a:ext cx="381000" cy="381000"/>
                </a:xfrm>
                <a:prstGeom prst="ellipse">
                  <a:avLst/>
                </a:prstGeom>
                <a:blipFill rotWithShape="0">
                  <a:blip r:embed="rId11"/>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Oval 15"/>
                <p:cNvSpPr/>
                <p:nvPr/>
              </p:nvSpPr>
              <p:spPr>
                <a:xfrm>
                  <a:off x="2374464"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𝟎</m:t>
                            </m:r>
                          </m:sub>
                        </m:sSub>
                      </m:oMath>
                    </m:oMathPara>
                  </a14:m>
                  <a:endParaRPr lang="en-US" b="1" dirty="0"/>
                </a:p>
              </p:txBody>
            </p:sp>
          </mc:Choice>
          <mc:Fallback xmlns="">
            <p:sp>
              <p:nvSpPr>
                <p:cNvPr id="40" name="Oval 39"/>
                <p:cNvSpPr>
                  <a:spLocks noRot="1" noChangeAspect="1" noMove="1" noResize="1" noEditPoints="1" noAdjustHandles="1" noChangeArrowheads="1" noChangeShapeType="1" noTextEdit="1"/>
                </p:cNvSpPr>
                <p:nvPr/>
              </p:nvSpPr>
              <p:spPr>
                <a:xfrm>
                  <a:off x="2374464" y="3352800"/>
                  <a:ext cx="381000" cy="381000"/>
                </a:xfrm>
                <a:prstGeom prst="ellipse">
                  <a:avLst/>
                </a:prstGeom>
                <a:blipFill rotWithShape="0">
                  <a:blip r:embed="rId12"/>
                  <a:stretch>
                    <a:fillRect l="-3030" r="-1515"/>
                  </a:stretch>
                </a:blipFill>
              </p:spPr>
              <p:txBody>
                <a:bodyPr/>
                <a:lstStyle/>
                <a:p>
                  <a:r>
                    <a:rPr lang="en-IN">
                      <a:noFill/>
                    </a:rPr>
                    <a:t> </a:t>
                  </a:r>
                </a:p>
              </p:txBody>
            </p:sp>
          </mc:Fallback>
        </mc:AlternateContent>
        <p:cxnSp>
          <p:nvCxnSpPr>
            <p:cNvPr id="17" name="Straight Arrow Connector 16"/>
            <p:cNvCxnSpPr>
              <a:stCxn id="16" idx="1"/>
              <a:endCxn id="14" idx="4"/>
            </p:cNvCxnSpPr>
            <p:nvPr/>
          </p:nvCxnSpPr>
          <p:spPr>
            <a:xfrm flipH="1" flipV="1">
              <a:off x="1995953" y="2979266"/>
              <a:ext cx="434307" cy="42933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6" idx="7"/>
              <a:endCxn id="15" idx="3"/>
            </p:cNvCxnSpPr>
            <p:nvPr/>
          </p:nvCxnSpPr>
          <p:spPr>
            <a:xfrm flipV="1">
              <a:off x="2699668" y="2899727"/>
              <a:ext cx="479061" cy="50886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14" idx="2"/>
              <a:endCxn id="8" idx="4"/>
            </p:cNvCxnSpPr>
            <p:nvPr/>
          </p:nvCxnSpPr>
          <p:spPr>
            <a:xfrm flipH="1" flipV="1">
              <a:off x="858604" y="2242228"/>
              <a:ext cx="946849" cy="54653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4" idx="1"/>
              <a:endCxn id="10" idx="4"/>
            </p:cNvCxnSpPr>
            <p:nvPr/>
          </p:nvCxnSpPr>
          <p:spPr>
            <a:xfrm flipH="1" flipV="1">
              <a:off x="1614953" y="2234548"/>
              <a:ext cx="246296" cy="41951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14" idx="0"/>
              <a:endCxn id="11" idx="3"/>
            </p:cNvCxnSpPr>
            <p:nvPr/>
          </p:nvCxnSpPr>
          <p:spPr>
            <a:xfrm flipV="1">
              <a:off x="1995953" y="2178752"/>
              <a:ext cx="193487" cy="41951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15" idx="1"/>
              <a:endCxn id="12" idx="4"/>
            </p:cNvCxnSpPr>
            <p:nvPr/>
          </p:nvCxnSpPr>
          <p:spPr>
            <a:xfrm flipH="1" flipV="1">
              <a:off x="2989170" y="2242228"/>
              <a:ext cx="189559" cy="38809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15" idx="7"/>
              <a:endCxn id="13" idx="4"/>
            </p:cNvCxnSpPr>
            <p:nvPr/>
          </p:nvCxnSpPr>
          <p:spPr>
            <a:xfrm flipV="1">
              <a:off x="3448137" y="2242228"/>
              <a:ext cx="250224" cy="38809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3" idx="0"/>
              <a:endCxn id="7" idx="4"/>
            </p:cNvCxnSpPr>
            <p:nvPr/>
          </p:nvCxnSpPr>
          <p:spPr>
            <a:xfrm flipH="1" flipV="1">
              <a:off x="3467100" y="1485901"/>
              <a:ext cx="231261" cy="37532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5" name="TextBox 24"/>
            <p:cNvSpPr txBox="1"/>
            <p:nvPr/>
          </p:nvSpPr>
          <p:spPr>
            <a:xfrm>
              <a:off x="2321182" y="3817541"/>
              <a:ext cx="442750" cy="369332"/>
            </a:xfrm>
            <a:prstGeom prst="rect">
              <a:avLst/>
            </a:prstGeom>
            <a:noFill/>
          </p:spPr>
          <p:txBody>
            <a:bodyPr wrap="none" rtlCol="0">
              <a:spAutoFit/>
            </a:bodyPr>
            <a:lstStyle/>
            <a:p>
              <a:r>
                <a:rPr lang="en-IN" b="1" dirty="0" smtClean="0"/>
                <a:t>(a)</a:t>
              </a:r>
              <a:endParaRPr lang="en-US" b="1" dirty="0"/>
            </a:p>
          </p:txBody>
        </p:sp>
        <p:cxnSp>
          <p:nvCxnSpPr>
            <p:cNvPr id="26" name="Straight Arrow Connector 25"/>
            <p:cNvCxnSpPr>
              <a:stCxn id="8" idx="7"/>
              <a:endCxn id="6" idx="3"/>
            </p:cNvCxnSpPr>
            <p:nvPr/>
          </p:nvCxnSpPr>
          <p:spPr>
            <a:xfrm flipV="1">
              <a:off x="993308" y="1434034"/>
              <a:ext cx="230233" cy="48299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27" name="Group 26"/>
          <p:cNvGrpSpPr/>
          <p:nvPr/>
        </p:nvGrpSpPr>
        <p:grpSpPr>
          <a:xfrm>
            <a:off x="4876800" y="1150069"/>
            <a:ext cx="3886200" cy="3048273"/>
            <a:chOff x="4724400" y="997669"/>
            <a:chExt cx="3886200" cy="3048273"/>
          </a:xfrm>
        </p:grpSpPr>
        <p:grpSp>
          <p:nvGrpSpPr>
            <p:cNvPr id="28" name="Group 27"/>
            <p:cNvGrpSpPr/>
            <p:nvPr/>
          </p:nvGrpSpPr>
          <p:grpSpPr>
            <a:xfrm>
              <a:off x="4724400" y="997669"/>
              <a:ext cx="3886200" cy="2678807"/>
              <a:chOff x="4724400" y="997669"/>
              <a:chExt cx="3886200" cy="2678807"/>
            </a:xfrm>
          </p:grpSpPr>
          <mc:AlternateContent xmlns:mc="http://schemas.openxmlformats.org/markup-compatibility/2006" xmlns:a14="http://schemas.microsoft.com/office/drawing/2010/main">
            <mc:Choice Requires="a14">
              <p:sp>
                <p:nvSpPr>
                  <p:cNvPr id="30" name="Oval 29"/>
                  <p:cNvSpPr/>
                  <p:nvPr/>
                </p:nvSpPr>
                <p:spPr>
                  <a:xfrm>
                    <a:off x="6781800" y="99766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𝟎</m:t>
                              </m:r>
                            </m:sub>
                          </m:sSub>
                        </m:oMath>
                      </m:oMathPara>
                    </a14:m>
                    <a:endParaRPr lang="en-US" b="1" dirty="0"/>
                  </a:p>
                </p:txBody>
              </p:sp>
            </mc:Choice>
            <mc:Fallback xmlns="">
              <p:sp>
                <p:nvSpPr>
                  <p:cNvPr id="149" name="Oval 148"/>
                  <p:cNvSpPr>
                    <a:spLocks noRot="1" noChangeAspect="1" noMove="1" noResize="1" noEditPoints="1" noAdjustHandles="1" noChangeArrowheads="1" noChangeShapeType="1" noTextEdit="1"/>
                  </p:cNvSpPr>
                  <p:nvPr/>
                </p:nvSpPr>
                <p:spPr>
                  <a:xfrm>
                    <a:off x="6781800" y="997669"/>
                    <a:ext cx="381000" cy="381000"/>
                  </a:xfrm>
                  <a:prstGeom prst="ellipse">
                    <a:avLst/>
                  </a:prstGeom>
                  <a:blipFill rotWithShape="0">
                    <a:blip r:embed="rId24"/>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Oval 30"/>
                  <p:cNvSpPr/>
                  <p:nvPr/>
                </p:nvSpPr>
                <p:spPr>
                  <a:xfrm>
                    <a:off x="6172200" y="168357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𝟏</m:t>
                              </m:r>
                            </m:sub>
                          </m:sSub>
                        </m:oMath>
                      </m:oMathPara>
                    </a14:m>
                    <a:endParaRPr lang="en-US" b="1" dirty="0"/>
                  </a:p>
                </p:txBody>
              </p:sp>
            </mc:Choice>
            <mc:Fallback xmlns="">
              <p:sp>
                <p:nvSpPr>
                  <p:cNvPr id="150" name="Oval 149"/>
                  <p:cNvSpPr>
                    <a:spLocks noRot="1" noChangeAspect="1" noMove="1" noResize="1" noEditPoints="1" noAdjustHandles="1" noChangeArrowheads="1" noChangeShapeType="1" noTextEdit="1"/>
                  </p:cNvSpPr>
                  <p:nvPr/>
                </p:nvSpPr>
                <p:spPr>
                  <a:xfrm>
                    <a:off x="6172200" y="1683578"/>
                    <a:ext cx="381000" cy="381000"/>
                  </a:xfrm>
                  <a:prstGeom prst="ellipse">
                    <a:avLst/>
                  </a:prstGeom>
                  <a:blipFill rotWithShape="0">
                    <a:blip r:embed="rId25"/>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Oval 31"/>
                  <p:cNvSpPr/>
                  <p:nvPr/>
                </p:nvSpPr>
                <p:spPr>
                  <a:xfrm>
                    <a:off x="7489680" y="165983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𝟕</m:t>
                              </m:r>
                            </m:sub>
                          </m:sSub>
                        </m:oMath>
                      </m:oMathPara>
                    </a14:m>
                    <a:endParaRPr lang="en-US" b="1" dirty="0"/>
                  </a:p>
                </p:txBody>
              </p:sp>
            </mc:Choice>
            <mc:Fallback xmlns="">
              <p:sp>
                <p:nvSpPr>
                  <p:cNvPr id="152" name="Oval 151"/>
                  <p:cNvSpPr>
                    <a:spLocks noRot="1" noChangeAspect="1" noMove="1" noResize="1" noEditPoints="1" noAdjustHandles="1" noChangeArrowheads="1" noChangeShapeType="1" noTextEdit="1"/>
                  </p:cNvSpPr>
                  <p:nvPr/>
                </p:nvSpPr>
                <p:spPr>
                  <a:xfrm>
                    <a:off x="7489680" y="1659835"/>
                    <a:ext cx="381000" cy="381000"/>
                  </a:xfrm>
                  <a:prstGeom prst="ellipse">
                    <a:avLst/>
                  </a:prstGeom>
                  <a:blipFill rotWithShape="0">
                    <a:blip r:embed="rId26"/>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Oval 32"/>
                  <p:cNvSpPr/>
                  <p:nvPr/>
                </p:nvSpPr>
                <p:spPr>
                  <a:xfrm>
                    <a:off x="5087660"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𝟐</m:t>
                              </m:r>
                            </m:sub>
                          </m:sSub>
                        </m:oMath>
                      </m:oMathPara>
                    </a14:m>
                    <a:endParaRPr lang="en-US" b="1" dirty="0"/>
                  </a:p>
                </p:txBody>
              </p:sp>
            </mc:Choice>
            <mc:Fallback xmlns="">
              <p:sp>
                <p:nvSpPr>
                  <p:cNvPr id="153" name="Oval 152"/>
                  <p:cNvSpPr>
                    <a:spLocks noRot="1" noChangeAspect="1" noMove="1" noResize="1" noEditPoints="1" noAdjustHandles="1" noChangeArrowheads="1" noChangeShapeType="1" noTextEdit="1"/>
                  </p:cNvSpPr>
                  <p:nvPr/>
                </p:nvSpPr>
                <p:spPr>
                  <a:xfrm>
                    <a:off x="5087660" y="2491645"/>
                    <a:ext cx="381000" cy="381000"/>
                  </a:xfrm>
                  <a:prstGeom prst="ellipse">
                    <a:avLst/>
                  </a:prstGeom>
                  <a:blipFill rotWithShape="0">
                    <a:blip r:embed="rId27"/>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4" name="Oval 33"/>
                  <p:cNvSpPr/>
                  <p:nvPr/>
                </p:nvSpPr>
                <p:spPr>
                  <a:xfrm>
                    <a:off x="5844009" y="248396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𝟑</m:t>
                              </m:r>
                            </m:sub>
                          </m:sSub>
                        </m:oMath>
                      </m:oMathPara>
                    </a14:m>
                    <a:endParaRPr lang="en-US" b="1" dirty="0"/>
                  </a:p>
                </p:txBody>
              </p:sp>
            </mc:Choice>
            <mc:Fallback xmlns="">
              <p:sp>
                <p:nvSpPr>
                  <p:cNvPr id="154" name="Oval 153"/>
                  <p:cNvSpPr>
                    <a:spLocks noRot="1" noChangeAspect="1" noMove="1" noResize="1" noEditPoints="1" noAdjustHandles="1" noChangeArrowheads="1" noChangeShapeType="1" noTextEdit="1"/>
                  </p:cNvSpPr>
                  <p:nvPr/>
                </p:nvSpPr>
                <p:spPr>
                  <a:xfrm>
                    <a:off x="5844009" y="2483965"/>
                    <a:ext cx="381000" cy="381000"/>
                  </a:xfrm>
                  <a:prstGeom prst="ellipse">
                    <a:avLst/>
                  </a:prstGeom>
                  <a:blipFill rotWithShape="0">
                    <a:blip r:embed="rId28"/>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Oval 34"/>
                  <p:cNvSpPr/>
                  <p:nvPr/>
                </p:nvSpPr>
                <p:spPr>
                  <a:xfrm>
                    <a:off x="6553200" y="248396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𝟒</m:t>
                              </m:r>
                            </m:sub>
                          </m:sSub>
                        </m:oMath>
                      </m:oMathPara>
                    </a14:m>
                    <a:endParaRPr lang="en-US" b="1" dirty="0"/>
                  </a:p>
                </p:txBody>
              </p:sp>
            </mc:Choice>
            <mc:Fallback xmlns="">
              <p:sp>
                <p:nvSpPr>
                  <p:cNvPr id="155" name="Oval 154"/>
                  <p:cNvSpPr>
                    <a:spLocks noRot="1" noChangeAspect="1" noMove="1" noResize="1" noEditPoints="1" noAdjustHandles="1" noChangeArrowheads="1" noChangeShapeType="1" noTextEdit="1"/>
                  </p:cNvSpPr>
                  <p:nvPr/>
                </p:nvSpPr>
                <p:spPr>
                  <a:xfrm>
                    <a:off x="6553200" y="2483965"/>
                    <a:ext cx="381000" cy="381000"/>
                  </a:xfrm>
                  <a:prstGeom prst="ellipse">
                    <a:avLst/>
                  </a:prstGeom>
                  <a:blipFill rotWithShape="0">
                    <a:blip r:embed="rId29"/>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Oval 35"/>
                  <p:cNvSpPr/>
                  <p:nvPr/>
                </p:nvSpPr>
                <p:spPr>
                  <a:xfrm>
                    <a:off x="7218226"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𝟖</m:t>
                              </m:r>
                            </m:sub>
                          </m:sSub>
                        </m:oMath>
                      </m:oMathPara>
                    </a14:m>
                    <a:endParaRPr lang="en-US" b="1" dirty="0"/>
                  </a:p>
                </p:txBody>
              </p:sp>
            </mc:Choice>
            <mc:Fallback xmlns="">
              <p:sp>
                <p:nvSpPr>
                  <p:cNvPr id="156" name="Oval 155"/>
                  <p:cNvSpPr>
                    <a:spLocks noRot="1" noChangeAspect="1" noMove="1" noResize="1" noEditPoints="1" noAdjustHandles="1" noChangeArrowheads="1" noChangeShapeType="1" noTextEdit="1"/>
                  </p:cNvSpPr>
                  <p:nvPr/>
                </p:nvSpPr>
                <p:spPr>
                  <a:xfrm>
                    <a:off x="7218226" y="2491645"/>
                    <a:ext cx="381000" cy="381000"/>
                  </a:xfrm>
                  <a:prstGeom prst="ellipse">
                    <a:avLst/>
                  </a:prstGeom>
                  <a:blipFill rotWithShape="0">
                    <a:blip r:embed="rId30"/>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Oval 36"/>
                  <p:cNvSpPr/>
                  <p:nvPr/>
                </p:nvSpPr>
                <p:spPr>
                  <a:xfrm>
                    <a:off x="7927417"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𝟗</m:t>
                              </m:r>
                            </m:sub>
                          </m:sSub>
                        </m:oMath>
                      </m:oMathPara>
                    </a14:m>
                    <a:endParaRPr lang="en-US" b="1" dirty="0"/>
                  </a:p>
                </p:txBody>
              </p:sp>
            </mc:Choice>
            <mc:Fallback xmlns="">
              <p:sp>
                <p:nvSpPr>
                  <p:cNvPr id="158" name="Oval 157"/>
                  <p:cNvSpPr>
                    <a:spLocks noRot="1" noChangeAspect="1" noMove="1" noResize="1" noEditPoints="1" noAdjustHandles="1" noChangeArrowheads="1" noChangeShapeType="1" noTextEdit="1"/>
                  </p:cNvSpPr>
                  <p:nvPr/>
                </p:nvSpPr>
                <p:spPr>
                  <a:xfrm>
                    <a:off x="7927417" y="2491645"/>
                    <a:ext cx="381000" cy="381000"/>
                  </a:xfrm>
                  <a:prstGeom prst="ellipse">
                    <a:avLst/>
                  </a:prstGeom>
                  <a:blipFill rotWithShape="0">
                    <a:blip r:embed="rId31"/>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 name="Oval 37"/>
                  <p:cNvSpPr/>
                  <p:nvPr/>
                </p:nvSpPr>
                <p:spPr>
                  <a:xfrm>
                    <a:off x="4724400" y="329154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𝟓</m:t>
                              </m:r>
                            </m:sub>
                          </m:sSub>
                        </m:oMath>
                      </m:oMathPara>
                    </a14:m>
                    <a:endParaRPr lang="en-US" b="1" dirty="0"/>
                  </a:p>
                </p:txBody>
              </p:sp>
            </mc:Choice>
            <mc:Fallback xmlns="">
              <p:sp>
                <p:nvSpPr>
                  <p:cNvPr id="159" name="Oval 158"/>
                  <p:cNvSpPr>
                    <a:spLocks noRot="1" noChangeAspect="1" noMove="1" noResize="1" noEditPoints="1" noAdjustHandles="1" noChangeArrowheads="1" noChangeShapeType="1" noTextEdit="1"/>
                  </p:cNvSpPr>
                  <p:nvPr/>
                </p:nvSpPr>
                <p:spPr>
                  <a:xfrm>
                    <a:off x="4724400" y="3291547"/>
                    <a:ext cx="381000" cy="381000"/>
                  </a:xfrm>
                  <a:prstGeom prst="ellipse">
                    <a:avLst/>
                  </a:prstGeom>
                  <a:blipFill rotWithShape="0">
                    <a:blip r:embed="rId32"/>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Oval 38"/>
                  <p:cNvSpPr/>
                  <p:nvPr/>
                </p:nvSpPr>
                <p:spPr>
                  <a:xfrm>
                    <a:off x="5486400" y="329547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𝟔</m:t>
                              </m:r>
                            </m:sub>
                          </m:sSub>
                        </m:oMath>
                      </m:oMathPara>
                    </a14:m>
                    <a:endParaRPr lang="en-US" b="1" dirty="0"/>
                  </a:p>
                </p:txBody>
              </p:sp>
            </mc:Choice>
            <mc:Fallback xmlns="">
              <p:sp>
                <p:nvSpPr>
                  <p:cNvPr id="160" name="Oval 159"/>
                  <p:cNvSpPr>
                    <a:spLocks noRot="1" noChangeAspect="1" noMove="1" noResize="1" noEditPoints="1" noAdjustHandles="1" noChangeArrowheads="1" noChangeShapeType="1" noTextEdit="1"/>
                  </p:cNvSpPr>
                  <p:nvPr/>
                </p:nvSpPr>
                <p:spPr>
                  <a:xfrm>
                    <a:off x="5486400" y="3295476"/>
                    <a:ext cx="381000" cy="381000"/>
                  </a:xfrm>
                  <a:prstGeom prst="ellipse">
                    <a:avLst/>
                  </a:prstGeom>
                  <a:blipFill rotWithShape="0">
                    <a:blip r:embed="rId33"/>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Oval 39"/>
                  <p:cNvSpPr/>
                  <p:nvPr/>
                </p:nvSpPr>
                <p:spPr>
                  <a:xfrm>
                    <a:off x="8229600" y="329154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𝟏𝟎</m:t>
                              </m:r>
                            </m:sub>
                          </m:sSub>
                        </m:oMath>
                      </m:oMathPara>
                    </a14:m>
                    <a:endParaRPr lang="en-US" b="1" dirty="0"/>
                  </a:p>
                </p:txBody>
              </p:sp>
            </mc:Choice>
            <mc:Fallback xmlns="">
              <p:sp>
                <p:nvSpPr>
                  <p:cNvPr id="162" name="Oval 161"/>
                  <p:cNvSpPr>
                    <a:spLocks noRot="1" noChangeAspect="1" noMove="1" noResize="1" noEditPoints="1" noAdjustHandles="1" noChangeArrowheads="1" noChangeShapeType="1" noTextEdit="1"/>
                  </p:cNvSpPr>
                  <p:nvPr/>
                </p:nvSpPr>
                <p:spPr>
                  <a:xfrm>
                    <a:off x="8229600" y="3291547"/>
                    <a:ext cx="381000" cy="381000"/>
                  </a:xfrm>
                  <a:prstGeom prst="ellipse">
                    <a:avLst/>
                  </a:prstGeom>
                  <a:blipFill rotWithShape="0">
                    <a:blip r:embed="rId34"/>
                    <a:stretch>
                      <a:fillRect l="-14925" r="-13433"/>
                    </a:stretch>
                  </a:blipFill>
                </p:spPr>
                <p:txBody>
                  <a:bodyPr/>
                  <a:lstStyle/>
                  <a:p>
                    <a:r>
                      <a:rPr lang="en-IN">
                        <a:noFill/>
                      </a:rPr>
                      <a:t> </a:t>
                    </a:r>
                  </a:p>
                </p:txBody>
              </p:sp>
            </mc:Fallback>
          </mc:AlternateContent>
          <p:cxnSp>
            <p:nvCxnSpPr>
              <p:cNvPr id="41" name="Straight Arrow Connector 40"/>
              <p:cNvCxnSpPr>
                <a:stCxn id="31" idx="3"/>
                <a:endCxn id="33" idx="0"/>
              </p:cNvCxnSpPr>
              <p:nvPr/>
            </p:nvCxnSpPr>
            <p:spPr>
              <a:xfrm flipH="1">
                <a:off x="5278160" y="2008782"/>
                <a:ext cx="949836" cy="4828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30" idx="3"/>
                <a:endCxn id="31" idx="7"/>
              </p:cNvCxnSpPr>
              <p:nvPr/>
            </p:nvCxnSpPr>
            <p:spPr>
              <a:xfrm flipH="1">
                <a:off x="6497404" y="1322873"/>
                <a:ext cx="340192" cy="41650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3" name="Straight Arrow Connector 42"/>
              <p:cNvCxnSpPr>
                <a:stCxn id="30" idx="5"/>
                <a:endCxn id="32" idx="1"/>
              </p:cNvCxnSpPr>
              <p:nvPr/>
            </p:nvCxnSpPr>
            <p:spPr>
              <a:xfrm>
                <a:off x="7107004" y="1322873"/>
                <a:ext cx="438472" cy="39275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31" idx="4"/>
                <a:endCxn id="34" idx="0"/>
              </p:cNvCxnSpPr>
              <p:nvPr/>
            </p:nvCxnSpPr>
            <p:spPr>
              <a:xfrm flipH="1">
                <a:off x="6034509" y="2064578"/>
                <a:ext cx="328191" cy="4193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a:stCxn id="31" idx="5"/>
                <a:endCxn id="35" idx="1"/>
              </p:cNvCxnSpPr>
              <p:nvPr/>
            </p:nvCxnSpPr>
            <p:spPr>
              <a:xfrm>
                <a:off x="6497404" y="2008782"/>
                <a:ext cx="111592" cy="53097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a:stCxn id="32" idx="3"/>
                <a:endCxn id="36" idx="0"/>
              </p:cNvCxnSpPr>
              <p:nvPr/>
            </p:nvCxnSpPr>
            <p:spPr>
              <a:xfrm flipH="1">
                <a:off x="7408726" y="1985039"/>
                <a:ext cx="136750" cy="506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a:stCxn id="32" idx="5"/>
                <a:endCxn id="37" idx="0"/>
              </p:cNvCxnSpPr>
              <p:nvPr/>
            </p:nvCxnSpPr>
            <p:spPr>
              <a:xfrm>
                <a:off x="7814884" y="1985039"/>
                <a:ext cx="303033" cy="506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p:cNvCxnSpPr>
                <a:stCxn id="33" idx="3"/>
                <a:endCxn id="38" idx="0"/>
              </p:cNvCxnSpPr>
              <p:nvPr/>
            </p:nvCxnSpPr>
            <p:spPr>
              <a:xfrm flipH="1">
                <a:off x="4914900" y="2816849"/>
                <a:ext cx="228556" cy="4746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a:stCxn id="33" idx="5"/>
                <a:endCxn id="39" idx="0"/>
              </p:cNvCxnSpPr>
              <p:nvPr/>
            </p:nvCxnSpPr>
            <p:spPr>
              <a:xfrm>
                <a:off x="5412864" y="2816849"/>
                <a:ext cx="264036" cy="47862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0" name="Straight Arrow Connector 49"/>
              <p:cNvCxnSpPr>
                <a:stCxn id="37" idx="5"/>
                <a:endCxn id="40" idx="0"/>
              </p:cNvCxnSpPr>
              <p:nvPr/>
            </p:nvCxnSpPr>
            <p:spPr>
              <a:xfrm>
                <a:off x="8252621" y="2816849"/>
                <a:ext cx="167479" cy="4746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29" name="TextBox 28"/>
            <p:cNvSpPr txBox="1"/>
            <p:nvPr/>
          </p:nvSpPr>
          <p:spPr>
            <a:xfrm>
              <a:off x="6816607" y="3676610"/>
              <a:ext cx="452368" cy="369332"/>
            </a:xfrm>
            <a:prstGeom prst="rect">
              <a:avLst/>
            </a:prstGeom>
            <a:noFill/>
          </p:spPr>
          <p:txBody>
            <a:bodyPr wrap="none" rtlCol="0">
              <a:spAutoFit/>
            </a:bodyPr>
            <a:lstStyle/>
            <a:p>
              <a:r>
                <a:rPr lang="en-IN" b="1" dirty="0" smtClean="0"/>
                <a:t>(b)</a:t>
              </a:r>
              <a:endParaRPr lang="en-US" b="1" dirty="0"/>
            </a:p>
          </p:txBody>
        </p:sp>
      </p:grpSp>
      <p:cxnSp>
        <p:nvCxnSpPr>
          <p:cNvPr id="70" name="Straight Arrow Connector 69"/>
          <p:cNvCxnSpPr>
            <a:stCxn id="73" idx="5"/>
            <a:endCxn id="76" idx="1"/>
          </p:cNvCxnSpPr>
          <p:nvPr/>
        </p:nvCxnSpPr>
        <p:spPr>
          <a:xfrm>
            <a:off x="4135204" y="3830131"/>
            <a:ext cx="416392" cy="39275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1" name="Straight Arrow Connector 70"/>
          <p:cNvCxnSpPr>
            <a:stCxn id="76" idx="5"/>
            <a:endCxn id="81" idx="1"/>
          </p:cNvCxnSpPr>
          <p:nvPr/>
        </p:nvCxnSpPr>
        <p:spPr>
          <a:xfrm>
            <a:off x="4821004" y="4492297"/>
            <a:ext cx="416392" cy="5624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72" name="Group 71"/>
          <p:cNvGrpSpPr/>
          <p:nvPr/>
        </p:nvGrpSpPr>
        <p:grpSpPr>
          <a:xfrm>
            <a:off x="2386620" y="3504927"/>
            <a:ext cx="3175980" cy="3048273"/>
            <a:chOff x="2158020" y="3455556"/>
            <a:chExt cx="3175980" cy="3048273"/>
          </a:xfrm>
        </p:grpSpPr>
        <mc:AlternateContent xmlns:mc="http://schemas.openxmlformats.org/markup-compatibility/2006" xmlns:a14="http://schemas.microsoft.com/office/drawing/2010/main">
          <mc:Choice Requires="a14">
            <p:sp>
              <p:nvSpPr>
                <p:cNvPr id="73" name="Oval 72"/>
                <p:cNvSpPr/>
                <p:nvPr/>
              </p:nvSpPr>
              <p:spPr>
                <a:xfrm>
                  <a:off x="3581400" y="345555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𝟎</m:t>
                            </m:r>
                          </m:sub>
                        </m:sSub>
                      </m:oMath>
                    </m:oMathPara>
                  </a14:m>
                  <a:endParaRPr lang="en-US" b="1" dirty="0"/>
                </a:p>
              </p:txBody>
            </p:sp>
          </mc:Choice>
          <mc:Fallback xmlns="">
            <p:sp>
              <p:nvSpPr>
                <p:cNvPr id="99" name="Oval 98"/>
                <p:cNvSpPr>
                  <a:spLocks noRot="1" noChangeAspect="1" noMove="1" noResize="1" noEditPoints="1" noAdjustHandles="1" noChangeArrowheads="1" noChangeShapeType="1" noTextEdit="1"/>
                </p:cNvSpPr>
                <p:nvPr/>
              </p:nvSpPr>
              <p:spPr>
                <a:xfrm>
                  <a:off x="3581400" y="3455556"/>
                  <a:ext cx="381000" cy="381000"/>
                </a:xfrm>
                <a:prstGeom prst="ellipse">
                  <a:avLst/>
                </a:prstGeom>
                <a:blipFill rotWithShape="0">
                  <a:blip r:embed="rId13"/>
                  <a:stretch>
                    <a:fillRect l="-1493" r="-1493"/>
                  </a:stretch>
                </a:blipFill>
              </p:spPr>
              <p:txBody>
                <a:bodyPr/>
                <a:lstStyle/>
                <a:p>
                  <a:r>
                    <a:rPr lang="en-IN">
                      <a:noFill/>
                    </a:rPr>
                    <a:t> </a:t>
                  </a:r>
                </a:p>
              </p:txBody>
            </p:sp>
          </mc:Fallback>
        </mc:AlternateContent>
        <p:grpSp>
          <p:nvGrpSpPr>
            <p:cNvPr id="74" name="Group 73"/>
            <p:cNvGrpSpPr/>
            <p:nvPr/>
          </p:nvGrpSpPr>
          <p:grpSpPr>
            <a:xfrm>
              <a:off x="2158020" y="3780760"/>
              <a:ext cx="3175980" cy="2723069"/>
              <a:chOff x="2158020" y="3780760"/>
              <a:chExt cx="3175980" cy="2723069"/>
            </a:xfrm>
          </p:grpSpPr>
          <mc:AlternateContent xmlns:mc="http://schemas.openxmlformats.org/markup-compatibility/2006" xmlns:a14="http://schemas.microsoft.com/office/drawing/2010/main">
            <mc:Choice Requires="a14">
              <p:sp>
                <p:nvSpPr>
                  <p:cNvPr id="75" name="Oval 74"/>
                  <p:cNvSpPr/>
                  <p:nvPr/>
                </p:nvSpPr>
                <p:spPr>
                  <a:xfrm>
                    <a:off x="2667000" y="414146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𝟕</m:t>
                              </m:r>
                            </m:sub>
                          </m:sSub>
                        </m:oMath>
                      </m:oMathPara>
                    </a14:m>
                    <a:endParaRPr lang="en-US" b="1" dirty="0"/>
                  </a:p>
                </p:txBody>
              </p:sp>
            </mc:Choice>
            <mc:Fallback xmlns="">
              <p:sp>
                <p:nvSpPr>
                  <p:cNvPr id="100" name="Oval 99"/>
                  <p:cNvSpPr>
                    <a:spLocks noRot="1" noChangeAspect="1" noMove="1" noResize="1" noEditPoints="1" noAdjustHandles="1" noChangeArrowheads="1" noChangeShapeType="1" noTextEdit="1"/>
                  </p:cNvSpPr>
                  <p:nvPr/>
                </p:nvSpPr>
                <p:spPr>
                  <a:xfrm>
                    <a:off x="2667000" y="4141465"/>
                    <a:ext cx="381000" cy="381000"/>
                  </a:xfrm>
                  <a:prstGeom prst="ellipse">
                    <a:avLst/>
                  </a:prstGeom>
                  <a:blipFill rotWithShape="0">
                    <a:blip r:embed="rId14"/>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6" name="Oval 75"/>
                  <p:cNvSpPr/>
                  <p:nvPr/>
                </p:nvSpPr>
                <p:spPr>
                  <a:xfrm>
                    <a:off x="4267200" y="411772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𝟏</m:t>
                              </m:r>
                            </m:sub>
                          </m:sSub>
                        </m:oMath>
                      </m:oMathPara>
                    </a14:m>
                    <a:endParaRPr lang="en-US" b="1" dirty="0"/>
                  </a:p>
                </p:txBody>
              </p:sp>
            </mc:Choice>
            <mc:Fallback xmlns="">
              <p:sp>
                <p:nvSpPr>
                  <p:cNvPr id="101" name="Oval 100"/>
                  <p:cNvSpPr>
                    <a:spLocks noRot="1" noChangeAspect="1" noMove="1" noResize="1" noEditPoints="1" noAdjustHandles="1" noChangeArrowheads="1" noChangeShapeType="1" noTextEdit="1"/>
                  </p:cNvSpPr>
                  <p:nvPr/>
                </p:nvSpPr>
                <p:spPr>
                  <a:xfrm>
                    <a:off x="4267200" y="4117722"/>
                    <a:ext cx="381000" cy="381000"/>
                  </a:xfrm>
                  <a:prstGeom prst="ellipse">
                    <a:avLst/>
                  </a:prstGeom>
                  <a:blipFill rotWithShape="0">
                    <a:blip r:embed="rId15"/>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7" name="Oval 76"/>
                  <p:cNvSpPr/>
                  <p:nvPr/>
                </p:nvSpPr>
                <p:spPr>
                  <a:xfrm>
                    <a:off x="2158020" y="494953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𝟖</m:t>
                              </m:r>
                            </m:sub>
                          </m:sSub>
                        </m:oMath>
                      </m:oMathPara>
                    </a14:m>
                    <a:endParaRPr lang="en-US" b="1" dirty="0"/>
                  </a:p>
                </p:txBody>
              </p:sp>
            </mc:Choice>
            <mc:Fallback xmlns="">
              <p:sp>
                <p:nvSpPr>
                  <p:cNvPr id="102" name="Oval 101"/>
                  <p:cNvSpPr>
                    <a:spLocks noRot="1" noChangeAspect="1" noMove="1" noResize="1" noEditPoints="1" noAdjustHandles="1" noChangeArrowheads="1" noChangeShapeType="1" noTextEdit="1"/>
                  </p:cNvSpPr>
                  <p:nvPr/>
                </p:nvSpPr>
                <p:spPr>
                  <a:xfrm>
                    <a:off x="2158020" y="4949532"/>
                    <a:ext cx="381000" cy="381000"/>
                  </a:xfrm>
                  <a:prstGeom prst="ellipse">
                    <a:avLst/>
                  </a:prstGeom>
                  <a:blipFill rotWithShape="0">
                    <a:blip r:embed="rId16"/>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8" name="Oval 77"/>
                  <p:cNvSpPr/>
                  <p:nvPr/>
                </p:nvSpPr>
                <p:spPr>
                  <a:xfrm>
                    <a:off x="2914369" y="494185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𝟗</m:t>
                              </m:r>
                            </m:sub>
                          </m:sSub>
                        </m:oMath>
                      </m:oMathPara>
                    </a14:m>
                    <a:endParaRPr lang="en-US" b="1" dirty="0"/>
                  </a:p>
                </p:txBody>
              </p:sp>
            </mc:Choice>
            <mc:Fallback xmlns="">
              <p:sp>
                <p:nvSpPr>
                  <p:cNvPr id="103" name="Oval 102"/>
                  <p:cNvSpPr>
                    <a:spLocks noRot="1" noChangeAspect="1" noMove="1" noResize="1" noEditPoints="1" noAdjustHandles="1" noChangeArrowheads="1" noChangeShapeType="1" noTextEdit="1"/>
                  </p:cNvSpPr>
                  <p:nvPr/>
                </p:nvSpPr>
                <p:spPr>
                  <a:xfrm>
                    <a:off x="2914369" y="4941852"/>
                    <a:ext cx="381000" cy="381000"/>
                  </a:xfrm>
                  <a:prstGeom prst="ellipse">
                    <a:avLst/>
                  </a:prstGeom>
                  <a:blipFill rotWithShape="0">
                    <a:blip r:embed="rId17"/>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9" name="Oval 78"/>
                  <p:cNvSpPr/>
                  <p:nvPr/>
                </p:nvSpPr>
                <p:spPr>
                  <a:xfrm>
                    <a:off x="3623560" y="494185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𝟐</m:t>
                              </m:r>
                            </m:sub>
                          </m:sSub>
                        </m:oMath>
                      </m:oMathPara>
                    </a14:m>
                    <a:endParaRPr lang="en-US" b="1" dirty="0"/>
                  </a:p>
                </p:txBody>
              </p:sp>
            </mc:Choice>
            <mc:Fallback xmlns="">
              <p:sp>
                <p:nvSpPr>
                  <p:cNvPr id="104" name="Oval 103"/>
                  <p:cNvSpPr>
                    <a:spLocks noRot="1" noChangeAspect="1" noMove="1" noResize="1" noEditPoints="1" noAdjustHandles="1" noChangeArrowheads="1" noChangeShapeType="1" noTextEdit="1"/>
                  </p:cNvSpPr>
                  <p:nvPr/>
                </p:nvSpPr>
                <p:spPr>
                  <a:xfrm>
                    <a:off x="3623560" y="4941852"/>
                    <a:ext cx="381000" cy="381000"/>
                  </a:xfrm>
                  <a:prstGeom prst="ellipse">
                    <a:avLst/>
                  </a:prstGeom>
                  <a:blipFill rotWithShape="0">
                    <a:blip r:embed="rId18"/>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0" name="Oval 79"/>
                  <p:cNvSpPr/>
                  <p:nvPr/>
                </p:nvSpPr>
                <p:spPr>
                  <a:xfrm>
                    <a:off x="4288586" y="494953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𝟑</m:t>
                              </m:r>
                            </m:sub>
                          </m:sSub>
                        </m:oMath>
                      </m:oMathPara>
                    </a14:m>
                    <a:endParaRPr lang="en-US" b="1" dirty="0"/>
                  </a:p>
                </p:txBody>
              </p:sp>
            </mc:Choice>
            <mc:Fallback xmlns="">
              <p:sp>
                <p:nvSpPr>
                  <p:cNvPr id="105" name="Oval 104"/>
                  <p:cNvSpPr>
                    <a:spLocks noRot="1" noChangeAspect="1" noMove="1" noResize="1" noEditPoints="1" noAdjustHandles="1" noChangeArrowheads="1" noChangeShapeType="1" noTextEdit="1"/>
                  </p:cNvSpPr>
                  <p:nvPr/>
                </p:nvSpPr>
                <p:spPr>
                  <a:xfrm>
                    <a:off x="4288586" y="4949532"/>
                    <a:ext cx="381000" cy="381000"/>
                  </a:xfrm>
                  <a:prstGeom prst="ellipse">
                    <a:avLst/>
                  </a:prstGeom>
                  <a:blipFill rotWithShape="0">
                    <a:blip r:embed="rId19"/>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1" name="Oval 80"/>
                  <p:cNvSpPr/>
                  <p:nvPr/>
                </p:nvSpPr>
                <p:spPr>
                  <a:xfrm>
                    <a:off x="4953000" y="494953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𝟒</m:t>
                              </m:r>
                            </m:sub>
                          </m:sSub>
                        </m:oMath>
                      </m:oMathPara>
                    </a14:m>
                    <a:endParaRPr lang="en-US" b="1" dirty="0"/>
                  </a:p>
                </p:txBody>
              </p:sp>
            </mc:Choice>
            <mc:Fallback xmlns="">
              <p:sp>
                <p:nvSpPr>
                  <p:cNvPr id="106" name="Oval 105"/>
                  <p:cNvSpPr>
                    <a:spLocks noRot="1" noChangeAspect="1" noMove="1" noResize="1" noEditPoints="1" noAdjustHandles="1" noChangeArrowheads="1" noChangeShapeType="1" noTextEdit="1"/>
                  </p:cNvSpPr>
                  <p:nvPr/>
                </p:nvSpPr>
                <p:spPr>
                  <a:xfrm>
                    <a:off x="4953000" y="4949532"/>
                    <a:ext cx="381000" cy="381000"/>
                  </a:xfrm>
                  <a:prstGeom prst="ellipse">
                    <a:avLst/>
                  </a:prstGeom>
                  <a:blipFill rotWithShape="0">
                    <a:blip r:embed="rId20"/>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2" name="Oval 81"/>
                  <p:cNvSpPr/>
                  <p:nvPr/>
                </p:nvSpPr>
                <p:spPr>
                  <a:xfrm>
                    <a:off x="2438400" y="57494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𝟏𝟎</m:t>
                              </m:r>
                            </m:sub>
                          </m:sSub>
                        </m:oMath>
                      </m:oMathPara>
                    </a14:m>
                    <a:endParaRPr lang="en-US" b="1" dirty="0"/>
                  </a:p>
                </p:txBody>
              </p:sp>
            </mc:Choice>
            <mc:Fallback xmlns="">
              <p:sp>
                <p:nvSpPr>
                  <p:cNvPr id="107" name="Oval 106"/>
                  <p:cNvSpPr>
                    <a:spLocks noRot="1" noChangeAspect="1" noMove="1" noResize="1" noEditPoints="1" noAdjustHandles="1" noChangeArrowheads="1" noChangeShapeType="1" noTextEdit="1"/>
                  </p:cNvSpPr>
                  <p:nvPr/>
                </p:nvSpPr>
                <p:spPr>
                  <a:xfrm>
                    <a:off x="2438400" y="5749434"/>
                    <a:ext cx="381000" cy="381000"/>
                  </a:xfrm>
                  <a:prstGeom prst="ellipse">
                    <a:avLst/>
                  </a:prstGeom>
                  <a:blipFill rotWithShape="0">
                    <a:blip r:embed="rId21"/>
                    <a:stretch>
                      <a:fillRect l="-15152" r="-1515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3" name="Oval 82"/>
                  <p:cNvSpPr/>
                  <p:nvPr/>
                </p:nvSpPr>
                <p:spPr>
                  <a:xfrm>
                    <a:off x="3276600" y="57533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𝟓</m:t>
                              </m:r>
                            </m:sub>
                          </m:sSub>
                        </m:oMath>
                      </m:oMathPara>
                    </a14:m>
                    <a:endParaRPr lang="en-US" b="1" dirty="0"/>
                  </a:p>
                </p:txBody>
              </p:sp>
            </mc:Choice>
            <mc:Fallback xmlns="">
              <p:sp>
                <p:nvSpPr>
                  <p:cNvPr id="109" name="Oval 108"/>
                  <p:cNvSpPr>
                    <a:spLocks noRot="1" noChangeAspect="1" noMove="1" noResize="1" noEditPoints="1" noAdjustHandles="1" noChangeArrowheads="1" noChangeShapeType="1" noTextEdit="1"/>
                  </p:cNvSpPr>
                  <p:nvPr/>
                </p:nvSpPr>
                <p:spPr>
                  <a:xfrm>
                    <a:off x="3276600" y="5753363"/>
                    <a:ext cx="381000" cy="381000"/>
                  </a:xfrm>
                  <a:prstGeom prst="ellipse">
                    <a:avLst/>
                  </a:prstGeom>
                  <a:blipFill rotWithShape="0">
                    <a:blip r:embed="rId22"/>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4" name="Oval 83"/>
                  <p:cNvSpPr/>
                  <p:nvPr/>
                </p:nvSpPr>
                <p:spPr>
                  <a:xfrm>
                    <a:off x="3962400" y="57494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𝟔</m:t>
                              </m:r>
                            </m:sub>
                          </m:sSub>
                        </m:oMath>
                      </m:oMathPara>
                    </a14:m>
                    <a:endParaRPr lang="en-US" b="1" dirty="0"/>
                  </a:p>
                </p:txBody>
              </p:sp>
            </mc:Choice>
            <mc:Fallback xmlns="">
              <p:sp>
                <p:nvSpPr>
                  <p:cNvPr id="110" name="Oval 109"/>
                  <p:cNvSpPr>
                    <a:spLocks noRot="1" noChangeAspect="1" noMove="1" noResize="1" noEditPoints="1" noAdjustHandles="1" noChangeArrowheads="1" noChangeShapeType="1" noTextEdit="1"/>
                  </p:cNvSpPr>
                  <p:nvPr/>
                </p:nvSpPr>
                <p:spPr>
                  <a:xfrm>
                    <a:off x="3962400" y="5749434"/>
                    <a:ext cx="381000" cy="381000"/>
                  </a:xfrm>
                  <a:prstGeom prst="ellipse">
                    <a:avLst/>
                  </a:prstGeom>
                  <a:blipFill rotWithShape="0">
                    <a:blip r:embed="rId23"/>
                    <a:stretch>
                      <a:fillRect l="-3030" r="-1515"/>
                    </a:stretch>
                  </a:blipFill>
                </p:spPr>
                <p:txBody>
                  <a:bodyPr/>
                  <a:lstStyle/>
                  <a:p>
                    <a:r>
                      <a:rPr lang="en-IN">
                        <a:noFill/>
                      </a:rPr>
                      <a:t> </a:t>
                    </a:r>
                  </a:p>
                </p:txBody>
              </p:sp>
            </mc:Fallback>
          </mc:AlternateContent>
          <p:cxnSp>
            <p:nvCxnSpPr>
              <p:cNvPr id="85" name="Straight Arrow Connector 84"/>
              <p:cNvCxnSpPr>
                <a:stCxn id="75" idx="3"/>
                <a:endCxn id="77" idx="0"/>
              </p:cNvCxnSpPr>
              <p:nvPr/>
            </p:nvCxnSpPr>
            <p:spPr>
              <a:xfrm flipH="1">
                <a:off x="2348520" y="4466669"/>
                <a:ext cx="374276" cy="4828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a:stCxn id="73" idx="3"/>
                <a:endCxn id="75" idx="7"/>
              </p:cNvCxnSpPr>
              <p:nvPr/>
            </p:nvCxnSpPr>
            <p:spPr>
              <a:xfrm flipH="1">
                <a:off x="2992204" y="3780760"/>
                <a:ext cx="644992" cy="41650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7" name="Straight Arrow Connector 86"/>
              <p:cNvCxnSpPr>
                <a:stCxn id="78" idx="3"/>
                <a:endCxn id="82" idx="0"/>
              </p:cNvCxnSpPr>
              <p:nvPr/>
            </p:nvCxnSpPr>
            <p:spPr>
              <a:xfrm flipH="1">
                <a:off x="2628900" y="5267056"/>
                <a:ext cx="341265" cy="48237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8" name="Straight Arrow Connector 87"/>
              <p:cNvCxnSpPr>
                <a:stCxn id="79" idx="3"/>
                <a:endCxn id="83" idx="0"/>
              </p:cNvCxnSpPr>
              <p:nvPr/>
            </p:nvCxnSpPr>
            <p:spPr>
              <a:xfrm flipH="1">
                <a:off x="3467100" y="5267056"/>
                <a:ext cx="212256" cy="48630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9" name="Straight Arrow Connector 88"/>
              <p:cNvCxnSpPr>
                <a:stCxn id="79" idx="5"/>
                <a:endCxn id="84" idx="0"/>
              </p:cNvCxnSpPr>
              <p:nvPr/>
            </p:nvCxnSpPr>
            <p:spPr>
              <a:xfrm>
                <a:off x="3948764" y="5267056"/>
                <a:ext cx="204136" cy="48237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0" name="TextBox 89"/>
              <p:cNvSpPr txBox="1"/>
              <p:nvPr/>
            </p:nvSpPr>
            <p:spPr>
              <a:xfrm>
                <a:off x="3886967" y="6134497"/>
                <a:ext cx="425116" cy="369332"/>
              </a:xfrm>
              <a:prstGeom prst="rect">
                <a:avLst/>
              </a:prstGeom>
              <a:noFill/>
            </p:spPr>
            <p:txBody>
              <a:bodyPr wrap="none" rtlCol="0">
                <a:spAutoFit/>
              </a:bodyPr>
              <a:lstStyle/>
              <a:p>
                <a:r>
                  <a:rPr lang="en-IN" b="1" dirty="0" smtClean="0"/>
                  <a:t>(c)</a:t>
                </a:r>
                <a:endParaRPr lang="en-US" b="1" dirty="0"/>
              </a:p>
            </p:txBody>
          </p:sp>
        </p:grpSp>
      </p:grpSp>
      <p:cxnSp>
        <p:nvCxnSpPr>
          <p:cNvPr id="91" name="Straight Arrow Connector 90"/>
          <p:cNvCxnSpPr/>
          <p:nvPr/>
        </p:nvCxnSpPr>
        <p:spPr>
          <a:xfrm>
            <a:off x="3086100" y="4571836"/>
            <a:ext cx="247369" cy="4193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2" name="Straight Arrow Connector 91"/>
          <p:cNvCxnSpPr/>
          <p:nvPr/>
        </p:nvCxnSpPr>
        <p:spPr>
          <a:xfrm flipH="1">
            <a:off x="4042660" y="4492297"/>
            <a:ext cx="508936" cy="49892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3" name="Straight Arrow Connector 92"/>
          <p:cNvCxnSpPr/>
          <p:nvPr/>
        </p:nvCxnSpPr>
        <p:spPr>
          <a:xfrm>
            <a:off x="4686300" y="4548093"/>
            <a:ext cx="21386" cy="45081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3373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Tree– Concepts &amp; Definitions</a:t>
            </a:r>
            <a:endParaRPr lang="en-US" dirty="0"/>
          </a:p>
        </p:txBody>
      </p:sp>
      <p:sp>
        <p:nvSpPr>
          <p:cNvPr id="3" name="Content Placeholder 2"/>
          <p:cNvSpPr>
            <a:spLocks noGrp="1"/>
          </p:cNvSpPr>
          <p:nvPr>
            <p:ph idx="1"/>
          </p:nvPr>
        </p:nvSpPr>
        <p:spPr/>
        <p:txBody>
          <a:bodyPr>
            <a:normAutofit/>
          </a:bodyPr>
          <a:lstStyle/>
          <a:p>
            <a:r>
              <a:rPr lang="en-US" b="1" dirty="0">
                <a:solidFill>
                  <a:srgbClr val="C00000"/>
                </a:solidFill>
              </a:rPr>
              <a:t>Terminal Node (Leaf Node</a:t>
            </a:r>
            <a:r>
              <a:rPr lang="en-US" b="1" dirty="0" smtClean="0">
                <a:solidFill>
                  <a:srgbClr val="C00000"/>
                </a:solidFill>
              </a:rPr>
              <a:t>)</a:t>
            </a:r>
          </a:p>
          <a:p>
            <a:pPr lvl="1"/>
            <a:r>
              <a:rPr lang="en-IN" dirty="0"/>
              <a:t>In a directed tree, any </a:t>
            </a:r>
            <a:r>
              <a:rPr lang="en-IN" b="1" dirty="0">
                <a:solidFill>
                  <a:srgbClr val="FF0000"/>
                </a:solidFill>
              </a:rPr>
              <a:t>node</a:t>
            </a:r>
            <a:r>
              <a:rPr lang="en-IN" dirty="0">
                <a:solidFill>
                  <a:srgbClr val="FF0000"/>
                </a:solidFill>
              </a:rPr>
              <a:t> </a:t>
            </a:r>
            <a:r>
              <a:rPr lang="en-IN" dirty="0"/>
              <a:t>which </a:t>
            </a:r>
            <a:r>
              <a:rPr lang="en-IN" b="1" dirty="0">
                <a:solidFill>
                  <a:srgbClr val="FF0000"/>
                </a:solidFill>
              </a:rPr>
              <a:t>has out degree 0 </a:t>
            </a:r>
            <a:r>
              <a:rPr lang="en-IN" dirty="0"/>
              <a:t>is called terminal node or leaf </a:t>
            </a:r>
            <a:r>
              <a:rPr lang="en-IN" dirty="0" smtClean="0"/>
              <a:t>node</a:t>
            </a:r>
          </a:p>
          <a:p>
            <a:r>
              <a:rPr lang="en-US" b="1" dirty="0">
                <a:solidFill>
                  <a:srgbClr val="C00000"/>
                </a:solidFill>
              </a:rPr>
              <a:t>Level of </a:t>
            </a:r>
            <a:r>
              <a:rPr lang="en-US" b="1" dirty="0" smtClean="0">
                <a:solidFill>
                  <a:srgbClr val="C00000"/>
                </a:solidFill>
              </a:rPr>
              <a:t>Node</a:t>
            </a:r>
          </a:p>
          <a:p>
            <a:pPr lvl="1"/>
            <a:r>
              <a:rPr lang="en-IN" dirty="0"/>
              <a:t>The level of any node is the length of its path from the </a:t>
            </a:r>
            <a:r>
              <a:rPr lang="en-IN" dirty="0" smtClean="0"/>
              <a:t>root</a:t>
            </a:r>
          </a:p>
          <a:p>
            <a:r>
              <a:rPr lang="en-US" b="1" dirty="0">
                <a:solidFill>
                  <a:srgbClr val="C00000"/>
                </a:solidFill>
              </a:rPr>
              <a:t>Ordered </a:t>
            </a:r>
            <a:r>
              <a:rPr lang="en-US" b="1" dirty="0" smtClean="0">
                <a:solidFill>
                  <a:srgbClr val="C00000"/>
                </a:solidFill>
              </a:rPr>
              <a:t>Tree</a:t>
            </a:r>
          </a:p>
          <a:p>
            <a:pPr lvl="1"/>
            <a:r>
              <a:rPr lang="en-IN" dirty="0"/>
              <a:t>In a directed tree an ordering of the nodes at each level is prescribed then such a tree is called ordered </a:t>
            </a:r>
            <a:r>
              <a:rPr lang="en-IN" dirty="0" smtClean="0"/>
              <a:t>tree</a:t>
            </a:r>
          </a:p>
          <a:p>
            <a:pPr lvl="1"/>
            <a:r>
              <a:rPr lang="en-IN" dirty="0" smtClean="0"/>
              <a:t>The diagrams (b) and (c) represents same directed tree but different ordered tree</a:t>
            </a:r>
          </a:p>
          <a:p>
            <a:r>
              <a:rPr lang="en-US" b="1" dirty="0" smtClean="0">
                <a:solidFill>
                  <a:srgbClr val="C00000"/>
                </a:solidFill>
              </a:rPr>
              <a:t>Forest</a:t>
            </a:r>
          </a:p>
          <a:p>
            <a:pPr lvl="1"/>
            <a:r>
              <a:rPr lang="en-IN" dirty="0"/>
              <a:t>If we delete the root and its edges connecting the nodes at level 1, we obtain a set of disjoint tree. A set of disjoint tree is a </a:t>
            </a:r>
            <a:r>
              <a:rPr lang="en-IN" dirty="0" smtClean="0"/>
              <a:t>forest</a:t>
            </a:r>
          </a:p>
        </p:txBody>
      </p:sp>
    </p:spTree>
    <p:extLst>
      <p:ext uri="{BB962C8B-B14F-4D97-AF65-F5344CB8AC3E}">
        <p14:creationId xmlns:p14="http://schemas.microsoft.com/office/powerpoint/2010/main" val="179446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Representation of Directed Tree</a:t>
            </a:r>
            <a:endParaRPr lang="en-US" dirty="0"/>
          </a:p>
        </p:txBody>
      </p:sp>
      <p:sp>
        <p:nvSpPr>
          <p:cNvPr id="3" name="Content Placeholder 2"/>
          <p:cNvSpPr>
            <a:spLocks noGrp="1"/>
          </p:cNvSpPr>
          <p:nvPr>
            <p:ph idx="1"/>
          </p:nvPr>
        </p:nvSpPr>
        <p:spPr/>
        <p:txBody>
          <a:bodyPr/>
          <a:lstStyle/>
          <a:p>
            <a:r>
              <a:rPr lang="en-IN" dirty="0" smtClean="0"/>
              <a:t>Other way to represent directed tree are</a:t>
            </a:r>
          </a:p>
          <a:p>
            <a:pPr lvl="1"/>
            <a:r>
              <a:rPr lang="en-IN" dirty="0" smtClean="0"/>
              <a:t>Venn Diagram</a:t>
            </a:r>
          </a:p>
          <a:p>
            <a:pPr lvl="1"/>
            <a:r>
              <a:rPr lang="en-IN" dirty="0" smtClean="0"/>
              <a:t>Nesting of Parenthesis</a:t>
            </a:r>
          </a:p>
          <a:p>
            <a:pPr lvl="1"/>
            <a:r>
              <a:rPr lang="en-IN" dirty="0" smtClean="0"/>
              <a:t>Like table content of Book</a:t>
            </a:r>
          </a:p>
          <a:p>
            <a:pPr lvl="1"/>
            <a:r>
              <a:rPr lang="en-IN" dirty="0" smtClean="0"/>
              <a:t>Level Format</a:t>
            </a:r>
            <a:endParaRPr lang="en-US" dirty="0"/>
          </a:p>
        </p:txBody>
      </p:sp>
      <p:grpSp>
        <p:nvGrpSpPr>
          <p:cNvPr id="5" name="Group 4"/>
          <p:cNvGrpSpPr/>
          <p:nvPr/>
        </p:nvGrpSpPr>
        <p:grpSpPr>
          <a:xfrm>
            <a:off x="4724400" y="3046949"/>
            <a:ext cx="3886200" cy="2678807"/>
            <a:chOff x="4724400" y="997669"/>
            <a:chExt cx="3886200" cy="2678807"/>
          </a:xfrm>
        </p:grpSpPr>
        <mc:AlternateContent xmlns:mc="http://schemas.openxmlformats.org/markup-compatibility/2006" xmlns:a14="http://schemas.microsoft.com/office/drawing/2010/main">
          <mc:Choice Requires="a14">
            <p:sp>
              <p:nvSpPr>
                <p:cNvPr id="7" name="Oval 6"/>
                <p:cNvSpPr/>
                <p:nvPr/>
              </p:nvSpPr>
              <p:spPr>
                <a:xfrm>
                  <a:off x="6781800" y="99766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𝟎</m:t>
                            </m:r>
                          </m:sub>
                        </m:sSub>
                      </m:oMath>
                    </m:oMathPara>
                  </a14:m>
                  <a:endParaRPr lang="en-US" b="1" dirty="0"/>
                </a:p>
              </p:txBody>
            </p:sp>
          </mc:Choice>
          <mc:Fallback xmlns="">
            <p:sp>
              <p:nvSpPr>
                <p:cNvPr id="149" name="Oval 148"/>
                <p:cNvSpPr>
                  <a:spLocks noRot="1" noChangeAspect="1" noMove="1" noResize="1" noEditPoints="1" noAdjustHandles="1" noChangeArrowheads="1" noChangeShapeType="1" noTextEdit="1"/>
                </p:cNvSpPr>
                <p:nvPr/>
              </p:nvSpPr>
              <p:spPr>
                <a:xfrm>
                  <a:off x="6781800" y="997669"/>
                  <a:ext cx="381000" cy="381000"/>
                </a:xfrm>
                <a:prstGeom prst="ellipse">
                  <a:avLst/>
                </a:prstGeom>
                <a:blipFill rotWithShape="0">
                  <a:blip r:embed="rId2"/>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6172200" y="168357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𝟏</m:t>
                            </m:r>
                          </m:sub>
                        </m:sSub>
                      </m:oMath>
                    </m:oMathPara>
                  </a14:m>
                  <a:endParaRPr lang="en-US" b="1" dirty="0"/>
                </a:p>
              </p:txBody>
            </p:sp>
          </mc:Choice>
          <mc:Fallback xmlns="">
            <p:sp>
              <p:nvSpPr>
                <p:cNvPr id="150" name="Oval 149"/>
                <p:cNvSpPr>
                  <a:spLocks noRot="1" noChangeAspect="1" noMove="1" noResize="1" noEditPoints="1" noAdjustHandles="1" noChangeArrowheads="1" noChangeShapeType="1" noTextEdit="1"/>
                </p:cNvSpPr>
                <p:nvPr/>
              </p:nvSpPr>
              <p:spPr>
                <a:xfrm>
                  <a:off x="6172200" y="1683578"/>
                  <a:ext cx="381000" cy="381000"/>
                </a:xfrm>
                <a:prstGeom prst="ellipse">
                  <a:avLst/>
                </a:prstGeom>
                <a:blipFill rotWithShape="0">
                  <a:blip r:embed="rId3"/>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7489680" y="165983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𝟕</m:t>
                            </m:r>
                          </m:sub>
                        </m:sSub>
                      </m:oMath>
                    </m:oMathPara>
                  </a14:m>
                  <a:endParaRPr lang="en-US" b="1" dirty="0"/>
                </a:p>
              </p:txBody>
            </p:sp>
          </mc:Choice>
          <mc:Fallback xmlns="">
            <p:sp>
              <p:nvSpPr>
                <p:cNvPr id="152" name="Oval 151"/>
                <p:cNvSpPr>
                  <a:spLocks noRot="1" noChangeAspect="1" noMove="1" noResize="1" noEditPoints="1" noAdjustHandles="1" noChangeArrowheads="1" noChangeShapeType="1" noTextEdit="1"/>
                </p:cNvSpPr>
                <p:nvPr/>
              </p:nvSpPr>
              <p:spPr>
                <a:xfrm>
                  <a:off x="7489680" y="1659835"/>
                  <a:ext cx="381000" cy="381000"/>
                </a:xfrm>
                <a:prstGeom prst="ellipse">
                  <a:avLst/>
                </a:prstGeom>
                <a:blipFill rotWithShape="0">
                  <a:blip r:embed="rId4"/>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5087660"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𝟐</m:t>
                            </m:r>
                          </m:sub>
                        </m:sSub>
                      </m:oMath>
                    </m:oMathPara>
                  </a14:m>
                  <a:endParaRPr lang="en-US" b="1" dirty="0"/>
                </a:p>
              </p:txBody>
            </p:sp>
          </mc:Choice>
          <mc:Fallback xmlns="">
            <p:sp>
              <p:nvSpPr>
                <p:cNvPr id="153" name="Oval 152"/>
                <p:cNvSpPr>
                  <a:spLocks noRot="1" noChangeAspect="1" noMove="1" noResize="1" noEditPoints="1" noAdjustHandles="1" noChangeArrowheads="1" noChangeShapeType="1" noTextEdit="1"/>
                </p:cNvSpPr>
                <p:nvPr/>
              </p:nvSpPr>
              <p:spPr>
                <a:xfrm>
                  <a:off x="5087660" y="2491645"/>
                  <a:ext cx="381000" cy="381000"/>
                </a:xfrm>
                <a:prstGeom prst="ellipse">
                  <a:avLst/>
                </a:prstGeom>
                <a:blipFill rotWithShape="0">
                  <a:blip r:embed="rId5"/>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p:cNvSpPr/>
                <p:nvPr/>
              </p:nvSpPr>
              <p:spPr>
                <a:xfrm>
                  <a:off x="5844009" y="248396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𝟑</m:t>
                            </m:r>
                          </m:sub>
                        </m:sSub>
                      </m:oMath>
                    </m:oMathPara>
                  </a14:m>
                  <a:endParaRPr lang="en-US" b="1" dirty="0"/>
                </a:p>
              </p:txBody>
            </p:sp>
          </mc:Choice>
          <mc:Fallback xmlns="">
            <p:sp>
              <p:nvSpPr>
                <p:cNvPr id="154" name="Oval 153"/>
                <p:cNvSpPr>
                  <a:spLocks noRot="1" noChangeAspect="1" noMove="1" noResize="1" noEditPoints="1" noAdjustHandles="1" noChangeArrowheads="1" noChangeShapeType="1" noTextEdit="1"/>
                </p:cNvSpPr>
                <p:nvPr/>
              </p:nvSpPr>
              <p:spPr>
                <a:xfrm>
                  <a:off x="5844009" y="2483965"/>
                  <a:ext cx="381000" cy="381000"/>
                </a:xfrm>
                <a:prstGeom prst="ellipse">
                  <a:avLst/>
                </a:prstGeom>
                <a:blipFill rotWithShape="0">
                  <a:blip r:embed="rId6"/>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p:cNvSpPr/>
                <p:nvPr/>
              </p:nvSpPr>
              <p:spPr>
                <a:xfrm>
                  <a:off x="6553200" y="248396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𝟒</m:t>
                            </m:r>
                          </m:sub>
                        </m:sSub>
                      </m:oMath>
                    </m:oMathPara>
                  </a14:m>
                  <a:endParaRPr lang="en-US" b="1" dirty="0"/>
                </a:p>
              </p:txBody>
            </p:sp>
          </mc:Choice>
          <mc:Fallback xmlns="">
            <p:sp>
              <p:nvSpPr>
                <p:cNvPr id="155" name="Oval 154"/>
                <p:cNvSpPr>
                  <a:spLocks noRot="1" noChangeAspect="1" noMove="1" noResize="1" noEditPoints="1" noAdjustHandles="1" noChangeArrowheads="1" noChangeShapeType="1" noTextEdit="1"/>
                </p:cNvSpPr>
                <p:nvPr/>
              </p:nvSpPr>
              <p:spPr>
                <a:xfrm>
                  <a:off x="6553200" y="2483965"/>
                  <a:ext cx="381000" cy="381000"/>
                </a:xfrm>
                <a:prstGeom prst="ellipse">
                  <a:avLst/>
                </a:prstGeom>
                <a:blipFill rotWithShape="0">
                  <a:blip r:embed="rId7"/>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p:cNvSpPr/>
                <p:nvPr/>
              </p:nvSpPr>
              <p:spPr>
                <a:xfrm>
                  <a:off x="7218226"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𝟖</m:t>
                            </m:r>
                          </m:sub>
                        </m:sSub>
                      </m:oMath>
                    </m:oMathPara>
                  </a14:m>
                  <a:endParaRPr lang="en-US" b="1" dirty="0"/>
                </a:p>
              </p:txBody>
            </p:sp>
          </mc:Choice>
          <mc:Fallback xmlns="">
            <p:sp>
              <p:nvSpPr>
                <p:cNvPr id="156" name="Oval 155"/>
                <p:cNvSpPr>
                  <a:spLocks noRot="1" noChangeAspect="1" noMove="1" noResize="1" noEditPoints="1" noAdjustHandles="1" noChangeArrowheads="1" noChangeShapeType="1" noTextEdit="1"/>
                </p:cNvSpPr>
                <p:nvPr/>
              </p:nvSpPr>
              <p:spPr>
                <a:xfrm>
                  <a:off x="7218226" y="2491645"/>
                  <a:ext cx="381000" cy="381000"/>
                </a:xfrm>
                <a:prstGeom prst="ellipse">
                  <a:avLst/>
                </a:prstGeom>
                <a:blipFill rotWithShape="0">
                  <a:blip r:embed="rId8"/>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7927417"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𝟗</m:t>
                            </m:r>
                          </m:sub>
                        </m:sSub>
                      </m:oMath>
                    </m:oMathPara>
                  </a14:m>
                  <a:endParaRPr lang="en-US" b="1" dirty="0"/>
                </a:p>
              </p:txBody>
            </p:sp>
          </mc:Choice>
          <mc:Fallback xmlns="">
            <p:sp>
              <p:nvSpPr>
                <p:cNvPr id="158" name="Oval 157"/>
                <p:cNvSpPr>
                  <a:spLocks noRot="1" noChangeAspect="1" noMove="1" noResize="1" noEditPoints="1" noAdjustHandles="1" noChangeArrowheads="1" noChangeShapeType="1" noTextEdit="1"/>
                </p:cNvSpPr>
                <p:nvPr/>
              </p:nvSpPr>
              <p:spPr>
                <a:xfrm>
                  <a:off x="7927417" y="2491645"/>
                  <a:ext cx="381000" cy="381000"/>
                </a:xfrm>
                <a:prstGeom prst="ellipse">
                  <a:avLst/>
                </a:prstGeom>
                <a:blipFill rotWithShape="0">
                  <a:blip r:embed="rId9"/>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Oval 14"/>
                <p:cNvSpPr/>
                <p:nvPr/>
              </p:nvSpPr>
              <p:spPr>
                <a:xfrm>
                  <a:off x="4724400" y="329154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𝟓</m:t>
                            </m:r>
                          </m:sub>
                        </m:sSub>
                      </m:oMath>
                    </m:oMathPara>
                  </a14:m>
                  <a:endParaRPr lang="en-US" b="1" dirty="0"/>
                </a:p>
              </p:txBody>
            </p:sp>
          </mc:Choice>
          <mc:Fallback xmlns="">
            <p:sp>
              <p:nvSpPr>
                <p:cNvPr id="159" name="Oval 158"/>
                <p:cNvSpPr>
                  <a:spLocks noRot="1" noChangeAspect="1" noMove="1" noResize="1" noEditPoints="1" noAdjustHandles="1" noChangeArrowheads="1" noChangeShapeType="1" noTextEdit="1"/>
                </p:cNvSpPr>
                <p:nvPr/>
              </p:nvSpPr>
              <p:spPr>
                <a:xfrm>
                  <a:off x="4724400" y="3291547"/>
                  <a:ext cx="381000" cy="381000"/>
                </a:xfrm>
                <a:prstGeom prst="ellipse">
                  <a:avLst/>
                </a:prstGeom>
                <a:blipFill rotWithShape="0">
                  <a:blip r:embed="rId10"/>
                  <a:stretch>
                    <a:fillRect l="-3030" r="-303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Oval 15"/>
                <p:cNvSpPr/>
                <p:nvPr/>
              </p:nvSpPr>
              <p:spPr>
                <a:xfrm>
                  <a:off x="5486400" y="329547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𝟔</m:t>
                            </m:r>
                          </m:sub>
                        </m:sSub>
                      </m:oMath>
                    </m:oMathPara>
                  </a14:m>
                  <a:endParaRPr lang="en-US" b="1" dirty="0"/>
                </a:p>
              </p:txBody>
            </p:sp>
          </mc:Choice>
          <mc:Fallback xmlns="">
            <p:sp>
              <p:nvSpPr>
                <p:cNvPr id="160" name="Oval 159"/>
                <p:cNvSpPr>
                  <a:spLocks noRot="1" noChangeAspect="1" noMove="1" noResize="1" noEditPoints="1" noAdjustHandles="1" noChangeArrowheads="1" noChangeShapeType="1" noTextEdit="1"/>
                </p:cNvSpPr>
                <p:nvPr/>
              </p:nvSpPr>
              <p:spPr>
                <a:xfrm>
                  <a:off x="5486400" y="3295476"/>
                  <a:ext cx="381000" cy="381000"/>
                </a:xfrm>
                <a:prstGeom prst="ellipse">
                  <a:avLst/>
                </a:prstGeom>
                <a:blipFill rotWithShape="0">
                  <a:blip r:embed="rId11"/>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Oval 16"/>
                <p:cNvSpPr/>
                <p:nvPr/>
              </p:nvSpPr>
              <p:spPr>
                <a:xfrm>
                  <a:off x="8229600" y="329154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𝟏𝟎</m:t>
                            </m:r>
                          </m:sub>
                        </m:sSub>
                      </m:oMath>
                    </m:oMathPara>
                  </a14:m>
                  <a:endParaRPr lang="en-US" b="1" dirty="0"/>
                </a:p>
              </p:txBody>
            </p:sp>
          </mc:Choice>
          <mc:Fallback xmlns="">
            <p:sp>
              <p:nvSpPr>
                <p:cNvPr id="162" name="Oval 161"/>
                <p:cNvSpPr>
                  <a:spLocks noRot="1" noChangeAspect="1" noMove="1" noResize="1" noEditPoints="1" noAdjustHandles="1" noChangeArrowheads="1" noChangeShapeType="1" noTextEdit="1"/>
                </p:cNvSpPr>
                <p:nvPr/>
              </p:nvSpPr>
              <p:spPr>
                <a:xfrm>
                  <a:off x="8229600" y="3291547"/>
                  <a:ext cx="381000" cy="381000"/>
                </a:xfrm>
                <a:prstGeom prst="ellipse">
                  <a:avLst/>
                </a:prstGeom>
                <a:blipFill rotWithShape="0">
                  <a:blip r:embed="rId12"/>
                  <a:stretch>
                    <a:fillRect l="-15152" r="-15152"/>
                  </a:stretch>
                </a:blipFill>
              </p:spPr>
              <p:txBody>
                <a:bodyPr/>
                <a:lstStyle/>
                <a:p>
                  <a:r>
                    <a:rPr lang="en-IN">
                      <a:noFill/>
                    </a:rPr>
                    <a:t> </a:t>
                  </a:r>
                </a:p>
              </p:txBody>
            </p:sp>
          </mc:Fallback>
        </mc:AlternateContent>
        <p:cxnSp>
          <p:nvCxnSpPr>
            <p:cNvPr id="18" name="Straight Arrow Connector 17"/>
            <p:cNvCxnSpPr>
              <a:stCxn id="8" idx="3"/>
              <a:endCxn id="10" idx="0"/>
            </p:cNvCxnSpPr>
            <p:nvPr/>
          </p:nvCxnSpPr>
          <p:spPr>
            <a:xfrm flipH="1">
              <a:off x="5278160" y="2008782"/>
              <a:ext cx="949836" cy="4828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7" idx="3"/>
              <a:endCxn id="8" idx="7"/>
            </p:cNvCxnSpPr>
            <p:nvPr/>
          </p:nvCxnSpPr>
          <p:spPr>
            <a:xfrm flipH="1">
              <a:off x="6497404" y="1322873"/>
              <a:ext cx="340192" cy="41650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7" idx="5"/>
              <a:endCxn id="9" idx="1"/>
            </p:cNvCxnSpPr>
            <p:nvPr/>
          </p:nvCxnSpPr>
          <p:spPr>
            <a:xfrm>
              <a:off x="7107004" y="1322873"/>
              <a:ext cx="438472" cy="39275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8" idx="4"/>
              <a:endCxn id="11" idx="0"/>
            </p:cNvCxnSpPr>
            <p:nvPr/>
          </p:nvCxnSpPr>
          <p:spPr>
            <a:xfrm flipH="1">
              <a:off x="6034509" y="2064578"/>
              <a:ext cx="328191" cy="4193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5"/>
              <a:endCxn id="12" idx="1"/>
            </p:cNvCxnSpPr>
            <p:nvPr/>
          </p:nvCxnSpPr>
          <p:spPr>
            <a:xfrm>
              <a:off x="6497404" y="2008782"/>
              <a:ext cx="111592" cy="53097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3" idx="0"/>
            </p:cNvCxnSpPr>
            <p:nvPr/>
          </p:nvCxnSpPr>
          <p:spPr>
            <a:xfrm flipH="1">
              <a:off x="7408726" y="1985039"/>
              <a:ext cx="136750" cy="506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9" idx="5"/>
              <a:endCxn id="14" idx="0"/>
            </p:cNvCxnSpPr>
            <p:nvPr/>
          </p:nvCxnSpPr>
          <p:spPr>
            <a:xfrm>
              <a:off x="7814884" y="1985039"/>
              <a:ext cx="303033" cy="506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0" idx="3"/>
              <a:endCxn id="15" idx="0"/>
            </p:cNvCxnSpPr>
            <p:nvPr/>
          </p:nvCxnSpPr>
          <p:spPr>
            <a:xfrm flipH="1">
              <a:off x="4914900" y="2816849"/>
              <a:ext cx="228556" cy="4746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0" idx="5"/>
              <a:endCxn id="16" idx="0"/>
            </p:cNvCxnSpPr>
            <p:nvPr/>
          </p:nvCxnSpPr>
          <p:spPr>
            <a:xfrm>
              <a:off x="5412864" y="2816849"/>
              <a:ext cx="264036" cy="47862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4" idx="5"/>
              <a:endCxn id="17" idx="0"/>
            </p:cNvCxnSpPr>
            <p:nvPr/>
          </p:nvCxnSpPr>
          <p:spPr>
            <a:xfrm>
              <a:off x="8252621" y="2816849"/>
              <a:ext cx="167479" cy="4746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2567888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Venn Diagram</a:t>
            </a:r>
            <a:endParaRPr lang="en-US" dirty="0"/>
          </a:p>
        </p:txBody>
      </p:sp>
      <p:grpSp>
        <p:nvGrpSpPr>
          <p:cNvPr id="5" name="Group 4"/>
          <p:cNvGrpSpPr/>
          <p:nvPr/>
        </p:nvGrpSpPr>
        <p:grpSpPr>
          <a:xfrm>
            <a:off x="457200" y="1275278"/>
            <a:ext cx="3886200" cy="2678807"/>
            <a:chOff x="4724400" y="997669"/>
            <a:chExt cx="3886200" cy="2678807"/>
          </a:xfrm>
        </p:grpSpPr>
        <mc:AlternateContent xmlns:mc="http://schemas.openxmlformats.org/markup-compatibility/2006" xmlns:a14="http://schemas.microsoft.com/office/drawing/2010/main">
          <mc:Choice Requires="a14">
            <p:sp>
              <p:nvSpPr>
                <p:cNvPr id="7" name="Oval 6"/>
                <p:cNvSpPr/>
                <p:nvPr/>
              </p:nvSpPr>
              <p:spPr>
                <a:xfrm>
                  <a:off x="6781800" y="99766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𝟎</m:t>
                            </m:r>
                          </m:sub>
                        </m:sSub>
                      </m:oMath>
                    </m:oMathPara>
                  </a14:m>
                  <a:endParaRPr lang="en-US" b="1" dirty="0"/>
                </a:p>
              </p:txBody>
            </p:sp>
          </mc:Choice>
          <mc:Fallback xmlns="">
            <p:sp>
              <p:nvSpPr>
                <p:cNvPr id="149" name="Oval 148"/>
                <p:cNvSpPr>
                  <a:spLocks noRot="1" noChangeAspect="1" noMove="1" noResize="1" noEditPoints="1" noAdjustHandles="1" noChangeArrowheads="1" noChangeShapeType="1" noTextEdit="1"/>
                </p:cNvSpPr>
                <p:nvPr/>
              </p:nvSpPr>
              <p:spPr>
                <a:xfrm>
                  <a:off x="6781800" y="997669"/>
                  <a:ext cx="381000" cy="381000"/>
                </a:xfrm>
                <a:prstGeom prst="ellipse">
                  <a:avLst/>
                </a:prstGeom>
                <a:blipFill rotWithShape="0">
                  <a:blip r:embed="rId2"/>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6172200" y="168357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𝟏</m:t>
                            </m:r>
                          </m:sub>
                        </m:sSub>
                      </m:oMath>
                    </m:oMathPara>
                  </a14:m>
                  <a:endParaRPr lang="en-US" b="1" dirty="0"/>
                </a:p>
              </p:txBody>
            </p:sp>
          </mc:Choice>
          <mc:Fallback xmlns="">
            <p:sp>
              <p:nvSpPr>
                <p:cNvPr id="150" name="Oval 149"/>
                <p:cNvSpPr>
                  <a:spLocks noRot="1" noChangeAspect="1" noMove="1" noResize="1" noEditPoints="1" noAdjustHandles="1" noChangeArrowheads="1" noChangeShapeType="1" noTextEdit="1"/>
                </p:cNvSpPr>
                <p:nvPr/>
              </p:nvSpPr>
              <p:spPr>
                <a:xfrm>
                  <a:off x="6172200" y="1683578"/>
                  <a:ext cx="381000" cy="381000"/>
                </a:xfrm>
                <a:prstGeom prst="ellipse">
                  <a:avLst/>
                </a:prstGeom>
                <a:blipFill rotWithShape="0">
                  <a:blip r:embed="rId3"/>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7489680" y="165983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𝟕</m:t>
                            </m:r>
                          </m:sub>
                        </m:sSub>
                      </m:oMath>
                    </m:oMathPara>
                  </a14:m>
                  <a:endParaRPr lang="en-US" b="1" dirty="0"/>
                </a:p>
              </p:txBody>
            </p:sp>
          </mc:Choice>
          <mc:Fallback xmlns="">
            <p:sp>
              <p:nvSpPr>
                <p:cNvPr id="152" name="Oval 151"/>
                <p:cNvSpPr>
                  <a:spLocks noRot="1" noChangeAspect="1" noMove="1" noResize="1" noEditPoints="1" noAdjustHandles="1" noChangeArrowheads="1" noChangeShapeType="1" noTextEdit="1"/>
                </p:cNvSpPr>
                <p:nvPr/>
              </p:nvSpPr>
              <p:spPr>
                <a:xfrm>
                  <a:off x="7489680" y="1659835"/>
                  <a:ext cx="381000" cy="381000"/>
                </a:xfrm>
                <a:prstGeom prst="ellipse">
                  <a:avLst/>
                </a:prstGeom>
                <a:blipFill rotWithShape="0">
                  <a:blip r:embed="rId4"/>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5087660"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𝟐</m:t>
                            </m:r>
                          </m:sub>
                        </m:sSub>
                      </m:oMath>
                    </m:oMathPara>
                  </a14:m>
                  <a:endParaRPr lang="en-US" b="1" dirty="0"/>
                </a:p>
              </p:txBody>
            </p:sp>
          </mc:Choice>
          <mc:Fallback xmlns="">
            <p:sp>
              <p:nvSpPr>
                <p:cNvPr id="153" name="Oval 152"/>
                <p:cNvSpPr>
                  <a:spLocks noRot="1" noChangeAspect="1" noMove="1" noResize="1" noEditPoints="1" noAdjustHandles="1" noChangeArrowheads="1" noChangeShapeType="1" noTextEdit="1"/>
                </p:cNvSpPr>
                <p:nvPr/>
              </p:nvSpPr>
              <p:spPr>
                <a:xfrm>
                  <a:off x="5087660" y="2491645"/>
                  <a:ext cx="381000" cy="381000"/>
                </a:xfrm>
                <a:prstGeom prst="ellipse">
                  <a:avLst/>
                </a:prstGeom>
                <a:blipFill rotWithShape="0">
                  <a:blip r:embed="rId5"/>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p:cNvSpPr/>
                <p:nvPr/>
              </p:nvSpPr>
              <p:spPr>
                <a:xfrm>
                  <a:off x="5844009" y="248396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𝟑</m:t>
                            </m:r>
                          </m:sub>
                        </m:sSub>
                      </m:oMath>
                    </m:oMathPara>
                  </a14:m>
                  <a:endParaRPr lang="en-US" b="1" dirty="0"/>
                </a:p>
              </p:txBody>
            </p:sp>
          </mc:Choice>
          <mc:Fallback xmlns="">
            <p:sp>
              <p:nvSpPr>
                <p:cNvPr id="154" name="Oval 153"/>
                <p:cNvSpPr>
                  <a:spLocks noRot="1" noChangeAspect="1" noMove="1" noResize="1" noEditPoints="1" noAdjustHandles="1" noChangeArrowheads="1" noChangeShapeType="1" noTextEdit="1"/>
                </p:cNvSpPr>
                <p:nvPr/>
              </p:nvSpPr>
              <p:spPr>
                <a:xfrm>
                  <a:off x="5844009" y="2483965"/>
                  <a:ext cx="381000" cy="381000"/>
                </a:xfrm>
                <a:prstGeom prst="ellipse">
                  <a:avLst/>
                </a:prstGeom>
                <a:blipFill rotWithShape="0">
                  <a:blip r:embed="rId6"/>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p:cNvSpPr/>
                <p:nvPr/>
              </p:nvSpPr>
              <p:spPr>
                <a:xfrm>
                  <a:off x="6553200" y="248396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𝟒</m:t>
                            </m:r>
                          </m:sub>
                        </m:sSub>
                      </m:oMath>
                    </m:oMathPara>
                  </a14:m>
                  <a:endParaRPr lang="en-US" b="1" dirty="0"/>
                </a:p>
              </p:txBody>
            </p:sp>
          </mc:Choice>
          <mc:Fallback xmlns="">
            <p:sp>
              <p:nvSpPr>
                <p:cNvPr id="155" name="Oval 154"/>
                <p:cNvSpPr>
                  <a:spLocks noRot="1" noChangeAspect="1" noMove="1" noResize="1" noEditPoints="1" noAdjustHandles="1" noChangeArrowheads="1" noChangeShapeType="1" noTextEdit="1"/>
                </p:cNvSpPr>
                <p:nvPr/>
              </p:nvSpPr>
              <p:spPr>
                <a:xfrm>
                  <a:off x="6553200" y="2483965"/>
                  <a:ext cx="381000" cy="381000"/>
                </a:xfrm>
                <a:prstGeom prst="ellipse">
                  <a:avLst/>
                </a:prstGeom>
                <a:blipFill rotWithShape="0">
                  <a:blip r:embed="rId7"/>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p:cNvSpPr/>
                <p:nvPr/>
              </p:nvSpPr>
              <p:spPr>
                <a:xfrm>
                  <a:off x="7218226"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𝟖</m:t>
                            </m:r>
                          </m:sub>
                        </m:sSub>
                      </m:oMath>
                    </m:oMathPara>
                  </a14:m>
                  <a:endParaRPr lang="en-US" b="1" dirty="0"/>
                </a:p>
              </p:txBody>
            </p:sp>
          </mc:Choice>
          <mc:Fallback xmlns="">
            <p:sp>
              <p:nvSpPr>
                <p:cNvPr id="156" name="Oval 155"/>
                <p:cNvSpPr>
                  <a:spLocks noRot="1" noChangeAspect="1" noMove="1" noResize="1" noEditPoints="1" noAdjustHandles="1" noChangeArrowheads="1" noChangeShapeType="1" noTextEdit="1"/>
                </p:cNvSpPr>
                <p:nvPr/>
              </p:nvSpPr>
              <p:spPr>
                <a:xfrm>
                  <a:off x="7218226" y="2491645"/>
                  <a:ext cx="381000" cy="381000"/>
                </a:xfrm>
                <a:prstGeom prst="ellipse">
                  <a:avLst/>
                </a:prstGeom>
                <a:blipFill rotWithShape="0">
                  <a:blip r:embed="rId8"/>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7927417"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𝟗</m:t>
                            </m:r>
                          </m:sub>
                        </m:sSub>
                      </m:oMath>
                    </m:oMathPara>
                  </a14:m>
                  <a:endParaRPr lang="en-US" b="1" dirty="0"/>
                </a:p>
              </p:txBody>
            </p:sp>
          </mc:Choice>
          <mc:Fallback xmlns="">
            <p:sp>
              <p:nvSpPr>
                <p:cNvPr id="158" name="Oval 157"/>
                <p:cNvSpPr>
                  <a:spLocks noRot="1" noChangeAspect="1" noMove="1" noResize="1" noEditPoints="1" noAdjustHandles="1" noChangeArrowheads="1" noChangeShapeType="1" noTextEdit="1"/>
                </p:cNvSpPr>
                <p:nvPr/>
              </p:nvSpPr>
              <p:spPr>
                <a:xfrm>
                  <a:off x="7927417" y="2491645"/>
                  <a:ext cx="381000" cy="381000"/>
                </a:xfrm>
                <a:prstGeom prst="ellipse">
                  <a:avLst/>
                </a:prstGeom>
                <a:blipFill rotWithShape="0">
                  <a:blip r:embed="rId9"/>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Oval 14"/>
                <p:cNvSpPr/>
                <p:nvPr/>
              </p:nvSpPr>
              <p:spPr>
                <a:xfrm>
                  <a:off x="4724400" y="329154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𝟓</m:t>
                            </m:r>
                          </m:sub>
                        </m:sSub>
                      </m:oMath>
                    </m:oMathPara>
                  </a14:m>
                  <a:endParaRPr lang="en-US" b="1" dirty="0"/>
                </a:p>
              </p:txBody>
            </p:sp>
          </mc:Choice>
          <mc:Fallback xmlns="">
            <p:sp>
              <p:nvSpPr>
                <p:cNvPr id="159" name="Oval 158"/>
                <p:cNvSpPr>
                  <a:spLocks noRot="1" noChangeAspect="1" noMove="1" noResize="1" noEditPoints="1" noAdjustHandles="1" noChangeArrowheads="1" noChangeShapeType="1" noTextEdit="1"/>
                </p:cNvSpPr>
                <p:nvPr/>
              </p:nvSpPr>
              <p:spPr>
                <a:xfrm>
                  <a:off x="4724400" y="3291547"/>
                  <a:ext cx="381000" cy="381000"/>
                </a:xfrm>
                <a:prstGeom prst="ellipse">
                  <a:avLst/>
                </a:prstGeom>
                <a:blipFill rotWithShape="0">
                  <a:blip r:embed="rId10"/>
                  <a:stretch>
                    <a:fillRect l="-3030" r="-303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Oval 15"/>
                <p:cNvSpPr/>
                <p:nvPr/>
              </p:nvSpPr>
              <p:spPr>
                <a:xfrm>
                  <a:off x="5486400" y="329547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𝟔</m:t>
                            </m:r>
                          </m:sub>
                        </m:sSub>
                      </m:oMath>
                    </m:oMathPara>
                  </a14:m>
                  <a:endParaRPr lang="en-US" b="1" dirty="0"/>
                </a:p>
              </p:txBody>
            </p:sp>
          </mc:Choice>
          <mc:Fallback xmlns="">
            <p:sp>
              <p:nvSpPr>
                <p:cNvPr id="160" name="Oval 159"/>
                <p:cNvSpPr>
                  <a:spLocks noRot="1" noChangeAspect="1" noMove="1" noResize="1" noEditPoints="1" noAdjustHandles="1" noChangeArrowheads="1" noChangeShapeType="1" noTextEdit="1"/>
                </p:cNvSpPr>
                <p:nvPr/>
              </p:nvSpPr>
              <p:spPr>
                <a:xfrm>
                  <a:off x="5486400" y="3295476"/>
                  <a:ext cx="381000" cy="381000"/>
                </a:xfrm>
                <a:prstGeom prst="ellipse">
                  <a:avLst/>
                </a:prstGeom>
                <a:blipFill rotWithShape="0">
                  <a:blip r:embed="rId11"/>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Oval 16"/>
                <p:cNvSpPr/>
                <p:nvPr/>
              </p:nvSpPr>
              <p:spPr>
                <a:xfrm>
                  <a:off x="8229600" y="329154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𝟏𝟎</m:t>
                            </m:r>
                          </m:sub>
                        </m:sSub>
                      </m:oMath>
                    </m:oMathPara>
                  </a14:m>
                  <a:endParaRPr lang="en-US" b="1" dirty="0"/>
                </a:p>
              </p:txBody>
            </p:sp>
          </mc:Choice>
          <mc:Fallback xmlns="">
            <p:sp>
              <p:nvSpPr>
                <p:cNvPr id="162" name="Oval 161"/>
                <p:cNvSpPr>
                  <a:spLocks noRot="1" noChangeAspect="1" noMove="1" noResize="1" noEditPoints="1" noAdjustHandles="1" noChangeArrowheads="1" noChangeShapeType="1" noTextEdit="1"/>
                </p:cNvSpPr>
                <p:nvPr/>
              </p:nvSpPr>
              <p:spPr>
                <a:xfrm>
                  <a:off x="8229600" y="3291547"/>
                  <a:ext cx="381000" cy="381000"/>
                </a:xfrm>
                <a:prstGeom prst="ellipse">
                  <a:avLst/>
                </a:prstGeom>
                <a:blipFill rotWithShape="0">
                  <a:blip r:embed="rId12"/>
                  <a:stretch>
                    <a:fillRect l="-15152" r="-15152"/>
                  </a:stretch>
                </a:blipFill>
              </p:spPr>
              <p:txBody>
                <a:bodyPr/>
                <a:lstStyle/>
                <a:p>
                  <a:r>
                    <a:rPr lang="en-IN">
                      <a:noFill/>
                    </a:rPr>
                    <a:t> </a:t>
                  </a:r>
                </a:p>
              </p:txBody>
            </p:sp>
          </mc:Fallback>
        </mc:AlternateContent>
        <p:cxnSp>
          <p:nvCxnSpPr>
            <p:cNvPr id="18" name="Straight Arrow Connector 17"/>
            <p:cNvCxnSpPr>
              <a:stCxn id="8" idx="3"/>
              <a:endCxn id="10" idx="0"/>
            </p:cNvCxnSpPr>
            <p:nvPr/>
          </p:nvCxnSpPr>
          <p:spPr>
            <a:xfrm flipH="1">
              <a:off x="5278160" y="2008782"/>
              <a:ext cx="949836" cy="4828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7" idx="3"/>
              <a:endCxn id="8" idx="7"/>
            </p:cNvCxnSpPr>
            <p:nvPr/>
          </p:nvCxnSpPr>
          <p:spPr>
            <a:xfrm flipH="1">
              <a:off x="6497404" y="1322873"/>
              <a:ext cx="340192" cy="41650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7" idx="5"/>
              <a:endCxn id="9" idx="1"/>
            </p:cNvCxnSpPr>
            <p:nvPr/>
          </p:nvCxnSpPr>
          <p:spPr>
            <a:xfrm>
              <a:off x="7107004" y="1322873"/>
              <a:ext cx="438472" cy="39275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8" idx="4"/>
              <a:endCxn id="11" idx="0"/>
            </p:cNvCxnSpPr>
            <p:nvPr/>
          </p:nvCxnSpPr>
          <p:spPr>
            <a:xfrm flipH="1">
              <a:off x="6034509" y="2064578"/>
              <a:ext cx="328191" cy="4193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5"/>
              <a:endCxn id="12" idx="1"/>
            </p:cNvCxnSpPr>
            <p:nvPr/>
          </p:nvCxnSpPr>
          <p:spPr>
            <a:xfrm>
              <a:off x="6497404" y="2008782"/>
              <a:ext cx="111592" cy="53097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3" idx="0"/>
            </p:cNvCxnSpPr>
            <p:nvPr/>
          </p:nvCxnSpPr>
          <p:spPr>
            <a:xfrm flipH="1">
              <a:off x="7408726" y="1985039"/>
              <a:ext cx="136750" cy="506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9" idx="5"/>
              <a:endCxn id="14" idx="0"/>
            </p:cNvCxnSpPr>
            <p:nvPr/>
          </p:nvCxnSpPr>
          <p:spPr>
            <a:xfrm>
              <a:off x="7814884" y="1985039"/>
              <a:ext cx="303033" cy="506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0" idx="3"/>
              <a:endCxn id="15" idx="0"/>
            </p:cNvCxnSpPr>
            <p:nvPr/>
          </p:nvCxnSpPr>
          <p:spPr>
            <a:xfrm flipH="1">
              <a:off x="4914900" y="2816849"/>
              <a:ext cx="228556" cy="4746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0" idx="5"/>
              <a:endCxn id="16" idx="0"/>
            </p:cNvCxnSpPr>
            <p:nvPr/>
          </p:nvCxnSpPr>
          <p:spPr>
            <a:xfrm>
              <a:off x="5412864" y="2816849"/>
              <a:ext cx="264036" cy="47862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4" idx="5"/>
              <a:endCxn id="17" idx="0"/>
            </p:cNvCxnSpPr>
            <p:nvPr/>
          </p:nvCxnSpPr>
          <p:spPr>
            <a:xfrm>
              <a:off x="8252621" y="2816849"/>
              <a:ext cx="167479" cy="4746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29" name="Oval 28"/>
          <p:cNvSpPr/>
          <p:nvPr/>
        </p:nvSpPr>
        <p:spPr>
          <a:xfrm>
            <a:off x="4724400" y="990600"/>
            <a:ext cx="4038600" cy="480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0" name="Oval 29"/>
          <p:cNvSpPr/>
          <p:nvPr/>
        </p:nvSpPr>
        <p:spPr>
          <a:xfrm>
            <a:off x="4886859" y="1652766"/>
            <a:ext cx="1752600" cy="3429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p:cNvSpPr/>
          <p:nvPr/>
        </p:nvSpPr>
        <p:spPr>
          <a:xfrm>
            <a:off x="4955617" y="2286000"/>
            <a:ext cx="914400" cy="22779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32" name="Oval 31"/>
          <p:cNvSpPr/>
          <p:nvPr/>
        </p:nvSpPr>
        <p:spPr>
          <a:xfrm>
            <a:off x="5928693" y="2450799"/>
            <a:ext cx="589243" cy="7179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b="1" dirty="0" smtClean="0"/>
              <a:t>V3</a:t>
            </a:r>
            <a:endParaRPr lang="en-IN" sz="1400" b="1" dirty="0"/>
          </a:p>
        </p:txBody>
      </p:sp>
      <p:sp>
        <p:nvSpPr>
          <p:cNvPr id="33" name="Oval 32"/>
          <p:cNvSpPr/>
          <p:nvPr/>
        </p:nvSpPr>
        <p:spPr>
          <a:xfrm>
            <a:off x="5938775" y="3505422"/>
            <a:ext cx="589243" cy="7179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b="1" dirty="0" smtClean="0"/>
              <a:t>V4</a:t>
            </a:r>
            <a:endParaRPr lang="en-IN" sz="1400" b="1" dirty="0"/>
          </a:p>
        </p:txBody>
      </p:sp>
      <p:sp>
        <p:nvSpPr>
          <p:cNvPr id="34" name="Oval 33"/>
          <p:cNvSpPr/>
          <p:nvPr/>
        </p:nvSpPr>
        <p:spPr>
          <a:xfrm>
            <a:off x="6802249" y="1717206"/>
            <a:ext cx="1752600" cy="3429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p:cNvSpPr/>
          <p:nvPr/>
        </p:nvSpPr>
        <p:spPr>
          <a:xfrm>
            <a:off x="7213818" y="2476896"/>
            <a:ext cx="914400" cy="165477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36" name="Oval 35"/>
          <p:cNvSpPr/>
          <p:nvPr/>
        </p:nvSpPr>
        <p:spPr>
          <a:xfrm>
            <a:off x="7383927" y="4267200"/>
            <a:ext cx="589243" cy="7179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dirty="0" smtClean="0"/>
              <a:t>V8</a:t>
            </a:r>
            <a:endParaRPr lang="en-IN" sz="1400" dirty="0"/>
          </a:p>
        </p:txBody>
      </p:sp>
      <p:sp>
        <p:nvSpPr>
          <p:cNvPr id="37" name="Oval 36"/>
          <p:cNvSpPr/>
          <p:nvPr/>
        </p:nvSpPr>
        <p:spPr>
          <a:xfrm>
            <a:off x="5067300" y="2971151"/>
            <a:ext cx="531724" cy="5342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a:t>V</a:t>
            </a:r>
            <a:r>
              <a:rPr lang="en-IN" sz="1400" dirty="0" smtClean="0"/>
              <a:t>5</a:t>
            </a:r>
            <a:endParaRPr lang="en-IN" sz="1400" dirty="0"/>
          </a:p>
        </p:txBody>
      </p:sp>
      <p:sp>
        <p:nvSpPr>
          <p:cNvPr id="38" name="Oval 37"/>
          <p:cNvSpPr/>
          <p:nvPr/>
        </p:nvSpPr>
        <p:spPr>
          <a:xfrm>
            <a:off x="7350908" y="3238286"/>
            <a:ext cx="666556" cy="5342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smtClean="0"/>
              <a:t>V10</a:t>
            </a:r>
            <a:endParaRPr lang="en-IN" sz="1400" dirty="0"/>
          </a:p>
        </p:txBody>
      </p:sp>
      <p:sp>
        <p:nvSpPr>
          <p:cNvPr id="39" name="Oval 38"/>
          <p:cNvSpPr/>
          <p:nvPr/>
        </p:nvSpPr>
        <p:spPr>
          <a:xfrm>
            <a:off x="5101769" y="3675781"/>
            <a:ext cx="531724" cy="5342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smtClean="0"/>
              <a:t>V</a:t>
            </a:r>
            <a:r>
              <a:rPr lang="en-IN" sz="1400" dirty="0"/>
              <a:t>6</a:t>
            </a:r>
          </a:p>
        </p:txBody>
      </p:sp>
      <p:sp>
        <p:nvSpPr>
          <p:cNvPr id="40" name="TextBox 39"/>
          <p:cNvSpPr txBox="1"/>
          <p:nvPr/>
        </p:nvSpPr>
        <p:spPr>
          <a:xfrm>
            <a:off x="5496670" y="1840468"/>
            <a:ext cx="437940" cy="369332"/>
          </a:xfrm>
          <a:prstGeom prst="rect">
            <a:avLst/>
          </a:prstGeom>
          <a:noFill/>
        </p:spPr>
        <p:txBody>
          <a:bodyPr wrap="none" rtlCol="0">
            <a:spAutoFit/>
          </a:bodyPr>
          <a:lstStyle/>
          <a:p>
            <a:r>
              <a:rPr lang="en-IN" b="1" dirty="0" smtClean="0">
                <a:solidFill>
                  <a:schemeClr val="bg1"/>
                </a:solidFill>
              </a:rPr>
              <a:t>V1</a:t>
            </a:r>
            <a:endParaRPr lang="en-US" b="1" dirty="0">
              <a:solidFill>
                <a:schemeClr val="bg1"/>
              </a:solidFill>
            </a:endParaRPr>
          </a:p>
        </p:txBody>
      </p:sp>
      <p:sp>
        <p:nvSpPr>
          <p:cNvPr id="41" name="TextBox 40"/>
          <p:cNvSpPr txBox="1"/>
          <p:nvPr/>
        </p:nvSpPr>
        <p:spPr>
          <a:xfrm>
            <a:off x="7515759" y="1972034"/>
            <a:ext cx="437940" cy="369332"/>
          </a:xfrm>
          <a:prstGeom prst="rect">
            <a:avLst/>
          </a:prstGeom>
          <a:noFill/>
        </p:spPr>
        <p:txBody>
          <a:bodyPr wrap="none" rtlCol="0">
            <a:spAutoFit/>
          </a:bodyPr>
          <a:lstStyle/>
          <a:p>
            <a:r>
              <a:rPr lang="en-IN" b="1" dirty="0" smtClean="0">
                <a:solidFill>
                  <a:schemeClr val="bg1"/>
                </a:solidFill>
              </a:rPr>
              <a:t>V7</a:t>
            </a:r>
            <a:endParaRPr lang="en-US" b="1" dirty="0">
              <a:solidFill>
                <a:schemeClr val="bg1"/>
              </a:solidFill>
            </a:endParaRPr>
          </a:p>
        </p:txBody>
      </p:sp>
      <p:sp>
        <p:nvSpPr>
          <p:cNvPr id="42" name="TextBox 41"/>
          <p:cNvSpPr txBox="1"/>
          <p:nvPr/>
        </p:nvSpPr>
        <p:spPr>
          <a:xfrm>
            <a:off x="7459578" y="2627867"/>
            <a:ext cx="437940" cy="369332"/>
          </a:xfrm>
          <a:prstGeom prst="rect">
            <a:avLst/>
          </a:prstGeom>
          <a:noFill/>
        </p:spPr>
        <p:txBody>
          <a:bodyPr wrap="none" rtlCol="0">
            <a:spAutoFit/>
          </a:bodyPr>
          <a:lstStyle/>
          <a:p>
            <a:r>
              <a:rPr lang="en-IN" b="1" dirty="0" smtClean="0">
                <a:solidFill>
                  <a:schemeClr val="bg1"/>
                </a:solidFill>
              </a:rPr>
              <a:t>V9</a:t>
            </a:r>
            <a:endParaRPr lang="en-US" b="1" dirty="0">
              <a:solidFill>
                <a:schemeClr val="bg1"/>
              </a:solidFill>
            </a:endParaRPr>
          </a:p>
        </p:txBody>
      </p:sp>
      <p:sp>
        <p:nvSpPr>
          <p:cNvPr id="43" name="TextBox 42"/>
          <p:cNvSpPr txBox="1"/>
          <p:nvPr/>
        </p:nvSpPr>
        <p:spPr>
          <a:xfrm>
            <a:off x="6562830" y="1339388"/>
            <a:ext cx="437940" cy="369332"/>
          </a:xfrm>
          <a:prstGeom prst="rect">
            <a:avLst/>
          </a:prstGeom>
          <a:noFill/>
        </p:spPr>
        <p:txBody>
          <a:bodyPr wrap="none" rtlCol="0">
            <a:spAutoFit/>
          </a:bodyPr>
          <a:lstStyle/>
          <a:p>
            <a:r>
              <a:rPr lang="en-IN" b="1" dirty="0" smtClean="0">
                <a:solidFill>
                  <a:schemeClr val="bg1"/>
                </a:solidFill>
              </a:rPr>
              <a:t>V0</a:t>
            </a:r>
            <a:endParaRPr lang="en-US" b="1" dirty="0">
              <a:solidFill>
                <a:schemeClr val="bg1"/>
              </a:solidFill>
            </a:endParaRPr>
          </a:p>
        </p:txBody>
      </p:sp>
      <p:sp>
        <p:nvSpPr>
          <p:cNvPr id="44" name="TextBox 43"/>
          <p:cNvSpPr txBox="1"/>
          <p:nvPr/>
        </p:nvSpPr>
        <p:spPr>
          <a:xfrm>
            <a:off x="5183119" y="2536963"/>
            <a:ext cx="437940" cy="369332"/>
          </a:xfrm>
          <a:prstGeom prst="rect">
            <a:avLst/>
          </a:prstGeom>
          <a:noFill/>
        </p:spPr>
        <p:txBody>
          <a:bodyPr wrap="none" rtlCol="0">
            <a:spAutoFit/>
          </a:bodyPr>
          <a:lstStyle/>
          <a:p>
            <a:r>
              <a:rPr lang="en-IN" b="1" dirty="0" smtClean="0">
                <a:solidFill>
                  <a:schemeClr val="bg1"/>
                </a:solidFill>
              </a:rPr>
              <a:t>V2</a:t>
            </a:r>
            <a:endParaRPr lang="en-US" b="1" dirty="0">
              <a:solidFill>
                <a:schemeClr val="bg1"/>
              </a:solidFill>
            </a:endParaRPr>
          </a:p>
        </p:txBody>
      </p:sp>
    </p:spTree>
    <p:extLst>
      <p:ext uri="{BB962C8B-B14F-4D97-AF65-F5344CB8AC3E}">
        <p14:creationId xmlns:p14="http://schemas.microsoft.com/office/powerpoint/2010/main" val="194871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p:bldP spid="41" grpId="0"/>
      <p:bldP spid="42" grpId="0"/>
      <p:bldP spid="43" grpId="0"/>
      <p:bldP spid="4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Nesting of Parenthesis</a:t>
            </a:r>
            <a:endParaRPr lang="en-US" dirty="0"/>
          </a:p>
        </p:txBody>
      </p:sp>
      <p:grpSp>
        <p:nvGrpSpPr>
          <p:cNvPr id="4" name="Group 3"/>
          <p:cNvGrpSpPr/>
          <p:nvPr/>
        </p:nvGrpSpPr>
        <p:grpSpPr>
          <a:xfrm>
            <a:off x="152400" y="1588393"/>
            <a:ext cx="3886200" cy="2678807"/>
            <a:chOff x="4724400" y="997669"/>
            <a:chExt cx="3886200" cy="2678807"/>
          </a:xfrm>
        </p:grpSpPr>
        <mc:AlternateContent xmlns:mc="http://schemas.openxmlformats.org/markup-compatibility/2006" xmlns:a14="http://schemas.microsoft.com/office/drawing/2010/main">
          <mc:Choice Requires="a14">
            <p:sp>
              <p:nvSpPr>
                <p:cNvPr id="5" name="Oval 4"/>
                <p:cNvSpPr/>
                <p:nvPr/>
              </p:nvSpPr>
              <p:spPr>
                <a:xfrm>
                  <a:off x="6781800" y="99766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𝟎</m:t>
                            </m:r>
                          </m:sub>
                        </m:sSub>
                      </m:oMath>
                    </m:oMathPara>
                  </a14:m>
                  <a:endParaRPr lang="en-US" b="1" dirty="0"/>
                </a:p>
              </p:txBody>
            </p:sp>
          </mc:Choice>
          <mc:Fallback xmlns="">
            <p:sp>
              <p:nvSpPr>
                <p:cNvPr id="149" name="Oval 148"/>
                <p:cNvSpPr>
                  <a:spLocks noRot="1" noChangeAspect="1" noMove="1" noResize="1" noEditPoints="1" noAdjustHandles="1" noChangeArrowheads="1" noChangeShapeType="1" noTextEdit="1"/>
                </p:cNvSpPr>
                <p:nvPr/>
              </p:nvSpPr>
              <p:spPr>
                <a:xfrm>
                  <a:off x="6781800" y="997669"/>
                  <a:ext cx="381000" cy="381000"/>
                </a:xfrm>
                <a:prstGeom prst="ellipse">
                  <a:avLst/>
                </a:prstGeom>
                <a:blipFill rotWithShape="0">
                  <a:blip r:embed="rId2"/>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a:off x="6172200" y="168357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𝟏</m:t>
                            </m:r>
                          </m:sub>
                        </m:sSub>
                      </m:oMath>
                    </m:oMathPara>
                  </a14:m>
                  <a:endParaRPr lang="en-US" b="1" dirty="0"/>
                </a:p>
              </p:txBody>
            </p:sp>
          </mc:Choice>
          <mc:Fallback xmlns="">
            <p:sp>
              <p:nvSpPr>
                <p:cNvPr id="150" name="Oval 149"/>
                <p:cNvSpPr>
                  <a:spLocks noRot="1" noChangeAspect="1" noMove="1" noResize="1" noEditPoints="1" noAdjustHandles="1" noChangeArrowheads="1" noChangeShapeType="1" noTextEdit="1"/>
                </p:cNvSpPr>
                <p:nvPr/>
              </p:nvSpPr>
              <p:spPr>
                <a:xfrm>
                  <a:off x="6172200" y="1683578"/>
                  <a:ext cx="381000" cy="381000"/>
                </a:xfrm>
                <a:prstGeom prst="ellipse">
                  <a:avLst/>
                </a:prstGeom>
                <a:blipFill rotWithShape="0">
                  <a:blip r:embed="rId3"/>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p:cNvSpPr/>
                <p:nvPr/>
              </p:nvSpPr>
              <p:spPr>
                <a:xfrm>
                  <a:off x="7489680" y="165983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𝟕</m:t>
                            </m:r>
                          </m:sub>
                        </m:sSub>
                      </m:oMath>
                    </m:oMathPara>
                  </a14:m>
                  <a:endParaRPr lang="en-US" b="1" dirty="0"/>
                </a:p>
              </p:txBody>
            </p:sp>
          </mc:Choice>
          <mc:Fallback xmlns="">
            <p:sp>
              <p:nvSpPr>
                <p:cNvPr id="152" name="Oval 151"/>
                <p:cNvSpPr>
                  <a:spLocks noRot="1" noChangeAspect="1" noMove="1" noResize="1" noEditPoints="1" noAdjustHandles="1" noChangeArrowheads="1" noChangeShapeType="1" noTextEdit="1"/>
                </p:cNvSpPr>
                <p:nvPr/>
              </p:nvSpPr>
              <p:spPr>
                <a:xfrm>
                  <a:off x="7489680" y="1659835"/>
                  <a:ext cx="381000" cy="381000"/>
                </a:xfrm>
                <a:prstGeom prst="ellipse">
                  <a:avLst/>
                </a:prstGeom>
                <a:blipFill rotWithShape="0">
                  <a:blip r:embed="rId4"/>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5087660"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𝟐</m:t>
                            </m:r>
                          </m:sub>
                        </m:sSub>
                      </m:oMath>
                    </m:oMathPara>
                  </a14:m>
                  <a:endParaRPr lang="en-US" b="1" dirty="0"/>
                </a:p>
              </p:txBody>
            </p:sp>
          </mc:Choice>
          <mc:Fallback xmlns="">
            <p:sp>
              <p:nvSpPr>
                <p:cNvPr id="153" name="Oval 152"/>
                <p:cNvSpPr>
                  <a:spLocks noRot="1" noChangeAspect="1" noMove="1" noResize="1" noEditPoints="1" noAdjustHandles="1" noChangeArrowheads="1" noChangeShapeType="1" noTextEdit="1"/>
                </p:cNvSpPr>
                <p:nvPr/>
              </p:nvSpPr>
              <p:spPr>
                <a:xfrm>
                  <a:off x="5087660" y="2491645"/>
                  <a:ext cx="381000" cy="381000"/>
                </a:xfrm>
                <a:prstGeom prst="ellipse">
                  <a:avLst/>
                </a:prstGeom>
                <a:blipFill rotWithShape="0">
                  <a:blip r:embed="rId5"/>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5844009" y="248396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𝟑</m:t>
                            </m:r>
                          </m:sub>
                        </m:sSub>
                      </m:oMath>
                    </m:oMathPara>
                  </a14:m>
                  <a:endParaRPr lang="en-US" b="1" dirty="0"/>
                </a:p>
              </p:txBody>
            </p:sp>
          </mc:Choice>
          <mc:Fallback xmlns="">
            <p:sp>
              <p:nvSpPr>
                <p:cNvPr id="154" name="Oval 153"/>
                <p:cNvSpPr>
                  <a:spLocks noRot="1" noChangeAspect="1" noMove="1" noResize="1" noEditPoints="1" noAdjustHandles="1" noChangeArrowheads="1" noChangeShapeType="1" noTextEdit="1"/>
                </p:cNvSpPr>
                <p:nvPr/>
              </p:nvSpPr>
              <p:spPr>
                <a:xfrm>
                  <a:off x="5844009" y="2483965"/>
                  <a:ext cx="381000" cy="381000"/>
                </a:xfrm>
                <a:prstGeom prst="ellipse">
                  <a:avLst/>
                </a:prstGeom>
                <a:blipFill rotWithShape="0">
                  <a:blip r:embed="rId6"/>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6553200" y="248396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𝟒</m:t>
                            </m:r>
                          </m:sub>
                        </m:sSub>
                      </m:oMath>
                    </m:oMathPara>
                  </a14:m>
                  <a:endParaRPr lang="en-US" b="1" dirty="0"/>
                </a:p>
              </p:txBody>
            </p:sp>
          </mc:Choice>
          <mc:Fallback xmlns="">
            <p:sp>
              <p:nvSpPr>
                <p:cNvPr id="155" name="Oval 154"/>
                <p:cNvSpPr>
                  <a:spLocks noRot="1" noChangeAspect="1" noMove="1" noResize="1" noEditPoints="1" noAdjustHandles="1" noChangeArrowheads="1" noChangeShapeType="1" noTextEdit="1"/>
                </p:cNvSpPr>
                <p:nvPr/>
              </p:nvSpPr>
              <p:spPr>
                <a:xfrm>
                  <a:off x="6553200" y="2483965"/>
                  <a:ext cx="381000" cy="381000"/>
                </a:xfrm>
                <a:prstGeom prst="ellipse">
                  <a:avLst/>
                </a:prstGeom>
                <a:blipFill rotWithShape="0">
                  <a:blip r:embed="rId7"/>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p:cNvSpPr/>
                <p:nvPr/>
              </p:nvSpPr>
              <p:spPr>
                <a:xfrm>
                  <a:off x="7218226"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𝟖</m:t>
                            </m:r>
                          </m:sub>
                        </m:sSub>
                      </m:oMath>
                    </m:oMathPara>
                  </a14:m>
                  <a:endParaRPr lang="en-US" b="1" dirty="0"/>
                </a:p>
              </p:txBody>
            </p:sp>
          </mc:Choice>
          <mc:Fallback xmlns="">
            <p:sp>
              <p:nvSpPr>
                <p:cNvPr id="156" name="Oval 155"/>
                <p:cNvSpPr>
                  <a:spLocks noRot="1" noChangeAspect="1" noMove="1" noResize="1" noEditPoints="1" noAdjustHandles="1" noChangeArrowheads="1" noChangeShapeType="1" noTextEdit="1"/>
                </p:cNvSpPr>
                <p:nvPr/>
              </p:nvSpPr>
              <p:spPr>
                <a:xfrm>
                  <a:off x="7218226" y="2491645"/>
                  <a:ext cx="381000" cy="381000"/>
                </a:xfrm>
                <a:prstGeom prst="ellipse">
                  <a:avLst/>
                </a:prstGeom>
                <a:blipFill rotWithShape="0">
                  <a:blip r:embed="rId8"/>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p:cNvSpPr/>
                <p:nvPr/>
              </p:nvSpPr>
              <p:spPr>
                <a:xfrm>
                  <a:off x="7927417"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𝟗</m:t>
                            </m:r>
                          </m:sub>
                        </m:sSub>
                      </m:oMath>
                    </m:oMathPara>
                  </a14:m>
                  <a:endParaRPr lang="en-US" b="1" dirty="0"/>
                </a:p>
              </p:txBody>
            </p:sp>
          </mc:Choice>
          <mc:Fallback xmlns="">
            <p:sp>
              <p:nvSpPr>
                <p:cNvPr id="158" name="Oval 157"/>
                <p:cNvSpPr>
                  <a:spLocks noRot="1" noChangeAspect="1" noMove="1" noResize="1" noEditPoints="1" noAdjustHandles="1" noChangeArrowheads="1" noChangeShapeType="1" noTextEdit="1"/>
                </p:cNvSpPr>
                <p:nvPr/>
              </p:nvSpPr>
              <p:spPr>
                <a:xfrm>
                  <a:off x="7927417" y="2491645"/>
                  <a:ext cx="381000" cy="381000"/>
                </a:xfrm>
                <a:prstGeom prst="ellipse">
                  <a:avLst/>
                </a:prstGeom>
                <a:blipFill rotWithShape="0">
                  <a:blip r:embed="rId9"/>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p:cNvSpPr/>
                <p:nvPr/>
              </p:nvSpPr>
              <p:spPr>
                <a:xfrm>
                  <a:off x="4724400" y="329154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𝟓</m:t>
                            </m:r>
                          </m:sub>
                        </m:sSub>
                      </m:oMath>
                    </m:oMathPara>
                  </a14:m>
                  <a:endParaRPr lang="en-US" b="1" dirty="0"/>
                </a:p>
              </p:txBody>
            </p:sp>
          </mc:Choice>
          <mc:Fallback xmlns="">
            <p:sp>
              <p:nvSpPr>
                <p:cNvPr id="159" name="Oval 158"/>
                <p:cNvSpPr>
                  <a:spLocks noRot="1" noChangeAspect="1" noMove="1" noResize="1" noEditPoints="1" noAdjustHandles="1" noChangeArrowheads="1" noChangeShapeType="1" noTextEdit="1"/>
                </p:cNvSpPr>
                <p:nvPr/>
              </p:nvSpPr>
              <p:spPr>
                <a:xfrm>
                  <a:off x="4724400" y="3291547"/>
                  <a:ext cx="381000" cy="381000"/>
                </a:xfrm>
                <a:prstGeom prst="ellipse">
                  <a:avLst/>
                </a:prstGeom>
                <a:blipFill rotWithShape="0">
                  <a:blip r:embed="rId10"/>
                  <a:stretch>
                    <a:fillRect l="-3030" r="-303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5486400" y="329547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𝟔</m:t>
                            </m:r>
                          </m:sub>
                        </m:sSub>
                      </m:oMath>
                    </m:oMathPara>
                  </a14:m>
                  <a:endParaRPr lang="en-US" b="1" dirty="0"/>
                </a:p>
              </p:txBody>
            </p:sp>
          </mc:Choice>
          <mc:Fallback xmlns="">
            <p:sp>
              <p:nvSpPr>
                <p:cNvPr id="160" name="Oval 159"/>
                <p:cNvSpPr>
                  <a:spLocks noRot="1" noChangeAspect="1" noMove="1" noResize="1" noEditPoints="1" noAdjustHandles="1" noChangeArrowheads="1" noChangeShapeType="1" noTextEdit="1"/>
                </p:cNvSpPr>
                <p:nvPr/>
              </p:nvSpPr>
              <p:spPr>
                <a:xfrm>
                  <a:off x="5486400" y="3295476"/>
                  <a:ext cx="381000" cy="381000"/>
                </a:xfrm>
                <a:prstGeom prst="ellipse">
                  <a:avLst/>
                </a:prstGeom>
                <a:blipFill rotWithShape="0">
                  <a:blip r:embed="rId11"/>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Oval 14"/>
                <p:cNvSpPr/>
                <p:nvPr/>
              </p:nvSpPr>
              <p:spPr>
                <a:xfrm>
                  <a:off x="8229600" y="329154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𝟏𝟎</m:t>
                            </m:r>
                          </m:sub>
                        </m:sSub>
                      </m:oMath>
                    </m:oMathPara>
                  </a14:m>
                  <a:endParaRPr lang="en-US" b="1" dirty="0"/>
                </a:p>
              </p:txBody>
            </p:sp>
          </mc:Choice>
          <mc:Fallback xmlns="">
            <p:sp>
              <p:nvSpPr>
                <p:cNvPr id="162" name="Oval 161"/>
                <p:cNvSpPr>
                  <a:spLocks noRot="1" noChangeAspect="1" noMove="1" noResize="1" noEditPoints="1" noAdjustHandles="1" noChangeArrowheads="1" noChangeShapeType="1" noTextEdit="1"/>
                </p:cNvSpPr>
                <p:nvPr/>
              </p:nvSpPr>
              <p:spPr>
                <a:xfrm>
                  <a:off x="8229600" y="3291547"/>
                  <a:ext cx="381000" cy="381000"/>
                </a:xfrm>
                <a:prstGeom prst="ellipse">
                  <a:avLst/>
                </a:prstGeom>
                <a:blipFill rotWithShape="0">
                  <a:blip r:embed="rId12"/>
                  <a:stretch>
                    <a:fillRect l="-15152" r="-15152"/>
                  </a:stretch>
                </a:blipFill>
              </p:spPr>
              <p:txBody>
                <a:bodyPr/>
                <a:lstStyle/>
                <a:p>
                  <a:r>
                    <a:rPr lang="en-IN">
                      <a:noFill/>
                    </a:rPr>
                    <a:t> </a:t>
                  </a:r>
                </a:p>
              </p:txBody>
            </p:sp>
          </mc:Fallback>
        </mc:AlternateContent>
        <p:cxnSp>
          <p:nvCxnSpPr>
            <p:cNvPr id="16" name="Straight Arrow Connector 15"/>
            <p:cNvCxnSpPr>
              <a:stCxn id="6" idx="3"/>
              <a:endCxn id="8" idx="0"/>
            </p:cNvCxnSpPr>
            <p:nvPr/>
          </p:nvCxnSpPr>
          <p:spPr>
            <a:xfrm flipH="1">
              <a:off x="5278160" y="2008782"/>
              <a:ext cx="949836" cy="4828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3"/>
              <a:endCxn id="6" idx="7"/>
            </p:cNvCxnSpPr>
            <p:nvPr/>
          </p:nvCxnSpPr>
          <p:spPr>
            <a:xfrm flipH="1">
              <a:off x="6497404" y="1322873"/>
              <a:ext cx="340192" cy="41650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5" idx="5"/>
              <a:endCxn id="7" idx="1"/>
            </p:cNvCxnSpPr>
            <p:nvPr/>
          </p:nvCxnSpPr>
          <p:spPr>
            <a:xfrm>
              <a:off x="7107004" y="1322873"/>
              <a:ext cx="438472" cy="39275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6" idx="4"/>
              <a:endCxn id="9" idx="0"/>
            </p:cNvCxnSpPr>
            <p:nvPr/>
          </p:nvCxnSpPr>
          <p:spPr>
            <a:xfrm flipH="1">
              <a:off x="6034509" y="2064578"/>
              <a:ext cx="328191" cy="4193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6" idx="5"/>
              <a:endCxn id="10" idx="1"/>
            </p:cNvCxnSpPr>
            <p:nvPr/>
          </p:nvCxnSpPr>
          <p:spPr>
            <a:xfrm>
              <a:off x="6497404" y="2008782"/>
              <a:ext cx="111592" cy="53097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7" idx="3"/>
              <a:endCxn id="11" idx="0"/>
            </p:cNvCxnSpPr>
            <p:nvPr/>
          </p:nvCxnSpPr>
          <p:spPr>
            <a:xfrm flipH="1">
              <a:off x="7408726" y="1985039"/>
              <a:ext cx="136750" cy="506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7" idx="5"/>
              <a:endCxn id="12" idx="0"/>
            </p:cNvCxnSpPr>
            <p:nvPr/>
          </p:nvCxnSpPr>
          <p:spPr>
            <a:xfrm>
              <a:off x="7814884" y="1985039"/>
              <a:ext cx="303033" cy="506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8" idx="3"/>
              <a:endCxn id="13" idx="0"/>
            </p:cNvCxnSpPr>
            <p:nvPr/>
          </p:nvCxnSpPr>
          <p:spPr>
            <a:xfrm flipH="1">
              <a:off x="4914900" y="2816849"/>
              <a:ext cx="228556" cy="4746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8" idx="5"/>
              <a:endCxn id="14" idx="0"/>
            </p:cNvCxnSpPr>
            <p:nvPr/>
          </p:nvCxnSpPr>
          <p:spPr>
            <a:xfrm>
              <a:off x="5412864" y="2816849"/>
              <a:ext cx="264036" cy="47862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2" idx="5"/>
              <a:endCxn id="15" idx="0"/>
            </p:cNvCxnSpPr>
            <p:nvPr/>
          </p:nvCxnSpPr>
          <p:spPr>
            <a:xfrm>
              <a:off x="8252621" y="2816849"/>
              <a:ext cx="167479" cy="4746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26" name="TextBox 25"/>
          <p:cNvSpPr txBox="1"/>
          <p:nvPr/>
        </p:nvSpPr>
        <p:spPr>
          <a:xfrm>
            <a:off x="917017" y="5611185"/>
            <a:ext cx="556563" cy="461665"/>
          </a:xfrm>
          <a:prstGeom prst="rect">
            <a:avLst/>
          </a:prstGeom>
          <a:noFill/>
        </p:spPr>
        <p:txBody>
          <a:bodyPr wrap="none" rtlCol="0">
            <a:spAutoFit/>
          </a:bodyPr>
          <a:lstStyle/>
          <a:p>
            <a:r>
              <a:rPr lang="en-IN" sz="2400" dirty="0" smtClean="0"/>
              <a:t>(V</a:t>
            </a:r>
            <a:r>
              <a:rPr lang="en-IN" sz="2400" baseline="-25000" dirty="0" smtClean="0"/>
              <a:t>0</a:t>
            </a:r>
            <a:endParaRPr lang="en-US" sz="2400" baseline="-25000" dirty="0"/>
          </a:p>
        </p:txBody>
      </p:sp>
      <p:sp>
        <p:nvSpPr>
          <p:cNvPr id="27" name="TextBox 26"/>
          <p:cNvSpPr txBox="1"/>
          <p:nvPr/>
        </p:nvSpPr>
        <p:spPr>
          <a:xfrm>
            <a:off x="7951960" y="5634335"/>
            <a:ext cx="277640" cy="461665"/>
          </a:xfrm>
          <a:prstGeom prst="rect">
            <a:avLst/>
          </a:prstGeom>
          <a:noFill/>
        </p:spPr>
        <p:txBody>
          <a:bodyPr wrap="none" rtlCol="0">
            <a:spAutoFit/>
          </a:bodyPr>
          <a:lstStyle/>
          <a:p>
            <a:r>
              <a:rPr lang="en-IN" sz="2400" dirty="0"/>
              <a:t>)</a:t>
            </a:r>
            <a:endParaRPr lang="en-US" sz="2400" baseline="-25000" dirty="0"/>
          </a:p>
        </p:txBody>
      </p:sp>
      <p:sp>
        <p:nvSpPr>
          <p:cNvPr id="28" name="TextBox 27"/>
          <p:cNvSpPr txBox="1"/>
          <p:nvPr/>
        </p:nvSpPr>
        <p:spPr>
          <a:xfrm>
            <a:off x="1427254" y="5611185"/>
            <a:ext cx="556563" cy="461665"/>
          </a:xfrm>
          <a:prstGeom prst="rect">
            <a:avLst/>
          </a:prstGeom>
          <a:noFill/>
        </p:spPr>
        <p:txBody>
          <a:bodyPr wrap="none" rtlCol="0">
            <a:spAutoFit/>
          </a:bodyPr>
          <a:lstStyle/>
          <a:p>
            <a:r>
              <a:rPr lang="en-IN" sz="2400" dirty="0" smtClean="0">
                <a:solidFill>
                  <a:srgbClr val="00B050"/>
                </a:solidFill>
              </a:rPr>
              <a:t>(V</a:t>
            </a:r>
            <a:r>
              <a:rPr lang="en-IN" sz="2400" baseline="-25000" dirty="0">
                <a:solidFill>
                  <a:srgbClr val="00B050"/>
                </a:solidFill>
              </a:rPr>
              <a:t>1</a:t>
            </a:r>
            <a:endParaRPr lang="en-US" sz="2400" baseline="-25000" dirty="0">
              <a:solidFill>
                <a:srgbClr val="00B050"/>
              </a:solidFill>
            </a:endParaRPr>
          </a:p>
        </p:txBody>
      </p:sp>
      <p:sp>
        <p:nvSpPr>
          <p:cNvPr id="29" name="TextBox 28"/>
          <p:cNvSpPr txBox="1"/>
          <p:nvPr/>
        </p:nvSpPr>
        <p:spPr>
          <a:xfrm>
            <a:off x="5108017" y="5611185"/>
            <a:ext cx="277640" cy="461665"/>
          </a:xfrm>
          <a:prstGeom prst="rect">
            <a:avLst/>
          </a:prstGeom>
          <a:noFill/>
        </p:spPr>
        <p:txBody>
          <a:bodyPr wrap="none" rtlCol="0">
            <a:spAutoFit/>
          </a:bodyPr>
          <a:lstStyle/>
          <a:p>
            <a:r>
              <a:rPr lang="en-IN" sz="2400" dirty="0">
                <a:solidFill>
                  <a:srgbClr val="00B050"/>
                </a:solidFill>
              </a:rPr>
              <a:t>)</a:t>
            </a:r>
            <a:endParaRPr lang="en-US" sz="2400" baseline="-25000" dirty="0">
              <a:solidFill>
                <a:srgbClr val="00B050"/>
              </a:solidFill>
            </a:endParaRPr>
          </a:p>
        </p:txBody>
      </p:sp>
      <p:sp>
        <p:nvSpPr>
          <p:cNvPr id="30" name="TextBox 29"/>
          <p:cNvSpPr txBox="1"/>
          <p:nvPr/>
        </p:nvSpPr>
        <p:spPr>
          <a:xfrm>
            <a:off x="5336617" y="5611185"/>
            <a:ext cx="556563" cy="461665"/>
          </a:xfrm>
          <a:prstGeom prst="rect">
            <a:avLst/>
          </a:prstGeom>
          <a:noFill/>
        </p:spPr>
        <p:txBody>
          <a:bodyPr wrap="none" rtlCol="0">
            <a:spAutoFit/>
          </a:bodyPr>
          <a:lstStyle/>
          <a:p>
            <a:r>
              <a:rPr lang="en-IN" sz="2400" dirty="0" smtClean="0">
                <a:solidFill>
                  <a:schemeClr val="accent2"/>
                </a:solidFill>
              </a:rPr>
              <a:t>(V</a:t>
            </a:r>
            <a:r>
              <a:rPr lang="en-IN" sz="2400" baseline="-25000" dirty="0" smtClean="0">
                <a:solidFill>
                  <a:schemeClr val="accent2"/>
                </a:solidFill>
              </a:rPr>
              <a:t>7</a:t>
            </a:r>
            <a:endParaRPr lang="en-US" sz="2400" baseline="-25000" dirty="0">
              <a:solidFill>
                <a:schemeClr val="accent2"/>
              </a:solidFill>
            </a:endParaRPr>
          </a:p>
        </p:txBody>
      </p:sp>
      <p:sp>
        <p:nvSpPr>
          <p:cNvPr id="31" name="TextBox 30"/>
          <p:cNvSpPr txBox="1"/>
          <p:nvPr/>
        </p:nvSpPr>
        <p:spPr>
          <a:xfrm>
            <a:off x="7763576" y="5634335"/>
            <a:ext cx="277640" cy="461665"/>
          </a:xfrm>
          <a:prstGeom prst="rect">
            <a:avLst/>
          </a:prstGeom>
          <a:noFill/>
        </p:spPr>
        <p:txBody>
          <a:bodyPr wrap="none" rtlCol="0">
            <a:spAutoFit/>
          </a:bodyPr>
          <a:lstStyle/>
          <a:p>
            <a:r>
              <a:rPr lang="en-IN" sz="2400" dirty="0">
                <a:solidFill>
                  <a:schemeClr val="accent2"/>
                </a:solidFill>
              </a:rPr>
              <a:t>)</a:t>
            </a:r>
            <a:endParaRPr lang="en-US" sz="2400" baseline="-25000" dirty="0">
              <a:solidFill>
                <a:schemeClr val="accent2"/>
              </a:solidFill>
            </a:endParaRPr>
          </a:p>
        </p:txBody>
      </p:sp>
      <p:sp>
        <p:nvSpPr>
          <p:cNvPr id="32" name="TextBox 31"/>
          <p:cNvSpPr txBox="1"/>
          <p:nvPr/>
        </p:nvSpPr>
        <p:spPr>
          <a:xfrm>
            <a:off x="1960654" y="5611185"/>
            <a:ext cx="556563" cy="461665"/>
          </a:xfrm>
          <a:prstGeom prst="rect">
            <a:avLst/>
          </a:prstGeom>
          <a:noFill/>
        </p:spPr>
        <p:txBody>
          <a:bodyPr wrap="none" rtlCol="0">
            <a:spAutoFit/>
          </a:bodyPr>
          <a:lstStyle/>
          <a:p>
            <a:r>
              <a:rPr lang="en-IN" sz="2400" dirty="0" smtClean="0">
                <a:solidFill>
                  <a:schemeClr val="accent4"/>
                </a:solidFill>
              </a:rPr>
              <a:t>(V</a:t>
            </a:r>
            <a:r>
              <a:rPr lang="en-IN" sz="2400" baseline="-25000" dirty="0" smtClean="0">
                <a:solidFill>
                  <a:schemeClr val="accent4"/>
                </a:solidFill>
              </a:rPr>
              <a:t>2</a:t>
            </a:r>
            <a:endParaRPr lang="en-US" sz="2400" baseline="-25000" dirty="0">
              <a:solidFill>
                <a:schemeClr val="accent4"/>
              </a:solidFill>
            </a:endParaRPr>
          </a:p>
        </p:txBody>
      </p:sp>
      <p:sp>
        <p:nvSpPr>
          <p:cNvPr id="33" name="TextBox 32"/>
          <p:cNvSpPr txBox="1"/>
          <p:nvPr/>
        </p:nvSpPr>
        <p:spPr>
          <a:xfrm>
            <a:off x="3584017" y="5611185"/>
            <a:ext cx="277640" cy="461665"/>
          </a:xfrm>
          <a:prstGeom prst="rect">
            <a:avLst/>
          </a:prstGeom>
          <a:noFill/>
        </p:spPr>
        <p:txBody>
          <a:bodyPr wrap="none" rtlCol="0">
            <a:spAutoFit/>
          </a:bodyPr>
          <a:lstStyle/>
          <a:p>
            <a:r>
              <a:rPr lang="en-IN" sz="2400" dirty="0">
                <a:solidFill>
                  <a:schemeClr val="accent4"/>
                </a:solidFill>
              </a:rPr>
              <a:t>)</a:t>
            </a:r>
            <a:endParaRPr lang="en-US" sz="2400" baseline="-25000" dirty="0">
              <a:solidFill>
                <a:schemeClr val="accent4"/>
              </a:solidFill>
            </a:endParaRPr>
          </a:p>
        </p:txBody>
      </p:sp>
      <p:sp>
        <p:nvSpPr>
          <p:cNvPr id="34" name="TextBox 33"/>
          <p:cNvSpPr txBox="1"/>
          <p:nvPr/>
        </p:nvSpPr>
        <p:spPr>
          <a:xfrm>
            <a:off x="3888817" y="5614685"/>
            <a:ext cx="649537" cy="461665"/>
          </a:xfrm>
          <a:prstGeom prst="rect">
            <a:avLst/>
          </a:prstGeom>
          <a:noFill/>
        </p:spPr>
        <p:txBody>
          <a:bodyPr wrap="none" rtlCol="0">
            <a:spAutoFit/>
          </a:bodyPr>
          <a:lstStyle/>
          <a:p>
            <a:r>
              <a:rPr lang="en-IN" sz="2400" dirty="0" smtClean="0"/>
              <a:t>(V</a:t>
            </a:r>
            <a:r>
              <a:rPr lang="en-IN" sz="2400" baseline="-25000" dirty="0" smtClean="0"/>
              <a:t>3</a:t>
            </a:r>
            <a:r>
              <a:rPr lang="en-IN" sz="2400" dirty="0" smtClean="0"/>
              <a:t>)</a:t>
            </a:r>
            <a:endParaRPr lang="en-US" sz="2400" dirty="0"/>
          </a:p>
        </p:txBody>
      </p:sp>
      <p:sp>
        <p:nvSpPr>
          <p:cNvPr id="36" name="TextBox 35"/>
          <p:cNvSpPr txBox="1"/>
          <p:nvPr/>
        </p:nvSpPr>
        <p:spPr>
          <a:xfrm>
            <a:off x="4498417" y="5611185"/>
            <a:ext cx="649537" cy="461665"/>
          </a:xfrm>
          <a:prstGeom prst="rect">
            <a:avLst/>
          </a:prstGeom>
          <a:noFill/>
        </p:spPr>
        <p:txBody>
          <a:bodyPr wrap="none" rtlCol="0">
            <a:spAutoFit/>
          </a:bodyPr>
          <a:lstStyle/>
          <a:p>
            <a:r>
              <a:rPr lang="en-IN" sz="2400" dirty="0" smtClean="0"/>
              <a:t>(V</a:t>
            </a:r>
            <a:r>
              <a:rPr lang="en-IN" sz="2400" baseline="-25000" dirty="0" smtClean="0"/>
              <a:t>4</a:t>
            </a:r>
            <a:r>
              <a:rPr lang="en-IN" sz="2400" dirty="0" smtClean="0"/>
              <a:t>)</a:t>
            </a:r>
            <a:endParaRPr lang="en-US" sz="2400" dirty="0"/>
          </a:p>
        </p:txBody>
      </p:sp>
      <p:sp>
        <p:nvSpPr>
          <p:cNvPr id="37" name="TextBox 36"/>
          <p:cNvSpPr txBox="1"/>
          <p:nvPr/>
        </p:nvSpPr>
        <p:spPr>
          <a:xfrm>
            <a:off x="2401080" y="5611185"/>
            <a:ext cx="649537" cy="461665"/>
          </a:xfrm>
          <a:prstGeom prst="rect">
            <a:avLst/>
          </a:prstGeom>
          <a:noFill/>
        </p:spPr>
        <p:txBody>
          <a:bodyPr wrap="none" rtlCol="0">
            <a:spAutoFit/>
          </a:bodyPr>
          <a:lstStyle/>
          <a:p>
            <a:r>
              <a:rPr lang="en-IN" sz="2400" dirty="0" smtClean="0"/>
              <a:t>(V</a:t>
            </a:r>
            <a:r>
              <a:rPr lang="en-IN" sz="2400" baseline="-25000" dirty="0" smtClean="0"/>
              <a:t>5</a:t>
            </a:r>
            <a:r>
              <a:rPr lang="en-IN" sz="2400" dirty="0" smtClean="0"/>
              <a:t>)</a:t>
            </a:r>
            <a:endParaRPr lang="en-US" sz="2400" dirty="0"/>
          </a:p>
        </p:txBody>
      </p:sp>
      <p:sp>
        <p:nvSpPr>
          <p:cNvPr id="38" name="TextBox 37"/>
          <p:cNvSpPr txBox="1"/>
          <p:nvPr/>
        </p:nvSpPr>
        <p:spPr>
          <a:xfrm>
            <a:off x="2934480" y="5611185"/>
            <a:ext cx="649537" cy="461665"/>
          </a:xfrm>
          <a:prstGeom prst="rect">
            <a:avLst/>
          </a:prstGeom>
          <a:noFill/>
        </p:spPr>
        <p:txBody>
          <a:bodyPr wrap="none" rtlCol="0">
            <a:spAutoFit/>
          </a:bodyPr>
          <a:lstStyle/>
          <a:p>
            <a:r>
              <a:rPr lang="en-IN" sz="2400" dirty="0" smtClean="0"/>
              <a:t>(V</a:t>
            </a:r>
            <a:r>
              <a:rPr lang="en-IN" sz="2400" baseline="-25000" dirty="0" smtClean="0"/>
              <a:t>6</a:t>
            </a:r>
            <a:r>
              <a:rPr lang="en-IN" sz="2400" dirty="0" smtClean="0"/>
              <a:t>)</a:t>
            </a:r>
            <a:endParaRPr lang="en-US" sz="2400" dirty="0"/>
          </a:p>
        </p:txBody>
      </p:sp>
      <p:sp>
        <p:nvSpPr>
          <p:cNvPr id="39" name="TextBox 38"/>
          <p:cNvSpPr txBox="1"/>
          <p:nvPr/>
        </p:nvSpPr>
        <p:spPr>
          <a:xfrm>
            <a:off x="5830080" y="5611185"/>
            <a:ext cx="649537" cy="461665"/>
          </a:xfrm>
          <a:prstGeom prst="rect">
            <a:avLst/>
          </a:prstGeom>
          <a:noFill/>
        </p:spPr>
        <p:txBody>
          <a:bodyPr wrap="none" rtlCol="0">
            <a:spAutoFit/>
          </a:bodyPr>
          <a:lstStyle/>
          <a:p>
            <a:r>
              <a:rPr lang="en-IN" sz="2400" dirty="0" smtClean="0"/>
              <a:t>(V</a:t>
            </a:r>
            <a:r>
              <a:rPr lang="en-IN" sz="2400" baseline="-25000" dirty="0" smtClean="0"/>
              <a:t>8</a:t>
            </a:r>
            <a:r>
              <a:rPr lang="en-IN" sz="2400" dirty="0" smtClean="0"/>
              <a:t>)</a:t>
            </a:r>
            <a:endParaRPr lang="en-US" sz="2400" dirty="0"/>
          </a:p>
        </p:txBody>
      </p:sp>
      <p:sp>
        <p:nvSpPr>
          <p:cNvPr id="40" name="TextBox 39"/>
          <p:cNvSpPr txBox="1"/>
          <p:nvPr/>
        </p:nvSpPr>
        <p:spPr>
          <a:xfrm>
            <a:off x="6380254" y="5611185"/>
            <a:ext cx="556563" cy="461665"/>
          </a:xfrm>
          <a:prstGeom prst="rect">
            <a:avLst/>
          </a:prstGeom>
          <a:noFill/>
        </p:spPr>
        <p:txBody>
          <a:bodyPr wrap="none" rtlCol="0">
            <a:spAutoFit/>
          </a:bodyPr>
          <a:lstStyle/>
          <a:p>
            <a:r>
              <a:rPr lang="en-IN" sz="2400" dirty="0" smtClean="0">
                <a:solidFill>
                  <a:schemeClr val="accent4"/>
                </a:solidFill>
              </a:rPr>
              <a:t>(V</a:t>
            </a:r>
            <a:r>
              <a:rPr lang="en-IN" sz="2400" baseline="-25000" dirty="0">
                <a:solidFill>
                  <a:schemeClr val="accent4"/>
                </a:solidFill>
              </a:rPr>
              <a:t>9</a:t>
            </a:r>
            <a:endParaRPr lang="en-US" sz="2400" baseline="-25000" dirty="0">
              <a:solidFill>
                <a:schemeClr val="accent4"/>
              </a:solidFill>
            </a:endParaRPr>
          </a:p>
        </p:txBody>
      </p:sp>
      <p:sp>
        <p:nvSpPr>
          <p:cNvPr id="41" name="TextBox 40"/>
          <p:cNvSpPr txBox="1"/>
          <p:nvPr/>
        </p:nvSpPr>
        <p:spPr>
          <a:xfrm>
            <a:off x="7546417" y="5634335"/>
            <a:ext cx="277640" cy="461665"/>
          </a:xfrm>
          <a:prstGeom prst="rect">
            <a:avLst/>
          </a:prstGeom>
          <a:noFill/>
        </p:spPr>
        <p:txBody>
          <a:bodyPr wrap="none" rtlCol="0">
            <a:spAutoFit/>
          </a:bodyPr>
          <a:lstStyle/>
          <a:p>
            <a:r>
              <a:rPr lang="en-IN" sz="2400" dirty="0">
                <a:solidFill>
                  <a:schemeClr val="accent4"/>
                </a:solidFill>
              </a:rPr>
              <a:t>)</a:t>
            </a:r>
            <a:endParaRPr lang="en-US" sz="2400" baseline="-25000" dirty="0">
              <a:solidFill>
                <a:schemeClr val="accent4"/>
              </a:solidFill>
            </a:endParaRPr>
          </a:p>
        </p:txBody>
      </p:sp>
      <p:sp>
        <p:nvSpPr>
          <p:cNvPr id="42" name="TextBox 41"/>
          <p:cNvSpPr txBox="1"/>
          <p:nvPr/>
        </p:nvSpPr>
        <p:spPr>
          <a:xfrm>
            <a:off x="6899186" y="5631082"/>
            <a:ext cx="753732" cy="461665"/>
          </a:xfrm>
          <a:prstGeom prst="rect">
            <a:avLst/>
          </a:prstGeom>
          <a:noFill/>
        </p:spPr>
        <p:txBody>
          <a:bodyPr wrap="none" rtlCol="0">
            <a:spAutoFit/>
          </a:bodyPr>
          <a:lstStyle/>
          <a:p>
            <a:r>
              <a:rPr lang="en-IN" sz="2400" dirty="0" smtClean="0"/>
              <a:t>(V</a:t>
            </a:r>
            <a:r>
              <a:rPr lang="en-IN" sz="2400" baseline="-25000" dirty="0" smtClean="0"/>
              <a:t>10</a:t>
            </a:r>
            <a:r>
              <a:rPr lang="en-IN" sz="2400" dirty="0" smtClean="0"/>
              <a:t>)</a:t>
            </a:r>
            <a:endParaRPr lang="en-US" sz="2400" dirty="0"/>
          </a:p>
        </p:txBody>
      </p:sp>
      <p:grpSp>
        <p:nvGrpSpPr>
          <p:cNvPr id="43" name="Group 42"/>
          <p:cNvGrpSpPr/>
          <p:nvPr/>
        </p:nvGrpSpPr>
        <p:grpSpPr>
          <a:xfrm>
            <a:off x="3674831" y="1305892"/>
            <a:ext cx="5252681" cy="4180508"/>
            <a:chOff x="690919" y="1214534"/>
            <a:chExt cx="5252681" cy="4180508"/>
          </a:xfrm>
        </p:grpSpPr>
        <p:cxnSp>
          <p:nvCxnSpPr>
            <p:cNvPr id="45" name="Straight Connector 44"/>
            <p:cNvCxnSpPr/>
            <p:nvPr/>
          </p:nvCxnSpPr>
          <p:spPr>
            <a:xfrm>
              <a:off x="1143000" y="1371600"/>
              <a:ext cx="48006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6" name="Straight Connector 45"/>
            <p:cNvCxnSpPr/>
            <p:nvPr/>
          </p:nvCxnSpPr>
          <p:spPr>
            <a:xfrm>
              <a:off x="1143000" y="1219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47" name="Straight Connector 46"/>
            <p:cNvCxnSpPr/>
            <p:nvPr/>
          </p:nvCxnSpPr>
          <p:spPr>
            <a:xfrm>
              <a:off x="5943600" y="1219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48" name="Straight Connector 47"/>
            <p:cNvCxnSpPr/>
            <p:nvPr/>
          </p:nvCxnSpPr>
          <p:spPr>
            <a:xfrm>
              <a:off x="1623600" y="1752600"/>
              <a:ext cx="4320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9" name="Straight Connector 48"/>
            <p:cNvCxnSpPr/>
            <p:nvPr/>
          </p:nvCxnSpPr>
          <p:spPr>
            <a:xfrm>
              <a:off x="1623600" y="1600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50" name="Straight Connector 49"/>
            <p:cNvCxnSpPr/>
            <p:nvPr/>
          </p:nvCxnSpPr>
          <p:spPr>
            <a:xfrm>
              <a:off x="5943600" y="1600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51" name="Straight Connector 50"/>
            <p:cNvCxnSpPr/>
            <p:nvPr/>
          </p:nvCxnSpPr>
          <p:spPr>
            <a:xfrm>
              <a:off x="2163600" y="2133600"/>
              <a:ext cx="3780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52" name="Straight Connector 51"/>
            <p:cNvCxnSpPr/>
            <p:nvPr/>
          </p:nvCxnSpPr>
          <p:spPr>
            <a:xfrm>
              <a:off x="2163600" y="1981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53" name="Straight Connector 52"/>
            <p:cNvCxnSpPr/>
            <p:nvPr/>
          </p:nvCxnSpPr>
          <p:spPr>
            <a:xfrm>
              <a:off x="5943600" y="1981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a:off x="2883600" y="2514600"/>
              <a:ext cx="3060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55" name="Straight Connector 54"/>
            <p:cNvCxnSpPr/>
            <p:nvPr/>
          </p:nvCxnSpPr>
          <p:spPr>
            <a:xfrm>
              <a:off x="2883600" y="2362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56" name="Straight Connector 55"/>
            <p:cNvCxnSpPr/>
            <p:nvPr/>
          </p:nvCxnSpPr>
          <p:spPr>
            <a:xfrm>
              <a:off x="5943600" y="2362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57" name="Straight Connector 56"/>
            <p:cNvCxnSpPr/>
            <p:nvPr/>
          </p:nvCxnSpPr>
          <p:spPr>
            <a:xfrm>
              <a:off x="2883600" y="2895600"/>
              <a:ext cx="3060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58" name="Straight Connector 57"/>
            <p:cNvCxnSpPr/>
            <p:nvPr/>
          </p:nvCxnSpPr>
          <p:spPr>
            <a:xfrm>
              <a:off x="2883600" y="2743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59" name="Straight Connector 58"/>
            <p:cNvCxnSpPr/>
            <p:nvPr/>
          </p:nvCxnSpPr>
          <p:spPr>
            <a:xfrm>
              <a:off x="5943600" y="2743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0" name="Straight Connector 59"/>
            <p:cNvCxnSpPr/>
            <p:nvPr/>
          </p:nvCxnSpPr>
          <p:spPr>
            <a:xfrm>
              <a:off x="2163600" y="3276600"/>
              <a:ext cx="3780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61" name="Straight Connector 60"/>
            <p:cNvCxnSpPr/>
            <p:nvPr/>
          </p:nvCxnSpPr>
          <p:spPr>
            <a:xfrm>
              <a:off x="2163600" y="3124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2" name="Straight Connector 61"/>
            <p:cNvCxnSpPr/>
            <p:nvPr/>
          </p:nvCxnSpPr>
          <p:spPr>
            <a:xfrm>
              <a:off x="5943600" y="3124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3" name="Straight Connector 62"/>
            <p:cNvCxnSpPr/>
            <p:nvPr/>
          </p:nvCxnSpPr>
          <p:spPr>
            <a:xfrm>
              <a:off x="2163600" y="3657600"/>
              <a:ext cx="3780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64" name="Straight Connector 63"/>
            <p:cNvCxnSpPr/>
            <p:nvPr/>
          </p:nvCxnSpPr>
          <p:spPr>
            <a:xfrm>
              <a:off x="2163600" y="3505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5" name="Straight Connector 64"/>
            <p:cNvCxnSpPr/>
            <p:nvPr/>
          </p:nvCxnSpPr>
          <p:spPr>
            <a:xfrm>
              <a:off x="5943600" y="3505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6" name="Straight Connector 65"/>
            <p:cNvCxnSpPr/>
            <p:nvPr/>
          </p:nvCxnSpPr>
          <p:spPr>
            <a:xfrm>
              <a:off x="1623600" y="4038600"/>
              <a:ext cx="4320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67" name="Straight Connector 66"/>
            <p:cNvCxnSpPr/>
            <p:nvPr/>
          </p:nvCxnSpPr>
          <p:spPr>
            <a:xfrm>
              <a:off x="1623600" y="3886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8" name="Straight Connector 67"/>
            <p:cNvCxnSpPr/>
            <p:nvPr/>
          </p:nvCxnSpPr>
          <p:spPr>
            <a:xfrm>
              <a:off x="5943600" y="3886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9" name="Straight Connector 68"/>
            <p:cNvCxnSpPr/>
            <p:nvPr/>
          </p:nvCxnSpPr>
          <p:spPr>
            <a:xfrm>
              <a:off x="2163600" y="4419600"/>
              <a:ext cx="3780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70" name="Straight Connector 69"/>
            <p:cNvCxnSpPr/>
            <p:nvPr/>
          </p:nvCxnSpPr>
          <p:spPr>
            <a:xfrm>
              <a:off x="2163600" y="4267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1" name="Straight Connector 70"/>
            <p:cNvCxnSpPr/>
            <p:nvPr/>
          </p:nvCxnSpPr>
          <p:spPr>
            <a:xfrm>
              <a:off x="5943600" y="4267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2" name="Straight Connector 71"/>
            <p:cNvCxnSpPr/>
            <p:nvPr/>
          </p:nvCxnSpPr>
          <p:spPr>
            <a:xfrm>
              <a:off x="2163600" y="4800600"/>
              <a:ext cx="3780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73" name="Straight Connector 72"/>
            <p:cNvCxnSpPr/>
            <p:nvPr/>
          </p:nvCxnSpPr>
          <p:spPr>
            <a:xfrm>
              <a:off x="2163600" y="4648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4" name="Straight Connector 73"/>
            <p:cNvCxnSpPr/>
            <p:nvPr/>
          </p:nvCxnSpPr>
          <p:spPr>
            <a:xfrm>
              <a:off x="5943600" y="4648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a:off x="2883600" y="5181600"/>
              <a:ext cx="3060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76" name="Straight Connector 75"/>
            <p:cNvCxnSpPr/>
            <p:nvPr/>
          </p:nvCxnSpPr>
          <p:spPr>
            <a:xfrm>
              <a:off x="2883600" y="5029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7" name="Straight Connector 76"/>
            <p:cNvCxnSpPr/>
            <p:nvPr/>
          </p:nvCxnSpPr>
          <p:spPr>
            <a:xfrm>
              <a:off x="5943600" y="5029200"/>
              <a:ext cx="0" cy="360000"/>
            </a:xfrm>
            <a:prstGeom prst="line">
              <a:avLst/>
            </a:prstGeom>
          </p:spPr>
          <p:style>
            <a:lnRef idx="2">
              <a:schemeClr val="accent2"/>
            </a:lnRef>
            <a:fillRef idx="0">
              <a:schemeClr val="accent2"/>
            </a:fillRef>
            <a:effectRef idx="1">
              <a:schemeClr val="accent2"/>
            </a:effectRef>
            <a:fontRef idx="minor">
              <a:schemeClr val="tx1"/>
            </a:fontRef>
          </p:style>
        </p:cxnSp>
        <p:sp>
          <p:nvSpPr>
            <p:cNvPr id="78" name="TextBox 77"/>
            <p:cNvSpPr txBox="1"/>
            <p:nvPr/>
          </p:nvSpPr>
          <p:spPr>
            <a:xfrm>
              <a:off x="690919" y="1214534"/>
              <a:ext cx="437940" cy="369332"/>
            </a:xfrm>
            <a:prstGeom prst="rect">
              <a:avLst/>
            </a:prstGeom>
            <a:noFill/>
          </p:spPr>
          <p:txBody>
            <a:bodyPr wrap="none" rtlCol="0">
              <a:spAutoFit/>
            </a:bodyPr>
            <a:lstStyle/>
            <a:p>
              <a:r>
                <a:rPr lang="en-IN" b="1" dirty="0" smtClean="0"/>
                <a:t>V0</a:t>
              </a:r>
              <a:endParaRPr lang="en-US" b="1" dirty="0"/>
            </a:p>
          </p:txBody>
        </p:sp>
        <p:sp>
          <p:nvSpPr>
            <p:cNvPr id="79" name="TextBox 78"/>
            <p:cNvSpPr txBox="1"/>
            <p:nvPr/>
          </p:nvSpPr>
          <p:spPr>
            <a:xfrm>
              <a:off x="1185659" y="1585784"/>
              <a:ext cx="437940" cy="369332"/>
            </a:xfrm>
            <a:prstGeom prst="rect">
              <a:avLst/>
            </a:prstGeom>
            <a:noFill/>
          </p:spPr>
          <p:txBody>
            <a:bodyPr wrap="none" rtlCol="0">
              <a:spAutoFit/>
            </a:bodyPr>
            <a:lstStyle/>
            <a:p>
              <a:r>
                <a:rPr lang="en-IN" b="1" dirty="0" smtClean="0"/>
                <a:t>V1</a:t>
              </a:r>
              <a:endParaRPr lang="en-US" b="1" dirty="0"/>
            </a:p>
          </p:txBody>
        </p:sp>
        <p:sp>
          <p:nvSpPr>
            <p:cNvPr id="80" name="TextBox 79"/>
            <p:cNvSpPr txBox="1"/>
            <p:nvPr/>
          </p:nvSpPr>
          <p:spPr>
            <a:xfrm>
              <a:off x="1717018" y="1961700"/>
              <a:ext cx="437940" cy="369332"/>
            </a:xfrm>
            <a:prstGeom prst="rect">
              <a:avLst/>
            </a:prstGeom>
            <a:noFill/>
          </p:spPr>
          <p:txBody>
            <a:bodyPr wrap="none" rtlCol="0">
              <a:spAutoFit/>
            </a:bodyPr>
            <a:lstStyle/>
            <a:p>
              <a:r>
                <a:rPr lang="en-IN" b="1" dirty="0" smtClean="0"/>
                <a:t>V2</a:t>
              </a:r>
              <a:endParaRPr lang="en-US" b="1" dirty="0"/>
            </a:p>
          </p:txBody>
        </p:sp>
        <p:sp>
          <p:nvSpPr>
            <p:cNvPr id="81" name="TextBox 80"/>
            <p:cNvSpPr txBox="1"/>
            <p:nvPr/>
          </p:nvSpPr>
          <p:spPr>
            <a:xfrm>
              <a:off x="2448801" y="2368026"/>
              <a:ext cx="437940" cy="369332"/>
            </a:xfrm>
            <a:prstGeom prst="rect">
              <a:avLst/>
            </a:prstGeom>
            <a:noFill/>
          </p:spPr>
          <p:txBody>
            <a:bodyPr wrap="none" rtlCol="0">
              <a:spAutoFit/>
            </a:bodyPr>
            <a:lstStyle/>
            <a:p>
              <a:r>
                <a:rPr lang="en-IN" b="1" dirty="0" smtClean="0"/>
                <a:t>V5</a:t>
              </a:r>
              <a:endParaRPr lang="en-US" b="1" dirty="0"/>
            </a:p>
          </p:txBody>
        </p:sp>
        <p:sp>
          <p:nvSpPr>
            <p:cNvPr id="82" name="TextBox 81"/>
            <p:cNvSpPr txBox="1"/>
            <p:nvPr/>
          </p:nvSpPr>
          <p:spPr>
            <a:xfrm>
              <a:off x="2442520" y="2716769"/>
              <a:ext cx="437940" cy="369332"/>
            </a:xfrm>
            <a:prstGeom prst="rect">
              <a:avLst/>
            </a:prstGeom>
            <a:noFill/>
          </p:spPr>
          <p:txBody>
            <a:bodyPr wrap="none" rtlCol="0">
              <a:spAutoFit/>
            </a:bodyPr>
            <a:lstStyle/>
            <a:p>
              <a:r>
                <a:rPr lang="en-IN" b="1" dirty="0" smtClean="0"/>
                <a:t>V6</a:t>
              </a:r>
              <a:endParaRPr lang="en-US" b="1" dirty="0"/>
            </a:p>
          </p:txBody>
        </p:sp>
        <p:sp>
          <p:nvSpPr>
            <p:cNvPr id="83" name="TextBox 82"/>
            <p:cNvSpPr txBox="1"/>
            <p:nvPr/>
          </p:nvSpPr>
          <p:spPr>
            <a:xfrm>
              <a:off x="1711519" y="3110990"/>
              <a:ext cx="437940" cy="369332"/>
            </a:xfrm>
            <a:prstGeom prst="rect">
              <a:avLst/>
            </a:prstGeom>
            <a:noFill/>
          </p:spPr>
          <p:txBody>
            <a:bodyPr wrap="none" rtlCol="0">
              <a:spAutoFit/>
            </a:bodyPr>
            <a:lstStyle/>
            <a:p>
              <a:r>
                <a:rPr lang="en-IN" b="1" dirty="0" smtClean="0"/>
                <a:t>V3</a:t>
              </a:r>
              <a:endParaRPr lang="en-US" b="1" dirty="0"/>
            </a:p>
          </p:txBody>
        </p:sp>
        <p:sp>
          <p:nvSpPr>
            <p:cNvPr id="84" name="TextBox 83"/>
            <p:cNvSpPr txBox="1"/>
            <p:nvPr/>
          </p:nvSpPr>
          <p:spPr>
            <a:xfrm>
              <a:off x="1718590" y="3491984"/>
              <a:ext cx="437940" cy="369332"/>
            </a:xfrm>
            <a:prstGeom prst="rect">
              <a:avLst/>
            </a:prstGeom>
            <a:noFill/>
          </p:spPr>
          <p:txBody>
            <a:bodyPr wrap="none" rtlCol="0">
              <a:spAutoFit/>
            </a:bodyPr>
            <a:lstStyle/>
            <a:p>
              <a:r>
                <a:rPr lang="en-IN" b="1" dirty="0" smtClean="0"/>
                <a:t>V4</a:t>
              </a:r>
              <a:endParaRPr lang="en-US" b="1" dirty="0"/>
            </a:p>
          </p:txBody>
        </p:sp>
        <p:sp>
          <p:nvSpPr>
            <p:cNvPr id="85" name="TextBox 84"/>
            <p:cNvSpPr txBox="1"/>
            <p:nvPr/>
          </p:nvSpPr>
          <p:spPr>
            <a:xfrm>
              <a:off x="1185659" y="3890948"/>
              <a:ext cx="437940" cy="369332"/>
            </a:xfrm>
            <a:prstGeom prst="rect">
              <a:avLst/>
            </a:prstGeom>
            <a:noFill/>
          </p:spPr>
          <p:txBody>
            <a:bodyPr wrap="none" rtlCol="0">
              <a:spAutoFit/>
            </a:bodyPr>
            <a:lstStyle/>
            <a:p>
              <a:r>
                <a:rPr lang="en-IN" b="1" dirty="0" smtClean="0"/>
                <a:t>V7</a:t>
              </a:r>
              <a:endParaRPr lang="en-US" b="1" dirty="0"/>
            </a:p>
          </p:txBody>
        </p:sp>
        <p:sp>
          <p:nvSpPr>
            <p:cNvPr id="86" name="TextBox 85"/>
            <p:cNvSpPr txBox="1"/>
            <p:nvPr/>
          </p:nvSpPr>
          <p:spPr>
            <a:xfrm>
              <a:off x="1718590" y="4234934"/>
              <a:ext cx="437940" cy="369332"/>
            </a:xfrm>
            <a:prstGeom prst="rect">
              <a:avLst/>
            </a:prstGeom>
            <a:noFill/>
          </p:spPr>
          <p:txBody>
            <a:bodyPr wrap="none" rtlCol="0">
              <a:spAutoFit/>
            </a:bodyPr>
            <a:lstStyle/>
            <a:p>
              <a:r>
                <a:rPr lang="en-IN" b="1" dirty="0" smtClean="0"/>
                <a:t>V8</a:t>
              </a:r>
              <a:endParaRPr lang="en-US" b="1" dirty="0"/>
            </a:p>
          </p:txBody>
        </p:sp>
        <p:sp>
          <p:nvSpPr>
            <p:cNvPr id="87" name="TextBox 86"/>
            <p:cNvSpPr txBox="1"/>
            <p:nvPr/>
          </p:nvSpPr>
          <p:spPr>
            <a:xfrm>
              <a:off x="1711519" y="4638114"/>
              <a:ext cx="437940" cy="369332"/>
            </a:xfrm>
            <a:prstGeom prst="rect">
              <a:avLst/>
            </a:prstGeom>
            <a:noFill/>
          </p:spPr>
          <p:txBody>
            <a:bodyPr wrap="none" rtlCol="0">
              <a:spAutoFit/>
            </a:bodyPr>
            <a:lstStyle/>
            <a:p>
              <a:r>
                <a:rPr lang="en-IN" b="1" dirty="0" smtClean="0"/>
                <a:t>V9</a:t>
              </a:r>
              <a:endParaRPr lang="en-US" b="1" dirty="0"/>
            </a:p>
          </p:txBody>
        </p:sp>
        <p:sp>
          <p:nvSpPr>
            <p:cNvPr id="88" name="TextBox 87"/>
            <p:cNvSpPr txBox="1"/>
            <p:nvPr/>
          </p:nvSpPr>
          <p:spPr>
            <a:xfrm>
              <a:off x="2350200" y="5025710"/>
              <a:ext cx="554960" cy="369332"/>
            </a:xfrm>
            <a:prstGeom prst="rect">
              <a:avLst/>
            </a:prstGeom>
            <a:noFill/>
          </p:spPr>
          <p:txBody>
            <a:bodyPr wrap="none" rtlCol="0">
              <a:spAutoFit/>
            </a:bodyPr>
            <a:lstStyle/>
            <a:p>
              <a:r>
                <a:rPr lang="en-IN" b="1" dirty="0" smtClean="0"/>
                <a:t>V10</a:t>
              </a:r>
              <a:endParaRPr lang="en-US" b="1" dirty="0"/>
            </a:p>
          </p:txBody>
        </p:sp>
      </p:grpSp>
      <p:sp>
        <p:nvSpPr>
          <p:cNvPr id="89" name="TextBox 88"/>
          <p:cNvSpPr txBox="1"/>
          <p:nvPr/>
        </p:nvSpPr>
        <p:spPr>
          <a:xfrm>
            <a:off x="3200400" y="6096000"/>
            <a:ext cx="2514086" cy="400110"/>
          </a:xfrm>
          <a:prstGeom prst="rect">
            <a:avLst/>
          </a:prstGeom>
          <a:noFill/>
        </p:spPr>
        <p:txBody>
          <a:bodyPr wrap="none" rtlCol="0">
            <a:spAutoFit/>
          </a:bodyPr>
          <a:lstStyle/>
          <a:p>
            <a:r>
              <a:rPr lang="en-IN" sz="2000" dirty="0"/>
              <a:t>Nesting of Parenthesis</a:t>
            </a:r>
            <a:endParaRPr lang="en-US" sz="2000" dirty="0"/>
          </a:p>
        </p:txBody>
      </p:sp>
      <p:sp>
        <p:nvSpPr>
          <p:cNvPr id="90" name="TextBox 89"/>
          <p:cNvSpPr txBox="1"/>
          <p:nvPr/>
        </p:nvSpPr>
        <p:spPr>
          <a:xfrm>
            <a:off x="5714486" y="965122"/>
            <a:ext cx="3102452" cy="400110"/>
          </a:xfrm>
          <a:prstGeom prst="rect">
            <a:avLst/>
          </a:prstGeom>
          <a:noFill/>
        </p:spPr>
        <p:txBody>
          <a:bodyPr wrap="none" rtlCol="0">
            <a:spAutoFit/>
          </a:bodyPr>
          <a:lstStyle/>
          <a:p>
            <a:r>
              <a:rPr lang="en-IN" sz="2000" dirty="0" smtClean="0"/>
              <a:t>Like a table Content of Book</a:t>
            </a:r>
            <a:endParaRPr lang="en-US" sz="2000" dirty="0"/>
          </a:p>
        </p:txBody>
      </p:sp>
    </p:spTree>
    <p:extLst>
      <p:ext uri="{BB962C8B-B14F-4D97-AF65-F5344CB8AC3E}">
        <p14:creationId xmlns:p14="http://schemas.microsoft.com/office/powerpoint/2010/main" val="106565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500"/>
                                        <p:tgtEl>
                                          <p:spTgt spid="42"/>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33" grpId="0"/>
      <p:bldP spid="34" grpId="0"/>
      <p:bldP spid="36" grpId="0"/>
      <p:bldP spid="37" grpId="0"/>
      <p:bldP spid="38" grpId="0"/>
      <p:bldP spid="39" grpId="0"/>
      <p:bldP spid="40" grpId="0"/>
      <p:bldP spid="41" grpId="0"/>
      <p:bldP spid="42" grpId="0"/>
      <p:bldP spid="89" grpId="0"/>
      <p:bldP spid="9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Format</a:t>
            </a:r>
          </a:p>
        </p:txBody>
      </p:sp>
      <p:grpSp>
        <p:nvGrpSpPr>
          <p:cNvPr id="4" name="Group 3"/>
          <p:cNvGrpSpPr/>
          <p:nvPr/>
        </p:nvGrpSpPr>
        <p:grpSpPr>
          <a:xfrm>
            <a:off x="457200" y="1275278"/>
            <a:ext cx="3886200" cy="2678807"/>
            <a:chOff x="4724400" y="997669"/>
            <a:chExt cx="3886200" cy="2678807"/>
          </a:xfrm>
        </p:grpSpPr>
        <mc:AlternateContent xmlns:mc="http://schemas.openxmlformats.org/markup-compatibility/2006" xmlns:a14="http://schemas.microsoft.com/office/drawing/2010/main">
          <mc:Choice Requires="a14">
            <p:sp>
              <p:nvSpPr>
                <p:cNvPr id="5" name="Oval 4"/>
                <p:cNvSpPr/>
                <p:nvPr/>
              </p:nvSpPr>
              <p:spPr>
                <a:xfrm>
                  <a:off x="6781800" y="99766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𝟎</m:t>
                            </m:r>
                          </m:sub>
                        </m:sSub>
                      </m:oMath>
                    </m:oMathPara>
                  </a14:m>
                  <a:endParaRPr lang="en-US" b="1" dirty="0"/>
                </a:p>
              </p:txBody>
            </p:sp>
          </mc:Choice>
          <mc:Fallback xmlns="">
            <p:sp>
              <p:nvSpPr>
                <p:cNvPr id="149" name="Oval 148"/>
                <p:cNvSpPr>
                  <a:spLocks noRot="1" noChangeAspect="1" noMove="1" noResize="1" noEditPoints="1" noAdjustHandles="1" noChangeArrowheads="1" noChangeShapeType="1" noTextEdit="1"/>
                </p:cNvSpPr>
                <p:nvPr/>
              </p:nvSpPr>
              <p:spPr>
                <a:xfrm>
                  <a:off x="6781800" y="997669"/>
                  <a:ext cx="381000" cy="381000"/>
                </a:xfrm>
                <a:prstGeom prst="ellipse">
                  <a:avLst/>
                </a:prstGeom>
                <a:blipFill rotWithShape="0">
                  <a:blip r:embed="rId2"/>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a:off x="6172200" y="168357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𝟏</m:t>
                            </m:r>
                          </m:sub>
                        </m:sSub>
                      </m:oMath>
                    </m:oMathPara>
                  </a14:m>
                  <a:endParaRPr lang="en-US" b="1" dirty="0"/>
                </a:p>
              </p:txBody>
            </p:sp>
          </mc:Choice>
          <mc:Fallback xmlns="">
            <p:sp>
              <p:nvSpPr>
                <p:cNvPr id="150" name="Oval 149"/>
                <p:cNvSpPr>
                  <a:spLocks noRot="1" noChangeAspect="1" noMove="1" noResize="1" noEditPoints="1" noAdjustHandles="1" noChangeArrowheads="1" noChangeShapeType="1" noTextEdit="1"/>
                </p:cNvSpPr>
                <p:nvPr/>
              </p:nvSpPr>
              <p:spPr>
                <a:xfrm>
                  <a:off x="6172200" y="1683578"/>
                  <a:ext cx="381000" cy="381000"/>
                </a:xfrm>
                <a:prstGeom prst="ellipse">
                  <a:avLst/>
                </a:prstGeom>
                <a:blipFill rotWithShape="0">
                  <a:blip r:embed="rId3"/>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p:cNvSpPr/>
                <p:nvPr/>
              </p:nvSpPr>
              <p:spPr>
                <a:xfrm>
                  <a:off x="7489680" y="165983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𝟕</m:t>
                            </m:r>
                          </m:sub>
                        </m:sSub>
                      </m:oMath>
                    </m:oMathPara>
                  </a14:m>
                  <a:endParaRPr lang="en-US" b="1" dirty="0"/>
                </a:p>
              </p:txBody>
            </p:sp>
          </mc:Choice>
          <mc:Fallback xmlns="">
            <p:sp>
              <p:nvSpPr>
                <p:cNvPr id="152" name="Oval 151"/>
                <p:cNvSpPr>
                  <a:spLocks noRot="1" noChangeAspect="1" noMove="1" noResize="1" noEditPoints="1" noAdjustHandles="1" noChangeArrowheads="1" noChangeShapeType="1" noTextEdit="1"/>
                </p:cNvSpPr>
                <p:nvPr/>
              </p:nvSpPr>
              <p:spPr>
                <a:xfrm>
                  <a:off x="7489680" y="1659835"/>
                  <a:ext cx="381000" cy="381000"/>
                </a:xfrm>
                <a:prstGeom prst="ellipse">
                  <a:avLst/>
                </a:prstGeom>
                <a:blipFill rotWithShape="0">
                  <a:blip r:embed="rId4"/>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5087660"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𝟐</m:t>
                            </m:r>
                          </m:sub>
                        </m:sSub>
                      </m:oMath>
                    </m:oMathPara>
                  </a14:m>
                  <a:endParaRPr lang="en-US" b="1" dirty="0"/>
                </a:p>
              </p:txBody>
            </p:sp>
          </mc:Choice>
          <mc:Fallback xmlns="">
            <p:sp>
              <p:nvSpPr>
                <p:cNvPr id="153" name="Oval 152"/>
                <p:cNvSpPr>
                  <a:spLocks noRot="1" noChangeAspect="1" noMove="1" noResize="1" noEditPoints="1" noAdjustHandles="1" noChangeArrowheads="1" noChangeShapeType="1" noTextEdit="1"/>
                </p:cNvSpPr>
                <p:nvPr/>
              </p:nvSpPr>
              <p:spPr>
                <a:xfrm>
                  <a:off x="5087660" y="2491645"/>
                  <a:ext cx="381000" cy="381000"/>
                </a:xfrm>
                <a:prstGeom prst="ellipse">
                  <a:avLst/>
                </a:prstGeom>
                <a:blipFill rotWithShape="0">
                  <a:blip r:embed="rId5"/>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5844009" y="248396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𝟑</m:t>
                            </m:r>
                          </m:sub>
                        </m:sSub>
                      </m:oMath>
                    </m:oMathPara>
                  </a14:m>
                  <a:endParaRPr lang="en-US" b="1" dirty="0"/>
                </a:p>
              </p:txBody>
            </p:sp>
          </mc:Choice>
          <mc:Fallback xmlns="">
            <p:sp>
              <p:nvSpPr>
                <p:cNvPr id="154" name="Oval 153"/>
                <p:cNvSpPr>
                  <a:spLocks noRot="1" noChangeAspect="1" noMove="1" noResize="1" noEditPoints="1" noAdjustHandles="1" noChangeArrowheads="1" noChangeShapeType="1" noTextEdit="1"/>
                </p:cNvSpPr>
                <p:nvPr/>
              </p:nvSpPr>
              <p:spPr>
                <a:xfrm>
                  <a:off x="5844009" y="2483965"/>
                  <a:ext cx="381000" cy="381000"/>
                </a:xfrm>
                <a:prstGeom prst="ellipse">
                  <a:avLst/>
                </a:prstGeom>
                <a:blipFill rotWithShape="0">
                  <a:blip r:embed="rId6"/>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6553200" y="248396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𝟒</m:t>
                            </m:r>
                          </m:sub>
                        </m:sSub>
                      </m:oMath>
                    </m:oMathPara>
                  </a14:m>
                  <a:endParaRPr lang="en-US" b="1" dirty="0"/>
                </a:p>
              </p:txBody>
            </p:sp>
          </mc:Choice>
          <mc:Fallback xmlns="">
            <p:sp>
              <p:nvSpPr>
                <p:cNvPr id="155" name="Oval 154"/>
                <p:cNvSpPr>
                  <a:spLocks noRot="1" noChangeAspect="1" noMove="1" noResize="1" noEditPoints="1" noAdjustHandles="1" noChangeArrowheads="1" noChangeShapeType="1" noTextEdit="1"/>
                </p:cNvSpPr>
                <p:nvPr/>
              </p:nvSpPr>
              <p:spPr>
                <a:xfrm>
                  <a:off x="6553200" y="2483965"/>
                  <a:ext cx="381000" cy="381000"/>
                </a:xfrm>
                <a:prstGeom prst="ellipse">
                  <a:avLst/>
                </a:prstGeom>
                <a:blipFill rotWithShape="0">
                  <a:blip r:embed="rId7"/>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p:cNvSpPr/>
                <p:nvPr/>
              </p:nvSpPr>
              <p:spPr>
                <a:xfrm>
                  <a:off x="7218226"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𝟖</m:t>
                            </m:r>
                          </m:sub>
                        </m:sSub>
                      </m:oMath>
                    </m:oMathPara>
                  </a14:m>
                  <a:endParaRPr lang="en-US" b="1" dirty="0"/>
                </a:p>
              </p:txBody>
            </p:sp>
          </mc:Choice>
          <mc:Fallback xmlns="">
            <p:sp>
              <p:nvSpPr>
                <p:cNvPr id="156" name="Oval 155"/>
                <p:cNvSpPr>
                  <a:spLocks noRot="1" noChangeAspect="1" noMove="1" noResize="1" noEditPoints="1" noAdjustHandles="1" noChangeArrowheads="1" noChangeShapeType="1" noTextEdit="1"/>
                </p:cNvSpPr>
                <p:nvPr/>
              </p:nvSpPr>
              <p:spPr>
                <a:xfrm>
                  <a:off x="7218226" y="2491645"/>
                  <a:ext cx="381000" cy="381000"/>
                </a:xfrm>
                <a:prstGeom prst="ellipse">
                  <a:avLst/>
                </a:prstGeom>
                <a:blipFill rotWithShape="0">
                  <a:blip r:embed="rId8"/>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p:cNvSpPr/>
                <p:nvPr/>
              </p:nvSpPr>
              <p:spPr>
                <a:xfrm>
                  <a:off x="7927417"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𝟗</m:t>
                            </m:r>
                          </m:sub>
                        </m:sSub>
                      </m:oMath>
                    </m:oMathPara>
                  </a14:m>
                  <a:endParaRPr lang="en-US" b="1" dirty="0"/>
                </a:p>
              </p:txBody>
            </p:sp>
          </mc:Choice>
          <mc:Fallback xmlns="">
            <p:sp>
              <p:nvSpPr>
                <p:cNvPr id="158" name="Oval 157"/>
                <p:cNvSpPr>
                  <a:spLocks noRot="1" noChangeAspect="1" noMove="1" noResize="1" noEditPoints="1" noAdjustHandles="1" noChangeArrowheads="1" noChangeShapeType="1" noTextEdit="1"/>
                </p:cNvSpPr>
                <p:nvPr/>
              </p:nvSpPr>
              <p:spPr>
                <a:xfrm>
                  <a:off x="7927417" y="2491645"/>
                  <a:ext cx="381000" cy="381000"/>
                </a:xfrm>
                <a:prstGeom prst="ellipse">
                  <a:avLst/>
                </a:prstGeom>
                <a:blipFill rotWithShape="0">
                  <a:blip r:embed="rId9"/>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p:cNvSpPr/>
                <p:nvPr/>
              </p:nvSpPr>
              <p:spPr>
                <a:xfrm>
                  <a:off x="4724400" y="329154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𝟓</m:t>
                            </m:r>
                          </m:sub>
                        </m:sSub>
                      </m:oMath>
                    </m:oMathPara>
                  </a14:m>
                  <a:endParaRPr lang="en-US" b="1" dirty="0"/>
                </a:p>
              </p:txBody>
            </p:sp>
          </mc:Choice>
          <mc:Fallback xmlns="">
            <p:sp>
              <p:nvSpPr>
                <p:cNvPr id="159" name="Oval 158"/>
                <p:cNvSpPr>
                  <a:spLocks noRot="1" noChangeAspect="1" noMove="1" noResize="1" noEditPoints="1" noAdjustHandles="1" noChangeArrowheads="1" noChangeShapeType="1" noTextEdit="1"/>
                </p:cNvSpPr>
                <p:nvPr/>
              </p:nvSpPr>
              <p:spPr>
                <a:xfrm>
                  <a:off x="4724400" y="3291547"/>
                  <a:ext cx="381000" cy="381000"/>
                </a:xfrm>
                <a:prstGeom prst="ellipse">
                  <a:avLst/>
                </a:prstGeom>
                <a:blipFill rotWithShape="0">
                  <a:blip r:embed="rId10"/>
                  <a:stretch>
                    <a:fillRect l="-3030" r="-303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5486400" y="329547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𝟔</m:t>
                            </m:r>
                          </m:sub>
                        </m:sSub>
                      </m:oMath>
                    </m:oMathPara>
                  </a14:m>
                  <a:endParaRPr lang="en-US" b="1" dirty="0"/>
                </a:p>
              </p:txBody>
            </p:sp>
          </mc:Choice>
          <mc:Fallback xmlns="">
            <p:sp>
              <p:nvSpPr>
                <p:cNvPr id="160" name="Oval 159"/>
                <p:cNvSpPr>
                  <a:spLocks noRot="1" noChangeAspect="1" noMove="1" noResize="1" noEditPoints="1" noAdjustHandles="1" noChangeArrowheads="1" noChangeShapeType="1" noTextEdit="1"/>
                </p:cNvSpPr>
                <p:nvPr/>
              </p:nvSpPr>
              <p:spPr>
                <a:xfrm>
                  <a:off x="5486400" y="3295476"/>
                  <a:ext cx="381000" cy="381000"/>
                </a:xfrm>
                <a:prstGeom prst="ellipse">
                  <a:avLst/>
                </a:prstGeom>
                <a:blipFill rotWithShape="0">
                  <a:blip r:embed="rId11"/>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Oval 14"/>
                <p:cNvSpPr/>
                <p:nvPr/>
              </p:nvSpPr>
              <p:spPr>
                <a:xfrm>
                  <a:off x="8229600" y="329154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𝟏𝟎</m:t>
                            </m:r>
                          </m:sub>
                        </m:sSub>
                      </m:oMath>
                    </m:oMathPara>
                  </a14:m>
                  <a:endParaRPr lang="en-US" b="1" dirty="0"/>
                </a:p>
              </p:txBody>
            </p:sp>
          </mc:Choice>
          <mc:Fallback xmlns="">
            <p:sp>
              <p:nvSpPr>
                <p:cNvPr id="162" name="Oval 161"/>
                <p:cNvSpPr>
                  <a:spLocks noRot="1" noChangeAspect="1" noMove="1" noResize="1" noEditPoints="1" noAdjustHandles="1" noChangeArrowheads="1" noChangeShapeType="1" noTextEdit="1"/>
                </p:cNvSpPr>
                <p:nvPr/>
              </p:nvSpPr>
              <p:spPr>
                <a:xfrm>
                  <a:off x="8229600" y="3291547"/>
                  <a:ext cx="381000" cy="381000"/>
                </a:xfrm>
                <a:prstGeom prst="ellipse">
                  <a:avLst/>
                </a:prstGeom>
                <a:blipFill rotWithShape="0">
                  <a:blip r:embed="rId12"/>
                  <a:stretch>
                    <a:fillRect l="-15152" r="-15152"/>
                  </a:stretch>
                </a:blipFill>
              </p:spPr>
              <p:txBody>
                <a:bodyPr/>
                <a:lstStyle/>
                <a:p>
                  <a:r>
                    <a:rPr lang="en-IN">
                      <a:noFill/>
                    </a:rPr>
                    <a:t> </a:t>
                  </a:r>
                </a:p>
              </p:txBody>
            </p:sp>
          </mc:Fallback>
        </mc:AlternateContent>
        <p:cxnSp>
          <p:nvCxnSpPr>
            <p:cNvPr id="16" name="Straight Arrow Connector 15"/>
            <p:cNvCxnSpPr>
              <a:stCxn id="6" idx="3"/>
              <a:endCxn id="8" idx="0"/>
            </p:cNvCxnSpPr>
            <p:nvPr/>
          </p:nvCxnSpPr>
          <p:spPr>
            <a:xfrm flipH="1">
              <a:off x="5278160" y="2008782"/>
              <a:ext cx="949836" cy="4828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3"/>
              <a:endCxn id="6" idx="7"/>
            </p:cNvCxnSpPr>
            <p:nvPr/>
          </p:nvCxnSpPr>
          <p:spPr>
            <a:xfrm flipH="1">
              <a:off x="6497404" y="1322873"/>
              <a:ext cx="340192" cy="41650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5" idx="5"/>
              <a:endCxn id="7" idx="1"/>
            </p:cNvCxnSpPr>
            <p:nvPr/>
          </p:nvCxnSpPr>
          <p:spPr>
            <a:xfrm>
              <a:off x="7107004" y="1322873"/>
              <a:ext cx="438472" cy="39275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6" idx="4"/>
              <a:endCxn id="9" idx="0"/>
            </p:cNvCxnSpPr>
            <p:nvPr/>
          </p:nvCxnSpPr>
          <p:spPr>
            <a:xfrm flipH="1">
              <a:off x="6034509" y="2064578"/>
              <a:ext cx="328191" cy="4193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6" idx="5"/>
              <a:endCxn id="10" idx="1"/>
            </p:cNvCxnSpPr>
            <p:nvPr/>
          </p:nvCxnSpPr>
          <p:spPr>
            <a:xfrm>
              <a:off x="6497404" y="2008782"/>
              <a:ext cx="111592" cy="53097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7" idx="3"/>
              <a:endCxn id="11" idx="0"/>
            </p:cNvCxnSpPr>
            <p:nvPr/>
          </p:nvCxnSpPr>
          <p:spPr>
            <a:xfrm flipH="1">
              <a:off x="7408726" y="1985039"/>
              <a:ext cx="136750" cy="506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7" idx="5"/>
              <a:endCxn id="12" idx="0"/>
            </p:cNvCxnSpPr>
            <p:nvPr/>
          </p:nvCxnSpPr>
          <p:spPr>
            <a:xfrm>
              <a:off x="7814884" y="1985039"/>
              <a:ext cx="303033" cy="506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8" idx="3"/>
              <a:endCxn id="13" idx="0"/>
            </p:cNvCxnSpPr>
            <p:nvPr/>
          </p:nvCxnSpPr>
          <p:spPr>
            <a:xfrm flipH="1">
              <a:off x="4914900" y="2816849"/>
              <a:ext cx="228556" cy="4746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8" idx="5"/>
              <a:endCxn id="14" idx="0"/>
            </p:cNvCxnSpPr>
            <p:nvPr/>
          </p:nvCxnSpPr>
          <p:spPr>
            <a:xfrm>
              <a:off x="5412864" y="2816849"/>
              <a:ext cx="264036" cy="47862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2" idx="5"/>
              <a:endCxn id="15" idx="0"/>
            </p:cNvCxnSpPr>
            <p:nvPr/>
          </p:nvCxnSpPr>
          <p:spPr>
            <a:xfrm>
              <a:off x="8252621" y="2816849"/>
              <a:ext cx="167479" cy="4746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26" name="TextBox 25"/>
          <p:cNvSpPr txBox="1"/>
          <p:nvPr/>
        </p:nvSpPr>
        <p:spPr>
          <a:xfrm>
            <a:off x="4648200" y="996910"/>
            <a:ext cx="301686" cy="369332"/>
          </a:xfrm>
          <a:prstGeom prst="rect">
            <a:avLst/>
          </a:prstGeom>
          <a:noFill/>
        </p:spPr>
        <p:txBody>
          <a:bodyPr wrap="none" rtlCol="0">
            <a:spAutoFit/>
          </a:bodyPr>
          <a:lstStyle/>
          <a:p>
            <a:pPr algn="ctr"/>
            <a:r>
              <a:rPr lang="en-IN" b="1" dirty="0" smtClean="0">
                <a:solidFill>
                  <a:srgbClr val="FF0000"/>
                </a:solidFill>
              </a:rPr>
              <a:t>1</a:t>
            </a:r>
            <a:endParaRPr lang="en-US" b="1" dirty="0">
              <a:solidFill>
                <a:srgbClr val="FF0000"/>
              </a:solidFill>
            </a:endParaRPr>
          </a:p>
        </p:txBody>
      </p:sp>
      <p:sp>
        <p:nvSpPr>
          <p:cNvPr id="27" name="TextBox 26"/>
          <p:cNvSpPr txBox="1"/>
          <p:nvPr/>
        </p:nvSpPr>
        <p:spPr>
          <a:xfrm>
            <a:off x="4831023" y="990600"/>
            <a:ext cx="399468" cy="369332"/>
          </a:xfrm>
          <a:prstGeom prst="rect">
            <a:avLst/>
          </a:prstGeom>
          <a:noFill/>
        </p:spPr>
        <p:txBody>
          <a:bodyPr wrap="none" rtlCol="0">
            <a:spAutoFit/>
          </a:bodyPr>
          <a:lstStyle/>
          <a:p>
            <a:pPr algn="ctr"/>
            <a:r>
              <a:rPr lang="en-IN" b="1" dirty="0" smtClean="0">
                <a:solidFill>
                  <a:srgbClr val="FF0000"/>
                </a:solidFill>
              </a:rPr>
              <a:t>V</a:t>
            </a:r>
            <a:r>
              <a:rPr lang="en-IN" b="1" baseline="-25000" dirty="0" smtClean="0">
                <a:solidFill>
                  <a:srgbClr val="FF0000"/>
                </a:solidFill>
              </a:rPr>
              <a:t>0</a:t>
            </a:r>
            <a:endParaRPr lang="en-US" b="1" baseline="-25000" dirty="0">
              <a:solidFill>
                <a:srgbClr val="FF0000"/>
              </a:solidFill>
            </a:endParaRPr>
          </a:p>
        </p:txBody>
      </p:sp>
      <p:sp>
        <p:nvSpPr>
          <p:cNvPr id="28" name="TextBox 27"/>
          <p:cNvSpPr txBox="1"/>
          <p:nvPr/>
        </p:nvSpPr>
        <p:spPr>
          <a:xfrm>
            <a:off x="5105400" y="1301710"/>
            <a:ext cx="301686" cy="369332"/>
          </a:xfrm>
          <a:prstGeom prst="rect">
            <a:avLst/>
          </a:prstGeom>
          <a:noFill/>
        </p:spPr>
        <p:txBody>
          <a:bodyPr wrap="none" rtlCol="0">
            <a:spAutoFit/>
          </a:bodyPr>
          <a:lstStyle/>
          <a:p>
            <a:pPr algn="ctr"/>
            <a:r>
              <a:rPr lang="en-IN" b="1" dirty="0" smtClean="0"/>
              <a:t>2</a:t>
            </a:r>
            <a:endParaRPr lang="en-US" b="1" dirty="0"/>
          </a:p>
        </p:txBody>
      </p:sp>
      <p:sp>
        <p:nvSpPr>
          <p:cNvPr id="29" name="TextBox 28"/>
          <p:cNvSpPr txBox="1"/>
          <p:nvPr/>
        </p:nvSpPr>
        <p:spPr>
          <a:xfrm>
            <a:off x="5288223" y="1295400"/>
            <a:ext cx="399468" cy="369332"/>
          </a:xfrm>
          <a:prstGeom prst="rect">
            <a:avLst/>
          </a:prstGeom>
          <a:noFill/>
        </p:spPr>
        <p:txBody>
          <a:bodyPr wrap="none" rtlCol="0">
            <a:spAutoFit/>
          </a:bodyPr>
          <a:lstStyle/>
          <a:p>
            <a:pPr algn="ctr"/>
            <a:r>
              <a:rPr lang="en-IN" b="1" dirty="0" smtClean="0"/>
              <a:t>V</a:t>
            </a:r>
            <a:r>
              <a:rPr lang="en-IN" b="1" baseline="-25000" dirty="0" smtClean="0"/>
              <a:t>1</a:t>
            </a:r>
            <a:endParaRPr lang="en-US" b="1" baseline="-25000" dirty="0"/>
          </a:p>
        </p:txBody>
      </p:sp>
      <p:sp>
        <p:nvSpPr>
          <p:cNvPr id="30" name="TextBox 29"/>
          <p:cNvSpPr txBox="1"/>
          <p:nvPr/>
        </p:nvSpPr>
        <p:spPr>
          <a:xfrm>
            <a:off x="5105400" y="3440668"/>
            <a:ext cx="301686" cy="369332"/>
          </a:xfrm>
          <a:prstGeom prst="rect">
            <a:avLst/>
          </a:prstGeom>
          <a:noFill/>
        </p:spPr>
        <p:txBody>
          <a:bodyPr wrap="none" rtlCol="0">
            <a:spAutoFit/>
          </a:bodyPr>
          <a:lstStyle/>
          <a:p>
            <a:pPr algn="ctr"/>
            <a:r>
              <a:rPr lang="en-IN" b="1" dirty="0" smtClean="0"/>
              <a:t>2</a:t>
            </a:r>
            <a:endParaRPr lang="en-US" b="1" dirty="0"/>
          </a:p>
        </p:txBody>
      </p:sp>
      <p:sp>
        <p:nvSpPr>
          <p:cNvPr id="31" name="TextBox 30"/>
          <p:cNvSpPr txBox="1"/>
          <p:nvPr/>
        </p:nvSpPr>
        <p:spPr>
          <a:xfrm>
            <a:off x="5288223" y="3434358"/>
            <a:ext cx="399468" cy="369332"/>
          </a:xfrm>
          <a:prstGeom prst="rect">
            <a:avLst/>
          </a:prstGeom>
          <a:noFill/>
        </p:spPr>
        <p:txBody>
          <a:bodyPr wrap="none" rtlCol="0">
            <a:spAutoFit/>
          </a:bodyPr>
          <a:lstStyle/>
          <a:p>
            <a:pPr algn="ctr"/>
            <a:r>
              <a:rPr lang="en-IN" b="1" dirty="0" smtClean="0"/>
              <a:t>V</a:t>
            </a:r>
            <a:r>
              <a:rPr lang="en-IN" b="1" baseline="-25000" dirty="0" smtClean="0"/>
              <a:t>7</a:t>
            </a:r>
            <a:endParaRPr lang="en-US" b="1" baseline="-25000" dirty="0"/>
          </a:p>
        </p:txBody>
      </p:sp>
      <p:sp>
        <p:nvSpPr>
          <p:cNvPr id="32" name="TextBox 31"/>
          <p:cNvSpPr txBox="1"/>
          <p:nvPr/>
        </p:nvSpPr>
        <p:spPr>
          <a:xfrm>
            <a:off x="5589909" y="1535668"/>
            <a:ext cx="301686" cy="369332"/>
          </a:xfrm>
          <a:prstGeom prst="rect">
            <a:avLst/>
          </a:prstGeom>
          <a:noFill/>
        </p:spPr>
        <p:txBody>
          <a:bodyPr wrap="none" rtlCol="0">
            <a:spAutoFit/>
          </a:bodyPr>
          <a:lstStyle/>
          <a:p>
            <a:pPr algn="ctr"/>
            <a:r>
              <a:rPr lang="en-IN" b="1" dirty="0" smtClean="0">
                <a:solidFill>
                  <a:schemeClr val="accent4"/>
                </a:solidFill>
              </a:rPr>
              <a:t>3</a:t>
            </a:r>
            <a:endParaRPr lang="en-US" b="1" dirty="0">
              <a:solidFill>
                <a:schemeClr val="accent4"/>
              </a:solidFill>
            </a:endParaRPr>
          </a:p>
        </p:txBody>
      </p:sp>
      <p:sp>
        <p:nvSpPr>
          <p:cNvPr id="33" name="TextBox 32"/>
          <p:cNvSpPr txBox="1"/>
          <p:nvPr/>
        </p:nvSpPr>
        <p:spPr>
          <a:xfrm>
            <a:off x="5772732" y="1529358"/>
            <a:ext cx="399468" cy="369332"/>
          </a:xfrm>
          <a:prstGeom prst="rect">
            <a:avLst/>
          </a:prstGeom>
          <a:noFill/>
        </p:spPr>
        <p:txBody>
          <a:bodyPr wrap="none" rtlCol="0">
            <a:spAutoFit/>
          </a:bodyPr>
          <a:lstStyle/>
          <a:p>
            <a:pPr algn="ctr"/>
            <a:r>
              <a:rPr lang="en-IN" b="1" dirty="0" smtClean="0">
                <a:solidFill>
                  <a:schemeClr val="accent4"/>
                </a:solidFill>
              </a:rPr>
              <a:t>V</a:t>
            </a:r>
            <a:r>
              <a:rPr lang="en-IN" b="1" baseline="-25000" dirty="0" smtClean="0">
                <a:solidFill>
                  <a:schemeClr val="accent4"/>
                </a:solidFill>
              </a:rPr>
              <a:t>2</a:t>
            </a:r>
            <a:endParaRPr lang="en-US" b="1" baseline="-25000" dirty="0">
              <a:solidFill>
                <a:schemeClr val="accent4"/>
              </a:solidFill>
            </a:endParaRPr>
          </a:p>
        </p:txBody>
      </p:sp>
      <p:sp>
        <p:nvSpPr>
          <p:cNvPr id="34" name="TextBox 33"/>
          <p:cNvSpPr txBox="1"/>
          <p:nvPr/>
        </p:nvSpPr>
        <p:spPr>
          <a:xfrm>
            <a:off x="5666109" y="2602468"/>
            <a:ext cx="301686" cy="369332"/>
          </a:xfrm>
          <a:prstGeom prst="rect">
            <a:avLst/>
          </a:prstGeom>
          <a:noFill/>
        </p:spPr>
        <p:txBody>
          <a:bodyPr wrap="none" rtlCol="0">
            <a:spAutoFit/>
          </a:bodyPr>
          <a:lstStyle/>
          <a:p>
            <a:pPr algn="ctr"/>
            <a:r>
              <a:rPr lang="en-IN" b="1" dirty="0" smtClean="0">
                <a:solidFill>
                  <a:schemeClr val="accent4"/>
                </a:solidFill>
              </a:rPr>
              <a:t>3</a:t>
            </a:r>
            <a:endParaRPr lang="en-US" b="1" dirty="0">
              <a:solidFill>
                <a:schemeClr val="accent4"/>
              </a:solidFill>
            </a:endParaRPr>
          </a:p>
        </p:txBody>
      </p:sp>
      <p:sp>
        <p:nvSpPr>
          <p:cNvPr id="35" name="TextBox 34"/>
          <p:cNvSpPr txBox="1"/>
          <p:nvPr/>
        </p:nvSpPr>
        <p:spPr>
          <a:xfrm>
            <a:off x="5848932" y="2596158"/>
            <a:ext cx="399468" cy="369332"/>
          </a:xfrm>
          <a:prstGeom prst="rect">
            <a:avLst/>
          </a:prstGeom>
          <a:noFill/>
        </p:spPr>
        <p:txBody>
          <a:bodyPr wrap="none" rtlCol="0">
            <a:spAutoFit/>
          </a:bodyPr>
          <a:lstStyle/>
          <a:p>
            <a:pPr algn="ctr"/>
            <a:r>
              <a:rPr lang="en-IN" b="1" dirty="0" smtClean="0">
                <a:solidFill>
                  <a:schemeClr val="accent4"/>
                </a:solidFill>
              </a:rPr>
              <a:t>V</a:t>
            </a:r>
            <a:r>
              <a:rPr lang="en-IN" b="1" baseline="-25000" dirty="0" smtClean="0">
                <a:solidFill>
                  <a:schemeClr val="accent4"/>
                </a:solidFill>
              </a:rPr>
              <a:t>3</a:t>
            </a:r>
            <a:endParaRPr lang="en-US" b="1" baseline="-25000" dirty="0">
              <a:solidFill>
                <a:schemeClr val="accent4"/>
              </a:solidFill>
            </a:endParaRPr>
          </a:p>
        </p:txBody>
      </p:sp>
      <p:sp>
        <p:nvSpPr>
          <p:cNvPr id="36" name="TextBox 35"/>
          <p:cNvSpPr txBox="1"/>
          <p:nvPr/>
        </p:nvSpPr>
        <p:spPr>
          <a:xfrm>
            <a:off x="5672736" y="2983468"/>
            <a:ext cx="301686" cy="369332"/>
          </a:xfrm>
          <a:prstGeom prst="rect">
            <a:avLst/>
          </a:prstGeom>
          <a:noFill/>
        </p:spPr>
        <p:txBody>
          <a:bodyPr wrap="none" rtlCol="0">
            <a:spAutoFit/>
          </a:bodyPr>
          <a:lstStyle/>
          <a:p>
            <a:pPr algn="ctr"/>
            <a:r>
              <a:rPr lang="en-IN" b="1" dirty="0" smtClean="0">
                <a:solidFill>
                  <a:schemeClr val="accent4"/>
                </a:solidFill>
              </a:rPr>
              <a:t>3</a:t>
            </a:r>
            <a:endParaRPr lang="en-US" b="1" dirty="0">
              <a:solidFill>
                <a:schemeClr val="accent4"/>
              </a:solidFill>
            </a:endParaRPr>
          </a:p>
        </p:txBody>
      </p:sp>
      <p:sp>
        <p:nvSpPr>
          <p:cNvPr id="37" name="TextBox 36"/>
          <p:cNvSpPr txBox="1"/>
          <p:nvPr/>
        </p:nvSpPr>
        <p:spPr>
          <a:xfrm>
            <a:off x="5855559" y="2977158"/>
            <a:ext cx="399468" cy="369332"/>
          </a:xfrm>
          <a:prstGeom prst="rect">
            <a:avLst/>
          </a:prstGeom>
          <a:noFill/>
        </p:spPr>
        <p:txBody>
          <a:bodyPr wrap="none" rtlCol="0">
            <a:spAutoFit/>
          </a:bodyPr>
          <a:lstStyle/>
          <a:p>
            <a:pPr algn="ctr"/>
            <a:r>
              <a:rPr lang="en-IN" b="1" dirty="0" smtClean="0">
                <a:solidFill>
                  <a:schemeClr val="accent4"/>
                </a:solidFill>
              </a:rPr>
              <a:t>V</a:t>
            </a:r>
            <a:r>
              <a:rPr lang="en-IN" b="1" baseline="-25000" dirty="0">
                <a:solidFill>
                  <a:schemeClr val="accent4"/>
                </a:solidFill>
              </a:rPr>
              <a:t>4</a:t>
            </a:r>
            <a:endParaRPr lang="en-US" b="1" baseline="-25000" dirty="0">
              <a:solidFill>
                <a:schemeClr val="accent4"/>
              </a:solidFill>
            </a:endParaRPr>
          </a:p>
        </p:txBody>
      </p:sp>
      <p:sp>
        <p:nvSpPr>
          <p:cNvPr id="38" name="TextBox 37"/>
          <p:cNvSpPr txBox="1"/>
          <p:nvPr/>
        </p:nvSpPr>
        <p:spPr>
          <a:xfrm>
            <a:off x="5638800" y="3740110"/>
            <a:ext cx="301686" cy="369332"/>
          </a:xfrm>
          <a:prstGeom prst="rect">
            <a:avLst/>
          </a:prstGeom>
          <a:noFill/>
        </p:spPr>
        <p:txBody>
          <a:bodyPr wrap="none" rtlCol="0">
            <a:spAutoFit/>
          </a:bodyPr>
          <a:lstStyle/>
          <a:p>
            <a:pPr algn="ctr"/>
            <a:r>
              <a:rPr lang="en-IN" b="1" dirty="0" smtClean="0">
                <a:solidFill>
                  <a:schemeClr val="accent4"/>
                </a:solidFill>
              </a:rPr>
              <a:t>3</a:t>
            </a:r>
            <a:endParaRPr lang="en-US" b="1" dirty="0">
              <a:solidFill>
                <a:schemeClr val="accent4"/>
              </a:solidFill>
            </a:endParaRPr>
          </a:p>
        </p:txBody>
      </p:sp>
      <p:sp>
        <p:nvSpPr>
          <p:cNvPr id="39" name="TextBox 38"/>
          <p:cNvSpPr txBox="1"/>
          <p:nvPr/>
        </p:nvSpPr>
        <p:spPr>
          <a:xfrm>
            <a:off x="5821623" y="3733800"/>
            <a:ext cx="399468" cy="369332"/>
          </a:xfrm>
          <a:prstGeom prst="rect">
            <a:avLst/>
          </a:prstGeom>
          <a:noFill/>
        </p:spPr>
        <p:txBody>
          <a:bodyPr wrap="none" rtlCol="0">
            <a:spAutoFit/>
          </a:bodyPr>
          <a:lstStyle/>
          <a:p>
            <a:pPr algn="ctr"/>
            <a:r>
              <a:rPr lang="en-IN" b="1" dirty="0" smtClean="0">
                <a:solidFill>
                  <a:schemeClr val="accent4"/>
                </a:solidFill>
              </a:rPr>
              <a:t>V</a:t>
            </a:r>
            <a:r>
              <a:rPr lang="en-IN" b="1" baseline="-25000" dirty="0">
                <a:solidFill>
                  <a:schemeClr val="accent4"/>
                </a:solidFill>
              </a:rPr>
              <a:t>8</a:t>
            </a:r>
            <a:endParaRPr lang="en-US" b="1" baseline="-25000" dirty="0">
              <a:solidFill>
                <a:schemeClr val="accent4"/>
              </a:solidFill>
            </a:endParaRPr>
          </a:p>
        </p:txBody>
      </p:sp>
      <p:sp>
        <p:nvSpPr>
          <p:cNvPr id="40" name="TextBox 39"/>
          <p:cNvSpPr txBox="1"/>
          <p:nvPr/>
        </p:nvSpPr>
        <p:spPr>
          <a:xfrm>
            <a:off x="5645427" y="4121110"/>
            <a:ext cx="301686" cy="369332"/>
          </a:xfrm>
          <a:prstGeom prst="rect">
            <a:avLst/>
          </a:prstGeom>
          <a:noFill/>
        </p:spPr>
        <p:txBody>
          <a:bodyPr wrap="none" rtlCol="0">
            <a:spAutoFit/>
          </a:bodyPr>
          <a:lstStyle/>
          <a:p>
            <a:pPr algn="ctr"/>
            <a:r>
              <a:rPr lang="en-IN" b="1" dirty="0" smtClean="0">
                <a:solidFill>
                  <a:schemeClr val="accent4"/>
                </a:solidFill>
              </a:rPr>
              <a:t>3</a:t>
            </a:r>
            <a:endParaRPr lang="en-US" b="1" dirty="0">
              <a:solidFill>
                <a:schemeClr val="accent4"/>
              </a:solidFill>
            </a:endParaRPr>
          </a:p>
        </p:txBody>
      </p:sp>
      <p:sp>
        <p:nvSpPr>
          <p:cNvPr id="41" name="TextBox 40"/>
          <p:cNvSpPr txBox="1"/>
          <p:nvPr/>
        </p:nvSpPr>
        <p:spPr>
          <a:xfrm>
            <a:off x="5828250" y="4114800"/>
            <a:ext cx="399468" cy="369332"/>
          </a:xfrm>
          <a:prstGeom prst="rect">
            <a:avLst/>
          </a:prstGeom>
          <a:noFill/>
        </p:spPr>
        <p:txBody>
          <a:bodyPr wrap="none" rtlCol="0">
            <a:spAutoFit/>
          </a:bodyPr>
          <a:lstStyle/>
          <a:p>
            <a:pPr algn="ctr"/>
            <a:r>
              <a:rPr lang="en-IN" b="1" dirty="0" smtClean="0">
                <a:solidFill>
                  <a:schemeClr val="accent4"/>
                </a:solidFill>
              </a:rPr>
              <a:t>V</a:t>
            </a:r>
            <a:r>
              <a:rPr lang="en-IN" b="1" baseline="-25000" dirty="0" smtClean="0">
                <a:solidFill>
                  <a:schemeClr val="accent4"/>
                </a:solidFill>
              </a:rPr>
              <a:t>9</a:t>
            </a:r>
            <a:endParaRPr lang="en-US" b="1" baseline="-25000" dirty="0">
              <a:solidFill>
                <a:schemeClr val="accent4"/>
              </a:solidFill>
            </a:endParaRPr>
          </a:p>
        </p:txBody>
      </p:sp>
      <p:sp>
        <p:nvSpPr>
          <p:cNvPr id="42" name="TextBox 41"/>
          <p:cNvSpPr txBox="1"/>
          <p:nvPr/>
        </p:nvSpPr>
        <p:spPr>
          <a:xfrm>
            <a:off x="6047109" y="1840468"/>
            <a:ext cx="301686" cy="369332"/>
          </a:xfrm>
          <a:prstGeom prst="rect">
            <a:avLst/>
          </a:prstGeom>
          <a:noFill/>
        </p:spPr>
        <p:txBody>
          <a:bodyPr wrap="none" rtlCol="0">
            <a:spAutoFit/>
          </a:bodyPr>
          <a:lstStyle/>
          <a:p>
            <a:pPr algn="ctr"/>
            <a:r>
              <a:rPr lang="en-IN" b="1" dirty="0" smtClean="0">
                <a:solidFill>
                  <a:srgbClr val="C00000"/>
                </a:solidFill>
              </a:rPr>
              <a:t>4</a:t>
            </a:r>
            <a:endParaRPr lang="en-US" b="1" dirty="0">
              <a:solidFill>
                <a:srgbClr val="C00000"/>
              </a:solidFill>
            </a:endParaRPr>
          </a:p>
        </p:txBody>
      </p:sp>
      <p:sp>
        <p:nvSpPr>
          <p:cNvPr id="43" name="TextBox 42"/>
          <p:cNvSpPr txBox="1"/>
          <p:nvPr/>
        </p:nvSpPr>
        <p:spPr>
          <a:xfrm>
            <a:off x="6229932" y="1834158"/>
            <a:ext cx="399468" cy="369332"/>
          </a:xfrm>
          <a:prstGeom prst="rect">
            <a:avLst/>
          </a:prstGeom>
          <a:noFill/>
        </p:spPr>
        <p:txBody>
          <a:bodyPr wrap="none" rtlCol="0">
            <a:spAutoFit/>
          </a:bodyPr>
          <a:lstStyle/>
          <a:p>
            <a:pPr algn="ctr"/>
            <a:r>
              <a:rPr lang="en-IN" b="1" dirty="0" smtClean="0">
                <a:solidFill>
                  <a:srgbClr val="C00000"/>
                </a:solidFill>
              </a:rPr>
              <a:t>V</a:t>
            </a:r>
            <a:r>
              <a:rPr lang="en-IN" b="1" baseline="-25000" dirty="0">
                <a:solidFill>
                  <a:srgbClr val="C00000"/>
                </a:solidFill>
              </a:rPr>
              <a:t>5</a:t>
            </a:r>
            <a:endParaRPr lang="en-US" b="1" baseline="-25000" dirty="0">
              <a:solidFill>
                <a:srgbClr val="C00000"/>
              </a:solidFill>
            </a:endParaRPr>
          </a:p>
        </p:txBody>
      </p:sp>
      <p:sp>
        <p:nvSpPr>
          <p:cNvPr id="44" name="TextBox 43"/>
          <p:cNvSpPr txBox="1"/>
          <p:nvPr/>
        </p:nvSpPr>
        <p:spPr>
          <a:xfrm>
            <a:off x="6039678" y="2221468"/>
            <a:ext cx="301686" cy="369332"/>
          </a:xfrm>
          <a:prstGeom prst="rect">
            <a:avLst/>
          </a:prstGeom>
          <a:noFill/>
        </p:spPr>
        <p:txBody>
          <a:bodyPr wrap="none" rtlCol="0">
            <a:spAutoFit/>
          </a:bodyPr>
          <a:lstStyle/>
          <a:p>
            <a:pPr algn="ctr"/>
            <a:r>
              <a:rPr lang="en-IN" b="1" dirty="0" smtClean="0">
                <a:solidFill>
                  <a:srgbClr val="C00000"/>
                </a:solidFill>
              </a:rPr>
              <a:t>4</a:t>
            </a:r>
            <a:endParaRPr lang="en-US" b="1" dirty="0">
              <a:solidFill>
                <a:srgbClr val="C00000"/>
              </a:solidFill>
            </a:endParaRPr>
          </a:p>
        </p:txBody>
      </p:sp>
      <p:sp>
        <p:nvSpPr>
          <p:cNvPr id="45" name="TextBox 44"/>
          <p:cNvSpPr txBox="1"/>
          <p:nvPr/>
        </p:nvSpPr>
        <p:spPr>
          <a:xfrm>
            <a:off x="6222501" y="2215158"/>
            <a:ext cx="399468" cy="369332"/>
          </a:xfrm>
          <a:prstGeom prst="rect">
            <a:avLst/>
          </a:prstGeom>
          <a:noFill/>
        </p:spPr>
        <p:txBody>
          <a:bodyPr wrap="none" rtlCol="0">
            <a:spAutoFit/>
          </a:bodyPr>
          <a:lstStyle/>
          <a:p>
            <a:pPr algn="ctr"/>
            <a:r>
              <a:rPr lang="en-IN" b="1" dirty="0" smtClean="0">
                <a:solidFill>
                  <a:srgbClr val="C00000"/>
                </a:solidFill>
              </a:rPr>
              <a:t>V</a:t>
            </a:r>
            <a:r>
              <a:rPr lang="en-IN" b="1" baseline="-25000" dirty="0" smtClean="0">
                <a:solidFill>
                  <a:srgbClr val="C00000"/>
                </a:solidFill>
              </a:rPr>
              <a:t>6</a:t>
            </a:r>
            <a:endParaRPr lang="en-US" b="1" baseline="-25000" dirty="0">
              <a:solidFill>
                <a:srgbClr val="C00000"/>
              </a:solidFill>
            </a:endParaRPr>
          </a:p>
        </p:txBody>
      </p:sp>
      <p:sp>
        <p:nvSpPr>
          <p:cNvPr id="46" name="TextBox 45"/>
          <p:cNvSpPr txBox="1"/>
          <p:nvPr/>
        </p:nvSpPr>
        <p:spPr>
          <a:xfrm>
            <a:off x="6019800" y="4502110"/>
            <a:ext cx="301686" cy="369332"/>
          </a:xfrm>
          <a:prstGeom prst="rect">
            <a:avLst/>
          </a:prstGeom>
          <a:noFill/>
        </p:spPr>
        <p:txBody>
          <a:bodyPr wrap="none" rtlCol="0">
            <a:spAutoFit/>
          </a:bodyPr>
          <a:lstStyle/>
          <a:p>
            <a:pPr algn="ctr"/>
            <a:r>
              <a:rPr lang="en-IN" b="1" dirty="0" smtClean="0">
                <a:solidFill>
                  <a:srgbClr val="C00000"/>
                </a:solidFill>
              </a:rPr>
              <a:t>4</a:t>
            </a:r>
            <a:endParaRPr lang="en-US" b="1" dirty="0">
              <a:solidFill>
                <a:srgbClr val="C00000"/>
              </a:solidFill>
            </a:endParaRPr>
          </a:p>
        </p:txBody>
      </p:sp>
      <p:sp>
        <p:nvSpPr>
          <p:cNvPr id="47" name="TextBox 46"/>
          <p:cNvSpPr txBox="1"/>
          <p:nvPr/>
        </p:nvSpPr>
        <p:spPr>
          <a:xfrm>
            <a:off x="6163349" y="4495800"/>
            <a:ext cx="478016" cy="369332"/>
          </a:xfrm>
          <a:prstGeom prst="rect">
            <a:avLst/>
          </a:prstGeom>
          <a:noFill/>
        </p:spPr>
        <p:txBody>
          <a:bodyPr wrap="none" rtlCol="0">
            <a:spAutoFit/>
          </a:bodyPr>
          <a:lstStyle/>
          <a:p>
            <a:pPr algn="ctr"/>
            <a:r>
              <a:rPr lang="en-IN" b="1" dirty="0" smtClean="0">
                <a:solidFill>
                  <a:srgbClr val="C00000"/>
                </a:solidFill>
              </a:rPr>
              <a:t>V</a:t>
            </a:r>
            <a:r>
              <a:rPr lang="en-IN" b="1" baseline="-25000" dirty="0" smtClean="0">
                <a:solidFill>
                  <a:srgbClr val="C00000"/>
                </a:solidFill>
              </a:rPr>
              <a:t>10</a:t>
            </a:r>
            <a:endParaRPr lang="en-US" b="1" baseline="-25000" dirty="0">
              <a:solidFill>
                <a:srgbClr val="C00000"/>
              </a:solidFill>
            </a:endParaRPr>
          </a:p>
        </p:txBody>
      </p:sp>
    </p:spTree>
    <p:extLst>
      <p:ext uri="{BB962C8B-B14F-4D97-AF65-F5344CB8AC3E}">
        <p14:creationId xmlns:p14="http://schemas.microsoft.com/office/powerpoint/2010/main" val="303621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Notations of Graph Theory</a:t>
            </a:r>
            <a:endParaRPr lang="en-US" dirty="0"/>
          </a:p>
        </p:txBody>
      </p:sp>
      <p:grpSp>
        <p:nvGrpSpPr>
          <p:cNvPr id="9" name="Group 8"/>
          <p:cNvGrpSpPr/>
          <p:nvPr/>
        </p:nvGrpSpPr>
        <p:grpSpPr>
          <a:xfrm>
            <a:off x="395257" y="1483403"/>
            <a:ext cx="1509743" cy="1031197"/>
            <a:chOff x="287606" y="1239604"/>
            <a:chExt cx="1509743" cy="1031197"/>
          </a:xfrm>
        </p:grpSpPr>
        <p:sp>
          <p:nvSpPr>
            <p:cNvPr id="24" name="TextBox 23"/>
            <p:cNvSpPr txBox="1"/>
            <p:nvPr/>
          </p:nvSpPr>
          <p:spPr>
            <a:xfrm>
              <a:off x="922336" y="1901469"/>
              <a:ext cx="442750" cy="369332"/>
            </a:xfrm>
            <a:prstGeom prst="rect">
              <a:avLst/>
            </a:prstGeom>
            <a:noFill/>
          </p:spPr>
          <p:txBody>
            <a:bodyPr wrap="none" rtlCol="0">
              <a:spAutoFit/>
            </a:bodyPr>
            <a:lstStyle/>
            <a:p>
              <a:r>
                <a:rPr lang="en-IN" b="1" dirty="0" smtClean="0"/>
                <a:t>(a)</a:t>
              </a:r>
              <a:endParaRPr lang="en-US" b="1" dirty="0"/>
            </a:p>
          </p:txBody>
        </p:sp>
        <p:sp>
          <p:nvSpPr>
            <p:cNvPr id="25" name="Oval 24"/>
            <p:cNvSpPr/>
            <p:nvPr/>
          </p:nvSpPr>
          <p:spPr>
            <a:xfrm>
              <a:off x="287606" y="123960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1</a:t>
              </a:r>
              <a:endParaRPr lang="en-US" b="1" dirty="0"/>
            </a:p>
          </p:txBody>
        </p:sp>
        <p:sp>
          <p:nvSpPr>
            <p:cNvPr id="26" name="Oval 25"/>
            <p:cNvSpPr/>
            <p:nvPr/>
          </p:nvSpPr>
          <p:spPr>
            <a:xfrm>
              <a:off x="1401504" y="124408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2</a:t>
              </a:r>
              <a:endParaRPr lang="en-US" b="1" dirty="0"/>
            </a:p>
          </p:txBody>
        </p:sp>
        <p:sp>
          <p:nvSpPr>
            <p:cNvPr id="34" name="TextBox 33"/>
            <p:cNvSpPr txBox="1"/>
            <p:nvPr/>
          </p:nvSpPr>
          <p:spPr>
            <a:xfrm>
              <a:off x="287606" y="1611868"/>
              <a:ext cx="410690" cy="369332"/>
            </a:xfrm>
            <a:prstGeom prst="rect">
              <a:avLst/>
            </a:prstGeom>
            <a:noFill/>
          </p:spPr>
          <p:txBody>
            <a:bodyPr wrap="none" rtlCol="0">
              <a:spAutoFit/>
            </a:bodyPr>
            <a:lstStyle/>
            <a:p>
              <a:r>
                <a:rPr lang="en-IN" b="1" dirty="0"/>
                <a:t>v</a:t>
              </a:r>
              <a:r>
                <a:rPr lang="en-IN" b="1" dirty="0" smtClean="0"/>
                <a:t>1</a:t>
              </a:r>
              <a:endParaRPr lang="en-US" b="1" dirty="0"/>
            </a:p>
          </p:txBody>
        </p:sp>
        <p:sp>
          <p:nvSpPr>
            <p:cNvPr id="40" name="TextBox 39"/>
            <p:cNvSpPr txBox="1"/>
            <p:nvPr/>
          </p:nvSpPr>
          <p:spPr>
            <a:xfrm>
              <a:off x="1386659" y="1611868"/>
              <a:ext cx="410690" cy="369332"/>
            </a:xfrm>
            <a:prstGeom prst="rect">
              <a:avLst/>
            </a:prstGeom>
            <a:noFill/>
          </p:spPr>
          <p:txBody>
            <a:bodyPr wrap="none" rtlCol="0">
              <a:spAutoFit/>
            </a:bodyPr>
            <a:lstStyle/>
            <a:p>
              <a:r>
                <a:rPr lang="en-IN" b="1" dirty="0" smtClean="0"/>
                <a:t>v</a:t>
              </a:r>
              <a:r>
                <a:rPr lang="en-IN" b="1" dirty="0"/>
                <a:t>2</a:t>
              </a:r>
              <a:endParaRPr lang="en-US" b="1" dirty="0"/>
            </a:p>
          </p:txBody>
        </p:sp>
      </p:grpSp>
      <p:grpSp>
        <p:nvGrpSpPr>
          <p:cNvPr id="14" name="Group 13"/>
          <p:cNvGrpSpPr/>
          <p:nvPr/>
        </p:nvGrpSpPr>
        <p:grpSpPr>
          <a:xfrm>
            <a:off x="380412" y="3276600"/>
            <a:ext cx="1509743" cy="1031197"/>
            <a:chOff x="3657600" y="1102402"/>
            <a:chExt cx="1509743" cy="1031197"/>
          </a:xfrm>
        </p:grpSpPr>
        <p:sp>
          <p:nvSpPr>
            <p:cNvPr id="42" name="TextBox 41"/>
            <p:cNvSpPr txBox="1"/>
            <p:nvPr/>
          </p:nvSpPr>
          <p:spPr>
            <a:xfrm>
              <a:off x="4292330" y="1764267"/>
              <a:ext cx="452368" cy="369332"/>
            </a:xfrm>
            <a:prstGeom prst="rect">
              <a:avLst/>
            </a:prstGeom>
            <a:noFill/>
          </p:spPr>
          <p:txBody>
            <a:bodyPr wrap="none" rtlCol="0">
              <a:spAutoFit/>
            </a:bodyPr>
            <a:lstStyle/>
            <a:p>
              <a:r>
                <a:rPr lang="en-IN" b="1" dirty="0" smtClean="0"/>
                <a:t>(b)</a:t>
              </a:r>
              <a:endParaRPr lang="en-US" b="1" dirty="0"/>
            </a:p>
          </p:txBody>
        </p:sp>
        <p:sp>
          <p:nvSpPr>
            <p:cNvPr id="43" name="Oval 42"/>
            <p:cNvSpPr/>
            <p:nvPr/>
          </p:nvSpPr>
          <p:spPr>
            <a:xfrm>
              <a:off x="3657600" y="110240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1</a:t>
              </a:r>
              <a:endParaRPr lang="en-US" b="1" dirty="0"/>
            </a:p>
          </p:txBody>
        </p:sp>
        <p:sp>
          <p:nvSpPr>
            <p:cNvPr id="44" name="Oval 43"/>
            <p:cNvSpPr/>
            <p:nvPr/>
          </p:nvSpPr>
          <p:spPr>
            <a:xfrm>
              <a:off x="4771498" y="110688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2</a:t>
              </a:r>
              <a:endParaRPr lang="en-US" b="1" dirty="0"/>
            </a:p>
          </p:txBody>
        </p:sp>
        <p:sp>
          <p:nvSpPr>
            <p:cNvPr id="45" name="TextBox 44"/>
            <p:cNvSpPr txBox="1"/>
            <p:nvPr/>
          </p:nvSpPr>
          <p:spPr>
            <a:xfrm>
              <a:off x="3657600" y="1474666"/>
              <a:ext cx="410690" cy="369332"/>
            </a:xfrm>
            <a:prstGeom prst="rect">
              <a:avLst/>
            </a:prstGeom>
            <a:noFill/>
          </p:spPr>
          <p:txBody>
            <a:bodyPr wrap="none" rtlCol="0">
              <a:spAutoFit/>
            </a:bodyPr>
            <a:lstStyle/>
            <a:p>
              <a:r>
                <a:rPr lang="en-IN" b="1" dirty="0"/>
                <a:t>v</a:t>
              </a:r>
              <a:r>
                <a:rPr lang="en-IN" b="1" dirty="0" smtClean="0"/>
                <a:t>1</a:t>
              </a:r>
              <a:endParaRPr lang="en-US" b="1" dirty="0"/>
            </a:p>
          </p:txBody>
        </p:sp>
        <p:sp>
          <p:nvSpPr>
            <p:cNvPr id="46" name="TextBox 45"/>
            <p:cNvSpPr txBox="1"/>
            <p:nvPr/>
          </p:nvSpPr>
          <p:spPr>
            <a:xfrm>
              <a:off x="4756653" y="1474666"/>
              <a:ext cx="410690" cy="369332"/>
            </a:xfrm>
            <a:prstGeom prst="rect">
              <a:avLst/>
            </a:prstGeom>
            <a:noFill/>
          </p:spPr>
          <p:txBody>
            <a:bodyPr wrap="none" rtlCol="0">
              <a:spAutoFit/>
            </a:bodyPr>
            <a:lstStyle/>
            <a:p>
              <a:r>
                <a:rPr lang="en-IN" b="1" dirty="0" smtClean="0"/>
                <a:t>v</a:t>
              </a:r>
              <a:r>
                <a:rPr lang="en-IN" b="1" dirty="0"/>
                <a:t>2</a:t>
              </a:r>
              <a:endParaRPr lang="en-US" b="1" dirty="0"/>
            </a:p>
          </p:txBody>
        </p:sp>
        <p:cxnSp>
          <p:nvCxnSpPr>
            <p:cNvPr id="47" name="Straight Arrow Connector 46"/>
            <p:cNvCxnSpPr>
              <a:stCxn id="43" idx="6"/>
              <a:endCxn id="44" idx="2"/>
            </p:cNvCxnSpPr>
            <p:nvPr/>
          </p:nvCxnSpPr>
          <p:spPr>
            <a:xfrm>
              <a:off x="4038600" y="1292902"/>
              <a:ext cx="732898" cy="448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48" name="Group 47"/>
          <p:cNvGrpSpPr/>
          <p:nvPr/>
        </p:nvGrpSpPr>
        <p:grpSpPr>
          <a:xfrm>
            <a:off x="395257" y="4988603"/>
            <a:ext cx="1509743" cy="1031197"/>
            <a:chOff x="3657600" y="1102402"/>
            <a:chExt cx="1509743" cy="1031197"/>
          </a:xfrm>
        </p:grpSpPr>
        <p:sp>
          <p:nvSpPr>
            <p:cNvPr id="49" name="TextBox 48"/>
            <p:cNvSpPr txBox="1"/>
            <p:nvPr/>
          </p:nvSpPr>
          <p:spPr>
            <a:xfrm>
              <a:off x="4292330" y="1764267"/>
              <a:ext cx="425116" cy="369332"/>
            </a:xfrm>
            <a:prstGeom prst="rect">
              <a:avLst/>
            </a:prstGeom>
            <a:noFill/>
          </p:spPr>
          <p:txBody>
            <a:bodyPr wrap="none" rtlCol="0">
              <a:spAutoFit/>
            </a:bodyPr>
            <a:lstStyle/>
            <a:p>
              <a:r>
                <a:rPr lang="en-IN" b="1" dirty="0" smtClean="0"/>
                <a:t>(c)</a:t>
              </a:r>
              <a:endParaRPr lang="en-US" b="1" dirty="0"/>
            </a:p>
          </p:txBody>
        </p:sp>
        <p:sp>
          <p:nvSpPr>
            <p:cNvPr id="50" name="Oval 49"/>
            <p:cNvSpPr/>
            <p:nvPr/>
          </p:nvSpPr>
          <p:spPr>
            <a:xfrm>
              <a:off x="3657600" y="110240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1</a:t>
              </a:r>
              <a:endParaRPr lang="en-US" b="1" dirty="0"/>
            </a:p>
          </p:txBody>
        </p:sp>
        <p:sp>
          <p:nvSpPr>
            <p:cNvPr id="51" name="Oval 50"/>
            <p:cNvSpPr/>
            <p:nvPr/>
          </p:nvSpPr>
          <p:spPr>
            <a:xfrm>
              <a:off x="4771498" y="110688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2</a:t>
              </a:r>
              <a:endParaRPr lang="en-US" b="1" dirty="0"/>
            </a:p>
          </p:txBody>
        </p:sp>
        <p:sp>
          <p:nvSpPr>
            <p:cNvPr id="52" name="TextBox 51"/>
            <p:cNvSpPr txBox="1"/>
            <p:nvPr/>
          </p:nvSpPr>
          <p:spPr>
            <a:xfrm>
              <a:off x="3657600" y="1474666"/>
              <a:ext cx="410690" cy="369332"/>
            </a:xfrm>
            <a:prstGeom prst="rect">
              <a:avLst/>
            </a:prstGeom>
            <a:noFill/>
          </p:spPr>
          <p:txBody>
            <a:bodyPr wrap="none" rtlCol="0">
              <a:spAutoFit/>
            </a:bodyPr>
            <a:lstStyle/>
            <a:p>
              <a:r>
                <a:rPr lang="en-IN" b="1" dirty="0"/>
                <a:t>v</a:t>
              </a:r>
              <a:r>
                <a:rPr lang="en-IN" b="1" dirty="0" smtClean="0"/>
                <a:t>1</a:t>
              </a:r>
              <a:endParaRPr lang="en-US" b="1" dirty="0"/>
            </a:p>
          </p:txBody>
        </p:sp>
        <p:sp>
          <p:nvSpPr>
            <p:cNvPr id="53" name="TextBox 52"/>
            <p:cNvSpPr txBox="1"/>
            <p:nvPr/>
          </p:nvSpPr>
          <p:spPr>
            <a:xfrm>
              <a:off x="4756653" y="1474666"/>
              <a:ext cx="410690" cy="369332"/>
            </a:xfrm>
            <a:prstGeom prst="rect">
              <a:avLst/>
            </a:prstGeom>
            <a:noFill/>
          </p:spPr>
          <p:txBody>
            <a:bodyPr wrap="none" rtlCol="0">
              <a:spAutoFit/>
            </a:bodyPr>
            <a:lstStyle/>
            <a:p>
              <a:r>
                <a:rPr lang="en-IN" b="1" dirty="0" smtClean="0"/>
                <a:t>v</a:t>
              </a:r>
              <a:r>
                <a:rPr lang="en-IN" b="1" dirty="0"/>
                <a:t>2</a:t>
              </a:r>
              <a:endParaRPr lang="en-US" b="1" dirty="0"/>
            </a:p>
          </p:txBody>
        </p:sp>
        <p:cxnSp>
          <p:nvCxnSpPr>
            <p:cNvPr id="54" name="Straight Arrow Connector 53"/>
            <p:cNvCxnSpPr>
              <a:stCxn id="50" idx="6"/>
              <a:endCxn id="51" idx="2"/>
            </p:cNvCxnSpPr>
            <p:nvPr/>
          </p:nvCxnSpPr>
          <p:spPr>
            <a:xfrm>
              <a:off x="4038600" y="1292902"/>
              <a:ext cx="732898" cy="4482"/>
            </a:xfrm>
            <a:prstGeom prst="straightConnector1">
              <a:avLst/>
            </a:prstGeom>
            <a:ln>
              <a:tailEnd type="none"/>
            </a:ln>
          </p:spPr>
          <p:style>
            <a:lnRef idx="2">
              <a:schemeClr val="accent2"/>
            </a:lnRef>
            <a:fillRef idx="0">
              <a:schemeClr val="accent2"/>
            </a:fillRef>
            <a:effectRef idx="1">
              <a:schemeClr val="accent2"/>
            </a:effectRef>
            <a:fontRef idx="minor">
              <a:schemeClr val="tx1"/>
            </a:fontRef>
          </p:style>
        </p:cxnSp>
      </p:grpSp>
      <p:grpSp>
        <p:nvGrpSpPr>
          <p:cNvPr id="16" name="Group 15"/>
          <p:cNvGrpSpPr/>
          <p:nvPr/>
        </p:nvGrpSpPr>
        <p:grpSpPr>
          <a:xfrm>
            <a:off x="3124200" y="1143000"/>
            <a:ext cx="2362200" cy="2313264"/>
            <a:chOff x="190500" y="2548128"/>
            <a:chExt cx="2362200" cy="2313264"/>
          </a:xfrm>
        </p:grpSpPr>
        <p:sp>
          <p:nvSpPr>
            <p:cNvPr id="3" name="Oval 2"/>
            <p:cNvSpPr/>
            <p:nvPr/>
          </p:nvSpPr>
          <p:spPr>
            <a:xfrm>
              <a:off x="1485900" y="254812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1</a:t>
              </a:r>
              <a:endParaRPr lang="en-US" b="1" dirty="0"/>
            </a:p>
          </p:txBody>
        </p:sp>
        <p:sp>
          <p:nvSpPr>
            <p:cNvPr id="4" name="Oval 3"/>
            <p:cNvSpPr/>
            <p:nvPr/>
          </p:nvSpPr>
          <p:spPr>
            <a:xfrm>
              <a:off x="1905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2</a:t>
              </a:r>
              <a:endParaRPr lang="en-US" b="1" dirty="0"/>
            </a:p>
          </p:txBody>
        </p:sp>
        <p:sp>
          <p:nvSpPr>
            <p:cNvPr id="5" name="Oval 4"/>
            <p:cNvSpPr/>
            <p:nvPr/>
          </p:nvSpPr>
          <p:spPr>
            <a:xfrm>
              <a:off x="21717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3</a:t>
              </a:r>
              <a:endParaRPr lang="en-US" b="1" dirty="0"/>
            </a:p>
          </p:txBody>
        </p:sp>
        <p:sp>
          <p:nvSpPr>
            <p:cNvPr id="6" name="Oval 5"/>
            <p:cNvSpPr/>
            <p:nvPr/>
          </p:nvSpPr>
          <p:spPr>
            <a:xfrm>
              <a:off x="11049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4</a:t>
              </a:r>
              <a:endParaRPr lang="en-US" b="1" dirty="0"/>
            </a:p>
          </p:txBody>
        </p:sp>
        <p:cxnSp>
          <p:nvCxnSpPr>
            <p:cNvPr id="8" name="Straight Arrow Connector 7"/>
            <p:cNvCxnSpPr>
              <a:stCxn id="4" idx="7"/>
              <a:endCxn id="3" idx="3"/>
            </p:cNvCxnSpPr>
            <p:nvPr/>
          </p:nvCxnSpPr>
          <p:spPr>
            <a:xfrm flipV="1">
              <a:off x="515704" y="2873332"/>
              <a:ext cx="1025992" cy="53526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Connector 10"/>
            <p:cNvCxnSpPr/>
            <p:nvPr/>
          </p:nvCxnSpPr>
          <p:spPr>
            <a:xfrm>
              <a:off x="1811104" y="2903812"/>
              <a:ext cx="416392" cy="535264"/>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6"/>
              <a:endCxn id="5" idx="2"/>
            </p:cNvCxnSpPr>
            <p:nvPr/>
          </p:nvCxnSpPr>
          <p:spPr>
            <a:xfrm>
              <a:off x="571500" y="3543300"/>
              <a:ext cx="16002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6" idx="6"/>
              <a:endCxn id="5" idx="3"/>
            </p:cNvCxnSpPr>
            <p:nvPr/>
          </p:nvCxnSpPr>
          <p:spPr>
            <a:xfrm flipV="1">
              <a:off x="1485900" y="3678004"/>
              <a:ext cx="741596" cy="55109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Connector 16"/>
            <p:cNvCxnSpPr>
              <a:stCxn id="4" idx="5"/>
              <a:endCxn id="6" idx="1"/>
            </p:cNvCxnSpPr>
            <p:nvPr/>
          </p:nvCxnSpPr>
          <p:spPr>
            <a:xfrm>
              <a:off x="515704" y="3678004"/>
              <a:ext cx="644992" cy="416392"/>
            </a:xfrm>
            <a:prstGeom prst="line">
              <a:avLst/>
            </a:prstGeom>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723900" y="2831068"/>
              <a:ext cx="407484" cy="369332"/>
            </a:xfrm>
            <a:prstGeom prst="rect">
              <a:avLst/>
            </a:prstGeom>
            <a:noFill/>
          </p:spPr>
          <p:txBody>
            <a:bodyPr wrap="none" rtlCol="0">
              <a:spAutoFit/>
            </a:bodyPr>
            <a:lstStyle/>
            <a:p>
              <a:r>
                <a:rPr lang="en-IN" b="1" dirty="0" smtClean="0"/>
                <a:t>x1</a:t>
              </a:r>
              <a:endParaRPr lang="en-US" b="1" dirty="0"/>
            </a:p>
          </p:txBody>
        </p:sp>
        <p:sp>
          <p:nvSpPr>
            <p:cNvPr id="19" name="TextBox 18"/>
            <p:cNvSpPr txBox="1"/>
            <p:nvPr/>
          </p:nvSpPr>
          <p:spPr>
            <a:xfrm>
              <a:off x="1148520" y="3236452"/>
              <a:ext cx="407484" cy="369332"/>
            </a:xfrm>
            <a:prstGeom prst="rect">
              <a:avLst/>
            </a:prstGeom>
            <a:noFill/>
          </p:spPr>
          <p:txBody>
            <a:bodyPr wrap="none" rtlCol="0">
              <a:spAutoFit/>
            </a:bodyPr>
            <a:lstStyle/>
            <a:p>
              <a:r>
                <a:rPr lang="en-IN" b="1" dirty="0" smtClean="0"/>
                <a:t>x2</a:t>
              </a:r>
              <a:endParaRPr lang="en-US" b="1" dirty="0"/>
            </a:p>
          </p:txBody>
        </p:sp>
        <p:sp>
          <p:nvSpPr>
            <p:cNvPr id="20" name="TextBox 19"/>
            <p:cNvSpPr txBox="1"/>
            <p:nvPr/>
          </p:nvSpPr>
          <p:spPr>
            <a:xfrm>
              <a:off x="1876992" y="2819400"/>
              <a:ext cx="407484" cy="369332"/>
            </a:xfrm>
            <a:prstGeom prst="rect">
              <a:avLst/>
            </a:prstGeom>
            <a:noFill/>
          </p:spPr>
          <p:txBody>
            <a:bodyPr wrap="none" rtlCol="0">
              <a:spAutoFit/>
            </a:bodyPr>
            <a:lstStyle/>
            <a:p>
              <a:r>
                <a:rPr lang="en-IN" b="1" dirty="0" smtClean="0"/>
                <a:t>x3</a:t>
              </a:r>
              <a:endParaRPr lang="en-US" b="1" dirty="0"/>
            </a:p>
          </p:txBody>
        </p:sp>
        <p:sp>
          <p:nvSpPr>
            <p:cNvPr id="21" name="TextBox 20"/>
            <p:cNvSpPr txBox="1"/>
            <p:nvPr/>
          </p:nvSpPr>
          <p:spPr>
            <a:xfrm>
              <a:off x="480060" y="3772900"/>
              <a:ext cx="407484" cy="369332"/>
            </a:xfrm>
            <a:prstGeom prst="rect">
              <a:avLst/>
            </a:prstGeom>
            <a:noFill/>
          </p:spPr>
          <p:txBody>
            <a:bodyPr wrap="none" rtlCol="0">
              <a:spAutoFit/>
            </a:bodyPr>
            <a:lstStyle/>
            <a:p>
              <a:r>
                <a:rPr lang="en-IN" b="1" dirty="0" smtClean="0"/>
                <a:t>x4</a:t>
              </a:r>
              <a:endParaRPr lang="en-US" b="1" dirty="0"/>
            </a:p>
          </p:txBody>
        </p:sp>
        <p:sp>
          <p:nvSpPr>
            <p:cNvPr id="22" name="TextBox 21"/>
            <p:cNvSpPr txBox="1"/>
            <p:nvPr/>
          </p:nvSpPr>
          <p:spPr>
            <a:xfrm>
              <a:off x="1782504" y="3821668"/>
              <a:ext cx="407484" cy="369332"/>
            </a:xfrm>
            <a:prstGeom prst="rect">
              <a:avLst/>
            </a:prstGeom>
            <a:noFill/>
          </p:spPr>
          <p:txBody>
            <a:bodyPr wrap="none" rtlCol="0">
              <a:spAutoFit/>
            </a:bodyPr>
            <a:lstStyle/>
            <a:p>
              <a:r>
                <a:rPr lang="en-IN" b="1" dirty="0" smtClean="0"/>
                <a:t>x</a:t>
              </a:r>
              <a:r>
                <a:rPr lang="en-IN" sz="1600" b="1" dirty="0" smtClean="0"/>
                <a:t>5</a:t>
              </a:r>
              <a:endParaRPr lang="en-US" b="1" dirty="0"/>
            </a:p>
          </p:txBody>
        </p:sp>
        <p:sp>
          <p:nvSpPr>
            <p:cNvPr id="55" name="TextBox 54"/>
            <p:cNvSpPr txBox="1"/>
            <p:nvPr/>
          </p:nvSpPr>
          <p:spPr>
            <a:xfrm>
              <a:off x="1358736" y="4492060"/>
              <a:ext cx="452368" cy="369332"/>
            </a:xfrm>
            <a:prstGeom prst="rect">
              <a:avLst/>
            </a:prstGeom>
            <a:noFill/>
          </p:spPr>
          <p:txBody>
            <a:bodyPr wrap="none" rtlCol="0">
              <a:spAutoFit/>
            </a:bodyPr>
            <a:lstStyle/>
            <a:p>
              <a:r>
                <a:rPr lang="en-IN" b="1" dirty="0" smtClean="0"/>
                <a:t>(d)</a:t>
              </a:r>
              <a:endParaRPr lang="en-US" b="1" dirty="0"/>
            </a:p>
          </p:txBody>
        </p:sp>
      </p:grpSp>
      <p:grpSp>
        <p:nvGrpSpPr>
          <p:cNvPr id="56" name="Group 55"/>
          <p:cNvGrpSpPr/>
          <p:nvPr/>
        </p:nvGrpSpPr>
        <p:grpSpPr>
          <a:xfrm>
            <a:off x="6477000" y="4033598"/>
            <a:ext cx="2362200" cy="2313264"/>
            <a:chOff x="190500" y="2548128"/>
            <a:chExt cx="2362200" cy="2313264"/>
          </a:xfrm>
        </p:grpSpPr>
        <p:sp>
          <p:nvSpPr>
            <p:cNvPr id="57" name="Oval 56"/>
            <p:cNvSpPr/>
            <p:nvPr/>
          </p:nvSpPr>
          <p:spPr>
            <a:xfrm>
              <a:off x="1485900" y="254812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1</a:t>
              </a:r>
              <a:endParaRPr lang="en-US" b="1" dirty="0"/>
            </a:p>
          </p:txBody>
        </p:sp>
        <p:sp>
          <p:nvSpPr>
            <p:cNvPr id="58" name="Oval 57"/>
            <p:cNvSpPr/>
            <p:nvPr/>
          </p:nvSpPr>
          <p:spPr>
            <a:xfrm>
              <a:off x="1905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2</a:t>
              </a:r>
              <a:endParaRPr lang="en-US" b="1" dirty="0"/>
            </a:p>
          </p:txBody>
        </p:sp>
        <p:sp>
          <p:nvSpPr>
            <p:cNvPr id="59" name="Oval 58"/>
            <p:cNvSpPr/>
            <p:nvPr/>
          </p:nvSpPr>
          <p:spPr>
            <a:xfrm>
              <a:off x="21717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3</a:t>
              </a:r>
              <a:endParaRPr lang="en-US" b="1" dirty="0"/>
            </a:p>
          </p:txBody>
        </p:sp>
        <p:sp>
          <p:nvSpPr>
            <p:cNvPr id="60" name="Oval 59"/>
            <p:cNvSpPr/>
            <p:nvPr/>
          </p:nvSpPr>
          <p:spPr>
            <a:xfrm>
              <a:off x="11049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4</a:t>
              </a:r>
              <a:endParaRPr lang="en-US" b="1" dirty="0"/>
            </a:p>
          </p:txBody>
        </p:sp>
        <p:cxnSp>
          <p:nvCxnSpPr>
            <p:cNvPr id="61" name="Straight Arrow Connector 60"/>
            <p:cNvCxnSpPr>
              <a:stCxn id="58" idx="7"/>
              <a:endCxn id="57" idx="3"/>
            </p:cNvCxnSpPr>
            <p:nvPr/>
          </p:nvCxnSpPr>
          <p:spPr>
            <a:xfrm flipV="1">
              <a:off x="515704" y="2873332"/>
              <a:ext cx="1025992" cy="535264"/>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62" name="Straight Connector 61"/>
            <p:cNvCxnSpPr/>
            <p:nvPr/>
          </p:nvCxnSpPr>
          <p:spPr>
            <a:xfrm>
              <a:off x="1811104" y="2903812"/>
              <a:ext cx="416392" cy="535264"/>
            </a:xfrm>
            <a:prstGeom prst="line">
              <a:avLst/>
            </a:prstGeom>
            <a:ln>
              <a:headEnd type="none"/>
              <a:tailEnd type="arrow"/>
            </a:ln>
          </p:spPr>
          <p:style>
            <a:lnRef idx="2">
              <a:schemeClr val="accent2"/>
            </a:lnRef>
            <a:fillRef idx="0">
              <a:schemeClr val="accent2"/>
            </a:fillRef>
            <a:effectRef idx="1">
              <a:schemeClr val="accent2"/>
            </a:effectRef>
            <a:fontRef idx="minor">
              <a:schemeClr val="tx1"/>
            </a:fontRef>
          </p:style>
        </p:cxnSp>
        <p:cxnSp>
          <p:nvCxnSpPr>
            <p:cNvPr id="63" name="Straight Arrow Connector 62"/>
            <p:cNvCxnSpPr>
              <a:stCxn id="58" idx="6"/>
              <a:endCxn id="59" idx="2"/>
            </p:cNvCxnSpPr>
            <p:nvPr/>
          </p:nvCxnSpPr>
          <p:spPr>
            <a:xfrm>
              <a:off x="571500" y="3543300"/>
              <a:ext cx="16002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4" name="Straight Arrow Connector 63"/>
            <p:cNvCxnSpPr>
              <a:stCxn id="60" idx="6"/>
              <a:endCxn id="59" idx="3"/>
            </p:cNvCxnSpPr>
            <p:nvPr/>
          </p:nvCxnSpPr>
          <p:spPr>
            <a:xfrm flipV="1">
              <a:off x="1485900" y="3678004"/>
              <a:ext cx="741596" cy="551096"/>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65" name="Straight Connector 64"/>
            <p:cNvCxnSpPr>
              <a:stCxn id="58" idx="5"/>
              <a:endCxn id="60" idx="1"/>
            </p:cNvCxnSpPr>
            <p:nvPr/>
          </p:nvCxnSpPr>
          <p:spPr>
            <a:xfrm>
              <a:off x="515704" y="3678004"/>
              <a:ext cx="644992" cy="416392"/>
            </a:xfrm>
            <a:prstGeom prst="line">
              <a:avLst/>
            </a:prstGeom>
            <a:ln>
              <a:headEnd type="none"/>
              <a:tailEnd type="arrow"/>
            </a:ln>
          </p:spPr>
          <p:style>
            <a:lnRef idx="2">
              <a:schemeClr val="accent2"/>
            </a:lnRef>
            <a:fillRef idx="0">
              <a:schemeClr val="accent2"/>
            </a:fillRef>
            <a:effectRef idx="1">
              <a:schemeClr val="accent2"/>
            </a:effectRef>
            <a:fontRef idx="minor">
              <a:schemeClr val="tx1"/>
            </a:fontRef>
          </p:style>
        </p:cxnSp>
        <p:sp>
          <p:nvSpPr>
            <p:cNvPr id="66" name="TextBox 65"/>
            <p:cNvSpPr txBox="1"/>
            <p:nvPr/>
          </p:nvSpPr>
          <p:spPr>
            <a:xfrm>
              <a:off x="723900" y="2831068"/>
              <a:ext cx="407484" cy="369332"/>
            </a:xfrm>
            <a:prstGeom prst="rect">
              <a:avLst/>
            </a:prstGeom>
            <a:noFill/>
          </p:spPr>
          <p:txBody>
            <a:bodyPr wrap="none" rtlCol="0">
              <a:spAutoFit/>
            </a:bodyPr>
            <a:lstStyle/>
            <a:p>
              <a:r>
                <a:rPr lang="en-IN" b="1" dirty="0" smtClean="0"/>
                <a:t>x1</a:t>
              </a:r>
              <a:endParaRPr lang="en-US" b="1" dirty="0"/>
            </a:p>
          </p:txBody>
        </p:sp>
        <p:sp>
          <p:nvSpPr>
            <p:cNvPr id="67" name="TextBox 66"/>
            <p:cNvSpPr txBox="1"/>
            <p:nvPr/>
          </p:nvSpPr>
          <p:spPr>
            <a:xfrm>
              <a:off x="1148520" y="3236452"/>
              <a:ext cx="407484" cy="369332"/>
            </a:xfrm>
            <a:prstGeom prst="rect">
              <a:avLst/>
            </a:prstGeom>
            <a:noFill/>
          </p:spPr>
          <p:txBody>
            <a:bodyPr wrap="none" rtlCol="0">
              <a:spAutoFit/>
            </a:bodyPr>
            <a:lstStyle/>
            <a:p>
              <a:r>
                <a:rPr lang="en-IN" b="1" dirty="0" smtClean="0"/>
                <a:t>x2</a:t>
              </a:r>
              <a:endParaRPr lang="en-US" b="1" dirty="0"/>
            </a:p>
          </p:txBody>
        </p:sp>
        <p:sp>
          <p:nvSpPr>
            <p:cNvPr id="68" name="TextBox 67"/>
            <p:cNvSpPr txBox="1"/>
            <p:nvPr/>
          </p:nvSpPr>
          <p:spPr>
            <a:xfrm>
              <a:off x="1876992" y="2819400"/>
              <a:ext cx="407484" cy="369332"/>
            </a:xfrm>
            <a:prstGeom prst="rect">
              <a:avLst/>
            </a:prstGeom>
            <a:noFill/>
          </p:spPr>
          <p:txBody>
            <a:bodyPr wrap="none" rtlCol="0">
              <a:spAutoFit/>
            </a:bodyPr>
            <a:lstStyle/>
            <a:p>
              <a:r>
                <a:rPr lang="en-IN" b="1" dirty="0" smtClean="0"/>
                <a:t>x3</a:t>
              </a:r>
              <a:endParaRPr lang="en-US" b="1" dirty="0"/>
            </a:p>
          </p:txBody>
        </p:sp>
        <p:sp>
          <p:nvSpPr>
            <p:cNvPr id="69" name="TextBox 68"/>
            <p:cNvSpPr txBox="1"/>
            <p:nvPr/>
          </p:nvSpPr>
          <p:spPr>
            <a:xfrm>
              <a:off x="480060" y="3772900"/>
              <a:ext cx="407484" cy="369332"/>
            </a:xfrm>
            <a:prstGeom prst="rect">
              <a:avLst/>
            </a:prstGeom>
            <a:noFill/>
          </p:spPr>
          <p:txBody>
            <a:bodyPr wrap="none" rtlCol="0">
              <a:spAutoFit/>
            </a:bodyPr>
            <a:lstStyle/>
            <a:p>
              <a:r>
                <a:rPr lang="en-IN" b="1" dirty="0" smtClean="0"/>
                <a:t>x4</a:t>
              </a:r>
              <a:endParaRPr lang="en-US" b="1" dirty="0"/>
            </a:p>
          </p:txBody>
        </p:sp>
        <p:sp>
          <p:nvSpPr>
            <p:cNvPr id="70" name="TextBox 69"/>
            <p:cNvSpPr txBox="1"/>
            <p:nvPr/>
          </p:nvSpPr>
          <p:spPr>
            <a:xfrm>
              <a:off x="1782504" y="3821668"/>
              <a:ext cx="407484" cy="369332"/>
            </a:xfrm>
            <a:prstGeom prst="rect">
              <a:avLst/>
            </a:prstGeom>
            <a:noFill/>
          </p:spPr>
          <p:txBody>
            <a:bodyPr wrap="none" rtlCol="0">
              <a:spAutoFit/>
            </a:bodyPr>
            <a:lstStyle/>
            <a:p>
              <a:r>
                <a:rPr lang="en-IN" b="1" dirty="0" smtClean="0"/>
                <a:t>x</a:t>
              </a:r>
              <a:r>
                <a:rPr lang="en-IN" sz="1600" b="1" dirty="0" smtClean="0"/>
                <a:t>5</a:t>
              </a:r>
              <a:endParaRPr lang="en-US" b="1" dirty="0"/>
            </a:p>
          </p:txBody>
        </p:sp>
        <p:sp>
          <p:nvSpPr>
            <p:cNvPr id="71" name="TextBox 70"/>
            <p:cNvSpPr txBox="1"/>
            <p:nvPr/>
          </p:nvSpPr>
          <p:spPr>
            <a:xfrm>
              <a:off x="1358736" y="4492060"/>
              <a:ext cx="439095" cy="369332"/>
            </a:xfrm>
            <a:prstGeom prst="rect">
              <a:avLst/>
            </a:prstGeom>
            <a:noFill/>
          </p:spPr>
          <p:txBody>
            <a:bodyPr wrap="none" rtlCol="0">
              <a:spAutoFit/>
            </a:bodyPr>
            <a:lstStyle/>
            <a:p>
              <a:r>
                <a:rPr lang="en-IN" b="1" dirty="0" smtClean="0"/>
                <a:t>(g)</a:t>
              </a:r>
              <a:endParaRPr lang="en-US" b="1" dirty="0"/>
            </a:p>
          </p:txBody>
        </p:sp>
      </p:grpSp>
      <p:grpSp>
        <p:nvGrpSpPr>
          <p:cNvPr id="105" name="Group 104"/>
          <p:cNvGrpSpPr/>
          <p:nvPr/>
        </p:nvGrpSpPr>
        <p:grpSpPr>
          <a:xfrm>
            <a:off x="6477000" y="1143000"/>
            <a:ext cx="2362200" cy="2313264"/>
            <a:chOff x="304800" y="4038600"/>
            <a:chExt cx="2362200" cy="2313264"/>
          </a:xfrm>
        </p:grpSpPr>
        <p:grpSp>
          <p:nvGrpSpPr>
            <p:cNvPr id="72" name="Group 71"/>
            <p:cNvGrpSpPr/>
            <p:nvPr/>
          </p:nvGrpSpPr>
          <p:grpSpPr>
            <a:xfrm>
              <a:off x="304800" y="4038600"/>
              <a:ext cx="2362200" cy="2313264"/>
              <a:chOff x="190500" y="2548128"/>
              <a:chExt cx="2362200" cy="2313264"/>
            </a:xfrm>
          </p:grpSpPr>
          <p:sp>
            <p:nvSpPr>
              <p:cNvPr id="73" name="Oval 72"/>
              <p:cNvSpPr/>
              <p:nvPr/>
            </p:nvSpPr>
            <p:spPr>
              <a:xfrm>
                <a:off x="1485900" y="254812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1</a:t>
                </a:r>
                <a:endParaRPr lang="en-US" b="1" dirty="0"/>
              </a:p>
            </p:txBody>
          </p:sp>
          <p:sp>
            <p:nvSpPr>
              <p:cNvPr id="74" name="Oval 73"/>
              <p:cNvSpPr/>
              <p:nvPr/>
            </p:nvSpPr>
            <p:spPr>
              <a:xfrm>
                <a:off x="1905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2</a:t>
                </a:r>
                <a:endParaRPr lang="en-US" b="1" dirty="0"/>
              </a:p>
            </p:txBody>
          </p:sp>
          <p:sp>
            <p:nvSpPr>
              <p:cNvPr id="75" name="Oval 74"/>
              <p:cNvSpPr/>
              <p:nvPr/>
            </p:nvSpPr>
            <p:spPr>
              <a:xfrm>
                <a:off x="21717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3</a:t>
                </a:r>
                <a:endParaRPr lang="en-US" b="1" dirty="0"/>
              </a:p>
            </p:txBody>
          </p:sp>
          <p:sp>
            <p:nvSpPr>
              <p:cNvPr id="76" name="Oval 75"/>
              <p:cNvSpPr/>
              <p:nvPr/>
            </p:nvSpPr>
            <p:spPr>
              <a:xfrm>
                <a:off x="11049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4</a:t>
                </a:r>
                <a:endParaRPr lang="en-US" b="1" dirty="0"/>
              </a:p>
            </p:txBody>
          </p:sp>
          <p:cxnSp>
            <p:nvCxnSpPr>
              <p:cNvPr id="77" name="Straight Arrow Connector 76"/>
              <p:cNvCxnSpPr>
                <a:stCxn id="74" idx="7"/>
                <a:endCxn id="73" idx="3"/>
              </p:cNvCxnSpPr>
              <p:nvPr/>
            </p:nvCxnSpPr>
            <p:spPr>
              <a:xfrm flipV="1">
                <a:off x="515704" y="2873332"/>
                <a:ext cx="1025992" cy="535264"/>
              </a:xfrm>
              <a:prstGeom prst="straightConnector1">
                <a:avLst/>
              </a:prstGeom>
              <a:ln>
                <a:tailEnd type="none"/>
              </a:ln>
            </p:spPr>
            <p:style>
              <a:lnRef idx="2">
                <a:schemeClr val="accent2"/>
              </a:lnRef>
              <a:fillRef idx="0">
                <a:schemeClr val="accent2"/>
              </a:fillRef>
              <a:effectRef idx="1">
                <a:schemeClr val="accent2"/>
              </a:effectRef>
              <a:fontRef idx="minor">
                <a:schemeClr val="tx1"/>
              </a:fontRef>
            </p:style>
          </p:cxnSp>
          <p:cxnSp>
            <p:nvCxnSpPr>
              <p:cNvPr id="78" name="Straight Connector 77"/>
              <p:cNvCxnSpPr/>
              <p:nvPr/>
            </p:nvCxnSpPr>
            <p:spPr>
              <a:xfrm>
                <a:off x="1811104" y="2903812"/>
                <a:ext cx="416392" cy="535264"/>
              </a:xfrm>
              <a:prstGeom prst="line">
                <a:avLst/>
              </a:prstGeom>
            </p:spPr>
            <p:style>
              <a:lnRef idx="2">
                <a:schemeClr val="accent2"/>
              </a:lnRef>
              <a:fillRef idx="0">
                <a:schemeClr val="accent2"/>
              </a:fillRef>
              <a:effectRef idx="1">
                <a:schemeClr val="accent2"/>
              </a:effectRef>
              <a:fontRef idx="minor">
                <a:schemeClr val="tx1"/>
              </a:fontRef>
            </p:style>
          </p:cxnSp>
          <p:cxnSp>
            <p:nvCxnSpPr>
              <p:cNvPr id="79" name="Straight Arrow Connector 78"/>
              <p:cNvCxnSpPr>
                <a:stCxn id="74" idx="6"/>
                <a:endCxn id="75" idx="2"/>
              </p:cNvCxnSpPr>
              <p:nvPr/>
            </p:nvCxnSpPr>
            <p:spPr>
              <a:xfrm>
                <a:off x="571500" y="3543300"/>
                <a:ext cx="1600200" cy="0"/>
              </a:xfrm>
              <a:prstGeom prst="straightConnector1">
                <a:avLst/>
              </a:prstGeom>
              <a:ln>
                <a:tailEnd type="none"/>
              </a:ln>
            </p:spPr>
            <p:style>
              <a:lnRef idx="2">
                <a:schemeClr val="accent2"/>
              </a:lnRef>
              <a:fillRef idx="0">
                <a:schemeClr val="accent2"/>
              </a:fillRef>
              <a:effectRef idx="1">
                <a:schemeClr val="accent2"/>
              </a:effectRef>
              <a:fontRef idx="minor">
                <a:schemeClr val="tx1"/>
              </a:fontRef>
            </p:style>
          </p:cxnSp>
          <p:cxnSp>
            <p:nvCxnSpPr>
              <p:cNvPr id="80" name="Straight Arrow Connector 79"/>
              <p:cNvCxnSpPr>
                <a:stCxn id="76" idx="6"/>
                <a:endCxn id="75" idx="3"/>
              </p:cNvCxnSpPr>
              <p:nvPr/>
            </p:nvCxnSpPr>
            <p:spPr>
              <a:xfrm flipV="1">
                <a:off x="1485900" y="3678004"/>
                <a:ext cx="741596" cy="551096"/>
              </a:xfrm>
              <a:prstGeom prst="straightConnector1">
                <a:avLst/>
              </a:prstGeom>
              <a:ln>
                <a:tailEnd type="none"/>
              </a:ln>
            </p:spPr>
            <p:style>
              <a:lnRef idx="2">
                <a:schemeClr val="accent2"/>
              </a:lnRef>
              <a:fillRef idx="0">
                <a:schemeClr val="accent2"/>
              </a:fillRef>
              <a:effectRef idx="1">
                <a:schemeClr val="accent2"/>
              </a:effectRef>
              <a:fontRef idx="minor">
                <a:schemeClr val="tx1"/>
              </a:fontRef>
            </p:style>
          </p:cxnSp>
          <p:cxnSp>
            <p:nvCxnSpPr>
              <p:cNvPr id="81" name="Straight Connector 80"/>
              <p:cNvCxnSpPr>
                <a:stCxn id="74" idx="5"/>
                <a:endCxn id="76" idx="1"/>
              </p:cNvCxnSpPr>
              <p:nvPr/>
            </p:nvCxnSpPr>
            <p:spPr>
              <a:xfrm>
                <a:off x="515704" y="3678004"/>
                <a:ext cx="644992" cy="416392"/>
              </a:xfrm>
              <a:prstGeom prst="line">
                <a:avLst/>
              </a:prstGeom>
            </p:spPr>
            <p:style>
              <a:lnRef idx="2">
                <a:schemeClr val="accent2"/>
              </a:lnRef>
              <a:fillRef idx="0">
                <a:schemeClr val="accent2"/>
              </a:fillRef>
              <a:effectRef idx="1">
                <a:schemeClr val="accent2"/>
              </a:effectRef>
              <a:fontRef idx="minor">
                <a:schemeClr val="tx1"/>
              </a:fontRef>
            </p:style>
          </p:cxnSp>
          <p:sp>
            <p:nvSpPr>
              <p:cNvPr id="82" name="TextBox 81"/>
              <p:cNvSpPr txBox="1"/>
              <p:nvPr/>
            </p:nvSpPr>
            <p:spPr>
              <a:xfrm>
                <a:off x="723900" y="2831068"/>
                <a:ext cx="407484" cy="369332"/>
              </a:xfrm>
              <a:prstGeom prst="rect">
                <a:avLst/>
              </a:prstGeom>
              <a:noFill/>
            </p:spPr>
            <p:txBody>
              <a:bodyPr wrap="none" rtlCol="0">
                <a:spAutoFit/>
              </a:bodyPr>
              <a:lstStyle/>
              <a:p>
                <a:r>
                  <a:rPr lang="en-IN" b="1" dirty="0" smtClean="0"/>
                  <a:t>x1</a:t>
                </a:r>
                <a:endParaRPr lang="en-US" b="1" dirty="0"/>
              </a:p>
            </p:txBody>
          </p:sp>
          <p:sp>
            <p:nvSpPr>
              <p:cNvPr id="83" name="TextBox 82"/>
              <p:cNvSpPr txBox="1"/>
              <p:nvPr/>
            </p:nvSpPr>
            <p:spPr>
              <a:xfrm>
                <a:off x="1148520" y="3236452"/>
                <a:ext cx="407484" cy="369332"/>
              </a:xfrm>
              <a:prstGeom prst="rect">
                <a:avLst/>
              </a:prstGeom>
              <a:noFill/>
            </p:spPr>
            <p:txBody>
              <a:bodyPr wrap="none" rtlCol="0">
                <a:spAutoFit/>
              </a:bodyPr>
              <a:lstStyle/>
              <a:p>
                <a:r>
                  <a:rPr lang="en-IN" b="1" dirty="0" smtClean="0"/>
                  <a:t>x2</a:t>
                </a:r>
                <a:endParaRPr lang="en-US" b="1" dirty="0"/>
              </a:p>
            </p:txBody>
          </p:sp>
          <p:sp>
            <p:nvSpPr>
              <p:cNvPr id="84" name="TextBox 83"/>
              <p:cNvSpPr txBox="1"/>
              <p:nvPr/>
            </p:nvSpPr>
            <p:spPr>
              <a:xfrm>
                <a:off x="1876992" y="2819400"/>
                <a:ext cx="407484" cy="369332"/>
              </a:xfrm>
              <a:prstGeom prst="rect">
                <a:avLst/>
              </a:prstGeom>
              <a:noFill/>
            </p:spPr>
            <p:txBody>
              <a:bodyPr wrap="none" rtlCol="0">
                <a:spAutoFit/>
              </a:bodyPr>
              <a:lstStyle/>
              <a:p>
                <a:r>
                  <a:rPr lang="en-IN" b="1" dirty="0" smtClean="0"/>
                  <a:t>x3</a:t>
                </a:r>
                <a:endParaRPr lang="en-US" b="1" dirty="0"/>
              </a:p>
            </p:txBody>
          </p:sp>
          <p:sp>
            <p:nvSpPr>
              <p:cNvPr id="85" name="TextBox 84"/>
              <p:cNvSpPr txBox="1"/>
              <p:nvPr/>
            </p:nvSpPr>
            <p:spPr>
              <a:xfrm>
                <a:off x="480060" y="3772900"/>
                <a:ext cx="407484" cy="369332"/>
              </a:xfrm>
              <a:prstGeom prst="rect">
                <a:avLst/>
              </a:prstGeom>
              <a:noFill/>
            </p:spPr>
            <p:txBody>
              <a:bodyPr wrap="none" rtlCol="0">
                <a:spAutoFit/>
              </a:bodyPr>
              <a:lstStyle/>
              <a:p>
                <a:r>
                  <a:rPr lang="en-IN" b="1" dirty="0" smtClean="0"/>
                  <a:t>x4</a:t>
                </a:r>
                <a:endParaRPr lang="en-US" b="1" dirty="0"/>
              </a:p>
            </p:txBody>
          </p:sp>
          <p:sp>
            <p:nvSpPr>
              <p:cNvPr id="86" name="TextBox 85"/>
              <p:cNvSpPr txBox="1"/>
              <p:nvPr/>
            </p:nvSpPr>
            <p:spPr>
              <a:xfrm>
                <a:off x="1782504" y="3821668"/>
                <a:ext cx="407484" cy="369332"/>
              </a:xfrm>
              <a:prstGeom prst="rect">
                <a:avLst/>
              </a:prstGeom>
              <a:noFill/>
            </p:spPr>
            <p:txBody>
              <a:bodyPr wrap="none" rtlCol="0">
                <a:spAutoFit/>
              </a:bodyPr>
              <a:lstStyle/>
              <a:p>
                <a:r>
                  <a:rPr lang="en-IN" b="1" dirty="0" smtClean="0"/>
                  <a:t>x</a:t>
                </a:r>
                <a:r>
                  <a:rPr lang="en-IN" sz="1600" b="1" dirty="0" smtClean="0"/>
                  <a:t>5</a:t>
                </a:r>
                <a:endParaRPr lang="en-US" b="1" dirty="0"/>
              </a:p>
            </p:txBody>
          </p:sp>
          <p:sp>
            <p:nvSpPr>
              <p:cNvPr id="87" name="TextBox 86"/>
              <p:cNvSpPr txBox="1"/>
              <p:nvPr/>
            </p:nvSpPr>
            <p:spPr>
              <a:xfrm>
                <a:off x="1358736" y="4492060"/>
                <a:ext cx="406073" cy="369332"/>
              </a:xfrm>
              <a:prstGeom prst="rect">
                <a:avLst/>
              </a:prstGeom>
              <a:noFill/>
            </p:spPr>
            <p:txBody>
              <a:bodyPr wrap="none" rtlCol="0">
                <a:spAutoFit/>
              </a:bodyPr>
              <a:lstStyle/>
              <a:p>
                <a:r>
                  <a:rPr lang="en-IN" b="1" dirty="0" smtClean="0"/>
                  <a:t>(f)</a:t>
                </a:r>
                <a:endParaRPr lang="en-US" b="1" dirty="0"/>
              </a:p>
            </p:txBody>
          </p:sp>
        </p:grpSp>
        <p:sp>
          <p:nvSpPr>
            <p:cNvPr id="88" name="Oval 87"/>
            <p:cNvSpPr/>
            <p:nvPr/>
          </p:nvSpPr>
          <p:spPr>
            <a:xfrm>
              <a:off x="424947" y="579203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endParaRPr lang="en-US" b="1" dirty="0"/>
            </a:p>
          </p:txBody>
        </p:sp>
      </p:grpSp>
      <p:grpSp>
        <p:nvGrpSpPr>
          <p:cNvPr id="89" name="Group 88"/>
          <p:cNvGrpSpPr/>
          <p:nvPr/>
        </p:nvGrpSpPr>
        <p:grpSpPr>
          <a:xfrm>
            <a:off x="3200400" y="4011336"/>
            <a:ext cx="2362200" cy="2313264"/>
            <a:chOff x="190500" y="2548128"/>
            <a:chExt cx="2362200" cy="2313264"/>
          </a:xfrm>
        </p:grpSpPr>
        <p:sp>
          <p:nvSpPr>
            <p:cNvPr id="90" name="Oval 89"/>
            <p:cNvSpPr/>
            <p:nvPr/>
          </p:nvSpPr>
          <p:spPr>
            <a:xfrm>
              <a:off x="1485900" y="254812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1</a:t>
              </a:r>
              <a:endParaRPr lang="en-US" b="1" dirty="0"/>
            </a:p>
          </p:txBody>
        </p:sp>
        <p:sp>
          <p:nvSpPr>
            <p:cNvPr id="91" name="Oval 90"/>
            <p:cNvSpPr/>
            <p:nvPr/>
          </p:nvSpPr>
          <p:spPr>
            <a:xfrm>
              <a:off x="1905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2</a:t>
              </a:r>
              <a:endParaRPr lang="en-US" b="1" dirty="0"/>
            </a:p>
          </p:txBody>
        </p:sp>
        <p:sp>
          <p:nvSpPr>
            <p:cNvPr id="92" name="Oval 91"/>
            <p:cNvSpPr/>
            <p:nvPr/>
          </p:nvSpPr>
          <p:spPr>
            <a:xfrm>
              <a:off x="21717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3</a:t>
              </a:r>
              <a:endParaRPr lang="en-US" b="1" dirty="0"/>
            </a:p>
          </p:txBody>
        </p:sp>
        <p:sp>
          <p:nvSpPr>
            <p:cNvPr id="93" name="Oval 92"/>
            <p:cNvSpPr/>
            <p:nvPr/>
          </p:nvSpPr>
          <p:spPr>
            <a:xfrm>
              <a:off x="11049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4</a:t>
              </a:r>
              <a:endParaRPr lang="en-US" b="1" dirty="0"/>
            </a:p>
          </p:txBody>
        </p:sp>
        <p:cxnSp>
          <p:nvCxnSpPr>
            <p:cNvPr id="94" name="Straight Arrow Connector 93"/>
            <p:cNvCxnSpPr>
              <a:stCxn id="91" idx="7"/>
              <a:endCxn id="90" idx="3"/>
            </p:cNvCxnSpPr>
            <p:nvPr/>
          </p:nvCxnSpPr>
          <p:spPr>
            <a:xfrm flipV="1">
              <a:off x="515704" y="2873332"/>
              <a:ext cx="1025992" cy="535264"/>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95" name="Straight Connector 94"/>
            <p:cNvCxnSpPr/>
            <p:nvPr/>
          </p:nvCxnSpPr>
          <p:spPr>
            <a:xfrm>
              <a:off x="1811104" y="2903812"/>
              <a:ext cx="416392" cy="535264"/>
            </a:xfrm>
            <a:prstGeom prst="line">
              <a:avLst/>
            </a:prstGeom>
            <a:ln>
              <a:headEnd type="arrow"/>
            </a:ln>
          </p:spPr>
          <p:style>
            <a:lnRef idx="2">
              <a:schemeClr val="accent2"/>
            </a:lnRef>
            <a:fillRef idx="0">
              <a:schemeClr val="accent2"/>
            </a:fillRef>
            <a:effectRef idx="1">
              <a:schemeClr val="accent2"/>
            </a:effectRef>
            <a:fontRef idx="minor">
              <a:schemeClr val="tx1"/>
            </a:fontRef>
          </p:style>
        </p:cxnSp>
        <p:cxnSp>
          <p:nvCxnSpPr>
            <p:cNvPr id="96" name="Straight Arrow Connector 95"/>
            <p:cNvCxnSpPr>
              <a:stCxn id="91" idx="6"/>
              <a:endCxn id="92" idx="2"/>
            </p:cNvCxnSpPr>
            <p:nvPr/>
          </p:nvCxnSpPr>
          <p:spPr>
            <a:xfrm>
              <a:off x="571500" y="3543300"/>
              <a:ext cx="16002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7" name="Straight Arrow Connector 96"/>
            <p:cNvCxnSpPr>
              <a:stCxn id="93" idx="6"/>
              <a:endCxn id="92" idx="3"/>
            </p:cNvCxnSpPr>
            <p:nvPr/>
          </p:nvCxnSpPr>
          <p:spPr>
            <a:xfrm flipV="1">
              <a:off x="1485900" y="3678004"/>
              <a:ext cx="741596" cy="55109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8" name="Straight Connector 97"/>
            <p:cNvCxnSpPr>
              <a:stCxn id="91" idx="5"/>
              <a:endCxn id="93" idx="1"/>
            </p:cNvCxnSpPr>
            <p:nvPr/>
          </p:nvCxnSpPr>
          <p:spPr>
            <a:xfrm>
              <a:off x="515704" y="3678004"/>
              <a:ext cx="644992" cy="416392"/>
            </a:xfrm>
            <a:prstGeom prst="line">
              <a:avLst/>
            </a:prstGeom>
            <a:ln>
              <a:headEnd type="none"/>
              <a:tailEnd type="arrow"/>
            </a:ln>
          </p:spPr>
          <p:style>
            <a:lnRef idx="2">
              <a:schemeClr val="accent2"/>
            </a:lnRef>
            <a:fillRef idx="0">
              <a:schemeClr val="accent2"/>
            </a:fillRef>
            <a:effectRef idx="1">
              <a:schemeClr val="accent2"/>
            </a:effectRef>
            <a:fontRef idx="minor">
              <a:schemeClr val="tx1"/>
            </a:fontRef>
          </p:style>
        </p:cxnSp>
        <p:sp>
          <p:nvSpPr>
            <p:cNvPr id="99" name="TextBox 98"/>
            <p:cNvSpPr txBox="1"/>
            <p:nvPr/>
          </p:nvSpPr>
          <p:spPr>
            <a:xfrm>
              <a:off x="723900" y="2831068"/>
              <a:ext cx="407484" cy="369332"/>
            </a:xfrm>
            <a:prstGeom prst="rect">
              <a:avLst/>
            </a:prstGeom>
            <a:noFill/>
          </p:spPr>
          <p:txBody>
            <a:bodyPr wrap="none" rtlCol="0">
              <a:spAutoFit/>
            </a:bodyPr>
            <a:lstStyle/>
            <a:p>
              <a:r>
                <a:rPr lang="en-IN" b="1" dirty="0" smtClean="0"/>
                <a:t>x1</a:t>
              </a:r>
              <a:endParaRPr lang="en-US" b="1" dirty="0"/>
            </a:p>
          </p:txBody>
        </p:sp>
        <p:sp>
          <p:nvSpPr>
            <p:cNvPr id="100" name="TextBox 99"/>
            <p:cNvSpPr txBox="1"/>
            <p:nvPr/>
          </p:nvSpPr>
          <p:spPr>
            <a:xfrm>
              <a:off x="1148520" y="3236452"/>
              <a:ext cx="407484" cy="369332"/>
            </a:xfrm>
            <a:prstGeom prst="rect">
              <a:avLst/>
            </a:prstGeom>
            <a:noFill/>
          </p:spPr>
          <p:txBody>
            <a:bodyPr wrap="none" rtlCol="0">
              <a:spAutoFit/>
            </a:bodyPr>
            <a:lstStyle/>
            <a:p>
              <a:r>
                <a:rPr lang="en-IN" b="1" dirty="0" smtClean="0"/>
                <a:t>x2</a:t>
              </a:r>
              <a:endParaRPr lang="en-US" b="1" dirty="0"/>
            </a:p>
          </p:txBody>
        </p:sp>
        <p:sp>
          <p:nvSpPr>
            <p:cNvPr id="101" name="TextBox 100"/>
            <p:cNvSpPr txBox="1"/>
            <p:nvPr/>
          </p:nvSpPr>
          <p:spPr>
            <a:xfrm>
              <a:off x="1876992" y="2819400"/>
              <a:ext cx="407484" cy="369332"/>
            </a:xfrm>
            <a:prstGeom prst="rect">
              <a:avLst/>
            </a:prstGeom>
            <a:noFill/>
          </p:spPr>
          <p:txBody>
            <a:bodyPr wrap="none" rtlCol="0">
              <a:spAutoFit/>
            </a:bodyPr>
            <a:lstStyle/>
            <a:p>
              <a:r>
                <a:rPr lang="en-IN" b="1" dirty="0" smtClean="0"/>
                <a:t>x3</a:t>
              </a:r>
              <a:endParaRPr lang="en-US" b="1" dirty="0"/>
            </a:p>
          </p:txBody>
        </p:sp>
        <p:sp>
          <p:nvSpPr>
            <p:cNvPr id="102" name="TextBox 101"/>
            <p:cNvSpPr txBox="1"/>
            <p:nvPr/>
          </p:nvSpPr>
          <p:spPr>
            <a:xfrm>
              <a:off x="480060" y="3772900"/>
              <a:ext cx="407484" cy="369332"/>
            </a:xfrm>
            <a:prstGeom prst="rect">
              <a:avLst/>
            </a:prstGeom>
            <a:noFill/>
          </p:spPr>
          <p:txBody>
            <a:bodyPr wrap="none" rtlCol="0">
              <a:spAutoFit/>
            </a:bodyPr>
            <a:lstStyle/>
            <a:p>
              <a:r>
                <a:rPr lang="en-IN" b="1" dirty="0" smtClean="0"/>
                <a:t>x4</a:t>
              </a:r>
              <a:endParaRPr lang="en-US" b="1" dirty="0"/>
            </a:p>
          </p:txBody>
        </p:sp>
        <p:sp>
          <p:nvSpPr>
            <p:cNvPr id="103" name="TextBox 102"/>
            <p:cNvSpPr txBox="1"/>
            <p:nvPr/>
          </p:nvSpPr>
          <p:spPr>
            <a:xfrm>
              <a:off x="1782504" y="3821668"/>
              <a:ext cx="407484" cy="369332"/>
            </a:xfrm>
            <a:prstGeom prst="rect">
              <a:avLst/>
            </a:prstGeom>
            <a:noFill/>
          </p:spPr>
          <p:txBody>
            <a:bodyPr wrap="none" rtlCol="0">
              <a:spAutoFit/>
            </a:bodyPr>
            <a:lstStyle/>
            <a:p>
              <a:r>
                <a:rPr lang="en-IN" b="1" dirty="0" smtClean="0"/>
                <a:t>x</a:t>
              </a:r>
              <a:r>
                <a:rPr lang="en-IN" sz="1600" b="1" dirty="0" smtClean="0"/>
                <a:t>5</a:t>
              </a:r>
              <a:endParaRPr lang="en-US" b="1" dirty="0"/>
            </a:p>
          </p:txBody>
        </p:sp>
        <p:sp>
          <p:nvSpPr>
            <p:cNvPr id="104" name="TextBox 103"/>
            <p:cNvSpPr txBox="1"/>
            <p:nvPr/>
          </p:nvSpPr>
          <p:spPr>
            <a:xfrm>
              <a:off x="1358736" y="4492060"/>
              <a:ext cx="444352" cy="369332"/>
            </a:xfrm>
            <a:prstGeom prst="rect">
              <a:avLst/>
            </a:prstGeom>
            <a:noFill/>
          </p:spPr>
          <p:txBody>
            <a:bodyPr wrap="none" rtlCol="0">
              <a:spAutoFit/>
            </a:bodyPr>
            <a:lstStyle/>
            <a:p>
              <a:r>
                <a:rPr lang="en-IN" b="1" dirty="0" smtClean="0"/>
                <a:t>(e)</a:t>
              </a:r>
              <a:endParaRPr lang="en-US" b="1" dirty="0"/>
            </a:p>
          </p:txBody>
        </p:sp>
      </p:grpSp>
      <p:cxnSp>
        <p:nvCxnSpPr>
          <p:cNvPr id="10" name="Straight Connector 9"/>
          <p:cNvCxnSpPr/>
          <p:nvPr/>
        </p:nvCxnSpPr>
        <p:spPr>
          <a:xfrm>
            <a:off x="2590800" y="1143000"/>
            <a:ext cx="0" cy="5181600"/>
          </a:xfrm>
          <a:prstGeom prst="line">
            <a:avLst/>
          </a:prstGeom>
        </p:spPr>
        <p:style>
          <a:lnRef idx="2">
            <a:schemeClr val="dk1"/>
          </a:lnRef>
          <a:fillRef idx="0">
            <a:schemeClr val="dk1"/>
          </a:fillRef>
          <a:effectRef idx="1">
            <a:schemeClr val="dk1"/>
          </a:effectRef>
          <a:fontRef idx="minor">
            <a:schemeClr val="tx1"/>
          </a:fontRef>
        </p:style>
      </p:cxnSp>
      <p:cxnSp>
        <p:nvCxnSpPr>
          <p:cNvPr id="106" name="Straight Connector 105"/>
          <p:cNvCxnSpPr/>
          <p:nvPr/>
        </p:nvCxnSpPr>
        <p:spPr>
          <a:xfrm>
            <a:off x="6019800" y="1143000"/>
            <a:ext cx="0" cy="518160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a:off x="228600" y="2823972"/>
            <a:ext cx="2057400" cy="0"/>
          </a:xfrm>
          <a:prstGeom prst="line">
            <a:avLst/>
          </a:prstGeom>
        </p:spPr>
        <p:style>
          <a:lnRef idx="2">
            <a:schemeClr val="dk1"/>
          </a:lnRef>
          <a:fillRef idx="0">
            <a:schemeClr val="dk1"/>
          </a:fillRef>
          <a:effectRef idx="1">
            <a:schemeClr val="dk1"/>
          </a:effectRef>
          <a:fontRef idx="minor">
            <a:schemeClr val="tx1"/>
          </a:fontRef>
        </p:style>
      </p:cxnSp>
      <p:cxnSp>
        <p:nvCxnSpPr>
          <p:cNvPr id="107" name="Straight Connector 106"/>
          <p:cNvCxnSpPr/>
          <p:nvPr/>
        </p:nvCxnSpPr>
        <p:spPr>
          <a:xfrm>
            <a:off x="228600" y="4648200"/>
            <a:ext cx="2057400" cy="0"/>
          </a:xfrm>
          <a:prstGeom prst="line">
            <a:avLst/>
          </a:prstGeom>
        </p:spPr>
        <p:style>
          <a:lnRef idx="2">
            <a:schemeClr val="dk1"/>
          </a:lnRef>
          <a:fillRef idx="0">
            <a:schemeClr val="dk1"/>
          </a:fillRef>
          <a:effectRef idx="1">
            <a:schemeClr val="dk1"/>
          </a:effectRef>
          <a:fontRef idx="minor">
            <a:schemeClr val="tx1"/>
          </a:fontRef>
        </p:style>
      </p:cxnSp>
      <p:cxnSp>
        <p:nvCxnSpPr>
          <p:cNvPr id="108" name="Straight Connector 107"/>
          <p:cNvCxnSpPr/>
          <p:nvPr/>
        </p:nvCxnSpPr>
        <p:spPr>
          <a:xfrm>
            <a:off x="2819400" y="3657600"/>
            <a:ext cx="2971800" cy="0"/>
          </a:xfrm>
          <a:prstGeom prst="line">
            <a:avLst/>
          </a:prstGeom>
        </p:spPr>
        <p:style>
          <a:lnRef idx="2">
            <a:schemeClr val="dk1"/>
          </a:lnRef>
          <a:fillRef idx="0">
            <a:schemeClr val="dk1"/>
          </a:fillRef>
          <a:effectRef idx="1">
            <a:schemeClr val="dk1"/>
          </a:effectRef>
          <a:fontRef idx="minor">
            <a:schemeClr val="tx1"/>
          </a:fontRef>
        </p:style>
      </p:cxnSp>
      <p:cxnSp>
        <p:nvCxnSpPr>
          <p:cNvPr id="109" name="Straight Connector 108"/>
          <p:cNvCxnSpPr/>
          <p:nvPr/>
        </p:nvCxnSpPr>
        <p:spPr>
          <a:xfrm>
            <a:off x="6185442" y="3662082"/>
            <a:ext cx="2806158"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4652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Tree– Concepts &amp; Definitions</a:t>
            </a:r>
            <a:endParaRPr lang="en-US" dirty="0"/>
          </a:p>
        </p:txBody>
      </p:sp>
      <p:sp>
        <p:nvSpPr>
          <p:cNvPr id="3" name="Content Placeholder 2"/>
          <p:cNvSpPr>
            <a:spLocks noGrp="1"/>
          </p:cNvSpPr>
          <p:nvPr>
            <p:ph idx="1"/>
          </p:nvPr>
        </p:nvSpPr>
        <p:spPr/>
        <p:txBody>
          <a:bodyPr>
            <a:normAutofit lnSpcReduction="10000"/>
          </a:bodyPr>
          <a:lstStyle/>
          <a:p>
            <a:pPr>
              <a:buClr>
                <a:schemeClr val="tx1"/>
              </a:buClr>
            </a:pPr>
            <a:r>
              <a:rPr lang="en-IN" dirty="0" smtClean="0"/>
              <a:t>The node that is reachable from a node is called </a:t>
            </a:r>
            <a:r>
              <a:rPr lang="en-IN" b="1" dirty="0" smtClean="0">
                <a:solidFill>
                  <a:srgbClr val="FF0000"/>
                </a:solidFill>
              </a:rPr>
              <a:t>descendant</a:t>
            </a:r>
            <a:r>
              <a:rPr lang="en-IN" dirty="0" smtClean="0">
                <a:solidFill>
                  <a:srgbClr val="FF0000"/>
                </a:solidFill>
              </a:rPr>
              <a:t> </a:t>
            </a:r>
            <a:r>
              <a:rPr lang="en-IN" dirty="0" smtClean="0"/>
              <a:t>of a node</a:t>
            </a:r>
          </a:p>
          <a:p>
            <a:pPr>
              <a:buClr>
                <a:schemeClr val="tx1"/>
              </a:buClr>
            </a:pPr>
            <a:r>
              <a:rPr lang="en-IN" dirty="0" smtClean="0"/>
              <a:t>The nodes which </a:t>
            </a:r>
            <a:r>
              <a:rPr lang="en-IN" b="1" dirty="0" smtClean="0"/>
              <a:t>are reachable from a node through a single edge </a:t>
            </a:r>
            <a:r>
              <a:rPr lang="en-IN" dirty="0" smtClean="0"/>
              <a:t>are called the </a:t>
            </a:r>
            <a:r>
              <a:rPr lang="en-IN" b="1" dirty="0" smtClean="0">
                <a:solidFill>
                  <a:srgbClr val="FF0000"/>
                </a:solidFill>
              </a:rPr>
              <a:t>children of node</a:t>
            </a:r>
            <a:r>
              <a:rPr lang="en-IN" dirty="0" smtClean="0"/>
              <a:t>.</a:t>
            </a:r>
            <a:endParaRPr lang="en-US" dirty="0" smtClean="0"/>
          </a:p>
          <a:p>
            <a:pPr>
              <a:buClr>
                <a:schemeClr val="tx1"/>
              </a:buClr>
            </a:pPr>
            <a:r>
              <a:rPr lang="en-US" b="1" dirty="0" smtClean="0">
                <a:solidFill>
                  <a:srgbClr val="C00000"/>
                </a:solidFill>
              </a:rPr>
              <a:t>M-</a:t>
            </a:r>
            <a:r>
              <a:rPr lang="en-US" b="1" dirty="0" err="1" smtClean="0">
                <a:solidFill>
                  <a:srgbClr val="C00000"/>
                </a:solidFill>
              </a:rPr>
              <a:t>ary</a:t>
            </a:r>
            <a:r>
              <a:rPr lang="en-US" b="1" dirty="0" smtClean="0">
                <a:solidFill>
                  <a:srgbClr val="C00000"/>
                </a:solidFill>
              </a:rPr>
              <a:t> </a:t>
            </a:r>
            <a:r>
              <a:rPr lang="en-US" b="1" dirty="0">
                <a:solidFill>
                  <a:srgbClr val="C00000"/>
                </a:solidFill>
              </a:rPr>
              <a:t>Tree</a:t>
            </a:r>
          </a:p>
          <a:p>
            <a:pPr lvl="1"/>
            <a:r>
              <a:rPr lang="en-IN" dirty="0"/>
              <a:t>If in a directed tree the </a:t>
            </a:r>
            <a:r>
              <a:rPr lang="en-IN" b="1" dirty="0">
                <a:solidFill>
                  <a:srgbClr val="FF0000"/>
                </a:solidFill>
              </a:rPr>
              <a:t>out degree of every node </a:t>
            </a:r>
            <a:r>
              <a:rPr lang="en-IN" dirty="0"/>
              <a:t>is </a:t>
            </a:r>
            <a:r>
              <a:rPr lang="en-IN" b="1" dirty="0">
                <a:solidFill>
                  <a:srgbClr val="FF0000"/>
                </a:solidFill>
              </a:rPr>
              <a:t>less than or equal to m</a:t>
            </a:r>
            <a:r>
              <a:rPr lang="en-IN" dirty="0"/>
              <a:t> then tree is called an m-</a:t>
            </a:r>
            <a:r>
              <a:rPr lang="en-IN" dirty="0" err="1"/>
              <a:t>ary</a:t>
            </a:r>
            <a:r>
              <a:rPr lang="en-IN" dirty="0"/>
              <a:t> tree</a:t>
            </a:r>
            <a:endParaRPr lang="en-US" dirty="0"/>
          </a:p>
          <a:p>
            <a:pPr>
              <a:buClr>
                <a:schemeClr val="tx1"/>
              </a:buClr>
            </a:pPr>
            <a:r>
              <a:rPr lang="en-IN" b="1" dirty="0" smtClean="0">
                <a:solidFill>
                  <a:srgbClr val="C00000"/>
                </a:solidFill>
              </a:rPr>
              <a:t>Full </a:t>
            </a:r>
            <a:r>
              <a:rPr lang="en-IN" b="1" dirty="0">
                <a:solidFill>
                  <a:srgbClr val="C00000"/>
                </a:solidFill>
              </a:rPr>
              <a:t>or Complete M-</a:t>
            </a:r>
            <a:r>
              <a:rPr lang="en-IN" b="1" dirty="0" err="1">
                <a:solidFill>
                  <a:srgbClr val="C00000"/>
                </a:solidFill>
              </a:rPr>
              <a:t>ary</a:t>
            </a:r>
            <a:r>
              <a:rPr lang="en-IN" b="1" dirty="0">
                <a:solidFill>
                  <a:srgbClr val="C00000"/>
                </a:solidFill>
              </a:rPr>
              <a:t> </a:t>
            </a:r>
            <a:r>
              <a:rPr lang="en-IN" b="1" dirty="0" smtClean="0">
                <a:solidFill>
                  <a:srgbClr val="C00000"/>
                </a:solidFill>
              </a:rPr>
              <a:t>Tree</a:t>
            </a:r>
          </a:p>
          <a:p>
            <a:pPr lvl="1"/>
            <a:r>
              <a:rPr lang="en-IN" dirty="0"/>
              <a:t>If </a:t>
            </a:r>
            <a:r>
              <a:rPr lang="en-IN" b="1" dirty="0">
                <a:solidFill>
                  <a:srgbClr val="FF0000"/>
                </a:solidFill>
              </a:rPr>
              <a:t>the out degree of each and every node </a:t>
            </a:r>
            <a:r>
              <a:rPr lang="en-IN" dirty="0"/>
              <a:t>is </a:t>
            </a:r>
            <a:r>
              <a:rPr lang="en-IN" b="1" dirty="0">
                <a:solidFill>
                  <a:srgbClr val="FF0000"/>
                </a:solidFill>
              </a:rPr>
              <a:t>exactly equal to m or 0 </a:t>
            </a:r>
            <a:r>
              <a:rPr lang="en-IN" dirty="0"/>
              <a:t>and their </a:t>
            </a:r>
            <a:r>
              <a:rPr lang="en-IN" b="1" dirty="0">
                <a:solidFill>
                  <a:srgbClr val="FF0000"/>
                </a:solidFill>
              </a:rPr>
              <a:t>number of nodes at level i is m(i-1) </a:t>
            </a:r>
            <a:r>
              <a:rPr lang="en-IN" dirty="0"/>
              <a:t>then the tree is called a full or complete m-</a:t>
            </a:r>
            <a:r>
              <a:rPr lang="en-IN" dirty="0" err="1"/>
              <a:t>ary</a:t>
            </a:r>
            <a:r>
              <a:rPr lang="en-IN" dirty="0"/>
              <a:t> </a:t>
            </a:r>
            <a:r>
              <a:rPr lang="en-IN" dirty="0" smtClean="0"/>
              <a:t>tree</a:t>
            </a:r>
          </a:p>
          <a:p>
            <a:pPr>
              <a:buClr>
                <a:schemeClr val="tx1"/>
              </a:buClr>
            </a:pPr>
            <a:r>
              <a:rPr lang="en-US" b="1" dirty="0">
                <a:solidFill>
                  <a:srgbClr val="C00000"/>
                </a:solidFill>
              </a:rPr>
              <a:t>Positional M-</a:t>
            </a:r>
            <a:r>
              <a:rPr lang="en-US" b="1" dirty="0" err="1">
                <a:solidFill>
                  <a:srgbClr val="C00000"/>
                </a:solidFill>
              </a:rPr>
              <a:t>ary</a:t>
            </a:r>
            <a:r>
              <a:rPr lang="en-US" b="1" dirty="0">
                <a:solidFill>
                  <a:srgbClr val="C00000"/>
                </a:solidFill>
              </a:rPr>
              <a:t> </a:t>
            </a:r>
            <a:r>
              <a:rPr lang="en-US" b="1" dirty="0" smtClean="0">
                <a:solidFill>
                  <a:srgbClr val="C00000"/>
                </a:solidFill>
              </a:rPr>
              <a:t>Tree</a:t>
            </a:r>
          </a:p>
          <a:p>
            <a:pPr lvl="1"/>
            <a:r>
              <a:rPr lang="en-IN" dirty="0"/>
              <a:t>If we consider m-</a:t>
            </a:r>
            <a:r>
              <a:rPr lang="en-IN" dirty="0" err="1"/>
              <a:t>ary</a:t>
            </a:r>
            <a:r>
              <a:rPr lang="en-IN" dirty="0"/>
              <a:t> trees in which the m children of any node are assumed to have m distinct positions, if such positions are taken into account, then tree is called positional m-</a:t>
            </a:r>
            <a:r>
              <a:rPr lang="en-IN" dirty="0" err="1"/>
              <a:t>ary</a:t>
            </a:r>
            <a:r>
              <a:rPr lang="en-IN" dirty="0"/>
              <a:t> </a:t>
            </a:r>
            <a:r>
              <a:rPr lang="en-IN" dirty="0" smtClean="0"/>
              <a:t>tree</a:t>
            </a:r>
          </a:p>
        </p:txBody>
      </p:sp>
    </p:spTree>
    <p:extLst>
      <p:ext uri="{BB962C8B-B14F-4D97-AF65-F5344CB8AC3E}">
        <p14:creationId xmlns:p14="http://schemas.microsoft.com/office/powerpoint/2010/main" val="387008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Tree– </a:t>
            </a:r>
            <a:r>
              <a:rPr lang="en-IN" dirty="0"/>
              <a:t>Concepts &amp; </a:t>
            </a:r>
            <a:r>
              <a:rPr lang="en-IN" dirty="0" smtClean="0"/>
              <a:t>Definitions</a:t>
            </a:r>
            <a:endParaRPr lang="en-US" dirty="0"/>
          </a:p>
        </p:txBody>
      </p:sp>
      <p:sp>
        <p:nvSpPr>
          <p:cNvPr id="3" name="Content Placeholder 2"/>
          <p:cNvSpPr>
            <a:spLocks noGrp="1"/>
          </p:cNvSpPr>
          <p:nvPr>
            <p:ph idx="1"/>
          </p:nvPr>
        </p:nvSpPr>
        <p:spPr/>
        <p:txBody>
          <a:bodyPr>
            <a:normAutofit/>
          </a:bodyPr>
          <a:lstStyle/>
          <a:p>
            <a:r>
              <a:rPr lang="en-US" b="1" dirty="0">
                <a:solidFill>
                  <a:srgbClr val="C00000"/>
                </a:solidFill>
              </a:rPr>
              <a:t>Height of the tree</a:t>
            </a:r>
          </a:p>
          <a:p>
            <a:pPr lvl="1"/>
            <a:r>
              <a:rPr lang="en-IN" dirty="0"/>
              <a:t>The height of a tree is the length of the path from the root to the deepest node in the tree</a:t>
            </a:r>
          </a:p>
          <a:p>
            <a:r>
              <a:rPr lang="en-US" b="1" dirty="0" smtClean="0">
                <a:solidFill>
                  <a:srgbClr val="C00000"/>
                </a:solidFill>
              </a:rPr>
              <a:t>Binary Tree</a:t>
            </a:r>
            <a:endParaRPr lang="en-US" b="1" dirty="0">
              <a:solidFill>
                <a:srgbClr val="C00000"/>
              </a:solidFill>
            </a:endParaRPr>
          </a:p>
          <a:p>
            <a:pPr lvl="1"/>
            <a:r>
              <a:rPr lang="en-IN" dirty="0"/>
              <a:t>If in a directed tree the </a:t>
            </a:r>
            <a:r>
              <a:rPr lang="en-IN" b="1" dirty="0">
                <a:solidFill>
                  <a:srgbClr val="FF0000"/>
                </a:solidFill>
              </a:rPr>
              <a:t>out degree of every node </a:t>
            </a:r>
            <a:r>
              <a:rPr lang="en-IN" dirty="0"/>
              <a:t>is </a:t>
            </a:r>
            <a:r>
              <a:rPr lang="en-IN" b="1" dirty="0">
                <a:solidFill>
                  <a:srgbClr val="FF0000"/>
                </a:solidFill>
              </a:rPr>
              <a:t>less than or equal to 2</a:t>
            </a:r>
            <a:r>
              <a:rPr lang="en-IN" dirty="0"/>
              <a:t> then tree is called binary tree</a:t>
            </a:r>
            <a:endParaRPr lang="en-US" dirty="0"/>
          </a:p>
          <a:p>
            <a:r>
              <a:rPr lang="en-US" b="1" dirty="0" smtClean="0">
                <a:solidFill>
                  <a:srgbClr val="C00000"/>
                </a:solidFill>
              </a:rPr>
              <a:t>Strictly Binary </a:t>
            </a:r>
            <a:r>
              <a:rPr lang="en-US" b="1" dirty="0">
                <a:solidFill>
                  <a:srgbClr val="C00000"/>
                </a:solidFill>
              </a:rPr>
              <a:t>T</a:t>
            </a:r>
            <a:r>
              <a:rPr lang="en-US" b="1" dirty="0" smtClean="0">
                <a:solidFill>
                  <a:srgbClr val="C00000"/>
                </a:solidFill>
              </a:rPr>
              <a:t>ree</a:t>
            </a:r>
          </a:p>
          <a:p>
            <a:pPr lvl="1"/>
            <a:r>
              <a:rPr lang="en-IN" dirty="0"/>
              <a:t>A strictly binary tree (sometimes proper binary tree or 2-tree or full binary tree) is a tree in </a:t>
            </a:r>
            <a:r>
              <a:rPr lang="en-IN" b="1" dirty="0">
                <a:solidFill>
                  <a:srgbClr val="FF0000"/>
                </a:solidFill>
              </a:rPr>
              <a:t>which every node other than the leaves has two </a:t>
            </a:r>
            <a:r>
              <a:rPr lang="en-IN" b="1" dirty="0" smtClean="0">
                <a:solidFill>
                  <a:srgbClr val="FF0000"/>
                </a:solidFill>
              </a:rPr>
              <a:t>children</a:t>
            </a:r>
          </a:p>
          <a:p>
            <a:r>
              <a:rPr lang="en-US" b="1" dirty="0">
                <a:solidFill>
                  <a:srgbClr val="C00000"/>
                </a:solidFill>
              </a:rPr>
              <a:t>Complete </a:t>
            </a:r>
            <a:r>
              <a:rPr lang="en-US" b="1" dirty="0" smtClean="0">
                <a:solidFill>
                  <a:srgbClr val="C00000"/>
                </a:solidFill>
              </a:rPr>
              <a:t>Binary Tree</a:t>
            </a:r>
          </a:p>
          <a:p>
            <a:pPr lvl="1"/>
            <a:r>
              <a:rPr lang="en-IN" dirty="0"/>
              <a:t>If the </a:t>
            </a:r>
            <a:r>
              <a:rPr lang="en-IN" b="1" dirty="0">
                <a:solidFill>
                  <a:srgbClr val="FF0000"/>
                </a:solidFill>
              </a:rPr>
              <a:t>out degree of each and every node is exactly equal to 2 or 0 </a:t>
            </a:r>
            <a:r>
              <a:rPr lang="en-IN" dirty="0"/>
              <a:t>and </a:t>
            </a:r>
            <a:r>
              <a:rPr lang="en-IN" b="1" dirty="0">
                <a:solidFill>
                  <a:srgbClr val="FF0000"/>
                </a:solidFill>
              </a:rPr>
              <a:t>their number of nodes at level i is 2(i-1) </a:t>
            </a:r>
            <a:r>
              <a:rPr lang="en-IN" dirty="0"/>
              <a:t>then the tree is called a full or complete binary </a:t>
            </a:r>
            <a:r>
              <a:rPr lang="en-IN" dirty="0" smtClean="0"/>
              <a:t>tree</a:t>
            </a:r>
          </a:p>
        </p:txBody>
      </p:sp>
    </p:spTree>
    <p:extLst>
      <p:ext uri="{BB962C8B-B14F-4D97-AF65-F5344CB8AC3E}">
        <p14:creationId xmlns:p14="http://schemas.microsoft.com/office/powerpoint/2010/main" val="230208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Tree– Concepts &amp; Definitions</a:t>
            </a:r>
            <a:endParaRPr lang="en-US" dirty="0"/>
          </a:p>
        </p:txBody>
      </p:sp>
      <p:sp>
        <p:nvSpPr>
          <p:cNvPr id="3" name="Content Placeholder 2"/>
          <p:cNvSpPr>
            <a:spLocks noGrp="1"/>
          </p:cNvSpPr>
          <p:nvPr>
            <p:ph idx="1"/>
          </p:nvPr>
        </p:nvSpPr>
        <p:spPr>
          <a:xfrm>
            <a:off x="190500" y="990600"/>
            <a:ext cx="8763000" cy="2514600"/>
          </a:xfrm>
        </p:spPr>
        <p:txBody>
          <a:bodyPr>
            <a:normAutofit/>
          </a:bodyPr>
          <a:lstStyle/>
          <a:p>
            <a:r>
              <a:rPr lang="en-US" b="1" dirty="0">
                <a:solidFill>
                  <a:srgbClr val="C00000"/>
                </a:solidFill>
              </a:rPr>
              <a:t>Sibling</a:t>
            </a:r>
          </a:p>
          <a:p>
            <a:pPr lvl="1"/>
            <a:r>
              <a:rPr lang="en-IN" dirty="0"/>
              <a:t>Siblings are nodes that share the same parent node</a:t>
            </a:r>
            <a:endParaRPr lang="en-US" dirty="0"/>
          </a:p>
          <a:p>
            <a:pPr>
              <a:buClr>
                <a:schemeClr val="tx1"/>
              </a:buClr>
            </a:pPr>
            <a:r>
              <a:rPr lang="en-IN" b="1" dirty="0" smtClean="0">
                <a:solidFill>
                  <a:srgbClr val="C00000"/>
                </a:solidFill>
              </a:rPr>
              <a:t>Positional m-</a:t>
            </a:r>
            <a:r>
              <a:rPr lang="en-IN" b="1" dirty="0" err="1" smtClean="0">
                <a:solidFill>
                  <a:srgbClr val="C00000"/>
                </a:solidFill>
              </a:rPr>
              <a:t>ary</a:t>
            </a:r>
            <a:r>
              <a:rPr lang="en-IN" b="1" dirty="0" smtClean="0">
                <a:solidFill>
                  <a:srgbClr val="C00000"/>
                </a:solidFill>
              </a:rPr>
              <a:t> Tree</a:t>
            </a:r>
          </a:p>
          <a:p>
            <a:pPr lvl="1"/>
            <a:r>
              <a:rPr lang="en-IN" dirty="0" smtClean="0"/>
              <a:t>If we consider m-</a:t>
            </a:r>
            <a:r>
              <a:rPr lang="en-IN" dirty="0" err="1" smtClean="0"/>
              <a:t>ary</a:t>
            </a:r>
            <a:r>
              <a:rPr lang="en-IN" dirty="0" smtClean="0"/>
              <a:t> trees in which the </a:t>
            </a:r>
            <a:r>
              <a:rPr lang="en-IN" b="1" dirty="0" smtClean="0">
                <a:solidFill>
                  <a:srgbClr val="FF0000"/>
                </a:solidFill>
              </a:rPr>
              <a:t>m children of any node </a:t>
            </a:r>
            <a:r>
              <a:rPr lang="en-IN" dirty="0" smtClean="0"/>
              <a:t>are assumed </a:t>
            </a:r>
            <a:r>
              <a:rPr lang="en-IN" b="1" dirty="0" smtClean="0">
                <a:solidFill>
                  <a:srgbClr val="FF0000"/>
                </a:solidFill>
              </a:rPr>
              <a:t>to have m distinct positions</a:t>
            </a:r>
            <a:r>
              <a:rPr lang="en-IN" dirty="0" smtClean="0"/>
              <a:t>, if such positions are taken into account, then tree is called positional m-</a:t>
            </a:r>
            <a:r>
              <a:rPr lang="en-IN" dirty="0" err="1" smtClean="0"/>
              <a:t>ary</a:t>
            </a:r>
            <a:r>
              <a:rPr lang="en-IN" dirty="0" smtClean="0"/>
              <a:t> tree</a:t>
            </a:r>
            <a:endParaRPr lang="en-US" dirty="0"/>
          </a:p>
        </p:txBody>
      </p:sp>
      <p:grpSp>
        <p:nvGrpSpPr>
          <p:cNvPr id="18" name="Group 17"/>
          <p:cNvGrpSpPr/>
          <p:nvPr/>
        </p:nvGrpSpPr>
        <p:grpSpPr>
          <a:xfrm>
            <a:off x="3048000" y="3823558"/>
            <a:ext cx="3048000" cy="2547549"/>
            <a:chOff x="3810000" y="1080155"/>
            <a:chExt cx="3048000" cy="2547549"/>
          </a:xfrm>
        </p:grpSpPr>
        <p:grpSp>
          <p:nvGrpSpPr>
            <p:cNvPr id="19" name="Group 18"/>
            <p:cNvGrpSpPr/>
            <p:nvPr/>
          </p:nvGrpSpPr>
          <p:grpSpPr>
            <a:xfrm>
              <a:off x="3810000" y="1080155"/>
              <a:ext cx="3048000" cy="2057618"/>
              <a:chOff x="5744436" y="921469"/>
              <a:chExt cx="3048000" cy="2057618"/>
            </a:xfrm>
          </p:grpSpPr>
          <p:sp>
            <p:nvSpPr>
              <p:cNvPr id="23" name="Oval 22"/>
              <p:cNvSpPr/>
              <p:nvPr/>
            </p:nvSpPr>
            <p:spPr>
              <a:xfrm>
                <a:off x="6998490" y="921469"/>
                <a:ext cx="49854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24" name="Oval 23"/>
              <p:cNvSpPr/>
              <p:nvPr/>
            </p:nvSpPr>
            <p:spPr>
              <a:xfrm>
                <a:off x="6172200" y="1683577"/>
                <a:ext cx="609600" cy="457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0</a:t>
                </a:r>
              </a:p>
            </p:txBody>
          </p:sp>
          <p:sp>
            <p:nvSpPr>
              <p:cNvPr id="25" name="Oval 24"/>
              <p:cNvSpPr/>
              <p:nvPr/>
            </p:nvSpPr>
            <p:spPr>
              <a:xfrm>
                <a:off x="7718278" y="1659834"/>
                <a:ext cx="540758" cy="480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26" name="Oval 25"/>
              <p:cNvSpPr/>
              <p:nvPr/>
            </p:nvSpPr>
            <p:spPr>
              <a:xfrm>
                <a:off x="5744436" y="2491645"/>
                <a:ext cx="618263" cy="487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00</a:t>
                </a:r>
                <a:endParaRPr lang="en-US" b="1" dirty="0"/>
              </a:p>
            </p:txBody>
          </p:sp>
          <p:sp>
            <p:nvSpPr>
              <p:cNvPr id="27" name="Oval 26"/>
              <p:cNvSpPr/>
              <p:nvPr/>
            </p:nvSpPr>
            <p:spPr>
              <a:xfrm>
                <a:off x="6553200" y="2483965"/>
                <a:ext cx="609600" cy="495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01</a:t>
                </a:r>
                <a:endParaRPr lang="en-US" b="1" dirty="0"/>
              </a:p>
            </p:txBody>
          </p:sp>
          <p:sp>
            <p:nvSpPr>
              <p:cNvPr id="28" name="Oval 27"/>
              <p:cNvSpPr/>
              <p:nvPr/>
            </p:nvSpPr>
            <p:spPr>
              <a:xfrm>
                <a:off x="8133456" y="2491645"/>
                <a:ext cx="658980" cy="487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11</a:t>
                </a:r>
                <a:endParaRPr lang="en-US" b="1" dirty="0"/>
              </a:p>
            </p:txBody>
          </p:sp>
          <p:cxnSp>
            <p:nvCxnSpPr>
              <p:cNvPr id="29" name="Straight Arrow Connector 28"/>
              <p:cNvCxnSpPr>
                <a:stCxn id="24" idx="3"/>
                <a:endCxn id="26" idx="0"/>
              </p:cNvCxnSpPr>
              <p:nvPr/>
            </p:nvCxnSpPr>
            <p:spPr>
              <a:xfrm flipH="1">
                <a:off x="6053568" y="2073729"/>
                <a:ext cx="207906" cy="41791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a:stCxn id="23" idx="3"/>
                <a:endCxn id="24" idx="0"/>
              </p:cNvCxnSpPr>
              <p:nvPr/>
            </p:nvCxnSpPr>
            <p:spPr>
              <a:xfrm flipH="1">
                <a:off x="6477000" y="1311714"/>
                <a:ext cx="594500" cy="3718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a:stCxn id="23" idx="5"/>
                <a:endCxn id="25" idx="0"/>
              </p:cNvCxnSpPr>
              <p:nvPr/>
            </p:nvCxnSpPr>
            <p:spPr>
              <a:xfrm>
                <a:off x="7424026" y="1311714"/>
                <a:ext cx="564631" cy="34812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a:stCxn id="24" idx="5"/>
                <a:endCxn id="27" idx="0"/>
              </p:cNvCxnSpPr>
              <p:nvPr/>
            </p:nvCxnSpPr>
            <p:spPr>
              <a:xfrm>
                <a:off x="6692526" y="2073729"/>
                <a:ext cx="165474" cy="41023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a:stCxn id="25" idx="5"/>
                <a:endCxn id="28" idx="0"/>
              </p:cNvCxnSpPr>
              <p:nvPr/>
            </p:nvCxnSpPr>
            <p:spPr>
              <a:xfrm>
                <a:off x="8179844" y="2070251"/>
                <a:ext cx="283102" cy="42139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20" name="TextBox 19"/>
            <p:cNvSpPr txBox="1"/>
            <p:nvPr/>
          </p:nvSpPr>
          <p:spPr>
            <a:xfrm>
              <a:off x="4114800" y="3258372"/>
              <a:ext cx="2528706" cy="369332"/>
            </a:xfrm>
            <a:prstGeom prst="rect">
              <a:avLst/>
            </a:prstGeom>
            <a:noFill/>
          </p:spPr>
          <p:txBody>
            <a:bodyPr wrap="none" rtlCol="0">
              <a:spAutoFit/>
            </a:bodyPr>
            <a:lstStyle/>
            <a:p>
              <a:r>
                <a:rPr lang="en-IN" b="1" dirty="0" smtClean="0"/>
                <a:t>(b) Complete binary tree</a:t>
              </a:r>
              <a:endParaRPr lang="en-US" b="1" dirty="0"/>
            </a:p>
          </p:txBody>
        </p:sp>
        <p:sp>
          <p:nvSpPr>
            <p:cNvPr id="21" name="Oval 20"/>
            <p:cNvSpPr/>
            <p:nvPr/>
          </p:nvSpPr>
          <p:spPr>
            <a:xfrm>
              <a:off x="5395242" y="2633136"/>
              <a:ext cx="658980" cy="487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11</a:t>
              </a:r>
              <a:endParaRPr lang="en-US" b="1" dirty="0"/>
            </a:p>
          </p:txBody>
        </p:sp>
        <p:cxnSp>
          <p:nvCxnSpPr>
            <p:cNvPr id="22" name="Straight Arrow Connector 21"/>
            <p:cNvCxnSpPr>
              <a:stCxn id="25" idx="3"/>
              <a:endCxn id="21" idx="0"/>
            </p:cNvCxnSpPr>
            <p:nvPr/>
          </p:nvCxnSpPr>
          <p:spPr>
            <a:xfrm flipH="1">
              <a:off x="5724732" y="2228937"/>
              <a:ext cx="138302" cy="40419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34" name="Group 33"/>
          <p:cNvGrpSpPr/>
          <p:nvPr/>
        </p:nvGrpSpPr>
        <p:grpSpPr>
          <a:xfrm>
            <a:off x="228600" y="3823558"/>
            <a:ext cx="2487781" cy="2547549"/>
            <a:chOff x="1477236" y="1066800"/>
            <a:chExt cx="2487781" cy="2547549"/>
          </a:xfrm>
        </p:grpSpPr>
        <p:grpSp>
          <p:nvGrpSpPr>
            <p:cNvPr id="35" name="Group 34"/>
            <p:cNvGrpSpPr/>
            <p:nvPr/>
          </p:nvGrpSpPr>
          <p:grpSpPr>
            <a:xfrm>
              <a:off x="1477236" y="1066800"/>
              <a:ext cx="2487781" cy="2057618"/>
              <a:chOff x="5744436" y="921469"/>
              <a:chExt cx="2487781" cy="2057618"/>
            </a:xfrm>
          </p:grpSpPr>
          <p:sp>
            <p:nvSpPr>
              <p:cNvPr id="37" name="Oval 36"/>
              <p:cNvSpPr/>
              <p:nvPr/>
            </p:nvSpPr>
            <p:spPr>
              <a:xfrm>
                <a:off x="6781800" y="921469"/>
                <a:ext cx="49854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38" name="Oval 37"/>
              <p:cNvSpPr/>
              <p:nvPr/>
            </p:nvSpPr>
            <p:spPr>
              <a:xfrm>
                <a:off x="6172200" y="1683577"/>
                <a:ext cx="609600" cy="457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0</a:t>
                </a:r>
              </a:p>
            </p:txBody>
          </p:sp>
          <p:sp>
            <p:nvSpPr>
              <p:cNvPr id="39" name="Oval 38"/>
              <p:cNvSpPr/>
              <p:nvPr/>
            </p:nvSpPr>
            <p:spPr>
              <a:xfrm>
                <a:off x="7413479" y="1659834"/>
                <a:ext cx="540758" cy="480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40" name="Oval 39"/>
              <p:cNvSpPr/>
              <p:nvPr/>
            </p:nvSpPr>
            <p:spPr>
              <a:xfrm>
                <a:off x="5744436" y="2491645"/>
                <a:ext cx="618263" cy="487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00</a:t>
                </a:r>
                <a:endParaRPr lang="en-US" b="1" dirty="0"/>
              </a:p>
            </p:txBody>
          </p:sp>
          <p:sp>
            <p:nvSpPr>
              <p:cNvPr id="41" name="Oval 40"/>
              <p:cNvSpPr/>
              <p:nvPr/>
            </p:nvSpPr>
            <p:spPr>
              <a:xfrm>
                <a:off x="6553200" y="2483965"/>
                <a:ext cx="609600" cy="495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01</a:t>
                </a:r>
                <a:endParaRPr lang="en-US" b="1" dirty="0"/>
              </a:p>
            </p:txBody>
          </p:sp>
          <p:sp>
            <p:nvSpPr>
              <p:cNvPr id="42" name="Oval 41"/>
              <p:cNvSpPr/>
              <p:nvPr/>
            </p:nvSpPr>
            <p:spPr>
              <a:xfrm>
                <a:off x="7573237" y="2491645"/>
                <a:ext cx="658980" cy="487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11</a:t>
                </a:r>
                <a:endParaRPr lang="en-US" b="1" dirty="0"/>
              </a:p>
            </p:txBody>
          </p:sp>
          <p:cxnSp>
            <p:nvCxnSpPr>
              <p:cNvPr id="43" name="Straight Arrow Connector 42"/>
              <p:cNvCxnSpPr>
                <a:stCxn id="38" idx="3"/>
                <a:endCxn id="40" idx="0"/>
              </p:cNvCxnSpPr>
              <p:nvPr/>
            </p:nvCxnSpPr>
            <p:spPr>
              <a:xfrm flipH="1">
                <a:off x="6053568" y="2073729"/>
                <a:ext cx="207906" cy="41791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37" idx="3"/>
                <a:endCxn id="38" idx="0"/>
              </p:cNvCxnSpPr>
              <p:nvPr/>
            </p:nvCxnSpPr>
            <p:spPr>
              <a:xfrm flipH="1">
                <a:off x="6477000" y="1311714"/>
                <a:ext cx="377810" cy="3718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a:stCxn id="37" idx="5"/>
                <a:endCxn id="39" idx="0"/>
              </p:cNvCxnSpPr>
              <p:nvPr/>
            </p:nvCxnSpPr>
            <p:spPr>
              <a:xfrm>
                <a:off x="7207336" y="1311714"/>
                <a:ext cx="476522" cy="34812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a:stCxn id="38" idx="5"/>
                <a:endCxn id="41" idx="0"/>
              </p:cNvCxnSpPr>
              <p:nvPr/>
            </p:nvCxnSpPr>
            <p:spPr>
              <a:xfrm>
                <a:off x="6692526" y="2073729"/>
                <a:ext cx="165474" cy="41023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a:stCxn id="39" idx="4"/>
                <a:endCxn id="42" idx="0"/>
              </p:cNvCxnSpPr>
              <p:nvPr/>
            </p:nvCxnSpPr>
            <p:spPr>
              <a:xfrm>
                <a:off x="7683858" y="2140667"/>
                <a:ext cx="218869" cy="35097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36" name="TextBox 35"/>
            <p:cNvSpPr txBox="1"/>
            <p:nvPr/>
          </p:nvSpPr>
          <p:spPr>
            <a:xfrm>
              <a:off x="1980942" y="3245017"/>
              <a:ext cx="1553695" cy="369332"/>
            </a:xfrm>
            <a:prstGeom prst="rect">
              <a:avLst/>
            </a:prstGeom>
            <a:noFill/>
          </p:spPr>
          <p:txBody>
            <a:bodyPr wrap="none" rtlCol="0">
              <a:spAutoFit/>
            </a:bodyPr>
            <a:lstStyle/>
            <a:p>
              <a:r>
                <a:rPr lang="en-IN" b="1" dirty="0" smtClean="0"/>
                <a:t>(a) Binary tree</a:t>
              </a:r>
              <a:endParaRPr lang="en-US" b="1" dirty="0"/>
            </a:p>
          </p:txBody>
        </p:sp>
      </p:grpSp>
      <p:grpSp>
        <p:nvGrpSpPr>
          <p:cNvPr id="48" name="Group 47"/>
          <p:cNvGrpSpPr/>
          <p:nvPr/>
        </p:nvGrpSpPr>
        <p:grpSpPr>
          <a:xfrm>
            <a:off x="6477000" y="3828532"/>
            <a:ext cx="2514600" cy="2547549"/>
            <a:chOff x="3810000" y="1080155"/>
            <a:chExt cx="2514600" cy="2547549"/>
          </a:xfrm>
        </p:grpSpPr>
        <p:grpSp>
          <p:nvGrpSpPr>
            <p:cNvPr id="49" name="Group 48"/>
            <p:cNvGrpSpPr/>
            <p:nvPr/>
          </p:nvGrpSpPr>
          <p:grpSpPr>
            <a:xfrm>
              <a:off x="3810000" y="1080155"/>
              <a:ext cx="2514600" cy="2057618"/>
              <a:chOff x="5744436" y="921469"/>
              <a:chExt cx="2514600" cy="2057618"/>
            </a:xfrm>
          </p:grpSpPr>
          <p:sp>
            <p:nvSpPr>
              <p:cNvPr id="53" name="Oval 52"/>
              <p:cNvSpPr/>
              <p:nvPr/>
            </p:nvSpPr>
            <p:spPr>
              <a:xfrm>
                <a:off x="6998490" y="921469"/>
                <a:ext cx="49854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54" name="Oval 53"/>
              <p:cNvSpPr/>
              <p:nvPr/>
            </p:nvSpPr>
            <p:spPr>
              <a:xfrm>
                <a:off x="6172200" y="1683577"/>
                <a:ext cx="609600" cy="457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0</a:t>
                </a:r>
              </a:p>
            </p:txBody>
          </p:sp>
          <p:sp>
            <p:nvSpPr>
              <p:cNvPr id="55" name="Oval 54"/>
              <p:cNvSpPr/>
              <p:nvPr/>
            </p:nvSpPr>
            <p:spPr>
              <a:xfrm>
                <a:off x="7718278" y="1659834"/>
                <a:ext cx="540758" cy="480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56" name="Oval 55"/>
              <p:cNvSpPr/>
              <p:nvPr/>
            </p:nvSpPr>
            <p:spPr>
              <a:xfrm>
                <a:off x="5744436" y="2491645"/>
                <a:ext cx="618263" cy="487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00</a:t>
                </a:r>
                <a:endParaRPr lang="en-US" b="1" dirty="0"/>
              </a:p>
            </p:txBody>
          </p:sp>
          <p:sp>
            <p:nvSpPr>
              <p:cNvPr id="57" name="Oval 56"/>
              <p:cNvSpPr/>
              <p:nvPr/>
            </p:nvSpPr>
            <p:spPr>
              <a:xfrm>
                <a:off x="6553200" y="2483965"/>
                <a:ext cx="609600" cy="495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01</a:t>
                </a:r>
                <a:endParaRPr lang="en-US" b="1" dirty="0"/>
              </a:p>
            </p:txBody>
          </p:sp>
          <p:cxnSp>
            <p:nvCxnSpPr>
              <p:cNvPr id="58" name="Straight Arrow Connector 57"/>
              <p:cNvCxnSpPr>
                <a:stCxn id="54" idx="3"/>
                <a:endCxn id="56" idx="0"/>
              </p:cNvCxnSpPr>
              <p:nvPr/>
            </p:nvCxnSpPr>
            <p:spPr>
              <a:xfrm flipH="1">
                <a:off x="6053568" y="2073729"/>
                <a:ext cx="207906" cy="41791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9" name="Straight Arrow Connector 58"/>
              <p:cNvCxnSpPr>
                <a:stCxn id="53" idx="3"/>
                <a:endCxn id="54" idx="0"/>
              </p:cNvCxnSpPr>
              <p:nvPr/>
            </p:nvCxnSpPr>
            <p:spPr>
              <a:xfrm flipH="1">
                <a:off x="6477000" y="1311714"/>
                <a:ext cx="594500" cy="3718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0" name="Straight Arrow Connector 59"/>
              <p:cNvCxnSpPr>
                <a:stCxn id="53" idx="5"/>
                <a:endCxn id="55" idx="0"/>
              </p:cNvCxnSpPr>
              <p:nvPr/>
            </p:nvCxnSpPr>
            <p:spPr>
              <a:xfrm>
                <a:off x="7424026" y="1311714"/>
                <a:ext cx="564631" cy="34812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a:stCxn id="54" idx="5"/>
                <a:endCxn id="57" idx="0"/>
              </p:cNvCxnSpPr>
              <p:nvPr/>
            </p:nvCxnSpPr>
            <p:spPr>
              <a:xfrm>
                <a:off x="6692526" y="2073729"/>
                <a:ext cx="165474" cy="41023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50" name="TextBox 49"/>
            <p:cNvSpPr txBox="1"/>
            <p:nvPr/>
          </p:nvSpPr>
          <p:spPr>
            <a:xfrm>
              <a:off x="5017711" y="3258372"/>
              <a:ext cx="425116" cy="369332"/>
            </a:xfrm>
            <a:prstGeom prst="rect">
              <a:avLst/>
            </a:prstGeom>
            <a:noFill/>
          </p:spPr>
          <p:txBody>
            <a:bodyPr wrap="none" rtlCol="0">
              <a:spAutoFit/>
            </a:bodyPr>
            <a:lstStyle/>
            <a:p>
              <a:r>
                <a:rPr lang="en-IN" b="1" dirty="0" smtClean="0"/>
                <a:t>(c)</a:t>
              </a:r>
              <a:endParaRPr lang="en-US" b="1" dirty="0"/>
            </a:p>
          </p:txBody>
        </p:sp>
        <p:sp>
          <p:nvSpPr>
            <p:cNvPr id="51" name="Oval 50"/>
            <p:cNvSpPr/>
            <p:nvPr/>
          </p:nvSpPr>
          <p:spPr>
            <a:xfrm>
              <a:off x="5395242" y="2633136"/>
              <a:ext cx="658980" cy="487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10</a:t>
              </a:r>
              <a:endParaRPr lang="en-US" b="1" dirty="0"/>
            </a:p>
          </p:txBody>
        </p:sp>
        <p:cxnSp>
          <p:nvCxnSpPr>
            <p:cNvPr id="52" name="Straight Arrow Connector 51"/>
            <p:cNvCxnSpPr>
              <a:stCxn id="55" idx="3"/>
              <a:endCxn id="51" idx="0"/>
            </p:cNvCxnSpPr>
            <p:nvPr/>
          </p:nvCxnSpPr>
          <p:spPr>
            <a:xfrm flipH="1">
              <a:off x="5724732" y="2228937"/>
              <a:ext cx="138302" cy="40419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71096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Convert any tree to Binary Tree</a:t>
            </a:r>
            <a:endParaRPr lang="en-US" dirty="0"/>
          </a:p>
        </p:txBody>
      </p:sp>
      <p:sp>
        <p:nvSpPr>
          <p:cNvPr id="3" name="Content Placeholder 2"/>
          <p:cNvSpPr>
            <a:spLocks noGrp="1"/>
          </p:cNvSpPr>
          <p:nvPr>
            <p:ph idx="1"/>
          </p:nvPr>
        </p:nvSpPr>
        <p:spPr>
          <a:xfrm>
            <a:off x="190500" y="990600"/>
            <a:ext cx="8763000" cy="990600"/>
          </a:xfrm>
        </p:spPr>
        <p:txBody>
          <a:bodyPr/>
          <a:lstStyle/>
          <a:p>
            <a:r>
              <a:rPr lang="en-IN" dirty="0" smtClean="0"/>
              <a:t>Every Tree can be Uniquely represented by binary tree</a:t>
            </a:r>
          </a:p>
          <a:p>
            <a:r>
              <a:rPr lang="en-IN" dirty="0" smtClean="0"/>
              <a:t>Let’s have an example to convert given tree into binary tree </a:t>
            </a:r>
            <a:endParaRPr lang="en-US" dirty="0"/>
          </a:p>
        </p:txBody>
      </p:sp>
      <p:grpSp>
        <p:nvGrpSpPr>
          <p:cNvPr id="4" name="Group 3"/>
          <p:cNvGrpSpPr/>
          <p:nvPr/>
        </p:nvGrpSpPr>
        <p:grpSpPr>
          <a:xfrm>
            <a:off x="228600" y="2032446"/>
            <a:ext cx="3045336" cy="2691954"/>
            <a:chOff x="381000" y="990600"/>
            <a:chExt cx="3045336" cy="2691954"/>
          </a:xfrm>
        </p:grpSpPr>
        <p:sp>
          <p:nvSpPr>
            <p:cNvPr id="5" name="Oval 4"/>
            <p:cNvSpPr/>
            <p:nvPr/>
          </p:nvSpPr>
          <p:spPr>
            <a:xfrm>
              <a:off x="1808440" y="990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a:t>
              </a:r>
              <a:endParaRPr lang="en-US" b="1" dirty="0"/>
            </a:p>
          </p:txBody>
        </p:sp>
        <p:sp>
          <p:nvSpPr>
            <p:cNvPr id="6" name="Oval 5"/>
            <p:cNvSpPr/>
            <p:nvPr/>
          </p:nvSpPr>
          <p:spPr>
            <a:xfrm>
              <a:off x="741640" y="167650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a:t>
              </a:r>
              <a:endParaRPr lang="en-US" b="1" dirty="0"/>
            </a:p>
          </p:txBody>
        </p:sp>
        <p:sp>
          <p:nvSpPr>
            <p:cNvPr id="7" name="Oval 6"/>
            <p:cNvSpPr/>
            <p:nvPr/>
          </p:nvSpPr>
          <p:spPr>
            <a:xfrm>
              <a:off x="2494240" y="165276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a:t>
              </a:r>
              <a:endParaRPr lang="en-US" b="1" dirty="0"/>
            </a:p>
          </p:txBody>
        </p:sp>
        <p:sp>
          <p:nvSpPr>
            <p:cNvPr id="8" name="Oval 7"/>
            <p:cNvSpPr/>
            <p:nvPr/>
          </p:nvSpPr>
          <p:spPr>
            <a:xfrm>
              <a:off x="381000" y="248457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a:t>
              </a:r>
              <a:endParaRPr lang="en-US" b="1" dirty="0"/>
            </a:p>
          </p:txBody>
        </p:sp>
        <p:sp>
          <p:nvSpPr>
            <p:cNvPr id="9" name="Oval 8"/>
            <p:cNvSpPr/>
            <p:nvPr/>
          </p:nvSpPr>
          <p:spPr>
            <a:xfrm>
              <a:off x="970240" y="247689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
              </a:r>
              <a:endParaRPr lang="en-US" b="1" dirty="0"/>
            </a:p>
          </p:txBody>
        </p:sp>
        <p:sp>
          <p:nvSpPr>
            <p:cNvPr id="10" name="Oval 9"/>
            <p:cNvSpPr/>
            <p:nvPr/>
          </p:nvSpPr>
          <p:spPr>
            <a:xfrm>
              <a:off x="1960840" y="248457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a:t>
              </a:r>
              <a:endParaRPr lang="en-US" b="1" dirty="0"/>
            </a:p>
          </p:txBody>
        </p:sp>
        <p:sp>
          <p:nvSpPr>
            <p:cNvPr id="11" name="Oval 10"/>
            <p:cNvSpPr/>
            <p:nvPr/>
          </p:nvSpPr>
          <p:spPr>
            <a:xfrm>
              <a:off x="2494240" y="248457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j</a:t>
              </a:r>
              <a:endParaRPr lang="en-US" b="1" dirty="0"/>
            </a:p>
          </p:txBody>
        </p:sp>
        <p:sp>
          <p:nvSpPr>
            <p:cNvPr id="12" name="Oval 11"/>
            <p:cNvSpPr/>
            <p:nvPr/>
          </p:nvSpPr>
          <p:spPr>
            <a:xfrm>
              <a:off x="1752600" y="330155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a:t>
              </a:r>
              <a:endParaRPr lang="en-US" b="1" dirty="0"/>
            </a:p>
          </p:txBody>
        </p:sp>
        <p:sp>
          <p:nvSpPr>
            <p:cNvPr id="13" name="Oval 12"/>
            <p:cNvSpPr/>
            <p:nvPr/>
          </p:nvSpPr>
          <p:spPr>
            <a:xfrm>
              <a:off x="1143000" y="330155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a:t>
              </a:r>
              <a:endParaRPr lang="en-US" b="1" dirty="0"/>
            </a:p>
          </p:txBody>
        </p:sp>
        <p:sp>
          <p:nvSpPr>
            <p:cNvPr id="14" name="Oval 13"/>
            <p:cNvSpPr/>
            <p:nvPr/>
          </p:nvSpPr>
          <p:spPr>
            <a:xfrm>
              <a:off x="3045336" y="247689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k</a:t>
              </a:r>
              <a:endParaRPr lang="en-US" b="1" dirty="0"/>
            </a:p>
          </p:txBody>
        </p:sp>
        <p:cxnSp>
          <p:nvCxnSpPr>
            <p:cNvPr id="15" name="Straight Arrow Connector 14"/>
            <p:cNvCxnSpPr>
              <a:stCxn id="6" idx="3"/>
              <a:endCxn id="8" idx="0"/>
            </p:cNvCxnSpPr>
            <p:nvPr/>
          </p:nvCxnSpPr>
          <p:spPr>
            <a:xfrm flipH="1">
              <a:off x="571500" y="2001713"/>
              <a:ext cx="225936" cy="4828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5" idx="3"/>
              <a:endCxn id="6" idx="7"/>
            </p:cNvCxnSpPr>
            <p:nvPr/>
          </p:nvCxnSpPr>
          <p:spPr>
            <a:xfrm flipH="1">
              <a:off x="1066844" y="1315804"/>
              <a:ext cx="797392" cy="41650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5"/>
              <a:endCxn id="7" idx="1"/>
            </p:cNvCxnSpPr>
            <p:nvPr/>
          </p:nvCxnSpPr>
          <p:spPr>
            <a:xfrm>
              <a:off x="2133644" y="1315804"/>
              <a:ext cx="416392" cy="39275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6" idx="5"/>
              <a:endCxn id="9" idx="0"/>
            </p:cNvCxnSpPr>
            <p:nvPr/>
          </p:nvCxnSpPr>
          <p:spPr>
            <a:xfrm>
              <a:off x="1066844" y="2001713"/>
              <a:ext cx="93896" cy="47518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7" idx="3"/>
              <a:endCxn id="10" idx="0"/>
            </p:cNvCxnSpPr>
            <p:nvPr/>
          </p:nvCxnSpPr>
          <p:spPr>
            <a:xfrm flipH="1">
              <a:off x="2151340" y="1977970"/>
              <a:ext cx="398696" cy="506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7" idx="4"/>
              <a:endCxn id="11" idx="0"/>
            </p:cNvCxnSpPr>
            <p:nvPr/>
          </p:nvCxnSpPr>
          <p:spPr>
            <a:xfrm>
              <a:off x="2684740" y="2033766"/>
              <a:ext cx="0" cy="45081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10" idx="3"/>
              <a:endCxn id="12" idx="0"/>
            </p:cNvCxnSpPr>
            <p:nvPr/>
          </p:nvCxnSpPr>
          <p:spPr>
            <a:xfrm flipH="1">
              <a:off x="1943100" y="2809780"/>
              <a:ext cx="73536" cy="49177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9" idx="4"/>
              <a:endCxn id="13" idx="0"/>
            </p:cNvCxnSpPr>
            <p:nvPr/>
          </p:nvCxnSpPr>
          <p:spPr>
            <a:xfrm>
              <a:off x="1160740" y="2857896"/>
              <a:ext cx="172760" cy="44365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7" idx="5"/>
              <a:endCxn id="14" idx="0"/>
            </p:cNvCxnSpPr>
            <p:nvPr/>
          </p:nvCxnSpPr>
          <p:spPr>
            <a:xfrm>
              <a:off x="2819444" y="1977970"/>
              <a:ext cx="416392" cy="49892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4" name="Oval 23"/>
            <p:cNvSpPr/>
            <p:nvPr/>
          </p:nvSpPr>
          <p:spPr>
            <a:xfrm>
              <a:off x="2300447" y="330155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a:t>
              </a:r>
              <a:endParaRPr lang="en-US" b="1" dirty="0"/>
            </a:p>
          </p:txBody>
        </p:sp>
        <p:cxnSp>
          <p:nvCxnSpPr>
            <p:cNvPr id="25" name="Straight Arrow Connector 24"/>
            <p:cNvCxnSpPr>
              <a:stCxn id="10" idx="5"/>
              <a:endCxn id="24" idx="0"/>
            </p:cNvCxnSpPr>
            <p:nvPr/>
          </p:nvCxnSpPr>
          <p:spPr>
            <a:xfrm>
              <a:off x="2286044" y="2809780"/>
              <a:ext cx="204903" cy="49177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27" name="Oval 26"/>
          <p:cNvSpPr/>
          <p:nvPr/>
        </p:nvSpPr>
        <p:spPr>
          <a:xfrm>
            <a:off x="4408040" y="193247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a:t>
            </a:r>
            <a:endParaRPr lang="en-US" b="1" dirty="0"/>
          </a:p>
        </p:txBody>
      </p:sp>
      <p:sp>
        <p:nvSpPr>
          <p:cNvPr id="28" name="Oval 27"/>
          <p:cNvSpPr/>
          <p:nvPr/>
        </p:nvSpPr>
        <p:spPr>
          <a:xfrm>
            <a:off x="4408040" y="284687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a:t>
            </a:r>
            <a:endParaRPr lang="en-US" b="1" dirty="0"/>
          </a:p>
        </p:txBody>
      </p:sp>
      <p:sp>
        <p:nvSpPr>
          <p:cNvPr id="29" name="Oval 28"/>
          <p:cNvSpPr/>
          <p:nvPr/>
        </p:nvSpPr>
        <p:spPr>
          <a:xfrm>
            <a:off x="6150306" y="284090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a:t>
            </a:r>
            <a:endParaRPr lang="en-US" b="1" dirty="0"/>
          </a:p>
        </p:txBody>
      </p:sp>
      <p:sp>
        <p:nvSpPr>
          <p:cNvPr id="30" name="Oval 29"/>
          <p:cNvSpPr/>
          <p:nvPr/>
        </p:nvSpPr>
        <p:spPr>
          <a:xfrm>
            <a:off x="4408040" y="378167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a:t>
            </a:r>
            <a:endParaRPr lang="en-US" b="1" dirty="0"/>
          </a:p>
        </p:txBody>
      </p:sp>
      <p:sp>
        <p:nvSpPr>
          <p:cNvPr id="31" name="Oval 30"/>
          <p:cNvSpPr/>
          <p:nvPr/>
        </p:nvSpPr>
        <p:spPr>
          <a:xfrm>
            <a:off x="5303390" y="377303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
            </a:r>
            <a:endParaRPr lang="en-US" b="1" dirty="0"/>
          </a:p>
        </p:txBody>
      </p:sp>
      <p:sp>
        <p:nvSpPr>
          <p:cNvPr id="32" name="Oval 31"/>
          <p:cNvSpPr/>
          <p:nvPr/>
        </p:nvSpPr>
        <p:spPr>
          <a:xfrm>
            <a:off x="6150306" y="379976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a:t>
            </a:r>
            <a:endParaRPr lang="en-US" b="1" dirty="0"/>
          </a:p>
        </p:txBody>
      </p:sp>
      <p:sp>
        <p:nvSpPr>
          <p:cNvPr id="33" name="Oval 32"/>
          <p:cNvSpPr/>
          <p:nvPr/>
        </p:nvSpPr>
        <p:spPr>
          <a:xfrm>
            <a:off x="7075040" y="379976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j</a:t>
            </a:r>
            <a:endParaRPr lang="en-US" b="1" dirty="0"/>
          </a:p>
        </p:txBody>
      </p:sp>
      <p:sp>
        <p:nvSpPr>
          <p:cNvPr id="34" name="Oval 33"/>
          <p:cNvSpPr/>
          <p:nvPr/>
        </p:nvSpPr>
        <p:spPr>
          <a:xfrm>
            <a:off x="6150306" y="456812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a:t>
            </a:r>
            <a:endParaRPr lang="en-US" b="1" dirty="0"/>
          </a:p>
        </p:txBody>
      </p:sp>
      <p:sp>
        <p:nvSpPr>
          <p:cNvPr id="35" name="Oval 34"/>
          <p:cNvSpPr/>
          <p:nvPr/>
        </p:nvSpPr>
        <p:spPr>
          <a:xfrm>
            <a:off x="5303390" y="4572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a:t>
            </a:r>
            <a:endParaRPr lang="en-US" b="1" dirty="0"/>
          </a:p>
        </p:txBody>
      </p:sp>
      <p:sp>
        <p:nvSpPr>
          <p:cNvPr id="36" name="Oval 35"/>
          <p:cNvSpPr/>
          <p:nvPr/>
        </p:nvSpPr>
        <p:spPr>
          <a:xfrm>
            <a:off x="7924800" y="379976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k</a:t>
            </a:r>
            <a:endParaRPr lang="en-US" b="1" dirty="0"/>
          </a:p>
        </p:txBody>
      </p:sp>
      <p:cxnSp>
        <p:nvCxnSpPr>
          <p:cNvPr id="37" name="Straight Arrow Connector 36"/>
          <p:cNvCxnSpPr>
            <a:stCxn id="28" idx="4"/>
            <a:endCxn id="30" idx="0"/>
          </p:cNvCxnSpPr>
          <p:nvPr/>
        </p:nvCxnSpPr>
        <p:spPr>
          <a:xfrm>
            <a:off x="4598540" y="3227870"/>
            <a:ext cx="0" cy="55380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a:stCxn id="27" idx="4"/>
            <a:endCxn id="28" idx="0"/>
          </p:cNvCxnSpPr>
          <p:nvPr/>
        </p:nvCxnSpPr>
        <p:spPr>
          <a:xfrm>
            <a:off x="4598540" y="2313470"/>
            <a:ext cx="0" cy="533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a:stCxn id="28" idx="6"/>
            <a:endCxn id="29" idx="2"/>
          </p:cNvCxnSpPr>
          <p:nvPr/>
        </p:nvCxnSpPr>
        <p:spPr>
          <a:xfrm flipV="1">
            <a:off x="4789040" y="3031406"/>
            <a:ext cx="1361266" cy="596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30" idx="6"/>
            <a:endCxn id="31" idx="2"/>
          </p:cNvCxnSpPr>
          <p:nvPr/>
        </p:nvCxnSpPr>
        <p:spPr>
          <a:xfrm flipV="1">
            <a:off x="4789040" y="3963533"/>
            <a:ext cx="514350" cy="864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a:stCxn id="29" idx="4"/>
            <a:endCxn id="32" idx="0"/>
          </p:cNvCxnSpPr>
          <p:nvPr/>
        </p:nvCxnSpPr>
        <p:spPr>
          <a:xfrm>
            <a:off x="6340806" y="3221906"/>
            <a:ext cx="0" cy="57786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32" idx="6"/>
            <a:endCxn id="33" idx="2"/>
          </p:cNvCxnSpPr>
          <p:nvPr/>
        </p:nvCxnSpPr>
        <p:spPr>
          <a:xfrm>
            <a:off x="6531306" y="3990266"/>
            <a:ext cx="54373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3" name="Straight Arrow Connector 42"/>
          <p:cNvCxnSpPr>
            <a:stCxn id="32" idx="4"/>
            <a:endCxn id="34" idx="0"/>
          </p:cNvCxnSpPr>
          <p:nvPr/>
        </p:nvCxnSpPr>
        <p:spPr>
          <a:xfrm>
            <a:off x="6340806" y="4180766"/>
            <a:ext cx="0" cy="38736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31" idx="4"/>
            <a:endCxn id="35" idx="0"/>
          </p:cNvCxnSpPr>
          <p:nvPr/>
        </p:nvCxnSpPr>
        <p:spPr>
          <a:xfrm>
            <a:off x="5493890" y="4154033"/>
            <a:ext cx="0" cy="417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a:stCxn id="33" idx="6"/>
            <a:endCxn id="36" idx="2"/>
          </p:cNvCxnSpPr>
          <p:nvPr/>
        </p:nvCxnSpPr>
        <p:spPr>
          <a:xfrm>
            <a:off x="7456040" y="3990266"/>
            <a:ext cx="46876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6" name="Oval 45"/>
          <p:cNvSpPr/>
          <p:nvPr/>
        </p:nvSpPr>
        <p:spPr>
          <a:xfrm>
            <a:off x="7075040" y="456812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a:t>
            </a:r>
            <a:endParaRPr lang="en-US" b="1" dirty="0"/>
          </a:p>
        </p:txBody>
      </p:sp>
      <p:cxnSp>
        <p:nvCxnSpPr>
          <p:cNvPr id="47" name="Straight Arrow Connector 46"/>
          <p:cNvCxnSpPr>
            <a:stCxn id="34" idx="6"/>
            <a:endCxn id="46" idx="2"/>
          </p:cNvCxnSpPr>
          <p:nvPr/>
        </p:nvCxnSpPr>
        <p:spPr>
          <a:xfrm>
            <a:off x="6531306" y="4758626"/>
            <a:ext cx="54373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5594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up)">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left)">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up)">
                                      <p:cBhvr>
                                        <p:cTn id="43" dur="500"/>
                                        <p:tgtEl>
                                          <p:spTgt spid="3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500"/>
                                        <p:tgtEl>
                                          <p:spTgt spid="40"/>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wipe(up)">
                                      <p:cBhvr>
                                        <p:cTn id="57" dur="5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wipe(up)">
                                      <p:cBhvr>
                                        <p:cTn id="70" dur="500"/>
                                        <p:tgtEl>
                                          <p:spTgt spid="4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left)">
                                      <p:cBhvr>
                                        <p:cTn id="75" dur="500"/>
                                        <p:tgtEl>
                                          <p:spTgt spid="4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wipe(left)">
                                      <p:cBhvr>
                                        <p:cTn id="80" dur="500"/>
                                        <p:tgtEl>
                                          <p:spTgt spid="45"/>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43"/>
                                        </p:tgtEl>
                                        <p:attrNameLst>
                                          <p:attrName>style.visibility</p:attrName>
                                        </p:attrNameLst>
                                      </p:cBhvr>
                                      <p:to>
                                        <p:strVal val="visible"/>
                                      </p:to>
                                    </p:set>
                                    <p:animEffect transition="in" filter="wipe(up)">
                                      <p:cBhvr>
                                        <p:cTn id="91" dur="500"/>
                                        <p:tgtEl>
                                          <p:spTgt spid="4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47"/>
                                        </p:tgtEl>
                                        <p:attrNameLst>
                                          <p:attrName>style.visibility</p:attrName>
                                        </p:attrNameLst>
                                      </p:cBhvr>
                                      <p:to>
                                        <p:strVal val="visible"/>
                                      </p:to>
                                    </p:set>
                                    <p:animEffect transition="in" filter="wipe(left)">
                                      <p:cBhvr>
                                        <p:cTn id="9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4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Convert any tree to Binary Tree</a:t>
            </a:r>
            <a:endParaRPr lang="en-US" dirty="0"/>
          </a:p>
        </p:txBody>
      </p:sp>
      <p:grpSp>
        <p:nvGrpSpPr>
          <p:cNvPr id="4" name="Group 3"/>
          <p:cNvGrpSpPr/>
          <p:nvPr/>
        </p:nvGrpSpPr>
        <p:grpSpPr>
          <a:xfrm>
            <a:off x="5867356" y="1066800"/>
            <a:ext cx="2895644" cy="3903721"/>
            <a:chOff x="228600" y="990600"/>
            <a:chExt cx="2895644" cy="3903721"/>
          </a:xfrm>
        </p:grpSpPr>
        <p:sp>
          <p:nvSpPr>
            <p:cNvPr id="5" name="Oval 4"/>
            <p:cNvSpPr/>
            <p:nvPr/>
          </p:nvSpPr>
          <p:spPr>
            <a:xfrm>
              <a:off x="1808440" y="990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a:t>
              </a:r>
              <a:endParaRPr lang="en-US" b="1" dirty="0"/>
            </a:p>
          </p:txBody>
        </p:sp>
        <p:sp>
          <p:nvSpPr>
            <p:cNvPr id="6" name="Oval 5"/>
            <p:cNvSpPr/>
            <p:nvPr/>
          </p:nvSpPr>
          <p:spPr>
            <a:xfrm>
              <a:off x="741640" y="167650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a:t>
              </a:r>
              <a:endParaRPr lang="en-US" b="1" dirty="0"/>
            </a:p>
          </p:txBody>
        </p:sp>
        <p:sp>
          <p:nvSpPr>
            <p:cNvPr id="7" name="Oval 6"/>
            <p:cNvSpPr/>
            <p:nvPr/>
          </p:nvSpPr>
          <p:spPr>
            <a:xfrm>
              <a:off x="2253932" y="2438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a:t>
              </a:r>
              <a:endParaRPr lang="en-US" b="1" dirty="0"/>
            </a:p>
          </p:txBody>
        </p:sp>
        <p:sp>
          <p:nvSpPr>
            <p:cNvPr id="8" name="Oval 7"/>
            <p:cNvSpPr/>
            <p:nvPr/>
          </p:nvSpPr>
          <p:spPr>
            <a:xfrm>
              <a:off x="228600" y="248457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a:t>
              </a:r>
              <a:endParaRPr lang="en-US" b="1" dirty="0"/>
            </a:p>
          </p:txBody>
        </p:sp>
        <p:sp>
          <p:nvSpPr>
            <p:cNvPr id="9" name="Oval 8"/>
            <p:cNvSpPr/>
            <p:nvPr/>
          </p:nvSpPr>
          <p:spPr>
            <a:xfrm>
              <a:off x="609600" y="3276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
              </a:r>
              <a:endParaRPr lang="en-US" b="1" dirty="0"/>
            </a:p>
          </p:txBody>
        </p:sp>
        <p:sp>
          <p:nvSpPr>
            <p:cNvPr id="10" name="Oval 9"/>
            <p:cNvSpPr/>
            <p:nvPr/>
          </p:nvSpPr>
          <p:spPr>
            <a:xfrm>
              <a:off x="1696804" y="307934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a:t>
              </a:r>
              <a:endParaRPr lang="en-US" b="1" dirty="0"/>
            </a:p>
          </p:txBody>
        </p:sp>
        <p:sp>
          <p:nvSpPr>
            <p:cNvPr id="11" name="Oval 10"/>
            <p:cNvSpPr/>
            <p:nvPr/>
          </p:nvSpPr>
          <p:spPr>
            <a:xfrm>
              <a:off x="2362244" y="377149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j</a:t>
              </a:r>
              <a:endParaRPr lang="en-US" b="1" dirty="0"/>
            </a:p>
          </p:txBody>
        </p:sp>
        <p:sp>
          <p:nvSpPr>
            <p:cNvPr id="12" name="Oval 11"/>
            <p:cNvSpPr/>
            <p:nvPr/>
          </p:nvSpPr>
          <p:spPr>
            <a:xfrm>
              <a:off x="1275040" y="379347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a:t>
              </a:r>
              <a:endParaRPr lang="en-US" b="1" dirty="0"/>
            </a:p>
          </p:txBody>
        </p:sp>
        <p:sp>
          <p:nvSpPr>
            <p:cNvPr id="13" name="Oval 12"/>
            <p:cNvSpPr/>
            <p:nvPr/>
          </p:nvSpPr>
          <p:spPr>
            <a:xfrm>
              <a:off x="2286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a:t>
              </a:r>
              <a:endParaRPr lang="en-US" b="1" dirty="0"/>
            </a:p>
          </p:txBody>
        </p:sp>
        <p:sp>
          <p:nvSpPr>
            <p:cNvPr id="14" name="Oval 13"/>
            <p:cNvSpPr/>
            <p:nvPr/>
          </p:nvSpPr>
          <p:spPr>
            <a:xfrm>
              <a:off x="2743244" y="451332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k</a:t>
              </a:r>
              <a:endParaRPr lang="en-US" b="1" dirty="0"/>
            </a:p>
          </p:txBody>
        </p:sp>
        <p:cxnSp>
          <p:nvCxnSpPr>
            <p:cNvPr id="15" name="Straight Arrow Connector 14"/>
            <p:cNvCxnSpPr>
              <a:stCxn id="6" idx="3"/>
              <a:endCxn id="8" idx="0"/>
            </p:cNvCxnSpPr>
            <p:nvPr/>
          </p:nvCxnSpPr>
          <p:spPr>
            <a:xfrm flipH="1">
              <a:off x="419100" y="2001713"/>
              <a:ext cx="378336" cy="4828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5" idx="3"/>
              <a:endCxn id="6" idx="7"/>
            </p:cNvCxnSpPr>
            <p:nvPr/>
          </p:nvCxnSpPr>
          <p:spPr>
            <a:xfrm flipH="1">
              <a:off x="1066844" y="1315804"/>
              <a:ext cx="797392" cy="41650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6" idx="5"/>
              <a:endCxn id="7" idx="1"/>
            </p:cNvCxnSpPr>
            <p:nvPr/>
          </p:nvCxnSpPr>
          <p:spPr>
            <a:xfrm>
              <a:off x="1066844" y="2001713"/>
              <a:ext cx="1242884" cy="49248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8" idx="5"/>
              <a:endCxn id="9" idx="0"/>
            </p:cNvCxnSpPr>
            <p:nvPr/>
          </p:nvCxnSpPr>
          <p:spPr>
            <a:xfrm>
              <a:off x="553804" y="2809780"/>
              <a:ext cx="246296" cy="46682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7" idx="3"/>
              <a:endCxn id="10" idx="0"/>
            </p:cNvCxnSpPr>
            <p:nvPr/>
          </p:nvCxnSpPr>
          <p:spPr>
            <a:xfrm flipH="1">
              <a:off x="1887304" y="2763604"/>
              <a:ext cx="422424" cy="31573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0" idx="5"/>
              <a:endCxn id="11" idx="0"/>
            </p:cNvCxnSpPr>
            <p:nvPr/>
          </p:nvCxnSpPr>
          <p:spPr>
            <a:xfrm>
              <a:off x="2022008" y="3404545"/>
              <a:ext cx="530736" cy="36695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10" idx="3"/>
              <a:endCxn id="12" idx="0"/>
            </p:cNvCxnSpPr>
            <p:nvPr/>
          </p:nvCxnSpPr>
          <p:spPr>
            <a:xfrm flipH="1">
              <a:off x="1465540" y="3404545"/>
              <a:ext cx="287060" cy="38892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9" idx="3"/>
              <a:endCxn id="13" idx="0"/>
            </p:cNvCxnSpPr>
            <p:nvPr/>
          </p:nvCxnSpPr>
          <p:spPr>
            <a:xfrm flipH="1">
              <a:off x="419100" y="3601804"/>
              <a:ext cx="246296" cy="43679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11" idx="5"/>
              <a:endCxn id="14" idx="0"/>
            </p:cNvCxnSpPr>
            <p:nvPr/>
          </p:nvCxnSpPr>
          <p:spPr>
            <a:xfrm>
              <a:off x="2687448" y="4096701"/>
              <a:ext cx="246296" cy="41662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4" name="Oval 23"/>
            <p:cNvSpPr/>
            <p:nvPr/>
          </p:nvSpPr>
          <p:spPr>
            <a:xfrm>
              <a:off x="1688286" y="451332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a:t>
              </a:r>
              <a:endParaRPr lang="en-US" b="1" dirty="0"/>
            </a:p>
          </p:txBody>
        </p:sp>
        <p:cxnSp>
          <p:nvCxnSpPr>
            <p:cNvPr id="25" name="Straight Arrow Connector 24"/>
            <p:cNvCxnSpPr>
              <a:stCxn id="12" idx="5"/>
              <a:endCxn id="24" idx="0"/>
            </p:cNvCxnSpPr>
            <p:nvPr/>
          </p:nvCxnSpPr>
          <p:spPr>
            <a:xfrm>
              <a:off x="1600244" y="4118676"/>
              <a:ext cx="278542" cy="39464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26" name="Oval 25"/>
          <p:cNvSpPr/>
          <p:nvPr/>
        </p:nvSpPr>
        <p:spPr>
          <a:xfrm>
            <a:off x="685800" y="139907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a:t>
            </a:r>
            <a:endParaRPr lang="en-US" b="1" dirty="0"/>
          </a:p>
        </p:txBody>
      </p:sp>
      <p:sp>
        <p:nvSpPr>
          <p:cNvPr id="27" name="Oval 26"/>
          <p:cNvSpPr/>
          <p:nvPr/>
        </p:nvSpPr>
        <p:spPr>
          <a:xfrm>
            <a:off x="685800" y="231347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a:t>
            </a:r>
            <a:endParaRPr lang="en-US" b="1" dirty="0"/>
          </a:p>
        </p:txBody>
      </p:sp>
      <p:sp>
        <p:nvSpPr>
          <p:cNvPr id="28" name="Oval 27"/>
          <p:cNvSpPr/>
          <p:nvPr/>
        </p:nvSpPr>
        <p:spPr>
          <a:xfrm>
            <a:off x="2428066" y="230750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a:t>
            </a:r>
            <a:endParaRPr lang="en-US" b="1" dirty="0"/>
          </a:p>
        </p:txBody>
      </p:sp>
      <p:sp>
        <p:nvSpPr>
          <p:cNvPr id="29" name="Oval 28"/>
          <p:cNvSpPr/>
          <p:nvPr/>
        </p:nvSpPr>
        <p:spPr>
          <a:xfrm>
            <a:off x="685800" y="324827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a:t>
            </a:r>
            <a:endParaRPr lang="en-US" b="1" dirty="0"/>
          </a:p>
        </p:txBody>
      </p:sp>
      <p:sp>
        <p:nvSpPr>
          <p:cNvPr id="30" name="Oval 29"/>
          <p:cNvSpPr/>
          <p:nvPr/>
        </p:nvSpPr>
        <p:spPr>
          <a:xfrm>
            <a:off x="1581150" y="323963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
            </a:r>
            <a:endParaRPr lang="en-US" b="1" dirty="0"/>
          </a:p>
        </p:txBody>
      </p:sp>
      <p:sp>
        <p:nvSpPr>
          <p:cNvPr id="31" name="Oval 30"/>
          <p:cNvSpPr/>
          <p:nvPr/>
        </p:nvSpPr>
        <p:spPr>
          <a:xfrm>
            <a:off x="2428066" y="326636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a:t>
            </a:r>
            <a:endParaRPr lang="en-US" b="1" dirty="0"/>
          </a:p>
        </p:txBody>
      </p:sp>
      <p:sp>
        <p:nvSpPr>
          <p:cNvPr id="32" name="Oval 31"/>
          <p:cNvSpPr/>
          <p:nvPr/>
        </p:nvSpPr>
        <p:spPr>
          <a:xfrm>
            <a:off x="3352800" y="326636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j</a:t>
            </a:r>
            <a:endParaRPr lang="en-US" b="1" dirty="0"/>
          </a:p>
        </p:txBody>
      </p:sp>
      <p:sp>
        <p:nvSpPr>
          <p:cNvPr id="33" name="Oval 32"/>
          <p:cNvSpPr/>
          <p:nvPr/>
        </p:nvSpPr>
        <p:spPr>
          <a:xfrm>
            <a:off x="2428066" y="403472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a:t>
            </a:r>
            <a:endParaRPr lang="en-US" b="1" dirty="0"/>
          </a:p>
        </p:txBody>
      </p:sp>
      <p:sp>
        <p:nvSpPr>
          <p:cNvPr id="34" name="Oval 33"/>
          <p:cNvSpPr/>
          <p:nvPr/>
        </p:nvSpPr>
        <p:spPr>
          <a:xfrm>
            <a:off x="158115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a:t>
            </a:r>
            <a:endParaRPr lang="en-US" b="1" dirty="0"/>
          </a:p>
        </p:txBody>
      </p:sp>
      <p:sp>
        <p:nvSpPr>
          <p:cNvPr id="35" name="Oval 34"/>
          <p:cNvSpPr/>
          <p:nvPr/>
        </p:nvSpPr>
        <p:spPr>
          <a:xfrm>
            <a:off x="4202560" y="326636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k</a:t>
            </a:r>
            <a:endParaRPr lang="en-US" b="1" dirty="0"/>
          </a:p>
        </p:txBody>
      </p:sp>
      <p:cxnSp>
        <p:nvCxnSpPr>
          <p:cNvPr id="36" name="Straight Arrow Connector 35"/>
          <p:cNvCxnSpPr>
            <a:stCxn id="27" idx="4"/>
            <a:endCxn id="29" idx="0"/>
          </p:cNvCxnSpPr>
          <p:nvPr/>
        </p:nvCxnSpPr>
        <p:spPr>
          <a:xfrm>
            <a:off x="876300" y="2694470"/>
            <a:ext cx="0" cy="55380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a:stCxn id="26" idx="4"/>
            <a:endCxn id="27" idx="0"/>
          </p:cNvCxnSpPr>
          <p:nvPr/>
        </p:nvCxnSpPr>
        <p:spPr>
          <a:xfrm>
            <a:off x="876300" y="1780070"/>
            <a:ext cx="0" cy="533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a:stCxn id="27" idx="6"/>
            <a:endCxn id="28" idx="2"/>
          </p:cNvCxnSpPr>
          <p:nvPr/>
        </p:nvCxnSpPr>
        <p:spPr>
          <a:xfrm flipV="1">
            <a:off x="1066800" y="2498006"/>
            <a:ext cx="1361266" cy="596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a:stCxn id="29" idx="6"/>
            <a:endCxn id="30" idx="2"/>
          </p:cNvCxnSpPr>
          <p:nvPr/>
        </p:nvCxnSpPr>
        <p:spPr>
          <a:xfrm flipV="1">
            <a:off x="1066800" y="3430133"/>
            <a:ext cx="514350" cy="864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28" idx="4"/>
            <a:endCxn id="31" idx="0"/>
          </p:cNvCxnSpPr>
          <p:nvPr/>
        </p:nvCxnSpPr>
        <p:spPr>
          <a:xfrm>
            <a:off x="2618566" y="2688506"/>
            <a:ext cx="0" cy="57786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a:stCxn id="31" idx="6"/>
            <a:endCxn id="32" idx="2"/>
          </p:cNvCxnSpPr>
          <p:nvPr/>
        </p:nvCxnSpPr>
        <p:spPr>
          <a:xfrm>
            <a:off x="2809066" y="3456866"/>
            <a:ext cx="54373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31" idx="4"/>
            <a:endCxn id="33" idx="0"/>
          </p:cNvCxnSpPr>
          <p:nvPr/>
        </p:nvCxnSpPr>
        <p:spPr>
          <a:xfrm>
            <a:off x="2618566" y="3647366"/>
            <a:ext cx="0" cy="38736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3" name="Straight Arrow Connector 42"/>
          <p:cNvCxnSpPr>
            <a:stCxn id="30" idx="4"/>
            <a:endCxn id="34" idx="0"/>
          </p:cNvCxnSpPr>
          <p:nvPr/>
        </p:nvCxnSpPr>
        <p:spPr>
          <a:xfrm>
            <a:off x="1771650" y="3620633"/>
            <a:ext cx="0" cy="417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32" idx="6"/>
            <a:endCxn id="35" idx="2"/>
          </p:cNvCxnSpPr>
          <p:nvPr/>
        </p:nvCxnSpPr>
        <p:spPr>
          <a:xfrm>
            <a:off x="3733800" y="3456866"/>
            <a:ext cx="46876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5" name="Oval 44"/>
          <p:cNvSpPr/>
          <p:nvPr/>
        </p:nvSpPr>
        <p:spPr>
          <a:xfrm>
            <a:off x="3352800" y="403472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a:t>
            </a:r>
            <a:endParaRPr lang="en-US" b="1" dirty="0"/>
          </a:p>
        </p:txBody>
      </p:sp>
      <p:cxnSp>
        <p:nvCxnSpPr>
          <p:cNvPr id="46" name="Straight Arrow Connector 45"/>
          <p:cNvCxnSpPr>
            <a:stCxn id="33" idx="6"/>
            <a:endCxn id="45" idx="2"/>
          </p:cNvCxnSpPr>
          <p:nvPr/>
        </p:nvCxnSpPr>
        <p:spPr>
          <a:xfrm>
            <a:off x="2809066" y="4225226"/>
            <a:ext cx="54373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21284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4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Convert Forest to Binary Tree</a:t>
            </a:r>
            <a:endParaRPr lang="en-US" dirty="0"/>
          </a:p>
        </p:txBody>
      </p:sp>
      <p:grpSp>
        <p:nvGrpSpPr>
          <p:cNvPr id="4" name="Group 3"/>
          <p:cNvGrpSpPr/>
          <p:nvPr/>
        </p:nvGrpSpPr>
        <p:grpSpPr>
          <a:xfrm>
            <a:off x="5105400" y="1066800"/>
            <a:ext cx="2286000" cy="2027376"/>
            <a:chOff x="5595722" y="845269"/>
            <a:chExt cx="2286000" cy="2027376"/>
          </a:xfrm>
        </p:grpSpPr>
        <p:sp>
          <p:nvSpPr>
            <p:cNvPr id="5" name="Oval 4"/>
            <p:cNvSpPr/>
            <p:nvPr/>
          </p:nvSpPr>
          <p:spPr>
            <a:xfrm>
              <a:off x="6781800" y="84526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
              </a:r>
            </a:p>
          </p:txBody>
        </p:sp>
        <p:sp>
          <p:nvSpPr>
            <p:cNvPr id="6" name="Oval 5"/>
            <p:cNvSpPr/>
            <p:nvPr/>
          </p:nvSpPr>
          <p:spPr>
            <a:xfrm>
              <a:off x="7500722" y="168357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a:t>
              </a:r>
              <a:endParaRPr lang="en-US" b="1" dirty="0"/>
            </a:p>
          </p:txBody>
        </p:sp>
        <p:sp>
          <p:nvSpPr>
            <p:cNvPr id="7" name="Oval 6"/>
            <p:cNvSpPr/>
            <p:nvPr/>
          </p:nvSpPr>
          <p:spPr>
            <a:xfrm>
              <a:off x="6129122" y="168346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a:t>
              </a:r>
            </a:p>
          </p:txBody>
        </p:sp>
        <p:sp>
          <p:nvSpPr>
            <p:cNvPr id="8" name="Oval 7"/>
            <p:cNvSpPr/>
            <p:nvPr/>
          </p:nvSpPr>
          <p:spPr>
            <a:xfrm>
              <a:off x="7500722"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t>
              </a:r>
            </a:p>
          </p:txBody>
        </p:sp>
        <p:sp>
          <p:nvSpPr>
            <p:cNvPr id="9" name="Oval 8"/>
            <p:cNvSpPr/>
            <p:nvPr/>
          </p:nvSpPr>
          <p:spPr>
            <a:xfrm>
              <a:off x="5595722"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j</a:t>
              </a:r>
            </a:p>
          </p:txBody>
        </p:sp>
        <p:sp>
          <p:nvSpPr>
            <p:cNvPr id="10" name="Oval 9"/>
            <p:cNvSpPr/>
            <p:nvPr/>
          </p:nvSpPr>
          <p:spPr>
            <a:xfrm>
              <a:off x="6586322"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k</a:t>
              </a:r>
              <a:endParaRPr lang="en-US" b="1" dirty="0"/>
            </a:p>
          </p:txBody>
        </p:sp>
        <p:cxnSp>
          <p:nvCxnSpPr>
            <p:cNvPr id="11" name="Straight Arrow Connector 10"/>
            <p:cNvCxnSpPr>
              <a:stCxn id="6" idx="4"/>
              <a:endCxn id="8" idx="0"/>
            </p:cNvCxnSpPr>
            <p:nvPr/>
          </p:nvCxnSpPr>
          <p:spPr>
            <a:xfrm>
              <a:off x="7691222" y="2064578"/>
              <a:ext cx="0" cy="4270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5" idx="5"/>
              <a:endCxn id="6" idx="0"/>
            </p:cNvCxnSpPr>
            <p:nvPr/>
          </p:nvCxnSpPr>
          <p:spPr>
            <a:xfrm>
              <a:off x="7107004" y="1170473"/>
              <a:ext cx="584218" cy="51310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5" idx="3"/>
              <a:endCxn id="7" idx="0"/>
            </p:cNvCxnSpPr>
            <p:nvPr/>
          </p:nvCxnSpPr>
          <p:spPr>
            <a:xfrm flipH="1">
              <a:off x="6319622" y="1170473"/>
              <a:ext cx="517974" cy="51299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7" idx="3"/>
              <a:endCxn id="9" idx="0"/>
            </p:cNvCxnSpPr>
            <p:nvPr/>
          </p:nvCxnSpPr>
          <p:spPr>
            <a:xfrm flipH="1">
              <a:off x="5786222" y="2008673"/>
              <a:ext cx="398696" cy="4829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7" idx="5"/>
              <a:endCxn id="10" idx="0"/>
            </p:cNvCxnSpPr>
            <p:nvPr/>
          </p:nvCxnSpPr>
          <p:spPr>
            <a:xfrm>
              <a:off x="6454326" y="2008673"/>
              <a:ext cx="322496" cy="4829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16" name="Group 15"/>
          <p:cNvGrpSpPr/>
          <p:nvPr/>
        </p:nvGrpSpPr>
        <p:grpSpPr>
          <a:xfrm>
            <a:off x="1828800" y="1238921"/>
            <a:ext cx="2136217" cy="1874976"/>
            <a:chOff x="6172200" y="997669"/>
            <a:chExt cx="2136217" cy="1874976"/>
          </a:xfrm>
        </p:grpSpPr>
        <p:sp>
          <p:nvSpPr>
            <p:cNvPr id="17" name="Oval 16"/>
            <p:cNvSpPr/>
            <p:nvPr/>
          </p:nvSpPr>
          <p:spPr>
            <a:xfrm>
              <a:off x="6781800" y="99766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a:t>
              </a:r>
              <a:endParaRPr lang="en-US" b="1" dirty="0"/>
            </a:p>
          </p:txBody>
        </p:sp>
        <p:sp>
          <p:nvSpPr>
            <p:cNvPr id="18" name="Oval 17"/>
            <p:cNvSpPr/>
            <p:nvPr/>
          </p:nvSpPr>
          <p:spPr>
            <a:xfrm>
              <a:off x="6172200" y="168357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a:t>
              </a:r>
              <a:endParaRPr lang="en-US" b="1" dirty="0"/>
            </a:p>
          </p:txBody>
        </p:sp>
        <p:sp>
          <p:nvSpPr>
            <p:cNvPr id="19" name="Oval 18"/>
            <p:cNvSpPr/>
            <p:nvPr/>
          </p:nvSpPr>
          <p:spPr>
            <a:xfrm>
              <a:off x="7489680" y="165983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a:t>
              </a:r>
              <a:endParaRPr lang="en-US" b="1" dirty="0"/>
            </a:p>
          </p:txBody>
        </p:sp>
        <p:sp>
          <p:nvSpPr>
            <p:cNvPr id="20" name="Oval 19"/>
            <p:cNvSpPr/>
            <p:nvPr/>
          </p:nvSpPr>
          <p:spPr>
            <a:xfrm>
              <a:off x="6172200"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
              </a:r>
              <a:endParaRPr lang="en-US" b="1" dirty="0"/>
            </a:p>
          </p:txBody>
        </p:sp>
        <p:sp>
          <p:nvSpPr>
            <p:cNvPr id="21" name="Oval 20"/>
            <p:cNvSpPr/>
            <p:nvPr/>
          </p:nvSpPr>
          <p:spPr>
            <a:xfrm>
              <a:off x="7218226"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a:t>
              </a:r>
              <a:endParaRPr lang="en-US" b="1" dirty="0"/>
            </a:p>
          </p:txBody>
        </p:sp>
        <p:sp>
          <p:nvSpPr>
            <p:cNvPr id="22" name="Oval 21"/>
            <p:cNvSpPr/>
            <p:nvPr/>
          </p:nvSpPr>
          <p:spPr>
            <a:xfrm>
              <a:off x="7927417"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a:t>
              </a:r>
              <a:endParaRPr lang="en-US" b="1" dirty="0"/>
            </a:p>
          </p:txBody>
        </p:sp>
        <p:cxnSp>
          <p:nvCxnSpPr>
            <p:cNvPr id="23" name="Straight Arrow Connector 22"/>
            <p:cNvCxnSpPr>
              <a:stCxn id="18" idx="4"/>
              <a:endCxn id="20" idx="0"/>
            </p:cNvCxnSpPr>
            <p:nvPr/>
          </p:nvCxnSpPr>
          <p:spPr>
            <a:xfrm>
              <a:off x="6362700" y="2064578"/>
              <a:ext cx="0" cy="4270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7" idx="3"/>
              <a:endCxn id="18" idx="7"/>
            </p:cNvCxnSpPr>
            <p:nvPr/>
          </p:nvCxnSpPr>
          <p:spPr>
            <a:xfrm flipH="1">
              <a:off x="6497404" y="1322873"/>
              <a:ext cx="340192" cy="41650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7" idx="5"/>
              <a:endCxn id="19" idx="1"/>
            </p:cNvCxnSpPr>
            <p:nvPr/>
          </p:nvCxnSpPr>
          <p:spPr>
            <a:xfrm>
              <a:off x="7107004" y="1322873"/>
              <a:ext cx="438472" cy="39275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9" idx="3"/>
              <a:endCxn id="21" idx="0"/>
            </p:cNvCxnSpPr>
            <p:nvPr/>
          </p:nvCxnSpPr>
          <p:spPr>
            <a:xfrm flipH="1">
              <a:off x="7408726" y="1985039"/>
              <a:ext cx="136750" cy="506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9" idx="5"/>
              <a:endCxn id="22" idx="0"/>
            </p:cNvCxnSpPr>
            <p:nvPr/>
          </p:nvCxnSpPr>
          <p:spPr>
            <a:xfrm>
              <a:off x="7814884" y="1985039"/>
              <a:ext cx="303033" cy="506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29" name="Oval 28"/>
          <p:cNvSpPr/>
          <p:nvPr/>
        </p:nvSpPr>
        <p:spPr>
          <a:xfrm>
            <a:off x="5105400" y="4114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
            </a:r>
          </a:p>
        </p:txBody>
      </p:sp>
      <p:sp>
        <p:nvSpPr>
          <p:cNvPr id="30" name="Oval 29"/>
          <p:cNvSpPr/>
          <p:nvPr/>
        </p:nvSpPr>
        <p:spPr>
          <a:xfrm>
            <a:off x="7010400" y="4953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a:t>
            </a:r>
            <a:endParaRPr lang="en-US" b="1" dirty="0"/>
          </a:p>
        </p:txBody>
      </p:sp>
      <p:sp>
        <p:nvSpPr>
          <p:cNvPr id="31" name="Oval 30"/>
          <p:cNvSpPr/>
          <p:nvPr/>
        </p:nvSpPr>
        <p:spPr>
          <a:xfrm>
            <a:off x="5116355" y="4953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a:t>
            </a:r>
          </a:p>
        </p:txBody>
      </p:sp>
      <p:sp>
        <p:nvSpPr>
          <p:cNvPr id="32" name="Oval 31"/>
          <p:cNvSpPr/>
          <p:nvPr/>
        </p:nvSpPr>
        <p:spPr>
          <a:xfrm>
            <a:off x="7007466" y="577138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t>
            </a:r>
          </a:p>
        </p:txBody>
      </p:sp>
      <p:sp>
        <p:nvSpPr>
          <p:cNvPr id="33" name="Oval 32"/>
          <p:cNvSpPr/>
          <p:nvPr/>
        </p:nvSpPr>
        <p:spPr>
          <a:xfrm>
            <a:off x="5109905" y="577138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j</a:t>
            </a:r>
          </a:p>
        </p:txBody>
      </p:sp>
      <p:sp>
        <p:nvSpPr>
          <p:cNvPr id="34" name="Oval 33"/>
          <p:cNvSpPr/>
          <p:nvPr/>
        </p:nvSpPr>
        <p:spPr>
          <a:xfrm>
            <a:off x="6096000" y="576117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k</a:t>
            </a:r>
            <a:endParaRPr lang="en-US" b="1" dirty="0"/>
          </a:p>
        </p:txBody>
      </p:sp>
      <p:cxnSp>
        <p:nvCxnSpPr>
          <p:cNvPr id="35" name="Straight Arrow Connector 34"/>
          <p:cNvCxnSpPr>
            <a:stCxn id="30" idx="4"/>
            <a:endCxn id="32" idx="0"/>
          </p:cNvCxnSpPr>
          <p:nvPr/>
        </p:nvCxnSpPr>
        <p:spPr>
          <a:xfrm flipH="1">
            <a:off x="7197966" y="5334000"/>
            <a:ext cx="2934" cy="4373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6" name="Straight Arrow Connector 35"/>
          <p:cNvCxnSpPr>
            <a:stCxn id="31" idx="6"/>
            <a:endCxn id="30" idx="2"/>
          </p:cNvCxnSpPr>
          <p:nvPr/>
        </p:nvCxnSpPr>
        <p:spPr>
          <a:xfrm>
            <a:off x="5497355" y="5143500"/>
            <a:ext cx="1513045"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a:stCxn id="29" idx="4"/>
            <a:endCxn id="31" idx="0"/>
          </p:cNvCxnSpPr>
          <p:nvPr/>
        </p:nvCxnSpPr>
        <p:spPr>
          <a:xfrm>
            <a:off x="5295900" y="4495800"/>
            <a:ext cx="10955"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a:stCxn id="31" idx="4"/>
            <a:endCxn id="33" idx="0"/>
          </p:cNvCxnSpPr>
          <p:nvPr/>
        </p:nvCxnSpPr>
        <p:spPr>
          <a:xfrm flipH="1">
            <a:off x="5300405" y="5334000"/>
            <a:ext cx="6450" cy="4373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a:stCxn id="33" idx="6"/>
            <a:endCxn id="34" idx="2"/>
          </p:cNvCxnSpPr>
          <p:nvPr/>
        </p:nvCxnSpPr>
        <p:spPr>
          <a:xfrm flipV="1">
            <a:off x="5490905" y="5951676"/>
            <a:ext cx="605095" cy="1021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0" name="Oval 39"/>
          <p:cNvSpPr/>
          <p:nvPr/>
        </p:nvSpPr>
        <p:spPr>
          <a:xfrm>
            <a:off x="1752600" y="4114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a:t>
            </a:r>
            <a:endParaRPr lang="en-US" b="1" dirty="0"/>
          </a:p>
        </p:txBody>
      </p:sp>
      <p:sp>
        <p:nvSpPr>
          <p:cNvPr id="41" name="Oval 40"/>
          <p:cNvSpPr/>
          <p:nvPr/>
        </p:nvSpPr>
        <p:spPr>
          <a:xfrm>
            <a:off x="1752600" y="4953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a:t>
            </a:r>
            <a:endParaRPr lang="en-US" b="1" dirty="0"/>
          </a:p>
        </p:txBody>
      </p:sp>
      <p:sp>
        <p:nvSpPr>
          <p:cNvPr id="42" name="Oval 41"/>
          <p:cNvSpPr/>
          <p:nvPr/>
        </p:nvSpPr>
        <p:spPr>
          <a:xfrm>
            <a:off x="2770346" y="4953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a:t>
            </a:r>
            <a:endParaRPr lang="en-US" b="1" dirty="0"/>
          </a:p>
        </p:txBody>
      </p:sp>
      <p:sp>
        <p:nvSpPr>
          <p:cNvPr id="43" name="Oval 42"/>
          <p:cNvSpPr/>
          <p:nvPr/>
        </p:nvSpPr>
        <p:spPr>
          <a:xfrm>
            <a:off x="1752600" y="5791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
            </a:r>
            <a:endParaRPr lang="en-US" b="1" dirty="0"/>
          </a:p>
        </p:txBody>
      </p:sp>
      <p:sp>
        <p:nvSpPr>
          <p:cNvPr id="44" name="Oval 43"/>
          <p:cNvSpPr/>
          <p:nvPr/>
        </p:nvSpPr>
        <p:spPr>
          <a:xfrm>
            <a:off x="2770346" y="5791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a:t>
            </a:r>
            <a:endParaRPr lang="en-US" b="1" dirty="0"/>
          </a:p>
        </p:txBody>
      </p:sp>
      <p:sp>
        <p:nvSpPr>
          <p:cNvPr id="45" name="Oval 44"/>
          <p:cNvSpPr/>
          <p:nvPr/>
        </p:nvSpPr>
        <p:spPr>
          <a:xfrm>
            <a:off x="3733800" y="5791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a:t>
            </a:r>
            <a:endParaRPr lang="en-US" b="1" dirty="0"/>
          </a:p>
        </p:txBody>
      </p:sp>
      <p:cxnSp>
        <p:nvCxnSpPr>
          <p:cNvPr id="46" name="Straight Arrow Connector 45"/>
          <p:cNvCxnSpPr>
            <a:stCxn id="41" idx="4"/>
            <a:endCxn id="43" idx="0"/>
          </p:cNvCxnSpPr>
          <p:nvPr/>
        </p:nvCxnSpPr>
        <p:spPr>
          <a:xfrm>
            <a:off x="1943100" y="5334000"/>
            <a:ext cx="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a:stCxn id="40" idx="4"/>
            <a:endCxn id="41" idx="0"/>
          </p:cNvCxnSpPr>
          <p:nvPr/>
        </p:nvCxnSpPr>
        <p:spPr>
          <a:xfrm>
            <a:off x="1943100" y="4495800"/>
            <a:ext cx="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p:cNvCxnSpPr>
            <a:stCxn id="41" idx="6"/>
            <a:endCxn id="42" idx="2"/>
          </p:cNvCxnSpPr>
          <p:nvPr/>
        </p:nvCxnSpPr>
        <p:spPr>
          <a:xfrm>
            <a:off x="2133600" y="5143500"/>
            <a:ext cx="63674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a:stCxn id="42" idx="4"/>
            <a:endCxn id="44" idx="0"/>
          </p:cNvCxnSpPr>
          <p:nvPr/>
        </p:nvCxnSpPr>
        <p:spPr>
          <a:xfrm>
            <a:off x="2960846" y="5334000"/>
            <a:ext cx="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0" name="Straight Arrow Connector 49"/>
          <p:cNvCxnSpPr>
            <a:stCxn id="44" idx="6"/>
            <a:endCxn id="45" idx="2"/>
          </p:cNvCxnSpPr>
          <p:nvPr/>
        </p:nvCxnSpPr>
        <p:spPr>
          <a:xfrm>
            <a:off x="3151346" y="5981700"/>
            <a:ext cx="58245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1" name="Straight Arrow Connector 50"/>
          <p:cNvCxnSpPr>
            <a:stCxn id="40" idx="6"/>
            <a:endCxn id="29" idx="2"/>
          </p:cNvCxnSpPr>
          <p:nvPr/>
        </p:nvCxnSpPr>
        <p:spPr>
          <a:xfrm>
            <a:off x="2133600" y="4305300"/>
            <a:ext cx="29718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85716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left)">
                                      <p:cBhvr>
                                        <p:cTn id="19" dur="500"/>
                                        <p:tgtEl>
                                          <p:spTgt spid="5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up)">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wipe(left)">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wipe(up)">
                                      <p:cBhvr>
                                        <p:cTn id="44" dur="500"/>
                                        <p:tgtEl>
                                          <p:spTgt spid="46"/>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wipe(up)">
                                      <p:cBhvr>
                                        <p:cTn id="55" dur="500"/>
                                        <p:tgtEl>
                                          <p:spTgt spid="4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wipe(left)">
                                      <p:cBhvr>
                                        <p:cTn id="60" dur="500"/>
                                        <p:tgtEl>
                                          <p:spTgt spid="50"/>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up)">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wipe(left)">
                                      <p:cBhvr>
                                        <p:cTn id="76" dur="500"/>
                                        <p:tgtEl>
                                          <p:spTgt spid="36"/>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wipe(up)">
                                      <p:cBhvr>
                                        <p:cTn id="87" dur="500"/>
                                        <p:tgtEl>
                                          <p:spTgt spid="3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wipe(left)">
                                      <p:cBhvr>
                                        <p:cTn id="92" dur="500"/>
                                        <p:tgtEl>
                                          <p:spTgt spid="39"/>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nodeType="click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wipe(up)">
                                      <p:cBhvr>
                                        <p:cTn id="10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40" grpId="0" animBg="1"/>
      <p:bldP spid="41" grpId="0" animBg="1"/>
      <p:bldP spid="42" grpId="0" animBg="1"/>
      <p:bldP spid="43" grpId="0" animBg="1"/>
      <p:bldP spid="44" grpId="0" animBg="1"/>
      <p:bldP spid="4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Convert Forest to Binary Tree</a:t>
            </a:r>
            <a:endParaRPr lang="en-US" dirty="0"/>
          </a:p>
        </p:txBody>
      </p:sp>
      <p:grpSp>
        <p:nvGrpSpPr>
          <p:cNvPr id="4" name="Group 3"/>
          <p:cNvGrpSpPr/>
          <p:nvPr/>
        </p:nvGrpSpPr>
        <p:grpSpPr>
          <a:xfrm>
            <a:off x="4300951" y="3341063"/>
            <a:ext cx="4385849" cy="3008247"/>
            <a:chOff x="1676400" y="3341063"/>
            <a:chExt cx="4385849" cy="3008247"/>
          </a:xfrm>
        </p:grpSpPr>
        <p:sp>
          <p:nvSpPr>
            <p:cNvPr id="5" name="Oval 4"/>
            <p:cNvSpPr/>
            <p:nvPr/>
          </p:nvSpPr>
          <p:spPr>
            <a:xfrm>
              <a:off x="5559987" y="408102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
              </a:r>
            </a:p>
          </p:txBody>
        </p:sp>
        <p:sp>
          <p:nvSpPr>
            <p:cNvPr id="6" name="Oval 5"/>
            <p:cNvSpPr/>
            <p:nvPr/>
          </p:nvSpPr>
          <p:spPr>
            <a:xfrm>
              <a:off x="5681249" y="551386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a:t>
              </a:r>
              <a:endParaRPr lang="en-US" b="1" dirty="0"/>
            </a:p>
          </p:txBody>
        </p:sp>
        <p:sp>
          <p:nvSpPr>
            <p:cNvPr id="7" name="Oval 6"/>
            <p:cNvSpPr/>
            <p:nvPr/>
          </p:nvSpPr>
          <p:spPr>
            <a:xfrm>
              <a:off x="4923364" y="483503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a:t>
              </a:r>
            </a:p>
          </p:txBody>
        </p:sp>
        <p:sp>
          <p:nvSpPr>
            <p:cNvPr id="8" name="Oval 7"/>
            <p:cNvSpPr/>
            <p:nvPr/>
          </p:nvSpPr>
          <p:spPr>
            <a:xfrm>
              <a:off x="5105400" y="596831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t>
              </a:r>
            </a:p>
          </p:txBody>
        </p:sp>
        <p:sp>
          <p:nvSpPr>
            <p:cNvPr id="9" name="Oval 8"/>
            <p:cNvSpPr/>
            <p:nvPr/>
          </p:nvSpPr>
          <p:spPr>
            <a:xfrm>
              <a:off x="3962400" y="551386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j</a:t>
              </a:r>
            </a:p>
          </p:txBody>
        </p:sp>
        <p:sp>
          <p:nvSpPr>
            <p:cNvPr id="10" name="Oval 9"/>
            <p:cNvSpPr/>
            <p:nvPr/>
          </p:nvSpPr>
          <p:spPr>
            <a:xfrm>
              <a:off x="4495800" y="596831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k</a:t>
              </a:r>
              <a:endParaRPr lang="en-US" b="1" dirty="0"/>
            </a:p>
          </p:txBody>
        </p:sp>
        <p:cxnSp>
          <p:nvCxnSpPr>
            <p:cNvPr id="11" name="Straight Arrow Connector 10"/>
            <p:cNvCxnSpPr>
              <a:stCxn id="6" idx="2"/>
              <a:endCxn id="8" idx="0"/>
            </p:cNvCxnSpPr>
            <p:nvPr/>
          </p:nvCxnSpPr>
          <p:spPr>
            <a:xfrm flipH="1">
              <a:off x="5295900" y="5704366"/>
              <a:ext cx="385349" cy="26394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7" idx="5"/>
              <a:endCxn id="6" idx="0"/>
            </p:cNvCxnSpPr>
            <p:nvPr/>
          </p:nvCxnSpPr>
          <p:spPr>
            <a:xfrm>
              <a:off x="5248568" y="5160243"/>
              <a:ext cx="623181" cy="35362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5" idx="3"/>
              <a:endCxn id="7" idx="0"/>
            </p:cNvCxnSpPr>
            <p:nvPr/>
          </p:nvCxnSpPr>
          <p:spPr>
            <a:xfrm flipH="1">
              <a:off x="5113864" y="4406228"/>
              <a:ext cx="501919" cy="42881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7" idx="3"/>
              <a:endCxn id="9" idx="0"/>
            </p:cNvCxnSpPr>
            <p:nvPr/>
          </p:nvCxnSpPr>
          <p:spPr>
            <a:xfrm flipH="1">
              <a:off x="4152900" y="5160243"/>
              <a:ext cx="826260" cy="35362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9" idx="6"/>
              <a:endCxn id="10" idx="0"/>
            </p:cNvCxnSpPr>
            <p:nvPr/>
          </p:nvCxnSpPr>
          <p:spPr>
            <a:xfrm>
              <a:off x="4343400" y="5704366"/>
              <a:ext cx="342900" cy="26394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6" name="Oval 15"/>
            <p:cNvSpPr/>
            <p:nvPr/>
          </p:nvSpPr>
          <p:spPr>
            <a:xfrm>
              <a:off x="3962400" y="33410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a:t>
              </a:r>
              <a:endParaRPr lang="en-US" b="1" dirty="0"/>
            </a:p>
          </p:txBody>
        </p:sp>
        <p:sp>
          <p:nvSpPr>
            <p:cNvPr id="17" name="Oval 16"/>
            <p:cNvSpPr/>
            <p:nvPr/>
          </p:nvSpPr>
          <p:spPr>
            <a:xfrm>
              <a:off x="2286000" y="402697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a:t>
              </a:r>
              <a:endParaRPr lang="en-US" b="1" dirty="0"/>
            </a:p>
          </p:txBody>
        </p:sp>
        <p:sp>
          <p:nvSpPr>
            <p:cNvPr id="18" name="Oval 17"/>
            <p:cNvSpPr/>
            <p:nvPr/>
          </p:nvSpPr>
          <p:spPr>
            <a:xfrm>
              <a:off x="2866827" y="483503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a:t>
              </a:r>
              <a:endParaRPr lang="en-US" b="1" dirty="0"/>
            </a:p>
          </p:txBody>
        </p:sp>
        <p:sp>
          <p:nvSpPr>
            <p:cNvPr id="19" name="Oval 18"/>
            <p:cNvSpPr/>
            <p:nvPr/>
          </p:nvSpPr>
          <p:spPr>
            <a:xfrm>
              <a:off x="1676400" y="483503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
              </a:r>
              <a:endParaRPr lang="en-US" b="1" dirty="0"/>
            </a:p>
          </p:txBody>
        </p:sp>
        <p:sp>
          <p:nvSpPr>
            <p:cNvPr id="20" name="Oval 19"/>
            <p:cNvSpPr/>
            <p:nvPr/>
          </p:nvSpPr>
          <p:spPr>
            <a:xfrm>
              <a:off x="2341796" y="553316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a:t>
              </a:r>
              <a:endParaRPr lang="en-US" b="1" dirty="0"/>
            </a:p>
          </p:txBody>
        </p:sp>
        <p:sp>
          <p:nvSpPr>
            <p:cNvPr id="21" name="Oval 20"/>
            <p:cNvSpPr/>
            <p:nvPr/>
          </p:nvSpPr>
          <p:spPr>
            <a:xfrm>
              <a:off x="2936531" y="596831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a:t>
              </a:r>
              <a:endParaRPr lang="en-US" b="1" dirty="0"/>
            </a:p>
          </p:txBody>
        </p:sp>
        <p:cxnSp>
          <p:nvCxnSpPr>
            <p:cNvPr id="22" name="Straight Arrow Connector 21"/>
            <p:cNvCxnSpPr>
              <a:stCxn id="17" idx="3"/>
              <a:endCxn id="19" idx="0"/>
            </p:cNvCxnSpPr>
            <p:nvPr/>
          </p:nvCxnSpPr>
          <p:spPr>
            <a:xfrm flipH="1">
              <a:off x="1866900" y="4352176"/>
              <a:ext cx="474896" cy="4828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16" idx="2"/>
              <a:endCxn id="17" idx="7"/>
            </p:cNvCxnSpPr>
            <p:nvPr/>
          </p:nvCxnSpPr>
          <p:spPr>
            <a:xfrm flipH="1">
              <a:off x="2611204" y="3531563"/>
              <a:ext cx="1351196" cy="55120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7" idx="5"/>
              <a:endCxn id="18" idx="1"/>
            </p:cNvCxnSpPr>
            <p:nvPr/>
          </p:nvCxnSpPr>
          <p:spPr>
            <a:xfrm>
              <a:off x="2611204" y="4352176"/>
              <a:ext cx="311419" cy="53865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8" idx="3"/>
              <a:endCxn id="20" idx="0"/>
            </p:cNvCxnSpPr>
            <p:nvPr/>
          </p:nvCxnSpPr>
          <p:spPr>
            <a:xfrm flipH="1">
              <a:off x="2532296" y="5160243"/>
              <a:ext cx="390327" cy="37292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20" idx="6"/>
              <a:endCxn id="21" idx="0"/>
            </p:cNvCxnSpPr>
            <p:nvPr/>
          </p:nvCxnSpPr>
          <p:spPr>
            <a:xfrm>
              <a:off x="2722796" y="5723666"/>
              <a:ext cx="404235" cy="24464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6" idx="6"/>
              <a:endCxn id="5" idx="1"/>
            </p:cNvCxnSpPr>
            <p:nvPr/>
          </p:nvCxnSpPr>
          <p:spPr>
            <a:xfrm>
              <a:off x="4343400" y="3531563"/>
              <a:ext cx="1272383" cy="60525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28" name="Oval 27"/>
          <p:cNvSpPr/>
          <p:nvPr/>
        </p:nvSpPr>
        <p:spPr>
          <a:xfrm>
            <a:off x="3733800" y="1143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
            </a:r>
          </a:p>
        </p:txBody>
      </p:sp>
      <p:sp>
        <p:nvSpPr>
          <p:cNvPr id="29" name="Oval 28"/>
          <p:cNvSpPr/>
          <p:nvPr/>
        </p:nvSpPr>
        <p:spPr>
          <a:xfrm>
            <a:off x="5638800" y="1981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a:t>
            </a:r>
            <a:endParaRPr lang="en-US" b="1" dirty="0"/>
          </a:p>
        </p:txBody>
      </p:sp>
      <p:sp>
        <p:nvSpPr>
          <p:cNvPr id="30" name="Oval 29"/>
          <p:cNvSpPr/>
          <p:nvPr/>
        </p:nvSpPr>
        <p:spPr>
          <a:xfrm>
            <a:off x="3744755" y="1981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a:t>
            </a:r>
          </a:p>
        </p:txBody>
      </p:sp>
      <p:sp>
        <p:nvSpPr>
          <p:cNvPr id="31" name="Oval 30"/>
          <p:cNvSpPr/>
          <p:nvPr/>
        </p:nvSpPr>
        <p:spPr>
          <a:xfrm>
            <a:off x="5635866" y="279958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t>
            </a:r>
          </a:p>
        </p:txBody>
      </p:sp>
      <p:sp>
        <p:nvSpPr>
          <p:cNvPr id="32" name="Oval 31"/>
          <p:cNvSpPr/>
          <p:nvPr/>
        </p:nvSpPr>
        <p:spPr>
          <a:xfrm>
            <a:off x="3738305" y="279958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j</a:t>
            </a:r>
          </a:p>
        </p:txBody>
      </p:sp>
      <p:sp>
        <p:nvSpPr>
          <p:cNvPr id="33" name="Oval 32"/>
          <p:cNvSpPr/>
          <p:nvPr/>
        </p:nvSpPr>
        <p:spPr>
          <a:xfrm>
            <a:off x="4724400" y="278937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k</a:t>
            </a:r>
            <a:endParaRPr lang="en-US" b="1" dirty="0"/>
          </a:p>
        </p:txBody>
      </p:sp>
      <p:cxnSp>
        <p:nvCxnSpPr>
          <p:cNvPr id="34" name="Straight Arrow Connector 33"/>
          <p:cNvCxnSpPr>
            <a:stCxn id="29" idx="4"/>
            <a:endCxn id="31" idx="0"/>
          </p:cNvCxnSpPr>
          <p:nvPr/>
        </p:nvCxnSpPr>
        <p:spPr>
          <a:xfrm flipH="1">
            <a:off x="5826366" y="2362200"/>
            <a:ext cx="2934" cy="4373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5" name="Straight Arrow Connector 34"/>
          <p:cNvCxnSpPr>
            <a:stCxn id="30" idx="6"/>
            <a:endCxn id="29" idx="2"/>
          </p:cNvCxnSpPr>
          <p:nvPr/>
        </p:nvCxnSpPr>
        <p:spPr>
          <a:xfrm>
            <a:off x="4125755" y="2171700"/>
            <a:ext cx="1513045"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6" name="Straight Arrow Connector 35"/>
          <p:cNvCxnSpPr>
            <a:stCxn id="28" idx="4"/>
            <a:endCxn id="30" idx="0"/>
          </p:cNvCxnSpPr>
          <p:nvPr/>
        </p:nvCxnSpPr>
        <p:spPr>
          <a:xfrm>
            <a:off x="3924300" y="1524000"/>
            <a:ext cx="10955"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a:stCxn id="30" idx="4"/>
            <a:endCxn id="32" idx="0"/>
          </p:cNvCxnSpPr>
          <p:nvPr/>
        </p:nvCxnSpPr>
        <p:spPr>
          <a:xfrm flipH="1">
            <a:off x="3928805" y="2362200"/>
            <a:ext cx="6450" cy="4373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a:stCxn id="32" idx="6"/>
            <a:endCxn id="33" idx="2"/>
          </p:cNvCxnSpPr>
          <p:nvPr/>
        </p:nvCxnSpPr>
        <p:spPr>
          <a:xfrm flipV="1">
            <a:off x="4119305" y="2979876"/>
            <a:ext cx="605095" cy="1021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9" name="Oval 38"/>
          <p:cNvSpPr/>
          <p:nvPr/>
        </p:nvSpPr>
        <p:spPr>
          <a:xfrm>
            <a:off x="381000" y="1143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a:t>
            </a:r>
            <a:endParaRPr lang="en-US" b="1" dirty="0"/>
          </a:p>
        </p:txBody>
      </p:sp>
      <p:sp>
        <p:nvSpPr>
          <p:cNvPr id="40" name="Oval 39"/>
          <p:cNvSpPr/>
          <p:nvPr/>
        </p:nvSpPr>
        <p:spPr>
          <a:xfrm>
            <a:off x="381000" y="1981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a:t>
            </a:r>
            <a:endParaRPr lang="en-US" b="1" dirty="0"/>
          </a:p>
        </p:txBody>
      </p:sp>
      <p:sp>
        <p:nvSpPr>
          <p:cNvPr id="41" name="Oval 40"/>
          <p:cNvSpPr/>
          <p:nvPr/>
        </p:nvSpPr>
        <p:spPr>
          <a:xfrm>
            <a:off x="1398746" y="1981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a:t>
            </a:r>
            <a:endParaRPr lang="en-US" b="1" dirty="0"/>
          </a:p>
        </p:txBody>
      </p:sp>
      <p:sp>
        <p:nvSpPr>
          <p:cNvPr id="42" name="Oval 41"/>
          <p:cNvSpPr/>
          <p:nvPr/>
        </p:nvSpPr>
        <p:spPr>
          <a:xfrm>
            <a:off x="381000" y="2819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
            </a:r>
            <a:endParaRPr lang="en-US" b="1" dirty="0"/>
          </a:p>
        </p:txBody>
      </p:sp>
      <p:sp>
        <p:nvSpPr>
          <p:cNvPr id="43" name="Oval 42"/>
          <p:cNvSpPr/>
          <p:nvPr/>
        </p:nvSpPr>
        <p:spPr>
          <a:xfrm>
            <a:off x="1398746" y="2819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a:t>
            </a:r>
            <a:endParaRPr lang="en-US" b="1" dirty="0"/>
          </a:p>
        </p:txBody>
      </p:sp>
      <p:sp>
        <p:nvSpPr>
          <p:cNvPr id="44" name="Oval 43"/>
          <p:cNvSpPr/>
          <p:nvPr/>
        </p:nvSpPr>
        <p:spPr>
          <a:xfrm>
            <a:off x="2362200" y="2819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a:t>
            </a:r>
            <a:endParaRPr lang="en-US" b="1" dirty="0"/>
          </a:p>
        </p:txBody>
      </p:sp>
      <p:cxnSp>
        <p:nvCxnSpPr>
          <p:cNvPr id="45" name="Straight Arrow Connector 44"/>
          <p:cNvCxnSpPr>
            <a:stCxn id="40" idx="4"/>
            <a:endCxn id="42" idx="0"/>
          </p:cNvCxnSpPr>
          <p:nvPr/>
        </p:nvCxnSpPr>
        <p:spPr>
          <a:xfrm>
            <a:off x="571500" y="2362200"/>
            <a:ext cx="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a:stCxn id="39" idx="4"/>
            <a:endCxn id="40" idx="0"/>
          </p:cNvCxnSpPr>
          <p:nvPr/>
        </p:nvCxnSpPr>
        <p:spPr>
          <a:xfrm>
            <a:off x="571500" y="1524000"/>
            <a:ext cx="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a:stCxn id="40" idx="6"/>
            <a:endCxn id="41" idx="2"/>
          </p:cNvCxnSpPr>
          <p:nvPr/>
        </p:nvCxnSpPr>
        <p:spPr>
          <a:xfrm>
            <a:off x="762000" y="2171700"/>
            <a:ext cx="63674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p:cNvCxnSpPr>
            <a:stCxn id="41" idx="4"/>
            <a:endCxn id="43" idx="0"/>
          </p:cNvCxnSpPr>
          <p:nvPr/>
        </p:nvCxnSpPr>
        <p:spPr>
          <a:xfrm>
            <a:off x="1589246" y="2362200"/>
            <a:ext cx="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a:stCxn id="43" idx="6"/>
            <a:endCxn id="44" idx="2"/>
          </p:cNvCxnSpPr>
          <p:nvPr/>
        </p:nvCxnSpPr>
        <p:spPr>
          <a:xfrm>
            <a:off x="1779746" y="3009900"/>
            <a:ext cx="58245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0" name="Straight Arrow Connector 49"/>
          <p:cNvCxnSpPr>
            <a:stCxn id="39" idx="6"/>
            <a:endCxn id="28" idx="2"/>
          </p:cNvCxnSpPr>
          <p:nvPr/>
        </p:nvCxnSpPr>
        <p:spPr>
          <a:xfrm>
            <a:off x="762000" y="1333500"/>
            <a:ext cx="29718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7803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39" grpId="0" animBg="1"/>
      <p:bldP spid="40" grpId="0" animBg="1"/>
      <p:bldP spid="41" grpId="0" animBg="1"/>
      <p:bldP spid="42" grpId="0" animBg="1"/>
      <p:bldP spid="43" grpId="0" animBg="1"/>
      <p:bldP spid="4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Basic Notations of Graph Theory</a:t>
            </a:r>
            <a:endParaRPr lang="en-US" dirty="0"/>
          </a:p>
        </p:txBody>
      </p:sp>
      <p:sp>
        <p:nvSpPr>
          <p:cNvPr id="3" name="Content Placeholder 2"/>
          <p:cNvSpPr>
            <a:spLocks noGrp="1"/>
          </p:cNvSpPr>
          <p:nvPr>
            <p:ph idx="1"/>
          </p:nvPr>
        </p:nvSpPr>
        <p:spPr/>
        <p:txBody>
          <a:bodyPr/>
          <a:lstStyle/>
          <a:p>
            <a:r>
              <a:rPr lang="en-IN" dirty="0" smtClean="0"/>
              <a:t>Consider diagrams shown in above figure</a:t>
            </a:r>
          </a:p>
          <a:p>
            <a:r>
              <a:rPr lang="en-IN" dirty="0" smtClean="0"/>
              <a:t>Every diagrams represent Graphs</a:t>
            </a:r>
          </a:p>
          <a:p>
            <a:r>
              <a:rPr lang="en-IN" dirty="0" smtClean="0"/>
              <a:t>Every diagram consists of a </a:t>
            </a:r>
            <a:r>
              <a:rPr lang="en-IN" b="1" dirty="0" smtClean="0">
                <a:solidFill>
                  <a:srgbClr val="FF0000"/>
                </a:solidFill>
              </a:rPr>
              <a:t>set of points </a:t>
            </a:r>
            <a:r>
              <a:rPr lang="en-IN" dirty="0" smtClean="0"/>
              <a:t>which are shown by </a:t>
            </a:r>
            <a:r>
              <a:rPr lang="en-IN" b="1" dirty="0" smtClean="0">
                <a:solidFill>
                  <a:srgbClr val="FF0000"/>
                </a:solidFill>
              </a:rPr>
              <a:t>dots</a:t>
            </a:r>
            <a:r>
              <a:rPr lang="en-IN" dirty="0"/>
              <a:t> </a:t>
            </a:r>
            <a:r>
              <a:rPr lang="en-IN" dirty="0" smtClean="0"/>
              <a:t>or </a:t>
            </a:r>
            <a:r>
              <a:rPr lang="en-IN" b="1" dirty="0" smtClean="0">
                <a:solidFill>
                  <a:srgbClr val="FF0000"/>
                </a:solidFill>
              </a:rPr>
              <a:t>circles</a:t>
            </a:r>
            <a:r>
              <a:rPr lang="en-IN" dirty="0" smtClean="0"/>
              <a:t> and are sometimes labelled V</a:t>
            </a:r>
            <a:r>
              <a:rPr lang="en-IN" baseline="-25000" dirty="0" smtClean="0"/>
              <a:t>1</a:t>
            </a:r>
            <a:r>
              <a:rPr lang="en-IN" dirty="0" smtClean="0"/>
              <a:t>, V</a:t>
            </a:r>
            <a:r>
              <a:rPr lang="en-IN" baseline="-25000" dirty="0" smtClean="0"/>
              <a:t>2</a:t>
            </a:r>
            <a:r>
              <a:rPr lang="en-IN" dirty="0" smtClean="0"/>
              <a:t>, V</a:t>
            </a:r>
            <a:r>
              <a:rPr lang="en-IN" baseline="-25000" dirty="0" smtClean="0"/>
              <a:t>3</a:t>
            </a:r>
            <a:r>
              <a:rPr lang="en-IN" dirty="0" smtClean="0"/>
              <a:t>… OR 1,2,3… </a:t>
            </a:r>
          </a:p>
          <a:p>
            <a:r>
              <a:rPr lang="en-IN" dirty="0" smtClean="0"/>
              <a:t>In every diagrams, certain pairs of such points are connected by lines or arcs</a:t>
            </a:r>
          </a:p>
          <a:p>
            <a:r>
              <a:rPr lang="en-IN" dirty="0" smtClean="0"/>
              <a:t>Note that every arc start at one point and ends at another point</a:t>
            </a:r>
            <a:endParaRPr lang="en-US" dirty="0"/>
          </a:p>
        </p:txBody>
      </p:sp>
    </p:spTree>
    <p:extLst>
      <p:ext uri="{BB962C8B-B14F-4D97-AF65-F5344CB8AC3E}">
        <p14:creationId xmlns:p14="http://schemas.microsoft.com/office/powerpoint/2010/main" val="113356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Basic Notations of Graph Theory</a:t>
            </a:r>
            <a:endParaRPr lang="en-US" dirty="0"/>
          </a:p>
        </p:txBody>
      </p:sp>
      <p:sp>
        <p:nvSpPr>
          <p:cNvPr id="3" name="Content Placeholder 2"/>
          <p:cNvSpPr>
            <a:spLocks noGrp="1"/>
          </p:cNvSpPr>
          <p:nvPr>
            <p:ph idx="1"/>
          </p:nvPr>
        </p:nvSpPr>
        <p:spPr/>
        <p:txBody>
          <a:bodyPr>
            <a:normAutofit/>
          </a:bodyPr>
          <a:lstStyle/>
          <a:p>
            <a:pPr>
              <a:buClr>
                <a:schemeClr val="tx1"/>
              </a:buClr>
            </a:pPr>
            <a:r>
              <a:rPr lang="en-US" b="1" dirty="0" smtClean="0">
                <a:solidFill>
                  <a:srgbClr val="C00000"/>
                </a:solidFill>
              </a:rPr>
              <a:t>Graph</a:t>
            </a:r>
          </a:p>
          <a:p>
            <a:pPr lvl="1"/>
            <a:r>
              <a:rPr lang="en-IN" b="1" dirty="0" smtClean="0">
                <a:solidFill>
                  <a:srgbClr val="FF0000"/>
                </a:solidFill>
              </a:rPr>
              <a:t>A </a:t>
            </a:r>
            <a:r>
              <a:rPr lang="en-IN" b="1" dirty="0">
                <a:solidFill>
                  <a:srgbClr val="FF0000"/>
                </a:solidFill>
              </a:rPr>
              <a:t>graph G</a:t>
            </a:r>
            <a:r>
              <a:rPr lang="en-IN" dirty="0"/>
              <a:t> consist of a </a:t>
            </a:r>
            <a:r>
              <a:rPr lang="en-IN" b="1" dirty="0">
                <a:solidFill>
                  <a:srgbClr val="FF0000"/>
                </a:solidFill>
              </a:rPr>
              <a:t>non-empty set V </a:t>
            </a:r>
            <a:r>
              <a:rPr lang="en-IN" dirty="0"/>
              <a:t>called the </a:t>
            </a:r>
            <a:r>
              <a:rPr lang="en-IN" b="1" dirty="0">
                <a:solidFill>
                  <a:srgbClr val="FF0000"/>
                </a:solidFill>
              </a:rPr>
              <a:t>set of nodes</a:t>
            </a:r>
            <a:r>
              <a:rPr lang="en-IN" b="1" dirty="0"/>
              <a:t> </a:t>
            </a:r>
            <a:r>
              <a:rPr lang="en-IN" dirty="0"/>
              <a:t>(points, vertices) of the graph, a </a:t>
            </a:r>
            <a:r>
              <a:rPr lang="en-IN" b="1" dirty="0">
                <a:solidFill>
                  <a:srgbClr val="FF0000"/>
                </a:solidFill>
              </a:rPr>
              <a:t>set E</a:t>
            </a:r>
            <a:r>
              <a:rPr lang="en-IN" dirty="0"/>
              <a:t> which is the </a:t>
            </a:r>
            <a:r>
              <a:rPr lang="en-IN" b="1" dirty="0">
                <a:solidFill>
                  <a:srgbClr val="FF0000"/>
                </a:solidFill>
              </a:rPr>
              <a:t>set of edges </a:t>
            </a:r>
            <a:r>
              <a:rPr lang="en-IN" dirty="0"/>
              <a:t>and a </a:t>
            </a:r>
            <a:r>
              <a:rPr lang="en-IN" b="1" dirty="0">
                <a:solidFill>
                  <a:srgbClr val="FF0000"/>
                </a:solidFill>
              </a:rPr>
              <a:t>mapping</a:t>
            </a:r>
            <a:r>
              <a:rPr lang="en-IN" dirty="0">
                <a:solidFill>
                  <a:srgbClr val="FF0000"/>
                </a:solidFill>
              </a:rPr>
              <a:t> </a:t>
            </a:r>
            <a:r>
              <a:rPr lang="en-IN" dirty="0"/>
              <a:t>from the set of edges </a:t>
            </a:r>
            <a:r>
              <a:rPr lang="en-IN" b="1" dirty="0">
                <a:solidFill>
                  <a:srgbClr val="FF0000"/>
                </a:solidFill>
              </a:rPr>
              <a:t>E</a:t>
            </a:r>
            <a:r>
              <a:rPr lang="en-IN" dirty="0"/>
              <a:t> </a:t>
            </a:r>
            <a:r>
              <a:rPr lang="en-IN" b="1" dirty="0">
                <a:solidFill>
                  <a:srgbClr val="FF0000"/>
                </a:solidFill>
              </a:rPr>
              <a:t>to</a:t>
            </a:r>
            <a:r>
              <a:rPr lang="en-IN" dirty="0"/>
              <a:t> a set of </a:t>
            </a:r>
            <a:r>
              <a:rPr lang="en-IN" b="1" dirty="0">
                <a:solidFill>
                  <a:srgbClr val="FF0000"/>
                </a:solidFill>
              </a:rPr>
              <a:t>pairs of elements of </a:t>
            </a:r>
            <a:r>
              <a:rPr lang="en-IN" b="1" dirty="0" smtClean="0">
                <a:solidFill>
                  <a:srgbClr val="FF0000"/>
                </a:solidFill>
              </a:rPr>
              <a:t>V</a:t>
            </a:r>
            <a:endParaRPr lang="en-IN" dirty="0"/>
          </a:p>
          <a:p>
            <a:pPr lvl="1"/>
            <a:r>
              <a:rPr lang="en-IN" dirty="0" smtClean="0"/>
              <a:t>It </a:t>
            </a:r>
            <a:r>
              <a:rPr lang="en-IN" dirty="0"/>
              <a:t>is also convenient to write a graph as </a:t>
            </a:r>
            <a:r>
              <a:rPr lang="en-IN" b="1" dirty="0">
                <a:solidFill>
                  <a:srgbClr val="FF0000"/>
                </a:solidFill>
              </a:rPr>
              <a:t>G=(V,E</a:t>
            </a:r>
            <a:r>
              <a:rPr lang="en-IN" b="1" dirty="0" smtClean="0">
                <a:solidFill>
                  <a:srgbClr val="FF0000"/>
                </a:solidFill>
              </a:rPr>
              <a:t>)</a:t>
            </a:r>
            <a:endParaRPr lang="en-IN" b="1" dirty="0">
              <a:solidFill>
                <a:srgbClr val="FF0000"/>
              </a:solidFill>
            </a:endParaRPr>
          </a:p>
          <a:p>
            <a:pPr lvl="1"/>
            <a:r>
              <a:rPr lang="en-IN" dirty="0" smtClean="0"/>
              <a:t>Notice </a:t>
            </a:r>
            <a:r>
              <a:rPr lang="en-IN" dirty="0"/>
              <a:t>that definition of graph implies that to every edge of a graph G, we can associate a pair of nodes of the graph. If an edge X Є E is thus associated with a pair of nodes (</a:t>
            </a:r>
            <a:r>
              <a:rPr lang="en-IN" dirty="0" err="1"/>
              <a:t>u,v</a:t>
            </a:r>
            <a:r>
              <a:rPr lang="en-IN" dirty="0"/>
              <a:t>) where u, v Є V then we says that edge x connect u and </a:t>
            </a:r>
            <a:r>
              <a:rPr lang="en-IN" dirty="0" smtClean="0"/>
              <a:t>v</a:t>
            </a:r>
          </a:p>
          <a:p>
            <a:pPr>
              <a:buClr>
                <a:schemeClr val="tx1"/>
              </a:buClr>
            </a:pPr>
            <a:r>
              <a:rPr lang="en-US" b="1" dirty="0">
                <a:solidFill>
                  <a:srgbClr val="C00000"/>
                </a:solidFill>
              </a:rPr>
              <a:t>Adjacent </a:t>
            </a:r>
            <a:r>
              <a:rPr lang="en-US" b="1" dirty="0" smtClean="0">
                <a:solidFill>
                  <a:srgbClr val="C00000"/>
                </a:solidFill>
              </a:rPr>
              <a:t>Nodes</a:t>
            </a:r>
          </a:p>
          <a:p>
            <a:pPr lvl="1"/>
            <a:r>
              <a:rPr lang="en-IN" dirty="0"/>
              <a:t>Any two nodes which are connected by an edge in a graph are called adjacent </a:t>
            </a:r>
            <a:r>
              <a:rPr lang="en-IN" dirty="0" smtClean="0"/>
              <a:t>node</a:t>
            </a:r>
            <a:r>
              <a:rPr lang="en-IN" dirty="0"/>
              <a:t>s</a:t>
            </a:r>
            <a:endParaRPr lang="en-IN" dirty="0" smtClean="0"/>
          </a:p>
        </p:txBody>
      </p:sp>
    </p:spTree>
    <p:extLst>
      <p:ext uri="{BB962C8B-B14F-4D97-AF65-F5344CB8AC3E}">
        <p14:creationId xmlns:p14="http://schemas.microsoft.com/office/powerpoint/2010/main" val="162011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 – Concepts &amp; </a:t>
            </a:r>
            <a:r>
              <a:rPr lang="en-IN" dirty="0" smtClean="0"/>
              <a:t>Definitions</a:t>
            </a:r>
            <a:endParaRPr lang="en-US" dirty="0"/>
          </a:p>
        </p:txBody>
      </p:sp>
      <p:sp>
        <p:nvSpPr>
          <p:cNvPr id="3" name="Content Placeholder 2"/>
          <p:cNvSpPr>
            <a:spLocks noGrp="1"/>
          </p:cNvSpPr>
          <p:nvPr>
            <p:ph idx="1"/>
          </p:nvPr>
        </p:nvSpPr>
        <p:spPr/>
        <p:txBody>
          <a:bodyPr/>
          <a:lstStyle/>
          <a:p>
            <a:r>
              <a:rPr lang="en-US" b="1" dirty="0">
                <a:solidFill>
                  <a:srgbClr val="C00000"/>
                </a:solidFill>
              </a:rPr>
              <a:t>Directed &amp; Undirected Edge</a:t>
            </a:r>
          </a:p>
          <a:p>
            <a:pPr lvl="1"/>
            <a:r>
              <a:rPr lang="en-IN" dirty="0"/>
              <a:t>In a graph </a:t>
            </a:r>
            <a:r>
              <a:rPr lang="en-IN" b="1" dirty="0">
                <a:solidFill>
                  <a:srgbClr val="FF0000"/>
                </a:solidFill>
              </a:rPr>
              <a:t>G=(V,E) </a:t>
            </a:r>
            <a:r>
              <a:rPr lang="en-IN" dirty="0"/>
              <a:t>an </a:t>
            </a:r>
            <a:r>
              <a:rPr lang="en-IN" b="1" dirty="0">
                <a:solidFill>
                  <a:srgbClr val="FF0000"/>
                </a:solidFill>
              </a:rPr>
              <a:t>edge</a:t>
            </a:r>
            <a:r>
              <a:rPr lang="en-IN" dirty="0">
                <a:solidFill>
                  <a:srgbClr val="FF0000"/>
                </a:solidFill>
              </a:rPr>
              <a:t> </a:t>
            </a:r>
            <a:r>
              <a:rPr lang="en-IN" dirty="0"/>
              <a:t>which is </a:t>
            </a:r>
            <a:r>
              <a:rPr lang="en-IN" b="1" dirty="0">
                <a:solidFill>
                  <a:srgbClr val="FF0000"/>
                </a:solidFill>
              </a:rPr>
              <a:t>directed</a:t>
            </a:r>
            <a:r>
              <a:rPr lang="en-IN" dirty="0">
                <a:solidFill>
                  <a:srgbClr val="FF0000"/>
                </a:solidFill>
              </a:rPr>
              <a:t> </a:t>
            </a:r>
            <a:r>
              <a:rPr lang="en-IN" dirty="0"/>
              <a:t>from one end to another end is called a </a:t>
            </a:r>
            <a:r>
              <a:rPr lang="en-IN" b="1" dirty="0">
                <a:solidFill>
                  <a:srgbClr val="FF0000"/>
                </a:solidFill>
              </a:rPr>
              <a:t>directed edge</a:t>
            </a:r>
            <a:r>
              <a:rPr lang="en-IN" dirty="0"/>
              <a:t>, while the edge which has no specific direction is called </a:t>
            </a:r>
            <a:r>
              <a:rPr lang="en-IN" b="1" dirty="0">
                <a:solidFill>
                  <a:srgbClr val="FF0000"/>
                </a:solidFill>
              </a:rPr>
              <a:t>undirected </a:t>
            </a:r>
            <a:r>
              <a:rPr lang="en-IN" b="1" dirty="0" smtClean="0">
                <a:solidFill>
                  <a:srgbClr val="FF0000"/>
                </a:solidFill>
              </a:rPr>
              <a:t>edge</a:t>
            </a:r>
          </a:p>
          <a:p>
            <a:r>
              <a:rPr lang="en-US" b="1" dirty="0">
                <a:solidFill>
                  <a:srgbClr val="C00000"/>
                </a:solidFill>
              </a:rPr>
              <a:t>Directed graph (Digraph</a:t>
            </a:r>
            <a:r>
              <a:rPr lang="en-US" b="1" dirty="0" smtClean="0">
                <a:solidFill>
                  <a:srgbClr val="C00000"/>
                </a:solidFill>
              </a:rPr>
              <a:t>)</a:t>
            </a:r>
          </a:p>
          <a:p>
            <a:pPr lvl="1"/>
            <a:r>
              <a:rPr lang="en-IN" dirty="0"/>
              <a:t>A graph in which </a:t>
            </a:r>
            <a:r>
              <a:rPr lang="en-IN" b="1" dirty="0">
                <a:solidFill>
                  <a:srgbClr val="FF0000"/>
                </a:solidFill>
              </a:rPr>
              <a:t>every edge is directed</a:t>
            </a:r>
            <a:r>
              <a:rPr lang="en-IN" dirty="0"/>
              <a:t> is called directed graph or </a:t>
            </a:r>
            <a:r>
              <a:rPr lang="en-IN" dirty="0" smtClean="0"/>
              <a:t>digraph e.g. </a:t>
            </a:r>
            <a:r>
              <a:rPr lang="en-IN" b="1" dirty="0" err="1" smtClean="0">
                <a:solidFill>
                  <a:srgbClr val="FF0000"/>
                </a:solidFill>
              </a:rPr>
              <a:t>b,e</a:t>
            </a:r>
            <a:r>
              <a:rPr lang="en-IN" b="1" dirty="0" smtClean="0">
                <a:solidFill>
                  <a:srgbClr val="FF0000"/>
                </a:solidFill>
              </a:rPr>
              <a:t> &amp; g</a:t>
            </a:r>
            <a:r>
              <a:rPr lang="en-IN" dirty="0" smtClean="0"/>
              <a:t> are directed graphs</a:t>
            </a:r>
          </a:p>
          <a:p>
            <a:r>
              <a:rPr lang="en-US" b="1" dirty="0">
                <a:solidFill>
                  <a:srgbClr val="C00000"/>
                </a:solidFill>
              </a:rPr>
              <a:t>Undirected </a:t>
            </a:r>
            <a:r>
              <a:rPr lang="en-US" b="1" dirty="0" smtClean="0">
                <a:solidFill>
                  <a:srgbClr val="C00000"/>
                </a:solidFill>
              </a:rPr>
              <a:t>graph</a:t>
            </a:r>
          </a:p>
          <a:p>
            <a:pPr lvl="1"/>
            <a:r>
              <a:rPr lang="en-IN" dirty="0"/>
              <a:t>A graph in which </a:t>
            </a:r>
            <a:r>
              <a:rPr lang="en-IN" b="1" dirty="0">
                <a:solidFill>
                  <a:srgbClr val="FF0000"/>
                </a:solidFill>
              </a:rPr>
              <a:t>every edge is undirected</a:t>
            </a:r>
            <a:r>
              <a:rPr lang="en-IN" dirty="0"/>
              <a:t> is called undirected </a:t>
            </a:r>
            <a:r>
              <a:rPr lang="en-IN" dirty="0" smtClean="0"/>
              <a:t>graph e.g. </a:t>
            </a:r>
            <a:r>
              <a:rPr lang="en-IN" b="1" dirty="0" smtClean="0">
                <a:solidFill>
                  <a:srgbClr val="FF0000"/>
                </a:solidFill>
              </a:rPr>
              <a:t>c &amp; f </a:t>
            </a:r>
            <a:r>
              <a:rPr lang="en-IN" dirty="0" smtClean="0"/>
              <a:t>are undirected graphs</a:t>
            </a:r>
          </a:p>
          <a:p>
            <a:r>
              <a:rPr lang="en-IN" b="1" dirty="0">
                <a:solidFill>
                  <a:srgbClr val="C00000"/>
                </a:solidFill>
              </a:rPr>
              <a:t>Mixed </a:t>
            </a:r>
            <a:r>
              <a:rPr lang="en-IN" b="1" dirty="0" smtClean="0">
                <a:solidFill>
                  <a:srgbClr val="C00000"/>
                </a:solidFill>
              </a:rPr>
              <a:t>Graph</a:t>
            </a:r>
          </a:p>
          <a:p>
            <a:pPr lvl="1"/>
            <a:r>
              <a:rPr lang="en-IN" dirty="0"/>
              <a:t>If </a:t>
            </a:r>
            <a:r>
              <a:rPr lang="en-IN" b="1" dirty="0">
                <a:solidFill>
                  <a:srgbClr val="FF0000"/>
                </a:solidFill>
              </a:rPr>
              <a:t>some</a:t>
            </a:r>
            <a:r>
              <a:rPr lang="en-IN" dirty="0">
                <a:solidFill>
                  <a:srgbClr val="FF0000"/>
                </a:solidFill>
              </a:rPr>
              <a:t> </a:t>
            </a:r>
            <a:r>
              <a:rPr lang="en-IN" dirty="0"/>
              <a:t>of the </a:t>
            </a:r>
            <a:r>
              <a:rPr lang="en-IN" b="1" dirty="0">
                <a:solidFill>
                  <a:srgbClr val="FF0000"/>
                </a:solidFill>
              </a:rPr>
              <a:t>edges</a:t>
            </a:r>
            <a:r>
              <a:rPr lang="en-IN" dirty="0">
                <a:solidFill>
                  <a:srgbClr val="FF0000"/>
                </a:solidFill>
              </a:rPr>
              <a:t> </a:t>
            </a:r>
            <a:r>
              <a:rPr lang="en-IN" dirty="0"/>
              <a:t>are </a:t>
            </a:r>
            <a:r>
              <a:rPr lang="en-IN" b="1" dirty="0">
                <a:solidFill>
                  <a:srgbClr val="FF0000"/>
                </a:solidFill>
              </a:rPr>
              <a:t>directed</a:t>
            </a:r>
            <a:r>
              <a:rPr lang="en-IN" dirty="0"/>
              <a:t> and </a:t>
            </a:r>
            <a:r>
              <a:rPr lang="en-IN" b="1" dirty="0">
                <a:solidFill>
                  <a:srgbClr val="FF0000"/>
                </a:solidFill>
              </a:rPr>
              <a:t>some are undirected </a:t>
            </a:r>
            <a:r>
              <a:rPr lang="en-IN" dirty="0"/>
              <a:t>in graph then the graph is called mixed </a:t>
            </a:r>
            <a:r>
              <a:rPr lang="en-IN" dirty="0" smtClean="0"/>
              <a:t>graph e.g. </a:t>
            </a:r>
            <a:r>
              <a:rPr lang="en-IN" b="1" dirty="0" smtClean="0">
                <a:solidFill>
                  <a:srgbClr val="FF0000"/>
                </a:solidFill>
              </a:rPr>
              <a:t>d</a:t>
            </a:r>
            <a:r>
              <a:rPr lang="en-IN" dirty="0" smtClean="0"/>
              <a:t> is mixed graph</a:t>
            </a:r>
          </a:p>
          <a:p>
            <a:endParaRPr lang="en-US" dirty="0"/>
          </a:p>
          <a:p>
            <a:endParaRPr lang="en-US" dirty="0"/>
          </a:p>
        </p:txBody>
      </p:sp>
    </p:spTree>
    <p:extLst>
      <p:ext uri="{BB962C8B-B14F-4D97-AF65-F5344CB8AC3E}">
        <p14:creationId xmlns:p14="http://schemas.microsoft.com/office/powerpoint/2010/main" val="199630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 – Concepts &amp; Definitions</a:t>
            </a:r>
            <a:endParaRPr lang="en-US" dirty="0"/>
          </a:p>
        </p:txBody>
      </p:sp>
      <p:sp>
        <p:nvSpPr>
          <p:cNvPr id="3" name="Content Placeholder 2"/>
          <p:cNvSpPr>
            <a:spLocks noGrp="1"/>
          </p:cNvSpPr>
          <p:nvPr>
            <p:ph idx="1"/>
          </p:nvPr>
        </p:nvSpPr>
        <p:spPr>
          <a:xfrm>
            <a:off x="190500" y="990600"/>
            <a:ext cx="8763000" cy="1600200"/>
          </a:xfrm>
        </p:spPr>
        <p:txBody>
          <a:bodyPr>
            <a:normAutofit fontScale="92500"/>
          </a:bodyPr>
          <a:lstStyle/>
          <a:p>
            <a:r>
              <a:rPr lang="en-US" b="1" dirty="0">
                <a:solidFill>
                  <a:srgbClr val="C00000"/>
                </a:solidFill>
              </a:rPr>
              <a:t>Loop (Sling</a:t>
            </a:r>
            <a:r>
              <a:rPr lang="en-US" b="1" dirty="0" smtClean="0">
                <a:solidFill>
                  <a:srgbClr val="C00000"/>
                </a:solidFill>
              </a:rPr>
              <a:t>)</a:t>
            </a:r>
          </a:p>
          <a:p>
            <a:pPr lvl="1"/>
            <a:r>
              <a:rPr lang="en-IN" dirty="0"/>
              <a:t>An </a:t>
            </a:r>
            <a:r>
              <a:rPr lang="en-IN" b="1" dirty="0">
                <a:solidFill>
                  <a:srgbClr val="FF0000"/>
                </a:solidFill>
              </a:rPr>
              <a:t>edge</a:t>
            </a:r>
            <a:r>
              <a:rPr lang="en-IN" dirty="0"/>
              <a:t> of a graph </a:t>
            </a:r>
            <a:r>
              <a:rPr lang="en-IN" b="1" dirty="0">
                <a:solidFill>
                  <a:srgbClr val="FF0000"/>
                </a:solidFill>
              </a:rPr>
              <a:t>which joins a node to itself </a:t>
            </a:r>
            <a:r>
              <a:rPr lang="en-IN" dirty="0"/>
              <a:t>is called a loop (sling</a:t>
            </a:r>
            <a:r>
              <a:rPr lang="en-IN" dirty="0" smtClean="0"/>
              <a:t>)</a:t>
            </a:r>
          </a:p>
          <a:p>
            <a:pPr lvl="1"/>
            <a:r>
              <a:rPr lang="en-IN" dirty="0" smtClean="0"/>
              <a:t>The</a:t>
            </a:r>
            <a:r>
              <a:rPr lang="en-IN" b="1" i="1" dirty="0" smtClean="0"/>
              <a:t> direction of a loop is of no significance</a:t>
            </a:r>
            <a:r>
              <a:rPr lang="en-IN" dirty="0" smtClean="0"/>
              <a:t> so it can be considered either a directed or an undirected</a:t>
            </a:r>
          </a:p>
        </p:txBody>
      </p:sp>
      <p:sp>
        <p:nvSpPr>
          <p:cNvPr id="4" name="Oval 3"/>
          <p:cNvSpPr/>
          <p:nvPr/>
        </p:nvSpPr>
        <p:spPr>
          <a:xfrm>
            <a:off x="1638300" y="360454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2</a:t>
            </a:r>
            <a:endParaRPr lang="en-US" b="1" dirty="0"/>
          </a:p>
        </p:txBody>
      </p:sp>
      <p:sp>
        <p:nvSpPr>
          <p:cNvPr id="5" name="Oval 4"/>
          <p:cNvSpPr/>
          <p:nvPr/>
        </p:nvSpPr>
        <p:spPr>
          <a:xfrm>
            <a:off x="457200" y="4648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1</a:t>
            </a:r>
            <a:endParaRPr lang="en-US" b="1" dirty="0"/>
          </a:p>
        </p:txBody>
      </p:sp>
      <p:sp>
        <p:nvSpPr>
          <p:cNvPr id="6" name="Oval 5"/>
          <p:cNvSpPr/>
          <p:nvPr/>
        </p:nvSpPr>
        <p:spPr>
          <a:xfrm>
            <a:off x="1638300" y="5715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4</a:t>
            </a:r>
            <a:endParaRPr lang="en-US" b="1" dirty="0"/>
          </a:p>
        </p:txBody>
      </p:sp>
      <p:sp>
        <p:nvSpPr>
          <p:cNvPr id="7" name="Oval 6"/>
          <p:cNvSpPr/>
          <p:nvPr/>
        </p:nvSpPr>
        <p:spPr>
          <a:xfrm>
            <a:off x="2743200" y="4648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endParaRPr lang="en-US" b="1" dirty="0"/>
          </a:p>
        </p:txBody>
      </p:sp>
      <p:cxnSp>
        <p:nvCxnSpPr>
          <p:cNvPr id="11" name="Curved Connector 10"/>
          <p:cNvCxnSpPr>
            <a:stCxn id="4" idx="6"/>
            <a:endCxn id="7" idx="0"/>
          </p:cNvCxnSpPr>
          <p:nvPr/>
        </p:nvCxnSpPr>
        <p:spPr>
          <a:xfrm>
            <a:off x="2019300" y="3795049"/>
            <a:ext cx="914400" cy="853151"/>
          </a:xfrm>
          <a:prstGeom prst="curvedConnector2">
            <a:avLst/>
          </a:prstGeom>
          <a:ln>
            <a:headEnd type="arrow"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 name="Curved Connector 12"/>
          <p:cNvCxnSpPr>
            <a:stCxn id="7" idx="2"/>
            <a:endCxn id="4" idx="4"/>
          </p:cNvCxnSpPr>
          <p:nvPr/>
        </p:nvCxnSpPr>
        <p:spPr>
          <a:xfrm rot="10800000">
            <a:off x="1828800" y="3985550"/>
            <a:ext cx="914400" cy="853151"/>
          </a:xfrm>
          <a:prstGeom prst="curvedConnector2">
            <a:avLst/>
          </a:prstGeom>
          <a:ln>
            <a:headEnd type="arrow"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7"/>
            <a:endCxn id="4" idx="3"/>
          </p:cNvCxnSpPr>
          <p:nvPr/>
        </p:nvCxnSpPr>
        <p:spPr>
          <a:xfrm flipV="1">
            <a:off x="782404" y="3929753"/>
            <a:ext cx="911692" cy="77424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6" idx="2"/>
            <a:endCxn id="5" idx="5"/>
          </p:cNvCxnSpPr>
          <p:nvPr/>
        </p:nvCxnSpPr>
        <p:spPr>
          <a:xfrm flipH="1" flipV="1">
            <a:off x="782404" y="4973404"/>
            <a:ext cx="855896" cy="93209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7" idx="4"/>
            <a:endCxn id="6" idx="6"/>
          </p:cNvCxnSpPr>
          <p:nvPr/>
        </p:nvCxnSpPr>
        <p:spPr>
          <a:xfrm flipH="1">
            <a:off x="2019300" y="5029200"/>
            <a:ext cx="914400" cy="876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990600" y="4050268"/>
            <a:ext cx="301686" cy="369332"/>
          </a:xfrm>
          <a:prstGeom prst="rect">
            <a:avLst/>
          </a:prstGeom>
          <a:noFill/>
        </p:spPr>
        <p:txBody>
          <a:bodyPr wrap="none" rtlCol="0">
            <a:spAutoFit/>
          </a:bodyPr>
          <a:lstStyle/>
          <a:p>
            <a:pPr algn="ctr"/>
            <a:r>
              <a:rPr lang="en-IN" b="1" dirty="0" smtClean="0"/>
              <a:t>2</a:t>
            </a:r>
            <a:endParaRPr lang="en-US" b="1" dirty="0"/>
          </a:p>
        </p:txBody>
      </p:sp>
      <p:sp>
        <p:nvSpPr>
          <p:cNvPr id="21" name="TextBox 20"/>
          <p:cNvSpPr txBox="1"/>
          <p:nvPr/>
        </p:nvSpPr>
        <p:spPr>
          <a:xfrm>
            <a:off x="2670114" y="3876499"/>
            <a:ext cx="301686" cy="369332"/>
          </a:xfrm>
          <a:prstGeom prst="rect">
            <a:avLst/>
          </a:prstGeom>
          <a:noFill/>
        </p:spPr>
        <p:txBody>
          <a:bodyPr wrap="none" rtlCol="0">
            <a:spAutoFit/>
          </a:bodyPr>
          <a:lstStyle/>
          <a:p>
            <a:pPr algn="ctr"/>
            <a:r>
              <a:rPr lang="en-IN" b="1" dirty="0" smtClean="0"/>
              <a:t>2</a:t>
            </a:r>
            <a:endParaRPr lang="en-US" b="1" dirty="0"/>
          </a:p>
        </p:txBody>
      </p:sp>
      <p:sp>
        <p:nvSpPr>
          <p:cNvPr id="22" name="TextBox 21"/>
          <p:cNvSpPr txBox="1"/>
          <p:nvPr/>
        </p:nvSpPr>
        <p:spPr>
          <a:xfrm>
            <a:off x="1755714" y="4355068"/>
            <a:ext cx="301686" cy="369332"/>
          </a:xfrm>
          <a:prstGeom prst="rect">
            <a:avLst/>
          </a:prstGeom>
          <a:noFill/>
        </p:spPr>
        <p:txBody>
          <a:bodyPr wrap="none" rtlCol="0">
            <a:spAutoFit/>
          </a:bodyPr>
          <a:lstStyle/>
          <a:p>
            <a:pPr algn="ctr"/>
            <a:r>
              <a:rPr lang="en-IN" b="1" dirty="0" smtClean="0"/>
              <a:t>1</a:t>
            </a:r>
            <a:endParaRPr lang="en-US" b="1" dirty="0"/>
          </a:p>
        </p:txBody>
      </p:sp>
      <p:sp>
        <p:nvSpPr>
          <p:cNvPr id="23" name="TextBox 22"/>
          <p:cNvSpPr txBox="1"/>
          <p:nvPr/>
        </p:nvSpPr>
        <p:spPr>
          <a:xfrm>
            <a:off x="2441514" y="5345668"/>
            <a:ext cx="301686" cy="369332"/>
          </a:xfrm>
          <a:prstGeom prst="rect">
            <a:avLst/>
          </a:prstGeom>
          <a:noFill/>
        </p:spPr>
        <p:txBody>
          <a:bodyPr wrap="none" rtlCol="0">
            <a:spAutoFit/>
          </a:bodyPr>
          <a:lstStyle/>
          <a:p>
            <a:pPr algn="ctr"/>
            <a:r>
              <a:rPr lang="en-IN" b="1" dirty="0" smtClean="0"/>
              <a:t>1</a:t>
            </a:r>
            <a:endParaRPr lang="en-US" b="1" dirty="0"/>
          </a:p>
        </p:txBody>
      </p:sp>
      <p:sp>
        <p:nvSpPr>
          <p:cNvPr id="24" name="TextBox 23"/>
          <p:cNvSpPr txBox="1"/>
          <p:nvPr/>
        </p:nvSpPr>
        <p:spPr>
          <a:xfrm>
            <a:off x="900190" y="5345668"/>
            <a:ext cx="303243" cy="369332"/>
          </a:xfrm>
          <a:prstGeom prst="rect">
            <a:avLst/>
          </a:prstGeom>
          <a:noFill/>
        </p:spPr>
        <p:txBody>
          <a:bodyPr wrap="square" rtlCol="0">
            <a:spAutoFit/>
          </a:bodyPr>
          <a:lstStyle/>
          <a:p>
            <a:pPr algn="ctr"/>
            <a:r>
              <a:rPr lang="en-IN" b="1" dirty="0" smtClean="0"/>
              <a:t>1</a:t>
            </a:r>
            <a:endParaRPr lang="en-US" b="1" dirty="0"/>
          </a:p>
        </p:txBody>
      </p:sp>
      <p:cxnSp>
        <p:nvCxnSpPr>
          <p:cNvPr id="26" name="Curved Connector 25"/>
          <p:cNvCxnSpPr>
            <a:stCxn id="4" idx="1"/>
            <a:endCxn id="4" idx="7"/>
          </p:cNvCxnSpPr>
          <p:nvPr/>
        </p:nvCxnSpPr>
        <p:spPr>
          <a:xfrm rot="5400000" flipH="1" flipV="1">
            <a:off x="1828800" y="3525641"/>
            <a:ext cx="12700" cy="269408"/>
          </a:xfrm>
          <a:prstGeom prst="curvedConnector3">
            <a:avLst>
              <a:gd name="adj1" fmla="val 6158323"/>
            </a:avLst>
          </a:prstGeom>
          <a:ln>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1905000" y="2971800"/>
            <a:ext cx="301686" cy="369332"/>
          </a:xfrm>
          <a:prstGeom prst="rect">
            <a:avLst/>
          </a:prstGeom>
          <a:noFill/>
        </p:spPr>
        <p:txBody>
          <a:bodyPr wrap="none" rtlCol="0">
            <a:spAutoFit/>
          </a:bodyPr>
          <a:lstStyle/>
          <a:p>
            <a:pPr algn="ctr"/>
            <a:r>
              <a:rPr lang="en-IN" b="1" dirty="0" smtClean="0"/>
              <a:t>2</a:t>
            </a:r>
            <a:endParaRPr lang="en-US" b="1" dirty="0"/>
          </a:p>
        </p:txBody>
      </p:sp>
      <p:sp>
        <p:nvSpPr>
          <p:cNvPr id="29" name="Content Placeholder 2"/>
          <p:cNvSpPr txBox="1">
            <a:spLocks/>
          </p:cNvSpPr>
          <p:nvPr/>
        </p:nvSpPr>
        <p:spPr>
          <a:xfrm>
            <a:off x="3429000" y="2819400"/>
            <a:ext cx="5486400" cy="3581400"/>
          </a:xfrm>
          <a:prstGeom prst="rect">
            <a:avLst/>
          </a:prstGeom>
        </p:spPr>
        <p:txBody>
          <a:bodyPr vert="horz" lIns="91440" tIns="45720" rIns="91440" bIns="45720" rtlCol="0">
            <a:normAutofit lnSpcReduction="10000"/>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b="1" dirty="0" smtClean="0">
                <a:solidFill>
                  <a:srgbClr val="C00000"/>
                </a:solidFill>
              </a:rPr>
              <a:t>Distinct Edges</a:t>
            </a:r>
          </a:p>
          <a:p>
            <a:pPr lvl="1"/>
            <a:r>
              <a:rPr lang="en-IN" dirty="0" smtClean="0"/>
              <a:t>In case of directed edges,</a:t>
            </a:r>
            <a:r>
              <a:rPr lang="en-IN" b="1" dirty="0" smtClean="0">
                <a:solidFill>
                  <a:srgbClr val="FF0000"/>
                </a:solidFill>
              </a:rPr>
              <a:t> two possible edges</a:t>
            </a:r>
            <a:r>
              <a:rPr lang="en-IN" dirty="0" smtClean="0"/>
              <a:t> between any pair of nodes which </a:t>
            </a:r>
            <a:r>
              <a:rPr lang="en-IN" b="1" dirty="0" smtClean="0">
                <a:solidFill>
                  <a:srgbClr val="FF0000"/>
                </a:solidFill>
              </a:rPr>
              <a:t>are opposite in direction </a:t>
            </a:r>
            <a:r>
              <a:rPr lang="en-IN" dirty="0" smtClean="0"/>
              <a:t>are considered </a:t>
            </a:r>
            <a:r>
              <a:rPr lang="en-IN" b="1" dirty="0" smtClean="0"/>
              <a:t>Distinct</a:t>
            </a:r>
            <a:r>
              <a:rPr lang="en-IN" dirty="0" smtClean="0"/>
              <a:t>.</a:t>
            </a:r>
          </a:p>
          <a:p>
            <a:r>
              <a:rPr lang="en-US" b="1" dirty="0">
                <a:solidFill>
                  <a:srgbClr val="C00000"/>
                </a:solidFill>
              </a:rPr>
              <a:t>Parallel Edges</a:t>
            </a:r>
          </a:p>
          <a:p>
            <a:pPr lvl="1"/>
            <a:r>
              <a:rPr lang="en-IN" dirty="0"/>
              <a:t>In some directed as well as undirected graphs, we may have </a:t>
            </a:r>
            <a:r>
              <a:rPr lang="en-IN" b="1" dirty="0">
                <a:solidFill>
                  <a:srgbClr val="FF0000"/>
                </a:solidFill>
              </a:rPr>
              <a:t>certain pairs of nodes joined by more than one edges</a:t>
            </a:r>
            <a:r>
              <a:rPr lang="en-IN" dirty="0"/>
              <a:t>, such edges are called Parallel edges</a:t>
            </a:r>
          </a:p>
          <a:p>
            <a:endParaRPr lang="en-IN" dirty="0"/>
          </a:p>
        </p:txBody>
      </p:sp>
    </p:spTree>
    <p:extLst>
      <p:ext uri="{BB962C8B-B14F-4D97-AF65-F5344CB8AC3E}">
        <p14:creationId xmlns:p14="http://schemas.microsoft.com/office/powerpoint/2010/main" val="63787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20" grpId="0"/>
      <p:bldP spid="21" grpId="0"/>
      <p:bldP spid="22" grpId="0"/>
      <p:bldP spid="23" grpId="0"/>
      <p:bldP spid="24"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 – Concepts &amp; Definitions</a:t>
            </a:r>
            <a:endParaRPr lang="en-US" dirty="0"/>
          </a:p>
        </p:txBody>
      </p:sp>
      <p:sp>
        <p:nvSpPr>
          <p:cNvPr id="3" name="Content Placeholder 2"/>
          <p:cNvSpPr>
            <a:spLocks noGrp="1"/>
          </p:cNvSpPr>
          <p:nvPr>
            <p:ph idx="1"/>
          </p:nvPr>
        </p:nvSpPr>
        <p:spPr/>
        <p:txBody>
          <a:bodyPr/>
          <a:lstStyle/>
          <a:p>
            <a:r>
              <a:rPr lang="en-US" b="1" dirty="0" err="1" smtClean="0">
                <a:solidFill>
                  <a:srgbClr val="C00000"/>
                </a:solidFill>
              </a:rPr>
              <a:t>Multigraph</a:t>
            </a:r>
            <a:endParaRPr lang="en-US" b="1" dirty="0">
              <a:solidFill>
                <a:srgbClr val="C00000"/>
              </a:solidFill>
            </a:endParaRPr>
          </a:p>
          <a:p>
            <a:pPr lvl="1"/>
            <a:r>
              <a:rPr lang="en-IN" dirty="0"/>
              <a:t>Any </a:t>
            </a:r>
            <a:r>
              <a:rPr lang="en-IN" b="1" dirty="0">
                <a:solidFill>
                  <a:srgbClr val="FF0000"/>
                </a:solidFill>
              </a:rPr>
              <a:t>graph</a:t>
            </a:r>
            <a:r>
              <a:rPr lang="en-IN" dirty="0">
                <a:solidFill>
                  <a:srgbClr val="FF0000"/>
                </a:solidFill>
              </a:rPr>
              <a:t> </a:t>
            </a:r>
            <a:r>
              <a:rPr lang="en-IN" dirty="0"/>
              <a:t>which </a:t>
            </a:r>
            <a:r>
              <a:rPr lang="en-IN" b="1" dirty="0">
                <a:solidFill>
                  <a:srgbClr val="FF0000"/>
                </a:solidFill>
              </a:rPr>
              <a:t>contains</a:t>
            </a:r>
            <a:r>
              <a:rPr lang="en-IN" dirty="0">
                <a:solidFill>
                  <a:srgbClr val="FF0000"/>
                </a:solidFill>
              </a:rPr>
              <a:t> </a:t>
            </a:r>
            <a:r>
              <a:rPr lang="en-IN" dirty="0"/>
              <a:t>some </a:t>
            </a:r>
            <a:r>
              <a:rPr lang="en-IN" b="1" dirty="0">
                <a:solidFill>
                  <a:srgbClr val="FF0000"/>
                </a:solidFill>
              </a:rPr>
              <a:t>parallel edges </a:t>
            </a:r>
            <a:r>
              <a:rPr lang="en-IN" dirty="0"/>
              <a:t>is called </a:t>
            </a:r>
            <a:r>
              <a:rPr lang="en-IN" b="1" dirty="0" err="1" smtClean="0">
                <a:solidFill>
                  <a:srgbClr val="FF0000"/>
                </a:solidFill>
              </a:rPr>
              <a:t>multigraph</a:t>
            </a:r>
            <a:endParaRPr lang="en-IN" b="1" dirty="0" smtClean="0">
              <a:solidFill>
                <a:srgbClr val="FF0000"/>
              </a:solidFill>
            </a:endParaRPr>
          </a:p>
          <a:p>
            <a:pPr lvl="1"/>
            <a:r>
              <a:rPr lang="en-IN" dirty="0" smtClean="0"/>
              <a:t>If there is no more then one edge between a pair of nodes then such a graph is called </a:t>
            </a:r>
            <a:r>
              <a:rPr lang="en-IN" b="1" dirty="0" smtClean="0">
                <a:solidFill>
                  <a:srgbClr val="FF0000"/>
                </a:solidFill>
              </a:rPr>
              <a:t>Simple graph</a:t>
            </a:r>
            <a:endParaRPr lang="en-IN" dirty="0"/>
          </a:p>
          <a:p>
            <a:r>
              <a:rPr lang="en-US" b="1" dirty="0">
                <a:solidFill>
                  <a:srgbClr val="C00000"/>
                </a:solidFill>
              </a:rPr>
              <a:t>Weighted Graph</a:t>
            </a:r>
          </a:p>
          <a:p>
            <a:pPr lvl="1"/>
            <a:r>
              <a:rPr lang="en-IN" dirty="0"/>
              <a:t>A graph in which </a:t>
            </a:r>
            <a:r>
              <a:rPr lang="en-IN" b="1" dirty="0">
                <a:solidFill>
                  <a:srgbClr val="FF0000"/>
                </a:solidFill>
              </a:rPr>
              <a:t>weights are assigned to every edge </a:t>
            </a:r>
            <a:r>
              <a:rPr lang="en-IN" dirty="0"/>
              <a:t>is called weighted </a:t>
            </a:r>
            <a:r>
              <a:rPr lang="en-IN" dirty="0" smtClean="0"/>
              <a:t>graph</a:t>
            </a:r>
          </a:p>
          <a:p>
            <a:r>
              <a:rPr lang="en-US" b="1" dirty="0">
                <a:solidFill>
                  <a:srgbClr val="C00000"/>
                </a:solidFill>
              </a:rPr>
              <a:t>Isolated Node</a:t>
            </a:r>
          </a:p>
          <a:p>
            <a:pPr lvl="1"/>
            <a:r>
              <a:rPr lang="en-IN" dirty="0"/>
              <a:t>In a graph a </a:t>
            </a:r>
            <a:r>
              <a:rPr lang="en-IN" b="1" dirty="0">
                <a:solidFill>
                  <a:srgbClr val="FF0000"/>
                </a:solidFill>
              </a:rPr>
              <a:t>node</a:t>
            </a:r>
            <a:r>
              <a:rPr lang="en-IN" dirty="0">
                <a:solidFill>
                  <a:srgbClr val="FF0000"/>
                </a:solidFill>
              </a:rPr>
              <a:t> </a:t>
            </a:r>
            <a:r>
              <a:rPr lang="en-IN" dirty="0"/>
              <a:t>which is </a:t>
            </a:r>
            <a:r>
              <a:rPr lang="en-IN" b="1" dirty="0">
                <a:solidFill>
                  <a:srgbClr val="FF0000"/>
                </a:solidFill>
              </a:rPr>
              <a:t>not adjacent to any other node </a:t>
            </a:r>
            <a:r>
              <a:rPr lang="en-IN" dirty="0"/>
              <a:t>is called isolated node</a:t>
            </a:r>
            <a:endParaRPr lang="en-US" dirty="0"/>
          </a:p>
          <a:p>
            <a:r>
              <a:rPr lang="en-US" b="1" dirty="0">
                <a:solidFill>
                  <a:srgbClr val="C00000"/>
                </a:solidFill>
              </a:rPr>
              <a:t>Null Graph</a:t>
            </a:r>
          </a:p>
          <a:p>
            <a:pPr lvl="1"/>
            <a:r>
              <a:rPr lang="en-IN" dirty="0"/>
              <a:t>A graph </a:t>
            </a:r>
            <a:r>
              <a:rPr lang="en-IN" b="1" dirty="0">
                <a:solidFill>
                  <a:srgbClr val="FF0000"/>
                </a:solidFill>
              </a:rPr>
              <a:t>containing only isolated nodes </a:t>
            </a:r>
            <a:r>
              <a:rPr lang="en-IN" dirty="0"/>
              <a:t>are called null graph. In other words set of edges in null graph is empty</a:t>
            </a:r>
          </a:p>
          <a:p>
            <a:pPr lvl="1"/>
            <a:endParaRPr lang="en-IN" dirty="0"/>
          </a:p>
          <a:p>
            <a:endParaRPr lang="en-US" dirty="0"/>
          </a:p>
        </p:txBody>
      </p:sp>
    </p:spTree>
    <p:extLst>
      <p:ext uri="{BB962C8B-B14F-4D97-AF65-F5344CB8AC3E}">
        <p14:creationId xmlns:p14="http://schemas.microsoft.com/office/powerpoint/2010/main" val="180303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 – Concepts &amp; Definitions</a:t>
            </a:r>
            <a:endParaRPr lang="en-US" dirty="0"/>
          </a:p>
        </p:txBody>
      </p:sp>
      <p:sp>
        <p:nvSpPr>
          <p:cNvPr id="3" name="Content Placeholder 2"/>
          <p:cNvSpPr>
            <a:spLocks noGrp="1"/>
          </p:cNvSpPr>
          <p:nvPr>
            <p:ph idx="1"/>
          </p:nvPr>
        </p:nvSpPr>
        <p:spPr>
          <a:xfrm>
            <a:off x="190500" y="990600"/>
            <a:ext cx="8763000" cy="2133600"/>
          </a:xfrm>
        </p:spPr>
        <p:txBody>
          <a:bodyPr>
            <a:normAutofit/>
          </a:bodyPr>
          <a:lstStyle/>
          <a:p>
            <a:r>
              <a:rPr lang="en-IN" dirty="0" smtClean="0"/>
              <a:t>For a given </a:t>
            </a:r>
            <a:r>
              <a:rPr lang="en-IN" b="1" dirty="0" smtClean="0">
                <a:solidFill>
                  <a:srgbClr val="FF0000"/>
                </a:solidFill>
              </a:rPr>
              <a:t>graph</a:t>
            </a:r>
            <a:r>
              <a:rPr lang="en-IN" dirty="0" smtClean="0">
                <a:solidFill>
                  <a:srgbClr val="FF0000"/>
                </a:solidFill>
              </a:rPr>
              <a:t> </a:t>
            </a:r>
            <a:r>
              <a:rPr lang="en-IN" dirty="0" smtClean="0"/>
              <a:t>there is </a:t>
            </a:r>
            <a:r>
              <a:rPr lang="en-IN" b="1" dirty="0" smtClean="0">
                <a:solidFill>
                  <a:srgbClr val="FF0000"/>
                </a:solidFill>
              </a:rPr>
              <a:t>no unique diagram </a:t>
            </a:r>
            <a:r>
              <a:rPr lang="en-IN" dirty="0" smtClean="0"/>
              <a:t>which represents the graph</a:t>
            </a:r>
          </a:p>
          <a:p>
            <a:r>
              <a:rPr lang="en-IN" dirty="0" smtClean="0"/>
              <a:t>We can obtain a variety of diagrams by locating the nodes in an arbitrary numbers</a:t>
            </a:r>
          </a:p>
          <a:p>
            <a:r>
              <a:rPr lang="en-IN" dirty="0" smtClean="0"/>
              <a:t>Following both diagrams represents same Graph</a:t>
            </a:r>
            <a:endParaRPr lang="en-US" dirty="0"/>
          </a:p>
        </p:txBody>
      </p:sp>
      <p:grpSp>
        <p:nvGrpSpPr>
          <p:cNvPr id="61" name="Group 60"/>
          <p:cNvGrpSpPr/>
          <p:nvPr/>
        </p:nvGrpSpPr>
        <p:grpSpPr>
          <a:xfrm>
            <a:off x="768270" y="3837972"/>
            <a:ext cx="2258510" cy="1877028"/>
            <a:chOff x="768270" y="3837972"/>
            <a:chExt cx="2258510" cy="1877028"/>
          </a:xfrm>
        </p:grpSpPr>
        <p:sp>
          <p:nvSpPr>
            <p:cNvPr id="4" name="Oval 3"/>
            <p:cNvSpPr/>
            <p:nvPr/>
          </p:nvSpPr>
          <p:spPr>
            <a:xfrm>
              <a:off x="768270" y="383797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1</a:t>
              </a:r>
              <a:endParaRPr lang="en-US" b="1" dirty="0"/>
            </a:p>
          </p:txBody>
        </p:sp>
        <p:sp>
          <p:nvSpPr>
            <p:cNvPr id="5" name="Oval 4"/>
            <p:cNvSpPr/>
            <p:nvPr/>
          </p:nvSpPr>
          <p:spPr>
            <a:xfrm>
              <a:off x="2645780" y="383797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2</a:t>
              </a:r>
              <a:endParaRPr lang="en-US" b="1" dirty="0"/>
            </a:p>
          </p:txBody>
        </p:sp>
        <p:sp>
          <p:nvSpPr>
            <p:cNvPr id="6" name="Oval 5"/>
            <p:cNvSpPr/>
            <p:nvPr/>
          </p:nvSpPr>
          <p:spPr>
            <a:xfrm>
              <a:off x="768270" y="532001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4</a:t>
              </a:r>
              <a:endParaRPr lang="en-US" b="1" dirty="0"/>
            </a:p>
          </p:txBody>
        </p:sp>
        <p:sp>
          <p:nvSpPr>
            <p:cNvPr id="7" name="Oval 6"/>
            <p:cNvSpPr/>
            <p:nvPr/>
          </p:nvSpPr>
          <p:spPr>
            <a:xfrm>
              <a:off x="2645780" y="5334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3</a:t>
              </a:r>
              <a:endParaRPr lang="en-US" b="1" dirty="0"/>
            </a:p>
          </p:txBody>
        </p:sp>
        <p:cxnSp>
          <p:nvCxnSpPr>
            <p:cNvPr id="23" name="Straight Connector 22"/>
            <p:cNvCxnSpPr>
              <a:stCxn id="4" idx="6"/>
              <a:endCxn id="5" idx="2"/>
            </p:cNvCxnSpPr>
            <p:nvPr/>
          </p:nvCxnSpPr>
          <p:spPr>
            <a:xfrm>
              <a:off x="1149270" y="4028472"/>
              <a:ext cx="149651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5" name="Straight Connector 24"/>
            <p:cNvCxnSpPr>
              <a:stCxn id="5" idx="4"/>
              <a:endCxn id="7" idx="0"/>
            </p:cNvCxnSpPr>
            <p:nvPr/>
          </p:nvCxnSpPr>
          <p:spPr>
            <a:xfrm>
              <a:off x="2836280" y="4218972"/>
              <a:ext cx="0" cy="1115028"/>
            </a:xfrm>
            <a:prstGeom prst="line">
              <a:avLst/>
            </a:prstGeom>
          </p:spPr>
          <p:style>
            <a:lnRef idx="2">
              <a:schemeClr val="accent2"/>
            </a:lnRef>
            <a:fillRef idx="0">
              <a:schemeClr val="accent2"/>
            </a:fillRef>
            <a:effectRef idx="1">
              <a:schemeClr val="accent2"/>
            </a:effectRef>
            <a:fontRef idx="minor">
              <a:schemeClr val="tx1"/>
            </a:fontRef>
          </p:style>
        </p:cxnSp>
        <p:cxnSp>
          <p:nvCxnSpPr>
            <p:cNvPr id="27" name="Straight Connector 26"/>
            <p:cNvCxnSpPr>
              <a:stCxn id="7" idx="2"/>
              <a:endCxn id="6" idx="6"/>
            </p:cNvCxnSpPr>
            <p:nvPr/>
          </p:nvCxnSpPr>
          <p:spPr>
            <a:xfrm flipH="1" flipV="1">
              <a:off x="1149270" y="5510514"/>
              <a:ext cx="1496510" cy="13986"/>
            </a:xfrm>
            <a:prstGeom prst="line">
              <a:avLst/>
            </a:prstGeom>
          </p:spPr>
          <p:style>
            <a:lnRef idx="2">
              <a:schemeClr val="accent2"/>
            </a:lnRef>
            <a:fillRef idx="0">
              <a:schemeClr val="accent2"/>
            </a:fillRef>
            <a:effectRef idx="1">
              <a:schemeClr val="accent2"/>
            </a:effectRef>
            <a:fontRef idx="minor">
              <a:schemeClr val="tx1"/>
            </a:fontRef>
          </p:style>
        </p:cxnSp>
        <p:cxnSp>
          <p:nvCxnSpPr>
            <p:cNvPr id="29" name="Straight Connector 28"/>
            <p:cNvCxnSpPr>
              <a:stCxn id="6" idx="0"/>
              <a:endCxn id="4" idx="4"/>
            </p:cNvCxnSpPr>
            <p:nvPr/>
          </p:nvCxnSpPr>
          <p:spPr>
            <a:xfrm flipV="1">
              <a:off x="958770" y="4218972"/>
              <a:ext cx="0" cy="1101042"/>
            </a:xfrm>
            <a:prstGeom prst="line">
              <a:avLst/>
            </a:prstGeom>
          </p:spPr>
          <p:style>
            <a:lnRef idx="2">
              <a:schemeClr val="accent2"/>
            </a:lnRef>
            <a:fillRef idx="0">
              <a:schemeClr val="accent2"/>
            </a:fillRef>
            <a:effectRef idx="1">
              <a:schemeClr val="accent2"/>
            </a:effectRef>
            <a:fontRef idx="minor">
              <a:schemeClr val="tx1"/>
            </a:fontRef>
          </p:style>
        </p:cxnSp>
        <p:cxnSp>
          <p:nvCxnSpPr>
            <p:cNvPr id="31" name="Curved Connector 30"/>
            <p:cNvCxnSpPr>
              <a:stCxn id="4" idx="0"/>
              <a:endCxn id="7" idx="6"/>
            </p:cNvCxnSpPr>
            <p:nvPr/>
          </p:nvCxnSpPr>
          <p:spPr>
            <a:xfrm rot="16200000" flipH="1">
              <a:off x="1149511" y="3647231"/>
              <a:ext cx="1686528" cy="2068010"/>
            </a:xfrm>
            <a:prstGeom prst="curvedConnector4">
              <a:avLst>
                <a:gd name="adj1" fmla="val -31397"/>
                <a:gd name="adj2" fmla="val 127285"/>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40" name="Straight Connector 39"/>
            <p:cNvCxnSpPr>
              <a:stCxn id="5" idx="3"/>
              <a:endCxn id="6" idx="7"/>
            </p:cNvCxnSpPr>
            <p:nvPr/>
          </p:nvCxnSpPr>
          <p:spPr>
            <a:xfrm flipH="1">
              <a:off x="1093474" y="4163176"/>
              <a:ext cx="1608102" cy="1212634"/>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62" name="Group 61"/>
          <p:cNvGrpSpPr/>
          <p:nvPr/>
        </p:nvGrpSpPr>
        <p:grpSpPr>
          <a:xfrm>
            <a:off x="5181600" y="3442503"/>
            <a:ext cx="2971800" cy="2219929"/>
            <a:chOff x="5181600" y="3442503"/>
            <a:chExt cx="2971800" cy="2219929"/>
          </a:xfrm>
        </p:grpSpPr>
        <p:sp>
          <p:nvSpPr>
            <p:cNvPr id="41" name="Oval 40"/>
            <p:cNvSpPr/>
            <p:nvPr/>
          </p:nvSpPr>
          <p:spPr>
            <a:xfrm>
              <a:off x="6477000" y="344250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1</a:t>
              </a:r>
              <a:endParaRPr lang="en-US" b="1" dirty="0"/>
            </a:p>
          </p:txBody>
        </p:sp>
        <p:sp>
          <p:nvSpPr>
            <p:cNvPr id="42" name="Oval 41"/>
            <p:cNvSpPr/>
            <p:nvPr/>
          </p:nvSpPr>
          <p:spPr>
            <a:xfrm>
              <a:off x="5181600" y="518531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2</a:t>
              </a:r>
              <a:endParaRPr lang="en-US" b="1" dirty="0"/>
            </a:p>
          </p:txBody>
        </p:sp>
        <p:sp>
          <p:nvSpPr>
            <p:cNvPr id="43" name="Oval 42"/>
            <p:cNvSpPr/>
            <p:nvPr/>
          </p:nvSpPr>
          <p:spPr>
            <a:xfrm>
              <a:off x="7772400" y="528143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3</a:t>
              </a:r>
              <a:endParaRPr lang="en-US" b="1" dirty="0"/>
            </a:p>
          </p:txBody>
        </p:sp>
        <p:sp>
          <p:nvSpPr>
            <p:cNvPr id="44" name="Oval 43"/>
            <p:cNvSpPr/>
            <p:nvPr/>
          </p:nvSpPr>
          <p:spPr>
            <a:xfrm>
              <a:off x="6540179" y="458598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4</a:t>
              </a:r>
              <a:endParaRPr lang="en-US" b="1" dirty="0"/>
            </a:p>
          </p:txBody>
        </p:sp>
        <p:cxnSp>
          <p:nvCxnSpPr>
            <p:cNvPr id="46" name="Straight Connector 45"/>
            <p:cNvCxnSpPr>
              <a:stCxn id="41" idx="2"/>
              <a:endCxn id="42" idx="0"/>
            </p:cNvCxnSpPr>
            <p:nvPr/>
          </p:nvCxnSpPr>
          <p:spPr>
            <a:xfrm flipH="1">
              <a:off x="5372100" y="3633003"/>
              <a:ext cx="1104900" cy="1552307"/>
            </a:xfrm>
            <a:prstGeom prst="line">
              <a:avLst/>
            </a:prstGeom>
          </p:spPr>
          <p:style>
            <a:lnRef idx="2">
              <a:schemeClr val="accent2"/>
            </a:lnRef>
            <a:fillRef idx="0">
              <a:schemeClr val="accent2"/>
            </a:fillRef>
            <a:effectRef idx="1">
              <a:schemeClr val="accent2"/>
            </a:effectRef>
            <a:fontRef idx="minor">
              <a:schemeClr val="tx1"/>
            </a:fontRef>
          </p:style>
        </p:cxnSp>
        <p:cxnSp>
          <p:nvCxnSpPr>
            <p:cNvPr id="48" name="Straight Connector 47"/>
            <p:cNvCxnSpPr>
              <a:stCxn id="41" idx="6"/>
              <a:endCxn id="43" idx="0"/>
            </p:cNvCxnSpPr>
            <p:nvPr/>
          </p:nvCxnSpPr>
          <p:spPr>
            <a:xfrm>
              <a:off x="6858000" y="3633003"/>
              <a:ext cx="1104900" cy="1648429"/>
            </a:xfrm>
            <a:prstGeom prst="line">
              <a:avLst/>
            </a:prstGeom>
          </p:spPr>
          <p:style>
            <a:lnRef idx="2">
              <a:schemeClr val="accent2"/>
            </a:lnRef>
            <a:fillRef idx="0">
              <a:schemeClr val="accent2"/>
            </a:fillRef>
            <a:effectRef idx="1">
              <a:schemeClr val="accent2"/>
            </a:effectRef>
            <a:fontRef idx="minor">
              <a:schemeClr val="tx1"/>
            </a:fontRef>
          </p:style>
        </p:cxnSp>
        <p:cxnSp>
          <p:nvCxnSpPr>
            <p:cNvPr id="53" name="Straight Connector 52"/>
            <p:cNvCxnSpPr>
              <a:stCxn id="42" idx="6"/>
              <a:endCxn id="43" idx="2"/>
            </p:cNvCxnSpPr>
            <p:nvPr/>
          </p:nvCxnSpPr>
          <p:spPr>
            <a:xfrm>
              <a:off x="5562600" y="5375810"/>
              <a:ext cx="2209800" cy="96122"/>
            </a:xfrm>
            <a:prstGeom prst="line">
              <a:avLst/>
            </a:prstGeom>
          </p:spPr>
          <p:style>
            <a:lnRef idx="2">
              <a:schemeClr val="accent2"/>
            </a:lnRef>
            <a:fillRef idx="0">
              <a:schemeClr val="accent2"/>
            </a:fillRef>
            <a:effectRef idx="1">
              <a:schemeClr val="accent2"/>
            </a:effectRef>
            <a:fontRef idx="minor">
              <a:schemeClr val="tx1"/>
            </a:fontRef>
          </p:style>
        </p:cxnSp>
        <p:cxnSp>
          <p:nvCxnSpPr>
            <p:cNvPr id="55" name="Straight Connector 54"/>
            <p:cNvCxnSpPr>
              <a:stCxn id="41" idx="4"/>
              <a:endCxn id="44" idx="0"/>
            </p:cNvCxnSpPr>
            <p:nvPr/>
          </p:nvCxnSpPr>
          <p:spPr>
            <a:xfrm>
              <a:off x="6667500" y="3823503"/>
              <a:ext cx="63179" cy="762483"/>
            </a:xfrm>
            <a:prstGeom prst="line">
              <a:avLst/>
            </a:prstGeom>
          </p:spPr>
          <p:style>
            <a:lnRef idx="2">
              <a:schemeClr val="accent2"/>
            </a:lnRef>
            <a:fillRef idx="0">
              <a:schemeClr val="accent2"/>
            </a:fillRef>
            <a:effectRef idx="1">
              <a:schemeClr val="accent2"/>
            </a:effectRef>
            <a:fontRef idx="minor">
              <a:schemeClr val="tx1"/>
            </a:fontRef>
          </p:style>
        </p:cxnSp>
        <p:cxnSp>
          <p:nvCxnSpPr>
            <p:cNvPr id="57" name="Straight Connector 56"/>
            <p:cNvCxnSpPr>
              <a:stCxn id="44" idx="2"/>
              <a:endCxn id="42" idx="7"/>
            </p:cNvCxnSpPr>
            <p:nvPr/>
          </p:nvCxnSpPr>
          <p:spPr>
            <a:xfrm flipH="1">
              <a:off x="5506804" y="4776486"/>
              <a:ext cx="1033375" cy="464620"/>
            </a:xfrm>
            <a:prstGeom prst="line">
              <a:avLst/>
            </a:prstGeom>
          </p:spPr>
          <p:style>
            <a:lnRef idx="2">
              <a:schemeClr val="accent2"/>
            </a:lnRef>
            <a:fillRef idx="0">
              <a:schemeClr val="accent2"/>
            </a:fillRef>
            <a:effectRef idx="1">
              <a:schemeClr val="accent2"/>
            </a:effectRef>
            <a:fontRef idx="minor">
              <a:schemeClr val="tx1"/>
            </a:fontRef>
          </p:style>
        </p:cxnSp>
        <p:cxnSp>
          <p:nvCxnSpPr>
            <p:cNvPr id="60" name="Straight Connector 59"/>
            <p:cNvCxnSpPr>
              <a:stCxn id="44" idx="6"/>
              <a:endCxn id="43" idx="1"/>
            </p:cNvCxnSpPr>
            <p:nvPr/>
          </p:nvCxnSpPr>
          <p:spPr>
            <a:xfrm>
              <a:off x="6921179" y="4776486"/>
              <a:ext cx="907017" cy="560742"/>
            </a:xfrm>
            <a:prstGeom prst="line">
              <a:avLst/>
            </a:prstGeom>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278340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 – Concepts &amp; Definitions</a:t>
            </a:r>
            <a:endParaRPr lang="en-US" dirty="0"/>
          </a:p>
        </p:txBody>
      </p:sp>
      <p:sp>
        <p:nvSpPr>
          <p:cNvPr id="3" name="Content Placeholder 2"/>
          <p:cNvSpPr>
            <a:spLocks noGrp="1"/>
          </p:cNvSpPr>
          <p:nvPr>
            <p:ph idx="1"/>
          </p:nvPr>
        </p:nvSpPr>
        <p:spPr/>
        <p:txBody>
          <a:bodyPr/>
          <a:lstStyle/>
          <a:p>
            <a:r>
              <a:rPr lang="en-IN" b="1" dirty="0" err="1" smtClean="0">
                <a:solidFill>
                  <a:srgbClr val="C00000"/>
                </a:solidFill>
              </a:rPr>
              <a:t>Indegree</a:t>
            </a:r>
            <a:r>
              <a:rPr lang="en-IN" b="1" dirty="0" smtClean="0">
                <a:solidFill>
                  <a:srgbClr val="C00000"/>
                </a:solidFill>
              </a:rPr>
              <a:t> </a:t>
            </a:r>
            <a:r>
              <a:rPr lang="en-IN" b="1" dirty="0">
                <a:solidFill>
                  <a:srgbClr val="C00000"/>
                </a:solidFill>
              </a:rPr>
              <a:t>of N</a:t>
            </a:r>
            <a:r>
              <a:rPr lang="en-IN" b="1" dirty="0" smtClean="0">
                <a:solidFill>
                  <a:srgbClr val="C00000"/>
                </a:solidFill>
              </a:rPr>
              <a:t>ode</a:t>
            </a:r>
            <a:endParaRPr lang="en-IN" b="1" dirty="0">
              <a:solidFill>
                <a:srgbClr val="C00000"/>
              </a:solidFill>
            </a:endParaRPr>
          </a:p>
          <a:p>
            <a:pPr lvl="1"/>
            <a:r>
              <a:rPr lang="en-IN" dirty="0"/>
              <a:t>The </a:t>
            </a:r>
            <a:r>
              <a:rPr lang="en-IN" b="1" dirty="0"/>
              <a:t>no of edges </a:t>
            </a:r>
            <a:r>
              <a:rPr lang="en-IN" dirty="0"/>
              <a:t>which have </a:t>
            </a:r>
            <a:r>
              <a:rPr lang="en-IN" b="1" dirty="0">
                <a:solidFill>
                  <a:srgbClr val="FF0000"/>
                </a:solidFill>
              </a:rPr>
              <a:t>V as their terminal node </a:t>
            </a:r>
            <a:r>
              <a:rPr lang="en-IN" dirty="0"/>
              <a:t>is call as </a:t>
            </a:r>
            <a:r>
              <a:rPr lang="en-IN" dirty="0" err="1"/>
              <a:t>indegree</a:t>
            </a:r>
            <a:r>
              <a:rPr lang="en-IN" dirty="0"/>
              <a:t> of node </a:t>
            </a:r>
            <a:r>
              <a:rPr lang="en-IN" dirty="0" smtClean="0"/>
              <a:t>V</a:t>
            </a:r>
          </a:p>
          <a:p>
            <a:r>
              <a:rPr lang="en-IN" b="1" dirty="0" err="1" smtClean="0">
                <a:solidFill>
                  <a:srgbClr val="C00000"/>
                </a:solidFill>
              </a:rPr>
              <a:t>Outdegree</a:t>
            </a:r>
            <a:r>
              <a:rPr lang="en-IN" b="1" dirty="0" smtClean="0">
                <a:solidFill>
                  <a:srgbClr val="C00000"/>
                </a:solidFill>
              </a:rPr>
              <a:t> of Node</a:t>
            </a:r>
            <a:endParaRPr lang="en-IN" b="1" dirty="0">
              <a:solidFill>
                <a:srgbClr val="C00000"/>
              </a:solidFill>
            </a:endParaRPr>
          </a:p>
          <a:p>
            <a:pPr lvl="1"/>
            <a:r>
              <a:rPr lang="en-IN" dirty="0"/>
              <a:t>The </a:t>
            </a:r>
            <a:r>
              <a:rPr lang="en-IN" b="1" dirty="0"/>
              <a:t>no of edges </a:t>
            </a:r>
            <a:r>
              <a:rPr lang="en-IN" dirty="0"/>
              <a:t>which have </a:t>
            </a:r>
            <a:r>
              <a:rPr lang="en-IN" b="1" dirty="0">
                <a:solidFill>
                  <a:srgbClr val="FF0000"/>
                </a:solidFill>
              </a:rPr>
              <a:t>V as their initial node </a:t>
            </a:r>
            <a:r>
              <a:rPr lang="en-IN" dirty="0"/>
              <a:t>is call as </a:t>
            </a:r>
            <a:r>
              <a:rPr lang="en-IN" dirty="0" err="1"/>
              <a:t>outdegree</a:t>
            </a:r>
            <a:r>
              <a:rPr lang="en-IN" dirty="0"/>
              <a:t> of node </a:t>
            </a:r>
            <a:r>
              <a:rPr lang="en-IN" dirty="0" smtClean="0"/>
              <a:t>V</a:t>
            </a:r>
          </a:p>
          <a:p>
            <a:r>
              <a:rPr lang="en-IN" b="1" dirty="0" err="1" smtClean="0">
                <a:solidFill>
                  <a:srgbClr val="C00000"/>
                </a:solidFill>
              </a:rPr>
              <a:t>Totaldegree</a:t>
            </a:r>
            <a:r>
              <a:rPr lang="en-IN" b="1" dirty="0" smtClean="0">
                <a:solidFill>
                  <a:srgbClr val="C00000"/>
                </a:solidFill>
              </a:rPr>
              <a:t> of Node</a:t>
            </a:r>
            <a:endParaRPr lang="en-IN" b="1" dirty="0">
              <a:solidFill>
                <a:srgbClr val="C00000"/>
              </a:solidFill>
            </a:endParaRPr>
          </a:p>
          <a:p>
            <a:pPr lvl="1"/>
            <a:r>
              <a:rPr lang="en-IN" dirty="0"/>
              <a:t>Sum of </a:t>
            </a:r>
            <a:r>
              <a:rPr lang="en-IN" dirty="0" err="1"/>
              <a:t>indegree</a:t>
            </a:r>
            <a:r>
              <a:rPr lang="en-IN" dirty="0"/>
              <a:t> and </a:t>
            </a:r>
            <a:r>
              <a:rPr lang="en-IN" dirty="0" err="1"/>
              <a:t>outdegree</a:t>
            </a:r>
            <a:r>
              <a:rPr lang="en-IN" dirty="0"/>
              <a:t> of node V is called its Total Degree or Degree of vertex.</a:t>
            </a:r>
          </a:p>
          <a:p>
            <a:endParaRPr lang="en-US" dirty="0"/>
          </a:p>
        </p:txBody>
      </p:sp>
    </p:spTree>
    <p:extLst>
      <p:ext uri="{BB962C8B-B14F-4D97-AF65-F5344CB8AC3E}">
        <p14:creationId xmlns:p14="http://schemas.microsoft.com/office/powerpoint/2010/main" val="197956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24128</TotalTime>
  <Words>1835</Words>
  <Application>Microsoft Office PowerPoint</Application>
  <PresentationFormat>On-screen Show (4:3)</PresentationFormat>
  <Paragraphs>482</Paragraphs>
  <Slides>26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Cambria Math</vt:lpstr>
      <vt:lpstr>FontAwesome</vt:lpstr>
      <vt:lpstr>Open Sans</vt:lpstr>
      <vt:lpstr>Open Sans Extrabold</vt:lpstr>
      <vt:lpstr>Open Sans Semibold</vt:lpstr>
      <vt:lpstr>Times New Roman</vt:lpstr>
      <vt:lpstr>Wingdings</vt:lpstr>
      <vt:lpstr>Office Theme</vt:lpstr>
      <vt:lpstr>Unit – 3 Nonlinear Data Structure Tree Part – 1 Concepts &amp; Basic Notations</vt:lpstr>
      <vt:lpstr>Basic Notations of Graph Theory</vt:lpstr>
      <vt:lpstr>Basic Notations of Graph Theory</vt:lpstr>
      <vt:lpstr>Basic Notations of Graph Theory</vt:lpstr>
      <vt:lpstr>Graph – Concepts &amp; Definitions</vt:lpstr>
      <vt:lpstr>Graph – Concepts &amp; Definitions</vt:lpstr>
      <vt:lpstr>Graph – Concepts &amp; Definitions</vt:lpstr>
      <vt:lpstr>Graph – Concepts &amp; Definitions</vt:lpstr>
      <vt:lpstr>Graph – Concepts &amp; Definitions</vt:lpstr>
      <vt:lpstr>Path of the Graph</vt:lpstr>
      <vt:lpstr>Graph – Concepts &amp; Definitions</vt:lpstr>
      <vt:lpstr>Graph – Concepts &amp; Definitions</vt:lpstr>
      <vt:lpstr>Tree– Concepts &amp; Definitions</vt:lpstr>
      <vt:lpstr>Tree– Concepts &amp; Definitions</vt:lpstr>
      <vt:lpstr>Tree– Concepts &amp; Definitions</vt:lpstr>
      <vt:lpstr>Representation of Directed Tree</vt:lpstr>
      <vt:lpstr>Venn Diagram</vt:lpstr>
      <vt:lpstr>Nesting of Parenthesis</vt:lpstr>
      <vt:lpstr>Level Format</vt:lpstr>
      <vt:lpstr>Tree– Concepts &amp; Definitions</vt:lpstr>
      <vt:lpstr>Tree– Concepts &amp; Definitions</vt:lpstr>
      <vt:lpstr>Tree– Concepts &amp; Definitions</vt:lpstr>
      <vt:lpstr>Convert any tree to Binary Tree</vt:lpstr>
      <vt:lpstr>Convert any tree to Binary Tree</vt:lpstr>
      <vt:lpstr>Convert Forest to Binary Tree</vt:lpstr>
      <vt:lpstr>Convert Forest to Binary Tree</vt:lpstr>
    </vt:vector>
  </TitlesOfParts>
  <Company>Darshan Institute of Engg. &amp;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Administrator</cp:lastModifiedBy>
  <cp:revision>4275</cp:revision>
  <dcterms:created xsi:type="dcterms:W3CDTF">2013-05-17T03:00:03Z</dcterms:created>
  <dcterms:modified xsi:type="dcterms:W3CDTF">2017-09-11T09:39:27Z</dcterms:modified>
</cp:coreProperties>
</file>