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409" r:id="rId3"/>
    <p:sldId id="410" r:id="rId4"/>
    <p:sldId id="411" r:id="rId5"/>
    <p:sldId id="442" r:id="rId6"/>
    <p:sldId id="443" r:id="rId7"/>
    <p:sldId id="444" r:id="rId8"/>
    <p:sldId id="445" r:id="rId9"/>
    <p:sldId id="446" r:id="rId10"/>
    <p:sldId id="447" r:id="rId11"/>
    <p:sldId id="451" r:id="rId12"/>
    <p:sldId id="448" r:id="rId13"/>
    <p:sldId id="452" r:id="rId14"/>
    <p:sldId id="449" r:id="rId15"/>
    <p:sldId id="45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M9LuuMRGjAdoV+pRAuKOSw==" hashData="UxhDD1FhfKRE/s8H47SnEnU9E7LQ3L5WmLcoYFVz29kSP0FpvIWyP+BWaGg5fMiGxxcyoeI0mC18CqKi7K3yq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702"/>
    <a:srgbClr val="7D7D8F"/>
    <a:srgbClr val="34495E"/>
    <a:srgbClr val="E40524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6477" autoAdjust="0"/>
  </p:normalViewPr>
  <p:slideViewPr>
    <p:cSldViewPr>
      <p:cViewPr varScale="1">
        <p:scale>
          <a:sx n="64" d="100"/>
          <a:sy n="64" d="100"/>
        </p:scale>
        <p:origin x="92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8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1: </a:t>
            </a:r>
            <a:r>
              <a:rPr lang="en-US" dirty="0" smtClean="0"/>
              <a:t>Introduction to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066800"/>
            <a:ext cx="4305300" cy="5059363"/>
          </a:xfrm>
        </p:spPr>
        <p:txBody>
          <a:bodyPr/>
          <a:lstStyle>
            <a:lvl1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defRPr lang="en-US" sz="2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 smtClean="0"/>
              <a:t>Second level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053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dirty="0" smtClean="0"/>
              <a:t>Process Management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8153400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Prof.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Pradyumansinh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Jadeja</a:t>
            </a: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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9879461848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I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FontAwesome" pitchFamily="2" charset="0"/>
              </a:rPr>
              <a:t></a:t>
            </a:r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pradyuman.jadeja@darshan.ac.in</a:t>
            </a: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Data Structure (2130702)                                     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1"/>
            <a:ext cx="8686800" cy="4267200"/>
          </a:xfrm>
        </p:spPr>
        <p:txBody>
          <a:bodyPr anchor="b">
            <a:noAutofit/>
          </a:bodyPr>
          <a:lstStyle/>
          <a:p>
            <a:pPr algn="l">
              <a:lnSpc>
                <a:spcPct val="80000"/>
              </a:lnSpc>
            </a:pPr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 – </a:t>
            </a: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1</a:t>
            </a:r>
            <a: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7200" b="1" dirty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Introduction to </a:t>
            </a:r>
            <a:b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72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Data Structure</a:t>
            </a:r>
            <a:endParaRPr lang="en-US" sz="72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178" y="4953000"/>
            <a:ext cx="4161422" cy="991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Operations of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Create</a:t>
            </a:r>
            <a:r>
              <a:rPr lang="en-IN" dirty="0" smtClean="0"/>
              <a:t>: it </a:t>
            </a:r>
            <a:r>
              <a:rPr lang="en-IN" dirty="0"/>
              <a:t>results in reserving memory for program elements</a:t>
            </a:r>
          </a:p>
          <a:p>
            <a:r>
              <a:rPr lang="en-IN" b="1" dirty="0" smtClean="0"/>
              <a:t>Destroy</a:t>
            </a:r>
            <a:r>
              <a:rPr lang="en-IN" dirty="0" smtClean="0"/>
              <a:t>: it destroys </a:t>
            </a:r>
            <a:r>
              <a:rPr lang="en-IN" dirty="0"/>
              <a:t>memory space allocated for specified data structure</a:t>
            </a:r>
          </a:p>
          <a:p>
            <a:r>
              <a:rPr lang="en-IN" b="1" dirty="0" smtClean="0"/>
              <a:t>Selection</a:t>
            </a:r>
            <a:r>
              <a:rPr lang="en-IN" dirty="0" smtClean="0"/>
              <a:t>: it </a:t>
            </a:r>
            <a:r>
              <a:rPr lang="en-IN" dirty="0"/>
              <a:t>deals with accessing a particular data within a data structure</a:t>
            </a:r>
          </a:p>
          <a:p>
            <a:r>
              <a:rPr lang="en-IN" b="1" dirty="0" err="1" smtClean="0"/>
              <a:t>Updation</a:t>
            </a:r>
            <a:r>
              <a:rPr lang="en-IN" dirty="0" smtClean="0"/>
              <a:t>: it </a:t>
            </a:r>
            <a:r>
              <a:rPr lang="en-IN" dirty="0"/>
              <a:t>updates or modifies the data in the data structure</a:t>
            </a:r>
          </a:p>
          <a:p>
            <a:r>
              <a:rPr lang="en-IN" b="1" dirty="0" smtClean="0"/>
              <a:t>Searching</a:t>
            </a:r>
            <a:r>
              <a:rPr lang="en-IN" dirty="0" smtClean="0"/>
              <a:t>: it </a:t>
            </a:r>
            <a:r>
              <a:rPr lang="en-IN" dirty="0"/>
              <a:t>finds the presence of desired data item in the list of data </a:t>
            </a:r>
            <a:r>
              <a:rPr lang="en-IN" dirty="0" smtClean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16732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 of Data </a:t>
            </a:r>
            <a:r>
              <a:rPr lang="en-IN" dirty="0" smtClean="0"/>
              <a:t>Structure </a:t>
            </a:r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Sorting</a:t>
            </a:r>
            <a:r>
              <a:rPr lang="en-IN" dirty="0"/>
              <a:t>: it is a process of arranging all data items in a data structure in a particular order</a:t>
            </a:r>
          </a:p>
          <a:p>
            <a:r>
              <a:rPr lang="en-IN" b="1" dirty="0"/>
              <a:t>Merging</a:t>
            </a:r>
            <a:r>
              <a:rPr lang="en-IN" dirty="0"/>
              <a:t>: it is a process of combining the data items of two different sorted list into a single sorted list</a:t>
            </a:r>
          </a:p>
          <a:p>
            <a:r>
              <a:rPr lang="en-IN" b="1" dirty="0"/>
              <a:t>Splitting</a:t>
            </a:r>
            <a:r>
              <a:rPr lang="en-IN" dirty="0"/>
              <a:t>: it is a process of partitioning single list to multiple list</a:t>
            </a:r>
          </a:p>
          <a:p>
            <a:r>
              <a:rPr lang="en-IN" b="1" dirty="0"/>
              <a:t>Traversal</a:t>
            </a:r>
            <a:r>
              <a:rPr lang="en-IN" dirty="0"/>
              <a:t>: it is a process of visiting each and every node of a list in systematic manner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0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and space analysis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Sometimes, there are more than one way to solve a problem. 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need to learn how to compare the performance different algorithms and choose the best one to solve a particular problem. </a:t>
            </a:r>
            <a:endParaRPr lang="en-IN" dirty="0" smtClean="0"/>
          </a:p>
          <a:p>
            <a:r>
              <a:rPr lang="en-IN" dirty="0" smtClean="0"/>
              <a:t>While </a:t>
            </a:r>
            <a:r>
              <a:rPr lang="en-IN" dirty="0" err="1"/>
              <a:t>analyzing</a:t>
            </a:r>
            <a:r>
              <a:rPr lang="en-IN" dirty="0"/>
              <a:t> an algorithm, we mostly consider time complexity and space </a:t>
            </a:r>
            <a:r>
              <a:rPr lang="en-IN" dirty="0" smtClean="0"/>
              <a:t>complexity</a:t>
            </a:r>
          </a:p>
          <a:p>
            <a:r>
              <a:rPr lang="en-IN" b="1" i="1" dirty="0">
                <a:solidFill>
                  <a:srgbClr val="FF0000"/>
                </a:solidFill>
              </a:rPr>
              <a:t>Time complexity</a:t>
            </a:r>
            <a:r>
              <a:rPr lang="en-IN" b="1" i="1" dirty="0">
                <a:solidFill>
                  <a:srgbClr val="FF6702"/>
                </a:solidFill>
              </a:rPr>
              <a:t> </a:t>
            </a:r>
            <a:r>
              <a:rPr lang="en-IN" dirty="0"/>
              <a:t>of an algorithm quantifies the amount of time taken by an algorithm to run as a function of the length of the </a:t>
            </a:r>
            <a:r>
              <a:rPr lang="en-IN" dirty="0" smtClean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409042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and space analysis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FF0000"/>
                </a:solidFill>
              </a:rPr>
              <a:t>Space complexity </a:t>
            </a:r>
            <a:r>
              <a:rPr lang="en-IN" dirty="0"/>
              <a:t>of an algorithm quantifies the amount of space or memory taken by an algorithm to run as a function of the length of the input</a:t>
            </a:r>
          </a:p>
          <a:p>
            <a:r>
              <a:rPr lang="en-IN" dirty="0"/>
              <a:t>Time &amp; space complexity depends on lots of things like hardware, operating system, processors, etc. </a:t>
            </a:r>
          </a:p>
          <a:p>
            <a:r>
              <a:rPr lang="en-IN" dirty="0"/>
              <a:t>However, we don't consider any of these factors while </a:t>
            </a:r>
            <a:r>
              <a:rPr lang="en-IN" dirty="0" err="1"/>
              <a:t>analyzing</a:t>
            </a:r>
            <a:r>
              <a:rPr lang="en-IN" dirty="0"/>
              <a:t> the algorithm. We will only consider the execution time of an </a:t>
            </a:r>
            <a:r>
              <a:rPr lang="en-IN" dirty="0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0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Calculate Time Complexity of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Time Complexity is most commonly estimated by counting the number of elementary functions performed by the </a:t>
            </a:r>
            <a:r>
              <a:rPr lang="en-IN" dirty="0" smtClean="0"/>
              <a:t>algorithm</a:t>
            </a:r>
          </a:p>
          <a:p>
            <a:r>
              <a:rPr lang="en-IN" dirty="0" smtClean="0"/>
              <a:t>Since </a:t>
            </a:r>
            <a:r>
              <a:rPr lang="en-IN" dirty="0"/>
              <a:t>the algorithm's performance may vary with different types of input data, </a:t>
            </a:r>
            <a:endParaRPr lang="en-IN" dirty="0" smtClean="0"/>
          </a:p>
          <a:p>
            <a:pPr lvl="1"/>
            <a:r>
              <a:rPr lang="en-IN" dirty="0" smtClean="0"/>
              <a:t>hence </a:t>
            </a:r>
            <a:r>
              <a:rPr lang="en-IN" dirty="0"/>
              <a:t>for an algorithm we usually use the worst-case Time complexity of an algorithm because that is the maximum time taken for any input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79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Calculating </a:t>
            </a:r>
            <a:r>
              <a:rPr lang="en-IN" dirty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848164"/>
          </a:xfrm>
        </p:spPr>
        <p:txBody>
          <a:bodyPr>
            <a:normAutofit/>
          </a:bodyPr>
          <a:lstStyle/>
          <a:p>
            <a:r>
              <a:rPr lang="en-IN" dirty="0" smtClean="0"/>
              <a:t>Calculate Time Complexity of Sum of elements of List (One dimensional Array)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4607" y="1948845"/>
            <a:ext cx="54832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SumOfList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A,n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1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total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0</a:t>
            </a:r>
          </a:p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2 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i = 0 to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n-1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3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  total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= total +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A[i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Line 4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return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total</a:t>
            </a:r>
          </a:p>
          <a:p>
            <a:r>
              <a:rPr lang="en-US" sz="2200" b="1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58807" y="1764179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is array, n is no of elements in array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743200" y="1948845"/>
            <a:ext cx="2615607" cy="233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915465" y="2280436"/>
            <a:ext cx="685800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Cost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01265" y="2279199"/>
            <a:ext cx="1447800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No of Times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15465" y="2686631"/>
            <a:ext cx="685800" cy="2402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01265" y="2686631"/>
            <a:ext cx="1447800" cy="2402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29665" y="2279199"/>
            <a:ext cx="685800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Line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29665" y="2686631"/>
            <a:ext cx="685800" cy="2402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>
            <a:off x="3448365" y="2806765"/>
            <a:ext cx="2781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915465" y="3059465"/>
            <a:ext cx="685800" cy="2402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601265" y="3059465"/>
            <a:ext cx="1447800" cy="2402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</a:t>
            </a:r>
            <a:r>
              <a:rPr lang="en-IN" dirty="0" smtClean="0"/>
              <a:t> + 1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229665" y="3059465"/>
            <a:ext cx="685800" cy="2402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1"/>
          </p:cNvCxnSpPr>
          <p:nvPr/>
        </p:nvCxnSpPr>
        <p:spPr>
          <a:xfrm flipH="1">
            <a:off x="4114800" y="3179599"/>
            <a:ext cx="21148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915465" y="3388757"/>
            <a:ext cx="685800" cy="2402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601265" y="3388757"/>
            <a:ext cx="1447800" cy="2402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229665" y="3388757"/>
            <a:ext cx="685800" cy="2402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6" idx="1"/>
          </p:cNvCxnSpPr>
          <p:nvPr/>
        </p:nvCxnSpPr>
        <p:spPr>
          <a:xfrm flipH="1">
            <a:off x="5358807" y="3508891"/>
            <a:ext cx="870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915465" y="3737552"/>
            <a:ext cx="685800" cy="2402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601265" y="3737552"/>
            <a:ext cx="1447800" cy="2402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229665" y="3737552"/>
            <a:ext cx="685800" cy="2402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1" idx="1"/>
          </p:cNvCxnSpPr>
          <p:nvPr/>
        </p:nvCxnSpPr>
        <p:spPr>
          <a:xfrm flipH="1">
            <a:off x="3867465" y="3857686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3400" y="4495800"/>
            <a:ext cx="358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TSumOfList </a:t>
            </a:r>
            <a:r>
              <a:rPr lang="pt-BR" b="1" dirty="0" smtClean="0"/>
              <a:t> =  </a:t>
            </a:r>
            <a:r>
              <a:rPr lang="pt-BR" dirty="0"/>
              <a:t>1 + 2 (n+1) + 2n + 1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9549" y="482171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=</a:t>
            </a:r>
            <a:r>
              <a:rPr lang="pt-BR" dirty="0" smtClean="0"/>
              <a:t> 4n + 4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19549" y="513937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=</a:t>
            </a:r>
            <a:r>
              <a:rPr lang="pt-BR" dirty="0" smtClean="0"/>
              <a:t> n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223132" y="4821715"/>
            <a:ext cx="289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We can neglate constant 4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45" idx="3"/>
          </p:cNvCxnSpPr>
          <p:nvPr/>
        </p:nvCxnSpPr>
        <p:spPr>
          <a:xfrm flipH="1">
            <a:off x="2667000" y="5006381"/>
            <a:ext cx="1414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9600" y="5661102"/>
            <a:ext cx="7772400" cy="3693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Time complexity of given algorithm is </a:t>
            </a:r>
            <a:r>
              <a:rPr lang="en-IN" b="1" i="1" dirty="0" smtClean="0">
                <a:solidFill>
                  <a:srgbClr val="C00000"/>
                </a:solidFill>
              </a:rPr>
              <a:t>n</a:t>
            </a:r>
            <a:r>
              <a:rPr lang="en-IN" dirty="0" smtClean="0"/>
              <a:t> unit time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71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1" grpId="0" animBg="1"/>
      <p:bldP spid="44" grpId="0"/>
      <p:bldP spid="45" grpId="0"/>
      <p:bldP spid="46" grpId="0"/>
      <p:bldP spid="47" grpId="0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Management concepts</a:t>
            </a:r>
          </a:p>
          <a:p>
            <a:r>
              <a:rPr lang="en-US" dirty="0"/>
              <a:t>Data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Primitive</a:t>
            </a:r>
          </a:p>
          <a:p>
            <a:pPr lvl="1"/>
            <a:r>
              <a:rPr lang="en-US" dirty="0" smtClean="0"/>
              <a:t>Non-primitive</a:t>
            </a:r>
            <a:endParaRPr lang="en-US" dirty="0"/>
          </a:p>
          <a:p>
            <a:r>
              <a:rPr lang="en-US" dirty="0" smtClean="0"/>
              <a:t>Types </a:t>
            </a:r>
            <a:r>
              <a:rPr lang="en-US" dirty="0"/>
              <a:t>of Data Structures </a:t>
            </a:r>
          </a:p>
          <a:p>
            <a:pPr lvl="1"/>
            <a:r>
              <a:rPr lang="en-IN" dirty="0"/>
              <a:t>Linear </a:t>
            </a:r>
            <a:r>
              <a:rPr lang="en-IN" dirty="0" smtClean="0"/>
              <a:t>Data Structures</a:t>
            </a:r>
          </a:p>
          <a:p>
            <a:pPr lvl="1"/>
            <a:r>
              <a:rPr lang="en-IN" dirty="0" smtClean="0"/>
              <a:t>Non </a:t>
            </a:r>
            <a:r>
              <a:rPr lang="en-IN" dirty="0"/>
              <a:t>Linear Data </a:t>
            </a:r>
            <a:r>
              <a:rPr lang="en-IN" dirty="0" smtClean="0"/>
              <a:t>Structures</a:t>
            </a:r>
          </a:p>
          <a:p>
            <a:r>
              <a:rPr lang="en-US" dirty="0"/>
              <a:t>Performance Analysis and Measurement </a:t>
            </a:r>
          </a:p>
          <a:p>
            <a:pPr lvl="1"/>
            <a:r>
              <a:rPr lang="en-IN" dirty="0"/>
              <a:t>Time analysis of algorithms</a:t>
            </a:r>
            <a:endParaRPr lang="en-US" dirty="0"/>
          </a:p>
          <a:p>
            <a:pPr lvl="1"/>
            <a:r>
              <a:rPr lang="en-IN" dirty="0"/>
              <a:t>Space analysis of </a:t>
            </a:r>
            <a:r>
              <a:rPr lang="en-IN" dirty="0" smtClean="0"/>
              <a:t>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0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 is the basic fact or entity that is utilized in calculation or manipulation</a:t>
            </a:r>
          </a:p>
          <a:p>
            <a:r>
              <a:rPr lang="en-IN" dirty="0" smtClean="0"/>
              <a:t>There are two different types of data Numeric data and alphanumeric data</a:t>
            </a:r>
            <a:endParaRPr lang="en-US" dirty="0"/>
          </a:p>
          <a:p>
            <a:r>
              <a:rPr lang="en-US" dirty="0" smtClean="0"/>
              <a:t>When a programmer collects such type of data for processing, he would require to store them in computer’s main memory.</a:t>
            </a:r>
          </a:p>
          <a:p>
            <a:r>
              <a:rPr lang="en-IN" dirty="0" smtClean="0"/>
              <a:t>The process of storing data items in computer’s main memory is called </a:t>
            </a:r>
            <a:r>
              <a:rPr lang="en-IN" b="1" i="1" dirty="0" smtClean="0">
                <a:solidFill>
                  <a:srgbClr val="FF0000"/>
                </a:solidFill>
              </a:rPr>
              <a:t>representation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Data to be processed must be organized in a particular fashion, these organization leads to structuring of data, and hence the mission to study the 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3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Data Structure </a:t>
            </a:r>
            <a:r>
              <a:rPr lang="en-US" dirty="0" smtClean="0"/>
              <a:t>is a representation of the logical relationship existing between individual elements of data.</a:t>
            </a:r>
          </a:p>
          <a:p>
            <a:r>
              <a:rPr lang="en-IN" dirty="0" smtClean="0"/>
              <a:t>In other words, a data structure is a way of organizing all data items that considers not only the elements stored but also their relationship to each other</a:t>
            </a:r>
          </a:p>
          <a:p>
            <a:r>
              <a:rPr lang="en-IN" dirty="0" smtClean="0"/>
              <a:t>We can also define data structure as a  mathematical or logical model of a particular </a:t>
            </a:r>
            <a:r>
              <a:rPr lang="en-IN" dirty="0"/>
              <a:t>o</a:t>
            </a:r>
            <a:r>
              <a:rPr lang="en-IN" dirty="0" smtClean="0"/>
              <a:t>rganization of data items</a:t>
            </a:r>
          </a:p>
          <a:p>
            <a:r>
              <a:rPr lang="en-IN" dirty="0" smtClean="0"/>
              <a:t>Data Structure mainly specifies the following four things</a:t>
            </a:r>
          </a:p>
          <a:p>
            <a:pPr lvl="1"/>
            <a:r>
              <a:rPr lang="en-IN" dirty="0" smtClean="0"/>
              <a:t>Organization of Data</a:t>
            </a:r>
          </a:p>
          <a:p>
            <a:pPr lvl="1"/>
            <a:r>
              <a:rPr lang="en-IN" dirty="0" smtClean="0"/>
              <a:t>Accessing Methods</a:t>
            </a:r>
          </a:p>
          <a:p>
            <a:pPr lvl="1"/>
            <a:r>
              <a:rPr lang="en-IN" dirty="0" smtClean="0"/>
              <a:t>Degree of Associativity</a:t>
            </a:r>
          </a:p>
          <a:p>
            <a:pPr lvl="1"/>
            <a:r>
              <a:rPr lang="en-IN" dirty="0" smtClean="0"/>
              <a:t>Processing alternatives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383588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</a:t>
            </a:r>
            <a:r>
              <a:rPr lang="en-US" dirty="0" smtClean="0"/>
              <a:t>Structure?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representation of a particular data structure in the memory of a computer is called </a:t>
            </a:r>
            <a:r>
              <a:rPr lang="en-IN" b="1" i="1" dirty="0" smtClean="0">
                <a:solidFill>
                  <a:srgbClr val="FF0000"/>
                </a:solidFill>
              </a:rPr>
              <a:t>Storage Structure</a:t>
            </a:r>
          </a:p>
          <a:p>
            <a:r>
              <a:rPr lang="en-IN" dirty="0" smtClean="0"/>
              <a:t>The storage structure representation in auxiliary memory is called as </a:t>
            </a:r>
            <a:r>
              <a:rPr lang="en-IN" b="1" i="1" dirty="0" smtClean="0">
                <a:solidFill>
                  <a:srgbClr val="FF0000"/>
                </a:solidFill>
              </a:rPr>
              <a:t>File Structure</a:t>
            </a:r>
          </a:p>
          <a:p>
            <a:r>
              <a:rPr lang="en-IN" dirty="0"/>
              <a:t>Algorithm + Data Structure =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2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 of Data Structure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00400" y="1143000"/>
            <a:ext cx="2286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Structure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609600" y="1600200"/>
            <a:ext cx="7949852" cy="914400"/>
            <a:chOff x="609600" y="1600200"/>
            <a:chExt cx="7949852" cy="914400"/>
          </a:xfrm>
        </p:grpSpPr>
        <p:sp>
          <p:nvSpPr>
            <p:cNvPr id="7" name="Rounded Rectangle 6"/>
            <p:cNvSpPr/>
            <p:nvPr/>
          </p:nvSpPr>
          <p:spPr>
            <a:xfrm>
              <a:off x="609600" y="2057400"/>
              <a:ext cx="25908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Primitive Data Structure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435252" y="2057400"/>
              <a:ext cx="312420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Non-Primitive Data Structure</a:t>
              </a:r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905000" y="1752600"/>
              <a:ext cx="51054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7" idx="0"/>
            </p:cNvCxnSpPr>
            <p:nvPr/>
          </p:nvCxnSpPr>
          <p:spPr>
            <a:xfrm>
              <a:off x="1905000" y="1752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8" idx="0"/>
            </p:cNvCxnSpPr>
            <p:nvPr/>
          </p:nvCxnSpPr>
          <p:spPr>
            <a:xfrm>
              <a:off x="6997352" y="17526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4" idx="2"/>
            </p:cNvCxnSpPr>
            <p:nvPr/>
          </p:nvCxnSpPr>
          <p:spPr>
            <a:xfrm>
              <a:off x="4343400" y="1600200"/>
              <a:ext cx="0" cy="1524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294362" y="2514600"/>
            <a:ext cx="3678476" cy="1811055"/>
            <a:chOff x="294362" y="2514600"/>
            <a:chExt cx="3678476" cy="1811055"/>
          </a:xfrm>
        </p:grpSpPr>
        <p:sp>
          <p:nvSpPr>
            <p:cNvPr id="9" name="Rounded Rectangle 8"/>
            <p:cNvSpPr/>
            <p:nvPr/>
          </p:nvSpPr>
          <p:spPr>
            <a:xfrm>
              <a:off x="294362" y="2895600"/>
              <a:ext cx="1077238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Integer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13981" y="3716055"/>
              <a:ext cx="1077238" cy="6096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Floating</a:t>
              </a:r>
            </a:p>
            <a:p>
              <a:pPr algn="ctr"/>
              <a:r>
                <a:rPr lang="en-IN" dirty="0" smtClean="0"/>
                <a:t>Point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909176" y="2895600"/>
              <a:ext cx="1215024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Characters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895600" y="3716055"/>
              <a:ext cx="1077238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Pointers</a:t>
              </a:r>
              <a:endParaRPr lang="en-US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832981" y="2667000"/>
              <a:ext cx="260123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9" idx="0"/>
            </p:cNvCxnSpPr>
            <p:nvPr/>
          </p:nvCxnSpPr>
          <p:spPr>
            <a:xfrm>
              <a:off x="832981" y="26670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11" idx="0"/>
            </p:cNvCxnSpPr>
            <p:nvPr/>
          </p:nvCxnSpPr>
          <p:spPr>
            <a:xfrm>
              <a:off x="2516688" y="26670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12" idx="0"/>
            </p:cNvCxnSpPr>
            <p:nvPr/>
          </p:nvCxnSpPr>
          <p:spPr>
            <a:xfrm>
              <a:off x="3434219" y="2667000"/>
              <a:ext cx="0" cy="10490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10" idx="0"/>
            </p:cNvCxnSpPr>
            <p:nvPr/>
          </p:nvCxnSpPr>
          <p:spPr>
            <a:xfrm>
              <a:off x="1752600" y="2667000"/>
              <a:ext cx="0" cy="10490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" idx="2"/>
            </p:cNvCxnSpPr>
            <p:nvPr/>
          </p:nvCxnSpPr>
          <p:spPr>
            <a:xfrm>
              <a:off x="1905000" y="2514600"/>
              <a:ext cx="0" cy="152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572000" y="3352800"/>
            <a:ext cx="3886200" cy="1295400"/>
            <a:chOff x="4572000" y="3352800"/>
            <a:chExt cx="3886200" cy="1295400"/>
          </a:xfrm>
        </p:grpSpPr>
        <p:sp>
          <p:nvSpPr>
            <p:cNvPr id="16" name="Rounded Rectangle 15"/>
            <p:cNvSpPr/>
            <p:nvPr/>
          </p:nvSpPr>
          <p:spPr>
            <a:xfrm>
              <a:off x="4572000" y="4038600"/>
              <a:ext cx="1077238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Linear List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173238" y="4038600"/>
              <a:ext cx="1284962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Non-linear List</a:t>
              </a:r>
              <a:endParaRPr lang="en-US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5110619" y="3733800"/>
              <a:ext cx="27051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16" idx="0"/>
            </p:cNvCxnSpPr>
            <p:nvPr/>
          </p:nvCxnSpPr>
          <p:spPr>
            <a:xfrm>
              <a:off x="5110619" y="3716055"/>
              <a:ext cx="0" cy="3225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17" idx="0"/>
            </p:cNvCxnSpPr>
            <p:nvPr/>
          </p:nvCxnSpPr>
          <p:spPr>
            <a:xfrm>
              <a:off x="7815719" y="37338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14" idx="2"/>
            </p:cNvCxnSpPr>
            <p:nvPr/>
          </p:nvCxnSpPr>
          <p:spPr>
            <a:xfrm>
              <a:off x="6634619" y="3352800"/>
              <a:ext cx="0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3875762" y="4648200"/>
            <a:ext cx="2374725" cy="1066800"/>
            <a:chOff x="3875762" y="4648200"/>
            <a:chExt cx="2374725" cy="1066800"/>
          </a:xfrm>
        </p:grpSpPr>
        <p:sp>
          <p:nvSpPr>
            <p:cNvPr id="18" name="Rounded Rectangle 17"/>
            <p:cNvSpPr/>
            <p:nvPr/>
          </p:nvSpPr>
          <p:spPr>
            <a:xfrm>
              <a:off x="3875762" y="5257800"/>
              <a:ext cx="1077238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Stack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173249" y="5257800"/>
              <a:ext cx="1077238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Queue</a:t>
              </a:r>
              <a:endParaRPr lang="en-US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4409162" y="4953000"/>
              <a:ext cx="130270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18" idx="0"/>
            </p:cNvCxnSpPr>
            <p:nvPr/>
          </p:nvCxnSpPr>
          <p:spPr>
            <a:xfrm>
              <a:off x="4409162" y="4953000"/>
              <a:ext cx="5219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19" idx="0"/>
            </p:cNvCxnSpPr>
            <p:nvPr/>
          </p:nvCxnSpPr>
          <p:spPr>
            <a:xfrm>
              <a:off x="5711868" y="49530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16" idx="2"/>
            </p:cNvCxnSpPr>
            <p:nvPr/>
          </p:nvCxnSpPr>
          <p:spPr>
            <a:xfrm>
              <a:off x="5110619" y="4648200"/>
              <a:ext cx="0" cy="304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6634619" y="4648200"/>
            <a:ext cx="2362200" cy="1066800"/>
            <a:chOff x="6634619" y="4648200"/>
            <a:chExt cx="2362200" cy="1066800"/>
          </a:xfrm>
        </p:grpSpPr>
        <p:sp>
          <p:nvSpPr>
            <p:cNvPr id="20" name="Rounded Rectangle 19"/>
            <p:cNvSpPr/>
            <p:nvPr/>
          </p:nvSpPr>
          <p:spPr>
            <a:xfrm>
              <a:off x="6634619" y="5257800"/>
              <a:ext cx="1077238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Graphs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919581" y="5257800"/>
              <a:ext cx="1077238" cy="45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Trees</a:t>
              </a:r>
              <a:endParaRPr lang="en-US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7173238" y="4953000"/>
              <a:ext cx="128496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endCxn id="20" idx="0"/>
            </p:cNvCxnSpPr>
            <p:nvPr/>
          </p:nvCxnSpPr>
          <p:spPr>
            <a:xfrm>
              <a:off x="7173238" y="49530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21" idx="0"/>
            </p:cNvCxnSpPr>
            <p:nvPr/>
          </p:nvCxnSpPr>
          <p:spPr>
            <a:xfrm>
              <a:off x="8458200" y="49530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17" idx="2"/>
            </p:cNvCxnSpPr>
            <p:nvPr/>
          </p:nvCxnSpPr>
          <p:spPr>
            <a:xfrm>
              <a:off x="7815719" y="46482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572000" y="2514600"/>
            <a:ext cx="4277638" cy="838200"/>
            <a:chOff x="4572000" y="2514600"/>
            <a:chExt cx="4277638" cy="838200"/>
          </a:xfrm>
        </p:grpSpPr>
        <p:sp>
          <p:nvSpPr>
            <p:cNvPr id="13" name="Rounded Rectangle 12"/>
            <p:cNvSpPr/>
            <p:nvPr/>
          </p:nvSpPr>
          <p:spPr>
            <a:xfrm>
              <a:off x="4572000" y="2895600"/>
              <a:ext cx="1077238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Arrays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096000" y="2895600"/>
              <a:ext cx="1077238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Lists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772400" y="2895600"/>
              <a:ext cx="1077238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Files</a:t>
              </a:r>
              <a:endParaRPr lang="en-US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5110619" y="2667000"/>
              <a:ext cx="3200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13" idx="0"/>
            </p:cNvCxnSpPr>
            <p:nvPr/>
          </p:nvCxnSpPr>
          <p:spPr>
            <a:xfrm>
              <a:off x="5110619" y="26670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14" idx="0"/>
            </p:cNvCxnSpPr>
            <p:nvPr/>
          </p:nvCxnSpPr>
          <p:spPr>
            <a:xfrm>
              <a:off x="6634619" y="26670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15" idx="0"/>
            </p:cNvCxnSpPr>
            <p:nvPr/>
          </p:nvCxnSpPr>
          <p:spPr>
            <a:xfrm>
              <a:off x="8311019" y="26670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" idx="2"/>
            </p:cNvCxnSpPr>
            <p:nvPr/>
          </p:nvCxnSpPr>
          <p:spPr>
            <a:xfrm>
              <a:off x="6997352" y="2514600"/>
              <a:ext cx="0" cy="152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368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Primitive/Non-primitive </a:t>
            </a:r>
            <a:r>
              <a:rPr lang="en-IN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Primitive data structures</a:t>
            </a:r>
            <a:endParaRPr lang="en-IN" b="1" dirty="0" smtClean="0"/>
          </a:p>
          <a:p>
            <a:pPr lvl="1"/>
            <a:r>
              <a:rPr lang="en-IN" dirty="0" smtClean="0"/>
              <a:t>Primitive </a:t>
            </a:r>
            <a:r>
              <a:rPr lang="en-IN" dirty="0"/>
              <a:t>data structures are basic structures and are directly operated upon by machine instructions</a:t>
            </a:r>
          </a:p>
          <a:p>
            <a:pPr lvl="1"/>
            <a:r>
              <a:rPr lang="en-IN" b="1" i="1" dirty="0" smtClean="0">
                <a:solidFill>
                  <a:srgbClr val="FF0000"/>
                </a:solidFill>
              </a:rPr>
              <a:t>Integers</a:t>
            </a:r>
            <a:r>
              <a:rPr lang="en-IN" dirty="0"/>
              <a:t>, </a:t>
            </a:r>
            <a:r>
              <a:rPr lang="en-IN" b="1" i="1" dirty="0">
                <a:solidFill>
                  <a:srgbClr val="FF0000"/>
                </a:solidFill>
              </a:rPr>
              <a:t>floats</a:t>
            </a:r>
            <a:r>
              <a:rPr lang="en-IN" dirty="0"/>
              <a:t>, </a:t>
            </a:r>
            <a:r>
              <a:rPr lang="en-IN" b="1" i="1" dirty="0">
                <a:solidFill>
                  <a:srgbClr val="FF0000"/>
                </a:solidFill>
              </a:rPr>
              <a:t>character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n-IN" b="1" i="1" dirty="0">
                <a:solidFill>
                  <a:srgbClr val="FF0000"/>
                </a:solidFill>
              </a:rPr>
              <a:t>pointers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are examples of primitive data </a:t>
            </a:r>
            <a:r>
              <a:rPr lang="en-IN" dirty="0" smtClean="0"/>
              <a:t>structures</a:t>
            </a:r>
          </a:p>
          <a:p>
            <a:r>
              <a:rPr lang="en-US" b="1" dirty="0"/>
              <a:t>Non primitive </a:t>
            </a:r>
            <a:r>
              <a:rPr lang="en-US" b="1" dirty="0" smtClean="0"/>
              <a:t>data </a:t>
            </a:r>
            <a:r>
              <a:rPr lang="en-US" b="1" dirty="0"/>
              <a:t>s</a:t>
            </a:r>
            <a:r>
              <a:rPr lang="en-US" b="1" dirty="0" smtClean="0"/>
              <a:t>tructure</a:t>
            </a:r>
          </a:p>
          <a:p>
            <a:pPr lvl="1"/>
            <a:r>
              <a:rPr lang="en-IN" dirty="0"/>
              <a:t>These are derived from primitive data structures</a:t>
            </a:r>
          </a:p>
          <a:p>
            <a:pPr lvl="1"/>
            <a:r>
              <a:rPr lang="en-IN" dirty="0"/>
              <a:t>The non-primitive data structures emphasize on structuring of a group of homogeneous or heterogeneous  data items</a:t>
            </a:r>
          </a:p>
          <a:p>
            <a:pPr lvl="1"/>
            <a:r>
              <a:rPr lang="en-IN" dirty="0"/>
              <a:t>Examples </a:t>
            </a:r>
            <a:r>
              <a:rPr lang="en-IN" dirty="0" smtClean="0"/>
              <a:t>of Non-primitive </a:t>
            </a:r>
            <a:r>
              <a:rPr lang="en-IN" dirty="0"/>
              <a:t>data type are </a:t>
            </a:r>
            <a:r>
              <a:rPr lang="en-IN" b="1" i="1" dirty="0">
                <a:solidFill>
                  <a:srgbClr val="FF0000"/>
                </a:solidFill>
              </a:rPr>
              <a:t>Array</a:t>
            </a:r>
            <a:r>
              <a:rPr lang="en-IN" dirty="0"/>
              <a:t>, </a:t>
            </a:r>
            <a:r>
              <a:rPr lang="en-IN" b="1" i="1" dirty="0">
                <a:solidFill>
                  <a:srgbClr val="FF0000"/>
                </a:solidFill>
              </a:rPr>
              <a:t>List</a:t>
            </a:r>
            <a:r>
              <a:rPr lang="en-IN" dirty="0"/>
              <a:t>, and </a:t>
            </a:r>
            <a:r>
              <a:rPr lang="en-IN" b="1" i="1" dirty="0" smtClean="0">
                <a:solidFill>
                  <a:srgbClr val="FF0000"/>
                </a:solidFill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49739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 primitive Data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Array:</a:t>
            </a:r>
            <a:r>
              <a:rPr lang="en-IN" dirty="0"/>
              <a:t> An array is a fixed-size sequenced collection of elements of the same data type.</a:t>
            </a:r>
          </a:p>
          <a:p>
            <a:r>
              <a:rPr lang="en-IN" b="1" dirty="0"/>
              <a:t>List:</a:t>
            </a:r>
            <a:r>
              <a:rPr lang="en-IN" dirty="0"/>
              <a:t> An ordered set containing variable number of elements is called as Lists.</a:t>
            </a:r>
          </a:p>
          <a:p>
            <a:r>
              <a:rPr lang="en-IN" b="1" dirty="0"/>
              <a:t>File:</a:t>
            </a:r>
            <a:r>
              <a:rPr lang="en-IN" dirty="0"/>
              <a:t> A file is a collection of logically related information. It can be viewed as a large list of records consisting of various fields.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3810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3810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3810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3810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4200" y="38100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54102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0" y="54102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2200" y="54102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00400" y="54102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38600" y="54102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1295400" y="56388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2133600" y="56388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>
            <a:off x="2971800" y="56388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3"/>
            <a:endCxn id="13" idx="1"/>
          </p:cNvCxnSpPr>
          <p:nvPr/>
        </p:nvCxnSpPr>
        <p:spPr>
          <a:xfrm>
            <a:off x="3810000" y="56388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810000"/>
            <a:ext cx="306284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600200" y="423615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Array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057400" y="5867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List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484420" y="54980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586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/ Non-Linear 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3429000"/>
          </a:xfrm>
        </p:spPr>
        <p:txBody>
          <a:bodyPr/>
          <a:lstStyle/>
          <a:p>
            <a:r>
              <a:rPr lang="en-US" b="1" dirty="0"/>
              <a:t>Linear data </a:t>
            </a:r>
            <a:r>
              <a:rPr lang="en-US" b="1" dirty="0" smtClean="0"/>
              <a:t>structures</a:t>
            </a:r>
          </a:p>
          <a:p>
            <a:pPr lvl="1"/>
            <a:r>
              <a:rPr lang="en-IN" dirty="0"/>
              <a:t>A data structure is said to be Linear, if its elements are connected in linear fashion by means of logically or in sequence memory </a:t>
            </a:r>
            <a:r>
              <a:rPr lang="en-IN" dirty="0" smtClean="0"/>
              <a:t>locations</a:t>
            </a:r>
          </a:p>
          <a:p>
            <a:pPr lvl="1"/>
            <a:r>
              <a:rPr lang="en-IN" dirty="0"/>
              <a:t>Examples of Linear Data Structure are </a:t>
            </a:r>
            <a:r>
              <a:rPr lang="en-IN" b="1" i="1" dirty="0">
                <a:solidFill>
                  <a:srgbClr val="FF0000"/>
                </a:solidFill>
              </a:rPr>
              <a:t>Stack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n-IN" b="1" i="1" dirty="0">
                <a:solidFill>
                  <a:srgbClr val="FF0000"/>
                </a:solidFill>
              </a:rPr>
              <a:t>Queue</a:t>
            </a:r>
            <a:r>
              <a:rPr lang="en-IN" dirty="0" smtClean="0"/>
              <a:t>.</a:t>
            </a:r>
          </a:p>
          <a:p>
            <a:r>
              <a:rPr lang="en-US" b="1" dirty="0"/>
              <a:t>Nonlinear data </a:t>
            </a:r>
            <a:r>
              <a:rPr lang="en-US" b="1" dirty="0" smtClean="0"/>
              <a:t>structures</a:t>
            </a:r>
          </a:p>
          <a:p>
            <a:pPr lvl="1"/>
            <a:r>
              <a:rPr lang="en-IN" dirty="0"/>
              <a:t>Nonlinear data structures are those data structure in which data items are not arranged in a </a:t>
            </a:r>
            <a:r>
              <a:rPr lang="en-IN" dirty="0" smtClean="0"/>
              <a:t>sequence</a:t>
            </a:r>
          </a:p>
          <a:p>
            <a:pPr lvl="1"/>
            <a:r>
              <a:rPr lang="en-IN" dirty="0"/>
              <a:t>Examples of Non-linear Data Structure are </a:t>
            </a:r>
            <a:r>
              <a:rPr lang="en-IN" b="1" i="1" dirty="0">
                <a:solidFill>
                  <a:srgbClr val="FF0000"/>
                </a:solidFill>
              </a:rPr>
              <a:t>Tree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n-IN" b="1" i="1" dirty="0">
                <a:solidFill>
                  <a:srgbClr val="FF0000"/>
                </a:solidFill>
              </a:rPr>
              <a:t>Graph</a:t>
            </a:r>
            <a:endParaRPr lang="en-US" b="1" i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E:\Clients\Darshan\Data Structure\images\Data Structure\391px-Data_stac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95800"/>
            <a:ext cx="1862137" cy="133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Clients\Darshan\Data Structure\images\Data Structure\Fifo_queu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95800"/>
            <a:ext cx="173840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:\Clients\Darshan\Data Structure\images\Data Structure\Tre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1828800" cy="150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Clients\Darshan\Data Structure\images\Data Structure\440px-6n-graph2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331059"/>
            <a:ext cx="1485900" cy="162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6096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6096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10200" y="6096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Tree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15200" y="60960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596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20411</TotalTime>
  <Words>991</Words>
  <Application>Microsoft Office PowerPoint</Application>
  <PresentationFormat>On-screen Show (4:3)</PresentationFormat>
  <Paragraphs>135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Consolas</vt:lpstr>
      <vt:lpstr>FontAwesome</vt:lpstr>
      <vt:lpstr>Open Sans</vt:lpstr>
      <vt:lpstr>Open Sans Extrabold</vt:lpstr>
      <vt:lpstr>Open Sans Semibold</vt:lpstr>
      <vt:lpstr>Times New Roman</vt:lpstr>
      <vt:lpstr>Wingdings</vt:lpstr>
      <vt:lpstr>Office Theme</vt:lpstr>
      <vt:lpstr>Unit – 1 Introduction to  Data Structure</vt:lpstr>
      <vt:lpstr>Topics to be covered</vt:lpstr>
      <vt:lpstr>What is Data?</vt:lpstr>
      <vt:lpstr>What is Data Structure?</vt:lpstr>
      <vt:lpstr>What is Data Structure? Cont</vt:lpstr>
      <vt:lpstr>Classification of Data Structure</vt:lpstr>
      <vt:lpstr>Primitive/Non-primitive data structures</vt:lpstr>
      <vt:lpstr>Non primitive Data Structure</vt:lpstr>
      <vt:lpstr>Linear / Non-Linear data structure</vt:lpstr>
      <vt:lpstr>Operations of Data Structure</vt:lpstr>
      <vt:lpstr>Operations of Data Structure Cont…</vt:lpstr>
      <vt:lpstr>Time and space analysis of algorithms</vt:lpstr>
      <vt:lpstr>Time and space analysis of algorithms</vt:lpstr>
      <vt:lpstr>Calculate Time Complexity of Algorithm</vt:lpstr>
      <vt:lpstr>Calculating Time Complexity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Administrator</cp:lastModifiedBy>
  <cp:revision>1549</cp:revision>
  <dcterms:created xsi:type="dcterms:W3CDTF">2013-05-17T03:00:03Z</dcterms:created>
  <dcterms:modified xsi:type="dcterms:W3CDTF">2017-08-03T07:12:50Z</dcterms:modified>
</cp:coreProperties>
</file>