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351" r:id="rId2"/>
    <p:sldId id="400" r:id="rId3"/>
    <p:sldId id="401" r:id="rId4"/>
    <p:sldId id="402" r:id="rId5"/>
    <p:sldId id="403"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 id="41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6kyFjHtvsYrWddI4j84wQ==" hashData="FSkyq6OiX6lPKhKK8ZcVRivDZoFdUZR3WRboybsy224aGTqCMynyDpAsxZmx9g5A4FaspxvvhP6U1tnB/37hi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0" d="100"/>
          <a:sy n="70" d="100"/>
        </p:scale>
        <p:origin x="120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28-09-2017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226338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828704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190500" y="-46037"/>
            <a:ext cx="8763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734704"/>
            <a:ext cx="87630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b="0" noProof="1" smtClean="0">
                <a:solidFill>
                  <a:srgbClr val="FFFFFF"/>
                </a:solidFill>
                <a:latin typeface="+mj-lt"/>
                <a:ea typeface="Open Sans" panose="020B0606030504020204" pitchFamily="34" charset="0"/>
                <a:cs typeface="Open Sans" panose="020B0606030504020204" pitchFamily="34" charset="0"/>
              </a:rPr>
              <a:t>Unit-10 Corporate Social Responsibility    </a:t>
            </a: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       </a:t>
            </a:r>
            <a:fld id="{BED48BBE-42B3-407B-9F1E-D25847CF8E88}"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6858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3435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190500" y="-46037"/>
            <a:ext cx="8763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734704"/>
            <a:ext cx="43815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Unit-1 Introduction to Economics</a:t>
            </a:r>
            <a:r>
              <a:rPr lang="en-IN" sz="1800" noProof="1" smtClean="0">
                <a:solidFill>
                  <a:srgbClr val="FFFFFF"/>
                </a:solidFill>
                <a:latin typeface="+mj-lt"/>
                <a:ea typeface="Open Sans" panose="020B0606030504020204" pitchFamily="34" charset="0"/>
                <a:cs typeface="Open Sans" panose="020B0606030504020204" pitchFamily="34" charset="0"/>
              </a:rPr>
              <a:t>		</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6858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lvl1pPr>
              <a:defRPr sz="1400"/>
            </a:lvl1pPr>
          </a:lstStyle>
          <a:p>
            <a:fld id="{5EA8BEFB-AE5B-48F9-BBAD-B489CDE48C80}" type="slidenum">
              <a:rPr lang="en-US" smtClean="0"/>
              <a:pPr/>
              <a:t>‹#›</a:t>
            </a:fld>
            <a:endParaRPr lang="en-US" dirty="0"/>
          </a:p>
        </p:txBody>
      </p:sp>
      <p:sp>
        <p:nvSpPr>
          <p:cNvPr id="8" name="Content Placeholder 2"/>
          <p:cNvSpPr>
            <a:spLocks noGrp="1"/>
          </p:cNvSpPr>
          <p:nvPr>
            <p:ph idx="13"/>
          </p:nvPr>
        </p:nvSpPr>
        <p:spPr>
          <a:xfrm>
            <a:off x="4597021" y="726744"/>
            <a:ext cx="43815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818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b="0" noProof="1" smtClean="0">
                <a:solidFill>
                  <a:srgbClr val="FFFFFF"/>
                </a:solidFill>
                <a:latin typeface="+mj-lt"/>
                <a:ea typeface="Open Sans" panose="020B0606030504020204" pitchFamily="34" charset="0"/>
                <a:cs typeface="Open Sans" panose="020B0606030504020204" pitchFamily="34" charset="0"/>
              </a:rPr>
              <a:t>Unit-</a:t>
            </a:r>
            <a:r>
              <a:rPr lang="en-IN" sz="1800" b="0" noProof="1" smtClean="0">
                <a:solidFill>
                  <a:srgbClr val="FFFFFF"/>
                </a:solidFill>
                <a:latin typeface="+mj-lt"/>
                <a:ea typeface="Open Sans" panose="020B0606030504020204" pitchFamily="34" charset="0"/>
                <a:cs typeface="Open Sans" panose="020B0606030504020204" pitchFamily="34" charset="0"/>
              </a:rPr>
              <a:t>4 Basic Economic Problems </a:t>
            </a:r>
            <a:r>
              <a:rPr lang="en-IN" sz="1800" b="0" baseline="0" noProof="1" smtClean="0">
                <a:solidFill>
                  <a:srgbClr val="FFFFFF"/>
                </a:solidFill>
                <a:latin typeface="+mj-lt"/>
                <a:ea typeface="Open Sans" panose="020B0606030504020204" pitchFamily="34" charset="0"/>
                <a:cs typeface="Open Sans" panose="020B0606030504020204" pitchFamily="34" charset="0"/>
              </a:rPr>
              <a:t>            </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         </a:t>
            </a:r>
            <a:fld id="{BED48BBE-42B3-407B-9F1E-D25847CF8E88}"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Technology</a:t>
            </a:r>
          </a:p>
        </p:txBody>
      </p:sp>
      <p:sp>
        <p:nvSpPr>
          <p:cNvPr id="2" name="Title 1"/>
          <p:cNvSpPr>
            <a:spLocks noGrp="1"/>
          </p:cNvSpPr>
          <p:nvPr>
            <p:ph type="ctrTitle"/>
          </p:nvPr>
        </p:nvSpPr>
        <p:spPr>
          <a:xfrm>
            <a:off x="304800" y="1295399"/>
            <a:ext cx="8839200" cy="2743201"/>
          </a:xfrm>
        </p:spPr>
        <p:txBody>
          <a:bodyPr anchor="b">
            <a:noAutofit/>
          </a:bodyPr>
          <a:lstStyle/>
          <a:p>
            <a:pPr algn="l"/>
            <a:r>
              <a:rPr lang="en-US" sz="4800" b="1" dirty="0" smtClean="0">
                <a:solidFill>
                  <a:schemeClr val="bg1"/>
                </a:solidFill>
                <a:latin typeface="+mj-lt"/>
                <a:ea typeface="Open Sans Semibold" panose="020B0706030804020204" pitchFamily="34" charset="0"/>
                <a:cs typeface="Open Sans Semibold" panose="020B0706030804020204" pitchFamily="34" charset="0"/>
              </a:rPr>
              <a:t>Unit-10</a:t>
            </a:r>
            <a:r>
              <a:rPr lang="en-US" sz="4800" b="1" dirty="0">
                <a:solidFill>
                  <a:schemeClr val="bg1"/>
                </a:solidFill>
                <a:latin typeface="+mj-lt"/>
                <a:ea typeface="Open Sans Semibold" panose="020B0706030804020204" pitchFamily="34" charset="0"/>
                <a:cs typeface="Open Sans Semibold" panose="020B0706030804020204" pitchFamily="34" charset="0"/>
              </a:rPr>
              <a:t/>
            </a:r>
            <a:br>
              <a:rPr lang="en-US" sz="4800" b="1" dirty="0">
                <a:solidFill>
                  <a:schemeClr val="bg1"/>
                </a:solidFill>
                <a:latin typeface="+mj-lt"/>
                <a:ea typeface="Open Sans Semibold" panose="020B0706030804020204" pitchFamily="34" charset="0"/>
                <a:cs typeface="Open Sans Semibold" panose="020B0706030804020204" pitchFamily="34" charset="0"/>
              </a:rPr>
            </a:br>
            <a:r>
              <a:rPr lang="en-US" sz="4800" b="1" dirty="0">
                <a:solidFill>
                  <a:schemeClr val="bg1"/>
                </a:solidFill>
                <a:latin typeface="+mj-lt"/>
                <a:ea typeface="Open Sans Semibold" panose="020B0706030804020204" pitchFamily="34" charset="0"/>
                <a:cs typeface="Open Sans Semibold" panose="020B0706030804020204" pitchFamily="34" charset="0"/>
              </a:rPr>
              <a:t>Corporate Social Responsibility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3012" y="5445241"/>
            <a:ext cx="3698588" cy="876404"/>
          </a:xfrm>
          <a:prstGeom prst="rect">
            <a:avLst/>
          </a:prstGeom>
        </p:spPr>
      </p:pic>
      <p:sp>
        <p:nvSpPr>
          <p:cNvPr id="9" name="Rounded Rectangle 8"/>
          <p:cNvSpPr/>
          <p:nvPr/>
        </p:nvSpPr>
        <p:spPr>
          <a:xfrm>
            <a:off x="179696" y="219300"/>
            <a:ext cx="4849504" cy="1076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000" dirty="0" smtClean="0">
                <a:solidFill>
                  <a:prstClr val="white"/>
                </a:solidFill>
              </a:rPr>
              <a:t>Engineering Economics and Management (2130004)</a:t>
            </a:r>
            <a:endParaRPr lang="en-US" sz="3000" dirty="0">
              <a:solidFill>
                <a:prstClr val="white"/>
              </a:solidFill>
            </a:endParaRP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612" y="219300"/>
            <a:ext cx="3703317"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ubtitle 2"/>
          <p:cNvSpPr txBox="1">
            <a:spLocks/>
          </p:cNvSpPr>
          <p:nvPr/>
        </p:nvSpPr>
        <p:spPr>
          <a:xfrm>
            <a:off x="312821" y="4191000"/>
            <a:ext cx="7162800" cy="1676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Vijay M. </a:t>
            </a:r>
            <a:r>
              <a:rPr lang="en-US" sz="36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Shekhat</a:t>
            </a:r>
            <a:endPar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vijay.shekhat@darshan.ac.in</a:t>
            </a:r>
          </a:p>
          <a:p>
            <a:pPr algn="l">
              <a:spcBef>
                <a:spcPts val="0"/>
              </a:spcBef>
            </a:pPr>
            <a:r>
              <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rPr>
              <a:t>+91 9727235778</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9189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6"/>
            </a:pPr>
            <a:r>
              <a:rPr lang="en-US" dirty="0"/>
              <a:t>Spirit of </a:t>
            </a:r>
            <a:r>
              <a:rPr lang="en-US" dirty="0" smtClean="0"/>
              <a:t>Trusteeship</a:t>
            </a:r>
            <a:endParaRPr lang="en-US" dirty="0"/>
          </a:p>
        </p:txBody>
      </p:sp>
      <p:sp>
        <p:nvSpPr>
          <p:cNvPr id="3" name="Content Placeholder 2"/>
          <p:cNvSpPr>
            <a:spLocks noGrp="1"/>
          </p:cNvSpPr>
          <p:nvPr>
            <p:ph idx="1"/>
          </p:nvPr>
        </p:nvSpPr>
        <p:spPr/>
        <p:txBody>
          <a:bodyPr/>
          <a:lstStyle/>
          <a:p>
            <a:r>
              <a:rPr lang="en-US" dirty="0"/>
              <a:t>The idea of trusteeship was </a:t>
            </a:r>
            <a:r>
              <a:rPr lang="en-US" dirty="0" smtClean="0"/>
              <a:t>proposed </a:t>
            </a:r>
            <a:r>
              <a:rPr lang="en-US" dirty="0"/>
              <a:t>by Tolstoy, Ruskin and Mahatma Gandhi. </a:t>
            </a:r>
            <a:endParaRPr lang="en-US" dirty="0" smtClean="0"/>
          </a:p>
          <a:p>
            <a:r>
              <a:rPr lang="en-US" dirty="0" smtClean="0"/>
              <a:t>According </a:t>
            </a:r>
            <a:r>
              <a:rPr lang="en-US" dirty="0"/>
              <a:t>to this principle, the managers of business are only the trustees of their property and it is their moral duty to use and manage all of their property for the welfare of the society. </a:t>
            </a:r>
            <a:endParaRPr lang="en-US" dirty="0" smtClean="0"/>
          </a:p>
          <a:p>
            <a:r>
              <a:rPr lang="en-US" dirty="0" smtClean="0"/>
              <a:t>No </a:t>
            </a:r>
            <a:r>
              <a:rPr lang="en-US" dirty="0"/>
              <a:t>individual has any </a:t>
            </a:r>
            <a:r>
              <a:rPr lang="en-US" dirty="0" smtClean="0"/>
              <a:t>right </a:t>
            </a:r>
            <a:r>
              <a:rPr lang="en-US" dirty="0"/>
              <a:t>to hold any property for personal gain only and to use it against the interests of society. </a:t>
            </a:r>
            <a:endParaRPr lang="en-US" dirty="0" smtClean="0"/>
          </a:p>
          <a:p>
            <a:r>
              <a:rPr lang="en-US" dirty="0" smtClean="0"/>
              <a:t>All </a:t>
            </a:r>
            <a:r>
              <a:rPr lang="en-US" dirty="0"/>
              <a:t>resources must be fully utilized for production of goods and </a:t>
            </a:r>
            <a:r>
              <a:rPr lang="en-US" dirty="0" smtClean="0"/>
              <a:t>services.</a:t>
            </a:r>
          </a:p>
          <a:p>
            <a:r>
              <a:rPr lang="en-US" dirty="0" smtClean="0"/>
              <a:t>As </a:t>
            </a:r>
            <a:r>
              <a:rPr lang="en-US" dirty="0"/>
              <a:t>far back as in 1927, a top industrialist had remarked, </a:t>
            </a:r>
          </a:p>
          <a:p>
            <a:pPr marL="400050" lvl="1" indent="0">
              <a:buNone/>
            </a:pPr>
            <a:r>
              <a:rPr lang="en-US" dirty="0" smtClean="0"/>
              <a:t>“</a:t>
            </a:r>
            <a:r>
              <a:rPr lang="en-US" dirty="0"/>
              <a:t>We consider ourselves to be the trustees of </a:t>
            </a:r>
            <a:r>
              <a:rPr lang="en-US" dirty="0" smtClean="0"/>
              <a:t>our </a:t>
            </a:r>
            <a:r>
              <a:rPr lang="en-US" dirty="0"/>
              <a:t>wealth, which is to be managed only for the benefits of workers and  consumers”</a:t>
            </a:r>
          </a:p>
        </p:txBody>
      </p:sp>
    </p:spTree>
    <p:extLst>
      <p:ext uri="{BB962C8B-B14F-4D97-AF65-F5344CB8AC3E}">
        <p14:creationId xmlns:p14="http://schemas.microsoft.com/office/powerpoint/2010/main" val="361715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6037"/>
            <a:ext cx="8763000" cy="808037"/>
          </a:xfrm>
        </p:spPr>
        <p:txBody>
          <a:bodyPr>
            <a:normAutofit/>
          </a:bodyPr>
          <a:lstStyle/>
          <a:p>
            <a:pPr marL="742950" indent="-742950">
              <a:buFont typeface="+mj-lt"/>
              <a:buAutoNum type="arabicParenR" startAt="7"/>
            </a:pPr>
            <a:r>
              <a:rPr lang="en-US" dirty="0" smtClean="0"/>
              <a:t>Essential for </a:t>
            </a:r>
            <a:r>
              <a:rPr lang="en-US" dirty="0"/>
              <a:t>t</a:t>
            </a:r>
            <a:r>
              <a:rPr lang="en-US" dirty="0" smtClean="0"/>
              <a:t>he Growth of Business</a:t>
            </a:r>
            <a:endParaRPr lang="en-US" dirty="0"/>
          </a:p>
        </p:txBody>
      </p:sp>
      <p:sp>
        <p:nvSpPr>
          <p:cNvPr id="3" name="Content Placeholder 2"/>
          <p:cNvSpPr>
            <a:spLocks noGrp="1"/>
          </p:cNvSpPr>
          <p:nvPr>
            <p:ph idx="1"/>
          </p:nvPr>
        </p:nvSpPr>
        <p:spPr/>
        <p:txBody>
          <a:bodyPr/>
          <a:lstStyle/>
          <a:p>
            <a:r>
              <a:rPr lang="en-US" dirty="0"/>
              <a:t>A business firm that neglects the expectations of the society cannot </a:t>
            </a:r>
            <a:r>
              <a:rPr lang="en-US" dirty="0" smtClean="0"/>
              <a:t>succeed. </a:t>
            </a:r>
          </a:p>
          <a:p>
            <a:r>
              <a:rPr lang="en-US" dirty="0"/>
              <a:t>C</a:t>
            </a:r>
            <a:r>
              <a:rPr lang="en-US" dirty="0" smtClean="0"/>
              <a:t>aring </a:t>
            </a:r>
            <a:r>
              <a:rPr lang="en-US" dirty="0"/>
              <a:t>attitude of various sections of the society is essential for the success of business. </a:t>
            </a:r>
            <a:endParaRPr lang="en-US" dirty="0" smtClean="0"/>
          </a:p>
          <a:p>
            <a:r>
              <a:rPr lang="en-US" dirty="0" smtClean="0"/>
              <a:t>The </a:t>
            </a:r>
            <a:r>
              <a:rPr lang="en-US" dirty="0">
                <a:solidFill>
                  <a:srgbClr val="FF0000"/>
                </a:solidFill>
              </a:rPr>
              <a:t>co-operation of the </a:t>
            </a:r>
            <a:r>
              <a:rPr lang="en-US" dirty="0" smtClean="0">
                <a:solidFill>
                  <a:srgbClr val="FF0000"/>
                </a:solidFill>
              </a:rPr>
              <a:t>workers</a:t>
            </a:r>
            <a:r>
              <a:rPr lang="en-US" dirty="0" smtClean="0"/>
              <a:t>, </a:t>
            </a:r>
            <a:r>
              <a:rPr lang="en-US" dirty="0" smtClean="0">
                <a:solidFill>
                  <a:srgbClr val="FF0000"/>
                </a:solidFill>
              </a:rPr>
              <a:t>good </a:t>
            </a:r>
            <a:r>
              <a:rPr lang="en-US" dirty="0">
                <a:solidFill>
                  <a:srgbClr val="FF0000"/>
                </a:solidFill>
              </a:rPr>
              <a:t>wishes of the local population</a:t>
            </a:r>
            <a:r>
              <a:rPr lang="en-US" dirty="0"/>
              <a:t> and </a:t>
            </a:r>
            <a:r>
              <a:rPr lang="en-US" dirty="0">
                <a:solidFill>
                  <a:srgbClr val="FF0000"/>
                </a:solidFill>
              </a:rPr>
              <a:t>attachment of the consumers </a:t>
            </a:r>
            <a:r>
              <a:rPr lang="en-US" dirty="0"/>
              <a:t>are essential to the growth of business unit. </a:t>
            </a:r>
            <a:endParaRPr lang="en-US" dirty="0" smtClean="0"/>
          </a:p>
          <a:p>
            <a:r>
              <a:rPr lang="en-US" dirty="0" smtClean="0"/>
              <a:t>Therefore</a:t>
            </a:r>
            <a:r>
              <a:rPr lang="en-US" dirty="0"/>
              <a:t>, the manager of business must not neglect their duty towards all these section of society.</a:t>
            </a:r>
          </a:p>
        </p:txBody>
      </p:sp>
    </p:spTree>
    <p:extLst>
      <p:ext uri="{BB962C8B-B14F-4D97-AF65-F5344CB8AC3E}">
        <p14:creationId xmlns:p14="http://schemas.microsoft.com/office/powerpoint/2010/main" val="372732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(Importance</a:t>
            </a:r>
            <a:r>
              <a:rPr lang="en-US" dirty="0"/>
              <a:t>) of </a:t>
            </a:r>
            <a:r>
              <a:rPr lang="en-US" dirty="0" smtClean="0"/>
              <a:t>CSR</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t>Satisfied employees</a:t>
            </a:r>
          </a:p>
          <a:p>
            <a:pPr lvl="1" indent="-342900"/>
            <a:r>
              <a:rPr lang="en-US" dirty="0"/>
              <a:t>Employees want to feel proud of the organization they work for. </a:t>
            </a:r>
            <a:endParaRPr lang="en-US" dirty="0" smtClean="0"/>
          </a:p>
          <a:p>
            <a:pPr lvl="1" indent="-342900"/>
            <a:r>
              <a:rPr lang="en-US" dirty="0" smtClean="0"/>
              <a:t>An </a:t>
            </a:r>
            <a:r>
              <a:rPr lang="en-US" dirty="0"/>
              <a:t>employee with a positive attitude towards the company is less likely to look for a job elsewhere. </a:t>
            </a:r>
            <a:endParaRPr lang="en-US" dirty="0" smtClean="0"/>
          </a:p>
          <a:p>
            <a:pPr lvl="1" indent="-342900"/>
            <a:r>
              <a:rPr lang="en-US" dirty="0" smtClean="0"/>
              <a:t>It </a:t>
            </a:r>
            <a:r>
              <a:rPr lang="en-US" dirty="0"/>
              <a:t>is also likely that you will receive more job applications because people want to work for you.</a:t>
            </a:r>
            <a:endParaRPr lang="en-US" dirty="0" smtClean="0"/>
          </a:p>
          <a:p>
            <a:pPr marL="457200" indent="-457200">
              <a:buFont typeface="+mj-lt"/>
              <a:buAutoNum type="arabicParenR"/>
            </a:pPr>
            <a:r>
              <a:rPr lang="en-US" dirty="0" smtClean="0"/>
              <a:t>Commitment with stakeholders</a:t>
            </a:r>
          </a:p>
          <a:p>
            <a:pPr marL="857250" lvl="1" indent="-457200"/>
            <a:r>
              <a:rPr lang="en-US" dirty="0"/>
              <a:t>I</a:t>
            </a:r>
            <a:r>
              <a:rPr lang="en-US" dirty="0" smtClean="0"/>
              <a:t>t </a:t>
            </a:r>
            <a:r>
              <a:rPr lang="en-US" dirty="0"/>
              <a:t>enables enterprises to predict better and take advantage of fast changing expectations in society as well as operating conditions. </a:t>
            </a:r>
            <a:endParaRPr lang="en-US" dirty="0" smtClean="0"/>
          </a:p>
          <a:p>
            <a:pPr marL="857250" lvl="1" indent="-457200"/>
            <a:r>
              <a:rPr lang="en-US" dirty="0" smtClean="0"/>
              <a:t>This </a:t>
            </a:r>
            <a:r>
              <a:rPr lang="en-US" dirty="0"/>
              <a:t>means it can also act as a driver for the development of </a:t>
            </a:r>
            <a:r>
              <a:rPr lang="en-US" dirty="0" smtClean="0"/>
              <a:t>new markets </a:t>
            </a:r>
            <a:r>
              <a:rPr lang="en-US" dirty="0"/>
              <a:t>and create real opportunities </a:t>
            </a:r>
            <a:r>
              <a:rPr lang="en-US" dirty="0" smtClean="0"/>
              <a:t>for growth.</a:t>
            </a:r>
          </a:p>
        </p:txBody>
      </p:sp>
    </p:spTree>
    <p:extLst>
      <p:ext uri="{BB962C8B-B14F-4D97-AF65-F5344CB8AC3E}">
        <p14:creationId xmlns:p14="http://schemas.microsoft.com/office/powerpoint/2010/main" val="114351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457200" indent="-457200">
              <a:buFont typeface="+mj-lt"/>
              <a:buAutoNum type="arabicParenR" startAt="3"/>
            </a:pPr>
            <a:r>
              <a:rPr lang="en-US" dirty="0" smtClean="0"/>
              <a:t>Creating long-term employee, consumer and citizen trust</a:t>
            </a:r>
          </a:p>
          <a:p>
            <a:pPr marL="857250" lvl="1" indent="-457200"/>
            <a:r>
              <a:rPr lang="en-US" dirty="0"/>
              <a:t>By addressing their social responsibility, enterprises can build long-term employee, consumer and citizen </a:t>
            </a:r>
            <a:r>
              <a:rPr lang="en-US" dirty="0" smtClean="0"/>
              <a:t>trust. </a:t>
            </a:r>
          </a:p>
          <a:p>
            <a:pPr marL="857250" lvl="1" indent="-457200"/>
            <a:r>
              <a:rPr lang="en-US" dirty="0" smtClean="0"/>
              <a:t>This </a:t>
            </a:r>
            <a:r>
              <a:rPr lang="en-US" dirty="0"/>
              <a:t>helps to create an environment in which enterprises can innovate and grow. </a:t>
            </a:r>
            <a:endParaRPr lang="en-US" dirty="0" smtClean="0"/>
          </a:p>
          <a:p>
            <a:pPr marL="457200" indent="-457200">
              <a:buFont typeface="+mj-lt"/>
              <a:buAutoNum type="arabicParenR" startAt="3"/>
            </a:pPr>
            <a:r>
              <a:rPr lang="en-US" dirty="0" smtClean="0"/>
              <a:t>Costs reductions</a:t>
            </a:r>
          </a:p>
          <a:p>
            <a:pPr marL="857250" lvl="1" indent="-457200"/>
            <a:r>
              <a:rPr lang="en-US" dirty="0"/>
              <a:t>Companies can reduce the </a:t>
            </a:r>
            <a:r>
              <a:rPr lang="en-US" dirty="0" smtClean="0"/>
              <a:t>costs </a:t>
            </a:r>
            <a:r>
              <a:rPr lang="en-US" dirty="0"/>
              <a:t>by hiring the right person at the right job with effective </a:t>
            </a:r>
            <a:r>
              <a:rPr lang="en-US" dirty="0" smtClean="0"/>
              <a:t>retention </a:t>
            </a:r>
            <a:r>
              <a:rPr lang="en-US" dirty="0"/>
              <a:t>strategies</a:t>
            </a:r>
            <a:r>
              <a:rPr lang="en-US" dirty="0" smtClean="0"/>
              <a:t>.</a:t>
            </a:r>
          </a:p>
          <a:p>
            <a:pPr marL="857250" lvl="1" indent="-457200"/>
            <a:r>
              <a:rPr lang="en-US" dirty="0" smtClean="0"/>
              <a:t>Because </a:t>
            </a:r>
            <a:r>
              <a:rPr lang="en-US" dirty="0"/>
              <a:t>retention cost is lesser than recruitment cost. </a:t>
            </a:r>
            <a:endParaRPr lang="en-US" dirty="0" smtClean="0"/>
          </a:p>
          <a:p>
            <a:pPr marL="857250" lvl="1" indent="-457200"/>
            <a:r>
              <a:rPr lang="en-US" dirty="0" smtClean="0"/>
              <a:t>Organizations </a:t>
            </a:r>
            <a:r>
              <a:rPr lang="en-US" dirty="0"/>
              <a:t>can also implement energy savings programs through energy audits. </a:t>
            </a:r>
            <a:endParaRPr lang="en-US" dirty="0" smtClean="0"/>
          </a:p>
          <a:p>
            <a:pPr marL="857250" lvl="1" indent="-457200"/>
            <a:r>
              <a:rPr lang="en-US" dirty="0" smtClean="0"/>
              <a:t>Effective </a:t>
            </a:r>
            <a:r>
              <a:rPr lang="en-US" dirty="0"/>
              <a:t>CSR can assist the companies in managing </a:t>
            </a:r>
            <a:r>
              <a:rPr lang="en-US" dirty="0" smtClean="0"/>
              <a:t>possible </a:t>
            </a:r>
            <a:r>
              <a:rPr lang="en-US" dirty="0"/>
              <a:t>risks and </a:t>
            </a:r>
            <a:r>
              <a:rPr lang="en-US" dirty="0" smtClean="0"/>
              <a:t>responsibilities </a:t>
            </a:r>
            <a:r>
              <a:rPr lang="en-US" dirty="0"/>
              <a:t>very effectively</a:t>
            </a:r>
            <a:r>
              <a:rPr lang="en-US" dirty="0" smtClean="0"/>
              <a:t>.</a:t>
            </a:r>
          </a:p>
        </p:txBody>
      </p:sp>
    </p:spTree>
    <p:extLst>
      <p:ext uri="{BB962C8B-B14F-4D97-AF65-F5344CB8AC3E}">
        <p14:creationId xmlns:p14="http://schemas.microsoft.com/office/powerpoint/2010/main" val="274612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457200" indent="-457200">
              <a:buFont typeface="+mj-lt"/>
              <a:buAutoNum type="arabicParenR" startAt="5"/>
            </a:pPr>
            <a:r>
              <a:rPr lang="en-US" dirty="0" smtClean="0"/>
              <a:t>Win  new  business  opportunities  for  sustainable  future</a:t>
            </a:r>
          </a:p>
          <a:p>
            <a:pPr marL="857250" lvl="1" indent="-457200"/>
            <a:r>
              <a:rPr lang="en-US" dirty="0"/>
              <a:t>The  business  must  be  in a constant interaction</a:t>
            </a:r>
            <a:r>
              <a:rPr lang="en-US" dirty="0" smtClean="0"/>
              <a:t> </a:t>
            </a:r>
            <a:r>
              <a:rPr lang="en-US" dirty="0"/>
              <a:t>with customers, suppliers and other parties that affect the organization. </a:t>
            </a:r>
            <a:endParaRPr lang="en-US" dirty="0" smtClean="0"/>
          </a:p>
          <a:p>
            <a:pPr marL="857250" lvl="1" indent="-457200"/>
            <a:r>
              <a:rPr lang="en-US" dirty="0" smtClean="0"/>
              <a:t>Because </a:t>
            </a:r>
            <a:r>
              <a:rPr lang="en-US" dirty="0"/>
              <a:t>of continuous interaction with other parties, your business will be the first to know about new business opportunities.</a:t>
            </a:r>
            <a:endParaRPr lang="en-US" dirty="0" smtClean="0"/>
          </a:p>
          <a:p>
            <a:pPr marL="457200" indent="-457200">
              <a:buFont typeface="+mj-lt"/>
              <a:buAutoNum type="arabicParenR" startAt="5"/>
            </a:pPr>
            <a:r>
              <a:rPr lang="en-US" dirty="0" smtClean="0"/>
              <a:t>Reducing the social effects of the crisis</a:t>
            </a:r>
          </a:p>
          <a:p>
            <a:pPr marL="857250" lvl="1" indent="-457200"/>
            <a:r>
              <a:rPr lang="en-US" dirty="0"/>
              <a:t>CSR also helps to reduce the social effects of the crisis, including job losses, is part of the social responsibility of enterprises. </a:t>
            </a:r>
            <a:endParaRPr lang="en-US" dirty="0" smtClean="0"/>
          </a:p>
          <a:p>
            <a:pPr marL="857250" lvl="1" indent="-457200"/>
            <a:r>
              <a:rPr lang="en-US" dirty="0" smtClean="0"/>
              <a:t>CSR </a:t>
            </a:r>
            <a:r>
              <a:rPr lang="en-US" dirty="0"/>
              <a:t>offers a set of values on which we have to build an organized society and to look for sustainable economic system. </a:t>
            </a:r>
            <a:endParaRPr lang="en-US" dirty="0" smtClean="0"/>
          </a:p>
          <a:p>
            <a:pPr marL="857250" lvl="1" indent="-457200"/>
            <a:r>
              <a:rPr lang="en-US" dirty="0" smtClean="0"/>
              <a:t>It </a:t>
            </a:r>
            <a:r>
              <a:rPr lang="en-US" dirty="0"/>
              <a:t>aims to create conditions favorable to sustainable growth, responsible business behavior and </a:t>
            </a:r>
            <a:r>
              <a:rPr lang="en-US" dirty="0" smtClean="0"/>
              <a:t>long lasting </a:t>
            </a:r>
            <a:r>
              <a:rPr lang="en-US" dirty="0"/>
              <a:t>job </a:t>
            </a:r>
            <a:r>
              <a:rPr lang="en-US" dirty="0" smtClean="0"/>
              <a:t>creation through </a:t>
            </a:r>
            <a:r>
              <a:rPr lang="en-US" dirty="0"/>
              <a:t>CSR.</a:t>
            </a:r>
          </a:p>
        </p:txBody>
      </p:sp>
    </p:spTree>
    <p:extLst>
      <p:ext uri="{BB962C8B-B14F-4D97-AF65-F5344CB8AC3E}">
        <p14:creationId xmlns:p14="http://schemas.microsoft.com/office/powerpoint/2010/main" val="16235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a:t>
            </a:r>
          </a:p>
        </p:txBody>
      </p:sp>
      <p:sp>
        <p:nvSpPr>
          <p:cNvPr id="3" name="Content Placeholder 2"/>
          <p:cNvSpPr>
            <a:spLocks noGrp="1"/>
          </p:cNvSpPr>
          <p:nvPr>
            <p:ph idx="1"/>
          </p:nvPr>
        </p:nvSpPr>
        <p:spPr/>
        <p:txBody>
          <a:bodyPr/>
          <a:lstStyle/>
          <a:p>
            <a:r>
              <a:rPr lang="en-US" dirty="0" smtClean="0"/>
              <a:t>Management </a:t>
            </a:r>
            <a:r>
              <a:rPr lang="en-US" dirty="0"/>
              <a:t>ethics is the ethical (proper/right) treatment of employees, stockholders, owners and the public by a company. </a:t>
            </a:r>
            <a:endParaRPr lang="en-US" dirty="0" smtClean="0"/>
          </a:p>
          <a:p>
            <a:r>
              <a:rPr lang="en-US" dirty="0" smtClean="0"/>
              <a:t>Employees </a:t>
            </a:r>
            <a:r>
              <a:rPr lang="en-US" dirty="0"/>
              <a:t>should be treated well, whether they are employed here or overseas</a:t>
            </a:r>
            <a:r>
              <a:rPr lang="en-US" dirty="0" smtClean="0"/>
              <a:t>.</a:t>
            </a:r>
            <a:endParaRPr lang="en-US" dirty="0"/>
          </a:p>
          <a:p>
            <a:r>
              <a:rPr lang="en-US" dirty="0" smtClean="0"/>
              <a:t>Ethics </a:t>
            </a:r>
            <a:r>
              <a:rPr lang="en-US" dirty="0"/>
              <a:t>and ethical behaviors are the essential parts of healthy management. </a:t>
            </a:r>
          </a:p>
          <a:p>
            <a:r>
              <a:rPr lang="en-US" dirty="0" smtClean="0"/>
              <a:t>From </a:t>
            </a:r>
            <a:r>
              <a:rPr lang="en-US" dirty="0"/>
              <a:t>a management perspective, behaving ethically is an integral part of long-term career success. </a:t>
            </a:r>
          </a:p>
          <a:p>
            <a:endParaRPr lang="en-US" dirty="0"/>
          </a:p>
        </p:txBody>
      </p:sp>
    </p:spTree>
    <p:extLst>
      <p:ext uri="{BB962C8B-B14F-4D97-AF65-F5344CB8AC3E}">
        <p14:creationId xmlns:p14="http://schemas.microsoft.com/office/powerpoint/2010/main" val="11035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r>
              <a:rPr lang="en-US" dirty="0" smtClean="0"/>
              <a:t>(Importance) of Ethics</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t>Satisfying </a:t>
            </a:r>
            <a:r>
              <a:rPr lang="en-US" dirty="0"/>
              <a:t>Basic Human </a:t>
            </a:r>
            <a:r>
              <a:rPr lang="en-US" dirty="0" smtClean="0"/>
              <a:t>Needs</a:t>
            </a:r>
          </a:p>
          <a:p>
            <a:pPr marL="857250" lvl="1" indent="-457200"/>
            <a:r>
              <a:rPr lang="en-US" dirty="0" smtClean="0"/>
              <a:t>Being </a:t>
            </a:r>
            <a:r>
              <a:rPr lang="en-US" dirty="0"/>
              <a:t>fair, honest and ethical is one the basic human needs. </a:t>
            </a:r>
            <a:endParaRPr lang="en-US" dirty="0" smtClean="0"/>
          </a:p>
          <a:p>
            <a:pPr marL="857250" lvl="1" indent="-457200"/>
            <a:r>
              <a:rPr lang="en-US" dirty="0" smtClean="0"/>
              <a:t>Every </a:t>
            </a:r>
            <a:r>
              <a:rPr lang="en-US" dirty="0"/>
              <a:t>employee desires to be such himself and to work for an organization that is fair and ethical in its practices.</a:t>
            </a:r>
          </a:p>
          <a:p>
            <a:pPr marL="457200" indent="-457200">
              <a:buFont typeface="+mj-lt"/>
              <a:buAutoNum type="arabicParenR"/>
            </a:pPr>
            <a:r>
              <a:rPr lang="en-US" dirty="0" smtClean="0"/>
              <a:t>Creating Credibility</a:t>
            </a:r>
          </a:p>
          <a:p>
            <a:pPr marL="857250" lvl="1" indent="-457200"/>
            <a:r>
              <a:rPr lang="en-US" dirty="0" smtClean="0"/>
              <a:t>An </a:t>
            </a:r>
            <a:r>
              <a:rPr lang="en-US" dirty="0"/>
              <a:t>organization that is believed to be driven by moral values is respected in the </a:t>
            </a:r>
            <a:r>
              <a:rPr lang="en-US" dirty="0" smtClean="0"/>
              <a:t>society.</a:t>
            </a:r>
          </a:p>
          <a:p>
            <a:pPr marL="857250" lvl="1" indent="-457200"/>
            <a:r>
              <a:rPr lang="en-US" dirty="0" smtClean="0"/>
              <a:t>Infosys</a:t>
            </a:r>
            <a:r>
              <a:rPr lang="en-US" dirty="0"/>
              <a:t>, for example is perceived as an organization for good corporate governance and social responsibility </a:t>
            </a:r>
            <a:r>
              <a:rPr lang="en-US" dirty="0" smtClean="0"/>
              <a:t>initiatives.</a:t>
            </a:r>
          </a:p>
          <a:p>
            <a:pPr marL="857250" lvl="1" indent="-457200"/>
            <a:r>
              <a:rPr lang="en-US" dirty="0" smtClean="0"/>
              <a:t>This perception </a:t>
            </a:r>
            <a:r>
              <a:rPr lang="en-US" dirty="0"/>
              <a:t>is held far and wide even by those who </a:t>
            </a:r>
            <a:r>
              <a:rPr lang="en-US" dirty="0" smtClean="0"/>
              <a:t>do not </a:t>
            </a:r>
            <a:r>
              <a:rPr lang="en-US" dirty="0"/>
              <a:t>even know </a:t>
            </a:r>
            <a:r>
              <a:rPr lang="en-US" dirty="0" smtClean="0"/>
              <a:t>organization </a:t>
            </a:r>
            <a:r>
              <a:rPr lang="en-US" dirty="0"/>
              <a:t>is </a:t>
            </a:r>
            <a:r>
              <a:rPr lang="en-US" dirty="0" smtClean="0"/>
              <a:t>doing what business.</a:t>
            </a:r>
            <a:endParaRPr lang="en-US" dirty="0"/>
          </a:p>
        </p:txBody>
      </p:sp>
    </p:spTree>
    <p:extLst>
      <p:ext uri="{BB962C8B-B14F-4D97-AF65-F5344CB8AC3E}">
        <p14:creationId xmlns:p14="http://schemas.microsoft.com/office/powerpoint/2010/main" val="424092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457200" indent="-457200">
              <a:buFont typeface="+mj-lt"/>
              <a:buAutoNum type="arabicParenR" startAt="3"/>
            </a:pPr>
            <a:r>
              <a:rPr lang="en-US" dirty="0" smtClean="0"/>
              <a:t>Uniting (bonding) </a:t>
            </a:r>
            <a:r>
              <a:rPr lang="en-US" dirty="0"/>
              <a:t>People and </a:t>
            </a:r>
            <a:r>
              <a:rPr lang="en-US" dirty="0" smtClean="0"/>
              <a:t>Leadership</a:t>
            </a:r>
          </a:p>
          <a:p>
            <a:pPr marL="857250" lvl="1" indent="-457200"/>
            <a:r>
              <a:rPr lang="en-US" dirty="0" smtClean="0"/>
              <a:t>An </a:t>
            </a:r>
            <a:r>
              <a:rPr lang="en-US" dirty="0"/>
              <a:t>organization driven by values is </a:t>
            </a:r>
            <a:r>
              <a:rPr lang="en-US" dirty="0" smtClean="0"/>
              <a:t>respected </a:t>
            </a:r>
            <a:r>
              <a:rPr lang="en-US" dirty="0"/>
              <a:t>by its employees also. </a:t>
            </a:r>
            <a:endParaRPr lang="en-US" dirty="0" smtClean="0"/>
          </a:p>
          <a:p>
            <a:pPr marL="857250" lvl="1" indent="-457200"/>
            <a:r>
              <a:rPr lang="en-US" dirty="0" smtClean="0"/>
              <a:t>They </a:t>
            </a:r>
            <a:r>
              <a:rPr lang="en-US" dirty="0"/>
              <a:t>are the common thread that brings the employees and the decision makers on a common platform</a:t>
            </a:r>
            <a:r>
              <a:rPr lang="en-US" dirty="0" smtClean="0"/>
              <a:t>.</a:t>
            </a:r>
          </a:p>
          <a:p>
            <a:pPr marL="857250" lvl="1" indent="-457200"/>
            <a:r>
              <a:rPr lang="en-US" dirty="0" smtClean="0"/>
              <a:t>This </a:t>
            </a:r>
            <a:r>
              <a:rPr lang="en-US" dirty="0"/>
              <a:t>goes a long way in aligning behaviors within the organization towards achievement of one common goal or mission.</a:t>
            </a:r>
          </a:p>
          <a:p>
            <a:pPr marL="457200" indent="-457200">
              <a:buFont typeface="+mj-lt"/>
              <a:buAutoNum type="arabicParenR" startAt="3"/>
            </a:pPr>
            <a:r>
              <a:rPr lang="en-US" dirty="0" smtClean="0"/>
              <a:t>Improving </a:t>
            </a:r>
            <a:r>
              <a:rPr lang="en-US" dirty="0"/>
              <a:t>Decision </a:t>
            </a:r>
            <a:r>
              <a:rPr lang="en-US" dirty="0" smtClean="0"/>
              <a:t>Making</a:t>
            </a:r>
          </a:p>
          <a:p>
            <a:pPr marL="857250" lvl="1" indent="-457200"/>
            <a:r>
              <a:rPr lang="en-US" dirty="0" smtClean="0"/>
              <a:t>A </a:t>
            </a:r>
            <a:r>
              <a:rPr lang="en-US" dirty="0"/>
              <a:t>man’s destiny is the sums total of all the decisions that he/she takes in course of his life. </a:t>
            </a:r>
            <a:endParaRPr lang="en-US" dirty="0" smtClean="0"/>
          </a:p>
          <a:p>
            <a:pPr marL="857250" lvl="1" indent="-457200"/>
            <a:r>
              <a:rPr lang="en-US" dirty="0" smtClean="0"/>
              <a:t>The </a:t>
            </a:r>
            <a:r>
              <a:rPr lang="en-US" dirty="0"/>
              <a:t>same holds true for organizations. </a:t>
            </a:r>
            <a:endParaRPr lang="en-US" dirty="0" smtClean="0"/>
          </a:p>
          <a:p>
            <a:pPr marL="857250" lvl="1" indent="-457200"/>
            <a:r>
              <a:rPr lang="en-US" dirty="0" smtClean="0"/>
              <a:t>Decisions </a:t>
            </a:r>
            <a:r>
              <a:rPr lang="en-US" dirty="0"/>
              <a:t>are driven by values</a:t>
            </a:r>
            <a:r>
              <a:rPr lang="en-US" dirty="0" smtClean="0"/>
              <a:t>.</a:t>
            </a:r>
          </a:p>
        </p:txBody>
      </p:sp>
    </p:spTree>
    <p:extLst>
      <p:ext uri="{BB962C8B-B14F-4D97-AF65-F5344CB8AC3E}">
        <p14:creationId xmlns:p14="http://schemas.microsoft.com/office/powerpoint/2010/main" val="413997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457200" indent="-457200">
              <a:buFont typeface="+mj-lt"/>
              <a:buAutoNum type="arabicParenR" startAt="5"/>
            </a:pPr>
            <a:r>
              <a:rPr lang="en-US" dirty="0" smtClean="0"/>
              <a:t>Long </a:t>
            </a:r>
            <a:r>
              <a:rPr lang="en-US" dirty="0"/>
              <a:t>Term </a:t>
            </a:r>
            <a:r>
              <a:rPr lang="en-US" dirty="0" smtClean="0"/>
              <a:t>Gains</a:t>
            </a:r>
          </a:p>
          <a:p>
            <a:pPr marL="857250" lvl="1" indent="-457200"/>
            <a:r>
              <a:rPr lang="en-US" dirty="0" smtClean="0"/>
              <a:t>Organizations </a:t>
            </a:r>
            <a:r>
              <a:rPr lang="en-US" dirty="0"/>
              <a:t>guided by ethics and values are profitable in the long run, though in the short run they may seem to lose money. </a:t>
            </a:r>
            <a:endParaRPr lang="en-US" dirty="0" smtClean="0"/>
          </a:p>
          <a:p>
            <a:pPr marL="857250" lvl="1" indent="-457200"/>
            <a:r>
              <a:rPr lang="en-US" dirty="0" smtClean="0"/>
              <a:t>Tata </a:t>
            </a:r>
            <a:r>
              <a:rPr lang="en-US" dirty="0"/>
              <a:t>group, one of the largest business </a:t>
            </a:r>
            <a:r>
              <a:rPr lang="en-US" dirty="0" smtClean="0"/>
              <a:t>corporations </a:t>
            </a:r>
            <a:r>
              <a:rPr lang="en-US" dirty="0"/>
              <a:t>in India was seen on the </a:t>
            </a:r>
            <a:r>
              <a:rPr lang="en-US" dirty="0" smtClean="0"/>
              <a:t>border </a:t>
            </a:r>
            <a:r>
              <a:rPr lang="en-US" dirty="0"/>
              <a:t>of decline at the beginning of </a:t>
            </a:r>
            <a:r>
              <a:rPr lang="en-US" dirty="0" smtClean="0"/>
              <a:t>1990’s.</a:t>
            </a:r>
          </a:p>
          <a:p>
            <a:pPr marL="457200" indent="-457200">
              <a:buFont typeface="+mj-lt"/>
              <a:buAutoNum type="arabicParenR" startAt="5"/>
            </a:pPr>
            <a:r>
              <a:rPr lang="en-US" dirty="0" smtClean="0"/>
              <a:t>Securing the Society</a:t>
            </a:r>
          </a:p>
          <a:p>
            <a:pPr marL="857250" lvl="1" indent="-457200"/>
            <a:r>
              <a:rPr lang="en-US" dirty="0" smtClean="0"/>
              <a:t>Often </a:t>
            </a:r>
            <a:r>
              <a:rPr lang="en-US" dirty="0"/>
              <a:t>ethics succeeds law in </a:t>
            </a:r>
            <a:r>
              <a:rPr lang="en-US" dirty="0" smtClean="0"/>
              <a:t>safeguarding </a:t>
            </a:r>
            <a:r>
              <a:rPr lang="en-US" dirty="0"/>
              <a:t>the society. </a:t>
            </a:r>
            <a:endParaRPr lang="en-US" dirty="0" smtClean="0"/>
          </a:p>
          <a:p>
            <a:pPr marL="857250" lvl="1" indent="-457200"/>
            <a:r>
              <a:rPr lang="en-US" dirty="0" smtClean="0"/>
              <a:t>The </a:t>
            </a:r>
            <a:r>
              <a:rPr lang="en-US" dirty="0"/>
              <a:t>law </a:t>
            </a:r>
            <a:r>
              <a:rPr lang="en-US" dirty="0" smtClean="0"/>
              <a:t>is </a:t>
            </a:r>
            <a:r>
              <a:rPr lang="en-US" dirty="0"/>
              <a:t>often found acting as a mute spectator, unable to save the society and the environment. </a:t>
            </a:r>
            <a:endParaRPr lang="en-US" dirty="0" smtClean="0"/>
          </a:p>
          <a:p>
            <a:pPr marL="857250" lvl="1" indent="-457200"/>
            <a:r>
              <a:rPr lang="en-US" dirty="0" smtClean="0"/>
              <a:t>Technology </a:t>
            </a:r>
            <a:r>
              <a:rPr lang="en-US" dirty="0"/>
              <a:t>is growing at such a fast </a:t>
            </a:r>
            <a:r>
              <a:rPr lang="en-US" dirty="0" smtClean="0"/>
              <a:t>speed </a:t>
            </a:r>
            <a:r>
              <a:rPr lang="en-US" dirty="0"/>
              <a:t>that </a:t>
            </a:r>
            <a:r>
              <a:rPr lang="en-US" dirty="0" smtClean="0"/>
              <a:t>when </a:t>
            </a:r>
            <a:r>
              <a:rPr lang="en-US" dirty="0"/>
              <a:t>law comes up with a </a:t>
            </a:r>
            <a:r>
              <a:rPr lang="en-US" dirty="0" smtClean="0"/>
              <a:t>rule </a:t>
            </a:r>
            <a:r>
              <a:rPr lang="en-US" dirty="0"/>
              <a:t>we have a newer technology with new threats replacing the older one. </a:t>
            </a:r>
            <a:endParaRPr lang="en-US" dirty="0" smtClean="0"/>
          </a:p>
          <a:p>
            <a:pPr marL="857250" lvl="1" indent="-457200"/>
            <a:r>
              <a:rPr lang="en-US" dirty="0" smtClean="0"/>
              <a:t>Law </a:t>
            </a:r>
            <a:r>
              <a:rPr lang="en-US" dirty="0"/>
              <a:t>may not help </a:t>
            </a:r>
            <a:r>
              <a:rPr lang="en-US" dirty="0" smtClean="0"/>
              <a:t>society but </a:t>
            </a:r>
            <a:r>
              <a:rPr lang="en-US" dirty="0"/>
              <a:t>ethics can.</a:t>
            </a:r>
          </a:p>
          <a:p>
            <a:endParaRPr lang="en-US" dirty="0"/>
          </a:p>
        </p:txBody>
      </p:sp>
    </p:spTree>
    <p:extLst>
      <p:ext uri="{BB962C8B-B14F-4D97-AF65-F5344CB8AC3E}">
        <p14:creationId xmlns:p14="http://schemas.microsoft.com/office/powerpoint/2010/main" val="164450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6900" y="2769274"/>
            <a:ext cx="5410200" cy="1569660"/>
          </a:xfrm>
          <a:prstGeom prst="rect">
            <a:avLst/>
          </a:prstGeom>
          <a:noFill/>
        </p:spPr>
        <p:txBody>
          <a:bodyPr wrap="square" lIns="91440" tIns="45720" rIns="91440" bIns="45720">
            <a:spAutoFit/>
          </a:bodyPr>
          <a:lstStyle/>
          <a:p>
            <a:pPr algn="ctr"/>
            <a:r>
              <a:rPr lang="en-US" sz="9600" b="1" dirty="0" smtClean="0">
                <a:ln w="22225">
                  <a:solidFill>
                    <a:schemeClr val="accent2"/>
                  </a:solidFill>
                  <a:prstDash val="solid"/>
                </a:ln>
                <a:solidFill>
                  <a:schemeClr val="accent2">
                    <a:lumMod val="40000"/>
                    <a:lumOff val="60000"/>
                  </a:schemeClr>
                </a:solidFill>
              </a:rPr>
              <a:t>Thank You</a:t>
            </a:r>
            <a:endParaRPr lang="en-US" sz="9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2969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8" name="Content Placeholder 7"/>
          <p:cNvSpPr>
            <a:spLocks noGrp="1"/>
          </p:cNvSpPr>
          <p:nvPr>
            <p:ph idx="1"/>
          </p:nvPr>
        </p:nvSpPr>
        <p:spPr/>
        <p:txBody>
          <a:bodyPr/>
          <a:lstStyle/>
          <a:p>
            <a:pPr lvl="0"/>
            <a:r>
              <a:rPr lang="en-IN" dirty="0"/>
              <a:t>Corporate Social </a:t>
            </a:r>
            <a:r>
              <a:rPr lang="en-IN" dirty="0" smtClean="0"/>
              <a:t>Responsibility</a:t>
            </a:r>
          </a:p>
          <a:p>
            <a:pPr lvl="1"/>
            <a:r>
              <a:rPr lang="en-IN" dirty="0" smtClean="0"/>
              <a:t>Meaning</a:t>
            </a:r>
          </a:p>
          <a:p>
            <a:pPr lvl="1"/>
            <a:r>
              <a:rPr lang="en-IN" dirty="0" smtClean="0"/>
              <a:t>Importance</a:t>
            </a:r>
          </a:p>
          <a:p>
            <a:pPr marL="400050"/>
            <a:r>
              <a:rPr lang="en-IN" dirty="0" smtClean="0"/>
              <a:t>Business Ethics</a:t>
            </a:r>
          </a:p>
          <a:p>
            <a:pPr lvl="1"/>
            <a:r>
              <a:rPr lang="en-IN" dirty="0"/>
              <a:t>Meaning</a:t>
            </a:r>
          </a:p>
          <a:p>
            <a:pPr lvl="1"/>
            <a:r>
              <a:rPr lang="en-IN" dirty="0" smtClean="0"/>
              <a:t>Importance</a:t>
            </a:r>
            <a:endParaRPr lang="en-IN" dirty="0"/>
          </a:p>
        </p:txBody>
      </p:sp>
    </p:spTree>
    <p:extLst>
      <p:ext uri="{BB962C8B-B14F-4D97-AF65-F5344CB8AC3E}">
        <p14:creationId xmlns:p14="http://schemas.microsoft.com/office/powerpoint/2010/main" val="2776552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Corporate </a:t>
            </a:r>
            <a:r>
              <a:rPr lang="en-US" sz="4000" dirty="0"/>
              <a:t>Social </a:t>
            </a:r>
            <a:r>
              <a:rPr lang="en-US" sz="4000" dirty="0" smtClean="0"/>
              <a:t>Responsibility (CSR)</a:t>
            </a:r>
            <a:endParaRPr lang="en-US" sz="4000" dirty="0"/>
          </a:p>
        </p:txBody>
      </p:sp>
      <p:sp>
        <p:nvSpPr>
          <p:cNvPr id="3" name="Content Placeholder 2"/>
          <p:cNvSpPr>
            <a:spLocks noGrp="1"/>
          </p:cNvSpPr>
          <p:nvPr>
            <p:ph idx="1"/>
          </p:nvPr>
        </p:nvSpPr>
        <p:spPr/>
        <p:txBody>
          <a:bodyPr/>
          <a:lstStyle/>
          <a:p>
            <a:r>
              <a:rPr lang="en-US" dirty="0" smtClean="0"/>
              <a:t>CSR </a:t>
            </a:r>
            <a:r>
              <a:rPr lang="en-US" dirty="0"/>
              <a:t>is a management concept whereby companies integrate social and environmental concerns in their business operations and interactions with their stakeholders. </a:t>
            </a:r>
          </a:p>
          <a:p>
            <a:endParaRPr lang="en-US" dirty="0" smtClean="0"/>
          </a:p>
          <a:p>
            <a:r>
              <a:rPr lang="en-US" dirty="0" smtClean="0"/>
              <a:t>CSR </a:t>
            </a:r>
            <a:r>
              <a:rPr lang="en-US" dirty="0"/>
              <a:t>is generally understood as being the way through which a company achieves a balance of economic, environmental and social </a:t>
            </a:r>
            <a:r>
              <a:rPr lang="en-US" dirty="0" smtClean="0"/>
              <a:t>requirements </a:t>
            </a:r>
            <a:r>
              <a:rPr lang="en-US" dirty="0"/>
              <a:t>while at the same time addressing the expectations of shareholders and stakeholders.</a:t>
            </a:r>
          </a:p>
          <a:p>
            <a:endParaRPr lang="en-US" dirty="0"/>
          </a:p>
        </p:txBody>
      </p:sp>
    </p:spTree>
    <p:extLst>
      <p:ext uri="{BB962C8B-B14F-4D97-AF65-F5344CB8AC3E}">
        <p14:creationId xmlns:p14="http://schemas.microsoft.com/office/powerpoint/2010/main" val="136547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(Nature) of CSR</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t>Concerned </a:t>
            </a:r>
            <a:r>
              <a:rPr lang="en-US" dirty="0"/>
              <a:t>with social </a:t>
            </a:r>
            <a:r>
              <a:rPr lang="en-US" dirty="0" smtClean="0"/>
              <a:t>prestige</a:t>
            </a:r>
          </a:p>
          <a:p>
            <a:pPr marL="457200" indent="-457200">
              <a:buFont typeface="+mj-lt"/>
              <a:buAutoNum type="arabicParenR"/>
            </a:pPr>
            <a:r>
              <a:rPr lang="en-US" dirty="0" smtClean="0"/>
              <a:t>Applicable </a:t>
            </a:r>
            <a:r>
              <a:rPr lang="en-US" dirty="0"/>
              <a:t>to both private and public </a:t>
            </a:r>
            <a:r>
              <a:rPr lang="en-US" dirty="0" smtClean="0"/>
              <a:t>sector</a:t>
            </a:r>
            <a:endParaRPr lang="en-US" dirty="0"/>
          </a:p>
          <a:p>
            <a:pPr marL="457200" indent="-457200">
              <a:buFont typeface="+mj-lt"/>
              <a:buAutoNum type="arabicParenR"/>
            </a:pPr>
            <a:r>
              <a:rPr lang="en-US" dirty="0" smtClean="0"/>
              <a:t>Balance </a:t>
            </a:r>
            <a:r>
              <a:rPr lang="en-US" dirty="0"/>
              <a:t>between individual and social </a:t>
            </a:r>
            <a:r>
              <a:rPr lang="en-US" dirty="0" smtClean="0"/>
              <a:t>interests</a:t>
            </a:r>
          </a:p>
          <a:p>
            <a:pPr marL="457200" indent="-457200">
              <a:buFont typeface="+mj-lt"/>
              <a:buAutoNum type="arabicParenR"/>
            </a:pPr>
            <a:r>
              <a:rPr lang="en-US" dirty="0" smtClean="0"/>
              <a:t>Continuous process</a:t>
            </a:r>
          </a:p>
          <a:p>
            <a:pPr marL="457200" indent="-457200">
              <a:buFont typeface="+mj-lt"/>
              <a:buAutoNum type="arabicParenR"/>
            </a:pPr>
            <a:r>
              <a:rPr lang="en-US" dirty="0" smtClean="0"/>
              <a:t>Two-way process</a:t>
            </a:r>
          </a:p>
          <a:p>
            <a:pPr marL="457200" indent="-457200">
              <a:buFont typeface="+mj-lt"/>
              <a:buAutoNum type="arabicParenR"/>
            </a:pPr>
            <a:r>
              <a:rPr lang="en-US" dirty="0" smtClean="0"/>
              <a:t>Spirit </a:t>
            </a:r>
            <a:r>
              <a:rPr lang="en-US" dirty="0"/>
              <a:t>of </a:t>
            </a:r>
            <a:r>
              <a:rPr lang="en-US" dirty="0" smtClean="0"/>
              <a:t>trusteeship</a:t>
            </a:r>
          </a:p>
          <a:p>
            <a:pPr marL="457200" indent="-457200">
              <a:buFont typeface="+mj-lt"/>
              <a:buAutoNum type="arabicParenR"/>
            </a:pPr>
            <a:r>
              <a:rPr lang="en-US" dirty="0" smtClean="0"/>
              <a:t>Essential </a:t>
            </a:r>
            <a:r>
              <a:rPr lang="en-US" dirty="0"/>
              <a:t>for the growth of </a:t>
            </a:r>
            <a:r>
              <a:rPr lang="en-US" dirty="0" smtClean="0"/>
              <a:t>business</a:t>
            </a:r>
            <a:endParaRPr lang="en-US" dirty="0"/>
          </a:p>
        </p:txBody>
      </p:sp>
    </p:spTree>
    <p:extLst>
      <p:ext uri="{BB962C8B-B14F-4D97-AF65-F5344CB8AC3E}">
        <p14:creationId xmlns:p14="http://schemas.microsoft.com/office/powerpoint/2010/main" val="104251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arenR"/>
            </a:pPr>
            <a:r>
              <a:rPr lang="en-US" dirty="0"/>
              <a:t>Concerned with </a:t>
            </a:r>
            <a:r>
              <a:rPr lang="en-US" dirty="0" smtClean="0"/>
              <a:t>Social </a:t>
            </a:r>
            <a:r>
              <a:rPr lang="en-US" dirty="0"/>
              <a:t>P</a:t>
            </a:r>
            <a:r>
              <a:rPr lang="en-US" dirty="0" smtClean="0"/>
              <a:t>restige</a:t>
            </a:r>
            <a:endParaRPr lang="en-US" dirty="0"/>
          </a:p>
        </p:txBody>
      </p:sp>
      <p:sp>
        <p:nvSpPr>
          <p:cNvPr id="3" name="Content Placeholder 2"/>
          <p:cNvSpPr>
            <a:spLocks noGrp="1"/>
          </p:cNvSpPr>
          <p:nvPr>
            <p:ph idx="1"/>
          </p:nvPr>
        </p:nvSpPr>
        <p:spPr/>
        <p:txBody>
          <a:bodyPr/>
          <a:lstStyle/>
          <a:p>
            <a:r>
              <a:rPr lang="en-US" dirty="0"/>
              <a:t>Business is an activity connected with the production, sale or distribution of a commodity or services with a view to satisfy diverse needs of the society. </a:t>
            </a:r>
            <a:endParaRPr lang="en-US" dirty="0" smtClean="0"/>
          </a:p>
          <a:p>
            <a:r>
              <a:rPr lang="en-US" dirty="0" smtClean="0"/>
              <a:t>The </a:t>
            </a:r>
            <a:r>
              <a:rPr lang="en-US" dirty="0"/>
              <a:t>more effectively a business unit </a:t>
            </a:r>
            <a:r>
              <a:rPr lang="en-US" dirty="0" smtClean="0"/>
              <a:t>provides </a:t>
            </a:r>
            <a:r>
              <a:rPr lang="en-US" dirty="0"/>
              <a:t>to the needs of society, the greater will be its social </a:t>
            </a:r>
            <a:r>
              <a:rPr lang="en-US" dirty="0" smtClean="0"/>
              <a:t>reputation.</a:t>
            </a:r>
            <a:endParaRPr lang="en-US" dirty="0"/>
          </a:p>
        </p:txBody>
      </p:sp>
    </p:spTree>
    <p:extLst>
      <p:ext uri="{BB962C8B-B14F-4D97-AF65-F5344CB8AC3E}">
        <p14:creationId xmlns:p14="http://schemas.microsoft.com/office/powerpoint/2010/main" val="420166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6037"/>
            <a:ext cx="8763000" cy="808037"/>
          </a:xfrm>
        </p:spPr>
        <p:txBody>
          <a:bodyPr>
            <a:normAutofit/>
          </a:bodyPr>
          <a:lstStyle/>
          <a:p>
            <a:pPr marL="742950" indent="-742950">
              <a:buFont typeface="+mj-lt"/>
              <a:buAutoNum type="arabicParenR" startAt="2"/>
            </a:pPr>
            <a:r>
              <a:rPr lang="en-US" sz="3600" dirty="0" smtClean="0"/>
              <a:t>Applicable to Both Private And Public Sector</a:t>
            </a:r>
            <a:endParaRPr lang="en-US" sz="3600" dirty="0"/>
          </a:p>
        </p:txBody>
      </p:sp>
      <p:sp>
        <p:nvSpPr>
          <p:cNvPr id="3" name="Content Placeholder 2"/>
          <p:cNvSpPr>
            <a:spLocks noGrp="1"/>
          </p:cNvSpPr>
          <p:nvPr>
            <p:ph idx="1"/>
          </p:nvPr>
        </p:nvSpPr>
        <p:spPr/>
        <p:txBody>
          <a:bodyPr/>
          <a:lstStyle/>
          <a:p>
            <a:r>
              <a:rPr lang="en-US" dirty="0"/>
              <a:t>The concept of social responsibility of business </a:t>
            </a:r>
            <a:r>
              <a:rPr lang="en-US" dirty="0" smtClean="0"/>
              <a:t>is universal. </a:t>
            </a:r>
          </a:p>
          <a:p>
            <a:r>
              <a:rPr lang="en-US" dirty="0" smtClean="0"/>
              <a:t>Every </a:t>
            </a:r>
            <a:r>
              <a:rPr lang="en-US" dirty="0"/>
              <a:t>business unit has certain social </a:t>
            </a:r>
            <a:r>
              <a:rPr lang="en-US" dirty="0" smtClean="0"/>
              <a:t>responsibilities. Whether </a:t>
            </a:r>
            <a:r>
              <a:rPr lang="en-US" dirty="0"/>
              <a:t>it functions in the private sector or in the public sector. </a:t>
            </a:r>
            <a:endParaRPr lang="en-US" dirty="0" smtClean="0"/>
          </a:p>
          <a:p>
            <a:r>
              <a:rPr lang="en-US" dirty="0" smtClean="0"/>
              <a:t>For getting success, business need to earn respect from society whether it is public sector or private sector.</a:t>
            </a:r>
          </a:p>
        </p:txBody>
      </p:sp>
    </p:spTree>
    <p:extLst>
      <p:ext uri="{BB962C8B-B14F-4D97-AF65-F5344CB8AC3E}">
        <p14:creationId xmlns:p14="http://schemas.microsoft.com/office/powerpoint/2010/main" val="107559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3"/>
            </a:pPr>
            <a:r>
              <a:rPr lang="en-US" sz="3200" dirty="0" smtClean="0"/>
              <a:t>Balance Between Individual and Social Interests</a:t>
            </a:r>
            <a:endParaRPr lang="en-US" sz="3200" dirty="0"/>
          </a:p>
        </p:txBody>
      </p:sp>
      <p:sp>
        <p:nvSpPr>
          <p:cNvPr id="3" name="Content Placeholder 2"/>
          <p:cNvSpPr>
            <a:spLocks noGrp="1"/>
          </p:cNvSpPr>
          <p:nvPr>
            <p:ph idx="1"/>
          </p:nvPr>
        </p:nvSpPr>
        <p:spPr/>
        <p:txBody>
          <a:bodyPr/>
          <a:lstStyle/>
          <a:p>
            <a:r>
              <a:rPr lang="en-US" dirty="0" smtClean="0"/>
              <a:t>The </a:t>
            </a:r>
            <a:r>
              <a:rPr lang="en-US" dirty="0"/>
              <a:t>business unit has to </a:t>
            </a:r>
            <a:r>
              <a:rPr lang="en-US" dirty="0" smtClean="0"/>
              <a:t>maintain </a:t>
            </a:r>
            <a:r>
              <a:rPr lang="en-US" dirty="0"/>
              <a:t>a balance between its own interests and those of the society. </a:t>
            </a:r>
            <a:endParaRPr lang="en-US" dirty="0" smtClean="0"/>
          </a:p>
          <a:p>
            <a:r>
              <a:rPr lang="en-US" dirty="0" smtClean="0"/>
              <a:t>A firm </a:t>
            </a:r>
            <a:r>
              <a:rPr lang="en-US" dirty="0"/>
              <a:t>that concentrates only on personal   gains at the cost of social interests cannot survive for </a:t>
            </a:r>
            <a:r>
              <a:rPr lang="en-US" dirty="0" smtClean="0"/>
              <a:t>long time. </a:t>
            </a:r>
          </a:p>
          <a:p>
            <a:r>
              <a:rPr lang="en-US" dirty="0" smtClean="0"/>
              <a:t>Similarly </a:t>
            </a:r>
            <a:r>
              <a:rPr lang="en-US" dirty="0"/>
              <a:t>a firm that gives too much importance to social interests at the cost of personal gains cannot </a:t>
            </a:r>
            <a:r>
              <a:rPr lang="en-US" dirty="0" smtClean="0"/>
              <a:t>survive  </a:t>
            </a:r>
            <a:r>
              <a:rPr lang="en-US" dirty="0"/>
              <a:t>and must close down sooner or later.</a:t>
            </a:r>
          </a:p>
        </p:txBody>
      </p:sp>
    </p:spTree>
    <p:extLst>
      <p:ext uri="{BB962C8B-B14F-4D97-AF65-F5344CB8AC3E}">
        <p14:creationId xmlns:p14="http://schemas.microsoft.com/office/powerpoint/2010/main" val="229075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4"/>
            </a:pPr>
            <a:r>
              <a:rPr lang="en-US" dirty="0"/>
              <a:t>Continuous </a:t>
            </a:r>
            <a:r>
              <a:rPr lang="en-US" dirty="0" smtClean="0"/>
              <a:t>Process</a:t>
            </a:r>
            <a:endParaRPr lang="en-US" dirty="0"/>
          </a:p>
        </p:txBody>
      </p:sp>
      <p:sp>
        <p:nvSpPr>
          <p:cNvPr id="3" name="Content Placeholder 2"/>
          <p:cNvSpPr>
            <a:spLocks noGrp="1"/>
          </p:cNvSpPr>
          <p:nvPr>
            <p:ph idx="1"/>
          </p:nvPr>
        </p:nvSpPr>
        <p:spPr/>
        <p:txBody>
          <a:bodyPr/>
          <a:lstStyle/>
          <a:p>
            <a:r>
              <a:rPr lang="en-US" dirty="0"/>
              <a:t>Social responsibility is a continuous process. </a:t>
            </a:r>
            <a:r>
              <a:rPr lang="en-US" dirty="0" smtClean="0"/>
              <a:t>So </a:t>
            </a:r>
            <a:r>
              <a:rPr lang="en-US" dirty="0"/>
              <a:t>long as business functions, it must </a:t>
            </a:r>
            <a:r>
              <a:rPr lang="en-US" dirty="0" smtClean="0"/>
              <a:t>full fill </a:t>
            </a:r>
            <a:r>
              <a:rPr lang="en-US" dirty="0"/>
              <a:t>its </a:t>
            </a:r>
            <a:r>
              <a:rPr lang="en-US" dirty="0" smtClean="0"/>
              <a:t>responsibilities towards </a:t>
            </a:r>
            <a:r>
              <a:rPr lang="en-US" dirty="0"/>
              <a:t>the society. </a:t>
            </a:r>
            <a:endParaRPr lang="en-US" dirty="0" smtClean="0"/>
          </a:p>
          <a:p>
            <a:r>
              <a:rPr lang="en-US" dirty="0" smtClean="0"/>
              <a:t>It </a:t>
            </a:r>
            <a:r>
              <a:rPr lang="en-US" dirty="0"/>
              <a:t>has to provide society with the commodity or services continuously. </a:t>
            </a:r>
            <a:endParaRPr lang="en-US" dirty="0" smtClean="0"/>
          </a:p>
          <a:p>
            <a:r>
              <a:rPr lang="en-US" dirty="0" smtClean="0"/>
              <a:t>It </a:t>
            </a:r>
            <a:r>
              <a:rPr lang="en-US" dirty="0"/>
              <a:t>has to maintain the quality of its product for ever. </a:t>
            </a:r>
            <a:endParaRPr lang="en-US" dirty="0" smtClean="0"/>
          </a:p>
          <a:p>
            <a:r>
              <a:rPr lang="en-US" dirty="0" smtClean="0"/>
              <a:t>It </a:t>
            </a:r>
            <a:r>
              <a:rPr lang="en-US" dirty="0"/>
              <a:t>has to maintain the prices of its product at its </a:t>
            </a:r>
            <a:r>
              <a:rPr lang="en-US" dirty="0" smtClean="0"/>
              <a:t>genuine </a:t>
            </a:r>
            <a:r>
              <a:rPr lang="en-US" dirty="0"/>
              <a:t>level. </a:t>
            </a:r>
            <a:endParaRPr lang="en-US" dirty="0" smtClean="0"/>
          </a:p>
          <a:p>
            <a:r>
              <a:rPr lang="en-US" dirty="0" smtClean="0"/>
              <a:t>It </a:t>
            </a:r>
            <a:r>
              <a:rPr lang="en-US" dirty="0"/>
              <a:t>has to </a:t>
            </a:r>
            <a:r>
              <a:rPr lang="en-US" dirty="0" smtClean="0"/>
              <a:t>follow </a:t>
            </a:r>
            <a:r>
              <a:rPr lang="en-US" dirty="0"/>
              <a:t>welfare — oriented activities continuously. </a:t>
            </a:r>
            <a:endParaRPr lang="en-US" dirty="0" smtClean="0"/>
          </a:p>
          <a:p>
            <a:r>
              <a:rPr lang="en-US" dirty="0" smtClean="0"/>
              <a:t>Any </a:t>
            </a:r>
            <a:r>
              <a:rPr lang="en-US" dirty="0"/>
              <a:t>disturbance in this continuous process would </a:t>
            </a:r>
            <a:r>
              <a:rPr lang="en-US" dirty="0" smtClean="0"/>
              <a:t>risk </a:t>
            </a:r>
            <a:r>
              <a:rPr lang="en-US" dirty="0"/>
              <a:t>not only the social </a:t>
            </a:r>
            <a:r>
              <a:rPr lang="en-US" dirty="0" smtClean="0"/>
              <a:t>status, but </a:t>
            </a:r>
            <a:r>
              <a:rPr lang="en-US" dirty="0"/>
              <a:t>the </a:t>
            </a:r>
            <a:r>
              <a:rPr lang="en-US" dirty="0" smtClean="0"/>
              <a:t>existence </a:t>
            </a:r>
            <a:r>
              <a:rPr lang="en-US" dirty="0"/>
              <a:t>of the </a:t>
            </a:r>
            <a:r>
              <a:rPr lang="en-US" dirty="0" smtClean="0"/>
              <a:t>business unit</a:t>
            </a:r>
            <a:r>
              <a:rPr lang="en-US" dirty="0"/>
              <a:t>.</a:t>
            </a:r>
          </a:p>
        </p:txBody>
      </p:sp>
    </p:spTree>
    <p:extLst>
      <p:ext uri="{BB962C8B-B14F-4D97-AF65-F5344CB8AC3E}">
        <p14:creationId xmlns:p14="http://schemas.microsoft.com/office/powerpoint/2010/main" val="165619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5"/>
            </a:pPr>
            <a:r>
              <a:rPr lang="en-US" dirty="0" smtClean="0"/>
              <a:t>Two-Way </a:t>
            </a:r>
            <a:r>
              <a:rPr lang="en-US" dirty="0"/>
              <a:t>P</a:t>
            </a:r>
            <a:r>
              <a:rPr lang="en-US" dirty="0" smtClean="0"/>
              <a:t>rocess</a:t>
            </a:r>
            <a:endParaRPr lang="en-US" dirty="0"/>
          </a:p>
        </p:txBody>
      </p:sp>
      <p:sp>
        <p:nvSpPr>
          <p:cNvPr id="3" name="Content Placeholder 2"/>
          <p:cNvSpPr>
            <a:spLocks noGrp="1"/>
          </p:cNvSpPr>
          <p:nvPr>
            <p:ph idx="1"/>
          </p:nvPr>
        </p:nvSpPr>
        <p:spPr/>
        <p:txBody>
          <a:bodyPr/>
          <a:lstStyle/>
          <a:p>
            <a:r>
              <a:rPr lang="en-US" dirty="0" smtClean="0"/>
              <a:t>As </a:t>
            </a:r>
            <a:r>
              <a:rPr lang="en-US" dirty="0"/>
              <a:t>a business firm has to </a:t>
            </a:r>
            <a:r>
              <a:rPr lang="en-US" dirty="0" err="1" smtClean="0"/>
              <a:t>fullfill</a:t>
            </a:r>
            <a:r>
              <a:rPr lang="en-US" dirty="0" smtClean="0"/>
              <a:t> responsibilities </a:t>
            </a:r>
            <a:r>
              <a:rPr lang="en-US" dirty="0"/>
              <a:t>to the various sections of the society, </a:t>
            </a:r>
            <a:r>
              <a:rPr lang="en-US" dirty="0" smtClean="0"/>
              <a:t>at </a:t>
            </a:r>
            <a:r>
              <a:rPr lang="en-US" dirty="0"/>
              <a:t>the </a:t>
            </a:r>
            <a:r>
              <a:rPr lang="en-US" dirty="0" smtClean="0"/>
              <a:t>same time society </a:t>
            </a:r>
            <a:r>
              <a:rPr lang="en-US" dirty="0"/>
              <a:t>has to fulfill some </a:t>
            </a:r>
            <a:r>
              <a:rPr lang="en-US" dirty="0" smtClean="0"/>
              <a:t>responsibilities </a:t>
            </a:r>
            <a:r>
              <a:rPr lang="en-US" dirty="0"/>
              <a:t>to the business </a:t>
            </a:r>
            <a:r>
              <a:rPr lang="en-US" dirty="0" smtClean="0"/>
              <a:t>firm too</a:t>
            </a:r>
            <a:r>
              <a:rPr lang="en-US" dirty="0"/>
              <a:t>.</a:t>
            </a:r>
            <a:endParaRPr lang="en-US" dirty="0" smtClean="0"/>
          </a:p>
          <a:p>
            <a:r>
              <a:rPr lang="en-US" dirty="0" smtClean="0"/>
              <a:t>It </a:t>
            </a:r>
            <a:r>
              <a:rPr lang="en-US" dirty="0"/>
              <a:t>is the responsibility of the society to create and maintain an atmosphere which is </a:t>
            </a:r>
            <a:r>
              <a:rPr lang="en-US" dirty="0" smtClean="0"/>
              <a:t>favorable </a:t>
            </a:r>
            <a:r>
              <a:rPr lang="en-US" dirty="0"/>
              <a:t>to the functioning and growth of business firm. </a:t>
            </a:r>
            <a:endParaRPr lang="en-US" dirty="0" smtClean="0"/>
          </a:p>
          <a:p>
            <a:r>
              <a:rPr lang="en-US" dirty="0" smtClean="0"/>
              <a:t>How </a:t>
            </a:r>
            <a:r>
              <a:rPr lang="en-US" dirty="0"/>
              <a:t>can a business firm fulfill its </a:t>
            </a:r>
            <a:r>
              <a:rPr lang="en-US" dirty="0" smtClean="0"/>
              <a:t>responsibilities </a:t>
            </a:r>
            <a:r>
              <a:rPr lang="en-US" dirty="0"/>
              <a:t>to </a:t>
            </a:r>
            <a:r>
              <a:rPr lang="en-US" dirty="0" smtClean="0"/>
              <a:t>society </a:t>
            </a:r>
            <a:r>
              <a:rPr lang="en-US" dirty="0"/>
              <a:t>unless it earns enough </a:t>
            </a:r>
            <a:r>
              <a:rPr lang="en-US" dirty="0" smtClean="0"/>
              <a:t>profit?</a:t>
            </a:r>
            <a:endParaRPr lang="en-US" dirty="0"/>
          </a:p>
        </p:txBody>
      </p:sp>
    </p:spTree>
    <p:extLst>
      <p:ext uri="{BB962C8B-B14F-4D97-AF65-F5344CB8AC3E}">
        <p14:creationId xmlns:p14="http://schemas.microsoft.com/office/powerpoint/2010/main" val="40660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17359</TotalTime>
  <Words>1406</Words>
  <Application>Microsoft Office PowerPoint</Application>
  <PresentationFormat>On-screen Show (4:3)</PresentationFormat>
  <Paragraphs>117</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Courier New</vt:lpstr>
      <vt:lpstr>Open Sans</vt:lpstr>
      <vt:lpstr>Open Sans Extrabold</vt:lpstr>
      <vt:lpstr>Open Sans Semibold</vt:lpstr>
      <vt:lpstr>Times New Roman</vt:lpstr>
      <vt:lpstr>Wingdings</vt:lpstr>
      <vt:lpstr>Office Theme</vt:lpstr>
      <vt:lpstr>Unit-10 Corporate Social Responsibility</vt:lpstr>
      <vt:lpstr>Outlines</vt:lpstr>
      <vt:lpstr>Corporate Social Responsibility (CSR)</vt:lpstr>
      <vt:lpstr>Characteristics (Nature) of CSR</vt:lpstr>
      <vt:lpstr>Concerned with Social Prestige</vt:lpstr>
      <vt:lpstr>Applicable to Both Private And Public Sector</vt:lpstr>
      <vt:lpstr>Balance Between Individual and Social Interests</vt:lpstr>
      <vt:lpstr>Continuous Process</vt:lpstr>
      <vt:lpstr>Two-Way Process</vt:lpstr>
      <vt:lpstr>Spirit of Trusteeship</vt:lpstr>
      <vt:lpstr>Essential for the Growth of Business</vt:lpstr>
      <vt:lpstr>Advantages (Importance) of CSR</vt:lpstr>
      <vt:lpstr>Cont…</vt:lpstr>
      <vt:lpstr>Cont…</vt:lpstr>
      <vt:lpstr>Ethics</vt:lpstr>
      <vt:lpstr>Advantages (Importance) of Ethics</vt:lpstr>
      <vt:lpstr>Cont…</vt:lpstr>
      <vt:lpstr>Cont…</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1615</cp:revision>
  <dcterms:created xsi:type="dcterms:W3CDTF">2013-05-17T03:00:03Z</dcterms:created>
  <dcterms:modified xsi:type="dcterms:W3CDTF">2017-09-28T06:15:23Z</dcterms:modified>
</cp:coreProperties>
</file>