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2"/>
  </p:notesMasterIdLst>
  <p:sldIdLst>
    <p:sldId id="351" r:id="rId2"/>
    <p:sldId id="400" r:id="rId3"/>
    <p:sldId id="441" r:id="rId4"/>
    <p:sldId id="467" r:id="rId5"/>
    <p:sldId id="468" r:id="rId6"/>
    <p:sldId id="452" r:id="rId7"/>
    <p:sldId id="402" r:id="rId8"/>
    <p:sldId id="443" r:id="rId9"/>
    <p:sldId id="403" r:id="rId10"/>
    <p:sldId id="448" r:id="rId11"/>
    <p:sldId id="405" r:id="rId12"/>
    <p:sldId id="456" r:id="rId13"/>
    <p:sldId id="457" r:id="rId14"/>
    <p:sldId id="449" r:id="rId15"/>
    <p:sldId id="476" r:id="rId16"/>
    <p:sldId id="458" r:id="rId17"/>
    <p:sldId id="459" r:id="rId18"/>
    <p:sldId id="472" r:id="rId19"/>
    <p:sldId id="464" r:id="rId20"/>
    <p:sldId id="444" r:id="rId21"/>
    <p:sldId id="474" r:id="rId22"/>
    <p:sldId id="411" r:id="rId23"/>
    <p:sldId id="412" r:id="rId24"/>
    <p:sldId id="477" r:id="rId25"/>
    <p:sldId id="414" r:id="rId26"/>
    <p:sldId id="473" r:id="rId27"/>
    <p:sldId id="478" r:id="rId28"/>
    <p:sldId id="471" r:id="rId29"/>
    <p:sldId id="475" r:id="rId30"/>
    <p:sldId id="445" r:id="rId31"/>
    <p:sldId id="418" r:id="rId32"/>
    <p:sldId id="419" r:id="rId33"/>
    <p:sldId id="420" r:id="rId34"/>
    <p:sldId id="421" r:id="rId35"/>
    <p:sldId id="460" r:id="rId36"/>
    <p:sldId id="479" r:id="rId37"/>
    <p:sldId id="461" r:id="rId38"/>
    <p:sldId id="481" r:id="rId39"/>
    <p:sldId id="422" r:id="rId40"/>
    <p:sldId id="483" r:id="rId41"/>
    <p:sldId id="462" r:id="rId42"/>
    <p:sldId id="484" r:id="rId43"/>
    <p:sldId id="485" r:id="rId44"/>
    <p:sldId id="425" r:id="rId45"/>
    <p:sldId id="455" r:id="rId46"/>
    <p:sldId id="426" r:id="rId47"/>
    <p:sldId id="427" r:id="rId48"/>
    <p:sldId id="428" r:id="rId49"/>
    <p:sldId id="430" r:id="rId50"/>
    <p:sldId id="432" r:id="rId51"/>
    <p:sldId id="433" r:id="rId52"/>
    <p:sldId id="435" r:id="rId53"/>
    <p:sldId id="436" r:id="rId54"/>
    <p:sldId id="437" r:id="rId55"/>
    <p:sldId id="439" r:id="rId56"/>
    <p:sldId id="486" r:id="rId57"/>
    <p:sldId id="487" r:id="rId58"/>
    <p:sldId id="488" r:id="rId59"/>
    <p:sldId id="489" r:id="rId60"/>
    <p:sldId id="490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vT/y9NBFM80mLH5PrC0jNA==" hashData="zelts1NhPOQvEXMF7zB4q0vB5TyKCQG9zK1LofXi1Iik9trVcoQmYx9dIIeEnrc5l6ISV+JD9yuEE6cm5+f/jg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D0D8E8"/>
    <a:srgbClr val="34495E"/>
    <a:srgbClr val="FF6702"/>
    <a:srgbClr val="E40524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5" autoAdjust="0"/>
    <p:restoredTop sz="94660"/>
  </p:normalViewPr>
  <p:slideViewPr>
    <p:cSldViewPr>
      <p:cViewPr varScale="1">
        <p:scale>
          <a:sx n="65" d="100"/>
          <a:sy n="65" d="100"/>
        </p:scale>
        <p:origin x="131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28-09-2017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84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158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spect="1"/>
          </p:cNvSpPr>
          <p:nvPr>
            <p:ph type="title"/>
          </p:nvPr>
        </p:nvSpPr>
        <p:spPr>
          <a:xfrm>
            <a:off x="190500" y="-46037"/>
            <a:ext cx="8763000" cy="808037"/>
          </a:xfrm>
        </p:spPr>
        <p:txBody>
          <a:bodyPr wrap="none">
            <a:normAutofit/>
          </a:bodyPr>
          <a:lstStyle>
            <a:lvl1pPr algn="l">
              <a:defRPr sz="4400" b="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734704"/>
            <a:ext cx="8763000" cy="5638800"/>
          </a:xfrm>
        </p:spPr>
        <p:txBody>
          <a:bodyPr>
            <a:noAutofit/>
          </a:bodyPr>
          <a:lstStyle>
            <a:lvl1pPr marL="342900" indent="-342900" algn="just">
              <a:lnSpc>
                <a:spcPct val="114000"/>
              </a:lnSpc>
              <a:buClr>
                <a:schemeClr val="tx1"/>
              </a:buClr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14000"/>
              </a:lnSpc>
              <a:buClr>
                <a:srgbClr val="002060"/>
              </a:buClr>
              <a:buFont typeface="Arial" pitchFamily="34" charset="0"/>
              <a:buChar char="•"/>
              <a:defRPr sz="2200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>
              <a:lnSpc>
                <a:spcPct val="114000"/>
              </a:lnSpc>
              <a:buClr>
                <a:schemeClr val="tx1"/>
              </a:buClr>
              <a:buFont typeface="Courier New" pitchFamily="49" charset="0"/>
              <a:buChar char="o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14000"/>
              </a:lnSpc>
              <a:buClr>
                <a:srgbClr val="002060"/>
              </a:buClr>
              <a:defRPr sz="1800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14000"/>
              </a:lnSpc>
              <a:buClr>
                <a:schemeClr val="tx1"/>
              </a:buClr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Unit-2 </a:t>
            </a:r>
            <a:r>
              <a:rPr lang="en-IN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Theory of production and Cost </a:t>
            </a:r>
            <a:r>
              <a:rPr lang="en-IN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Institute of Engineering &amp; Technology         </a:t>
            </a:r>
            <a:fld id="{12D1077E-837F-4DD4-9157-38536CDAED1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6858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343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spect="1"/>
          </p:cNvSpPr>
          <p:nvPr>
            <p:ph type="title"/>
          </p:nvPr>
        </p:nvSpPr>
        <p:spPr>
          <a:xfrm>
            <a:off x="190500" y="-46037"/>
            <a:ext cx="8763000" cy="808037"/>
          </a:xfrm>
        </p:spPr>
        <p:txBody>
          <a:bodyPr wrap="none">
            <a:normAutofit/>
          </a:bodyPr>
          <a:lstStyle>
            <a:lvl1pPr algn="l">
              <a:defRPr sz="4400" b="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734704"/>
            <a:ext cx="4381500" cy="5638800"/>
          </a:xfrm>
        </p:spPr>
        <p:txBody>
          <a:bodyPr>
            <a:noAutofit/>
          </a:bodyPr>
          <a:lstStyle>
            <a:lvl1pPr marL="342900" indent="-342900" algn="just">
              <a:lnSpc>
                <a:spcPct val="114000"/>
              </a:lnSpc>
              <a:buClr>
                <a:schemeClr val="tx1"/>
              </a:buClr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14000"/>
              </a:lnSpc>
              <a:buClr>
                <a:srgbClr val="002060"/>
              </a:buClr>
              <a:buFont typeface="Arial" pitchFamily="34" charset="0"/>
              <a:buChar char="•"/>
              <a:defRPr sz="2200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>
              <a:lnSpc>
                <a:spcPct val="114000"/>
              </a:lnSpc>
              <a:buClr>
                <a:schemeClr val="tx1"/>
              </a:buClr>
              <a:buFont typeface="Courier New" pitchFamily="49" charset="0"/>
              <a:buChar char="o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14000"/>
              </a:lnSpc>
              <a:buClr>
                <a:srgbClr val="002060"/>
              </a:buClr>
              <a:defRPr sz="1800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14000"/>
              </a:lnSpc>
              <a:buClr>
                <a:schemeClr val="tx1"/>
              </a:buClr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Unit-1 Introduction to Economics</a:t>
            </a:r>
            <a:r>
              <a:rPr lang="en-IN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		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6858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>
            <a:lvl1pPr>
              <a:defRPr sz="1400"/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597021" y="726744"/>
            <a:ext cx="4381500" cy="5638800"/>
          </a:xfrm>
        </p:spPr>
        <p:txBody>
          <a:bodyPr>
            <a:noAutofit/>
          </a:bodyPr>
          <a:lstStyle>
            <a:lvl1pPr marL="342900" indent="-342900" algn="just">
              <a:lnSpc>
                <a:spcPct val="114000"/>
              </a:lnSpc>
              <a:buClr>
                <a:schemeClr val="tx1"/>
              </a:buClr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14000"/>
              </a:lnSpc>
              <a:buClr>
                <a:srgbClr val="002060"/>
              </a:buClr>
              <a:buFont typeface="Arial" pitchFamily="34" charset="0"/>
              <a:buChar char="•"/>
              <a:defRPr sz="2200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>
              <a:lnSpc>
                <a:spcPct val="114000"/>
              </a:lnSpc>
              <a:buClr>
                <a:schemeClr val="tx1"/>
              </a:buClr>
              <a:buFont typeface="Courier New" pitchFamily="49" charset="0"/>
              <a:buChar char="o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14000"/>
              </a:lnSpc>
              <a:buClr>
                <a:srgbClr val="002060"/>
              </a:buClr>
              <a:defRPr sz="1800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14000"/>
              </a:lnSpc>
              <a:buClr>
                <a:schemeClr val="tx1"/>
              </a:buClr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18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2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821" y="4191000"/>
            <a:ext cx="7162800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Prof. Vijay M. </a:t>
            </a:r>
            <a:r>
              <a:rPr 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Shekhat</a:t>
            </a:r>
            <a:endParaRPr lang="en-US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v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ijay.shekhat@darshan.ac.in</a:t>
            </a:r>
          </a:p>
          <a:p>
            <a:pPr algn="l">
              <a:spcBef>
                <a:spcPts val="0"/>
              </a:spcBef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+91 9727235778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Bef>
                <a:spcPts val="0"/>
              </a:spcBef>
            </a:pP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Computer Engineering			Darshan </a:t>
            </a: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Technology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295399"/>
            <a:ext cx="8839200" cy="2743201"/>
          </a:xfrm>
        </p:spPr>
        <p:txBody>
          <a:bodyPr anchor="b">
            <a:noAutofit/>
          </a:bodyPr>
          <a:lstStyle/>
          <a:p>
            <a:pPr algn="l"/>
            <a:r>
              <a:rPr lang="en-US" sz="54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Unit-2</a:t>
            </a:r>
            <a:br>
              <a:rPr lang="en-US" sz="54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54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Theory of Production and Cost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012" y="5445241"/>
            <a:ext cx="3698588" cy="876404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179696" y="219300"/>
            <a:ext cx="4849504" cy="10761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prstClr val="white"/>
                </a:solidFill>
              </a:rPr>
              <a:t>Engineering Economics and Management (2130004)</a:t>
            </a:r>
            <a:endParaRPr lang="en-US" sz="3000" dirty="0">
              <a:solidFill>
                <a:prstClr val="white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612" y="219300"/>
            <a:ext cx="3703317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918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 of Production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Land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Labor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Capital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Entrepreneur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8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Land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Land </a:t>
            </a:r>
            <a:r>
              <a:rPr lang="en-US" dirty="0"/>
              <a:t>is the economic resource encompassing </a:t>
            </a:r>
            <a:r>
              <a:rPr lang="en-US" dirty="0">
                <a:solidFill>
                  <a:srgbClr val="FF0000"/>
                </a:solidFill>
              </a:rPr>
              <a:t>natural resources </a:t>
            </a:r>
            <a:r>
              <a:rPr lang="en-US" dirty="0"/>
              <a:t>found within the economy.</a:t>
            </a:r>
            <a:endParaRPr lang="en-IN" dirty="0"/>
          </a:p>
          <a:p>
            <a:r>
              <a:rPr lang="en-US" dirty="0"/>
              <a:t>This resource includes timber, land, fisheries, farms and other similar natural resources.</a:t>
            </a:r>
            <a:endParaRPr lang="en-IN" dirty="0"/>
          </a:p>
          <a:p>
            <a:r>
              <a:rPr lang="en-US" dirty="0"/>
              <a:t>Land is </a:t>
            </a:r>
            <a:r>
              <a:rPr lang="en-US" dirty="0" smtClean="0"/>
              <a:t>a </a:t>
            </a:r>
            <a:r>
              <a:rPr lang="en-US" dirty="0"/>
              <a:t>limited resource for </a:t>
            </a:r>
            <a:r>
              <a:rPr lang="en-US" dirty="0" smtClean="0"/>
              <a:t>any economies.</a:t>
            </a:r>
          </a:p>
          <a:p>
            <a:pPr lvl="1"/>
            <a:endParaRPr lang="en-US" dirty="0"/>
          </a:p>
        </p:txBody>
      </p:sp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505200"/>
            <a:ext cx="4264025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25487" y="5638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http://www.charteredclub.com</a:t>
            </a:r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505200"/>
            <a:ext cx="41148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219700" y="5638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http://www.ikon.mn</a:t>
            </a:r>
          </a:p>
        </p:txBody>
      </p:sp>
    </p:spTree>
    <p:extLst>
      <p:ext uri="{BB962C8B-B14F-4D97-AF65-F5344CB8AC3E}">
        <p14:creationId xmlns:p14="http://schemas.microsoft.com/office/powerpoint/2010/main" val="398655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Labor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Labor</a:t>
            </a:r>
            <a:r>
              <a:rPr lang="en-IN" dirty="0" smtClean="0"/>
              <a:t> </a:t>
            </a:r>
            <a:r>
              <a:rPr lang="en-IN" dirty="0"/>
              <a:t>represents the </a:t>
            </a:r>
            <a:r>
              <a:rPr lang="en-IN" dirty="0">
                <a:solidFill>
                  <a:srgbClr val="FF0000"/>
                </a:solidFill>
              </a:rPr>
              <a:t>human capital </a:t>
            </a:r>
            <a:r>
              <a:rPr lang="en-IN" dirty="0"/>
              <a:t>available to transform </a:t>
            </a:r>
            <a:r>
              <a:rPr lang="en-IN" dirty="0" smtClean="0"/>
              <a:t>raw materials </a:t>
            </a:r>
            <a:r>
              <a:rPr lang="en-IN" dirty="0"/>
              <a:t>or </a:t>
            </a:r>
            <a:r>
              <a:rPr lang="en-IN" dirty="0" smtClean="0"/>
              <a:t>natural resources </a:t>
            </a:r>
            <a:r>
              <a:rPr lang="en-IN" dirty="0"/>
              <a:t>into consumer goods. </a:t>
            </a:r>
          </a:p>
          <a:p>
            <a:r>
              <a:rPr lang="en-IN" dirty="0" smtClean="0"/>
              <a:t>Human </a:t>
            </a:r>
            <a:r>
              <a:rPr lang="en-IN" dirty="0"/>
              <a:t>capital includes all </a:t>
            </a:r>
            <a:r>
              <a:rPr lang="en-IN" dirty="0">
                <a:solidFill>
                  <a:srgbClr val="FF0000"/>
                </a:solidFill>
              </a:rPr>
              <a:t>individuals capable of working </a:t>
            </a:r>
            <a:r>
              <a:rPr lang="en-IN" dirty="0"/>
              <a:t>in the economy and providing various services to other individuals or businesses. </a:t>
            </a:r>
            <a:endParaRPr lang="en-IN" dirty="0" smtClean="0"/>
          </a:p>
          <a:p>
            <a:pPr lvl="1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28" y="3352800"/>
            <a:ext cx="4127472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32164" y="60960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http://marketbusinessnews.com</a:t>
            </a:r>
          </a:p>
        </p:txBody>
      </p:sp>
    </p:spTree>
    <p:extLst>
      <p:ext uri="{BB962C8B-B14F-4D97-AF65-F5344CB8AC3E}">
        <p14:creationId xmlns:p14="http://schemas.microsoft.com/office/powerpoint/2010/main" val="86271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886200"/>
            <a:ext cx="3352800" cy="2289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Capital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Capital </a:t>
            </a:r>
            <a:r>
              <a:rPr lang="en-US" dirty="0"/>
              <a:t>has two economic definitions as a factor of production.</a:t>
            </a:r>
            <a:endParaRPr lang="en-IN" dirty="0"/>
          </a:p>
          <a:p>
            <a:pPr marL="514350" indent="-457200">
              <a:buFont typeface="+mj-lt"/>
              <a:buAutoNum type="arabicPeriod"/>
            </a:pPr>
            <a:r>
              <a:rPr lang="en-US" dirty="0"/>
              <a:t>Capital can represent the </a:t>
            </a:r>
            <a:r>
              <a:rPr lang="en-US" dirty="0" smtClean="0">
                <a:solidFill>
                  <a:srgbClr val="FF0000"/>
                </a:solidFill>
              </a:rPr>
              <a:t>financial </a:t>
            </a:r>
            <a:r>
              <a:rPr lang="en-US" dirty="0">
                <a:solidFill>
                  <a:srgbClr val="FF0000"/>
                </a:solidFill>
              </a:rPr>
              <a:t>resources </a:t>
            </a:r>
            <a:r>
              <a:rPr lang="en-US" dirty="0"/>
              <a:t>companies use to purchase natural resources, land and other capital goods.</a:t>
            </a:r>
            <a:endParaRPr lang="en-IN" dirty="0"/>
          </a:p>
          <a:p>
            <a:pPr marL="514350" indent="-457200">
              <a:buFont typeface="+mj-lt"/>
              <a:buAutoNum type="arabicPeriod"/>
            </a:pPr>
            <a:r>
              <a:rPr lang="en-US" dirty="0"/>
              <a:t>Capital also represents the major </a:t>
            </a:r>
            <a:r>
              <a:rPr lang="en-US" dirty="0">
                <a:solidFill>
                  <a:srgbClr val="FF0000"/>
                </a:solidFill>
              </a:rPr>
              <a:t>physical assets </a:t>
            </a:r>
            <a:r>
              <a:rPr lang="en-US" dirty="0"/>
              <a:t>individuals and companies use when producing goods or services. </a:t>
            </a:r>
            <a:endParaRPr lang="en-IN" dirty="0"/>
          </a:p>
          <a:p>
            <a:pPr lvl="1"/>
            <a:r>
              <a:rPr lang="en-US" dirty="0"/>
              <a:t>These assets include buildings, production facilities, equipment, vehicles and other similar items</a:t>
            </a:r>
            <a:r>
              <a:rPr lang="en-US" dirty="0" smtClean="0"/>
              <a:t>.</a:t>
            </a:r>
          </a:p>
          <a:p>
            <a:pPr lvl="2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57500" y="60960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http://marketbusinessnews.com</a:t>
            </a:r>
          </a:p>
        </p:txBody>
      </p:sp>
    </p:spTree>
    <p:extLst>
      <p:ext uri="{BB962C8B-B14F-4D97-AF65-F5344CB8AC3E}">
        <p14:creationId xmlns:p14="http://schemas.microsoft.com/office/powerpoint/2010/main" val="250137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Entrepreneur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Entrepreneur is a </a:t>
            </a:r>
            <a:r>
              <a:rPr lang="en-IN" dirty="0"/>
              <a:t>person who sets up a </a:t>
            </a:r>
            <a:r>
              <a:rPr lang="en-IN" dirty="0" smtClean="0"/>
              <a:t>business and takes financial </a:t>
            </a:r>
            <a:r>
              <a:rPr lang="en-IN" dirty="0"/>
              <a:t>risks in the hope of profit.</a:t>
            </a:r>
            <a:endParaRPr lang="en-US" dirty="0" smtClean="0"/>
          </a:p>
          <a:p>
            <a:r>
              <a:rPr lang="en-US" dirty="0" smtClean="0"/>
              <a:t>Entrepreneurs </a:t>
            </a:r>
            <a:r>
              <a:rPr lang="en-US" dirty="0"/>
              <a:t>usually have an idea for creating a valuable good or </a:t>
            </a:r>
            <a:r>
              <a:rPr lang="en-US" dirty="0" smtClean="0"/>
              <a:t>service.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124200"/>
            <a:ext cx="4490049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32164" y="5867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http://marketbusinessnews.com</a:t>
            </a:r>
          </a:p>
        </p:txBody>
      </p:sp>
    </p:spTree>
    <p:extLst>
      <p:ext uri="{BB962C8B-B14F-4D97-AF65-F5344CB8AC3E}">
        <p14:creationId xmlns:p14="http://schemas.microsoft.com/office/powerpoint/2010/main" val="32248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Production function </a:t>
            </a:r>
            <a:r>
              <a:rPr lang="en-US" dirty="0" smtClean="0">
                <a:solidFill>
                  <a:srgbClr val="FF0000"/>
                </a:solidFill>
              </a:rPr>
              <a:t>relates physical output of a production process to physical inputs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is a mathematical function that relates output with the number of inputs.</a:t>
            </a:r>
          </a:p>
          <a:p>
            <a:r>
              <a:rPr lang="en-US" dirty="0" smtClean="0"/>
              <a:t>Production function </a:t>
            </a:r>
            <a:r>
              <a:rPr lang="en-US" dirty="0" smtClean="0">
                <a:solidFill>
                  <a:srgbClr val="FF0000"/>
                </a:solidFill>
              </a:rPr>
              <a:t>Q = F(K, L)</a:t>
            </a:r>
          </a:p>
          <a:p>
            <a:pPr lvl="1"/>
            <a:r>
              <a:rPr lang="en-US" dirty="0"/>
              <a:t>Q </a:t>
            </a:r>
            <a:r>
              <a:rPr lang="en-US" dirty="0" smtClean="0"/>
              <a:t>= quantity </a:t>
            </a:r>
            <a:r>
              <a:rPr lang="en-US" dirty="0"/>
              <a:t>of </a:t>
            </a:r>
            <a:r>
              <a:rPr lang="en-US" dirty="0" smtClean="0"/>
              <a:t>output, K = capital, and L = labor</a:t>
            </a:r>
          </a:p>
          <a:p>
            <a:r>
              <a:rPr lang="en-US" dirty="0" smtClean="0"/>
              <a:t>For Example</a:t>
            </a:r>
          </a:p>
          <a:p>
            <a:pPr lvl="1"/>
            <a:r>
              <a:rPr lang="en-US" dirty="0" smtClean="0"/>
              <a:t>Simple Production Function: </a:t>
            </a:r>
            <a:r>
              <a:rPr lang="en-US" dirty="0" smtClean="0">
                <a:solidFill>
                  <a:srgbClr val="FF0000"/>
                </a:solidFill>
              </a:rPr>
              <a:t>Q = K + L</a:t>
            </a:r>
          </a:p>
          <a:p>
            <a:pPr lvl="1"/>
            <a:r>
              <a:rPr lang="en-US" dirty="0"/>
              <a:t>Cobb-Douglas </a:t>
            </a:r>
            <a:r>
              <a:rPr lang="en-US" dirty="0" smtClean="0"/>
              <a:t>Production Function: </a:t>
            </a:r>
            <a:r>
              <a:rPr lang="en-US" dirty="0" smtClean="0">
                <a:solidFill>
                  <a:srgbClr val="FF0000"/>
                </a:solidFill>
              </a:rPr>
              <a:t>Q = K</a:t>
            </a:r>
            <a:r>
              <a:rPr lang="en-US" baseline="30000" dirty="0" smtClean="0">
                <a:solidFill>
                  <a:srgbClr val="FF0000"/>
                </a:solidFill>
              </a:rPr>
              <a:t>0.5 </a:t>
            </a:r>
            <a:r>
              <a:rPr lang="en-US" dirty="0" smtClean="0">
                <a:solidFill>
                  <a:srgbClr val="FF0000"/>
                </a:solidFill>
              </a:rPr>
              <a:t>x L</a:t>
            </a:r>
            <a:r>
              <a:rPr lang="en-US" baseline="30000" dirty="0" smtClean="0">
                <a:solidFill>
                  <a:srgbClr val="FF0000"/>
                </a:solidFill>
              </a:rPr>
              <a:t>0.5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Leontief </a:t>
            </a:r>
            <a:r>
              <a:rPr lang="en-US" dirty="0" smtClean="0"/>
              <a:t>Production Function: </a:t>
            </a:r>
            <a:r>
              <a:rPr lang="en-US" dirty="0" smtClean="0">
                <a:solidFill>
                  <a:srgbClr val="FF0000"/>
                </a:solidFill>
              </a:rPr>
              <a:t>Q = Min(K, L)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3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Law of Variable Proportions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 law of variable proportions states that </a:t>
            </a:r>
            <a:endParaRPr lang="en-IN" dirty="0" smtClean="0"/>
          </a:p>
          <a:p>
            <a:pPr lvl="1"/>
            <a:r>
              <a:rPr lang="en-IN" dirty="0" smtClean="0"/>
              <a:t>“</a:t>
            </a:r>
            <a:r>
              <a:rPr lang="en-IN" dirty="0">
                <a:solidFill>
                  <a:srgbClr val="FF0000"/>
                </a:solidFill>
              </a:rPr>
              <a:t>As the quantity of one factor is increased, keeping the other factors fixed, the marginal product of that factor will eventually decline</a:t>
            </a:r>
            <a:r>
              <a:rPr lang="en-IN" dirty="0"/>
              <a:t>”.</a:t>
            </a:r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law describes the input-output relation when the output is increased by varying the quantity of only one input.</a:t>
            </a:r>
          </a:p>
          <a:p>
            <a:r>
              <a:rPr lang="en-US" dirty="0" smtClean="0"/>
              <a:t>In the short run, some factors of production are fixed.</a:t>
            </a:r>
          </a:p>
          <a:p>
            <a:pPr lvl="1"/>
            <a:r>
              <a:rPr lang="en-US" dirty="0" smtClean="0"/>
              <a:t>Like, Capital, Land etc…</a:t>
            </a:r>
          </a:p>
          <a:p>
            <a:r>
              <a:rPr lang="en-US" dirty="0" smtClean="0"/>
              <a:t>While some other factors are variable.</a:t>
            </a:r>
          </a:p>
          <a:p>
            <a:pPr lvl="1"/>
            <a:r>
              <a:rPr lang="en-US" dirty="0" smtClean="0"/>
              <a:t>Like, Labor, Raw Materials etc…</a:t>
            </a:r>
          </a:p>
          <a:p>
            <a:r>
              <a:rPr lang="en-US" dirty="0" smtClean="0"/>
              <a:t>The short run Production Function describes </a:t>
            </a:r>
            <a:r>
              <a:rPr lang="en-US" dirty="0" smtClean="0">
                <a:solidFill>
                  <a:srgbClr val="FF0000"/>
                </a:solidFill>
              </a:rPr>
              <a:t>relation between the quantity of variable factor and the quantity of commodity produced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02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Equation </a:t>
                </a:r>
                <a:r>
                  <a:rPr lang="en-US" dirty="0"/>
                  <a:t>of short run production function: Q = </a:t>
                </a:r>
                <a:r>
                  <a:rPr lang="en-US" dirty="0" smtClean="0"/>
                  <a:t>F(L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/>
                          </a:rPr>
                          <m:t>K</m:t>
                        </m:r>
                      </m:e>
                    </m:acc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where Q = Output, L = Labor and K = Capital (Bar indicates that it is Constant)</a:t>
                </a:r>
              </a:p>
              <a:p>
                <a:r>
                  <a:rPr lang="en-US" dirty="0" smtClean="0"/>
                  <a:t>This law is also known as 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law of diminishing returns. </a:t>
                </a:r>
                <a:r>
                  <a:rPr lang="en-US" dirty="0" smtClean="0"/>
                  <a:t>Because a point will reach,</a:t>
                </a:r>
              </a:p>
              <a:p>
                <a:pPr lvl="1"/>
                <a:r>
                  <a:rPr lang="en-US" dirty="0" smtClean="0"/>
                  <a:t>where marginal </a:t>
                </a:r>
                <a:r>
                  <a:rPr lang="en-US" dirty="0"/>
                  <a:t>physical product tends to diminish </a:t>
                </a:r>
                <a:r>
                  <a:rPr lang="en-US" dirty="0" smtClean="0"/>
                  <a:t>gradually, if the quantity of a variable factor is increased continuously.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32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755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Assumptions of the Law of Variable Proportions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rgbClr val="FF0000"/>
                </a:solidFill>
              </a:rPr>
              <a:t>Only one factor is variable </a:t>
            </a:r>
            <a:r>
              <a:rPr lang="en-US" dirty="0" smtClean="0"/>
              <a:t>while others are held constant.</a:t>
            </a:r>
          </a:p>
          <a:p>
            <a:pPr lvl="0"/>
            <a:r>
              <a:rPr lang="en-US" dirty="0" smtClean="0"/>
              <a:t>All units of the variable factor are </a:t>
            </a:r>
            <a:r>
              <a:rPr lang="en-US" dirty="0" smtClean="0">
                <a:solidFill>
                  <a:srgbClr val="FF0000"/>
                </a:solidFill>
              </a:rPr>
              <a:t>homogeneous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There is no change in </a:t>
            </a:r>
            <a:r>
              <a:rPr lang="en-US" dirty="0" smtClean="0">
                <a:solidFill>
                  <a:srgbClr val="FF0000"/>
                </a:solidFill>
              </a:rPr>
              <a:t>technology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It is </a:t>
            </a:r>
            <a:r>
              <a:rPr lang="en-US" dirty="0" smtClean="0">
                <a:solidFill>
                  <a:srgbClr val="FF0000"/>
                </a:solidFill>
              </a:rPr>
              <a:t>possible to vary the proportions </a:t>
            </a:r>
            <a:r>
              <a:rPr lang="en-US" dirty="0" smtClean="0"/>
              <a:t>in which different inputs are combined.</a:t>
            </a:r>
          </a:p>
          <a:p>
            <a:pPr lvl="0"/>
            <a:r>
              <a:rPr lang="en-US" dirty="0" smtClean="0"/>
              <a:t>It assumes a </a:t>
            </a:r>
            <a:r>
              <a:rPr lang="en-US" dirty="0" smtClean="0">
                <a:solidFill>
                  <a:srgbClr val="FF0000"/>
                </a:solidFill>
              </a:rPr>
              <a:t>short-run situation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The product is measured in </a:t>
            </a:r>
            <a:r>
              <a:rPr lang="en-US" dirty="0" smtClean="0">
                <a:solidFill>
                  <a:srgbClr val="FF0000"/>
                </a:solidFill>
              </a:rPr>
              <a:t>physical units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i.e., in quintals, tones, etc…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70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7702576"/>
              </p:ext>
            </p:extLst>
          </p:nvPr>
        </p:nvGraphicFramePr>
        <p:xfrm>
          <a:off x="190500" y="812800"/>
          <a:ext cx="8763000" cy="4480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43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+mj-lt"/>
                        </a:rPr>
                        <a:t>No. of Workers</a:t>
                      </a:r>
                      <a:endParaRPr lang="en-IN" sz="24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+mj-lt"/>
                        </a:rPr>
                        <a:t>Total Product</a:t>
                      </a:r>
                      <a:endParaRPr lang="en-IN" sz="24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+mj-lt"/>
                        </a:rPr>
                        <a:t>Average Product</a:t>
                      </a:r>
                      <a:endParaRPr lang="en-IN" sz="24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+mj-lt"/>
                        </a:rPr>
                        <a:t>Marginal Product</a:t>
                      </a:r>
                      <a:endParaRPr lang="en-IN" sz="24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+mj-lt"/>
                        </a:rPr>
                        <a:t>Stage</a:t>
                      </a:r>
                      <a:endParaRPr lang="en-IN" sz="24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+mj-lt"/>
                        </a:rPr>
                        <a:t>1</a:t>
                      </a:r>
                      <a:endParaRPr lang="en-IN" sz="24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+mj-lt"/>
                        </a:rPr>
                        <a:t>8</a:t>
                      </a:r>
                      <a:endParaRPr lang="en-IN" sz="24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+mj-lt"/>
                        </a:rPr>
                        <a:t>8</a:t>
                      </a:r>
                      <a:endParaRPr lang="en-IN" sz="24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+mj-lt"/>
                        </a:rPr>
                        <a:t>8</a:t>
                      </a:r>
                      <a:endParaRPr lang="en-IN" sz="2400" dirty="0">
                        <a:latin typeface="+mj-lt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IN" sz="2200" dirty="0" smtClean="0">
                          <a:latin typeface="+mj-lt"/>
                        </a:rPr>
                        <a:t>Stage</a:t>
                      </a:r>
                      <a:r>
                        <a:rPr lang="en-IN" sz="2200" baseline="0" dirty="0" smtClean="0">
                          <a:latin typeface="+mj-lt"/>
                        </a:rPr>
                        <a:t> – </a:t>
                      </a:r>
                      <a:r>
                        <a:rPr lang="en-IN" sz="2200" dirty="0" smtClean="0">
                          <a:latin typeface="+mj-lt"/>
                        </a:rPr>
                        <a:t>I</a:t>
                      </a:r>
                    </a:p>
                    <a:p>
                      <a:pPr algn="ctr"/>
                      <a:r>
                        <a:rPr lang="en-US" sz="2200" dirty="0" smtClean="0">
                          <a:latin typeface="+mj-lt"/>
                        </a:rPr>
                        <a:t>Increasing Returns</a:t>
                      </a:r>
                      <a:endParaRPr lang="en-IN" sz="22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+mj-lt"/>
                        </a:rPr>
                        <a:t>2</a:t>
                      </a:r>
                      <a:endParaRPr lang="en-IN" sz="24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+mj-lt"/>
                        </a:rPr>
                        <a:t>20</a:t>
                      </a:r>
                      <a:endParaRPr lang="en-IN" sz="24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+mj-lt"/>
                        </a:rPr>
                        <a:t>10</a:t>
                      </a:r>
                      <a:endParaRPr lang="en-IN" sz="24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+mj-lt"/>
                        </a:rPr>
                        <a:t>12</a:t>
                      </a:r>
                      <a:endParaRPr lang="en-IN" sz="2400" dirty="0">
                        <a:latin typeface="+mj-lt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+mj-lt"/>
                        </a:rPr>
                        <a:t>3</a:t>
                      </a:r>
                      <a:endParaRPr lang="en-IN" sz="24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+mj-lt"/>
                        </a:rPr>
                        <a:t>36</a:t>
                      </a:r>
                      <a:endParaRPr lang="en-IN" sz="24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+mj-lt"/>
                        </a:rPr>
                        <a:t>12</a:t>
                      </a:r>
                      <a:endParaRPr lang="en-IN" sz="24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+mj-lt"/>
                        </a:rPr>
                        <a:t>16</a:t>
                      </a:r>
                      <a:endParaRPr lang="en-IN" sz="2400" dirty="0">
                        <a:latin typeface="+mj-lt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+mj-lt"/>
                        </a:rPr>
                        <a:t>4</a:t>
                      </a:r>
                      <a:endParaRPr lang="en-IN" sz="24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+mj-lt"/>
                        </a:rPr>
                        <a:t>48</a:t>
                      </a:r>
                      <a:endParaRPr lang="en-IN" sz="24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+mj-lt"/>
                        </a:rPr>
                        <a:t>12</a:t>
                      </a:r>
                      <a:endParaRPr lang="en-IN" sz="24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+mj-lt"/>
                        </a:rPr>
                        <a:t>12</a:t>
                      </a:r>
                      <a:endParaRPr lang="en-IN" sz="2400" dirty="0">
                        <a:latin typeface="+mj-lt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IN" sz="2200" dirty="0" smtClean="0">
                          <a:latin typeface="+mj-lt"/>
                        </a:rPr>
                        <a:t>Stage</a:t>
                      </a:r>
                      <a:r>
                        <a:rPr lang="en-IN" sz="2200" baseline="0" dirty="0" smtClean="0">
                          <a:latin typeface="+mj-lt"/>
                        </a:rPr>
                        <a:t> – </a:t>
                      </a:r>
                      <a:r>
                        <a:rPr lang="en-IN" sz="2200" dirty="0" smtClean="0">
                          <a:latin typeface="+mj-lt"/>
                        </a:rPr>
                        <a:t>II</a:t>
                      </a:r>
                    </a:p>
                    <a:p>
                      <a:pPr algn="ctr"/>
                      <a:r>
                        <a:rPr lang="en-US" sz="2200" dirty="0" smtClean="0">
                          <a:latin typeface="+mj-lt"/>
                        </a:rPr>
                        <a:t>Diminishing Returns</a:t>
                      </a:r>
                      <a:endParaRPr lang="en-IN" sz="22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+mj-lt"/>
                        </a:rPr>
                        <a:t>5</a:t>
                      </a:r>
                      <a:endParaRPr lang="en-IN" sz="24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+mj-lt"/>
                        </a:rPr>
                        <a:t>55</a:t>
                      </a:r>
                      <a:endParaRPr lang="en-IN" sz="24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+mj-lt"/>
                        </a:rPr>
                        <a:t>11</a:t>
                      </a:r>
                      <a:endParaRPr lang="en-IN" sz="24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+mj-lt"/>
                        </a:rPr>
                        <a:t>7</a:t>
                      </a:r>
                      <a:endParaRPr lang="en-IN" sz="2400" dirty="0">
                        <a:latin typeface="+mj-lt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+mj-lt"/>
                        </a:rPr>
                        <a:t>6</a:t>
                      </a:r>
                      <a:endParaRPr lang="en-IN" sz="24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+mj-lt"/>
                        </a:rPr>
                        <a:t>60</a:t>
                      </a:r>
                      <a:endParaRPr lang="en-IN" sz="24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+mj-lt"/>
                        </a:rPr>
                        <a:t>10</a:t>
                      </a:r>
                      <a:endParaRPr lang="en-IN" sz="24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+mj-lt"/>
                        </a:rPr>
                        <a:t>5</a:t>
                      </a:r>
                      <a:endParaRPr lang="en-IN" sz="2400" dirty="0">
                        <a:latin typeface="+mj-lt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+mj-lt"/>
                        </a:rPr>
                        <a:t>7</a:t>
                      </a:r>
                      <a:endParaRPr lang="en-IN" sz="24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+mj-lt"/>
                        </a:rPr>
                        <a:t>60</a:t>
                      </a:r>
                      <a:endParaRPr lang="en-IN" sz="24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+mj-lt"/>
                        </a:rPr>
                        <a:t>8.6</a:t>
                      </a:r>
                      <a:endParaRPr lang="en-IN" sz="24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+mj-lt"/>
                        </a:rPr>
                        <a:t>0</a:t>
                      </a:r>
                      <a:endParaRPr lang="en-IN" sz="2400" dirty="0">
                        <a:latin typeface="+mj-lt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2200" dirty="0" smtClean="0">
                          <a:latin typeface="+mj-lt"/>
                        </a:rPr>
                        <a:t>Stage</a:t>
                      </a:r>
                      <a:r>
                        <a:rPr lang="en-IN" sz="2200" baseline="0" dirty="0" smtClean="0">
                          <a:latin typeface="+mj-lt"/>
                        </a:rPr>
                        <a:t> – </a:t>
                      </a:r>
                      <a:r>
                        <a:rPr lang="en-IN" sz="2200" dirty="0" smtClean="0">
                          <a:latin typeface="+mj-lt"/>
                        </a:rPr>
                        <a:t>III</a:t>
                      </a:r>
                    </a:p>
                    <a:p>
                      <a:pPr algn="ctr"/>
                      <a:r>
                        <a:rPr lang="en-US" sz="2200" dirty="0" smtClean="0">
                          <a:latin typeface="+mj-lt"/>
                        </a:rPr>
                        <a:t>Negative Marginal Returns</a:t>
                      </a:r>
                      <a:endParaRPr lang="en-IN" sz="22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+mj-lt"/>
                        </a:rPr>
                        <a:t>8</a:t>
                      </a:r>
                      <a:endParaRPr lang="en-IN" sz="24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+mj-lt"/>
                        </a:rPr>
                        <a:t>56</a:t>
                      </a:r>
                      <a:endParaRPr lang="en-IN" sz="24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+mj-lt"/>
                        </a:rPr>
                        <a:t>7</a:t>
                      </a:r>
                      <a:endParaRPr lang="en-IN" sz="24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+mj-lt"/>
                        </a:rPr>
                        <a:t>-4</a:t>
                      </a:r>
                      <a:endParaRPr lang="en-IN" sz="2400" dirty="0">
                        <a:latin typeface="+mj-lt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Rectangle 45"/>
          <p:cNvSpPr>
            <a:spLocks noChangeArrowheads="1"/>
          </p:cNvSpPr>
          <p:nvPr/>
        </p:nvSpPr>
        <p:spPr bwMode="auto">
          <a:xfrm>
            <a:off x="457200" y="160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9" name="Right Brace 48"/>
          <p:cNvSpPr/>
          <p:nvPr/>
        </p:nvSpPr>
        <p:spPr>
          <a:xfrm>
            <a:off x="5333999" y="1676400"/>
            <a:ext cx="304800" cy="1295400"/>
          </a:xfrm>
          <a:prstGeom prst="rightBrace">
            <a:avLst>
              <a:gd name="adj1" fmla="val 26243"/>
              <a:gd name="adj2" fmla="val 50000"/>
            </a:avLst>
          </a:prstGeom>
          <a:ln w="95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51" name="Right Brace 50"/>
          <p:cNvSpPr/>
          <p:nvPr/>
        </p:nvSpPr>
        <p:spPr>
          <a:xfrm>
            <a:off x="5333999" y="3048000"/>
            <a:ext cx="304800" cy="1295400"/>
          </a:xfrm>
          <a:prstGeom prst="rightBrace">
            <a:avLst>
              <a:gd name="adj1" fmla="val 26243"/>
              <a:gd name="adj2" fmla="val 50000"/>
            </a:avLst>
          </a:prstGeom>
          <a:ln w="95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52" name="Right Brace 51"/>
          <p:cNvSpPr/>
          <p:nvPr/>
        </p:nvSpPr>
        <p:spPr>
          <a:xfrm>
            <a:off x="5334000" y="4419600"/>
            <a:ext cx="304800" cy="838200"/>
          </a:xfrm>
          <a:prstGeom prst="rightBrace">
            <a:avLst>
              <a:gd name="adj1" fmla="val 26243"/>
              <a:gd name="adj2" fmla="val 50000"/>
            </a:avLst>
          </a:prstGeom>
          <a:ln w="95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4" name="Rectangle 3"/>
          <p:cNvSpPr/>
          <p:nvPr/>
        </p:nvSpPr>
        <p:spPr>
          <a:xfrm>
            <a:off x="304800" y="1676400"/>
            <a:ext cx="1143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659909" y="1676400"/>
            <a:ext cx="1143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2802909" y="1648536"/>
            <a:ext cx="1143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4038600" y="1686636"/>
            <a:ext cx="1143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304800" y="2133600"/>
            <a:ext cx="1143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577454" y="2133600"/>
            <a:ext cx="1143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2821675" y="2148954"/>
            <a:ext cx="1143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4250709" y="2133600"/>
            <a:ext cx="1143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304800" y="2590800"/>
            <a:ext cx="1143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1659909" y="2590800"/>
            <a:ext cx="1143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2819400" y="2590800"/>
            <a:ext cx="1143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3964675" y="2590800"/>
            <a:ext cx="1143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329252" y="3048000"/>
            <a:ext cx="1143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676400" y="3048000"/>
            <a:ext cx="1143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2895600" y="3048000"/>
            <a:ext cx="1143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4117075" y="3048000"/>
            <a:ext cx="1143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381000" y="3505200"/>
            <a:ext cx="1143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1600200" y="3505200"/>
            <a:ext cx="1143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2971800" y="3505200"/>
            <a:ext cx="1143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4117075" y="3505200"/>
            <a:ext cx="1143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304800" y="3962400"/>
            <a:ext cx="1143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/>
          <p:cNvSpPr/>
          <p:nvPr/>
        </p:nvSpPr>
        <p:spPr>
          <a:xfrm>
            <a:off x="1676400" y="3962400"/>
            <a:ext cx="1143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/>
          <p:cNvSpPr/>
          <p:nvPr/>
        </p:nvSpPr>
        <p:spPr>
          <a:xfrm>
            <a:off x="2895600" y="3962400"/>
            <a:ext cx="1143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4117075" y="3962400"/>
            <a:ext cx="1143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/>
          <p:cNvSpPr/>
          <p:nvPr/>
        </p:nvSpPr>
        <p:spPr>
          <a:xfrm>
            <a:off x="304800" y="4419600"/>
            <a:ext cx="1143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/>
          <p:cNvSpPr/>
          <p:nvPr/>
        </p:nvSpPr>
        <p:spPr>
          <a:xfrm>
            <a:off x="1676400" y="4419600"/>
            <a:ext cx="1143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/>
          <p:cNvSpPr/>
          <p:nvPr/>
        </p:nvSpPr>
        <p:spPr>
          <a:xfrm>
            <a:off x="2895600" y="4419600"/>
            <a:ext cx="1143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/>
          <p:cNvSpPr/>
          <p:nvPr/>
        </p:nvSpPr>
        <p:spPr>
          <a:xfrm>
            <a:off x="4117075" y="4419600"/>
            <a:ext cx="1143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/>
          <p:cNvSpPr/>
          <p:nvPr/>
        </p:nvSpPr>
        <p:spPr>
          <a:xfrm>
            <a:off x="302525" y="4876800"/>
            <a:ext cx="1143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/>
          <p:cNvSpPr/>
          <p:nvPr/>
        </p:nvSpPr>
        <p:spPr>
          <a:xfrm>
            <a:off x="1674125" y="4876800"/>
            <a:ext cx="1143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/>
          <p:cNvSpPr/>
          <p:nvPr/>
        </p:nvSpPr>
        <p:spPr>
          <a:xfrm>
            <a:off x="2893325" y="4876800"/>
            <a:ext cx="1143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/>
          <p:cNvSpPr/>
          <p:nvPr/>
        </p:nvSpPr>
        <p:spPr>
          <a:xfrm>
            <a:off x="4114800" y="4876800"/>
            <a:ext cx="1143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/>
          <p:cNvSpPr/>
          <p:nvPr/>
        </p:nvSpPr>
        <p:spPr>
          <a:xfrm>
            <a:off x="5333999" y="1659340"/>
            <a:ext cx="3608697" cy="13613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/>
          <p:cNvSpPr/>
          <p:nvPr/>
        </p:nvSpPr>
        <p:spPr>
          <a:xfrm>
            <a:off x="5334001" y="3030940"/>
            <a:ext cx="3608696" cy="13613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/>
          <p:cNvSpPr/>
          <p:nvPr/>
        </p:nvSpPr>
        <p:spPr>
          <a:xfrm>
            <a:off x="5312392" y="4357048"/>
            <a:ext cx="3616656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09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1" grpId="0" animBg="1"/>
      <p:bldP spid="52" grpId="0" animBg="1"/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l"/>
            <a:r>
              <a:rPr lang="en-IN" dirty="0"/>
              <a:t>Theory of Production</a:t>
            </a:r>
          </a:p>
          <a:p>
            <a:pPr lvl="1" algn="l"/>
            <a:r>
              <a:rPr lang="en-IN" dirty="0"/>
              <a:t>Production Function, Meaning</a:t>
            </a:r>
          </a:p>
          <a:p>
            <a:pPr lvl="1" algn="l"/>
            <a:r>
              <a:rPr lang="en-IN" dirty="0"/>
              <a:t>Factors of Production (Meaning and </a:t>
            </a:r>
            <a:r>
              <a:rPr lang="en-IN" dirty="0" smtClean="0"/>
              <a:t>Characteristics </a:t>
            </a:r>
            <a:r>
              <a:rPr lang="en-IN" dirty="0"/>
              <a:t>of Land, Labour, Capital </a:t>
            </a:r>
            <a:r>
              <a:rPr lang="en-IN" dirty="0" smtClean="0"/>
              <a:t>and </a:t>
            </a:r>
            <a:r>
              <a:rPr lang="en-IN" dirty="0"/>
              <a:t>Entrepreneur)</a:t>
            </a:r>
          </a:p>
          <a:p>
            <a:pPr lvl="1" algn="l"/>
            <a:r>
              <a:rPr lang="en-IN" dirty="0"/>
              <a:t>Law of Variable Proportions and </a:t>
            </a:r>
            <a:r>
              <a:rPr lang="en-IN" dirty="0" smtClean="0"/>
              <a:t>Law </a:t>
            </a:r>
            <a:r>
              <a:rPr lang="en-IN" dirty="0"/>
              <a:t>of Returns To Scale</a:t>
            </a:r>
          </a:p>
          <a:p>
            <a:pPr lvl="0" algn="l"/>
            <a:r>
              <a:rPr lang="en-IN" dirty="0"/>
              <a:t>Cost</a:t>
            </a:r>
          </a:p>
          <a:p>
            <a:pPr lvl="1" algn="l"/>
            <a:r>
              <a:rPr lang="en-IN" dirty="0"/>
              <a:t>Meaning</a:t>
            </a:r>
          </a:p>
          <a:p>
            <a:pPr lvl="1" algn="l"/>
            <a:r>
              <a:rPr lang="en-IN" dirty="0"/>
              <a:t>Short Run &amp; Long Run Cost</a:t>
            </a:r>
          </a:p>
          <a:p>
            <a:pPr lvl="1" algn="l"/>
            <a:r>
              <a:rPr lang="en-IN" dirty="0"/>
              <a:t>Fixed Cost, Variable Cost, Total Cost, Average Cost, Marginal Cost and </a:t>
            </a:r>
            <a:r>
              <a:rPr lang="en-IN" dirty="0" smtClean="0"/>
              <a:t>Opportunity </a:t>
            </a:r>
            <a:r>
              <a:rPr lang="en-IN" dirty="0"/>
              <a:t>Cost</a:t>
            </a:r>
          </a:p>
          <a:p>
            <a:pPr lvl="0" algn="l"/>
            <a:r>
              <a:rPr lang="en-IN" dirty="0"/>
              <a:t>Break Even Analysis</a:t>
            </a:r>
          </a:p>
          <a:p>
            <a:pPr lvl="1" algn="l"/>
            <a:r>
              <a:rPr lang="en-IN" dirty="0"/>
              <a:t>Meaning, Explanation, Numerical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73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Stages of Law of Variable Proportions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Increasing Returns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Diminishing Returns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Negative Marginal Returns</a:t>
            </a:r>
          </a:p>
        </p:txBody>
      </p:sp>
    </p:spTree>
    <p:extLst>
      <p:ext uri="{BB962C8B-B14F-4D97-AF65-F5344CB8AC3E}">
        <p14:creationId xmlns:p14="http://schemas.microsoft.com/office/powerpoint/2010/main" val="352178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dirty="0"/>
              <a:t>. Increasing Returns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becomes </a:t>
            </a:r>
            <a:r>
              <a:rPr lang="en-US" dirty="0" smtClean="0">
                <a:solidFill>
                  <a:srgbClr val="FF0000"/>
                </a:solidFill>
              </a:rPr>
              <a:t>cheaper to produce the additional output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Thus the producer will </a:t>
            </a:r>
            <a:r>
              <a:rPr lang="en-US" dirty="0" smtClean="0">
                <a:solidFill>
                  <a:srgbClr val="FF0000"/>
                </a:solidFill>
              </a:rPr>
              <a:t>always expand through this stage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Causes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Fixed factor is used more intensively </a:t>
            </a:r>
            <a:r>
              <a:rPr lang="en-US" dirty="0" smtClean="0"/>
              <a:t>and production increases rapidly.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Division of labor </a:t>
            </a:r>
            <a:r>
              <a:rPr lang="en-US" dirty="0" smtClean="0"/>
              <a:t>and specialization.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fixed factors are indivisible </a:t>
            </a:r>
            <a:r>
              <a:rPr lang="en-US" dirty="0" smtClean="0"/>
              <a:t>which means that they must be used in a fixed minimum size.</a:t>
            </a:r>
          </a:p>
        </p:txBody>
      </p:sp>
    </p:spTree>
    <p:extLst>
      <p:ext uri="{BB962C8B-B14F-4D97-AF65-F5344CB8AC3E}">
        <p14:creationId xmlns:p14="http://schemas.microsoft.com/office/powerpoint/2010/main" val="371399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Diminishing Returns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the only stage in which </a:t>
            </a:r>
            <a:r>
              <a:rPr lang="en-US" dirty="0" smtClean="0">
                <a:solidFill>
                  <a:srgbClr val="FF0000"/>
                </a:solidFill>
              </a:rPr>
              <a:t>production is feasible and profitable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this stage the marginal productivity of labor, though positive, is diminishing but is non-negative.</a:t>
            </a:r>
          </a:p>
          <a:p>
            <a:r>
              <a:rPr lang="en-US" dirty="0" smtClean="0"/>
              <a:t>Causes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distortion </a:t>
            </a:r>
            <a:r>
              <a:rPr lang="en-US" dirty="0" smtClean="0"/>
              <a:t>(disfigurement) in the combination of factors.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Control and supervision </a:t>
            </a:r>
            <a:r>
              <a:rPr lang="en-US" dirty="0" smtClean="0"/>
              <a:t>become difficult.</a:t>
            </a:r>
          </a:p>
          <a:p>
            <a:pPr lvl="1"/>
            <a:r>
              <a:rPr lang="en-US" dirty="0" smtClean="0"/>
              <a:t>There may be </a:t>
            </a:r>
            <a:r>
              <a:rPr lang="en-US" dirty="0" smtClean="0">
                <a:solidFill>
                  <a:srgbClr val="FF0000"/>
                </a:solidFill>
              </a:rPr>
              <a:t>shortage of trained labor or raw material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36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Negative Marginal Returns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clearly </a:t>
            </a:r>
            <a:r>
              <a:rPr lang="en-US" dirty="0" smtClean="0">
                <a:solidFill>
                  <a:srgbClr val="FF0000"/>
                </a:solidFill>
              </a:rPr>
              <a:t>shows loss </a:t>
            </a:r>
            <a:r>
              <a:rPr lang="en-US" dirty="0" smtClean="0"/>
              <a:t>so no business operate in this stage.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The Best Stage</a:t>
            </a:r>
          </a:p>
          <a:p>
            <a:r>
              <a:rPr lang="en-US" dirty="0" smtClean="0"/>
              <a:t>Stage-II is best because it utilizes resources very well.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44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 flipV="1">
            <a:off x="1924909" y="1447800"/>
            <a:ext cx="4171091" cy="43434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881500" y="5803900"/>
            <a:ext cx="64243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905000" y="1219200"/>
            <a:ext cx="0" cy="457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95600" y="5816600"/>
            <a:ext cx="3096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002060"/>
                </a:solidFill>
              </a:defRPr>
            </a:lvl1pPr>
          </a:lstStyle>
          <a:p>
            <a:r>
              <a:rPr lang="en-IN" dirty="0"/>
              <a:t>Units of Variable Factor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2209800"/>
            <a:ext cx="146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002060"/>
                </a:solidFill>
              </a:defRPr>
            </a:lvl1pPr>
          </a:lstStyle>
          <a:p>
            <a:r>
              <a:rPr lang="en-IN" dirty="0"/>
              <a:t>TP, AP, MP</a:t>
            </a:r>
          </a:p>
        </p:txBody>
      </p:sp>
      <p:sp>
        <p:nvSpPr>
          <p:cNvPr id="34" name="Freeform 33"/>
          <p:cNvSpPr/>
          <p:nvPr/>
        </p:nvSpPr>
        <p:spPr>
          <a:xfrm>
            <a:off x="2019869" y="1916445"/>
            <a:ext cx="5008728" cy="3842910"/>
          </a:xfrm>
          <a:custGeom>
            <a:avLst/>
            <a:gdLst>
              <a:gd name="connsiteX0" fmla="*/ 0 w 5008728"/>
              <a:gd name="connsiteY0" fmla="*/ 3842910 h 3842910"/>
              <a:gd name="connsiteX1" fmla="*/ 2197289 w 5008728"/>
              <a:gd name="connsiteY1" fmla="*/ 2191531 h 3842910"/>
              <a:gd name="connsiteX2" fmla="*/ 3138985 w 5008728"/>
              <a:gd name="connsiteY2" fmla="*/ 553800 h 3842910"/>
              <a:gd name="connsiteX3" fmla="*/ 4148919 w 5008728"/>
              <a:gd name="connsiteY3" fmla="*/ 7889 h 3842910"/>
              <a:gd name="connsiteX4" fmla="*/ 5008728 w 5008728"/>
              <a:gd name="connsiteY4" fmla="*/ 280845 h 3842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8728" h="3842910">
                <a:moveTo>
                  <a:pt x="0" y="3842910"/>
                </a:moveTo>
                <a:cubicBezTo>
                  <a:pt x="837062" y="3291313"/>
                  <a:pt x="1674125" y="2739716"/>
                  <a:pt x="2197289" y="2191531"/>
                </a:cubicBezTo>
                <a:cubicBezTo>
                  <a:pt x="2720453" y="1643346"/>
                  <a:pt x="2813713" y="917740"/>
                  <a:pt x="3138985" y="553800"/>
                </a:cubicBezTo>
                <a:cubicBezTo>
                  <a:pt x="3464257" y="189860"/>
                  <a:pt x="3837295" y="53381"/>
                  <a:pt x="4148919" y="7889"/>
                </a:cubicBezTo>
                <a:cubicBezTo>
                  <a:pt x="4460543" y="-37603"/>
                  <a:pt x="4734635" y="121621"/>
                  <a:pt x="5008728" y="280845"/>
                </a:cubicBez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6" name="Straight Connector 35"/>
          <p:cNvCxnSpPr/>
          <p:nvPr/>
        </p:nvCxnSpPr>
        <p:spPr>
          <a:xfrm>
            <a:off x="5257800" y="1891352"/>
            <a:ext cx="19812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505200" y="3429000"/>
            <a:ext cx="1371600" cy="14478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5181600" y="2514600"/>
            <a:ext cx="0" cy="3244755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6248400" y="1905001"/>
            <a:ext cx="0" cy="3854354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Freeform 51"/>
          <p:cNvSpPr/>
          <p:nvPr/>
        </p:nvSpPr>
        <p:spPr>
          <a:xfrm>
            <a:off x="2019869" y="5131511"/>
            <a:ext cx="5281683" cy="641492"/>
          </a:xfrm>
          <a:custGeom>
            <a:avLst/>
            <a:gdLst>
              <a:gd name="connsiteX0" fmla="*/ 0 w 5281683"/>
              <a:gd name="connsiteY0" fmla="*/ 641492 h 641492"/>
              <a:gd name="connsiteX1" fmla="*/ 1787856 w 5281683"/>
              <a:gd name="connsiteY1" fmla="*/ 423128 h 641492"/>
              <a:gd name="connsiteX2" fmla="*/ 3179928 w 5281683"/>
              <a:gd name="connsiteY2" fmla="*/ 47 h 641492"/>
              <a:gd name="connsiteX3" fmla="*/ 5281683 w 5281683"/>
              <a:gd name="connsiteY3" fmla="*/ 450423 h 641492"/>
              <a:gd name="connsiteX4" fmla="*/ 5281683 w 5281683"/>
              <a:gd name="connsiteY4" fmla="*/ 450423 h 641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1683" h="641492">
                <a:moveTo>
                  <a:pt x="0" y="641492"/>
                </a:moveTo>
                <a:cubicBezTo>
                  <a:pt x="628934" y="585763"/>
                  <a:pt x="1257868" y="530035"/>
                  <a:pt x="1787856" y="423128"/>
                </a:cubicBezTo>
                <a:cubicBezTo>
                  <a:pt x="2317844" y="316221"/>
                  <a:pt x="2597624" y="-4502"/>
                  <a:pt x="3179928" y="47"/>
                </a:cubicBezTo>
                <a:cubicBezTo>
                  <a:pt x="3762232" y="4596"/>
                  <a:pt x="5281683" y="450423"/>
                  <a:pt x="5281683" y="450423"/>
                </a:cubicBezTo>
                <a:lnTo>
                  <a:pt x="5281683" y="450423"/>
                </a:lnTo>
              </a:path>
            </a:pathLst>
          </a:cu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Freeform 55"/>
          <p:cNvSpPr/>
          <p:nvPr/>
        </p:nvSpPr>
        <p:spPr>
          <a:xfrm>
            <a:off x="1992573" y="4703945"/>
            <a:ext cx="5008728" cy="1464843"/>
          </a:xfrm>
          <a:custGeom>
            <a:avLst/>
            <a:gdLst>
              <a:gd name="connsiteX0" fmla="*/ 0 w 5008728"/>
              <a:gd name="connsiteY0" fmla="*/ 1055410 h 1464843"/>
              <a:gd name="connsiteX1" fmla="*/ 1009934 w 5008728"/>
              <a:gd name="connsiteY1" fmla="*/ 741512 h 1464843"/>
              <a:gd name="connsiteX2" fmla="*/ 2197290 w 5008728"/>
              <a:gd name="connsiteY2" fmla="*/ 4533 h 1464843"/>
              <a:gd name="connsiteX3" fmla="*/ 4285397 w 5008728"/>
              <a:gd name="connsiteY3" fmla="*/ 1123649 h 1464843"/>
              <a:gd name="connsiteX4" fmla="*/ 5008728 w 5008728"/>
              <a:gd name="connsiteY4" fmla="*/ 1464843 h 14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8728" h="1464843">
                <a:moveTo>
                  <a:pt x="0" y="1055410"/>
                </a:moveTo>
                <a:cubicBezTo>
                  <a:pt x="321859" y="986034"/>
                  <a:pt x="643719" y="916658"/>
                  <a:pt x="1009934" y="741512"/>
                </a:cubicBezTo>
                <a:cubicBezTo>
                  <a:pt x="1376149" y="566366"/>
                  <a:pt x="1651380" y="-59156"/>
                  <a:pt x="2197290" y="4533"/>
                </a:cubicBezTo>
                <a:cubicBezTo>
                  <a:pt x="2743200" y="68222"/>
                  <a:pt x="3816824" y="880264"/>
                  <a:pt x="4285397" y="1123649"/>
                </a:cubicBezTo>
                <a:cubicBezTo>
                  <a:pt x="4753970" y="1367034"/>
                  <a:pt x="4881349" y="1415938"/>
                  <a:pt x="5008728" y="1464843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4175078" y="4152900"/>
            <a:ext cx="0" cy="551046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441743" y="2440632"/>
            <a:ext cx="2083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Inflection Point</a:t>
            </a:r>
            <a:endParaRPr lang="en-IN" sz="2400" dirty="0">
              <a:solidFill>
                <a:srgbClr val="002060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3505200" y="2971800"/>
            <a:ext cx="539569" cy="1066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180202" y="4293164"/>
            <a:ext cx="1013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Stage I</a:t>
            </a:r>
            <a:endParaRPr lang="en-IN" sz="2400" dirty="0">
              <a:solidFill>
                <a:srgbClr val="00206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181600" y="3657187"/>
            <a:ext cx="1090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Stage II</a:t>
            </a:r>
            <a:endParaRPr lang="en-IN" sz="2400" dirty="0">
              <a:solidFill>
                <a:srgbClr val="00206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400800" y="3657600"/>
            <a:ext cx="1167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Stage III</a:t>
            </a:r>
            <a:endParaRPr lang="en-IN" sz="2400" dirty="0">
              <a:solidFill>
                <a:srgbClr val="00206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9392" y="4011304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A</a:t>
            </a:r>
            <a:endParaRPr lang="en-IN" sz="2400" dirty="0">
              <a:solidFill>
                <a:srgbClr val="00206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76800" y="205740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B</a:t>
            </a:r>
            <a:endParaRPr lang="en-IN" sz="2400" dirty="0">
              <a:solidFill>
                <a:srgbClr val="00206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74314" y="145478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C</a:t>
            </a:r>
            <a:endParaRPr lang="en-IN" sz="2400" dirty="0">
              <a:solidFill>
                <a:srgbClr val="00206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89696" y="4648200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D</a:t>
            </a:r>
            <a:endParaRPr lang="en-IN" sz="2400" dirty="0">
              <a:solidFill>
                <a:srgbClr val="00206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51052" y="4719935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E</a:t>
            </a:r>
            <a:endParaRPr lang="en-IN" sz="2400" dirty="0">
              <a:solidFill>
                <a:srgbClr val="00206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27470" y="5388592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F</a:t>
            </a:r>
            <a:endParaRPr lang="en-IN" sz="2400" dirty="0">
              <a:solidFill>
                <a:srgbClr val="00206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023043" y="2002846"/>
            <a:ext cx="545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TP</a:t>
            </a:r>
            <a:endParaRPr lang="en-IN" sz="2400" dirty="0">
              <a:solidFill>
                <a:srgbClr val="00206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306101" y="5398755"/>
            <a:ext cx="545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A</a:t>
            </a:r>
            <a:r>
              <a:rPr lang="en-US" sz="2400" dirty="0" smtClean="0">
                <a:solidFill>
                  <a:srgbClr val="002060"/>
                </a:solidFill>
              </a:rPr>
              <a:t>P</a:t>
            </a:r>
            <a:endParaRPr lang="en-IN" sz="2400" dirty="0">
              <a:solidFill>
                <a:srgbClr val="00206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510349" y="6047432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M</a:t>
            </a:r>
            <a:r>
              <a:rPr lang="en-US" sz="2400" dirty="0" smtClean="0">
                <a:solidFill>
                  <a:srgbClr val="002060"/>
                </a:solidFill>
              </a:rPr>
              <a:t>P</a:t>
            </a:r>
            <a:endParaRPr lang="en-IN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91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34" grpId="0" animBg="1"/>
      <p:bldP spid="52" grpId="0" animBg="1"/>
      <p:bldP spid="56" grpId="0" animBg="1"/>
      <p:bldP spid="59" grpId="0"/>
      <p:bldP spid="63" grpId="0"/>
      <p:bldP spid="64" grpId="0"/>
      <p:bldP spid="65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Law of Returns to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Describes the relationship between </a:t>
            </a:r>
            <a:r>
              <a:rPr lang="en-US" dirty="0" smtClean="0">
                <a:solidFill>
                  <a:srgbClr val="FF0000"/>
                </a:solidFill>
              </a:rPr>
              <a:t>outputs and scale of inputs in the long-run </a:t>
            </a:r>
            <a:r>
              <a:rPr lang="en-US" dirty="0" smtClean="0"/>
              <a:t>when all the inputs are increased in the same proportion.</a:t>
            </a:r>
          </a:p>
          <a:p>
            <a:r>
              <a:rPr lang="en-US" dirty="0" smtClean="0"/>
              <a:t>In the words of Prof. Roger Miller</a:t>
            </a:r>
            <a:endParaRPr lang="en-US" dirty="0"/>
          </a:p>
          <a:p>
            <a:pPr lvl="1"/>
            <a:r>
              <a:rPr lang="en-US" dirty="0" smtClean="0"/>
              <a:t>“Returns to scale refer to the </a:t>
            </a:r>
            <a:r>
              <a:rPr lang="en-US" dirty="0" smtClean="0">
                <a:solidFill>
                  <a:srgbClr val="FF0000"/>
                </a:solidFill>
              </a:rPr>
              <a:t>relationship between changes in output and proportionate changes in all factors of production</a:t>
            </a:r>
            <a:r>
              <a:rPr lang="en-US" dirty="0" smtClean="0"/>
              <a:t>”</a:t>
            </a:r>
          </a:p>
          <a:p>
            <a:pPr lvl="0"/>
            <a:r>
              <a:rPr lang="en-US" dirty="0" smtClean="0"/>
              <a:t>As demand, increases the firm increases its scale of production.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36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dirty="0" smtClean="0"/>
              <a:t>Assumptions of the Law of Returns to Scale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All </a:t>
            </a:r>
            <a:r>
              <a:rPr lang="en-US" dirty="0" smtClean="0">
                <a:solidFill>
                  <a:srgbClr val="FF0000"/>
                </a:solidFill>
              </a:rPr>
              <a:t>factors (inputs) are variable </a:t>
            </a:r>
            <a:r>
              <a:rPr lang="en-US" dirty="0" smtClean="0"/>
              <a:t>but enterprise is fixed.</a:t>
            </a:r>
          </a:p>
          <a:p>
            <a:pPr lvl="0"/>
            <a:r>
              <a:rPr lang="en-US" dirty="0" smtClean="0"/>
              <a:t>A worker </a:t>
            </a:r>
            <a:r>
              <a:rPr lang="en-US" dirty="0" smtClean="0">
                <a:solidFill>
                  <a:srgbClr val="FF0000"/>
                </a:solidFill>
              </a:rPr>
              <a:t>works with given tools </a:t>
            </a:r>
            <a:r>
              <a:rPr lang="en-US" dirty="0" smtClean="0"/>
              <a:t>and implements.</a:t>
            </a:r>
          </a:p>
          <a:p>
            <a:pPr lvl="0"/>
            <a:r>
              <a:rPr lang="en-US" dirty="0" smtClean="0"/>
              <a:t>Technological changes are absent.</a:t>
            </a:r>
          </a:p>
          <a:p>
            <a:pPr lvl="0"/>
            <a:r>
              <a:rPr lang="en-US" dirty="0" smtClean="0"/>
              <a:t>There is perfect competition.</a:t>
            </a:r>
          </a:p>
          <a:p>
            <a:pPr lvl="0"/>
            <a:r>
              <a:rPr lang="en-US" dirty="0" smtClean="0"/>
              <a:t>The product is measured in quantities.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66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Rectangle 45"/>
          <p:cNvSpPr>
            <a:spLocks noChangeArrowheads="1"/>
          </p:cNvSpPr>
          <p:nvPr/>
        </p:nvSpPr>
        <p:spPr bwMode="auto">
          <a:xfrm>
            <a:off x="685800" y="129539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387846"/>
              </p:ext>
            </p:extLst>
          </p:nvPr>
        </p:nvGraphicFramePr>
        <p:xfrm>
          <a:off x="228600" y="990600"/>
          <a:ext cx="8740648" cy="4257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8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77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2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17783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+mj-lt"/>
                        </a:rPr>
                        <a:t>Unit</a:t>
                      </a:r>
                      <a:endParaRPr lang="en-IN" sz="24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+mj-lt"/>
                        </a:rPr>
                        <a:t>Scale of Production</a:t>
                      </a:r>
                      <a:endParaRPr lang="en-IN" sz="24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+mj-lt"/>
                        </a:rPr>
                        <a:t>Total Returns</a:t>
                      </a:r>
                      <a:endParaRPr lang="en-IN" sz="24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+mj-lt"/>
                        </a:rPr>
                        <a:t>Marginal Returns</a:t>
                      </a:r>
                      <a:endParaRPr lang="en-IN" sz="24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+mj-lt"/>
                        </a:rPr>
                        <a:t>Stage</a:t>
                      </a:r>
                      <a:endParaRPr lang="en-IN" sz="24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90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worker + 2 acres Land</a:t>
                      </a:r>
                      <a:endParaRPr lang="en-IN" sz="18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IN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</a:p>
                    <a:p>
                      <a:pPr algn="ctr"/>
                      <a:r>
                        <a:rPr lang="en-US" sz="1800" dirty="0" smtClean="0"/>
                        <a:t>Increasing Returns</a:t>
                      </a:r>
                      <a:endParaRPr lang="en-I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90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worker + 4 acres Land</a:t>
                      </a:r>
                      <a:endParaRPr lang="en-IN" sz="18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90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worker + 6 acres Land</a:t>
                      </a:r>
                      <a:endParaRPr lang="en-IN" sz="18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90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worker + 8 acres Land</a:t>
                      </a:r>
                      <a:endParaRPr lang="en-IN" sz="18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11</a:t>
                      </a:r>
                      <a:endParaRPr lang="en-US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II</a:t>
                      </a:r>
                    </a:p>
                    <a:p>
                      <a:pPr algn="ctr"/>
                      <a:r>
                        <a:rPr lang="en-US" sz="1800" dirty="0" smtClean="0"/>
                        <a:t>   Constant Returns</a:t>
                      </a:r>
                      <a:endParaRPr lang="en-I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90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worker + 10 acres Land</a:t>
                      </a:r>
                      <a:endParaRPr lang="en-IN" sz="18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11</a:t>
                      </a:r>
                      <a:endParaRPr lang="en-US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90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 worker + 12acres Land</a:t>
                      </a:r>
                      <a:endParaRPr lang="en-IN" sz="18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IN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III</a:t>
                      </a:r>
                    </a:p>
                    <a:p>
                      <a:pPr algn="ctr"/>
                      <a:r>
                        <a:rPr lang="en-US" sz="2000" dirty="0" smtClean="0"/>
                        <a:t>    </a:t>
                      </a:r>
                      <a:r>
                        <a:rPr lang="en-US" sz="1800" dirty="0" smtClean="0"/>
                        <a:t>Diminishing Returns</a:t>
                      </a:r>
                      <a:endParaRPr lang="en-IN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90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 worker + 14 acres Land</a:t>
                      </a:r>
                      <a:endParaRPr lang="en-IN" sz="18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90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 worker + 16 acres Land</a:t>
                      </a:r>
                      <a:endParaRPr lang="en-IN" sz="18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9" name="Right Brace 48"/>
          <p:cNvSpPr/>
          <p:nvPr/>
        </p:nvSpPr>
        <p:spPr>
          <a:xfrm>
            <a:off x="6248400" y="2195015"/>
            <a:ext cx="381000" cy="1142999"/>
          </a:xfrm>
          <a:prstGeom prst="rightBrace">
            <a:avLst>
              <a:gd name="adj1" fmla="val 26243"/>
              <a:gd name="adj2" fmla="val 50000"/>
            </a:avLst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51" name="Right Brace 50"/>
          <p:cNvSpPr/>
          <p:nvPr/>
        </p:nvSpPr>
        <p:spPr>
          <a:xfrm>
            <a:off x="6256932" y="3369858"/>
            <a:ext cx="342900" cy="717645"/>
          </a:xfrm>
          <a:prstGeom prst="rightBrace">
            <a:avLst>
              <a:gd name="adj1" fmla="val 26243"/>
              <a:gd name="adj2" fmla="val 50000"/>
            </a:avLst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47" name="Right Brace 46"/>
          <p:cNvSpPr/>
          <p:nvPr/>
        </p:nvSpPr>
        <p:spPr>
          <a:xfrm>
            <a:off x="6226792" y="4087503"/>
            <a:ext cx="381000" cy="1142999"/>
          </a:xfrm>
          <a:prstGeom prst="rightBrace">
            <a:avLst>
              <a:gd name="adj1" fmla="val 26243"/>
              <a:gd name="adj2" fmla="val 50000"/>
            </a:avLst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9" name="Rectangle 8"/>
          <p:cNvSpPr/>
          <p:nvPr/>
        </p:nvSpPr>
        <p:spPr>
          <a:xfrm>
            <a:off x="353704" y="2253018"/>
            <a:ext cx="609600" cy="319585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20721" y="3002507"/>
            <a:ext cx="609600" cy="319585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15034" y="3776448"/>
            <a:ext cx="609600" cy="319585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53704" y="4533898"/>
            <a:ext cx="609600" cy="319585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15034" y="2604446"/>
            <a:ext cx="609600" cy="319585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53704" y="3382934"/>
            <a:ext cx="609600" cy="319585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15034" y="4138673"/>
            <a:ext cx="609600" cy="319585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15034" y="4884476"/>
            <a:ext cx="609600" cy="319585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136599" y="2237096"/>
            <a:ext cx="2546455" cy="319585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103616" y="2986585"/>
            <a:ext cx="2546455" cy="319585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097929" y="3760526"/>
            <a:ext cx="2546455" cy="319585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136599" y="4517976"/>
            <a:ext cx="2546455" cy="319585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097929" y="2588524"/>
            <a:ext cx="2546455" cy="319585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136599" y="3367012"/>
            <a:ext cx="2546455" cy="319585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097929" y="4122751"/>
            <a:ext cx="2546455" cy="319585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097929" y="4868554"/>
            <a:ext cx="2546455" cy="319585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114800" y="2237096"/>
            <a:ext cx="609600" cy="319585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4081817" y="2986585"/>
            <a:ext cx="609600" cy="319585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076130" y="3760526"/>
            <a:ext cx="609600" cy="319585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114800" y="4517976"/>
            <a:ext cx="609600" cy="319585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4076130" y="2588524"/>
            <a:ext cx="609600" cy="319585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4114800" y="3367012"/>
            <a:ext cx="609600" cy="319585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4076130" y="4122751"/>
            <a:ext cx="609600" cy="319585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4076130" y="4868554"/>
            <a:ext cx="609600" cy="319585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410200" y="2230557"/>
            <a:ext cx="609600" cy="319585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5377217" y="2980046"/>
            <a:ext cx="609600" cy="319585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5371530" y="3753987"/>
            <a:ext cx="609600" cy="319585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5410200" y="4511437"/>
            <a:ext cx="609600" cy="319585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5371530" y="2581985"/>
            <a:ext cx="609600" cy="319585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5410200" y="3360473"/>
            <a:ext cx="609600" cy="319585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5371530" y="4116212"/>
            <a:ext cx="609600" cy="319585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5371530" y="4862015"/>
            <a:ext cx="609600" cy="319585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714266" y="2303627"/>
            <a:ext cx="2225586" cy="738685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977908" y="3420879"/>
            <a:ext cx="1839327" cy="610484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684131" y="4189578"/>
            <a:ext cx="2225586" cy="738685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9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1" grpId="0" animBg="1"/>
      <p:bldP spid="47" grpId="0" animBg="1"/>
      <p:bldP spid="9" grpId="0" animBg="1"/>
      <p:bldP spid="50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 flipV="1">
            <a:off x="2133600" y="3657600"/>
            <a:ext cx="1447800" cy="17526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881500" y="5803900"/>
            <a:ext cx="64243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905000" y="1219200"/>
            <a:ext cx="0" cy="457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55511" y="5816600"/>
            <a:ext cx="2592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002060"/>
                </a:solidFill>
              </a:defRPr>
            </a:lvl1pPr>
          </a:lstStyle>
          <a:p>
            <a:r>
              <a:rPr lang="en-IN" dirty="0" smtClean="0"/>
              <a:t>Scale of Production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619352" y="2286000"/>
            <a:ext cx="13618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IN" dirty="0" smtClean="0"/>
              <a:t>Marginal </a:t>
            </a:r>
          </a:p>
          <a:p>
            <a:pPr algn="ctr"/>
            <a:r>
              <a:rPr lang="en-IN" dirty="0" smtClean="0"/>
              <a:t>Returns</a:t>
            </a:r>
            <a:endParaRPr lang="en-IN" dirty="0"/>
          </a:p>
        </p:txBody>
      </p:sp>
      <p:sp>
        <p:nvSpPr>
          <p:cNvPr id="59" name="TextBox 58"/>
          <p:cNvSpPr txBox="1"/>
          <p:nvPr/>
        </p:nvSpPr>
        <p:spPr>
          <a:xfrm>
            <a:off x="4189763" y="2750403"/>
            <a:ext cx="12966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Constant</a:t>
            </a:r>
          </a:p>
          <a:p>
            <a:pPr algn="ctr"/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Returns</a:t>
            </a:r>
            <a:endParaRPr lang="en-IN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971857" y="4350603"/>
            <a:ext cx="1523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Increasing </a:t>
            </a:r>
          </a:p>
          <a:p>
            <a:pPr algn="ctr"/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Returns</a:t>
            </a:r>
            <a:endParaRPr lang="en-IN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553200" y="3893403"/>
            <a:ext cx="16514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Diminishing</a:t>
            </a:r>
          </a:p>
          <a:p>
            <a:pPr algn="ctr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Returns</a:t>
            </a:r>
            <a:endParaRPr lang="en-IN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3581400" y="3657600"/>
            <a:ext cx="241036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991769" y="3643952"/>
            <a:ext cx="942431" cy="17526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945944" y="537843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R</a:t>
            </a:r>
            <a:endParaRPr lang="en-IN" sz="2400" dirty="0">
              <a:solidFill>
                <a:srgbClr val="00206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64286" y="3195935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C</a:t>
            </a:r>
            <a:endParaRPr lang="en-IN" sz="2400" dirty="0">
              <a:solidFill>
                <a:srgbClr val="00206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00228" y="3195935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D</a:t>
            </a:r>
            <a:endParaRPr lang="en-IN" sz="2400" dirty="0">
              <a:solidFill>
                <a:srgbClr val="00206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37070" y="5374944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S</a:t>
            </a:r>
            <a:endParaRPr lang="en-IN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59" grpId="0"/>
      <p:bldP spid="63" grpId="0"/>
      <p:bldP spid="65" grpId="0"/>
      <p:bldP spid="31" grpId="0"/>
      <p:bldP spid="32" grpId="0"/>
      <p:bldP spid="33" grpId="0"/>
      <p:bldP spid="3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Stages of </a:t>
            </a:r>
            <a:r>
              <a:rPr lang="en-US" dirty="0"/>
              <a:t>Law of Returns to Scale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Increasing Returns to Scale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Constant Returns to Scale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Diminishing Returns to Scale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249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Theory of Production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Production theory is the </a:t>
            </a:r>
            <a:r>
              <a:rPr lang="en-US" dirty="0" smtClean="0">
                <a:solidFill>
                  <a:srgbClr val="FF0000"/>
                </a:solidFill>
              </a:rPr>
              <a:t>economic process of producing outputs from the inputs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reeform 4"/>
          <p:cNvSpPr/>
          <p:nvPr/>
        </p:nvSpPr>
        <p:spPr>
          <a:xfrm>
            <a:off x="613693" y="2133600"/>
            <a:ext cx="1861062" cy="777599"/>
          </a:xfrm>
          <a:custGeom>
            <a:avLst/>
            <a:gdLst>
              <a:gd name="connsiteX0" fmla="*/ 0 w 1861062"/>
              <a:gd name="connsiteY0" fmla="*/ 77760 h 777599"/>
              <a:gd name="connsiteX1" fmla="*/ 77760 w 1861062"/>
              <a:gd name="connsiteY1" fmla="*/ 0 h 777599"/>
              <a:gd name="connsiteX2" fmla="*/ 1783302 w 1861062"/>
              <a:gd name="connsiteY2" fmla="*/ 0 h 777599"/>
              <a:gd name="connsiteX3" fmla="*/ 1861062 w 1861062"/>
              <a:gd name="connsiteY3" fmla="*/ 77760 h 777599"/>
              <a:gd name="connsiteX4" fmla="*/ 1861062 w 1861062"/>
              <a:gd name="connsiteY4" fmla="*/ 699839 h 777599"/>
              <a:gd name="connsiteX5" fmla="*/ 1783302 w 1861062"/>
              <a:gd name="connsiteY5" fmla="*/ 777599 h 777599"/>
              <a:gd name="connsiteX6" fmla="*/ 77760 w 1861062"/>
              <a:gd name="connsiteY6" fmla="*/ 777599 h 777599"/>
              <a:gd name="connsiteX7" fmla="*/ 0 w 1861062"/>
              <a:gd name="connsiteY7" fmla="*/ 699839 h 777599"/>
              <a:gd name="connsiteX8" fmla="*/ 0 w 1861062"/>
              <a:gd name="connsiteY8" fmla="*/ 77760 h 777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1062" h="777599">
                <a:moveTo>
                  <a:pt x="0" y="77760"/>
                </a:moveTo>
                <a:cubicBezTo>
                  <a:pt x="0" y="34814"/>
                  <a:pt x="34814" y="0"/>
                  <a:pt x="77760" y="0"/>
                </a:cubicBezTo>
                <a:lnTo>
                  <a:pt x="1783302" y="0"/>
                </a:lnTo>
                <a:cubicBezTo>
                  <a:pt x="1826248" y="0"/>
                  <a:pt x="1861062" y="34814"/>
                  <a:pt x="1861062" y="77760"/>
                </a:cubicBezTo>
                <a:lnTo>
                  <a:pt x="1861062" y="699839"/>
                </a:lnTo>
                <a:cubicBezTo>
                  <a:pt x="1861062" y="742785"/>
                  <a:pt x="1826248" y="777599"/>
                  <a:pt x="1783302" y="777599"/>
                </a:cubicBezTo>
                <a:lnTo>
                  <a:pt x="77760" y="777599"/>
                </a:lnTo>
                <a:cubicBezTo>
                  <a:pt x="34814" y="777599"/>
                  <a:pt x="0" y="742785"/>
                  <a:pt x="0" y="699839"/>
                </a:cubicBezTo>
                <a:lnTo>
                  <a:pt x="0" y="7776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016" tIns="128016" rIns="128016" bIns="327779" numCol="1" spcCol="1270" anchor="t" anchorCtr="0">
            <a:noAutofit/>
          </a:bodyPr>
          <a:lstStyle/>
          <a:p>
            <a:pPr lvl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1800" b="1" kern="1200" dirty="0" smtClean="0"/>
              <a:t>Inputs</a:t>
            </a:r>
            <a:endParaRPr lang="en-IN" sz="1800" b="1" kern="1200" dirty="0"/>
          </a:p>
        </p:txBody>
      </p:sp>
      <p:sp>
        <p:nvSpPr>
          <p:cNvPr id="7" name="Freeform 6"/>
          <p:cNvSpPr/>
          <p:nvPr/>
        </p:nvSpPr>
        <p:spPr>
          <a:xfrm>
            <a:off x="994874" y="2652000"/>
            <a:ext cx="1861062" cy="1289200"/>
          </a:xfrm>
          <a:custGeom>
            <a:avLst/>
            <a:gdLst>
              <a:gd name="connsiteX0" fmla="*/ 0 w 1861062"/>
              <a:gd name="connsiteY0" fmla="*/ 116640 h 1166400"/>
              <a:gd name="connsiteX1" fmla="*/ 116640 w 1861062"/>
              <a:gd name="connsiteY1" fmla="*/ 0 h 1166400"/>
              <a:gd name="connsiteX2" fmla="*/ 1744422 w 1861062"/>
              <a:gd name="connsiteY2" fmla="*/ 0 h 1166400"/>
              <a:gd name="connsiteX3" fmla="*/ 1861062 w 1861062"/>
              <a:gd name="connsiteY3" fmla="*/ 116640 h 1166400"/>
              <a:gd name="connsiteX4" fmla="*/ 1861062 w 1861062"/>
              <a:gd name="connsiteY4" fmla="*/ 1049760 h 1166400"/>
              <a:gd name="connsiteX5" fmla="*/ 1744422 w 1861062"/>
              <a:gd name="connsiteY5" fmla="*/ 1166400 h 1166400"/>
              <a:gd name="connsiteX6" fmla="*/ 116640 w 1861062"/>
              <a:gd name="connsiteY6" fmla="*/ 1166400 h 1166400"/>
              <a:gd name="connsiteX7" fmla="*/ 0 w 1861062"/>
              <a:gd name="connsiteY7" fmla="*/ 1049760 h 1166400"/>
              <a:gd name="connsiteX8" fmla="*/ 0 w 1861062"/>
              <a:gd name="connsiteY8" fmla="*/ 116640 h 116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1062" h="1166400">
                <a:moveTo>
                  <a:pt x="0" y="116640"/>
                </a:moveTo>
                <a:cubicBezTo>
                  <a:pt x="0" y="52222"/>
                  <a:pt x="52222" y="0"/>
                  <a:pt x="116640" y="0"/>
                </a:cubicBezTo>
                <a:lnTo>
                  <a:pt x="1744422" y="0"/>
                </a:lnTo>
                <a:cubicBezTo>
                  <a:pt x="1808840" y="0"/>
                  <a:pt x="1861062" y="52222"/>
                  <a:pt x="1861062" y="116640"/>
                </a:cubicBezTo>
                <a:lnTo>
                  <a:pt x="1861062" y="1049760"/>
                </a:lnTo>
                <a:cubicBezTo>
                  <a:pt x="1861062" y="1114178"/>
                  <a:pt x="1808840" y="1166400"/>
                  <a:pt x="1744422" y="1166400"/>
                </a:cubicBezTo>
                <a:lnTo>
                  <a:pt x="116640" y="1166400"/>
                </a:lnTo>
                <a:cubicBezTo>
                  <a:pt x="52222" y="1166400"/>
                  <a:pt x="0" y="1114178"/>
                  <a:pt x="0" y="1049760"/>
                </a:cubicBezTo>
                <a:lnTo>
                  <a:pt x="0" y="116640"/>
                </a:lnTo>
                <a:close/>
              </a:path>
            </a:pathLst>
          </a:custGeom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2179" tIns="162179" rIns="162179" bIns="162179" numCol="1" spcCol="1270" anchor="t" anchorCtr="0">
            <a:noAutofit/>
          </a:bodyPr>
          <a:lstStyle/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IN" sz="1800" b="1" kern="1200" dirty="0" smtClean="0"/>
              <a:t>Land</a:t>
            </a:r>
          </a:p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IN" sz="1800" b="1" kern="1200" dirty="0" err="1" smtClean="0"/>
              <a:t>Labor</a:t>
            </a:r>
            <a:endParaRPr lang="en-IN" sz="1800" b="1" kern="1200" dirty="0"/>
          </a:p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IN" sz="1800" b="1" kern="1200" dirty="0" smtClean="0"/>
              <a:t>Capital</a:t>
            </a:r>
            <a:endParaRPr lang="en-IN" sz="1800" b="1" kern="1200" dirty="0"/>
          </a:p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IN" sz="1800" b="1" kern="1200" dirty="0" smtClean="0"/>
              <a:t>Entrepreneur</a:t>
            </a:r>
            <a:endParaRPr lang="en-IN" sz="1800" b="1" kern="1200" dirty="0"/>
          </a:p>
        </p:txBody>
      </p:sp>
      <p:sp>
        <p:nvSpPr>
          <p:cNvPr id="8" name="Freeform 7"/>
          <p:cNvSpPr/>
          <p:nvPr/>
        </p:nvSpPr>
        <p:spPr>
          <a:xfrm>
            <a:off x="2756886" y="2161124"/>
            <a:ext cx="598116" cy="463350"/>
          </a:xfrm>
          <a:custGeom>
            <a:avLst/>
            <a:gdLst>
              <a:gd name="connsiteX0" fmla="*/ 0 w 598116"/>
              <a:gd name="connsiteY0" fmla="*/ 92670 h 463350"/>
              <a:gd name="connsiteX1" fmla="*/ 366441 w 598116"/>
              <a:gd name="connsiteY1" fmla="*/ 92670 h 463350"/>
              <a:gd name="connsiteX2" fmla="*/ 366441 w 598116"/>
              <a:gd name="connsiteY2" fmla="*/ 0 h 463350"/>
              <a:gd name="connsiteX3" fmla="*/ 598116 w 598116"/>
              <a:gd name="connsiteY3" fmla="*/ 231675 h 463350"/>
              <a:gd name="connsiteX4" fmla="*/ 366441 w 598116"/>
              <a:gd name="connsiteY4" fmla="*/ 463350 h 463350"/>
              <a:gd name="connsiteX5" fmla="*/ 366441 w 598116"/>
              <a:gd name="connsiteY5" fmla="*/ 370680 h 463350"/>
              <a:gd name="connsiteX6" fmla="*/ 0 w 598116"/>
              <a:gd name="connsiteY6" fmla="*/ 370680 h 463350"/>
              <a:gd name="connsiteX7" fmla="*/ 0 w 598116"/>
              <a:gd name="connsiteY7" fmla="*/ 92670 h 46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8116" h="463350">
                <a:moveTo>
                  <a:pt x="0" y="92670"/>
                </a:moveTo>
                <a:lnTo>
                  <a:pt x="366441" y="92670"/>
                </a:lnTo>
                <a:lnTo>
                  <a:pt x="366441" y="0"/>
                </a:lnTo>
                <a:lnTo>
                  <a:pt x="598116" y="231675"/>
                </a:lnTo>
                <a:lnTo>
                  <a:pt x="366441" y="463350"/>
                </a:lnTo>
                <a:lnTo>
                  <a:pt x="366441" y="370680"/>
                </a:lnTo>
                <a:lnTo>
                  <a:pt x="0" y="370680"/>
                </a:lnTo>
                <a:lnTo>
                  <a:pt x="0" y="9267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92670" rIns="139005" bIns="9267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1400" b="1" kern="1200"/>
          </a:p>
        </p:txBody>
      </p:sp>
      <p:sp>
        <p:nvSpPr>
          <p:cNvPr id="9" name="Freeform 8"/>
          <p:cNvSpPr/>
          <p:nvPr/>
        </p:nvSpPr>
        <p:spPr>
          <a:xfrm>
            <a:off x="3603277" y="2133600"/>
            <a:ext cx="1861062" cy="777599"/>
          </a:xfrm>
          <a:custGeom>
            <a:avLst/>
            <a:gdLst>
              <a:gd name="connsiteX0" fmla="*/ 0 w 1861062"/>
              <a:gd name="connsiteY0" fmla="*/ 77760 h 777599"/>
              <a:gd name="connsiteX1" fmla="*/ 77760 w 1861062"/>
              <a:gd name="connsiteY1" fmla="*/ 0 h 777599"/>
              <a:gd name="connsiteX2" fmla="*/ 1783302 w 1861062"/>
              <a:gd name="connsiteY2" fmla="*/ 0 h 777599"/>
              <a:gd name="connsiteX3" fmla="*/ 1861062 w 1861062"/>
              <a:gd name="connsiteY3" fmla="*/ 77760 h 777599"/>
              <a:gd name="connsiteX4" fmla="*/ 1861062 w 1861062"/>
              <a:gd name="connsiteY4" fmla="*/ 699839 h 777599"/>
              <a:gd name="connsiteX5" fmla="*/ 1783302 w 1861062"/>
              <a:gd name="connsiteY5" fmla="*/ 777599 h 777599"/>
              <a:gd name="connsiteX6" fmla="*/ 77760 w 1861062"/>
              <a:gd name="connsiteY6" fmla="*/ 777599 h 777599"/>
              <a:gd name="connsiteX7" fmla="*/ 0 w 1861062"/>
              <a:gd name="connsiteY7" fmla="*/ 699839 h 777599"/>
              <a:gd name="connsiteX8" fmla="*/ 0 w 1861062"/>
              <a:gd name="connsiteY8" fmla="*/ 77760 h 777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1062" h="777599">
                <a:moveTo>
                  <a:pt x="0" y="77760"/>
                </a:moveTo>
                <a:cubicBezTo>
                  <a:pt x="0" y="34814"/>
                  <a:pt x="34814" y="0"/>
                  <a:pt x="77760" y="0"/>
                </a:cubicBezTo>
                <a:lnTo>
                  <a:pt x="1783302" y="0"/>
                </a:lnTo>
                <a:cubicBezTo>
                  <a:pt x="1826248" y="0"/>
                  <a:pt x="1861062" y="34814"/>
                  <a:pt x="1861062" y="77760"/>
                </a:cubicBezTo>
                <a:lnTo>
                  <a:pt x="1861062" y="699839"/>
                </a:lnTo>
                <a:cubicBezTo>
                  <a:pt x="1861062" y="742785"/>
                  <a:pt x="1826248" y="777599"/>
                  <a:pt x="1783302" y="777599"/>
                </a:cubicBezTo>
                <a:lnTo>
                  <a:pt x="77760" y="777599"/>
                </a:lnTo>
                <a:cubicBezTo>
                  <a:pt x="34814" y="777599"/>
                  <a:pt x="0" y="742785"/>
                  <a:pt x="0" y="699839"/>
                </a:cubicBezTo>
                <a:lnTo>
                  <a:pt x="0" y="7776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016" tIns="128016" rIns="128016" bIns="327779" numCol="1" spcCol="1270" anchor="t" anchorCtr="0">
            <a:noAutofit/>
          </a:bodyPr>
          <a:lstStyle/>
          <a:p>
            <a:pPr lvl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1800" b="1" kern="1200" dirty="0" smtClean="0"/>
              <a:t>Transformation</a:t>
            </a:r>
            <a:endParaRPr lang="en-IN" sz="1800" b="1" kern="1200" dirty="0"/>
          </a:p>
        </p:txBody>
      </p:sp>
      <p:sp>
        <p:nvSpPr>
          <p:cNvPr id="10" name="Freeform 9"/>
          <p:cNvSpPr/>
          <p:nvPr/>
        </p:nvSpPr>
        <p:spPr>
          <a:xfrm>
            <a:off x="3984459" y="2652000"/>
            <a:ext cx="1861062" cy="1166400"/>
          </a:xfrm>
          <a:custGeom>
            <a:avLst/>
            <a:gdLst>
              <a:gd name="connsiteX0" fmla="*/ 0 w 1861062"/>
              <a:gd name="connsiteY0" fmla="*/ 116640 h 1166400"/>
              <a:gd name="connsiteX1" fmla="*/ 116640 w 1861062"/>
              <a:gd name="connsiteY1" fmla="*/ 0 h 1166400"/>
              <a:gd name="connsiteX2" fmla="*/ 1744422 w 1861062"/>
              <a:gd name="connsiteY2" fmla="*/ 0 h 1166400"/>
              <a:gd name="connsiteX3" fmla="*/ 1861062 w 1861062"/>
              <a:gd name="connsiteY3" fmla="*/ 116640 h 1166400"/>
              <a:gd name="connsiteX4" fmla="*/ 1861062 w 1861062"/>
              <a:gd name="connsiteY4" fmla="*/ 1049760 h 1166400"/>
              <a:gd name="connsiteX5" fmla="*/ 1744422 w 1861062"/>
              <a:gd name="connsiteY5" fmla="*/ 1166400 h 1166400"/>
              <a:gd name="connsiteX6" fmla="*/ 116640 w 1861062"/>
              <a:gd name="connsiteY6" fmla="*/ 1166400 h 1166400"/>
              <a:gd name="connsiteX7" fmla="*/ 0 w 1861062"/>
              <a:gd name="connsiteY7" fmla="*/ 1049760 h 1166400"/>
              <a:gd name="connsiteX8" fmla="*/ 0 w 1861062"/>
              <a:gd name="connsiteY8" fmla="*/ 116640 h 116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1062" h="1166400">
                <a:moveTo>
                  <a:pt x="0" y="116640"/>
                </a:moveTo>
                <a:cubicBezTo>
                  <a:pt x="0" y="52222"/>
                  <a:pt x="52222" y="0"/>
                  <a:pt x="116640" y="0"/>
                </a:cubicBezTo>
                <a:lnTo>
                  <a:pt x="1744422" y="0"/>
                </a:lnTo>
                <a:cubicBezTo>
                  <a:pt x="1808840" y="0"/>
                  <a:pt x="1861062" y="52222"/>
                  <a:pt x="1861062" y="116640"/>
                </a:cubicBezTo>
                <a:lnTo>
                  <a:pt x="1861062" y="1049760"/>
                </a:lnTo>
                <a:cubicBezTo>
                  <a:pt x="1861062" y="1114178"/>
                  <a:pt x="1808840" y="1166400"/>
                  <a:pt x="1744422" y="1166400"/>
                </a:cubicBezTo>
                <a:lnTo>
                  <a:pt x="116640" y="1166400"/>
                </a:lnTo>
                <a:cubicBezTo>
                  <a:pt x="52222" y="1166400"/>
                  <a:pt x="0" y="1114178"/>
                  <a:pt x="0" y="1049760"/>
                </a:cubicBezTo>
                <a:lnTo>
                  <a:pt x="0" y="116640"/>
                </a:lnTo>
                <a:close/>
              </a:path>
            </a:pathLst>
          </a:custGeom>
        </p:spPr>
        <p:style>
          <a:lnRef idx="1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2179" tIns="162179" rIns="162179" bIns="162179" numCol="1" spcCol="1270" anchor="t" anchorCtr="0">
            <a:noAutofit/>
          </a:bodyPr>
          <a:lstStyle/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IN" sz="1800" b="1" kern="1200" dirty="0" smtClean="0"/>
              <a:t>Economic Process</a:t>
            </a:r>
            <a:endParaRPr lang="en-IN" sz="1800" b="1" kern="1200" dirty="0"/>
          </a:p>
        </p:txBody>
      </p:sp>
      <p:sp>
        <p:nvSpPr>
          <p:cNvPr id="11" name="Freeform 10"/>
          <p:cNvSpPr/>
          <p:nvPr/>
        </p:nvSpPr>
        <p:spPr>
          <a:xfrm>
            <a:off x="5746471" y="2161124"/>
            <a:ext cx="598116" cy="463350"/>
          </a:xfrm>
          <a:custGeom>
            <a:avLst/>
            <a:gdLst>
              <a:gd name="connsiteX0" fmla="*/ 0 w 598116"/>
              <a:gd name="connsiteY0" fmla="*/ 92670 h 463350"/>
              <a:gd name="connsiteX1" fmla="*/ 366441 w 598116"/>
              <a:gd name="connsiteY1" fmla="*/ 92670 h 463350"/>
              <a:gd name="connsiteX2" fmla="*/ 366441 w 598116"/>
              <a:gd name="connsiteY2" fmla="*/ 0 h 463350"/>
              <a:gd name="connsiteX3" fmla="*/ 598116 w 598116"/>
              <a:gd name="connsiteY3" fmla="*/ 231675 h 463350"/>
              <a:gd name="connsiteX4" fmla="*/ 366441 w 598116"/>
              <a:gd name="connsiteY4" fmla="*/ 463350 h 463350"/>
              <a:gd name="connsiteX5" fmla="*/ 366441 w 598116"/>
              <a:gd name="connsiteY5" fmla="*/ 370680 h 463350"/>
              <a:gd name="connsiteX6" fmla="*/ 0 w 598116"/>
              <a:gd name="connsiteY6" fmla="*/ 370680 h 463350"/>
              <a:gd name="connsiteX7" fmla="*/ 0 w 598116"/>
              <a:gd name="connsiteY7" fmla="*/ 92670 h 46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8116" h="463350">
                <a:moveTo>
                  <a:pt x="0" y="92670"/>
                </a:moveTo>
                <a:lnTo>
                  <a:pt x="366441" y="92670"/>
                </a:lnTo>
                <a:lnTo>
                  <a:pt x="366441" y="0"/>
                </a:lnTo>
                <a:lnTo>
                  <a:pt x="598116" y="231675"/>
                </a:lnTo>
                <a:lnTo>
                  <a:pt x="366441" y="463350"/>
                </a:lnTo>
                <a:lnTo>
                  <a:pt x="366441" y="370680"/>
                </a:lnTo>
                <a:lnTo>
                  <a:pt x="0" y="370680"/>
                </a:lnTo>
                <a:lnTo>
                  <a:pt x="0" y="9267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92670" rIns="139005" bIns="9267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1400" b="1" kern="1200"/>
          </a:p>
        </p:txBody>
      </p:sp>
      <p:sp>
        <p:nvSpPr>
          <p:cNvPr id="12" name="Freeform 11"/>
          <p:cNvSpPr/>
          <p:nvPr/>
        </p:nvSpPr>
        <p:spPr>
          <a:xfrm>
            <a:off x="6592862" y="2133600"/>
            <a:ext cx="1861062" cy="777599"/>
          </a:xfrm>
          <a:custGeom>
            <a:avLst/>
            <a:gdLst>
              <a:gd name="connsiteX0" fmla="*/ 0 w 1861062"/>
              <a:gd name="connsiteY0" fmla="*/ 77760 h 777599"/>
              <a:gd name="connsiteX1" fmla="*/ 77760 w 1861062"/>
              <a:gd name="connsiteY1" fmla="*/ 0 h 777599"/>
              <a:gd name="connsiteX2" fmla="*/ 1783302 w 1861062"/>
              <a:gd name="connsiteY2" fmla="*/ 0 h 777599"/>
              <a:gd name="connsiteX3" fmla="*/ 1861062 w 1861062"/>
              <a:gd name="connsiteY3" fmla="*/ 77760 h 777599"/>
              <a:gd name="connsiteX4" fmla="*/ 1861062 w 1861062"/>
              <a:gd name="connsiteY4" fmla="*/ 699839 h 777599"/>
              <a:gd name="connsiteX5" fmla="*/ 1783302 w 1861062"/>
              <a:gd name="connsiteY5" fmla="*/ 777599 h 777599"/>
              <a:gd name="connsiteX6" fmla="*/ 77760 w 1861062"/>
              <a:gd name="connsiteY6" fmla="*/ 777599 h 777599"/>
              <a:gd name="connsiteX7" fmla="*/ 0 w 1861062"/>
              <a:gd name="connsiteY7" fmla="*/ 699839 h 777599"/>
              <a:gd name="connsiteX8" fmla="*/ 0 w 1861062"/>
              <a:gd name="connsiteY8" fmla="*/ 77760 h 777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1062" h="777599">
                <a:moveTo>
                  <a:pt x="0" y="77760"/>
                </a:moveTo>
                <a:cubicBezTo>
                  <a:pt x="0" y="34814"/>
                  <a:pt x="34814" y="0"/>
                  <a:pt x="77760" y="0"/>
                </a:cubicBezTo>
                <a:lnTo>
                  <a:pt x="1783302" y="0"/>
                </a:lnTo>
                <a:cubicBezTo>
                  <a:pt x="1826248" y="0"/>
                  <a:pt x="1861062" y="34814"/>
                  <a:pt x="1861062" y="77760"/>
                </a:cubicBezTo>
                <a:lnTo>
                  <a:pt x="1861062" y="699839"/>
                </a:lnTo>
                <a:cubicBezTo>
                  <a:pt x="1861062" y="742785"/>
                  <a:pt x="1826248" y="777599"/>
                  <a:pt x="1783302" y="777599"/>
                </a:cubicBezTo>
                <a:lnTo>
                  <a:pt x="77760" y="777599"/>
                </a:lnTo>
                <a:cubicBezTo>
                  <a:pt x="34814" y="777599"/>
                  <a:pt x="0" y="742785"/>
                  <a:pt x="0" y="699839"/>
                </a:cubicBezTo>
                <a:lnTo>
                  <a:pt x="0" y="7776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016" tIns="128016" rIns="128016" bIns="327779" numCol="1" spcCol="1270" anchor="t" anchorCtr="0">
            <a:noAutofit/>
          </a:bodyPr>
          <a:lstStyle/>
          <a:p>
            <a:pPr lvl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1800" b="1" kern="1200" dirty="0" smtClean="0"/>
              <a:t>Outputs</a:t>
            </a:r>
            <a:endParaRPr lang="en-IN" sz="1800" b="1" kern="1200" dirty="0"/>
          </a:p>
        </p:txBody>
      </p:sp>
      <p:sp>
        <p:nvSpPr>
          <p:cNvPr id="13" name="Freeform 12"/>
          <p:cNvSpPr/>
          <p:nvPr/>
        </p:nvSpPr>
        <p:spPr>
          <a:xfrm>
            <a:off x="6974043" y="2652000"/>
            <a:ext cx="1861062" cy="1166400"/>
          </a:xfrm>
          <a:custGeom>
            <a:avLst/>
            <a:gdLst>
              <a:gd name="connsiteX0" fmla="*/ 0 w 1861062"/>
              <a:gd name="connsiteY0" fmla="*/ 116640 h 1166400"/>
              <a:gd name="connsiteX1" fmla="*/ 116640 w 1861062"/>
              <a:gd name="connsiteY1" fmla="*/ 0 h 1166400"/>
              <a:gd name="connsiteX2" fmla="*/ 1744422 w 1861062"/>
              <a:gd name="connsiteY2" fmla="*/ 0 h 1166400"/>
              <a:gd name="connsiteX3" fmla="*/ 1861062 w 1861062"/>
              <a:gd name="connsiteY3" fmla="*/ 116640 h 1166400"/>
              <a:gd name="connsiteX4" fmla="*/ 1861062 w 1861062"/>
              <a:gd name="connsiteY4" fmla="*/ 1049760 h 1166400"/>
              <a:gd name="connsiteX5" fmla="*/ 1744422 w 1861062"/>
              <a:gd name="connsiteY5" fmla="*/ 1166400 h 1166400"/>
              <a:gd name="connsiteX6" fmla="*/ 116640 w 1861062"/>
              <a:gd name="connsiteY6" fmla="*/ 1166400 h 1166400"/>
              <a:gd name="connsiteX7" fmla="*/ 0 w 1861062"/>
              <a:gd name="connsiteY7" fmla="*/ 1049760 h 1166400"/>
              <a:gd name="connsiteX8" fmla="*/ 0 w 1861062"/>
              <a:gd name="connsiteY8" fmla="*/ 116640 h 116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1062" h="1166400">
                <a:moveTo>
                  <a:pt x="0" y="116640"/>
                </a:moveTo>
                <a:cubicBezTo>
                  <a:pt x="0" y="52222"/>
                  <a:pt x="52222" y="0"/>
                  <a:pt x="116640" y="0"/>
                </a:cubicBezTo>
                <a:lnTo>
                  <a:pt x="1744422" y="0"/>
                </a:lnTo>
                <a:cubicBezTo>
                  <a:pt x="1808840" y="0"/>
                  <a:pt x="1861062" y="52222"/>
                  <a:pt x="1861062" y="116640"/>
                </a:cubicBezTo>
                <a:lnTo>
                  <a:pt x="1861062" y="1049760"/>
                </a:lnTo>
                <a:cubicBezTo>
                  <a:pt x="1861062" y="1114178"/>
                  <a:pt x="1808840" y="1166400"/>
                  <a:pt x="1744422" y="1166400"/>
                </a:cubicBezTo>
                <a:lnTo>
                  <a:pt x="116640" y="1166400"/>
                </a:lnTo>
                <a:cubicBezTo>
                  <a:pt x="52222" y="1166400"/>
                  <a:pt x="0" y="1114178"/>
                  <a:pt x="0" y="1049760"/>
                </a:cubicBezTo>
                <a:lnTo>
                  <a:pt x="0" y="116640"/>
                </a:lnTo>
                <a:close/>
              </a:path>
            </a:pathLst>
          </a:custGeom>
        </p:spPr>
        <p:style>
          <a:lnRef idx="1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2179" tIns="162179" rIns="162179" bIns="162179" numCol="1" spcCol="1270" anchor="t" anchorCtr="0">
            <a:noAutofit/>
          </a:bodyPr>
          <a:lstStyle/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IN" sz="1800" b="1" kern="1200" dirty="0" smtClean="0"/>
              <a:t>Goods</a:t>
            </a:r>
            <a:endParaRPr lang="en-IN" sz="1800" b="1" kern="1200" dirty="0"/>
          </a:p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IN" sz="1800" b="1" kern="1200" dirty="0" smtClean="0"/>
              <a:t>Services</a:t>
            </a:r>
            <a:endParaRPr lang="en-IN" sz="1800" b="1" kern="1200" dirty="0"/>
          </a:p>
        </p:txBody>
      </p:sp>
    </p:spTree>
    <p:extLst>
      <p:ext uri="{BB962C8B-B14F-4D97-AF65-F5344CB8AC3E}">
        <p14:creationId xmlns:p14="http://schemas.microsoft.com/office/powerpoint/2010/main" val="2925611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Increasing Returns to Scale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 in to­tal output is more than proportional to the increase in all inputs.</a:t>
            </a:r>
          </a:p>
          <a:p>
            <a:r>
              <a:rPr lang="en-US" dirty="0" smtClean="0"/>
              <a:t>Causes</a:t>
            </a:r>
          </a:p>
          <a:p>
            <a:pPr lvl="1"/>
            <a:r>
              <a:rPr lang="en-US" dirty="0" smtClean="0"/>
              <a:t>Indivisibility of Factors</a:t>
            </a:r>
          </a:p>
          <a:p>
            <a:pPr lvl="1"/>
            <a:r>
              <a:rPr lang="en-US" dirty="0" smtClean="0"/>
              <a:t>Specialization and Division of Labor</a:t>
            </a:r>
          </a:p>
          <a:p>
            <a:pPr lvl="1"/>
            <a:r>
              <a:rPr lang="en-US" dirty="0" smtClean="0"/>
              <a:t>Internal Economies</a:t>
            </a:r>
          </a:p>
          <a:p>
            <a:pPr lvl="1"/>
            <a:r>
              <a:rPr lang="en-US" dirty="0" smtClean="0"/>
              <a:t>External Economies</a:t>
            </a:r>
          </a:p>
        </p:txBody>
      </p:sp>
    </p:spTree>
    <p:extLst>
      <p:ext uri="{BB962C8B-B14F-4D97-AF65-F5344CB8AC3E}">
        <p14:creationId xmlns:p14="http://schemas.microsoft.com/office/powerpoint/2010/main" val="373854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smtClean="0"/>
              <a:t>Constant </a:t>
            </a:r>
            <a:r>
              <a:rPr lang="en-US" dirty="0"/>
              <a:t>Returns to Scale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 in total output is in exact proportion to the increase in inputs. </a:t>
            </a:r>
          </a:p>
          <a:p>
            <a:r>
              <a:rPr lang="en-US" dirty="0" smtClean="0"/>
              <a:t>Causes</a:t>
            </a:r>
          </a:p>
          <a:p>
            <a:pPr lvl="1"/>
            <a:r>
              <a:rPr lang="en-US" dirty="0" smtClean="0"/>
              <a:t>Internal Economies and Diseconomies</a:t>
            </a:r>
          </a:p>
          <a:p>
            <a:pPr lvl="1"/>
            <a:r>
              <a:rPr lang="en-US" dirty="0" smtClean="0"/>
              <a:t>External Economies and Diseconomies</a:t>
            </a:r>
          </a:p>
          <a:p>
            <a:pPr lvl="1"/>
            <a:r>
              <a:rPr lang="en-US" dirty="0" smtClean="0"/>
              <a:t>Divisible Factors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557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smtClean="0"/>
              <a:t>Diminishing </a:t>
            </a:r>
            <a:r>
              <a:rPr lang="en-US" dirty="0"/>
              <a:t>Returns to Scale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 in output is less than proportional to the increase in inputs.</a:t>
            </a:r>
          </a:p>
          <a:p>
            <a:r>
              <a:rPr lang="en-US" dirty="0" smtClean="0"/>
              <a:t>Causes</a:t>
            </a:r>
          </a:p>
          <a:p>
            <a:pPr lvl="1"/>
            <a:r>
              <a:rPr lang="en-US" dirty="0" smtClean="0"/>
              <a:t>Indivisible factors may become inefficient and less productive. </a:t>
            </a:r>
          </a:p>
          <a:p>
            <a:pPr lvl="1"/>
            <a:r>
              <a:rPr lang="en-US" dirty="0" smtClean="0"/>
              <a:t>Produce problems of supervision and coordination.</a:t>
            </a:r>
          </a:p>
          <a:p>
            <a:pPr lvl="1"/>
            <a:r>
              <a:rPr lang="en-US" dirty="0" smtClean="0"/>
              <a:t>Large management creates difficulties of control and rigidities.</a:t>
            </a:r>
          </a:p>
          <a:p>
            <a:pPr lvl="1"/>
            <a:r>
              <a:rPr lang="en-US" dirty="0" smtClean="0"/>
              <a:t>Higher prices or Diminishing productivities of the factors. </a:t>
            </a:r>
          </a:p>
          <a:p>
            <a:pPr lvl="1"/>
            <a:r>
              <a:rPr lang="en-US" dirty="0" smtClean="0"/>
              <a:t>Demand for skilled labor, land, capital, etc. rises. </a:t>
            </a:r>
          </a:p>
        </p:txBody>
      </p:sp>
    </p:spTree>
    <p:extLst>
      <p:ext uri="{BB962C8B-B14F-4D97-AF65-F5344CB8AC3E}">
        <p14:creationId xmlns:p14="http://schemas.microsoft.com/office/powerpoint/2010/main" val="363520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amount that has to be paid or given up in order to get something. </a:t>
            </a:r>
          </a:p>
          <a:p>
            <a:r>
              <a:rPr lang="en-US" dirty="0" smtClean="0"/>
              <a:t>In business, cost is usually a monetary valuation of </a:t>
            </a:r>
          </a:p>
          <a:p>
            <a:pPr lvl="1"/>
            <a:r>
              <a:rPr lang="en-US" dirty="0" smtClean="0"/>
              <a:t>Effort</a:t>
            </a:r>
          </a:p>
          <a:p>
            <a:pPr lvl="1"/>
            <a:r>
              <a:rPr lang="en-US" dirty="0" smtClean="0"/>
              <a:t>Material</a:t>
            </a:r>
          </a:p>
          <a:p>
            <a:pPr lvl="1"/>
            <a:r>
              <a:rPr lang="en-US" dirty="0" smtClean="0"/>
              <a:t>Resources</a:t>
            </a:r>
          </a:p>
          <a:p>
            <a:pPr lvl="1"/>
            <a:r>
              <a:rPr lang="en-US" dirty="0" smtClean="0"/>
              <a:t>Time and Utilities Consumed</a:t>
            </a:r>
          </a:p>
          <a:p>
            <a:pPr lvl="1"/>
            <a:r>
              <a:rPr lang="en-US" dirty="0" smtClean="0"/>
              <a:t>Risks Incurred</a:t>
            </a:r>
          </a:p>
          <a:p>
            <a:pPr lvl="1"/>
            <a:r>
              <a:rPr lang="en-US" dirty="0" smtClean="0"/>
              <a:t>Opportunity Forgone in Production and Delivery of a Good or Service.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13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Classification of Cost </a:t>
            </a:r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7006555" y="3205912"/>
            <a:ext cx="156208" cy="262169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621699"/>
                </a:lnTo>
                <a:lnTo>
                  <a:pt x="156208" y="2621699"/>
                </a:lnTo>
              </a:path>
            </a:pathLst>
          </a:custGeom>
          <a:noFill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Freeform 6"/>
          <p:cNvSpPr/>
          <p:nvPr/>
        </p:nvSpPr>
        <p:spPr>
          <a:xfrm>
            <a:off x="7006555" y="3205912"/>
            <a:ext cx="156208" cy="162552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625528"/>
                </a:lnTo>
                <a:lnTo>
                  <a:pt x="156208" y="1625528"/>
                </a:lnTo>
              </a:path>
            </a:pathLst>
          </a:custGeom>
          <a:noFill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eform 7"/>
          <p:cNvSpPr/>
          <p:nvPr/>
        </p:nvSpPr>
        <p:spPr>
          <a:xfrm>
            <a:off x="7006555" y="3205912"/>
            <a:ext cx="156208" cy="62935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629357"/>
                </a:lnTo>
                <a:lnTo>
                  <a:pt x="156208" y="629357"/>
                </a:lnTo>
              </a:path>
            </a:pathLst>
          </a:custGeom>
          <a:noFill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reeform 8"/>
          <p:cNvSpPr/>
          <p:nvPr/>
        </p:nvSpPr>
        <p:spPr>
          <a:xfrm>
            <a:off x="4345265" y="1641194"/>
            <a:ext cx="3374197" cy="26254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31272"/>
                </a:lnTo>
                <a:lnTo>
                  <a:pt x="3374197" y="131272"/>
                </a:lnTo>
                <a:lnTo>
                  <a:pt x="3374197" y="262545"/>
                </a:lnTo>
              </a:path>
            </a:pathLst>
          </a:custGeom>
          <a:noFill/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Freeform 9"/>
          <p:cNvSpPr/>
          <p:nvPr/>
        </p:nvSpPr>
        <p:spPr>
          <a:xfrm>
            <a:off x="4717273" y="3205906"/>
            <a:ext cx="198155" cy="262169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621699"/>
                </a:lnTo>
                <a:lnTo>
                  <a:pt x="198155" y="2621699"/>
                </a:lnTo>
              </a:path>
            </a:pathLst>
          </a:custGeom>
          <a:noFill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Freeform 10"/>
          <p:cNvSpPr/>
          <p:nvPr/>
        </p:nvSpPr>
        <p:spPr>
          <a:xfrm>
            <a:off x="4717273" y="3205906"/>
            <a:ext cx="198155" cy="162552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625528"/>
                </a:lnTo>
                <a:lnTo>
                  <a:pt x="198155" y="1625528"/>
                </a:lnTo>
              </a:path>
            </a:pathLst>
          </a:custGeom>
          <a:noFill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Freeform 11"/>
          <p:cNvSpPr/>
          <p:nvPr/>
        </p:nvSpPr>
        <p:spPr>
          <a:xfrm>
            <a:off x="4717273" y="3205906"/>
            <a:ext cx="198155" cy="62935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629357"/>
                </a:lnTo>
                <a:lnTo>
                  <a:pt x="198155" y="629357"/>
                </a:lnTo>
              </a:path>
            </a:pathLst>
          </a:custGeom>
          <a:noFill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 12"/>
          <p:cNvSpPr/>
          <p:nvPr/>
        </p:nvSpPr>
        <p:spPr>
          <a:xfrm>
            <a:off x="4345265" y="1641194"/>
            <a:ext cx="1187972" cy="26254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31272"/>
                </a:lnTo>
                <a:lnTo>
                  <a:pt x="1187972" y="131272"/>
                </a:lnTo>
                <a:lnTo>
                  <a:pt x="1187972" y="262545"/>
                </a:lnTo>
              </a:path>
            </a:pathLst>
          </a:custGeom>
          <a:noFill/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Freeform 13"/>
          <p:cNvSpPr/>
          <p:nvPr/>
        </p:nvSpPr>
        <p:spPr>
          <a:xfrm>
            <a:off x="2508010" y="3209389"/>
            <a:ext cx="197618" cy="204063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963467"/>
                </a:lnTo>
                <a:lnTo>
                  <a:pt x="197617" y="1963467"/>
                </a:lnTo>
              </a:path>
            </a:pathLst>
          </a:custGeom>
          <a:noFill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reeform 14"/>
          <p:cNvSpPr/>
          <p:nvPr/>
        </p:nvSpPr>
        <p:spPr>
          <a:xfrm>
            <a:off x="2508010" y="3205907"/>
            <a:ext cx="197618" cy="87897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798327"/>
                </a:lnTo>
                <a:lnTo>
                  <a:pt x="197617" y="798327"/>
                </a:lnTo>
              </a:path>
            </a:pathLst>
          </a:custGeom>
          <a:noFill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Freeform 15"/>
          <p:cNvSpPr/>
          <p:nvPr/>
        </p:nvSpPr>
        <p:spPr>
          <a:xfrm>
            <a:off x="3323740" y="1641194"/>
            <a:ext cx="1021525" cy="26254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021525" y="0"/>
                </a:moveTo>
                <a:lnTo>
                  <a:pt x="1021525" y="131272"/>
                </a:lnTo>
                <a:lnTo>
                  <a:pt x="0" y="131272"/>
                </a:lnTo>
                <a:lnTo>
                  <a:pt x="0" y="262545"/>
                </a:lnTo>
              </a:path>
            </a:pathLst>
          </a:custGeom>
          <a:noFill/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Freeform 16"/>
          <p:cNvSpPr/>
          <p:nvPr/>
        </p:nvSpPr>
        <p:spPr>
          <a:xfrm>
            <a:off x="342068" y="3209388"/>
            <a:ext cx="153768" cy="162552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625528"/>
                </a:lnTo>
                <a:lnTo>
                  <a:pt x="153768" y="1625528"/>
                </a:lnTo>
              </a:path>
            </a:pathLst>
          </a:custGeom>
          <a:noFill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Freeform 17"/>
          <p:cNvSpPr/>
          <p:nvPr/>
        </p:nvSpPr>
        <p:spPr>
          <a:xfrm>
            <a:off x="342068" y="3209388"/>
            <a:ext cx="153768" cy="62935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629357"/>
                </a:lnTo>
                <a:lnTo>
                  <a:pt x="153768" y="629357"/>
                </a:lnTo>
              </a:path>
            </a:pathLst>
          </a:custGeom>
          <a:noFill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Freeform 18"/>
          <p:cNvSpPr/>
          <p:nvPr/>
        </p:nvSpPr>
        <p:spPr>
          <a:xfrm>
            <a:off x="948342" y="1641194"/>
            <a:ext cx="3396923" cy="26254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396923" y="0"/>
                </a:moveTo>
                <a:lnTo>
                  <a:pt x="3396923" y="131272"/>
                </a:lnTo>
                <a:lnTo>
                  <a:pt x="0" y="131272"/>
                </a:lnTo>
                <a:lnTo>
                  <a:pt x="0" y="262545"/>
                </a:lnTo>
              </a:path>
            </a:pathLst>
          </a:custGeom>
          <a:noFill/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Freeform 19"/>
          <p:cNvSpPr/>
          <p:nvPr/>
        </p:nvSpPr>
        <p:spPr>
          <a:xfrm>
            <a:off x="3127932" y="914400"/>
            <a:ext cx="2434667" cy="726793"/>
          </a:xfrm>
          <a:custGeom>
            <a:avLst/>
            <a:gdLst>
              <a:gd name="connsiteX0" fmla="*/ 0 w 2434667"/>
              <a:gd name="connsiteY0" fmla="*/ 0 h 726793"/>
              <a:gd name="connsiteX1" fmla="*/ 2434667 w 2434667"/>
              <a:gd name="connsiteY1" fmla="*/ 0 h 726793"/>
              <a:gd name="connsiteX2" fmla="*/ 2434667 w 2434667"/>
              <a:gd name="connsiteY2" fmla="*/ 726793 h 726793"/>
              <a:gd name="connsiteX3" fmla="*/ 0 w 2434667"/>
              <a:gd name="connsiteY3" fmla="*/ 726793 h 726793"/>
              <a:gd name="connsiteX4" fmla="*/ 0 w 2434667"/>
              <a:gd name="connsiteY4" fmla="*/ 0 h 726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4667" h="726793">
                <a:moveTo>
                  <a:pt x="0" y="0"/>
                </a:moveTo>
                <a:lnTo>
                  <a:pt x="2434667" y="0"/>
                </a:lnTo>
                <a:lnTo>
                  <a:pt x="2434667" y="726793"/>
                </a:lnTo>
                <a:lnTo>
                  <a:pt x="0" y="726793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0" kern="1200" dirty="0" smtClean="0">
                <a:latin typeface="+mj-lt"/>
              </a:rPr>
              <a:t>Classification of Cost on the Basis of </a:t>
            </a:r>
            <a:endParaRPr lang="en-IN" sz="2000" b="0" kern="1200" dirty="0">
              <a:latin typeface="+mj-lt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190500" y="1903739"/>
            <a:ext cx="1515684" cy="1302167"/>
          </a:xfrm>
          <a:custGeom>
            <a:avLst/>
            <a:gdLst>
              <a:gd name="connsiteX0" fmla="*/ 0 w 1515684"/>
              <a:gd name="connsiteY0" fmla="*/ 0 h 1305648"/>
              <a:gd name="connsiteX1" fmla="*/ 1515684 w 1515684"/>
              <a:gd name="connsiteY1" fmla="*/ 0 h 1305648"/>
              <a:gd name="connsiteX2" fmla="*/ 1515684 w 1515684"/>
              <a:gd name="connsiteY2" fmla="*/ 1305648 h 1305648"/>
              <a:gd name="connsiteX3" fmla="*/ 0 w 1515684"/>
              <a:gd name="connsiteY3" fmla="*/ 1305648 h 1305648"/>
              <a:gd name="connsiteX4" fmla="*/ 0 w 1515684"/>
              <a:gd name="connsiteY4" fmla="*/ 0 h 1305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5684" h="1305648">
                <a:moveTo>
                  <a:pt x="0" y="0"/>
                </a:moveTo>
                <a:lnTo>
                  <a:pt x="1515684" y="0"/>
                </a:lnTo>
                <a:lnTo>
                  <a:pt x="1515684" y="1305648"/>
                </a:lnTo>
                <a:lnTo>
                  <a:pt x="0" y="1305648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0" kern="1200" dirty="0" smtClean="0">
                <a:latin typeface="+mj-lt"/>
              </a:rPr>
              <a:t>Service Tenure</a:t>
            </a:r>
            <a:endParaRPr lang="en-IN" sz="2000" b="0" kern="1200" dirty="0">
              <a:latin typeface="+mj-lt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495836" y="3471933"/>
            <a:ext cx="1790169" cy="733625"/>
          </a:xfrm>
          <a:custGeom>
            <a:avLst/>
            <a:gdLst>
              <a:gd name="connsiteX0" fmla="*/ 0 w 1790169"/>
              <a:gd name="connsiteY0" fmla="*/ 0 h 733625"/>
              <a:gd name="connsiteX1" fmla="*/ 1790169 w 1790169"/>
              <a:gd name="connsiteY1" fmla="*/ 0 h 733625"/>
              <a:gd name="connsiteX2" fmla="*/ 1790169 w 1790169"/>
              <a:gd name="connsiteY2" fmla="*/ 733625 h 733625"/>
              <a:gd name="connsiteX3" fmla="*/ 0 w 1790169"/>
              <a:gd name="connsiteY3" fmla="*/ 733625 h 733625"/>
              <a:gd name="connsiteX4" fmla="*/ 0 w 1790169"/>
              <a:gd name="connsiteY4" fmla="*/ 0 h 73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0169" h="733625">
                <a:moveTo>
                  <a:pt x="0" y="0"/>
                </a:moveTo>
                <a:lnTo>
                  <a:pt x="1790169" y="0"/>
                </a:lnTo>
                <a:lnTo>
                  <a:pt x="1790169" y="733625"/>
                </a:lnTo>
                <a:lnTo>
                  <a:pt x="0" y="733625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0" kern="1200" smtClean="0">
                <a:latin typeface="+mj-lt"/>
              </a:rPr>
              <a:t>Long Run Costs</a:t>
            </a:r>
            <a:endParaRPr lang="en-IN" sz="2000" b="0" kern="1200" dirty="0">
              <a:latin typeface="+mj-lt"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495836" y="4468104"/>
            <a:ext cx="1790169" cy="733625"/>
          </a:xfrm>
          <a:custGeom>
            <a:avLst/>
            <a:gdLst>
              <a:gd name="connsiteX0" fmla="*/ 0 w 1790169"/>
              <a:gd name="connsiteY0" fmla="*/ 0 h 733625"/>
              <a:gd name="connsiteX1" fmla="*/ 1790169 w 1790169"/>
              <a:gd name="connsiteY1" fmla="*/ 0 h 733625"/>
              <a:gd name="connsiteX2" fmla="*/ 1790169 w 1790169"/>
              <a:gd name="connsiteY2" fmla="*/ 733625 h 733625"/>
              <a:gd name="connsiteX3" fmla="*/ 0 w 1790169"/>
              <a:gd name="connsiteY3" fmla="*/ 733625 h 733625"/>
              <a:gd name="connsiteX4" fmla="*/ 0 w 1790169"/>
              <a:gd name="connsiteY4" fmla="*/ 0 h 73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0169" h="733625">
                <a:moveTo>
                  <a:pt x="0" y="0"/>
                </a:moveTo>
                <a:lnTo>
                  <a:pt x="1790169" y="0"/>
                </a:lnTo>
                <a:lnTo>
                  <a:pt x="1790169" y="733625"/>
                </a:lnTo>
                <a:lnTo>
                  <a:pt x="0" y="733625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0" kern="1200" smtClean="0">
                <a:latin typeface="+mj-lt"/>
              </a:rPr>
              <a:t>Short Run Costs</a:t>
            </a:r>
            <a:endParaRPr lang="en-IN" sz="2000" b="0" kern="1200" dirty="0">
              <a:latin typeface="+mj-lt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2133600" y="1903739"/>
            <a:ext cx="2209802" cy="1302167"/>
          </a:xfrm>
          <a:custGeom>
            <a:avLst/>
            <a:gdLst>
              <a:gd name="connsiteX0" fmla="*/ 0 w 2039324"/>
              <a:gd name="connsiteY0" fmla="*/ 0 h 1382812"/>
              <a:gd name="connsiteX1" fmla="*/ 2039324 w 2039324"/>
              <a:gd name="connsiteY1" fmla="*/ 0 h 1382812"/>
              <a:gd name="connsiteX2" fmla="*/ 2039324 w 2039324"/>
              <a:gd name="connsiteY2" fmla="*/ 1382812 h 1382812"/>
              <a:gd name="connsiteX3" fmla="*/ 0 w 2039324"/>
              <a:gd name="connsiteY3" fmla="*/ 1382812 h 1382812"/>
              <a:gd name="connsiteX4" fmla="*/ 0 w 2039324"/>
              <a:gd name="connsiteY4" fmla="*/ 0 h 138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9324" h="1382812">
                <a:moveTo>
                  <a:pt x="0" y="0"/>
                </a:moveTo>
                <a:lnTo>
                  <a:pt x="2039324" y="0"/>
                </a:lnTo>
                <a:lnTo>
                  <a:pt x="2039324" y="1382812"/>
                </a:lnTo>
                <a:lnTo>
                  <a:pt x="0" y="1382812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0" kern="1200" dirty="0" smtClean="0">
                <a:latin typeface="+mj-lt"/>
              </a:rPr>
              <a:t>Cost </a:t>
            </a:r>
            <a:r>
              <a:rPr lang="en-IN" sz="2000" b="0" kern="1200" dirty="0" smtClean="0">
                <a:latin typeface="+mj-lt"/>
              </a:rPr>
              <a:t>Behaviour</a:t>
            </a:r>
            <a:r>
              <a:rPr lang="en-US" sz="2000" b="0" kern="1200" dirty="0" smtClean="0">
                <a:latin typeface="+mj-lt"/>
              </a:rPr>
              <a:t> to Production Volume</a:t>
            </a:r>
            <a:endParaRPr lang="en-IN" sz="2000" b="0" kern="1200" dirty="0">
              <a:latin typeface="+mj-lt"/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2705628" y="3505200"/>
            <a:ext cx="1790169" cy="1071565"/>
          </a:xfrm>
          <a:custGeom>
            <a:avLst/>
            <a:gdLst>
              <a:gd name="connsiteX0" fmla="*/ 0 w 1790169"/>
              <a:gd name="connsiteY0" fmla="*/ 0 h 1071565"/>
              <a:gd name="connsiteX1" fmla="*/ 1790169 w 1790169"/>
              <a:gd name="connsiteY1" fmla="*/ 0 h 1071565"/>
              <a:gd name="connsiteX2" fmla="*/ 1790169 w 1790169"/>
              <a:gd name="connsiteY2" fmla="*/ 1071565 h 1071565"/>
              <a:gd name="connsiteX3" fmla="*/ 0 w 1790169"/>
              <a:gd name="connsiteY3" fmla="*/ 1071565 h 1071565"/>
              <a:gd name="connsiteX4" fmla="*/ 0 w 1790169"/>
              <a:gd name="connsiteY4" fmla="*/ 0 h 1071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0169" h="1071565">
                <a:moveTo>
                  <a:pt x="0" y="0"/>
                </a:moveTo>
                <a:lnTo>
                  <a:pt x="1790169" y="0"/>
                </a:lnTo>
                <a:lnTo>
                  <a:pt x="1790169" y="1071565"/>
                </a:lnTo>
                <a:lnTo>
                  <a:pt x="0" y="1071565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0" kern="1200" smtClean="0">
                <a:latin typeface="+mj-lt"/>
              </a:rPr>
              <a:t>Fixed Cost / Indirect Costs / Overheads</a:t>
            </a:r>
            <a:endParaRPr lang="en-IN" sz="2000" b="0" kern="1200" dirty="0">
              <a:latin typeface="+mj-lt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2705628" y="4883206"/>
            <a:ext cx="1790169" cy="733625"/>
          </a:xfrm>
          <a:custGeom>
            <a:avLst/>
            <a:gdLst>
              <a:gd name="connsiteX0" fmla="*/ 0 w 1790169"/>
              <a:gd name="connsiteY0" fmla="*/ 0 h 733625"/>
              <a:gd name="connsiteX1" fmla="*/ 1790169 w 1790169"/>
              <a:gd name="connsiteY1" fmla="*/ 0 h 733625"/>
              <a:gd name="connsiteX2" fmla="*/ 1790169 w 1790169"/>
              <a:gd name="connsiteY2" fmla="*/ 733625 h 733625"/>
              <a:gd name="connsiteX3" fmla="*/ 0 w 1790169"/>
              <a:gd name="connsiteY3" fmla="*/ 733625 h 733625"/>
              <a:gd name="connsiteX4" fmla="*/ 0 w 1790169"/>
              <a:gd name="connsiteY4" fmla="*/ 0 h 73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0169" h="733625">
                <a:moveTo>
                  <a:pt x="0" y="0"/>
                </a:moveTo>
                <a:lnTo>
                  <a:pt x="1790169" y="0"/>
                </a:lnTo>
                <a:lnTo>
                  <a:pt x="1790169" y="733625"/>
                </a:lnTo>
                <a:lnTo>
                  <a:pt x="0" y="733625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0" kern="1200" smtClean="0">
                <a:latin typeface="+mj-lt"/>
              </a:rPr>
              <a:t>Variable Cost</a:t>
            </a:r>
            <a:endParaRPr lang="en-IN" sz="2000" b="0" kern="1200" dirty="0">
              <a:latin typeface="+mj-lt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4513282" y="1903739"/>
            <a:ext cx="2192316" cy="1302167"/>
          </a:xfrm>
          <a:custGeom>
            <a:avLst/>
            <a:gdLst>
              <a:gd name="connsiteX0" fmla="*/ 0 w 2039912"/>
              <a:gd name="connsiteY0" fmla="*/ 0 h 1302167"/>
              <a:gd name="connsiteX1" fmla="*/ 2039912 w 2039912"/>
              <a:gd name="connsiteY1" fmla="*/ 0 h 1302167"/>
              <a:gd name="connsiteX2" fmla="*/ 2039912 w 2039912"/>
              <a:gd name="connsiteY2" fmla="*/ 1302167 h 1302167"/>
              <a:gd name="connsiteX3" fmla="*/ 0 w 2039912"/>
              <a:gd name="connsiteY3" fmla="*/ 1302167 h 1302167"/>
              <a:gd name="connsiteX4" fmla="*/ 0 w 2039912"/>
              <a:gd name="connsiteY4" fmla="*/ 0 h 130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9912" h="1302167">
                <a:moveTo>
                  <a:pt x="0" y="0"/>
                </a:moveTo>
                <a:lnTo>
                  <a:pt x="2039912" y="0"/>
                </a:lnTo>
                <a:lnTo>
                  <a:pt x="2039912" y="1302167"/>
                </a:lnTo>
                <a:lnTo>
                  <a:pt x="0" y="1302167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0" kern="1200" dirty="0" smtClean="0">
                <a:latin typeface="+mj-lt"/>
              </a:rPr>
              <a:t>Changes in Total Costs in Relation to Certain Specified Volume</a:t>
            </a:r>
            <a:endParaRPr lang="en-IN" sz="2000" b="0" kern="1200" dirty="0">
              <a:latin typeface="+mj-lt"/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4915429" y="3468451"/>
            <a:ext cx="1790169" cy="733625"/>
          </a:xfrm>
          <a:custGeom>
            <a:avLst/>
            <a:gdLst>
              <a:gd name="connsiteX0" fmla="*/ 0 w 1790169"/>
              <a:gd name="connsiteY0" fmla="*/ 0 h 733625"/>
              <a:gd name="connsiteX1" fmla="*/ 1790169 w 1790169"/>
              <a:gd name="connsiteY1" fmla="*/ 0 h 733625"/>
              <a:gd name="connsiteX2" fmla="*/ 1790169 w 1790169"/>
              <a:gd name="connsiteY2" fmla="*/ 733625 h 733625"/>
              <a:gd name="connsiteX3" fmla="*/ 0 w 1790169"/>
              <a:gd name="connsiteY3" fmla="*/ 733625 h 733625"/>
              <a:gd name="connsiteX4" fmla="*/ 0 w 1790169"/>
              <a:gd name="connsiteY4" fmla="*/ 0 h 73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0169" h="733625">
                <a:moveTo>
                  <a:pt x="0" y="0"/>
                </a:moveTo>
                <a:lnTo>
                  <a:pt x="1790169" y="0"/>
                </a:lnTo>
                <a:lnTo>
                  <a:pt x="1790169" y="733625"/>
                </a:lnTo>
                <a:lnTo>
                  <a:pt x="0" y="733625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0" kern="1200" dirty="0" smtClean="0">
                <a:latin typeface="+mj-lt"/>
              </a:rPr>
              <a:t>Total Cost</a:t>
            </a:r>
            <a:endParaRPr lang="en-IN" sz="2000" b="0" kern="1200" dirty="0">
              <a:latin typeface="+mj-lt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4915429" y="4464622"/>
            <a:ext cx="1790169" cy="733625"/>
          </a:xfrm>
          <a:custGeom>
            <a:avLst/>
            <a:gdLst>
              <a:gd name="connsiteX0" fmla="*/ 0 w 1790169"/>
              <a:gd name="connsiteY0" fmla="*/ 0 h 733625"/>
              <a:gd name="connsiteX1" fmla="*/ 1790169 w 1790169"/>
              <a:gd name="connsiteY1" fmla="*/ 0 h 733625"/>
              <a:gd name="connsiteX2" fmla="*/ 1790169 w 1790169"/>
              <a:gd name="connsiteY2" fmla="*/ 733625 h 733625"/>
              <a:gd name="connsiteX3" fmla="*/ 0 w 1790169"/>
              <a:gd name="connsiteY3" fmla="*/ 733625 h 733625"/>
              <a:gd name="connsiteX4" fmla="*/ 0 w 1790169"/>
              <a:gd name="connsiteY4" fmla="*/ 0 h 73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0169" h="733625">
                <a:moveTo>
                  <a:pt x="0" y="0"/>
                </a:moveTo>
                <a:lnTo>
                  <a:pt x="1790169" y="0"/>
                </a:lnTo>
                <a:lnTo>
                  <a:pt x="1790169" y="733625"/>
                </a:lnTo>
                <a:lnTo>
                  <a:pt x="0" y="733625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0" kern="1200" dirty="0" smtClean="0">
                <a:latin typeface="+mj-lt"/>
              </a:rPr>
              <a:t>Average Cost</a:t>
            </a:r>
            <a:endParaRPr lang="en-IN" sz="2000" b="0" kern="1200" dirty="0">
              <a:latin typeface="+mj-lt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4915429" y="5460793"/>
            <a:ext cx="1790169" cy="733625"/>
          </a:xfrm>
          <a:custGeom>
            <a:avLst/>
            <a:gdLst>
              <a:gd name="connsiteX0" fmla="*/ 0 w 1790169"/>
              <a:gd name="connsiteY0" fmla="*/ 0 h 733625"/>
              <a:gd name="connsiteX1" fmla="*/ 1790169 w 1790169"/>
              <a:gd name="connsiteY1" fmla="*/ 0 h 733625"/>
              <a:gd name="connsiteX2" fmla="*/ 1790169 w 1790169"/>
              <a:gd name="connsiteY2" fmla="*/ 733625 h 733625"/>
              <a:gd name="connsiteX3" fmla="*/ 0 w 1790169"/>
              <a:gd name="connsiteY3" fmla="*/ 733625 h 733625"/>
              <a:gd name="connsiteX4" fmla="*/ 0 w 1790169"/>
              <a:gd name="connsiteY4" fmla="*/ 0 h 73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0169" h="733625">
                <a:moveTo>
                  <a:pt x="0" y="0"/>
                </a:moveTo>
                <a:lnTo>
                  <a:pt x="1790169" y="0"/>
                </a:lnTo>
                <a:lnTo>
                  <a:pt x="1790169" y="733625"/>
                </a:lnTo>
                <a:lnTo>
                  <a:pt x="0" y="733625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0" kern="1200" smtClean="0">
                <a:latin typeface="+mj-lt"/>
              </a:rPr>
              <a:t>Marginal Cost</a:t>
            </a:r>
            <a:endParaRPr lang="en-IN" sz="2000" b="0" kern="1200" dirty="0">
              <a:latin typeface="+mj-lt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6828328" y="1903739"/>
            <a:ext cx="1934671" cy="1302173"/>
          </a:xfrm>
          <a:custGeom>
            <a:avLst/>
            <a:gdLst>
              <a:gd name="connsiteX0" fmla="*/ 0 w 1782268"/>
              <a:gd name="connsiteY0" fmla="*/ 0 h 1302173"/>
              <a:gd name="connsiteX1" fmla="*/ 1782268 w 1782268"/>
              <a:gd name="connsiteY1" fmla="*/ 0 h 1302173"/>
              <a:gd name="connsiteX2" fmla="*/ 1782268 w 1782268"/>
              <a:gd name="connsiteY2" fmla="*/ 1302173 h 1302173"/>
              <a:gd name="connsiteX3" fmla="*/ 0 w 1782268"/>
              <a:gd name="connsiteY3" fmla="*/ 1302173 h 1302173"/>
              <a:gd name="connsiteX4" fmla="*/ 0 w 1782268"/>
              <a:gd name="connsiteY4" fmla="*/ 0 h 1302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2268" h="1302173">
                <a:moveTo>
                  <a:pt x="0" y="0"/>
                </a:moveTo>
                <a:lnTo>
                  <a:pt x="1782268" y="0"/>
                </a:lnTo>
                <a:lnTo>
                  <a:pt x="1782268" y="1302173"/>
                </a:lnTo>
                <a:lnTo>
                  <a:pt x="0" y="1302173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0" kern="1200" dirty="0" smtClean="0">
                <a:latin typeface="+mj-lt"/>
              </a:rPr>
              <a:t>Other Important Costs</a:t>
            </a:r>
            <a:endParaRPr lang="en-IN" sz="2000" b="0" kern="1200" dirty="0">
              <a:latin typeface="+mj-lt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7162764" y="3468457"/>
            <a:ext cx="1790169" cy="733625"/>
          </a:xfrm>
          <a:custGeom>
            <a:avLst/>
            <a:gdLst>
              <a:gd name="connsiteX0" fmla="*/ 0 w 1790169"/>
              <a:gd name="connsiteY0" fmla="*/ 0 h 733625"/>
              <a:gd name="connsiteX1" fmla="*/ 1790169 w 1790169"/>
              <a:gd name="connsiteY1" fmla="*/ 0 h 733625"/>
              <a:gd name="connsiteX2" fmla="*/ 1790169 w 1790169"/>
              <a:gd name="connsiteY2" fmla="*/ 733625 h 733625"/>
              <a:gd name="connsiteX3" fmla="*/ 0 w 1790169"/>
              <a:gd name="connsiteY3" fmla="*/ 733625 h 733625"/>
              <a:gd name="connsiteX4" fmla="*/ 0 w 1790169"/>
              <a:gd name="connsiteY4" fmla="*/ 0 h 73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0169" h="733625">
                <a:moveTo>
                  <a:pt x="0" y="0"/>
                </a:moveTo>
                <a:lnTo>
                  <a:pt x="1790169" y="0"/>
                </a:lnTo>
                <a:lnTo>
                  <a:pt x="1790169" y="733625"/>
                </a:lnTo>
                <a:lnTo>
                  <a:pt x="0" y="733625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0" kern="1200" smtClean="0">
                <a:latin typeface="+mj-lt"/>
              </a:rPr>
              <a:t>Opportunity Cost</a:t>
            </a:r>
            <a:endParaRPr lang="en-IN" sz="2000" b="0" kern="1200" dirty="0">
              <a:latin typeface="+mj-lt"/>
            </a:endParaRPr>
          </a:p>
        </p:txBody>
      </p:sp>
      <p:sp>
        <p:nvSpPr>
          <p:cNvPr id="33" name="Freeform 32"/>
          <p:cNvSpPr/>
          <p:nvPr/>
        </p:nvSpPr>
        <p:spPr>
          <a:xfrm>
            <a:off x="7162764" y="4464628"/>
            <a:ext cx="1790169" cy="733625"/>
          </a:xfrm>
          <a:custGeom>
            <a:avLst/>
            <a:gdLst>
              <a:gd name="connsiteX0" fmla="*/ 0 w 1790169"/>
              <a:gd name="connsiteY0" fmla="*/ 0 h 733625"/>
              <a:gd name="connsiteX1" fmla="*/ 1790169 w 1790169"/>
              <a:gd name="connsiteY1" fmla="*/ 0 h 733625"/>
              <a:gd name="connsiteX2" fmla="*/ 1790169 w 1790169"/>
              <a:gd name="connsiteY2" fmla="*/ 733625 h 733625"/>
              <a:gd name="connsiteX3" fmla="*/ 0 w 1790169"/>
              <a:gd name="connsiteY3" fmla="*/ 733625 h 733625"/>
              <a:gd name="connsiteX4" fmla="*/ 0 w 1790169"/>
              <a:gd name="connsiteY4" fmla="*/ 0 h 73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0169" h="733625">
                <a:moveTo>
                  <a:pt x="0" y="0"/>
                </a:moveTo>
                <a:lnTo>
                  <a:pt x="1790169" y="0"/>
                </a:lnTo>
                <a:lnTo>
                  <a:pt x="1790169" y="733625"/>
                </a:lnTo>
                <a:lnTo>
                  <a:pt x="0" y="733625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0" kern="1200" smtClean="0">
                <a:latin typeface="+mj-lt"/>
              </a:rPr>
              <a:t>Implicit Cost</a:t>
            </a:r>
            <a:endParaRPr lang="en-IN" sz="2000" b="0" kern="1200" dirty="0">
              <a:latin typeface="+mj-lt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7162764" y="5460799"/>
            <a:ext cx="1790169" cy="733625"/>
          </a:xfrm>
          <a:custGeom>
            <a:avLst/>
            <a:gdLst>
              <a:gd name="connsiteX0" fmla="*/ 0 w 1790169"/>
              <a:gd name="connsiteY0" fmla="*/ 0 h 733625"/>
              <a:gd name="connsiteX1" fmla="*/ 1790169 w 1790169"/>
              <a:gd name="connsiteY1" fmla="*/ 0 h 733625"/>
              <a:gd name="connsiteX2" fmla="*/ 1790169 w 1790169"/>
              <a:gd name="connsiteY2" fmla="*/ 733625 h 733625"/>
              <a:gd name="connsiteX3" fmla="*/ 0 w 1790169"/>
              <a:gd name="connsiteY3" fmla="*/ 733625 h 733625"/>
              <a:gd name="connsiteX4" fmla="*/ 0 w 1790169"/>
              <a:gd name="connsiteY4" fmla="*/ 0 h 73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0169" h="733625">
                <a:moveTo>
                  <a:pt x="0" y="0"/>
                </a:moveTo>
                <a:lnTo>
                  <a:pt x="1790169" y="0"/>
                </a:lnTo>
                <a:lnTo>
                  <a:pt x="1790169" y="733625"/>
                </a:lnTo>
                <a:lnTo>
                  <a:pt x="0" y="733625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0" kern="1200" smtClean="0">
                <a:latin typeface="+mj-lt"/>
              </a:rPr>
              <a:t>Sunk Cost</a:t>
            </a:r>
            <a:endParaRPr lang="en-IN" sz="2000" b="0" kern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887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the </a:t>
            </a:r>
            <a:r>
              <a:rPr lang="en-US" dirty="0" smtClean="0"/>
              <a:t>basis </a:t>
            </a:r>
            <a:r>
              <a:rPr lang="en-US" dirty="0"/>
              <a:t>of Service Tenure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>
              <a:buFont typeface="+mj-lt"/>
              <a:buAutoNum type="arabicPeriod"/>
            </a:pPr>
            <a:r>
              <a:rPr lang="en-US" b="1" dirty="0" smtClean="0"/>
              <a:t>Long Run Costs</a:t>
            </a:r>
          </a:p>
          <a:p>
            <a:pPr lvl="0"/>
            <a:r>
              <a:rPr lang="en-US" dirty="0"/>
              <a:t>Long run costs are accumulated when firms change production levels over time in response to expected economic profits or losses. </a:t>
            </a:r>
          </a:p>
          <a:p>
            <a:pPr lvl="0"/>
            <a:r>
              <a:rPr lang="en-US" dirty="0"/>
              <a:t>In the long run there are no fixed factors of production. </a:t>
            </a:r>
          </a:p>
          <a:p>
            <a:pPr lvl="0"/>
            <a:r>
              <a:rPr lang="en-US" dirty="0"/>
              <a:t>The land, labor, capital goods, and entrepreneurship all vary to reach the long run cost of producing a good or service. </a:t>
            </a:r>
          </a:p>
          <a:p>
            <a:pPr lvl="0"/>
            <a:r>
              <a:rPr lang="en-US" dirty="0"/>
              <a:t>The long run is a planning and implementation stage for producers. </a:t>
            </a:r>
          </a:p>
          <a:p>
            <a:pPr lvl="0"/>
            <a:r>
              <a:rPr lang="en-US" dirty="0"/>
              <a:t>They analyze the current and projected state of the market in order to make production decisions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687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>
              <a:buFont typeface="+mj-lt"/>
              <a:buAutoNum type="arabicPeriod" startAt="2"/>
            </a:pPr>
            <a:r>
              <a:rPr lang="en-US" b="1" dirty="0" smtClean="0"/>
              <a:t>Short </a:t>
            </a:r>
            <a:r>
              <a:rPr lang="en-US" b="1" dirty="0"/>
              <a:t>Run Costs</a:t>
            </a:r>
          </a:p>
          <a:p>
            <a:pPr lvl="0"/>
            <a:r>
              <a:rPr lang="en-US" dirty="0"/>
              <a:t>Short run costs are accumulated in real time throughout the production process. </a:t>
            </a:r>
          </a:p>
          <a:p>
            <a:pPr lvl="0"/>
            <a:r>
              <a:rPr lang="en-US" dirty="0"/>
              <a:t>Fixed costs have no impact of short run costs, only variable costs and revenues affect the short run production. </a:t>
            </a:r>
          </a:p>
          <a:p>
            <a:pPr lvl="0"/>
            <a:r>
              <a:rPr lang="en-US" dirty="0" smtClean="0"/>
              <a:t>The </a:t>
            </a:r>
            <a:r>
              <a:rPr lang="en-US" dirty="0"/>
              <a:t>short run costs increase or decrease based on variable cost as well as the rate of production. </a:t>
            </a:r>
          </a:p>
          <a:p>
            <a:r>
              <a:rPr lang="en-US" dirty="0"/>
              <a:t>If a firm manages its short run costs well over time, it will be more likely to succeed in reaching the desired long run costs and goals.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1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On </a:t>
            </a:r>
            <a:r>
              <a:rPr lang="en-US" sz="3200" dirty="0"/>
              <a:t>the </a:t>
            </a:r>
            <a:r>
              <a:rPr lang="en-US" sz="3200" dirty="0" smtClean="0"/>
              <a:t>basis </a:t>
            </a:r>
            <a:r>
              <a:rPr lang="en-US" sz="3200" dirty="0"/>
              <a:t>of Cost </a:t>
            </a:r>
            <a:r>
              <a:rPr lang="en-IN" sz="3200" dirty="0"/>
              <a:t>Behaviour</a:t>
            </a:r>
            <a:r>
              <a:rPr lang="en-US" sz="3200" dirty="0"/>
              <a:t> to Production Volume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>
              <a:buFont typeface="+mj-lt"/>
              <a:buAutoNum type="arabicPeriod"/>
            </a:pPr>
            <a:r>
              <a:rPr lang="en-US" b="1" dirty="0" smtClean="0"/>
              <a:t>Fixed Cost / Indirect Costs / Overheads</a:t>
            </a:r>
          </a:p>
          <a:p>
            <a:pPr lvl="0"/>
            <a:r>
              <a:rPr lang="en-US" dirty="0"/>
              <a:t>In economics, fixed costs are business expenses that are not dependent on the level of goods or services </a:t>
            </a:r>
            <a:r>
              <a:rPr lang="en-US" dirty="0" smtClean="0"/>
              <a:t>produced.</a:t>
            </a:r>
            <a:r>
              <a:rPr lang="en-US" dirty="0"/>
              <a:t> </a:t>
            </a:r>
          </a:p>
          <a:p>
            <a:pPr lvl="0"/>
            <a:r>
              <a:rPr lang="en-US" dirty="0"/>
              <a:t>They tend to be time-related, such as salaries or rents being paid per month, and are often referred to as overhead costs.</a:t>
            </a:r>
          </a:p>
          <a:p>
            <a:pPr lvl="0"/>
            <a:r>
              <a:rPr lang="en-US" b="1" dirty="0" smtClean="0"/>
              <a:t>Total </a:t>
            </a:r>
            <a:r>
              <a:rPr lang="en-US" b="1" dirty="0"/>
              <a:t>Fixed Cost</a:t>
            </a:r>
            <a:r>
              <a:rPr lang="en-US" dirty="0"/>
              <a:t>: Total cost for all fixed inputs of the firm per time is called total fixed cost.</a:t>
            </a:r>
          </a:p>
          <a:p>
            <a:r>
              <a:rPr lang="en-US" dirty="0"/>
              <a:t>For example firm taking land on lease </a:t>
            </a:r>
            <a:r>
              <a:rPr lang="en-US" dirty="0" err="1"/>
              <a:t>Rs</a:t>
            </a:r>
            <a:r>
              <a:rPr lang="en-US" dirty="0"/>
              <a:t>. 1 lack per month and borrowed money on interest </a:t>
            </a:r>
            <a:r>
              <a:rPr lang="en-US" dirty="0" err="1"/>
              <a:t>Rs</a:t>
            </a:r>
            <a:r>
              <a:rPr lang="en-US" dirty="0"/>
              <a:t>. 2oooo per month. So total fixed cost per month is </a:t>
            </a:r>
            <a:r>
              <a:rPr lang="en-US" dirty="0" err="1"/>
              <a:t>Rs</a:t>
            </a:r>
            <a:r>
              <a:rPr lang="en-US" dirty="0"/>
              <a:t>. 120000 per month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417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>
              <a:buFont typeface="+mj-lt"/>
              <a:buAutoNum type="arabicPeriod" startAt="2"/>
            </a:pPr>
            <a:r>
              <a:rPr lang="en-US" b="1" dirty="0" smtClean="0"/>
              <a:t>Variable Cost</a:t>
            </a:r>
          </a:p>
          <a:p>
            <a:pPr lvl="0"/>
            <a:r>
              <a:rPr lang="en-US" dirty="0"/>
              <a:t>Variable costs are costs that change in proportion to the good or service that a business produces.</a:t>
            </a:r>
          </a:p>
          <a:p>
            <a:pPr lvl="0"/>
            <a:r>
              <a:rPr lang="en-US" dirty="0" smtClean="0"/>
              <a:t>For </a:t>
            </a:r>
            <a:r>
              <a:rPr lang="en-US" dirty="0"/>
              <a:t>example Assume a business produces clothing. A variable cost of this product would be the direct material, i.e., cloth, and the direct labor. </a:t>
            </a:r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r>
              <a:rPr lang="en-US" b="1" dirty="0"/>
              <a:t>Total Variable Cost</a:t>
            </a:r>
            <a:r>
              <a:rPr lang="en-US" dirty="0"/>
              <a:t>: Total variable cost is calculated by adding variable cost of all variable inputs. It is varies with output.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478643"/>
              </p:ext>
            </p:extLst>
          </p:nvPr>
        </p:nvGraphicFramePr>
        <p:xfrm>
          <a:off x="762000" y="3505200"/>
          <a:ext cx="7808722" cy="12618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62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87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j-lt"/>
                        </a:rPr>
                        <a:t> </a:t>
                      </a:r>
                      <a:endParaRPr lang="en-US" sz="2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j-lt"/>
                        </a:rPr>
                        <a:t>1 Garment</a:t>
                      </a:r>
                      <a:endParaRPr lang="en-US" sz="2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j-lt"/>
                        </a:rPr>
                        <a:t>2 Garment</a:t>
                      </a:r>
                      <a:endParaRPr lang="en-US" sz="2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j-lt"/>
                        </a:rPr>
                        <a:t>3 Garment</a:t>
                      </a:r>
                      <a:endParaRPr lang="en-US" sz="2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j-lt"/>
                        </a:rPr>
                        <a:t>Cloth (Direct Materials)</a:t>
                      </a:r>
                      <a:endParaRPr lang="en-US" sz="2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j-lt"/>
                        </a:rPr>
                        <a:t>10 ft.</a:t>
                      </a:r>
                      <a:endParaRPr lang="en-US" sz="2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j-lt"/>
                        </a:rPr>
                        <a:t>20 ft.</a:t>
                      </a:r>
                      <a:endParaRPr lang="en-US" sz="2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j-lt"/>
                        </a:rPr>
                        <a:t>30 ft.</a:t>
                      </a:r>
                      <a:endParaRPr lang="en-US" sz="2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j-lt"/>
                        </a:rPr>
                        <a:t>Labor (Direct Labor)</a:t>
                      </a:r>
                      <a:endParaRPr lang="en-US" sz="2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j-lt"/>
                        </a:rPr>
                        <a:t>5 </a:t>
                      </a:r>
                      <a:r>
                        <a:rPr lang="en-US" sz="2400" dirty="0" err="1">
                          <a:effectLst/>
                          <a:latin typeface="+mj-lt"/>
                        </a:rPr>
                        <a:t>hrs</a:t>
                      </a:r>
                      <a:endParaRPr lang="en-US" sz="2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j-lt"/>
                        </a:rPr>
                        <a:t>10 </a:t>
                      </a:r>
                      <a:r>
                        <a:rPr lang="en-US" sz="2400" dirty="0" err="1">
                          <a:effectLst/>
                          <a:latin typeface="+mj-lt"/>
                        </a:rPr>
                        <a:t>hrs</a:t>
                      </a:r>
                      <a:endParaRPr lang="en-US" sz="2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j-lt"/>
                        </a:rPr>
                        <a:t>15 </a:t>
                      </a:r>
                      <a:r>
                        <a:rPr lang="en-US" sz="2400" dirty="0" err="1">
                          <a:effectLst/>
                          <a:latin typeface="+mj-lt"/>
                        </a:rPr>
                        <a:t>hrs</a:t>
                      </a:r>
                      <a:endParaRPr lang="en-US" sz="2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190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On the basis of Changes </a:t>
            </a:r>
            <a:r>
              <a:rPr lang="en-US" sz="2200" dirty="0"/>
              <a:t>in Total Costs in </a:t>
            </a:r>
            <a:r>
              <a:rPr lang="en-US" sz="2200" dirty="0" smtClean="0"/>
              <a:t>Relation </a:t>
            </a:r>
            <a:r>
              <a:rPr lang="en-US" sz="2200" dirty="0"/>
              <a:t>to Certain Specified Volume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457200">
                  <a:buFont typeface="+mj-lt"/>
                  <a:buAutoNum type="arabicPeriod"/>
                </a:pPr>
                <a:r>
                  <a:rPr lang="en-US" b="1" dirty="0" smtClean="0"/>
                  <a:t>Total Cost</a:t>
                </a:r>
              </a:p>
              <a:p>
                <a:pPr lvl="0"/>
                <a:r>
                  <a:rPr lang="en-US" dirty="0"/>
                  <a:t>Total cost is sum of total fixed cost and total variable cost.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𝑇𝑜𝑡𝑎𝑙𝐶𝑜𝑠𝑡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𝑇𝐶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𝑇𝑜𝑡𝑎𝑙𝐹𝑖𝑥𝑒𝑑𝐶𝑜𝑠𝑡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𝑇𝐹𝐶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𝑇𝑜𝑡𝑎𝑙𝑉𝑎𝑟𝑖𝑎𝑏𝑙𝑒𝐶𝑜𝑠𝑡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𝑇𝑉𝐶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514350" indent="-457200">
                  <a:buFont typeface="+mj-lt"/>
                  <a:buAutoNum type="arabicPeriod" startAt="2"/>
                </a:pPr>
                <a:r>
                  <a:rPr lang="en-US" b="1" dirty="0" smtClean="0"/>
                  <a:t>Average Cost</a:t>
                </a:r>
              </a:p>
              <a:p>
                <a:pPr lvl="0"/>
                <a:r>
                  <a:rPr lang="en-US" dirty="0" smtClean="0"/>
                  <a:t>Average </a:t>
                </a:r>
                <a:r>
                  <a:rPr lang="en-US" dirty="0"/>
                  <a:t>obtained by dividing the total cost of producing a given volume of a product by the volume of production of that product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Average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AC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Total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TC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Total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Volume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Produced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TVP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649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28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Production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Adam Smith</a:t>
            </a:r>
          </a:p>
          <a:p>
            <a:pPr lvl="1"/>
            <a:r>
              <a:rPr lang="en-US" dirty="0" smtClean="0"/>
              <a:t>Production is a creation of </a:t>
            </a:r>
            <a:r>
              <a:rPr lang="en-US" dirty="0" smtClean="0">
                <a:solidFill>
                  <a:srgbClr val="FF0000"/>
                </a:solidFill>
              </a:rPr>
              <a:t>physical assets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Alfred Marshal</a:t>
            </a:r>
          </a:p>
          <a:p>
            <a:pPr lvl="1"/>
            <a:r>
              <a:rPr lang="en-US" dirty="0" smtClean="0"/>
              <a:t>Production is a creation of </a:t>
            </a:r>
            <a:r>
              <a:rPr lang="en-US" dirty="0" smtClean="0">
                <a:solidFill>
                  <a:srgbClr val="FF0000"/>
                </a:solidFill>
              </a:rPr>
              <a:t>utilities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Philip </a:t>
            </a:r>
            <a:r>
              <a:rPr lang="en-US" dirty="0" err="1" smtClean="0"/>
              <a:t>Kotler</a:t>
            </a:r>
            <a:endParaRPr lang="en-US" dirty="0" smtClean="0"/>
          </a:p>
          <a:p>
            <a:pPr lvl="1"/>
            <a:r>
              <a:rPr lang="en-US" dirty="0" smtClean="0"/>
              <a:t>Production is a creation of </a:t>
            </a:r>
            <a:r>
              <a:rPr lang="en-US" dirty="0" smtClean="0">
                <a:solidFill>
                  <a:srgbClr val="FF0000"/>
                </a:solidFill>
              </a:rPr>
              <a:t>bundle of satisfaction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04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>
              <a:buFont typeface="+mj-lt"/>
              <a:buAutoNum type="arabicPeriod" startAt="3"/>
            </a:pPr>
            <a:r>
              <a:rPr lang="en-US" b="1" dirty="0"/>
              <a:t>Marginal Cost</a:t>
            </a:r>
          </a:p>
          <a:p>
            <a:pPr lvl="0"/>
            <a:r>
              <a:rPr lang="en-US" dirty="0"/>
              <a:t>The benefit of mass production can be seen in marginal cost.</a:t>
            </a:r>
          </a:p>
          <a:p>
            <a:pPr lvl="0"/>
            <a:r>
              <a:rPr lang="en-US" dirty="0"/>
              <a:t>If V1 volume of product is manufactured in X1 cost and it requires X2 cost for producing V1 + 1 volume then the marginal cost of production is X2 – X1 with reference to production volume V1.</a:t>
            </a:r>
          </a:p>
          <a:p>
            <a:r>
              <a:rPr lang="en-US" dirty="0"/>
              <a:t>For example if 1000 toy is manufactured in </a:t>
            </a:r>
            <a:r>
              <a:rPr lang="en-US" dirty="0" err="1"/>
              <a:t>Rs</a:t>
            </a:r>
            <a:r>
              <a:rPr lang="en-US" dirty="0"/>
              <a:t>. 50000 and 1001 toy requires </a:t>
            </a:r>
            <a:r>
              <a:rPr lang="en-US" dirty="0" err="1"/>
              <a:t>Rs</a:t>
            </a:r>
            <a:r>
              <a:rPr lang="en-US" dirty="0"/>
              <a:t>. 50030 then the marginal cost is 30</a:t>
            </a:r>
            <a:r>
              <a:rPr lang="en-US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47701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Other </a:t>
            </a:r>
            <a:r>
              <a:rPr lang="en-US" sz="3800" dirty="0"/>
              <a:t>Important Costs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>
              <a:buFont typeface="+mj-lt"/>
              <a:buAutoNum type="arabicPeriod"/>
            </a:pPr>
            <a:r>
              <a:rPr lang="en-US" b="1" dirty="0" smtClean="0"/>
              <a:t>Opportunity Cost</a:t>
            </a:r>
          </a:p>
          <a:p>
            <a:r>
              <a:rPr lang="en-US" dirty="0" smtClean="0"/>
              <a:t>For </a:t>
            </a:r>
            <a:r>
              <a:rPr lang="en-US" dirty="0"/>
              <a:t>example </a:t>
            </a:r>
            <a:r>
              <a:rPr lang="en-US" dirty="0" smtClean="0"/>
              <a:t>if </a:t>
            </a:r>
            <a:r>
              <a:rPr lang="en-US" dirty="0"/>
              <a:t>you have </a:t>
            </a:r>
            <a:r>
              <a:rPr lang="en-US" dirty="0" err="1"/>
              <a:t>Rs</a:t>
            </a:r>
            <a:r>
              <a:rPr lang="en-US" dirty="0"/>
              <a:t>. 50000 to invest and have two option share market and real estate.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you selected share market and got </a:t>
            </a:r>
            <a:r>
              <a:rPr lang="en-US" dirty="0" err="1"/>
              <a:t>Rs</a:t>
            </a:r>
            <a:r>
              <a:rPr lang="en-US" dirty="0"/>
              <a:t>, 4000 return in one year. </a:t>
            </a:r>
            <a:endParaRPr lang="en-US" dirty="0" smtClean="0"/>
          </a:p>
          <a:p>
            <a:pPr lvl="1"/>
            <a:r>
              <a:rPr lang="en-US" dirty="0" smtClean="0"/>
              <a:t>At the </a:t>
            </a:r>
            <a:r>
              <a:rPr lang="en-US" dirty="0"/>
              <a:t>same time if you invest it in real estate then it will give </a:t>
            </a:r>
            <a:r>
              <a:rPr lang="en-US" dirty="0" err="1"/>
              <a:t>Rs</a:t>
            </a:r>
            <a:r>
              <a:rPr lang="en-US" dirty="0"/>
              <a:t>. 5000 return </a:t>
            </a:r>
            <a:endParaRPr lang="en-US" dirty="0" smtClean="0"/>
          </a:p>
          <a:p>
            <a:pPr lvl="1"/>
            <a:r>
              <a:rPr lang="en-US" dirty="0" smtClean="0"/>
              <a:t>Then you </a:t>
            </a:r>
            <a:r>
              <a:rPr lang="en-US" dirty="0"/>
              <a:t>have to forget </a:t>
            </a:r>
            <a:r>
              <a:rPr lang="en-US" dirty="0" err="1"/>
              <a:t>Rs</a:t>
            </a:r>
            <a:r>
              <a:rPr lang="en-US" dirty="0"/>
              <a:t>. 1000 due to not selecting real estate.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1000 is called Opportunity Cost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sz="2600" b="1" dirty="0">
                <a:solidFill>
                  <a:schemeClr val="tx1"/>
                </a:solidFill>
              </a:rPr>
              <a:t>In real practice if alternative (X) is selected from a set of competing alternatives (X, Y), then the corresponding investment in the selected alternative is not available for any other purpose. 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467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err="1" smtClean="0"/>
              <a:t>Cont</a:t>
            </a:r>
            <a:r>
              <a:rPr lang="en-US" sz="3800" dirty="0" smtClean="0"/>
              <a:t>…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>
              <a:buFont typeface="+mj-lt"/>
              <a:buAutoNum type="arabicPeriod" startAt="2"/>
            </a:pPr>
            <a:r>
              <a:rPr lang="en-US" b="1" dirty="0" smtClean="0"/>
              <a:t>Implicit Cost</a:t>
            </a:r>
            <a:endParaRPr lang="en-US" b="1" dirty="0"/>
          </a:p>
          <a:p>
            <a:pPr lvl="0"/>
            <a:r>
              <a:rPr lang="en-US" dirty="0"/>
              <a:t>The implicit cost is to be understood with reference to the explicit cost.</a:t>
            </a:r>
          </a:p>
          <a:p>
            <a:pPr lvl="0"/>
            <a:r>
              <a:rPr lang="en-US" dirty="0"/>
              <a:t>The explicit cost is certain and fixed like 10% interest on bonds indicates 10% explicit cost.</a:t>
            </a:r>
          </a:p>
          <a:p>
            <a:pPr lvl="0"/>
            <a:r>
              <a:rPr lang="en-US" dirty="0"/>
              <a:t>If the bonds are issued today at </a:t>
            </a:r>
            <a:r>
              <a:rPr lang="en-US" dirty="0" err="1"/>
              <a:t>Rs</a:t>
            </a:r>
            <a:r>
              <a:rPr lang="en-US" dirty="0"/>
              <a:t>. 92 which are repayable after 1 year with its face value </a:t>
            </a:r>
            <a:r>
              <a:rPr lang="en-US" dirty="0" smtClean="0"/>
              <a:t>of </a:t>
            </a:r>
            <a:r>
              <a:rPr lang="en-US" dirty="0" err="1"/>
              <a:t>Rs</a:t>
            </a:r>
            <a:r>
              <a:rPr lang="en-US" dirty="0"/>
              <a:t>. 100 then </a:t>
            </a:r>
            <a:r>
              <a:rPr lang="en-US" dirty="0" err="1"/>
              <a:t>Rs</a:t>
            </a:r>
            <a:r>
              <a:rPr lang="en-US" dirty="0"/>
              <a:t>. 8 will become the implicit cost.</a:t>
            </a:r>
          </a:p>
          <a:p>
            <a:r>
              <a:rPr lang="en-US" dirty="0"/>
              <a:t>The implicit cost in percentage will be 11.5% i.e. </a:t>
            </a:r>
            <a:r>
              <a:rPr lang="en-US" dirty="0" err="1"/>
              <a:t>Rs</a:t>
            </a:r>
            <a:r>
              <a:rPr lang="en-US" dirty="0"/>
              <a:t>. 92/ </a:t>
            </a:r>
            <a:r>
              <a:rPr lang="en-US" dirty="0" err="1"/>
              <a:t>Rs</a:t>
            </a:r>
            <a:r>
              <a:rPr lang="en-US" dirty="0"/>
              <a:t>. 8.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658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err="1" smtClean="0"/>
              <a:t>Cont</a:t>
            </a:r>
            <a:r>
              <a:rPr lang="en-US" sz="3800" dirty="0" smtClean="0"/>
              <a:t>…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>
              <a:buFont typeface="+mj-lt"/>
              <a:buAutoNum type="arabicPeriod" startAt="3"/>
            </a:pPr>
            <a:r>
              <a:rPr lang="en-US" b="1" dirty="0" smtClean="0"/>
              <a:t>Sunk Cost</a:t>
            </a:r>
          </a:p>
          <a:p>
            <a:pPr lvl="0"/>
            <a:r>
              <a:rPr lang="en-US" dirty="0"/>
              <a:t>Sunk costs are such cash outflows incurred currently which cannot be reversed at later stage.</a:t>
            </a:r>
          </a:p>
          <a:p>
            <a:pPr lvl="0"/>
            <a:r>
              <a:rPr lang="en-US" dirty="0"/>
              <a:t>Examples are the government stamps duty or registration fee or consultancy fee or project report fee etc.</a:t>
            </a:r>
          </a:p>
          <a:p>
            <a:r>
              <a:rPr lang="en-US" dirty="0"/>
              <a:t>After incurring such expenses, if business is not started then such fees cannot be recovered.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19644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Break-Even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The main objective of break-even analysis is to find the cut-off production volume from where a firm will make profit. </a:t>
            </a:r>
          </a:p>
        </p:txBody>
      </p:sp>
    </p:spTree>
    <p:extLst>
      <p:ext uri="{BB962C8B-B14F-4D97-AF65-F5344CB8AC3E}">
        <p14:creationId xmlns:p14="http://schemas.microsoft.com/office/powerpoint/2010/main" val="344774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Assumptions of Break-Even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All costs can be separated into fixed and variable components.</a:t>
            </a:r>
          </a:p>
          <a:p>
            <a:pPr lvl="0"/>
            <a:r>
              <a:rPr lang="en-US" dirty="0" smtClean="0"/>
              <a:t>Fixed costs will remain constant at all volumes of output.</a:t>
            </a:r>
          </a:p>
          <a:p>
            <a:pPr lvl="0"/>
            <a:r>
              <a:rPr lang="en-US" dirty="0" smtClean="0"/>
              <a:t>Variable costs will fluctuate in direct proportion to volume of output.</a:t>
            </a:r>
          </a:p>
          <a:p>
            <a:pPr lvl="0"/>
            <a:r>
              <a:rPr lang="en-US" dirty="0" smtClean="0"/>
              <a:t>Selling price will remain constant.</a:t>
            </a:r>
          </a:p>
          <a:p>
            <a:pPr lvl="0"/>
            <a:r>
              <a:rPr lang="en-US" dirty="0"/>
              <a:t>Product-mix will remain unchanged.</a:t>
            </a:r>
          </a:p>
          <a:p>
            <a:pPr lvl="0"/>
            <a:r>
              <a:rPr lang="en-US" dirty="0"/>
              <a:t>No opening or closing stock.</a:t>
            </a:r>
          </a:p>
          <a:p>
            <a:pPr lvl="0"/>
            <a:r>
              <a:rPr lang="en-US" dirty="0"/>
              <a:t>Productivity per worker will remain unchanged.</a:t>
            </a:r>
          </a:p>
          <a:p>
            <a:pPr lvl="0"/>
            <a:r>
              <a:rPr lang="en-US" dirty="0"/>
              <a:t>There will be no change in the general price level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23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Break-Even Analysis Equation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US" dirty="0"/>
                  <a:t>Let,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𝑠</m:t>
                    </m:r>
                    <m:r>
                      <a:rPr lang="en-US">
                        <a:latin typeface="Cambria Math"/>
                      </a:rPr>
                      <m:t>=</m:t>
                    </m:r>
                    <m:r>
                      <a:rPr lang="en-US">
                        <a:latin typeface="Cambria Math"/>
                      </a:rPr>
                      <m:t>𝑠𝑒𝑙𝑙𝑖𝑛𝑔𝑝𝑟𝑖𝑐𝑒𝑝𝑒𝑟𝑢𝑛𝑖𝑡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𝑣</m:t>
                    </m:r>
                    <m:r>
                      <a:rPr lang="en-US">
                        <a:latin typeface="Cambria Math"/>
                      </a:rPr>
                      <m:t>=</m:t>
                    </m:r>
                    <m:r>
                      <a:rPr lang="en-US">
                        <a:latin typeface="Cambria Math"/>
                      </a:rPr>
                      <m:t>𝑣𝑎𝑟𝑖𝑎𝑏𝑙𝑒𝑐𝑜𝑠𝑡𝑝𝑒𝑟𝑢𝑛𝑖𝑡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𝐹𝐶</m:t>
                    </m:r>
                    <m:r>
                      <a:rPr lang="en-US">
                        <a:latin typeface="Cambria Math"/>
                      </a:rPr>
                      <m:t>=</m:t>
                    </m:r>
                    <m:r>
                      <a:rPr lang="en-US">
                        <a:latin typeface="Cambria Math"/>
                      </a:rPr>
                      <m:t>𝑓𝑖𝑥𝑒𝑑𝑐𝑜𝑠𝑡𝑝𝑒𝑟𝑝𝑒𝑟𝑖𝑜𝑑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Q</m:t>
                    </m:r>
                    <m:r>
                      <a:rPr lang="en-US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volume</m:t>
                    </m:r>
                    <m:r>
                      <a:rPr lang="en-US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of</m:t>
                    </m:r>
                    <m:r>
                      <a:rPr lang="en-US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production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Total sales revenue (S) of the firm is given by the following formula: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S</m:t>
                    </m:r>
                    <m:r>
                      <a:rPr lang="en-US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s</m:t>
                    </m:r>
                    <m:r>
                      <a:rPr lang="en-US">
                        <a:latin typeface="Cambria Math"/>
                      </a:rPr>
                      <m:t>∗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Q</m:t>
                    </m:r>
                  </m:oMath>
                </a14:m>
                <a:endParaRPr lang="en-US" dirty="0"/>
              </a:p>
              <a:p>
                <a:pPr lvl="0"/>
                <a:r>
                  <a:rPr lang="en-US" dirty="0" smtClean="0"/>
                  <a:t>Total </a:t>
                </a:r>
                <a:r>
                  <a:rPr lang="en-US" dirty="0"/>
                  <a:t>cost (TC) of the firm for a given production volume is given by: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𝑇𝐶</m:t>
                    </m:r>
                    <m:r>
                      <a:rPr lang="en-US">
                        <a:latin typeface="Cambria Math"/>
                      </a:rPr>
                      <m:t>=</m:t>
                    </m:r>
                    <m:r>
                      <a:rPr lang="en-US">
                        <a:latin typeface="Cambria Math"/>
                      </a:rPr>
                      <m:t>𝑇𝑜𝑡𝑎𝑙𝑣𝑎𝑟𝑖𝑎𝑏𝑙𝑒𝑐𝑜𝑠𝑡</m:t>
                    </m:r>
                    <m:r>
                      <a:rPr lang="en-US">
                        <a:latin typeface="Cambria Math"/>
                      </a:rPr>
                      <m:t>+</m:t>
                    </m:r>
                    <m:r>
                      <a:rPr lang="en-US">
                        <a:latin typeface="Cambria Math"/>
                      </a:rPr>
                      <m:t>𝐹𝑖𝑥𝑒𝑑𝑐𝑜𝑠𝑡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TC</m:t>
                    </m:r>
                    <m:r>
                      <a:rPr lang="en-US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v</m:t>
                    </m:r>
                    <m:r>
                      <a:rPr lang="en-US">
                        <a:latin typeface="Cambria Math"/>
                      </a:rPr>
                      <m:t>∗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Q</m:t>
                    </m:r>
                    <m:r>
                      <a:rPr lang="en-US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FC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32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931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AutoShape 97"/>
          <p:cNvSpPr>
            <a:spLocks noChangeShapeType="1"/>
          </p:cNvSpPr>
          <p:nvPr/>
        </p:nvSpPr>
        <p:spPr bwMode="auto">
          <a:xfrm flipV="1">
            <a:off x="1710411" y="914400"/>
            <a:ext cx="4847073" cy="4530221"/>
          </a:xfrm>
          <a:prstGeom prst="straightConnector1">
            <a:avLst/>
          </a:prstGeom>
          <a:ln>
            <a:headEnd/>
            <a:tailEnd/>
          </a:ln>
          <a:ex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/>
          </a:p>
        </p:txBody>
      </p:sp>
      <p:sp>
        <p:nvSpPr>
          <p:cNvPr id="82" name="AutoShape 98"/>
          <p:cNvSpPr>
            <a:spLocks noChangeShapeType="1"/>
          </p:cNvSpPr>
          <p:nvPr/>
        </p:nvSpPr>
        <p:spPr bwMode="auto">
          <a:xfrm flipV="1">
            <a:off x="1710412" y="2594122"/>
            <a:ext cx="5044532" cy="1528506"/>
          </a:xfrm>
          <a:prstGeom prst="straightConnector1">
            <a:avLst/>
          </a:prstGeom>
          <a:ln>
            <a:headEnd/>
            <a:tailEnd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/>
          </a:p>
        </p:txBody>
      </p:sp>
      <p:sp>
        <p:nvSpPr>
          <p:cNvPr id="83" name="AutoShape 99"/>
          <p:cNvSpPr>
            <a:spLocks noChangeShapeType="1"/>
          </p:cNvSpPr>
          <p:nvPr/>
        </p:nvSpPr>
        <p:spPr bwMode="auto">
          <a:xfrm>
            <a:off x="1710411" y="4122628"/>
            <a:ext cx="5386515" cy="3280"/>
          </a:xfrm>
          <a:prstGeom prst="straightConnector1">
            <a:avLst/>
          </a:prstGeom>
          <a:ln>
            <a:headEnd/>
            <a:tailEnd/>
          </a:ln>
          <a:ex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/>
          </a:p>
        </p:txBody>
      </p:sp>
      <p:sp>
        <p:nvSpPr>
          <p:cNvPr id="100" name="AutoShape 119"/>
          <p:cNvSpPr>
            <a:spLocks noChangeShapeType="1"/>
          </p:cNvSpPr>
          <p:nvPr/>
        </p:nvSpPr>
        <p:spPr bwMode="auto">
          <a:xfrm>
            <a:off x="5258263" y="2118063"/>
            <a:ext cx="16691" cy="935918"/>
          </a:xfrm>
          <a:prstGeom prst="straightConnector1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/>
          </a:p>
        </p:txBody>
      </p:sp>
      <p:sp>
        <p:nvSpPr>
          <p:cNvPr id="103" name="AutoShape 122"/>
          <p:cNvSpPr>
            <a:spLocks noChangeShapeType="1"/>
          </p:cNvSpPr>
          <p:nvPr/>
        </p:nvSpPr>
        <p:spPr bwMode="auto">
          <a:xfrm>
            <a:off x="6111799" y="1327160"/>
            <a:ext cx="45719" cy="1445843"/>
          </a:xfrm>
          <a:prstGeom prst="straightConnector1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/>
          </a:p>
        </p:txBody>
      </p:sp>
      <p:sp>
        <p:nvSpPr>
          <p:cNvPr id="95" name="AutoShape 113"/>
          <p:cNvSpPr>
            <a:spLocks noChangeShapeType="1"/>
          </p:cNvSpPr>
          <p:nvPr/>
        </p:nvSpPr>
        <p:spPr bwMode="auto">
          <a:xfrm>
            <a:off x="4070024" y="3271750"/>
            <a:ext cx="0" cy="129954"/>
          </a:xfrm>
          <a:prstGeom prst="straightConnector1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/>
          </a:p>
        </p:txBody>
      </p:sp>
      <p:sp>
        <p:nvSpPr>
          <p:cNvPr id="96" name="AutoShape 114"/>
          <p:cNvSpPr>
            <a:spLocks noChangeShapeType="1"/>
          </p:cNvSpPr>
          <p:nvPr/>
        </p:nvSpPr>
        <p:spPr bwMode="auto">
          <a:xfrm>
            <a:off x="4287713" y="3053981"/>
            <a:ext cx="0" cy="323748"/>
          </a:xfrm>
          <a:prstGeom prst="straightConnector1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/>
          </a:p>
        </p:txBody>
      </p:sp>
      <p:sp>
        <p:nvSpPr>
          <p:cNvPr id="97" name="AutoShape 116"/>
          <p:cNvSpPr>
            <a:spLocks noChangeShapeType="1"/>
          </p:cNvSpPr>
          <p:nvPr/>
        </p:nvSpPr>
        <p:spPr bwMode="auto">
          <a:xfrm flipH="1">
            <a:off x="4505226" y="2807253"/>
            <a:ext cx="1054" cy="469347"/>
          </a:xfrm>
          <a:prstGeom prst="straightConnector1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/>
          </a:p>
        </p:txBody>
      </p:sp>
      <p:sp>
        <p:nvSpPr>
          <p:cNvPr id="98" name="AutoShape 117"/>
          <p:cNvSpPr>
            <a:spLocks noChangeShapeType="1"/>
          </p:cNvSpPr>
          <p:nvPr/>
        </p:nvSpPr>
        <p:spPr bwMode="auto">
          <a:xfrm>
            <a:off x="4756297" y="2574793"/>
            <a:ext cx="1054" cy="625039"/>
          </a:xfrm>
          <a:prstGeom prst="straightConnector1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/>
          </a:p>
        </p:txBody>
      </p:sp>
      <p:sp>
        <p:nvSpPr>
          <p:cNvPr id="99" name="AutoShape 118"/>
          <p:cNvSpPr>
            <a:spLocks noChangeShapeType="1"/>
          </p:cNvSpPr>
          <p:nvPr/>
        </p:nvSpPr>
        <p:spPr bwMode="auto">
          <a:xfrm>
            <a:off x="5007192" y="2357026"/>
            <a:ext cx="1230" cy="770637"/>
          </a:xfrm>
          <a:prstGeom prst="straightConnector1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/>
          </a:p>
        </p:txBody>
      </p:sp>
      <p:sp>
        <p:nvSpPr>
          <p:cNvPr id="101" name="AutoShape 120"/>
          <p:cNvSpPr>
            <a:spLocks noChangeShapeType="1"/>
          </p:cNvSpPr>
          <p:nvPr/>
        </p:nvSpPr>
        <p:spPr bwMode="auto">
          <a:xfrm>
            <a:off x="5526026" y="1914256"/>
            <a:ext cx="1054" cy="1057544"/>
          </a:xfrm>
          <a:prstGeom prst="straightConnector1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/>
          </a:p>
        </p:txBody>
      </p:sp>
      <p:sp>
        <p:nvSpPr>
          <p:cNvPr id="102" name="AutoShape 121"/>
          <p:cNvSpPr>
            <a:spLocks noChangeShapeType="1"/>
          </p:cNvSpPr>
          <p:nvPr/>
        </p:nvSpPr>
        <p:spPr bwMode="auto">
          <a:xfrm>
            <a:off x="5798318" y="1641144"/>
            <a:ext cx="45719" cy="1207053"/>
          </a:xfrm>
          <a:prstGeom prst="straightConnector1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/>
          </a:p>
        </p:txBody>
      </p:sp>
      <p:sp>
        <p:nvSpPr>
          <p:cNvPr id="104" name="AutoShape 123"/>
          <p:cNvSpPr>
            <a:spLocks noChangeShapeType="1"/>
          </p:cNvSpPr>
          <p:nvPr/>
        </p:nvSpPr>
        <p:spPr bwMode="auto">
          <a:xfrm flipV="1">
            <a:off x="1710412" y="3968955"/>
            <a:ext cx="1573192" cy="503160"/>
          </a:xfrm>
          <a:prstGeom prst="straightConnector1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/>
          </a:p>
        </p:txBody>
      </p:sp>
      <p:sp>
        <p:nvSpPr>
          <p:cNvPr id="105" name="AutoShape 124"/>
          <p:cNvSpPr>
            <a:spLocks noChangeShapeType="1"/>
          </p:cNvSpPr>
          <p:nvPr/>
        </p:nvSpPr>
        <p:spPr bwMode="auto">
          <a:xfrm flipV="1">
            <a:off x="1710412" y="4472114"/>
            <a:ext cx="1004109" cy="362103"/>
          </a:xfrm>
          <a:prstGeom prst="straightConnector1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/>
          </a:p>
        </p:txBody>
      </p:sp>
      <p:sp>
        <p:nvSpPr>
          <p:cNvPr id="106" name="AutoShape 125"/>
          <p:cNvSpPr>
            <a:spLocks noChangeShapeType="1"/>
          </p:cNvSpPr>
          <p:nvPr/>
        </p:nvSpPr>
        <p:spPr bwMode="auto">
          <a:xfrm flipV="1">
            <a:off x="1710412" y="5002273"/>
            <a:ext cx="485275" cy="120365"/>
          </a:xfrm>
          <a:prstGeom prst="straightConnector1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Break-Even Analysis Graphical Representation</a:t>
            </a:r>
            <a:endParaRPr lang="en-US" sz="3600" dirty="0"/>
          </a:p>
        </p:txBody>
      </p:sp>
      <p:sp>
        <p:nvSpPr>
          <p:cNvPr id="79" name="AutoShape 95"/>
          <p:cNvSpPr>
            <a:spLocks noChangeShapeType="1"/>
          </p:cNvSpPr>
          <p:nvPr/>
        </p:nvSpPr>
        <p:spPr bwMode="auto">
          <a:xfrm flipV="1">
            <a:off x="1710412" y="1022164"/>
            <a:ext cx="0" cy="4422457"/>
          </a:xfrm>
          <a:prstGeom prst="straightConnector1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/>
          </a:p>
        </p:txBody>
      </p:sp>
      <p:sp>
        <p:nvSpPr>
          <p:cNvPr id="80" name="AutoShape 96"/>
          <p:cNvSpPr>
            <a:spLocks noChangeShapeType="1"/>
          </p:cNvSpPr>
          <p:nvPr/>
        </p:nvSpPr>
        <p:spPr bwMode="auto">
          <a:xfrm>
            <a:off x="1710412" y="5444621"/>
            <a:ext cx="5371938" cy="0"/>
          </a:xfrm>
          <a:prstGeom prst="straightConnector1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/>
          </a:p>
        </p:txBody>
      </p:sp>
      <p:sp>
        <p:nvSpPr>
          <p:cNvPr id="84" name="AutoShape 100"/>
          <p:cNvSpPr>
            <a:spLocks noChangeAspect="1" noChangeShapeType="1"/>
          </p:cNvSpPr>
          <p:nvPr/>
        </p:nvSpPr>
        <p:spPr bwMode="auto">
          <a:xfrm flipV="1">
            <a:off x="1710412" y="3795525"/>
            <a:ext cx="5400000" cy="1655619"/>
          </a:xfrm>
          <a:prstGeom prst="straightConnector1">
            <a:avLst/>
          </a:prstGeom>
          <a:ln>
            <a:headEnd/>
            <a:tailEnd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/>
          </a:p>
        </p:txBody>
      </p:sp>
      <p:sp>
        <p:nvSpPr>
          <p:cNvPr id="85" name="AutoShape 101"/>
          <p:cNvSpPr>
            <a:spLocks noChangeShapeType="1"/>
          </p:cNvSpPr>
          <p:nvPr/>
        </p:nvSpPr>
        <p:spPr bwMode="auto">
          <a:xfrm>
            <a:off x="3768879" y="3497842"/>
            <a:ext cx="1054" cy="1946779"/>
          </a:xfrm>
          <a:prstGeom prst="straightConnector1">
            <a:avLst/>
          </a:prstGeom>
          <a:ln>
            <a:prstDash val="sysDash"/>
            <a:headEnd/>
            <a:tailEnd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/>
          </a:p>
        </p:txBody>
      </p:sp>
      <p:sp>
        <p:nvSpPr>
          <p:cNvPr id="86" name="AutoShape 102"/>
          <p:cNvSpPr>
            <a:spLocks noChangeShapeType="1"/>
          </p:cNvSpPr>
          <p:nvPr/>
        </p:nvSpPr>
        <p:spPr bwMode="auto">
          <a:xfrm flipH="1">
            <a:off x="1710412" y="3497842"/>
            <a:ext cx="2058467" cy="0"/>
          </a:xfrm>
          <a:prstGeom prst="straightConnector1">
            <a:avLst/>
          </a:prstGeom>
          <a:ln>
            <a:prstDash val="sysDash"/>
            <a:headEnd/>
            <a:tailEnd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/>
          </a:p>
        </p:txBody>
      </p:sp>
      <p:sp>
        <p:nvSpPr>
          <p:cNvPr id="87" name="Rectangle 103"/>
          <p:cNvSpPr>
            <a:spLocks noChangeArrowheads="1"/>
          </p:cNvSpPr>
          <p:nvPr/>
        </p:nvSpPr>
        <p:spPr bwMode="auto">
          <a:xfrm>
            <a:off x="6598497" y="715370"/>
            <a:ext cx="1213794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Sales (S)</a:t>
            </a:r>
          </a:p>
        </p:txBody>
      </p:sp>
      <p:sp>
        <p:nvSpPr>
          <p:cNvPr id="88" name="Rectangle 104"/>
          <p:cNvSpPr>
            <a:spLocks noChangeArrowheads="1"/>
          </p:cNvSpPr>
          <p:nvPr/>
        </p:nvSpPr>
        <p:spPr bwMode="auto">
          <a:xfrm>
            <a:off x="6768430" y="2265465"/>
            <a:ext cx="1963166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Total Cost (TC)</a:t>
            </a:r>
          </a:p>
        </p:txBody>
      </p:sp>
      <p:sp>
        <p:nvSpPr>
          <p:cNvPr id="89" name="Rectangle 105"/>
          <p:cNvSpPr>
            <a:spLocks noChangeArrowheads="1"/>
          </p:cNvSpPr>
          <p:nvPr/>
        </p:nvSpPr>
        <p:spPr bwMode="auto">
          <a:xfrm>
            <a:off x="6585547" y="3379197"/>
            <a:ext cx="2405595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Variable Cost (VC)</a:t>
            </a:r>
          </a:p>
        </p:txBody>
      </p:sp>
      <p:sp>
        <p:nvSpPr>
          <p:cNvPr id="90" name="Rectangle 106"/>
          <p:cNvSpPr>
            <a:spLocks noChangeArrowheads="1"/>
          </p:cNvSpPr>
          <p:nvPr/>
        </p:nvSpPr>
        <p:spPr bwMode="auto">
          <a:xfrm>
            <a:off x="7060391" y="3886200"/>
            <a:ext cx="2007409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Fixed Cost (</a:t>
            </a:r>
            <a:r>
              <a:rPr lang="en-US" sz="2400" dirty="0" smtClean="0">
                <a:solidFill>
                  <a:srgbClr val="002060"/>
                </a:solidFill>
              </a:rPr>
              <a:t>FC)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91" name="Rectangle 107"/>
          <p:cNvSpPr>
            <a:spLocks noChangeArrowheads="1"/>
          </p:cNvSpPr>
          <p:nvPr/>
        </p:nvSpPr>
        <p:spPr bwMode="auto">
          <a:xfrm>
            <a:off x="180064" y="3087892"/>
            <a:ext cx="1594796" cy="83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2060"/>
                </a:solidFill>
              </a:rPr>
              <a:t>Break-even</a:t>
            </a:r>
          </a:p>
          <a:p>
            <a:pPr algn="ctr"/>
            <a:r>
              <a:rPr lang="en-US" sz="2400" dirty="0" smtClean="0">
                <a:solidFill>
                  <a:srgbClr val="002060"/>
                </a:solidFill>
              </a:rPr>
              <a:t>Sales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92" name="Rectangle 108"/>
          <p:cNvSpPr>
            <a:spLocks noChangeArrowheads="1"/>
          </p:cNvSpPr>
          <p:nvPr/>
        </p:nvSpPr>
        <p:spPr bwMode="auto">
          <a:xfrm>
            <a:off x="2898652" y="5444621"/>
            <a:ext cx="1276311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BEP (Q*)</a:t>
            </a:r>
          </a:p>
        </p:txBody>
      </p:sp>
      <p:sp>
        <p:nvSpPr>
          <p:cNvPr id="93" name="Rectangle 109"/>
          <p:cNvSpPr>
            <a:spLocks noChangeArrowheads="1"/>
          </p:cNvSpPr>
          <p:nvPr/>
        </p:nvSpPr>
        <p:spPr bwMode="auto">
          <a:xfrm>
            <a:off x="5994610" y="5461597"/>
            <a:ext cx="2672719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Production quantity</a:t>
            </a:r>
          </a:p>
        </p:txBody>
      </p:sp>
      <p:sp>
        <p:nvSpPr>
          <p:cNvPr id="107" name="Rectangle 126"/>
          <p:cNvSpPr>
            <a:spLocks noChangeArrowheads="1"/>
          </p:cNvSpPr>
          <p:nvPr/>
        </p:nvSpPr>
        <p:spPr bwMode="auto">
          <a:xfrm>
            <a:off x="3936143" y="1228828"/>
            <a:ext cx="875432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Profit</a:t>
            </a:r>
          </a:p>
        </p:txBody>
      </p:sp>
      <p:sp>
        <p:nvSpPr>
          <p:cNvPr id="108" name="Rectangle 128"/>
          <p:cNvSpPr>
            <a:spLocks noChangeArrowheads="1"/>
          </p:cNvSpPr>
          <p:nvPr/>
        </p:nvSpPr>
        <p:spPr bwMode="auto">
          <a:xfrm>
            <a:off x="2195688" y="1708016"/>
            <a:ext cx="716863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Loss</a:t>
            </a:r>
          </a:p>
        </p:txBody>
      </p:sp>
      <p:sp>
        <p:nvSpPr>
          <p:cNvPr id="109" name="AutoShape 129"/>
          <p:cNvSpPr>
            <a:spLocks noChangeShapeType="1"/>
          </p:cNvSpPr>
          <p:nvPr/>
        </p:nvSpPr>
        <p:spPr bwMode="auto">
          <a:xfrm>
            <a:off x="4505225" y="1690493"/>
            <a:ext cx="753037" cy="884301"/>
          </a:xfrm>
          <a:prstGeom prst="straightConnector1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/>
          </a:p>
        </p:txBody>
      </p:sp>
      <p:sp>
        <p:nvSpPr>
          <p:cNvPr id="110" name="AutoShape 130"/>
          <p:cNvSpPr>
            <a:spLocks noChangeShapeType="1"/>
          </p:cNvSpPr>
          <p:nvPr/>
        </p:nvSpPr>
        <p:spPr bwMode="auto">
          <a:xfrm flipH="1">
            <a:off x="2346436" y="2169682"/>
            <a:ext cx="207683" cy="1952946"/>
          </a:xfrm>
          <a:prstGeom prst="straightConnector1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/>
          </a:p>
        </p:txBody>
      </p:sp>
      <p:sp>
        <p:nvSpPr>
          <p:cNvPr id="34" name="Rectangle 107"/>
          <p:cNvSpPr>
            <a:spLocks noChangeArrowheads="1"/>
          </p:cNvSpPr>
          <p:nvPr/>
        </p:nvSpPr>
        <p:spPr bwMode="auto">
          <a:xfrm>
            <a:off x="890709" y="1083983"/>
            <a:ext cx="817853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2060"/>
                </a:solidFill>
              </a:rPr>
              <a:t>Sales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21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0" animBg="1"/>
      <p:bldP spid="83" grpId="0" animBg="1"/>
      <p:bldP spid="100" grpId="0" animBg="1"/>
      <p:bldP spid="103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1" grpId="0" animBg="1"/>
      <p:bldP spid="102" grpId="0" animBg="1"/>
      <p:bldP spid="104" grpId="0" animBg="1"/>
      <p:bldP spid="105" grpId="0" animBg="1"/>
      <p:bldP spid="106" grpId="0" animBg="1"/>
      <p:bldP spid="79" grpId="0" animBg="1"/>
      <p:bldP spid="80" grpId="0" animBg="1"/>
      <p:bldP spid="84" grpId="0" animBg="1"/>
      <p:bldP spid="85" grpId="0" animBg="1"/>
      <p:bldP spid="86" grpId="0" animBg="1"/>
      <p:bldP spid="87" grpId="0"/>
      <p:bldP spid="88" grpId="0"/>
      <p:bldP spid="89" grpId="0"/>
      <p:bldP spid="90" grpId="0"/>
      <p:bldP spid="91" grpId="0"/>
      <p:bldP spid="92" grpId="0"/>
      <p:bldP spid="93" grpId="0"/>
      <p:bldP spid="107" grpId="0"/>
      <p:bldP spid="108" grpId="0"/>
      <p:bldP spid="109" grpId="0" animBg="1"/>
      <p:bldP spid="110" grpId="0" animBg="1"/>
      <p:bldP spid="3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Break-Even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Profit </a:t>
                </a:r>
                <a:r>
                  <a:rPr lang="en-US" dirty="0"/>
                  <a:t>is calculated as follows: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Profit</m:t>
                    </m:r>
                    <m:r>
                      <a:rPr lang="en-US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Sales</m:t>
                    </m:r>
                    <m:r>
                      <a:rPr lang="en-US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Fixed</m:t>
                        </m:r>
                        <m:r>
                          <a:rPr lang="en-US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cost</m:t>
                        </m:r>
                        <m:r>
                          <a:rPr lang="en-US">
                            <a:latin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Variable</m:t>
                        </m:r>
                        <m:r>
                          <a:rPr lang="en-US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costs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Profit</m:t>
                    </m:r>
                    <m:r>
                      <a:rPr lang="en-US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s</m:t>
                    </m:r>
                    <m:r>
                      <a:rPr lang="en-US">
                        <a:latin typeface="Cambria Math"/>
                      </a:rPr>
                      <m:t>∗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Q</m:t>
                    </m:r>
                    <m:r>
                      <a:rPr lang="en-US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FC</m:t>
                        </m:r>
                        <m:r>
                          <a:rPr lang="en-US">
                            <a:latin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v</m:t>
                        </m:r>
                        <m:r>
                          <a:rPr lang="en-US">
                            <a:latin typeface="Cambria Math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Q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 smtClean="0"/>
                  <a:t>Break-even quantity and break-even sales can be calculated as follows: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Break</m:t>
                    </m:r>
                    <m:r>
                      <a:rPr lang="en-US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even</m:t>
                    </m:r>
                    <m:r>
                      <a:rPr lang="en-US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quantity</m:t>
                    </m:r>
                    <m:r>
                      <a:rPr lang="en-US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Fixed</m:t>
                        </m:r>
                        <m:r>
                          <a:rPr lang="en-US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Cost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Selling</m:t>
                        </m:r>
                        <m:r>
                          <a:rPr lang="en-US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price</m:t>
                        </m:r>
                        <m:r>
                          <a:rPr lang="en-US">
                            <a:latin typeface="Cambria Math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unit</m:t>
                        </m:r>
                        <m:r>
                          <a:rPr lang="en-US">
                            <a:latin typeface="Cambria Math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Variable</m:t>
                        </m:r>
                        <m:r>
                          <a:rPr lang="en-US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cost</m:t>
                        </m:r>
                        <m:r>
                          <a:rPr lang="en-US">
                            <a:latin typeface="Cambria Math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unit</m:t>
                        </m:r>
                        <m:r>
                          <a:rPr lang="en-US">
                            <a:latin typeface="Cambria Math"/>
                          </a:rPr>
                          <m:t> </m:t>
                        </m:r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Break</m:t>
                    </m:r>
                    <m:r>
                      <a:rPr lang="en-US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even</m:t>
                    </m:r>
                    <m:r>
                      <a:rPr lang="en-US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quantity</m:t>
                    </m:r>
                    <m:r>
                      <a:rPr lang="en-US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FC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s</m:t>
                        </m:r>
                        <m:r>
                          <a:rPr lang="en-US">
                            <a:latin typeface="Cambria Math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v</m:t>
                        </m:r>
                        <m:r>
                          <a:rPr lang="en-US">
                            <a:latin typeface="Cambria Math"/>
                          </a:rPr>
                          <m:t> 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in</m:t>
                        </m:r>
                        <m:r>
                          <a:rPr lang="en-US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units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Break</m:t>
                    </m:r>
                    <m:r>
                      <a:rPr lang="en-US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even</m:t>
                    </m:r>
                    <m:r>
                      <a:rPr lang="en-US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sales</m:t>
                    </m:r>
                    <m:r>
                      <a:rPr lang="en-US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Fixed</m:t>
                            </m:r>
                            <m:r>
                              <a:rPr lang="en-US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Cost</m:t>
                            </m:r>
                          </m:num>
                          <m:den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Selling</m:t>
                                </m:r>
                                <m:r>
                                  <a:rPr lang="en-US"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price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unit</m:t>
                                </m:r>
                              </m:den>
                            </m:f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Variable</m:t>
                                </m:r>
                                <m:r>
                                  <a:rPr lang="en-US"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cost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unit</m:t>
                                </m:r>
                              </m:den>
                            </m:f>
                          </m:den>
                        </m:f>
                      </m:e>
                    </m:d>
                    <m:r>
                      <a:rPr lang="en-US">
                        <a:latin typeface="Cambria Math"/>
                      </a:rPr>
                      <m:t>∗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Selling</m:t>
                            </m:r>
                            <m:r>
                              <a:rPr lang="en-US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price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unit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Break</m:t>
                    </m:r>
                    <m:r>
                      <a:rPr lang="en-US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even</m:t>
                    </m:r>
                    <m:r>
                      <a:rPr lang="en-US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sales</m:t>
                    </m:r>
                    <m:r>
                      <a:rPr lang="en-US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FC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s</m:t>
                        </m:r>
                        <m:r>
                          <a:rPr lang="en-US">
                            <a:latin typeface="Cambria Math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v</m:t>
                        </m:r>
                        <m:r>
                          <a:rPr lang="en-US">
                            <a:latin typeface="Cambria Math"/>
                          </a:rPr>
                          <m:t> </m:t>
                        </m:r>
                      </m:den>
                    </m:f>
                    <m:r>
                      <a:rPr lang="en-US">
                        <a:latin typeface="Cambria Math"/>
                      </a:rPr>
                      <m:t>∗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s</m:t>
                    </m:r>
                    <m:r>
                      <a:rPr lang="en-US">
                        <a:latin typeface="Cambria Math"/>
                      </a:rPr>
                      <m:t> (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in</m:t>
                    </m:r>
                    <m:r>
                      <a:rPr lang="en-US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Rs</m:t>
                    </m:r>
                    <m:r>
                      <a:rPr lang="en-US">
                        <a:latin typeface="Cambria Math"/>
                      </a:rPr>
                      <m:t>.)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32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6076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Limitation of Break-Even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In practice, it may not be possible to achieve a clear-cut division of costs into fixed and variable types.</a:t>
            </a:r>
          </a:p>
          <a:p>
            <a:pPr lvl="0"/>
            <a:r>
              <a:rPr lang="en-US" dirty="0" smtClean="0"/>
              <a:t>It should be noted that fixed costs tend to vary beyond a certain level of activity.</a:t>
            </a:r>
          </a:p>
          <a:p>
            <a:pPr lvl="0"/>
            <a:r>
              <a:rPr lang="en-US" dirty="0" smtClean="0"/>
              <a:t>In practice variable costs vary with the volume of output, but not necessarily in direct proportions.</a:t>
            </a:r>
          </a:p>
          <a:p>
            <a:pPr lvl="0"/>
            <a:r>
              <a:rPr lang="en-US" dirty="0"/>
              <a:t>The assumption that selling price remains unchanged gives a straight revenue line which may not be true.</a:t>
            </a:r>
          </a:p>
          <a:p>
            <a:pPr lvl="0"/>
            <a:r>
              <a:rPr lang="en-US" dirty="0"/>
              <a:t>In practice may product mix will not remain unchanged.</a:t>
            </a:r>
          </a:p>
          <a:p>
            <a:pPr lvl="0"/>
            <a:r>
              <a:rPr lang="en-US" dirty="0"/>
              <a:t>Distribution of fixed cost over a variety of products poses a problem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13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quantity </a:t>
            </a:r>
            <a:r>
              <a:rPr lang="en-US" dirty="0"/>
              <a:t>of the good or service produced.</a:t>
            </a:r>
            <a:endParaRPr lang="en-IN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form</a:t>
            </a:r>
            <a:r>
              <a:rPr lang="en-US" dirty="0"/>
              <a:t> of the good or service created.</a:t>
            </a:r>
            <a:endParaRPr lang="en-IN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distribution</a:t>
            </a:r>
            <a:r>
              <a:rPr lang="en-US" dirty="0"/>
              <a:t> of the good or service produced</a:t>
            </a:r>
            <a:r>
              <a:rPr lang="en-US" dirty="0" smtClean="0"/>
              <a:t>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Aspects </a:t>
            </a:r>
            <a:r>
              <a:rPr lang="en-US" dirty="0"/>
              <a:t>to </a:t>
            </a:r>
            <a:r>
              <a:rPr lang="en-US" dirty="0" smtClean="0"/>
              <a:t>Production 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67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It assumes that the business conditions may not change which is not true.</a:t>
            </a:r>
          </a:p>
          <a:p>
            <a:pPr lvl="0"/>
            <a:r>
              <a:rPr lang="en-US" dirty="0" smtClean="0"/>
              <a:t>Assumption no change in opening and closing stock of finished product, this is not true in practice.</a:t>
            </a:r>
          </a:p>
          <a:p>
            <a:pPr lvl="0"/>
            <a:r>
              <a:rPr lang="en-US" dirty="0" smtClean="0"/>
              <a:t>Capital employed is an important determinant of the profitability of a concern which break-even analysis does not take into consideration.</a:t>
            </a:r>
          </a:p>
        </p:txBody>
      </p:sp>
    </p:spTree>
    <p:extLst>
      <p:ext uri="{BB962C8B-B14F-4D97-AF65-F5344CB8AC3E}">
        <p14:creationId xmlns:p14="http://schemas.microsoft.com/office/powerpoint/2010/main" val="185357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Application of Break-Even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Determination of selling price which will give the desired profits.</a:t>
            </a:r>
          </a:p>
          <a:p>
            <a:pPr lvl="0"/>
            <a:r>
              <a:rPr lang="en-US" dirty="0" smtClean="0"/>
              <a:t>Fixation of sales volume to cover a given return on capital employed.</a:t>
            </a:r>
          </a:p>
          <a:p>
            <a:pPr lvl="0"/>
            <a:r>
              <a:rPr lang="en-US" dirty="0" smtClean="0"/>
              <a:t>Forecasting costs and profit as a result of change in volume.</a:t>
            </a:r>
          </a:p>
          <a:p>
            <a:pPr lvl="0"/>
            <a:r>
              <a:rPr lang="en-US" dirty="0" smtClean="0"/>
              <a:t>Gives suggestions for shift in sales mix.</a:t>
            </a:r>
          </a:p>
          <a:p>
            <a:pPr lvl="0"/>
            <a:r>
              <a:rPr lang="en-US" dirty="0" smtClean="0"/>
              <a:t>Inter-firm </a:t>
            </a:r>
            <a:r>
              <a:rPr lang="en-US" dirty="0"/>
              <a:t>comparison of profitability.</a:t>
            </a:r>
          </a:p>
          <a:p>
            <a:pPr lvl="0"/>
            <a:r>
              <a:rPr lang="en-US" dirty="0" smtClean="0"/>
              <a:t>Determination </a:t>
            </a:r>
            <a:r>
              <a:rPr lang="en-US" dirty="0"/>
              <a:t>of costs and revenue at various levels of output.</a:t>
            </a:r>
          </a:p>
          <a:p>
            <a:pPr lvl="0"/>
            <a:r>
              <a:rPr lang="en-US" dirty="0"/>
              <a:t>It is an aid in management decision-making, forecasting, long-term planning and maintaining profitability.</a:t>
            </a:r>
          </a:p>
          <a:p>
            <a:pPr lvl="0"/>
            <a:r>
              <a:rPr lang="en-US" dirty="0"/>
              <a:t>It reveals business strength and profit earning capacity of a concern without much difficulty and effort.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97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Contribution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US" dirty="0" smtClean="0"/>
                  <a:t>The contribution is the difference between the sales and the variable cost.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Contribution</m:t>
                    </m:r>
                    <m:r>
                      <a:rPr lang="en-US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Sales</m:t>
                    </m:r>
                    <m:r>
                      <a:rPr lang="en-US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Variable</m:t>
                    </m:r>
                    <m:r>
                      <a:rPr lang="en-US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costs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Contribution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unit</m:t>
                        </m:r>
                      </m:den>
                    </m:f>
                    <m:r>
                      <a:rPr lang="en-US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Selling</m:t>
                    </m:r>
                    <m:r>
                      <a:rPr lang="en-US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price</m:t>
                    </m:r>
                    <m:r>
                      <a:rPr lang="en-US">
                        <a:latin typeface="Cambria Math"/>
                      </a:rPr>
                      <m:t>/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unit</m:t>
                    </m:r>
                    <m:r>
                      <a:rPr lang="en-US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Variable</m:t>
                    </m:r>
                    <m:r>
                      <a:rPr lang="en-US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cost</m:t>
                    </m:r>
                    <m:r>
                      <a:rPr lang="en-US">
                        <a:latin typeface="Cambria Math"/>
                      </a:rPr>
                      <m:t>/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unit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04" t="-432" r="-1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667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Margin of Safety (M.S.)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Is </a:t>
                </a:r>
                <a:r>
                  <a:rPr lang="en-US" dirty="0"/>
                  <a:t>the sales over and above the break-even sales. </a:t>
                </a:r>
                <a:endParaRPr lang="en-US" dirty="0" smtClean="0"/>
              </a:p>
              <a:p>
                <a:r>
                  <a:rPr lang="en-US" dirty="0" smtClean="0"/>
                  <a:t>It </a:t>
                </a:r>
                <a:r>
                  <a:rPr lang="en-US" dirty="0"/>
                  <a:t>can be calculated by two methods and one can be derived from </a:t>
                </a:r>
                <a:r>
                  <a:rPr lang="en-US" dirty="0" smtClean="0"/>
                  <a:t>other.</a:t>
                </a:r>
              </a:p>
              <a:p>
                <a:pPr lvl="0"/>
                <a:r>
                  <a:rPr lang="en-US" dirty="0" smtClean="0"/>
                  <a:t>Method </a:t>
                </a:r>
                <a:r>
                  <a:rPr lang="en-US" dirty="0"/>
                  <a:t>I: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M</m:t>
                    </m:r>
                    <m:r>
                      <a:rPr lang="en-US">
                        <a:latin typeface="Cambria Math"/>
                      </a:rPr>
                      <m:t>.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S</m:t>
                    </m:r>
                    <m:r>
                      <a:rPr lang="en-US">
                        <a:latin typeface="Cambria Math"/>
                      </a:rPr>
                      <m:t>.=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Profit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Contribution</m:t>
                        </m:r>
                      </m:den>
                    </m:f>
                    <m:r>
                      <a:rPr lang="en-US">
                        <a:latin typeface="Cambria Math"/>
                      </a:rPr>
                      <m:t>∗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sales</m:t>
                    </m:r>
                  </m:oMath>
                </a14:m>
                <a:endParaRPr lang="en-US" dirty="0" smtClean="0"/>
              </a:p>
              <a:p>
                <a:pPr lvl="0"/>
                <a:r>
                  <a:rPr lang="en-US" dirty="0"/>
                  <a:t>Method II derived from method I: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M</m:t>
                    </m:r>
                    <m:r>
                      <a:rPr lang="en-US">
                        <a:latin typeface="Cambria Math"/>
                      </a:rPr>
                      <m:t>.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S</m:t>
                    </m:r>
                    <m:r>
                      <a:rPr lang="en-US">
                        <a:latin typeface="Cambria Math"/>
                      </a:rPr>
                      <m:t>.=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Profit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Contribution</m:t>
                        </m:r>
                      </m:den>
                    </m:f>
                    <m:r>
                      <a:rPr lang="en-US">
                        <a:latin typeface="Cambria Math"/>
                      </a:rPr>
                      <m:t>∗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sales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M</m:t>
                    </m:r>
                    <m:r>
                      <a:rPr lang="en-US">
                        <a:latin typeface="Cambria Math"/>
                      </a:rPr>
                      <m:t>.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S</m:t>
                    </m:r>
                    <m:r>
                      <a:rPr lang="en-US">
                        <a:latin typeface="Cambria Math"/>
                      </a:rPr>
                      <m:t>.=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s</m:t>
                        </m:r>
                        <m:r>
                          <a:rPr lang="en-US">
                            <a:latin typeface="Cambria Math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Q</m:t>
                        </m:r>
                        <m:r>
                          <a:rPr lang="en-US">
                            <a:latin typeface="Cambria Math"/>
                          </a:rPr>
                          <m:t>−(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FC</m:t>
                        </m:r>
                        <m:r>
                          <a:rPr lang="en-US">
                            <a:latin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v</m:t>
                        </m:r>
                        <m:r>
                          <a:rPr lang="en-US">
                            <a:latin typeface="Cambria Math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Q</m:t>
                        </m:r>
                        <m:r>
                          <a:rPr lang="en-US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Sales</m:t>
                        </m:r>
                        <m:r>
                          <a:rPr lang="en-US">
                            <a:latin typeface="Cambria Math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Variable</m:t>
                        </m:r>
                        <m:r>
                          <a:rPr lang="en-US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costs</m:t>
                        </m:r>
                      </m:den>
                    </m:f>
                    <m:r>
                      <a:rPr lang="en-US">
                        <a:latin typeface="Cambria Math"/>
                      </a:rPr>
                      <m:t>∗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sales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M</m:t>
                    </m:r>
                    <m:r>
                      <a:rPr lang="en-US">
                        <a:latin typeface="Cambria Math"/>
                      </a:rPr>
                      <m:t>.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S</m:t>
                    </m:r>
                    <m:r>
                      <a:rPr lang="en-US">
                        <a:latin typeface="Cambria Math"/>
                      </a:rPr>
                      <m:t>.=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s</m:t>
                        </m:r>
                        <m:r>
                          <a:rPr lang="en-US">
                            <a:latin typeface="Cambria Math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Q</m:t>
                        </m:r>
                        <m:r>
                          <a:rPr lang="en-US">
                            <a:latin typeface="Cambria Math"/>
                          </a:rPr>
                          <m:t>−(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FC</m:t>
                        </m:r>
                        <m:r>
                          <a:rPr lang="en-US">
                            <a:latin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v</m:t>
                        </m:r>
                        <m:r>
                          <a:rPr lang="en-US">
                            <a:latin typeface="Cambria Math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Q</m:t>
                        </m:r>
                        <m:r>
                          <a:rPr lang="en-US">
                            <a:latin typeface="Cambria Math"/>
                          </a:rPr>
                          <m:t>)</m:t>
                        </m:r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s</m:t>
                            </m:r>
                            <m:r>
                              <a:rPr lang="en-US">
                                <a:latin typeface="Cambria Math"/>
                              </a:rPr>
                              <m:t>∗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Q</m:t>
                            </m:r>
                          </m:e>
                        </m:d>
                        <m:r>
                          <a:rPr lang="en-US">
                            <a:latin typeface="Cambria Math"/>
                          </a:rPr>
                          <m:t>−(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v</m:t>
                        </m:r>
                        <m:r>
                          <a:rPr lang="en-US">
                            <a:latin typeface="Cambria Math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Q</m:t>
                        </m:r>
                        <m:r>
                          <a:rPr lang="en-US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en-US">
                        <a:latin typeface="Cambria Math"/>
                      </a:rPr>
                      <m:t>∗(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s</m:t>
                    </m:r>
                    <m:r>
                      <a:rPr lang="en-US">
                        <a:latin typeface="Cambria Math"/>
                      </a:rPr>
                      <m:t>∗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Q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32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201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M</m:t>
                    </m:r>
                    <m:r>
                      <a:rPr lang="en-US">
                        <a:latin typeface="Cambria Math"/>
                      </a:rPr>
                      <m:t>.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S</m:t>
                    </m:r>
                    <m:r>
                      <a:rPr lang="en-US">
                        <a:latin typeface="Cambria Math"/>
                      </a:rPr>
                      <m:t>.=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s</m:t>
                        </m:r>
                        <m:r>
                          <a:rPr lang="en-US">
                            <a:latin typeface="Cambria Math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Q</m:t>
                        </m:r>
                        <m:r>
                          <a:rPr lang="en-US">
                            <a:latin typeface="Cambria Math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v</m:t>
                        </m:r>
                        <m:r>
                          <a:rPr lang="en-US">
                            <a:latin typeface="Cambria Math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Q</m:t>
                        </m:r>
                        <m:r>
                          <a:rPr lang="en-US">
                            <a:latin typeface="Cambria Math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FC</m:t>
                        </m:r>
                        <m:r>
                          <a:rPr lang="en-US">
                            <a:latin typeface="Cambria Math"/>
                          </a:rPr>
                          <m:t>)</m:t>
                        </m:r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s</m:t>
                            </m:r>
                            <m:r>
                              <a:rPr lang="en-US">
                                <a:latin typeface="Cambria Math"/>
                              </a:rPr>
                              <m:t>∗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Q</m:t>
                            </m:r>
                          </m:e>
                        </m:d>
                        <m:r>
                          <a:rPr lang="en-US">
                            <a:latin typeface="Cambria Math"/>
                          </a:rPr>
                          <m:t>−(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v</m:t>
                        </m:r>
                        <m:r>
                          <a:rPr lang="en-US">
                            <a:latin typeface="Cambria Math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Q</m:t>
                        </m:r>
                        <m:r>
                          <a:rPr lang="en-US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en-US">
                        <a:latin typeface="Cambria Math"/>
                      </a:rPr>
                      <m:t>∗(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s</m:t>
                    </m:r>
                    <m:r>
                      <a:rPr lang="en-US">
                        <a:latin typeface="Cambria Math"/>
                      </a:rPr>
                      <m:t>∗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Q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M</m:t>
                    </m:r>
                    <m:r>
                      <a:rPr lang="en-US">
                        <a:latin typeface="Cambria Math"/>
                      </a:rPr>
                      <m:t>.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S</m:t>
                    </m:r>
                    <m:r>
                      <a:rPr lang="en-US">
                        <a:latin typeface="Cambria Math"/>
                      </a:rPr>
                      <m:t>.=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s</m:t>
                        </m:r>
                        <m:r>
                          <a:rPr lang="en-US">
                            <a:latin typeface="Cambria Math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Q</m:t>
                        </m:r>
                        <m:r>
                          <a:rPr lang="en-US">
                            <a:latin typeface="Cambria Math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v</m:t>
                        </m:r>
                        <m:r>
                          <a:rPr lang="en-US">
                            <a:latin typeface="Cambria Math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Q</m:t>
                        </m:r>
                        <m:r>
                          <a:rPr lang="en-US">
                            <a:latin typeface="Cambria Math"/>
                          </a:rPr>
                          <m:t>)−(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FC</m:t>
                        </m:r>
                        <m:r>
                          <a:rPr lang="en-US">
                            <a:latin typeface="Cambria Math"/>
                          </a:rPr>
                          <m:t>)</m:t>
                        </m:r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s</m:t>
                            </m:r>
                            <m:r>
                              <a:rPr lang="en-US">
                                <a:latin typeface="Cambria Math"/>
                              </a:rPr>
                              <m:t>∗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Q</m:t>
                            </m:r>
                          </m:e>
                        </m:d>
                        <m:r>
                          <a:rPr lang="en-US">
                            <a:latin typeface="Cambria Math"/>
                          </a:rPr>
                          <m:t>−(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v</m:t>
                        </m:r>
                        <m:r>
                          <a:rPr lang="en-US">
                            <a:latin typeface="Cambria Math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Q</m:t>
                        </m:r>
                        <m:r>
                          <a:rPr lang="en-US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en-US">
                        <a:latin typeface="Cambria Math"/>
                      </a:rPr>
                      <m:t>∗(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s</m:t>
                    </m:r>
                    <m:r>
                      <a:rPr lang="en-US">
                        <a:latin typeface="Cambria Math"/>
                      </a:rPr>
                      <m:t>∗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Q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M</m:t>
                    </m:r>
                    <m:r>
                      <a:rPr lang="en-US">
                        <a:latin typeface="Cambria Math"/>
                      </a:rPr>
                      <m:t>.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S</m:t>
                    </m:r>
                    <m:r>
                      <a:rPr lang="en-US">
                        <a:latin typeface="Cambria Math"/>
                      </a:rPr>
                      <m:t>.=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s</m:t>
                        </m:r>
                        <m:r>
                          <a:rPr lang="en-US">
                            <a:latin typeface="Cambria Math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Q</m:t>
                        </m:r>
                      </m:e>
                    </m:d>
                    <m:r>
                      <a:rPr lang="en-US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FC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s</m:t>
                        </m:r>
                        <m:r>
                          <a:rPr lang="en-US">
                            <a:latin typeface="Cambria Math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v</m:t>
                        </m:r>
                      </m:den>
                    </m:f>
                    <m:r>
                      <a:rPr lang="en-US">
                        <a:latin typeface="Cambria Math"/>
                      </a:rPr>
                      <m:t>∗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s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M</m:t>
                    </m:r>
                    <m:r>
                      <a:rPr lang="en-US">
                        <a:latin typeface="Cambria Math"/>
                      </a:rPr>
                      <m:t>.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S</m:t>
                    </m:r>
                    <m:r>
                      <a:rPr lang="en-US">
                        <a:latin typeface="Cambria Math"/>
                      </a:rPr>
                      <m:t>.=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Sales</m:t>
                    </m:r>
                    <m:r>
                      <a:rPr lang="en-US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Break</m:t>
                    </m:r>
                    <m:r>
                      <a:rPr lang="en-US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even</m:t>
                    </m:r>
                    <m:r>
                      <a:rPr lang="en-US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sales</m:t>
                    </m:r>
                  </m:oMath>
                </a14:m>
                <a:endParaRPr lang="en-US" dirty="0" smtClean="0"/>
              </a:p>
              <a:p>
                <a:pPr lvl="0"/>
                <a:r>
                  <a:rPr lang="en-US" dirty="0"/>
                  <a:t>Now M.S. as a percent of sales: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M</m:t>
                    </m:r>
                    <m:r>
                      <a:rPr lang="en-US">
                        <a:latin typeface="Cambria Math"/>
                      </a:rPr>
                      <m:t>.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S</m:t>
                    </m:r>
                    <m:r>
                      <a:rPr lang="en-US">
                        <a:latin typeface="Cambria Math"/>
                      </a:rPr>
                      <m:t>.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as</m:t>
                    </m:r>
                    <m:r>
                      <a:rPr lang="en-US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a</m:t>
                    </m:r>
                    <m:r>
                      <a:rPr lang="en-US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percent</m:t>
                    </m:r>
                    <m:r>
                      <a:rPr lang="en-US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of</m:t>
                    </m:r>
                    <m:r>
                      <a:rPr lang="en-US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sales</m:t>
                    </m:r>
                    <m:r>
                      <a:rPr lang="en-US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M</m:t>
                        </m:r>
                        <m:r>
                          <a:rPr lang="en-US">
                            <a:latin typeface="Cambria Math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S</m:t>
                        </m:r>
                        <m:r>
                          <a:rPr lang="en-US">
                            <a:latin typeface="Cambria Math"/>
                          </a:rPr>
                          <m:t>.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Sales</m:t>
                        </m:r>
                      </m:den>
                    </m:f>
                    <m:r>
                      <a:rPr lang="en-US">
                        <a:latin typeface="Cambria Math"/>
                      </a:rPr>
                      <m:t>∗100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411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 of Safety (M.S.) 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Alpha Associates has the following details:</a:t>
            </a:r>
          </a:p>
          <a:p>
            <a:pPr lvl="1"/>
            <a:r>
              <a:rPr lang="en-US" dirty="0" smtClean="0"/>
              <a:t>Fixed cost = </a:t>
            </a:r>
            <a:r>
              <a:rPr lang="en-US" dirty="0" err="1" smtClean="0"/>
              <a:t>Rs</a:t>
            </a:r>
            <a:r>
              <a:rPr lang="en-US" dirty="0" smtClean="0"/>
              <a:t>. 20,00,000</a:t>
            </a:r>
          </a:p>
          <a:p>
            <a:pPr lvl="1"/>
            <a:r>
              <a:rPr lang="en-US" dirty="0" smtClean="0"/>
              <a:t>Variable cost per unit = </a:t>
            </a:r>
            <a:r>
              <a:rPr lang="en-US" dirty="0" err="1" smtClean="0"/>
              <a:t>Rs</a:t>
            </a:r>
            <a:r>
              <a:rPr lang="en-US" dirty="0" smtClean="0"/>
              <a:t>. 100</a:t>
            </a:r>
          </a:p>
          <a:p>
            <a:pPr lvl="1"/>
            <a:r>
              <a:rPr lang="en-US" dirty="0" smtClean="0"/>
              <a:t>Selling price per unit = </a:t>
            </a:r>
            <a:r>
              <a:rPr lang="en-US" dirty="0" err="1" smtClean="0"/>
              <a:t>Rs</a:t>
            </a:r>
            <a:r>
              <a:rPr lang="en-US" dirty="0" smtClean="0"/>
              <a:t>. 200</a:t>
            </a:r>
          </a:p>
          <a:p>
            <a:r>
              <a:rPr lang="en-US" dirty="0" smtClean="0"/>
              <a:t>Find</a:t>
            </a:r>
          </a:p>
          <a:p>
            <a:pPr lvl="1"/>
            <a:r>
              <a:rPr lang="en-US" dirty="0" smtClean="0"/>
              <a:t>The break-even sales quantity</a:t>
            </a:r>
          </a:p>
          <a:p>
            <a:pPr lvl="1"/>
            <a:r>
              <a:rPr lang="en-US" dirty="0" smtClean="0"/>
              <a:t>The break-even sales</a:t>
            </a:r>
          </a:p>
          <a:p>
            <a:pPr lvl="1"/>
            <a:r>
              <a:rPr lang="en-US" dirty="0" smtClean="0"/>
              <a:t>If the actual product quantity is 60,000, find </a:t>
            </a:r>
          </a:p>
          <a:p>
            <a:pPr lvl="2"/>
            <a:r>
              <a:rPr lang="en-US" dirty="0" smtClean="0"/>
              <a:t>contribution;</a:t>
            </a:r>
          </a:p>
          <a:p>
            <a:pPr lvl="2"/>
            <a:r>
              <a:rPr lang="en-US" dirty="0" smtClean="0"/>
              <a:t>margin of safety by all methods and</a:t>
            </a:r>
          </a:p>
          <a:p>
            <a:pPr lvl="2"/>
            <a:r>
              <a:rPr lang="en-US" dirty="0" smtClean="0"/>
              <a:t>margin of safety as a percent of sales.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9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Fixed cost (FC) = </a:t>
                </a:r>
                <a:r>
                  <a:rPr lang="en-US" dirty="0" err="1"/>
                  <a:t>Rs</a:t>
                </a:r>
                <a:r>
                  <a:rPr lang="en-US" dirty="0"/>
                  <a:t>. 20, 00,000</a:t>
                </a:r>
              </a:p>
              <a:p>
                <a:r>
                  <a:rPr lang="en-US" dirty="0"/>
                  <a:t>Variable cost per unit (v) = </a:t>
                </a:r>
                <a:r>
                  <a:rPr lang="en-US" dirty="0" err="1"/>
                  <a:t>Rs</a:t>
                </a:r>
                <a:r>
                  <a:rPr lang="en-US" dirty="0"/>
                  <a:t>. 100</a:t>
                </a:r>
              </a:p>
              <a:p>
                <a:r>
                  <a:rPr lang="en-US" dirty="0"/>
                  <a:t>Selling price per unit (s) = </a:t>
                </a:r>
                <a:r>
                  <a:rPr lang="en-US" dirty="0" err="1"/>
                  <a:t>Rs</a:t>
                </a:r>
                <a:r>
                  <a:rPr lang="en-US" dirty="0"/>
                  <a:t>. 200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Break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even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quantity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FC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20,00,000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200−100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20,000 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𝑢𝑛𝑖𝑡𝑠</m:t>
                      </m:r>
                    </m:oMath>
                  </m:oMathPara>
                </a14:m>
                <a:endParaRPr lang="en-US" dirty="0" smtClean="0"/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Break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even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sales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FC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20,00,000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200−100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∗200=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40,00,000</m:t>
                      </m:r>
                    </m:oMath>
                  </m:oMathPara>
                </a14:m>
                <a:endParaRPr lang="en-US" dirty="0" smtClean="0">
                  <a:solidFill>
                    <a:srgbClr val="FF0000"/>
                  </a:solidFill>
                </a:endParaRPr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Co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ntribution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Sales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Variable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costs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Q</m:t>
                      </m:r>
                    </m:oMath>
                  </m:oMathPara>
                </a14:m>
                <a:endParaRPr lang="en-US" dirty="0" smtClean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Contribution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=200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60,000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60,000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Contribution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=60,00,000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412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US" dirty="0"/>
                  <a:t>M</a:t>
                </a:r>
                <a:r>
                  <a:rPr lang="en-US" dirty="0" smtClean="0"/>
                  <a:t>argin </a:t>
                </a:r>
                <a:r>
                  <a:rPr lang="en-US" dirty="0"/>
                  <a:t>of </a:t>
                </a:r>
                <a:r>
                  <a:rPr lang="en-US" dirty="0" smtClean="0"/>
                  <a:t>safety Method </a:t>
                </a:r>
                <a:r>
                  <a:rPr lang="en-US" dirty="0"/>
                  <a:t>I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.=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Profit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Contribution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sales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.=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Sales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FC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Contribution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sales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.=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60,000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200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20,00,000+100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60,000</m:t>
                              </m:r>
                            </m:e>
                          </m:d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60,00,000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1,20,00,000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.=80,00,000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254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US" dirty="0"/>
                  <a:t>M</a:t>
                </a:r>
                <a:r>
                  <a:rPr lang="en-US" dirty="0" smtClean="0"/>
                  <a:t>argin </a:t>
                </a:r>
                <a:r>
                  <a:rPr lang="en-US" dirty="0"/>
                  <a:t>of </a:t>
                </a:r>
                <a:r>
                  <a:rPr lang="en-US" dirty="0" smtClean="0"/>
                  <a:t>safety Method </a:t>
                </a:r>
                <a:r>
                  <a:rPr lang="en-US" dirty="0"/>
                  <a:t>II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.=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Sales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Break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even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sales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.=60,000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200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40,00,000=</m:t>
                      </m:r>
                      <m:r>
                        <a:rPr lang="en-US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80,00,000</m:t>
                      </m:r>
                    </m:oMath>
                  </m:oMathPara>
                </a14:m>
                <a:endParaRPr lang="en-US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Margin </a:t>
                </a:r>
                <a:r>
                  <a:rPr lang="en-US" dirty="0"/>
                  <a:t>of </a:t>
                </a:r>
                <a:r>
                  <a:rPr lang="en-US" dirty="0" smtClean="0"/>
                  <a:t>safety as a percent of sales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as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percent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sales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.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Sales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as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percent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sales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80,00,000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1,20,00,000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∗100=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67%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209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 of Safety (M.S.) 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ABC Associates has the following details:</a:t>
            </a:r>
          </a:p>
          <a:p>
            <a:pPr lvl="1"/>
            <a:r>
              <a:rPr lang="en-US" dirty="0" smtClean="0"/>
              <a:t>Fixed cost = </a:t>
            </a:r>
            <a:r>
              <a:rPr lang="en-US" dirty="0" err="1" smtClean="0"/>
              <a:t>Rs</a:t>
            </a:r>
            <a:r>
              <a:rPr lang="en-US" dirty="0" smtClean="0"/>
              <a:t>. 30,00,000</a:t>
            </a:r>
          </a:p>
          <a:p>
            <a:pPr lvl="1"/>
            <a:r>
              <a:rPr lang="en-US" dirty="0" smtClean="0"/>
              <a:t>Variable cost per unit = </a:t>
            </a:r>
            <a:r>
              <a:rPr lang="en-US" dirty="0" err="1" smtClean="0"/>
              <a:t>Rs</a:t>
            </a:r>
            <a:r>
              <a:rPr lang="en-US" dirty="0" smtClean="0"/>
              <a:t>. 200</a:t>
            </a:r>
          </a:p>
          <a:p>
            <a:pPr lvl="1"/>
            <a:r>
              <a:rPr lang="en-US" dirty="0" smtClean="0"/>
              <a:t>Selling price per unit = </a:t>
            </a:r>
            <a:r>
              <a:rPr lang="en-US" dirty="0" err="1" smtClean="0"/>
              <a:t>Rs</a:t>
            </a:r>
            <a:r>
              <a:rPr lang="en-US" dirty="0" smtClean="0"/>
              <a:t>. 350</a:t>
            </a:r>
          </a:p>
          <a:p>
            <a:r>
              <a:rPr lang="en-US" dirty="0" smtClean="0"/>
              <a:t>Find</a:t>
            </a:r>
          </a:p>
          <a:p>
            <a:pPr lvl="1"/>
            <a:r>
              <a:rPr lang="en-US" dirty="0" smtClean="0"/>
              <a:t>The break-even sales quantity</a:t>
            </a:r>
          </a:p>
          <a:p>
            <a:pPr lvl="1"/>
            <a:r>
              <a:rPr lang="en-US" dirty="0" smtClean="0"/>
              <a:t>The break-even sales</a:t>
            </a:r>
          </a:p>
          <a:p>
            <a:pPr lvl="1"/>
            <a:r>
              <a:rPr lang="en-US" dirty="0" smtClean="0"/>
              <a:t>If the actual product quantity is 80,000, find </a:t>
            </a:r>
          </a:p>
          <a:p>
            <a:pPr lvl="2"/>
            <a:r>
              <a:rPr lang="en-US" dirty="0" smtClean="0"/>
              <a:t>contribution;</a:t>
            </a:r>
          </a:p>
          <a:p>
            <a:pPr lvl="2"/>
            <a:r>
              <a:rPr lang="en-US" dirty="0" smtClean="0"/>
              <a:t>margin of safety by all methods and</a:t>
            </a:r>
          </a:p>
          <a:p>
            <a:pPr lvl="2"/>
            <a:r>
              <a:rPr lang="en-US" dirty="0" smtClean="0"/>
              <a:t>margin of safety as a percent of sales.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63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190500" y="734704"/>
            <a:ext cx="8763000" cy="5638800"/>
          </a:xfrm>
        </p:spPr>
        <p:txBody>
          <a:bodyPr/>
          <a:lstStyle/>
          <a:p>
            <a:r>
              <a:rPr lang="en-US" dirty="0" smtClean="0"/>
              <a:t>"Utility" is referring to the </a:t>
            </a:r>
            <a:r>
              <a:rPr lang="en-US" dirty="0" smtClean="0">
                <a:solidFill>
                  <a:srgbClr val="FF0000"/>
                </a:solidFill>
              </a:rPr>
              <a:t>total satisfaction received </a:t>
            </a:r>
            <a:r>
              <a:rPr lang="en-US" dirty="0" smtClean="0"/>
              <a:t>from consuming a good or service.</a:t>
            </a:r>
          </a:p>
          <a:p>
            <a:r>
              <a:rPr lang="en-US" dirty="0" smtClean="0"/>
              <a:t>Type of Utility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</a:t>
            </a:r>
          </a:p>
        </p:txBody>
      </p:sp>
      <p:sp>
        <p:nvSpPr>
          <p:cNvPr id="4" name="Freeform 3"/>
          <p:cNvSpPr/>
          <p:nvPr/>
        </p:nvSpPr>
        <p:spPr>
          <a:xfrm>
            <a:off x="228589" y="2411885"/>
            <a:ext cx="1847853" cy="554400"/>
          </a:xfrm>
          <a:custGeom>
            <a:avLst/>
            <a:gdLst>
              <a:gd name="connsiteX0" fmla="*/ 0 w 1847853"/>
              <a:gd name="connsiteY0" fmla="*/ 0 h 554400"/>
              <a:gd name="connsiteX1" fmla="*/ 1847853 w 1847853"/>
              <a:gd name="connsiteY1" fmla="*/ 0 h 554400"/>
              <a:gd name="connsiteX2" fmla="*/ 1847853 w 1847853"/>
              <a:gd name="connsiteY2" fmla="*/ 554400 h 554400"/>
              <a:gd name="connsiteX3" fmla="*/ 0 w 1847853"/>
              <a:gd name="connsiteY3" fmla="*/ 554400 h 554400"/>
              <a:gd name="connsiteX4" fmla="*/ 0 w 1847853"/>
              <a:gd name="connsiteY4" fmla="*/ 0 h 55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7853" h="554400">
                <a:moveTo>
                  <a:pt x="0" y="0"/>
                </a:moveTo>
                <a:lnTo>
                  <a:pt x="1847853" y="0"/>
                </a:lnTo>
                <a:lnTo>
                  <a:pt x="1847853" y="554400"/>
                </a:lnTo>
                <a:lnTo>
                  <a:pt x="0" y="5544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8" tIns="60960" rIns="170688" bIns="60960" numCol="1" spcCol="1270" anchor="ctr" anchorCtr="0">
            <a:noAutofit/>
          </a:bodyPr>
          <a:lstStyle/>
          <a:p>
            <a:pPr lvl="0" algn="just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b="1" kern="1200" dirty="0" smtClean="0"/>
              <a:t>Form Utility</a:t>
            </a:r>
            <a:endParaRPr lang="en-IN" sz="2200" b="1" kern="1200" dirty="0"/>
          </a:p>
        </p:txBody>
      </p:sp>
      <p:sp>
        <p:nvSpPr>
          <p:cNvPr id="6" name="Left Brace 5"/>
          <p:cNvSpPr/>
          <p:nvPr/>
        </p:nvSpPr>
        <p:spPr>
          <a:xfrm>
            <a:off x="1847850" y="2188192"/>
            <a:ext cx="438150" cy="1006693"/>
          </a:xfrm>
          <a:prstGeom prst="leftBrace">
            <a:avLst>
              <a:gd name="adj1" fmla="val 35000"/>
              <a:gd name="adj2" fmla="val 50000"/>
            </a:avLst>
          </a:pr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Freeform 6"/>
          <p:cNvSpPr/>
          <p:nvPr/>
        </p:nvSpPr>
        <p:spPr>
          <a:xfrm>
            <a:off x="2362199" y="2188192"/>
            <a:ext cx="6553211" cy="1006693"/>
          </a:xfrm>
          <a:custGeom>
            <a:avLst/>
            <a:gdLst>
              <a:gd name="connsiteX0" fmla="*/ 0 w 6225557"/>
              <a:gd name="connsiteY0" fmla="*/ 0 h 1247400"/>
              <a:gd name="connsiteX1" fmla="*/ 6225557 w 6225557"/>
              <a:gd name="connsiteY1" fmla="*/ 0 h 1247400"/>
              <a:gd name="connsiteX2" fmla="*/ 6225557 w 6225557"/>
              <a:gd name="connsiteY2" fmla="*/ 1247400 h 1247400"/>
              <a:gd name="connsiteX3" fmla="*/ 0 w 6225557"/>
              <a:gd name="connsiteY3" fmla="*/ 1247400 h 1247400"/>
              <a:gd name="connsiteX4" fmla="*/ 0 w 6225557"/>
              <a:gd name="connsiteY4" fmla="*/ 0 h 124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5557" h="1247400">
                <a:moveTo>
                  <a:pt x="0" y="0"/>
                </a:moveTo>
                <a:lnTo>
                  <a:pt x="6225557" y="0"/>
                </a:lnTo>
                <a:lnTo>
                  <a:pt x="6225557" y="1247400"/>
                </a:lnTo>
                <a:lnTo>
                  <a:pt x="0" y="12474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marL="228600" lvl="1" indent="-228600" algn="just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200" b="0" kern="1200" dirty="0" smtClean="0"/>
              <a:t>Transforms the form of raw materials into marketable goods.</a:t>
            </a:r>
            <a:endParaRPr lang="en-IN" sz="2200" b="0" kern="1200" dirty="0"/>
          </a:p>
          <a:p>
            <a:pPr marL="457200" lvl="2" indent="-228600" algn="just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200" b="0" kern="1200" dirty="0" smtClean="0"/>
              <a:t>Log of wood converted into a chair</a:t>
            </a:r>
          </a:p>
        </p:txBody>
      </p:sp>
      <p:sp>
        <p:nvSpPr>
          <p:cNvPr id="8" name="Freeform 7"/>
          <p:cNvSpPr/>
          <p:nvPr/>
        </p:nvSpPr>
        <p:spPr>
          <a:xfrm>
            <a:off x="228589" y="3437741"/>
            <a:ext cx="1847853" cy="554400"/>
          </a:xfrm>
          <a:custGeom>
            <a:avLst/>
            <a:gdLst>
              <a:gd name="connsiteX0" fmla="*/ 0 w 1847853"/>
              <a:gd name="connsiteY0" fmla="*/ 0 h 554400"/>
              <a:gd name="connsiteX1" fmla="*/ 1847853 w 1847853"/>
              <a:gd name="connsiteY1" fmla="*/ 0 h 554400"/>
              <a:gd name="connsiteX2" fmla="*/ 1847853 w 1847853"/>
              <a:gd name="connsiteY2" fmla="*/ 554400 h 554400"/>
              <a:gd name="connsiteX3" fmla="*/ 0 w 1847853"/>
              <a:gd name="connsiteY3" fmla="*/ 554400 h 554400"/>
              <a:gd name="connsiteX4" fmla="*/ 0 w 1847853"/>
              <a:gd name="connsiteY4" fmla="*/ 0 h 55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7853" h="554400">
                <a:moveTo>
                  <a:pt x="0" y="0"/>
                </a:moveTo>
                <a:lnTo>
                  <a:pt x="1847853" y="0"/>
                </a:lnTo>
                <a:lnTo>
                  <a:pt x="1847853" y="554400"/>
                </a:lnTo>
                <a:lnTo>
                  <a:pt x="0" y="5544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8" tIns="60960" rIns="170688" bIns="60960" numCol="1" spcCol="1270" anchor="ctr" anchorCtr="0">
            <a:noAutofit/>
          </a:bodyPr>
          <a:lstStyle/>
          <a:p>
            <a:pPr lvl="0" algn="just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b="1" kern="1200" dirty="0" smtClean="0"/>
              <a:t>Place Utility</a:t>
            </a:r>
            <a:endParaRPr lang="en-IN" sz="2200" b="1" kern="1200" dirty="0"/>
          </a:p>
        </p:txBody>
      </p:sp>
      <p:sp>
        <p:nvSpPr>
          <p:cNvPr id="9" name="Left Brace 8"/>
          <p:cNvSpPr/>
          <p:nvPr/>
        </p:nvSpPr>
        <p:spPr>
          <a:xfrm>
            <a:off x="1847850" y="3237448"/>
            <a:ext cx="438150" cy="983293"/>
          </a:xfrm>
          <a:prstGeom prst="leftBrace">
            <a:avLst>
              <a:gd name="adj1" fmla="val 35000"/>
              <a:gd name="adj2" fmla="val 50000"/>
            </a:avLst>
          </a:pr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Freeform 9"/>
          <p:cNvSpPr/>
          <p:nvPr/>
        </p:nvSpPr>
        <p:spPr>
          <a:xfrm>
            <a:off x="2362199" y="3237448"/>
            <a:ext cx="6553211" cy="983293"/>
          </a:xfrm>
          <a:custGeom>
            <a:avLst/>
            <a:gdLst>
              <a:gd name="connsiteX0" fmla="*/ 0 w 6225557"/>
              <a:gd name="connsiteY0" fmla="*/ 0 h 1247400"/>
              <a:gd name="connsiteX1" fmla="*/ 6225557 w 6225557"/>
              <a:gd name="connsiteY1" fmla="*/ 0 h 1247400"/>
              <a:gd name="connsiteX2" fmla="*/ 6225557 w 6225557"/>
              <a:gd name="connsiteY2" fmla="*/ 1247400 h 1247400"/>
              <a:gd name="connsiteX3" fmla="*/ 0 w 6225557"/>
              <a:gd name="connsiteY3" fmla="*/ 1247400 h 1247400"/>
              <a:gd name="connsiteX4" fmla="*/ 0 w 6225557"/>
              <a:gd name="connsiteY4" fmla="*/ 0 h 124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5557" h="1247400">
                <a:moveTo>
                  <a:pt x="0" y="0"/>
                </a:moveTo>
                <a:lnTo>
                  <a:pt x="6225557" y="0"/>
                </a:lnTo>
                <a:lnTo>
                  <a:pt x="6225557" y="1247400"/>
                </a:lnTo>
                <a:lnTo>
                  <a:pt x="0" y="12474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marL="228600" lvl="1" indent="-228600" algn="just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200" b="0" kern="1200" dirty="0" smtClean="0"/>
              <a:t>Products of rural areas fetch higher price in urban areas.</a:t>
            </a:r>
            <a:endParaRPr lang="en-IN" sz="2200" b="0" kern="1200" dirty="0"/>
          </a:p>
          <a:p>
            <a:pPr marL="457200" lvl="2" indent="-228600" algn="just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200" b="0" kern="1200" smtClean="0"/>
              <a:t>Fruits</a:t>
            </a:r>
            <a:r>
              <a:rPr lang="en-US" sz="2200" b="0" kern="1200" dirty="0" smtClean="0"/>
              <a:t>, vegetables, etc.</a:t>
            </a:r>
          </a:p>
        </p:txBody>
      </p:sp>
      <p:sp>
        <p:nvSpPr>
          <p:cNvPr id="11" name="Freeform 10"/>
          <p:cNvSpPr/>
          <p:nvPr/>
        </p:nvSpPr>
        <p:spPr>
          <a:xfrm>
            <a:off x="228589" y="4498245"/>
            <a:ext cx="1847853" cy="554400"/>
          </a:xfrm>
          <a:custGeom>
            <a:avLst/>
            <a:gdLst>
              <a:gd name="connsiteX0" fmla="*/ 0 w 1847853"/>
              <a:gd name="connsiteY0" fmla="*/ 0 h 554400"/>
              <a:gd name="connsiteX1" fmla="*/ 1847853 w 1847853"/>
              <a:gd name="connsiteY1" fmla="*/ 0 h 554400"/>
              <a:gd name="connsiteX2" fmla="*/ 1847853 w 1847853"/>
              <a:gd name="connsiteY2" fmla="*/ 554400 h 554400"/>
              <a:gd name="connsiteX3" fmla="*/ 0 w 1847853"/>
              <a:gd name="connsiteY3" fmla="*/ 554400 h 554400"/>
              <a:gd name="connsiteX4" fmla="*/ 0 w 1847853"/>
              <a:gd name="connsiteY4" fmla="*/ 0 h 55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7853" h="554400">
                <a:moveTo>
                  <a:pt x="0" y="0"/>
                </a:moveTo>
                <a:lnTo>
                  <a:pt x="1847853" y="0"/>
                </a:lnTo>
                <a:lnTo>
                  <a:pt x="1847853" y="554400"/>
                </a:lnTo>
                <a:lnTo>
                  <a:pt x="0" y="5544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8" tIns="60960" rIns="170688" bIns="60960" numCol="1" spcCol="1270" anchor="ctr" anchorCtr="0">
            <a:noAutofit/>
          </a:bodyPr>
          <a:lstStyle/>
          <a:p>
            <a:pPr lvl="0" algn="just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b="1" kern="1200" dirty="0" smtClean="0"/>
              <a:t>Time Utility</a:t>
            </a:r>
            <a:endParaRPr lang="en-IN" sz="2200" b="1" kern="1200" dirty="0"/>
          </a:p>
        </p:txBody>
      </p:sp>
      <p:sp>
        <p:nvSpPr>
          <p:cNvPr id="12" name="Left Brace 11"/>
          <p:cNvSpPr/>
          <p:nvPr/>
        </p:nvSpPr>
        <p:spPr>
          <a:xfrm>
            <a:off x="1847850" y="4269645"/>
            <a:ext cx="438150" cy="1077793"/>
          </a:xfrm>
          <a:prstGeom prst="leftBrace">
            <a:avLst>
              <a:gd name="adj1" fmla="val 35000"/>
              <a:gd name="adj2" fmla="val 50000"/>
            </a:avLst>
          </a:pr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 12"/>
          <p:cNvSpPr/>
          <p:nvPr/>
        </p:nvSpPr>
        <p:spPr>
          <a:xfrm>
            <a:off x="2362199" y="4269645"/>
            <a:ext cx="6553211" cy="1077793"/>
          </a:xfrm>
          <a:custGeom>
            <a:avLst/>
            <a:gdLst>
              <a:gd name="connsiteX0" fmla="*/ 0 w 6225557"/>
              <a:gd name="connsiteY0" fmla="*/ 0 h 1593900"/>
              <a:gd name="connsiteX1" fmla="*/ 6225557 w 6225557"/>
              <a:gd name="connsiteY1" fmla="*/ 0 h 1593900"/>
              <a:gd name="connsiteX2" fmla="*/ 6225557 w 6225557"/>
              <a:gd name="connsiteY2" fmla="*/ 1593900 h 1593900"/>
              <a:gd name="connsiteX3" fmla="*/ 0 w 6225557"/>
              <a:gd name="connsiteY3" fmla="*/ 1593900 h 1593900"/>
              <a:gd name="connsiteX4" fmla="*/ 0 w 6225557"/>
              <a:gd name="connsiteY4" fmla="*/ 0 h 159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5557" h="1593900">
                <a:moveTo>
                  <a:pt x="0" y="0"/>
                </a:moveTo>
                <a:lnTo>
                  <a:pt x="6225557" y="0"/>
                </a:lnTo>
                <a:lnTo>
                  <a:pt x="6225557" y="1593900"/>
                </a:lnTo>
                <a:lnTo>
                  <a:pt x="0" y="15939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marL="228600" lvl="1" indent="-228600" algn="just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200" kern="1200" dirty="0" smtClean="0"/>
              <a:t>Production in a peak season with low price is stored and marketed in slack season at higher price.</a:t>
            </a:r>
            <a:endParaRPr lang="en-IN" sz="2200" b="0" kern="1200" dirty="0"/>
          </a:p>
          <a:p>
            <a:pPr marL="457200" lvl="2" indent="-228600" algn="just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200" kern="1200" dirty="0" smtClean="0"/>
              <a:t>Onion</a:t>
            </a:r>
            <a:endParaRPr lang="en-IN" sz="2200" kern="1200" dirty="0"/>
          </a:p>
        </p:txBody>
      </p:sp>
      <p:sp>
        <p:nvSpPr>
          <p:cNvPr id="14" name="Freeform 13"/>
          <p:cNvSpPr/>
          <p:nvPr/>
        </p:nvSpPr>
        <p:spPr>
          <a:xfrm>
            <a:off x="228589" y="5513486"/>
            <a:ext cx="1847853" cy="796950"/>
          </a:xfrm>
          <a:custGeom>
            <a:avLst/>
            <a:gdLst>
              <a:gd name="connsiteX0" fmla="*/ 0 w 1847853"/>
              <a:gd name="connsiteY0" fmla="*/ 0 h 796950"/>
              <a:gd name="connsiteX1" fmla="*/ 1847853 w 1847853"/>
              <a:gd name="connsiteY1" fmla="*/ 0 h 796950"/>
              <a:gd name="connsiteX2" fmla="*/ 1847853 w 1847853"/>
              <a:gd name="connsiteY2" fmla="*/ 796950 h 796950"/>
              <a:gd name="connsiteX3" fmla="*/ 0 w 1847853"/>
              <a:gd name="connsiteY3" fmla="*/ 796950 h 796950"/>
              <a:gd name="connsiteX4" fmla="*/ 0 w 1847853"/>
              <a:gd name="connsiteY4" fmla="*/ 0 h 79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7853" h="796950">
                <a:moveTo>
                  <a:pt x="0" y="0"/>
                </a:moveTo>
                <a:lnTo>
                  <a:pt x="1847853" y="0"/>
                </a:lnTo>
                <a:lnTo>
                  <a:pt x="1847853" y="796950"/>
                </a:lnTo>
                <a:lnTo>
                  <a:pt x="0" y="7969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8" tIns="60960" rIns="170688" bIns="60960" numCol="1" spcCol="1270" anchor="ctr" anchorCtr="0">
            <a:noAutofit/>
          </a:bodyPr>
          <a:lstStyle/>
          <a:p>
            <a:pPr lvl="0" algn="just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b="1" kern="1200" dirty="0" smtClean="0"/>
              <a:t>Possession Utility</a:t>
            </a:r>
            <a:endParaRPr lang="en-IN" sz="2200" b="1" kern="1200" dirty="0"/>
          </a:p>
        </p:txBody>
      </p:sp>
      <p:sp>
        <p:nvSpPr>
          <p:cNvPr id="15" name="Left Brace 14"/>
          <p:cNvSpPr/>
          <p:nvPr/>
        </p:nvSpPr>
        <p:spPr>
          <a:xfrm>
            <a:off x="1847850" y="5392221"/>
            <a:ext cx="438150" cy="1021092"/>
          </a:xfrm>
          <a:prstGeom prst="leftBrace">
            <a:avLst>
              <a:gd name="adj1" fmla="val 35000"/>
              <a:gd name="adj2" fmla="val 50000"/>
            </a:avLst>
          </a:pr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Freeform 15"/>
          <p:cNvSpPr/>
          <p:nvPr/>
        </p:nvSpPr>
        <p:spPr>
          <a:xfrm>
            <a:off x="2362199" y="5392221"/>
            <a:ext cx="6553211" cy="1021092"/>
          </a:xfrm>
          <a:custGeom>
            <a:avLst/>
            <a:gdLst>
              <a:gd name="connsiteX0" fmla="*/ 0 w 6225557"/>
              <a:gd name="connsiteY0" fmla="*/ 0 h 1245234"/>
              <a:gd name="connsiteX1" fmla="*/ 6225557 w 6225557"/>
              <a:gd name="connsiteY1" fmla="*/ 0 h 1245234"/>
              <a:gd name="connsiteX2" fmla="*/ 6225557 w 6225557"/>
              <a:gd name="connsiteY2" fmla="*/ 1245234 h 1245234"/>
              <a:gd name="connsiteX3" fmla="*/ 0 w 6225557"/>
              <a:gd name="connsiteY3" fmla="*/ 1245234 h 1245234"/>
              <a:gd name="connsiteX4" fmla="*/ 0 w 6225557"/>
              <a:gd name="connsiteY4" fmla="*/ 0 h 124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5557" h="1245234">
                <a:moveTo>
                  <a:pt x="0" y="0"/>
                </a:moveTo>
                <a:lnTo>
                  <a:pt x="6225557" y="0"/>
                </a:lnTo>
                <a:lnTo>
                  <a:pt x="6225557" y="1245234"/>
                </a:lnTo>
                <a:lnTo>
                  <a:pt x="0" y="124523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marL="228600" lvl="1" indent="-228600" algn="just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200" kern="1200" dirty="0" smtClean="0"/>
              <a:t>Transfer ownership in a product through buying and selling deals.</a:t>
            </a:r>
            <a:endParaRPr lang="en-IN" sz="2200" b="0" kern="1200" dirty="0"/>
          </a:p>
          <a:p>
            <a:pPr marL="457200" lvl="2" indent="-228600" algn="just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200" kern="1200" dirty="0" smtClean="0"/>
              <a:t>Buy and resell</a:t>
            </a:r>
            <a:endParaRPr lang="en-IN" sz="2200" kern="1200" dirty="0"/>
          </a:p>
        </p:txBody>
      </p:sp>
    </p:spTree>
    <p:extLst>
      <p:ext uri="{BB962C8B-B14F-4D97-AF65-F5344CB8AC3E}">
        <p14:creationId xmlns:p14="http://schemas.microsoft.com/office/powerpoint/2010/main" val="362444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4" grpId="0"/>
      <p:bldP spid="7" grpId="0" animBg="1"/>
      <p:bldP spid="8" grpId="0"/>
      <p:bldP spid="10" grpId="0" animBg="1"/>
      <p:bldP spid="11" grpId="0"/>
      <p:bldP spid="13" grpId="0" animBg="1"/>
      <p:bldP spid="14" grpId="0"/>
      <p:bldP spid="1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66900" y="2769274"/>
            <a:ext cx="54102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 You</a:t>
            </a:r>
            <a:endParaRPr lang="en-US" sz="9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856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Measurement of Utility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Cardinal Utility Concept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Ordinal Utility </a:t>
            </a:r>
            <a:r>
              <a:rPr lang="en-US" dirty="0" smtClean="0"/>
              <a:t>Concept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Cardinal Utility </a:t>
            </a:r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believes that utility is </a:t>
            </a:r>
            <a:r>
              <a:rPr lang="en-US" dirty="0" smtClean="0">
                <a:solidFill>
                  <a:srgbClr val="FF0000"/>
                </a:solidFill>
              </a:rPr>
              <a:t>cardinal or quantitative </a:t>
            </a:r>
            <a:r>
              <a:rPr lang="en-US" dirty="0" smtClean="0"/>
              <a:t>like other mathematical variables (height, weight, etc…)</a:t>
            </a:r>
          </a:p>
          <a:p>
            <a:r>
              <a:rPr lang="en-US" dirty="0" smtClean="0"/>
              <a:t>Measuring unit of utility is </a:t>
            </a:r>
            <a:r>
              <a:rPr lang="en-US" dirty="0" err="1" smtClean="0">
                <a:solidFill>
                  <a:srgbClr val="FF0000"/>
                </a:solidFill>
              </a:rPr>
              <a:t>utils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Example:</a:t>
            </a:r>
          </a:p>
          <a:p>
            <a:pPr lvl="1"/>
            <a:r>
              <a:rPr lang="en-US" dirty="0" smtClean="0"/>
              <a:t>Individual gains 20 </a:t>
            </a:r>
            <a:r>
              <a:rPr lang="en-US" dirty="0" err="1" smtClean="0"/>
              <a:t>utils</a:t>
            </a:r>
            <a:r>
              <a:rPr lang="en-US" dirty="0" smtClean="0"/>
              <a:t> from ice-cream and 10 </a:t>
            </a:r>
            <a:r>
              <a:rPr lang="en-US" dirty="0" err="1" smtClean="0"/>
              <a:t>utils</a:t>
            </a:r>
            <a:r>
              <a:rPr lang="en-US" dirty="0" smtClean="0"/>
              <a:t> from coffee.</a:t>
            </a:r>
          </a:p>
          <a:p>
            <a:r>
              <a:rPr lang="en-US" dirty="0" smtClean="0"/>
              <a:t>Number of difficulties involved in measurement of utility. </a:t>
            </a:r>
          </a:p>
          <a:p>
            <a:pPr lvl="1"/>
            <a:r>
              <a:rPr lang="en-US" dirty="0" smtClean="0"/>
              <a:t>Changes in consumer’s moods, Tastes, Preferences etc…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93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Ordinal Utility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According to this concept, utility cannot be measured numerically, it can only be ranked as 1, 2, 3, and so on. </a:t>
            </a:r>
          </a:p>
          <a:p>
            <a:pPr lvl="1"/>
            <a:r>
              <a:rPr lang="en-US" dirty="0" smtClean="0"/>
              <a:t>For instance, an individual prefers ice-cream than coffee,</a:t>
            </a:r>
          </a:p>
          <a:p>
            <a:pPr lvl="1"/>
            <a:r>
              <a:rPr lang="en-US" dirty="0" smtClean="0"/>
              <a:t>which implies that utility of ice-cream is given rank 1 and coffee as rank 2.</a:t>
            </a:r>
          </a:p>
          <a:p>
            <a:r>
              <a:rPr lang="en-US" dirty="0" smtClean="0"/>
              <a:t>It meets the theoretical requirements of consumer behavior analysis.</a:t>
            </a:r>
          </a:p>
        </p:txBody>
      </p:sp>
    </p:spTree>
    <p:extLst>
      <p:ext uri="{BB962C8B-B14F-4D97-AF65-F5344CB8AC3E}">
        <p14:creationId xmlns:p14="http://schemas.microsoft.com/office/powerpoint/2010/main" val="21279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17256</TotalTime>
  <Words>2749</Words>
  <Application>Microsoft Office PowerPoint</Application>
  <PresentationFormat>On-screen Show (4:3)</PresentationFormat>
  <Paragraphs>540</Paragraphs>
  <Slides>60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0" baseType="lpstr">
      <vt:lpstr>Arial</vt:lpstr>
      <vt:lpstr>Calibri</vt:lpstr>
      <vt:lpstr>Cambria Math</vt:lpstr>
      <vt:lpstr>Courier New</vt:lpstr>
      <vt:lpstr>Open Sans</vt:lpstr>
      <vt:lpstr>Open Sans Extrabold</vt:lpstr>
      <vt:lpstr>Open Sans Semibold</vt:lpstr>
      <vt:lpstr>Times New Roman</vt:lpstr>
      <vt:lpstr>Wingdings</vt:lpstr>
      <vt:lpstr>Office Theme</vt:lpstr>
      <vt:lpstr>Unit-2 Theory of Production and Cost</vt:lpstr>
      <vt:lpstr>Outlines</vt:lpstr>
      <vt:lpstr>Theory of Production</vt:lpstr>
      <vt:lpstr>Production Definition</vt:lpstr>
      <vt:lpstr>Three Aspects to Production Processes</vt:lpstr>
      <vt:lpstr>Utility</vt:lpstr>
      <vt:lpstr>Measurement of Utility</vt:lpstr>
      <vt:lpstr>1. Cardinal Utility Concept</vt:lpstr>
      <vt:lpstr>2. Ordinal Utility Concept</vt:lpstr>
      <vt:lpstr>Factors of Production</vt:lpstr>
      <vt:lpstr>1. Land</vt:lpstr>
      <vt:lpstr>2. Labor</vt:lpstr>
      <vt:lpstr>3. Capital</vt:lpstr>
      <vt:lpstr>4. Entrepreneur</vt:lpstr>
      <vt:lpstr>Production Function</vt:lpstr>
      <vt:lpstr>The Law of Variable Proportions</vt:lpstr>
      <vt:lpstr>Cont…</vt:lpstr>
      <vt:lpstr>Assumptions of the Law of Variable Proportions</vt:lpstr>
      <vt:lpstr>Example</vt:lpstr>
      <vt:lpstr>Stages of Law of Variable Proportions</vt:lpstr>
      <vt:lpstr>1. Increasing Returns</vt:lpstr>
      <vt:lpstr>2. Diminishing Returns</vt:lpstr>
      <vt:lpstr>3. Negative Marginal Returns</vt:lpstr>
      <vt:lpstr>Cont…</vt:lpstr>
      <vt:lpstr>The Law of Returns to Scale</vt:lpstr>
      <vt:lpstr>Assumptions of the Law of Returns to Scale</vt:lpstr>
      <vt:lpstr>Example</vt:lpstr>
      <vt:lpstr>Cont…</vt:lpstr>
      <vt:lpstr>Stages of Law of Returns to Scale</vt:lpstr>
      <vt:lpstr>1. Increasing Returns to Scale</vt:lpstr>
      <vt:lpstr>2. Constant Returns to Scale</vt:lpstr>
      <vt:lpstr>3. Diminishing Returns to Scale</vt:lpstr>
      <vt:lpstr>Cost</vt:lpstr>
      <vt:lpstr>Classification of Cost </vt:lpstr>
      <vt:lpstr>On the basis of Service Tenure</vt:lpstr>
      <vt:lpstr>Cont...</vt:lpstr>
      <vt:lpstr>On the basis of Cost Behaviour to Production Volume</vt:lpstr>
      <vt:lpstr>Cont…</vt:lpstr>
      <vt:lpstr>On the basis of Changes in Total Costs in Relation to Certain Specified Volume</vt:lpstr>
      <vt:lpstr>Cont…</vt:lpstr>
      <vt:lpstr>Other Important Costs</vt:lpstr>
      <vt:lpstr>Cont…</vt:lpstr>
      <vt:lpstr>Cont…</vt:lpstr>
      <vt:lpstr>Break-Even Analysis</vt:lpstr>
      <vt:lpstr>Assumptions of Break-Even Analysis</vt:lpstr>
      <vt:lpstr>Break-Even Analysis Equation</vt:lpstr>
      <vt:lpstr>Break-Even Analysis Graphical Representation</vt:lpstr>
      <vt:lpstr>Break-Even Analysis</vt:lpstr>
      <vt:lpstr>Limitation of Break-Even Analysis</vt:lpstr>
      <vt:lpstr>Cont…</vt:lpstr>
      <vt:lpstr>Application of Break-Even Analysis</vt:lpstr>
      <vt:lpstr>Contribution</vt:lpstr>
      <vt:lpstr>Margin of Safety (M.S.)</vt:lpstr>
      <vt:lpstr>Cont…</vt:lpstr>
      <vt:lpstr>Margin of Safety (M.S.) Example 1</vt:lpstr>
      <vt:lpstr>Cont…</vt:lpstr>
      <vt:lpstr>Cont…</vt:lpstr>
      <vt:lpstr>Cont…</vt:lpstr>
      <vt:lpstr>Margin of Safety (M.S.) Example 2</vt:lpstr>
      <vt:lpstr>PowerPoint Presentation</vt:lpstr>
    </vt:vector>
  </TitlesOfParts>
  <Company>Darshan Institute of Engg. &amp; Tech.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NAIMISH</cp:lastModifiedBy>
  <cp:revision>1602</cp:revision>
  <dcterms:created xsi:type="dcterms:W3CDTF">2013-05-17T03:00:03Z</dcterms:created>
  <dcterms:modified xsi:type="dcterms:W3CDTF">2017-09-28T06:07:07Z</dcterms:modified>
</cp:coreProperties>
</file>