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351" r:id="rId2"/>
    <p:sldId id="400" r:id="rId3"/>
    <p:sldId id="412" r:id="rId4"/>
    <p:sldId id="413" r:id="rId5"/>
    <p:sldId id="414" r:id="rId6"/>
    <p:sldId id="415" r:id="rId7"/>
    <p:sldId id="442" r:id="rId8"/>
    <p:sldId id="417" r:id="rId9"/>
    <p:sldId id="444" r:id="rId10"/>
    <p:sldId id="418" r:id="rId11"/>
    <p:sldId id="419" r:id="rId12"/>
    <p:sldId id="420" r:id="rId13"/>
    <p:sldId id="421" r:id="rId14"/>
    <p:sldId id="445" r:id="rId15"/>
    <p:sldId id="422" r:id="rId16"/>
    <p:sldId id="447" r:id="rId17"/>
    <p:sldId id="423" r:id="rId18"/>
    <p:sldId id="425" r:id="rId19"/>
    <p:sldId id="427" r:id="rId20"/>
    <p:sldId id="428" r:id="rId21"/>
    <p:sldId id="429" r:id="rId22"/>
    <p:sldId id="430" r:id="rId23"/>
    <p:sldId id="431" r:id="rId24"/>
    <p:sldId id="432" r:id="rId25"/>
    <p:sldId id="433" r:id="rId26"/>
    <p:sldId id="434" r:id="rId27"/>
    <p:sldId id="448" r:id="rId28"/>
    <p:sldId id="435" r:id="rId29"/>
    <p:sldId id="436" r:id="rId30"/>
    <p:sldId id="437" r:id="rId31"/>
    <p:sldId id="438" r:id="rId32"/>
    <p:sldId id="44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GbtPKyAfqe+ixuhNyWiu2g==" hashData="riOkGnl4R5IGwABtUiGlShARrMuey2+a+naws1CSiQXpsHpTOga9TvnxLl/SlRS6DKXkSF9p8y454svDa8Lakw=="/>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95E"/>
    <a:srgbClr val="FF6702"/>
    <a:srgbClr val="E40524"/>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94660"/>
  </p:normalViewPr>
  <p:slideViewPr>
    <p:cSldViewPr>
      <p:cViewPr varScale="1">
        <p:scale>
          <a:sx n="65" d="100"/>
          <a:sy n="65" d="100"/>
        </p:scale>
        <p:origin x="1398"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28-09-2017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2263384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800" noProof="1" smtClean="0">
                <a:solidFill>
                  <a:srgbClr val="FFFFFF"/>
                </a:solidFill>
                <a:latin typeface="+mj-lt"/>
                <a:ea typeface="Open Sans" panose="020B0606030504020204" pitchFamily="34" charset="0"/>
                <a:cs typeface="Open Sans" panose="020B0606030504020204" pitchFamily="34" charset="0"/>
              </a:rPr>
              <a:t>Darshan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645437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ChangeAspect="1"/>
          </p:cNvSpPr>
          <p:nvPr>
            <p:ph type="title"/>
          </p:nvPr>
        </p:nvSpPr>
        <p:spPr>
          <a:xfrm>
            <a:off x="190500" y="-46037"/>
            <a:ext cx="8763000" cy="808037"/>
          </a:xfrm>
        </p:spPr>
        <p:txBody>
          <a:bodyPr wrap="none">
            <a:normAutofit/>
          </a:bodyPr>
          <a:lstStyle>
            <a:lvl1pPr algn="l">
              <a:defRPr sz="4400" b="0">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734704"/>
            <a:ext cx="8763000" cy="5638800"/>
          </a:xfrm>
        </p:spPr>
        <p:txBody>
          <a:bodyPr>
            <a:noAutofit/>
          </a:bodyPr>
          <a:lstStyle>
            <a:lvl1pPr marL="342900" indent="-342900" algn="just">
              <a:lnSpc>
                <a:spcPct val="114000"/>
              </a:lnSpc>
              <a:buClr>
                <a:schemeClr val="tx1"/>
              </a:buClr>
              <a:buFont typeface="Wingdings" pitchFamily="2" charset="2"/>
              <a:buChar char="§"/>
              <a:defRPr sz="2400" b="0">
                <a:solidFill>
                  <a:schemeClr val="tx1"/>
                </a:solidFill>
                <a:latin typeface="+mj-lt"/>
                <a:ea typeface="Times New Roman" panose="02020603050405020304" pitchFamily="18" charset="0"/>
                <a:cs typeface="Times New Roman" panose="02020603050405020304" pitchFamily="18" charset="0"/>
              </a:defRPr>
            </a:lvl1pPr>
            <a:lvl2pPr marL="742950" indent="-285750" algn="just">
              <a:lnSpc>
                <a:spcPct val="114000"/>
              </a:lnSpc>
              <a:buClr>
                <a:srgbClr val="002060"/>
              </a:buClr>
              <a:buFont typeface="Arial" pitchFamily="34" charset="0"/>
              <a:buChar char="•"/>
              <a:defRPr sz="2200">
                <a:solidFill>
                  <a:srgbClr val="002060"/>
                </a:solidFill>
                <a:latin typeface="+mj-lt"/>
                <a:ea typeface="Times New Roman" panose="02020603050405020304" pitchFamily="18" charset="0"/>
                <a:cs typeface="Times New Roman" panose="02020603050405020304" pitchFamily="18" charset="0"/>
              </a:defRPr>
            </a:lvl2pPr>
            <a:lvl3pPr marL="1143000" indent="-228600" algn="just">
              <a:lnSpc>
                <a:spcPct val="114000"/>
              </a:lnSpc>
              <a:buClr>
                <a:schemeClr val="tx1"/>
              </a:buClr>
              <a:buFont typeface="Courier New" pitchFamily="49" charset="0"/>
              <a:buChar char="o"/>
              <a:defRPr sz="2000">
                <a:latin typeface="+mj-lt"/>
                <a:ea typeface="Times New Roman" panose="02020603050405020304" pitchFamily="18" charset="0"/>
                <a:cs typeface="Times New Roman" panose="02020603050405020304" pitchFamily="18" charset="0"/>
              </a:defRPr>
            </a:lvl3pPr>
            <a:lvl4pPr algn="just">
              <a:lnSpc>
                <a:spcPct val="114000"/>
              </a:lnSpc>
              <a:buClr>
                <a:srgbClr val="002060"/>
              </a:buClr>
              <a:defRPr sz="1800">
                <a:solidFill>
                  <a:srgbClr val="002060"/>
                </a:solidFill>
                <a:latin typeface="+mj-lt"/>
                <a:ea typeface="Times New Roman" panose="02020603050405020304" pitchFamily="18" charset="0"/>
                <a:cs typeface="Times New Roman" panose="02020603050405020304" pitchFamily="18" charset="0"/>
              </a:defRPr>
            </a:lvl4pPr>
            <a:lvl5pPr algn="just">
              <a:lnSpc>
                <a:spcPct val="114000"/>
              </a:lnSpc>
              <a:buClr>
                <a:schemeClr val="tx1"/>
              </a:buClr>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b="0" noProof="1" smtClean="0">
                <a:solidFill>
                  <a:srgbClr val="FFFFFF"/>
                </a:solidFill>
                <a:latin typeface="+mj-lt"/>
                <a:ea typeface="Open Sans" panose="020B0606030504020204" pitchFamily="34" charset="0"/>
                <a:cs typeface="Open Sans" panose="020B0606030504020204" pitchFamily="34" charset="0"/>
              </a:rPr>
              <a:t>Unit-3 </a:t>
            </a:r>
            <a:r>
              <a:rPr lang="en-US" b="0" dirty="0" smtClean="0">
                <a:solidFill>
                  <a:schemeClr val="bg1"/>
                </a:solidFill>
                <a:ea typeface="Open Sans Semibold" panose="020B0706030804020204" pitchFamily="34" charset="0"/>
                <a:cs typeface="Open Sans Semibold" panose="020B0706030804020204" pitchFamily="34" charset="0"/>
              </a:rPr>
              <a:t>Markets and National Income </a:t>
            </a:r>
            <a:r>
              <a:rPr lang="en-IN" sz="1800" b="0" baseline="0" noProof="1" smtClean="0">
                <a:solidFill>
                  <a:srgbClr val="FFFFFF"/>
                </a:solidFill>
                <a:latin typeface="+mj-lt"/>
                <a:ea typeface="Open Sans Semibold" panose="020B0706030804020204" pitchFamily="34" charset="0"/>
                <a:cs typeface="Open Sans Semibold" panose="020B0706030804020204" pitchFamily="34" charset="0"/>
              </a:rPr>
              <a:t>          </a:t>
            </a:r>
            <a:r>
              <a:rPr lang="da-DK" sz="1800" noProof="1" smtClean="0">
                <a:solidFill>
                  <a:srgbClr val="FFFFFF"/>
                </a:solidFill>
                <a:latin typeface="+mj-lt"/>
                <a:ea typeface="Open Sans" panose="020B0606030504020204" pitchFamily="34" charset="0"/>
                <a:cs typeface="Open Sans" panose="020B0606030504020204" pitchFamily="34" charset="0"/>
              </a:rPr>
              <a:t>Darshan Institute of Engineering &amp; Technology     </a:t>
            </a:r>
            <a:fld id="{7FFA1A64-BA1B-4571-8986-9ABE0ED655B5}" type="slidenum">
              <a:rPr lang="da-DK" sz="1800" noProof="1" smtClean="0">
                <a:solidFill>
                  <a:srgbClr val="FFFFFF"/>
                </a:solidFill>
                <a:latin typeface="+mj-lt"/>
                <a:ea typeface="Open Sans" panose="020B0606030504020204" pitchFamily="34" charset="0"/>
                <a:cs typeface="Open Sans" panose="020B0606030504020204" pitchFamily="34" charset="0"/>
              </a:rPr>
              <a:t>‹#›</a:t>
            </a:fld>
            <a:r>
              <a:rPr lang="da-DK" sz="1800" noProof="1" smtClean="0">
                <a:solidFill>
                  <a:srgbClr val="FFFFFF"/>
                </a:solidFill>
                <a:latin typeface="+mj-lt"/>
                <a:ea typeface="Open Sans" panose="020B0606030504020204" pitchFamily="34" charset="0"/>
                <a:cs typeface="Open Sans" panose="020B0606030504020204" pitchFamily="34" charset="0"/>
              </a:rPr>
              <a:t> </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6858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3435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noChangeAspect="1"/>
          </p:cNvSpPr>
          <p:nvPr>
            <p:ph type="title"/>
          </p:nvPr>
        </p:nvSpPr>
        <p:spPr>
          <a:xfrm>
            <a:off x="190500" y="-46037"/>
            <a:ext cx="8763000" cy="808037"/>
          </a:xfrm>
        </p:spPr>
        <p:txBody>
          <a:bodyPr wrap="none">
            <a:normAutofit/>
          </a:bodyPr>
          <a:lstStyle>
            <a:lvl1pPr algn="l">
              <a:defRPr sz="4400" b="0">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734704"/>
            <a:ext cx="4381500" cy="5638800"/>
          </a:xfrm>
        </p:spPr>
        <p:txBody>
          <a:bodyPr>
            <a:noAutofit/>
          </a:bodyPr>
          <a:lstStyle>
            <a:lvl1pPr marL="342900" indent="-342900" algn="just">
              <a:lnSpc>
                <a:spcPct val="114000"/>
              </a:lnSpc>
              <a:buClr>
                <a:schemeClr val="tx1"/>
              </a:buClr>
              <a:buFont typeface="Wingdings" pitchFamily="2" charset="2"/>
              <a:buChar char="§"/>
              <a:defRPr sz="2400" b="0">
                <a:solidFill>
                  <a:schemeClr val="tx1"/>
                </a:solidFill>
                <a:latin typeface="+mj-lt"/>
                <a:ea typeface="Times New Roman" panose="02020603050405020304" pitchFamily="18" charset="0"/>
                <a:cs typeface="Times New Roman" panose="02020603050405020304" pitchFamily="18" charset="0"/>
              </a:defRPr>
            </a:lvl1pPr>
            <a:lvl2pPr marL="742950" indent="-285750" algn="just">
              <a:lnSpc>
                <a:spcPct val="114000"/>
              </a:lnSpc>
              <a:buClr>
                <a:srgbClr val="002060"/>
              </a:buClr>
              <a:buFont typeface="Arial" pitchFamily="34" charset="0"/>
              <a:buChar char="•"/>
              <a:defRPr sz="2200">
                <a:solidFill>
                  <a:srgbClr val="002060"/>
                </a:solidFill>
                <a:latin typeface="+mj-lt"/>
                <a:ea typeface="Times New Roman" panose="02020603050405020304" pitchFamily="18" charset="0"/>
                <a:cs typeface="Times New Roman" panose="02020603050405020304" pitchFamily="18" charset="0"/>
              </a:defRPr>
            </a:lvl2pPr>
            <a:lvl3pPr marL="1143000" indent="-228600" algn="just">
              <a:lnSpc>
                <a:spcPct val="114000"/>
              </a:lnSpc>
              <a:buClr>
                <a:schemeClr val="tx1"/>
              </a:buClr>
              <a:buFont typeface="Courier New" pitchFamily="49" charset="0"/>
              <a:buChar char="o"/>
              <a:defRPr sz="2000">
                <a:latin typeface="+mj-lt"/>
                <a:ea typeface="Times New Roman" panose="02020603050405020304" pitchFamily="18" charset="0"/>
                <a:cs typeface="Times New Roman" panose="02020603050405020304" pitchFamily="18" charset="0"/>
              </a:defRPr>
            </a:lvl3pPr>
            <a:lvl4pPr algn="just">
              <a:lnSpc>
                <a:spcPct val="114000"/>
              </a:lnSpc>
              <a:buClr>
                <a:srgbClr val="002060"/>
              </a:buClr>
              <a:defRPr sz="1800">
                <a:solidFill>
                  <a:srgbClr val="002060"/>
                </a:solidFill>
                <a:latin typeface="+mj-lt"/>
                <a:ea typeface="Times New Roman" panose="02020603050405020304" pitchFamily="18" charset="0"/>
                <a:cs typeface="Times New Roman" panose="02020603050405020304" pitchFamily="18" charset="0"/>
              </a:defRPr>
            </a:lvl4pPr>
            <a:lvl5pPr algn="just">
              <a:lnSpc>
                <a:spcPct val="114000"/>
              </a:lnSpc>
              <a:buClr>
                <a:schemeClr val="tx1"/>
              </a:buClr>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Unit-1 Introduction to Economics</a:t>
            </a:r>
            <a:r>
              <a:rPr lang="en-IN" sz="1800" noProof="1" smtClean="0">
                <a:solidFill>
                  <a:srgbClr val="FFFFFF"/>
                </a:solidFill>
                <a:latin typeface="+mj-lt"/>
                <a:ea typeface="Open Sans" panose="020B0606030504020204" pitchFamily="34" charset="0"/>
                <a:cs typeface="Open Sans" panose="020B0606030504020204" pitchFamily="34" charset="0"/>
              </a:rPr>
              <a:t>		</a:t>
            </a:r>
            <a:r>
              <a:rPr lang="da-DK" sz="1800" baseline="0" noProof="1" smtClean="0">
                <a:solidFill>
                  <a:srgbClr val="FFFFFF"/>
                </a:solidFill>
                <a:latin typeface="+mj-lt"/>
                <a:ea typeface="Open Sans" panose="020B0606030504020204" pitchFamily="34" charset="0"/>
                <a:cs typeface="Open Sans" panose="020B0606030504020204" pitchFamily="34" charset="0"/>
              </a:rPr>
              <a:t> </a:t>
            </a:r>
            <a:r>
              <a:rPr lang="da-DK" sz="1800" noProof="1" smtClean="0">
                <a:solidFill>
                  <a:srgbClr val="FFFFFF"/>
                </a:solidFill>
                <a:latin typeface="+mj-lt"/>
                <a:ea typeface="Open Sans" panose="020B0606030504020204" pitchFamily="34" charset="0"/>
                <a:cs typeface="Open Sans" panose="020B0606030504020204" pitchFamily="34" charset="0"/>
              </a:rPr>
              <a:t>Darshan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6858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5"/>
          <p:cNvSpPr>
            <a:spLocks noGrp="1"/>
          </p:cNvSpPr>
          <p:nvPr>
            <p:ph type="sldNum" sz="quarter" idx="12"/>
          </p:nvPr>
        </p:nvSpPr>
        <p:spPr>
          <a:xfrm>
            <a:off x="7010400" y="6096000"/>
            <a:ext cx="2133600" cy="365125"/>
          </a:xfrm>
        </p:spPr>
        <p:txBody>
          <a:bodyPr/>
          <a:lstStyle>
            <a:lvl1pPr>
              <a:defRPr sz="1400"/>
            </a:lvl1pPr>
          </a:lstStyle>
          <a:p>
            <a:fld id="{5EA8BEFB-AE5B-48F9-BBAD-B489CDE48C80}" type="slidenum">
              <a:rPr lang="en-US" smtClean="0"/>
              <a:pPr/>
              <a:t>‹#›</a:t>
            </a:fld>
            <a:endParaRPr lang="en-US" dirty="0"/>
          </a:p>
        </p:txBody>
      </p:sp>
      <p:sp>
        <p:nvSpPr>
          <p:cNvPr id="8" name="Content Placeholder 2"/>
          <p:cNvSpPr>
            <a:spLocks noGrp="1"/>
          </p:cNvSpPr>
          <p:nvPr>
            <p:ph idx="13"/>
          </p:nvPr>
        </p:nvSpPr>
        <p:spPr>
          <a:xfrm>
            <a:off x="4597021" y="726744"/>
            <a:ext cx="4381500" cy="5638800"/>
          </a:xfrm>
        </p:spPr>
        <p:txBody>
          <a:bodyPr>
            <a:noAutofit/>
          </a:bodyPr>
          <a:lstStyle>
            <a:lvl1pPr marL="342900" indent="-342900" algn="just">
              <a:lnSpc>
                <a:spcPct val="114000"/>
              </a:lnSpc>
              <a:buClr>
                <a:schemeClr val="tx1"/>
              </a:buClr>
              <a:buFont typeface="Wingdings" pitchFamily="2" charset="2"/>
              <a:buChar char="§"/>
              <a:defRPr sz="2400" b="0">
                <a:solidFill>
                  <a:schemeClr val="tx1"/>
                </a:solidFill>
                <a:latin typeface="+mj-lt"/>
                <a:ea typeface="Times New Roman" panose="02020603050405020304" pitchFamily="18" charset="0"/>
                <a:cs typeface="Times New Roman" panose="02020603050405020304" pitchFamily="18" charset="0"/>
              </a:defRPr>
            </a:lvl1pPr>
            <a:lvl2pPr marL="742950" indent="-285750" algn="just">
              <a:lnSpc>
                <a:spcPct val="114000"/>
              </a:lnSpc>
              <a:buClr>
                <a:srgbClr val="002060"/>
              </a:buClr>
              <a:buFont typeface="Arial" pitchFamily="34" charset="0"/>
              <a:buChar char="•"/>
              <a:defRPr sz="2200">
                <a:solidFill>
                  <a:srgbClr val="002060"/>
                </a:solidFill>
                <a:latin typeface="+mj-lt"/>
                <a:ea typeface="Times New Roman" panose="02020603050405020304" pitchFamily="18" charset="0"/>
                <a:cs typeface="Times New Roman" panose="02020603050405020304" pitchFamily="18" charset="0"/>
              </a:defRPr>
            </a:lvl2pPr>
            <a:lvl3pPr marL="1143000" indent="-228600" algn="just">
              <a:lnSpc>
                <a:spcPct val="114000"/>
              </a:lnSpc>
              <a:buClr>
                <a:schemeClr val="tx1"/>
              </a:buClr>
              <a:buFont typeface="Courier New" pitchFamily="49" charset="0"/>
              <a:buChar char="o"/>
              <a:defRPr sz="2000">
                <a:latin typeface="+mj-lt"/>
                <a:ea typeface="Times New Roman" panose="02020603050405020304" pitchFamily="18" charset="0"/>
                <a:cs typeface="Times New Roman" panose="02020603050405020304" pitchFamily="18" charset="0"/>
              </a:defRPr>
            </a:lvl3pPr>
            <a:lvl4pPr algn="just">
              <a:lnSpc>
                <a:spcPct val="114000"/>
              </a:lnSpc>
              <a:buClr>
                <a:srgbClr val="002060"/>
              </a:buClr>
              <a:defRPr sz="1800">
                <a:solidFill>
                  <a:srgbClr val="002060"/>
                </a:solidFill>
                <a:latin typeface="+mj-lt"/>
                <a:ea typeface="Times New Roman" panose="02020603050405020304" pitchFamily="18" charset="0"/>
                <a:cs typeface="Times New Roman" panose="02020603050405020304" pitchFamily="18" charset="0"/>
              </a:defRPr>
            </a:lvl4pPr>
            <a:lvl5pPr algn="just">
              <a:lnSpc>
                <a:spcPct val="114000"/>
              </a:lnSpc>
              <a:buClr>
                <a:schemeClr val="tx1"/>
              </a:buClr>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818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8" grpId="0" build="p">
        <p:tmplLst>
          <p:tmpl lvl="1">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tradingeconomics.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hyperlink" Target="https://tradingeconomics.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03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12821" y="4191000"/>
            <a:ext cx="7162800" cy="1676400"/>
          </a:xfrm>
        </p:spPr>
        <p:txBody>
          <a:bodyPr>
            <a:noAutofit/>
          </a:bodyPr>
          <a:lstStyle/>
          <a:p>
            <a:pPr algn="l">
              <a:spcBef>
                <a:spcPts val="0"/>
              </a:spcBef>
            </a:pPr>
            <a:r>
              <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Vijay M. </a:t>
            </a:r>
            <a:r>
              <a:rPr lang="en-US" sz="36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Shekhat</a:t>
            </a:r>
            <a:endPar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vijay.shekhat@darshan.ac.in</a:t>
            </a:r>
          </a:p>
          <a:p>
            <a:pPr algn="l">
              <a:spcBef>
                <a:spcPts val="0"/>
              </a:spcBef>
            </a:pPr>
            <a:r>
              <a:rPr lang="en-US" sz="2000" dirty="0" smtClean="0">
                <a:solidFill>
                  <a:schemeClr val="tx1">
                    <a:lumMod val="75000"/>
                    <a:lumOff val="25000"/>
                  </a:schemeClr>
                </a:solidFill>
                <a:latin typeface="+mj-lt"/>
                <a:ea typeface="Open Sans" panose="020B0606030504020204" pitchFamily="34" charset="0"/>
                <a:cs typeface="Open Sans" panose="020B0606030504020204" pitchFamily="34" charset="0"/>
              </a:rPr>
              <a:t>+91 9727235778</a:t>
            </a:r>
            <a:endParaRPr lang="en-US" sz="2000" dirty="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Computer Engineering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Technology</a:t>
            </a:r>
          </a:p>
        </p:txBody>
      </p:sp>
      <p:sp>
        <p:nvSpPr>
          <p:cNvPr id="2" name="Title 1"/>
          <p:cNvSpPr>
            <a:spLocks noGrp="1"/>
          </p:cNvSpPr>
          <p:nvPr>
            <p:ph type="ctrTitle"/>
          </p:nvPr>
        </p:nvSpPr>
        <p:spPr>
          <a:xfrm>
            <a:off x="304800" y="1295399"/>
            <a:ext cx="8839200" cy="2743201"/>
          </a:xfrm>
        </p:spPr>
        <p:txBody>
          <a:bodyPr anchor="b">
            <a:noAutofit/>
          </a:bodyPr>
          <a:lstStyle/>
          <a:p>
            <a:pPr algn="l"/>
            <a:r>
              <a:rPr lang="en-US" sz="5400" b="1" dirty="0" smtClean="0">
                <a:solidFill>
                  <a:schemeClr val="bg1"/>
                </a:solidFill>
                <a:latin typeface="+mj-lt"/>
                <a:ea typeface="Open Sans Semibold" panose="020B0706030804020204" pitchFamily="34" charset="0"/>
                <a:cs typeface="Open Sans Semibold" panose="020B0706030804020204" pitchFamily="34" charset="0"/>
              </a:rPr>
              <a:t>Unit-3</a:t>
            </a:r>
            <a:r>
              <a:rPr lang="en-US" sz="5400" b="1" dirty="0">
                <a:solidFill>
                  <a:schemeClr val="bg1"/>
                </a:solidFill>
                <a:latin typeface="+mj-lt"/>
                <a:ea typeface="Open Sans Semibold" panose="020B0706030804020204" pitchFamily="34" charset="0"/>
                <a:cs typeface="Open Sans Semibold" panose="020B0706030804020204" pitchFamily="34" charset="0"/>
              </a:rPr>
              <a:t/>
            </a:r>
            <a:br>
              <a:rPr lang="en-US" sz="5400" b="1" dirty="0">
                <a:solidFill>
                  <a:schemeClr val="bg1"/>
                </a:solidFill>
                <a:latin typeface="+mj-lt"/>
                <a:ea typeface="Open Sans Semibold" panose="020B0706030804020204" pitchFamily="34" charset="0"/>
                <a:cs typeface="Open Sans Semibold" panose="020B0706030804020204" pitchFamily="34" charset="0"/>
              </a:rPr>
            </a:br>
            <a:r>
              <a:rPr lang="en-US" sz="5400" b="1" dirty="0">
                <a:solidFill>
                  <a:schemeClr val="bg1"/>
                </a:solidFill>
                <a:latin typeface="+mj-lt"/>
                <a:ea typeface="Open Sans Semibold" panose="020B0706030804020204" pitchFamily="34" charset="0"/>
                <a:cs typeface="Open Sans Semibold" panose="020B0706030804020204" pitchFamily="34" charset="0"/>
              </a:rPr>
              <a:t>Markets </a:t>
            </a:r>
            <a:r>
              <a:rPr lang="en-US" sz="5400" b="1" dirty="0" smtClean="0">
                <a:solidFill>
                  <a:schemeClr val="bg1"/>
                </a:solidFill>
                <a:latin typeface="+mj-lt"/>
                <a:ea typeface="Open Sans Semibold" panose="020B0706030804020204" pitchFamily="34" charset="0"/>
                <a:cs typeface="Open Sans Semibold" panose="020B0706030804020204" pitchFamily="34" charset="0"/>
              </a:rPr>
              <a:t>and </a:t>
            </a:r>
            <a:r>
              <a:rPr lang="en-US" sz="5400" b="1" dirty="0">
                <a:solidFill>
                  <a:schemeClr val="bg1"/>
                </a:solidFill>
                <a:latin typeface="+mj-lt"/>
                <a:ea typeface="Open Sans Semibold" panose="020B0706030804020204" pitchFamily="34" charset="0"/>
                <a:cs typeface="Open Sans Semibold" panose="020B0706030804020204" pitchFamily="34" charset="0"/>
              </a:rPr>
              <a:t>National Income</a:t>
            </a:r>
            <a:endParaRPr lang="en-US" b="1" dirty="0">
              <a:solidFill>
                <a:schemeClr val="bg1"/>
              </a:solidFill>
              <a:latin typeface="+mj-lt"/>
              <a:ea typeface="Open Sans Semibold" panose="020B0706030804020204" pitchFamily="34" charset="0"/>
              <a:cs typeface="Open Sans Semibold" panose="020B0706030804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3012" y="5445241"/>
            <a:ext cx="3698588" cy="876404"/>
          </a:xfrm>
          <a:prstGeom prst="rect">
            <a:avLst/>
          </a:prstGeom>
        </p:spPr>
      </p:pic>
      <p:sp>
        <p:nvSpPr>
          <p:cNvPr id="9" name="Rounded Rectangle 8"/>
          <p:cNvSpPr/>
          <p:nvPr/>
        </p:nvSpPr>
        <p:spPr>
          <a:xfrm>
            <a:off x="179696" y="219300"/>
            <a:ext cx="4849504" cy="10761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000" dirty="0" smtClean="0">
                <a:solidFill>
                  <a:prstClr val="white"/>
                </a:solidFill>
              </a:rPr>
              <a:t>Engineering Economics and Management (2130004)</a:t>
            </a:r>
            <a:endParaRPr lang="en-US" sz="3000" dirty="0">
              <a:solidFill>
                <a:prstClr val="white"/>
              </a:solidFill>
            </a:endParaRPr>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7612" y="219300"/>
            <a:ext cx="3703317"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9189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Monopolistic Market</a:t>
            </a:r>
          </a:p>
        </p:txBody>
      </p:sp>
      <p:sp>
        <p:nvSpPr>
          <p:cNvPr id="3" name="Content Placeholder 2"/>
          <p:cNvSpPr>
            <a:spLocks noGrp="1"/>
          </p:cNvSpPr>
          <p:nvPr>
            <p:ph idx="1"/>
          </p:nvPr>
        </p:nvSpPr>
        <p:spPr/>
        <p:txBody>
          <a:bodyPr/>
          <a:lstStyle/>
          <a:p>
            <a:pPr lvl="0"/>
            <a:r>
              <a:rPr lang="en-US" dirty="0"/>
              <a:t>The perfect competition and the monopoly are the extreme state of market structure which is unrealistic in real world.</a:t>
            </a:r>
          </a:p>
          <a:p>
            <a:r>
              <a:rPr lang="en-US" dirty="0" smtClean="0"/>
              <a:t>Monopolistic market is </a:t>
            </a:r>
            <a:r>
              <a:rPr lang="en-US" dirty="0" smtClean="0">
                <a:solidFill>
                  <a:srgbClr val="FF0000"/>
                </a:solidFill>
              </a:rPr>
              <a:t>formed by a high number of firms</a:t>
            </a:r>
            <a:r>
              <a:rPr lang="en-US" dirty="0" smtClean="0"/>
              <a:t>.</a:t>
            </a:r>
          </a:p>
          <a:p>
            <a:r>
              <a:rPr lang="en-US" dirty="0" smtClean="0"/>
              <a:t>Each seller will be considered as a </a:t>
            </a:r>
            <a:r>
              <a:rPr lang="en-US" dirty="0" smtClean="0">
                <a:solidFill>
                  <a:srgbClr val="FF0000"/>
                </a:solidFill>
              </a:rPr>
              <a:t>monopoly due to differentiation in product</a:t>
            </a:r>
            <a:r>
              <a:rPr lang="en-US" dirty="0" smtClean="0"/>
              <a:t>.</a:t>
            </a:r>
          </a:p>
          <a:p>
            <a:r>
              <a:rPr lang="en-US" dirty="0" smtClean="0"/>
              <a:t>But the whole market is considered as competitive because the </a:t>
            </a:r>
            <a:r>
              <a:rPr lang="en-US" dirty="0" smtClean="0">
                <a:solidFill>
                  <a:srgbClr val="FF0000"/>
                </a:solidFill>
              </a:rPr>
              <a:t>degree of differentiation is not high</a:t>
            </a:r>
            <a:r>
              <a:rPr lang="en-US" dirty="0" smtClean="0"/>
              <a:t>.</a:t>
            </a:r>
          </a:p>
          <a:p>
            <a:r>
              <a:rPr lang="en-US" dirty="0" smtClean="0"/>
              <a:t>For Example:</a:t>
            </a:r>
          </a:p>
        </p:txBody>
      </p:sp>
      <p:pic>
        <p:nvPicPr>
          <p:cNvPr id="2050" name="Picture 2" descr="Image result for horli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699932"/>
            <a:ext cx="2209800" cy="27008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bournvi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8766" y="3886200"/>
            <a:ext cx="2078809" cy="25164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5661417" y="3670362"/>
            <a:ext cx="2382652" cy="2672434"/>
          </a:xfrm>
          <a:prstGeom prst="rect">
            <a:avLst/>
          </a:prstGeom>
        </p:spPr>
      </p:pic>
    </p:spTree>
    <p:extLst>
      <p:ext uri="{BB962C8B-B14F-4D97-AF65-F5344CB8AC3E}">
        <p14:creationId xmlns:p14="http://schemas.microsoft.com/office/powerpoint/2010/main" val="413380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500"/>
                                  </p:stCondLst>
                                  <p:childTnLst>
                                    <p:set>
                                      <p:cBhvr>
                                        <p:cTn id="29" dur="1" fill="hold">
                                          <p:stCondLst>
                                            <p:cond delay="0"/>
                                          </p:stCondLst>
                                        </p:cTn>
                                        <p:tgtEl>
                                          <p:spTgt spid="2052"/>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nodeType="afterEffect">
                                  <p:stCondLst>
                                    <p:cond delay="50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Characteristics of Monopolistic </a:t>
            </a:r>
            <a:r>
              <a:rPr lang="en-US" sz="3200" dirty="0"/>
              <a:t>Competition Market</a:t>
            </a:r>
          </a:p>
        </p:txBody>
      </p:sp>
      <p:sp>
        <p:nvSpPr>
          <p:cNvPr id="3" name="Content Placeholder 2"/>
          <p:cNvSpPr>
            <a:spLocks noGrp="1"/>
          </p:cNvSpPr>
          <p:nvPr>
            <p:ph idx="1"/>
          </p:nvPr>
        </p:nvSpPr>
        <p:spPr/>
        <p:txBody>
          <a:bodyPr/>
          <a:lstStyle/>
          <a:p>
            <a:r>
              <a:rPr lang="en-US" dirty="0" smtClean="0">
                <a:solidFill>
                  <a:srgbClr val="FF0000"/>
                </a:solidFill>
              </a:rPr>
              <a:t>Large number of buyers.</a:t>
            </a:r>
          </a:p>
          <a:p>
            <a:r>
              <a:rPr lang="en-US" dirty="0" smtClean="0">
                <a:solidFill>
                  <a:srgbClr val="FF0000"/>
                </a:solidFill>
              </a:rPr>
              <a:t>Large number of sellers</a:t>
            </a:r>
            <a:r>
              <a:rPr lang="en-US" dirty="0" smtClean="0"/>
              <a:t>, but less than the perfect competition.</a:t>
            </a:r>
          </a:p>
          <a:p>
            <a:r>
              <a:rPr lang="en-US" dirty="0" smtClean="0">
                <a:solidFill>
                  <a:srgbClr val="FF0000"/>
                </a:solidFill>
              </a:rPr>
              <a:t>Product differentiation,</a:t>
            </a:r>
            <a:r>
              <a:rPr lang="en-US" dirty="0" smtClean="0"/>
              <a:t> where the </a:t>
            </a:r>
            <a:r>
              <a:rPr lang="en-US" dirty="0"/>
              <a:t>concept of the homogeneous products of perfect competition is changed to close substitutes</a:t>
            </a:r>
            <a:r>
              <a:rPr lang="en-US" dirty="0" smtClean="0"/>
              <a:t>.</a:t>
            </a:r>
          </a:p>
          <a:p>
            <a:r>
              <a:rPr lang="en-US" dirty="0" smtClean="0">
                <a:solidFill>
                  <a:srgbClr val="FF0000"/>
                </a:solidFill>
              </a:rPr>
              <a:t>Less entry barrier.</a:t>
            </a:r>
          </a:p>
          <a:p>
            <a:r>
              <a:rPr lang="en-US" dirty="0" smtClean="0"/>
              <a:t>Need of </a:t>
            </a:r>
            <a:r>
              <a:rPr lang="en-US" dirty="0" smtClean="0">
                <a:solidFill>
                  <a:srgbClr val="FF0000"/>
                </a:solidFill>
              </a:rPr>
              <a:t>Huge advertisement budget </a:t>
            </a:r>
            <a:r>
              <a:rPr lang="en-US" dirty="0"/>
              <a:t>otherwise close substitute will replace market</a:t>
            </a:r>
            <a:r>
              <a:rPr lang="en-US" dirty="0" smtClean="0"/>
              <a:t>.</a:t>
            </a:r>
          </a:p>
          <a:p>
            <a:r>
              <a:rPr lang="en-US" dirty="0" smtClean="0">
                <a:solidFill>
                  <a:srgbClr val="FF0000"/>
                </a:solidFill>
              </a:rPr>
              <a:t>Price sensitive </a:t>
            </a:r>
            <a:r>
              <a:rPr lang="en-US" dirty="0" smtClean="0"/>
              <a:t>as it </a:t>
            </a:r>
            <a:r>
              <a:rPr lang="en-US" dirty="0"/>
              <a:t>is highly </a:t>
            </a:r>
            <a:r>
              <a:rPr lang="en-US" dirty="0" smtClean="0"/>
              <a:t>elastic, where minor </a:t>
            </a:r>
            <a:r>
              <a:rPr lang="en-US" dirty="0"/>
              <a:t>change in price will divert the </a:t>
            </a:r>
            <a:r>
              <a:rPr lang="en-US" dirty="0" smtClean="0"/>
              <a:t>buyer to other substitute.</a:t>
            </a:r>
          </a:p>
          <a:p>
            <a:r>
              <a:rPr lang="en-US" dirty="0" smtClean="0">
                <a:solidFill>
                  <a:srgbClr val="FF0000"/>
                </a:solidFill>
              </a:rPr>
              <a:t>Concept of group or chain</a:t>
            </a:r>
            <a:r>
              <a:rPr lang="en-US" dirty="0"/>
              <a:t> </a:t>
            </a:r>
            <a:r>
              <a:rPr lang="en-US" dirty="0" smtClean="0"/>
              <a:t>in which </a:t>
            </a:r>
            <a:r>
              <a:rPr lang="en-US" dirty="0"/>
              <a:t>a </a:t>
            </a:r>
            <a:r>
              <a:rPr lang="en-US" dirty="0" smtClean="0"/>
              <a:t>minor union may formed </a:t>
            </a:r>
            <a:r>
              <a:rPr lang="en-US" dirty="0"/>
              <a:t>through group </a:t>
            </a:r>
            <a:r>
              <a:rPr lang="en-US" dirty="0" smtClean="0"/>
              <a:t>companies, or chain </a:t>
            </a:r>
            <a:r>
              <a:rPr lang="en-US" dirty="0"/>
              <a:t>shops, </a:t>
            </a:r>
            <a:r>
              <a:rPr lang="en-US" dirty="0" smtClean="0"/>
              <a:t>or franchises </a:t>
            </a:r>
            <a:r>
              <a:rPr lang="en-US" dirty="0"/>
              <a:t>etc.</a:t>
            </a:r>
            <a:endParaRPr lang="en-US" dirty="0" smtClean="0"/>
          </a:p>
        </p:txBody>
      </p:sp>
    </p:spTree>
    <p:extLst>
      <p:ext uri="{BB962C8B-B14F-4D97-AF65-F5344CB8AC3E}">
        <p14:creationId xmlns:p14="http://schemas.microsoft.com/office/powerpoint/2010/main" val="242146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Oligopoly</a:t>
            </a:r>
            <a:r>
              <a:rPr lang="gu-IN" dirty="0" smtClean="0"/>
              <a:t> </a:t>
            </a:r>
            <a:r>
              <a:rPr lang="en-US" dirty="0" smtClean="0"/>
              <a:t>(</a:t>
            </a:r>
            <a:r>
              <a:rPr lang="gu-IN" sz="3600" dirty="0"/>
              <a:t>ઓલીગોપોલી</a:t>
            </a:r>
            <a:r>
              <a:rPr lang="gu-IN" dirty="0"/>
              <a:t>)</a:t>
            </a:r>
            <a:r>
              <a:rPr lang="en-US" dirty="0" smtClean="0"/>
              <a:t> Market</a:t>
            </a:r>
            <a:endParaRPr lang="en-US" dirty="0"/>
          </a:p>
        </p:txBody>
      </p:sp>
      <p:sp>
        <p:nvSpPr>
          <p:cNvPr id="3" name="Content Placeholder 2"/>
          <p:cNvSpPr>
            <a:spLocks noGrp="1"/>
          </p:cNvSpPr>
          <p:nvPr>
            <p:ph idx="1"/>
          </p:nvPr>
        </p:nvSpPr>
        <p:spPr/>
        <p:txBody>
          <a:bodyPr/>
          <a:lstStyle/>
          <a:p>
            <a:r>
              <a:rPr lang="en-US" dirty="0" smtClean="0"/>
              <a:t>Total market demand is shared among </a:t>
            </a:r>
            <a:r>
              <a:rPr lang="en-US" dirty="0" smtClean="0">
                <a:solidFill>
                  <a:srgbClr val="FF0000"/>
                </a:solidFill>
              </a:rPr>
              <a:t>few giant sellers</a:t>
            </a:r>
            <a:r>
              <a:rPr lang="en-US" dirty="0" smtClean="0"/>
              <a:t>. </a:t>
            </a:r>
          </a:p>
          <a:p>
            <a:r>
              <a:rPr lang="en-US" dirty="0" smtClean="0"/>
              <a:t>For e.g. </a:t>
            </a:r>
          </a:p>
          <a:p>
            <a:pPr lvl="1"/>
            <a:r>
              <a:rPr lang="en-US" dirty="0" smtClean="0"/>
              <a:t>Hero, Honda, Bajaj in </a:t>
            </a:r>
            <a:r>
              <a:rPr lang="en-US" dirty="0"/>
              <a:t>two wheeler market .</a:t>
            </a:r>
            <a:endParaRPr lang="en-US" dirty="0" smtClean="0"/>
          </a:p>
          <a:p>
            <a:r>
              <a:rPr lang="en-US" dirty="0" smtClean="0"/>
              <a:t>Each seller enjoys a defined </a:t>
            </a:r>
            <a:r>
              <a:rPr lang="en-US" dirty="0" smtClean="0">
                <a:solidFill>
                  <a:srgbClr val="FF0000"/>
                </a:solidFill>
              </a:rPr>
              <a:t>market share </a:t>
            </a:r>
            <a:r>
              <a:rPr lang="en-US" dirty="0" smtClean="0"/>
              <a:t>in the total demand.</a:t>
            </a:r>
          </a:p>
          <a:p>
            <a:pPr lvl="0"/>
            <a:r>
              <a:rPr lang="en-US" dirty="0"/>
              <a:t>O</a:t>
            </a:r>
            <a:r>
              <a:rPr lang="en-US" dirty="0" smtClean="0"/>
              <a:t>ne seller enjoying huge market share, is termed as </a:t>
            </a:r>
            <a:r>
              <a:rPr lang="en-US" dirty="0" smtClean="0">
                <a:solidFill>
                  <a:srgbClr val="FF0000"/>
                </a:solidFill>
              </a:rPr>
              <a:t>market leader</a:t>
            </a:r>
            <a:r>
              <a:rPr lang="en-US" dirty="0" smtClean="0"/>
              <a:t>.</a:t>
            </a:r>
          </a:p>
          <a:p>
            <a:pPr lvl="0"/>
            <a:r>
              <a:rPr lang="en-US" dirty="0"/>
              <a:t>If there are only two </a:t>
            </a:r>
            <a:r>
              <a:rPr lang="en-US" dirty="0" smtClean="0"/>
              <a:t>sellers</a:t>
            </a:r>
            <a:r>
              <a:rPr lang="en-US" dirty="0"/>
              <a:t>, it is a special case of oligopoly </a:t>
            </a:r>
            <a:r>
              <a:rPr lang="en-US" dirty="0" smtClean="0"/>
              <a:t>known as </a:t>
            </a:r>
            <a:r>
              <a:rPr lang="en-US" dirty="0">
                <a:solidFill>
                  <a:srgbClr val="FF0000"/>
                </a:solidFill>
              </a:rPr>
              <a:t>Duopoly</a:t>
            </a:r>
            <a:r>
              <a:rPr lang="en-US" dirty="0" smtClean="0"/>
              <a:t>.</a:t>
            </a:r>
          </a:p>
        </p:txBody>
      </p:sp>
    </p:spTree>
    <p:extLst>
      <p:ext uri="{BB962C8B-B14F-4D97-AF65-F5344CB8AC3E}">
        <p14:creationId xmlns:p14="http://schemas.microsoft.com/office/powerpoint/2010/main" val="111710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t>
            </a:r>
            <a:r>
              <a:rPr lang="en-US" dirty="0"/>
              <a:t>Oligopoly Market</a:t>
            </a:r>
          </a:p>
        </p:txBody>
      </p:sp>
      <p:sp>
        <p:nvSpPr>
          <p:cNvPr id="3" name="Content Placeholder 2"/>
          <p:cNvSpPr>
            <a:spLocks noGrp="1"/>
          </p:cNvSpPr>
          <p:nvPr>
            <p:ph idx="1"/>
          </p:nvPr>
        </p:nvSpPr>
        <p:spPr/>
        <p:txBody>
          <a:bodyPr/>
          <a:lstStyle/>
          <a:p>
            <a:r>
              <a:rPr lang="en-US" dirty="0" smtClean="0">
                <a:solidFill>
                  <a:srgbClr val="FF0000"/>
                </a:solidFill>
              </a:rPr>
              <a:t>Number of firms </a:t>
            </a:r>
            <a:r>
              <a:rPr lang="en-US" dirty="0" smtClean="0"/>
              <a:t>are few.</a:t>
            </a:r>
          </a:p>
          <a:p>
            <a:r>
              <a:rPr lang="en-US" dirty="0" smtClean="0">
                <a:solidFill>
                  <a:srgbClr val="FF0000"/>
                </a:solidFill>
              </a:rPr>
              <a:t>Interdependence </a:t>
            </a:r>
            <a:r>
              <a:rPr lang="en-US" dirty="0" smtClean="0"/>
              <a:t>where the </a:t>
            </a:r>
            <a:r>
              <a:rPr lang="en-US" dirty="0"/>
              <a:t>action of one firm can a</a:t>
            </a:r>
            <a:r>
              <a:rPr lang="en-US" dirty="0" smtClean="0"/>
              <a:t>ffect </a:t>
            </a:r>
            <a:r>
              <a:rPr lang="en-US" dirty="0"/>
              <a:t>the action of the other </a:t>
            </a:r>
            <a:r>
              <a:rPr lang="en-US" dirty="0" smtClean="0"/>
              <a:t>firms.</a:t>
            </a:r>
          </a:p>
          <a:p>
            <a:r>
              <a:rPr lang="en-US" dirty="0" smtClean="0">
                <a:solidFill>
                  <a:srgbClr val="FF0000"/>
                </a:solidFill>
              </a:rPr>
              <a:t>Profit maximization.</a:t>
            </a:r>
          </a:p>
          <a:p>
            <a:r>
              <a:rPr lang="en-US" dirty="0" smtClean="0">
                <a:solidFill>
                  <a:srgbClr val="FF0000"/>
                </a:solidFill>
              </a:rPr>
              <a:t>Ability to set price</a:t>
            </a:r>
            <a:r>
              <a:rPr lang="en-US" dirty="0" smtClean="0"/>
              <a:t>: </a:t>
            </a:r>
            <a:r>
              <a:rPr lang="en-US" b="1" dirty="0" smtClean="0"/>
              <a:t>price maker </a:t>
            </a:r>
            <a:r>
              <a:rPr lang="en-US" dirty="0"/>
              <a:t>rather than price </a:t>
            </a:r>
            <a:r>
              <a:rPr lang="en-US" dirty="0" smtClean="0"/>
              <a:t>takers.</a:t>
            </a:r>
          </a:p>
          <a:p>
            <a:r>
              <a:rPr lang="en-US" dirty="0" smtClean="0">
                <a:solidFill>
                  <a:srgbClr val="FF0000"/>
                </a:solidFill>
              </a:rPr>
              <a:t>Entry barriers are high</a:t>
            </a:r>
            <a:r>
              <a:rPr lang="en-US" dirty="0">
                <a:solidFill>
                  <a:srgbClr val="FF0000"/>
                </a:solidFill>
              </a:rPr>
              <a:t>.</a:t>
            </a:r>
            <a:r>
              <a:rPr lang="en-US" dirty="0"/>
              <a:t> </a:t>
            </a:r>
            <a:endParaRPr lang="en-US" dirty="0" smtClean="0"/>
          </a:p>
          <a:p>
            <a:pPr lvl="1"/>
            <a:r>
              <a:rPr lang="en-US" dirty="0" err="1" smtClean="0"/>
              <a:t>Examaple</a:t>
            </a:r>
            <a:r>
              <a:rPr lang="en-US" dirty="0" smtClean="0"/>
              <a:t>: </a:t>
            </a:r>
            <a:r>
              <a:rPr lang="en-US" dirty="0" smtClean="0">
                <a:solidFill>
                  <a:schemeClr val="tx1">
                    <a:lumMod val="95000"/>
                    <a:lumOff val="5000"/>
                  </a:schemeClr>
                </a:solidFill>
              </a:rPr>
              <a:t>Government </a:t>
            </a:r>
            <a:r>
              <a:rPr lang="en-US" dirty="0">
                <a:solidFill>
                  <a:schemeClr val="tx1">
                    <a:lumMod val="95000"/>
                    <a:lumOff val="5000"/>
                  </a:schemeClr>
                </a:solidFill>
              </a:rPr>
              <a:t>licenses</a:t>
            </a:r>
            <a:r>
              <a:rPr lang="en-US" dirty="0"/>
              <a:t>, </a:t>
            </a:r>
            <a:r>
              <a:rPr lang="en-US" dirty="0" smtClean="0">
                <a:solidFill>
                  <a:srgbClr val="00B0F0"/>
                </a:solidFill>
              </a:rPr>
              <a:t>patents</a:t>
            </a:r>
            <a:r>
              <a:rPr lang="en-US" dirty="0"/>
              <a:t>, </a:t>
            </a:r>
            <a:r>
              <a:rPr lang="en-US" dirty="0">
                <a:solidFill>
                  <a:srgbClr val="FF0000"/>
                </a:solidFill>
              </a:rPr>
              <a:t>access to expensive and complex </a:t>
            </a:r>
            <a:r>
              <a:rPr lang="en-US" dirty="0" smtClean="0">
                <a:solidFill>
                  <a:srgbClr val="FF0000"/>
                </a:solidFill>
              </a:rPr>
              <a:t>technology</a:t>
            </a:r>
            <a:r>
              <a:rPr lang="en-US" dirty="0" smtClean="0"/>
              <a:t>, and </a:t>
            </a:r>
            <a:r>
              <a:rPr lang="en-US" dirty="0">
                <a:solidFill>
                  <a:schemeClr val="accent6">
                    <a:lumMod val="75000"/>
                  </a:schemeClr>
                </a:solidFill>
              </a:rPr>
              <a:t>strategic actions by current firms designed to discourage or destroy emerging </a:t>
            </a:r>
            <a:r>
              <a:rPr lang="en-US" dirty="0" smtClean="0">
                <a:solidFill>
                  <a:schemeClr val="accent6">
                    <a:lumMod val="75000"/>
                  </a:schemeClr>
                </a:solidFill>
              </a:rPr>
              <a:t>firms</a:t>
            </a:r>
            <a:r>
              <a:rPr lang="en-US" dirty="0" smtClean="0"/>
              <a:t>.</a:t>
            </a:r>
          </a:p>
          <a:p>
            <a:r>
              <a:rPr lang="en-US" dirty="0" smtClean="0">
                <a:solidFill>
                  <a:srgbClr val="FF0000"/>
                </a:solidFill>
              </a:rPr>
              <a:t>Long run profit</a:t>
            </a:r>
            <a:r>
              <a:rPr lang="en-US" dirty="0" smtClean="0"/>
              <a:t>: </a:t>
            </a:r>
            <a:r>
              <a:rPr lang="en-US" dirty="0"/>
              <a:t>High barriers of entry prevent sideline firms from entering market to capture excess profits</a:t>
            </a:r>
            <a:r>
              <a:rPr lang="en-US" dirty="0" smtClean="0"/>
              <a:t>.</a:t>
            </a:r>
            <a:endParaRPr lang="en-US" dirty="0"/>
          </a:p>
        </p:txBody>
      </p:sp>
    </p:spTree>
    <p:extLst>
      <p:ext uri="{BB962C8B-B14F-4D97-AF65-F5344CB8AC3E}">
        <p14:creationId xmlns:p14="http://schemas.microsoft.com/office/powerpoint/2010/main" val="55582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dirty="0" smtClean="0">
                <a:solidFill>
                  <a:srgbClr val="FF0000"/>
                </a:solidFill>
              </a:rPr>
              <a:t>Product differentiation</a:t>
            </a:r>
            <a:r>
              <a:rPr lang="en-US" dirty="0" smtClean="0"/>
              <a:t>: </a:t>
            </a:r>
            <a:r>
              <a:rPr lang="en-US" dirty="0"/>
              <a:t>Product may be homogeneous (steel) or differentiated (automobiles).</a:t>
            </a:r>
            <a:endParaRPr lang="en-US" dirty="0" smtClean="0"/>
          </a:p>
          <a:p>
            <a:r>
              <a:rPr lang="en-US" dirty="0" smtClean="0">
                <a:solidFill>
                  <a:srgbClr val="FF0000"/>
                </a:solidFill>
              </a:rPr>
              <a:t>Perfect knowledge</a:t>
            </a:r>
            <a:r>
              <a:rPr lang="en-US" dirty="0" smtClean="0"/>
              <a:t>: </a:t>
            </a:r>
            <a:r>
              <a:rPr lang="en-US" dirty="0"/>
              <a:t>H</a:t>
            </a:r>
            <a:r>
              <a:rPr lang="en-US" dirty="0" smtClean="0"/>
              <a:t>ave </a:t>
            </a:r>
            <a:r>
              <a:rPr lang="en-US" dirty="0"/>
              <a:t>perfect knowledge of their own cost and demand functions but their inter-firm information may be incomplete.</a:t>
            </a:r>
            <a:endParaRPr lang="en-US" dirty="0" smtClean="0"/>
          </a:p>
          <a:p>
            <a:r>
              <a:rPr lang="en-US" dirty="0" smtClean="0">
                <a:solidFill>
                  <a:srgbClr val="FF0000"/>
                </a:solidFill>
              </a:rPr>
              <a:t>Non-Price Competition.</a:t>
            </a:r>
            <a:endParaRPr lang="en-US" dirty="0">
              <a:solidFill>
                <a:srgbClr val="FF0000"/>
              </a:solidFill>
            </a:endParaRPr>
          </a:p>
        </p:txBody>
      </p:sp>
    </p:spTree>
    <p:extLst>
      <p:ext uri="{BB962C8B-B14F-4D97-AF65-F5344CB8AC3E}">
        <p14:creationId xmlns:p14="http://schemas.microsoft.com/office/powerpoint/2010/main" val="287432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National Income (NI)</a:t>
            </a:r>
            <a:endParaRPr lang="en-US" dirty="0"/>
          </a:p>
        </p:txBody>
      </p:sp>
      <p:sp>
        <p:nvSpPr>
          <p:cNvPr id="6" name="TextBox 5"/>
          <p:cNvSpPr txBox="1"/>
          <p:nvPr/>
        </p:nvSpPr>
        <p:spPr>
          <a:xfrm>
            <a:off x="604837" y="6093023"/>
            <a:ext cx="7934326" cy="307777"/>
          </a:xfrm>
          <a:prstGeom prst="rect">
            <a:avLst/>
          </a:prstGeom>
          <a:noFill/>
        </p:spPr>
        <p:txBody>
          <a:bodyPr wrap="square" rtlCol="0">
            <a:spAutoFit/>
          </a:bodyPr>
          <a:lstStyle/>
          <a:p>
            <a:pPr algn="ctr"/>
            <a:r>
              <a:rPr lang="en-US" sz="1400" dirty="0" smtClean="0"/>
              <a:t>Source</a:t>
            </a:r>
            <a:r>
              <a:rPr lang="en-US" sz="1400" dirty="0"/>
              <a:t>: https://tradingeconomics.com</a:t>
            </a:r>
          </a:p>
        </p:txBody>
      </p:sp>
      <p:pic>
        <p:nvPicPr>
          <p:cNvPr id="3" name="Picture 2"/>
          <p:cNvPicPr>
            <a:picLocks noChangeAspect="1"/>
          </p:cNvPicPr>
          <p:nvPr/>
        </p:nvPicPr>
        <p:blipFill>
          <a:blip r:embed="rId2"/>
          <a:stretch>
            <a:fillRect/>
          </a:stretch>
        </p:blipFill>
        <p:spPr>
          <a:xfrm>
            <a:off x="604837" y="2711648"/>
            <a:ext cx="7934325" cy="3381375"/>
          </a:xfrm>
          <a:prstGeom prst="rect">
            <a:avLst/>
          </a:prstGeom>
        </p:spPr>
      </p:pic>
      <p:sp>
        <p:nvSpPr>
          <p:cNvPr id="13" name="TextBox 12"/>
          <p:cNvSpPr txBox="1"/>
          <p:nvPr/>
        </p:nvSpPr>
        <p:spPr>
          <a:xfrm>
            <a:off x="652249" y="2514600"/>
            <a:ext cx="3157751" cy="338554"/>
          </a:xfrm>
          <a:prstGeom prst="rect">
            <a:avLst/>
          </a:prstGeom>
          <a:noFill/>
        </p:spPr>
        <p:txBody>
          <a:bodyPr wrap="square" rtlCol="0">
            <a:spAutoFit/>
          </a:bodyPr>
          <a:lstStyle/>
          <a:p>
            <a:r>
              <a:rPr lang="en-US" sz="1600" dirty="0" smtClean="0"/>
              <a:t>INDIA GROSS NATIONAL INCOME</a:t>
            </a:r>
            <a:endParaRPr lang="en-US" sz="1600" dirty="0"/>
          </a:p>
        </p:txBody>
      </p:sp>
      <p:sp>
        <p:nvSpPr>
          <p:cNvPr id="8" name="TextBox 7"/>
          <p:cNvSpPr txBox="1"/>
          <p:nvPr/>
        </p:nvSpPr>
        <p:spPr>
          <a:xfrm>
            <a:off x="7237294" y="2373094"/>
            <a:ext cx="1752600" cy="338554"/>
          </a:xfrm>
          <a:prstGeom prst="rect">
            <a:avLst/>
          </a:prstGeom>
          <a:noFill/>
        </p:spPr>
        <p:txBody>
          <a:bodyPr wrap="square" rtlCol="0">
            <a:spAutoFit/>
          </a:bodyPr>
          <a:lstStyle/>
          <a:p>
            <a:r>
              <a:rPr lang="en-US" sz="1600" dirty="0" smtClean="0"/>
              <a:t>INR Tens of Million</a:t>
            </a:r>
            <a:endParaRPr lang="en-US" sz="1600" dirty="0"/>
          </a:p>
        </p:txBody>
      </p:sp>
      <p:pic>
        <p:nvPicPr>
          <p:cNvPr id="4" name="Picture 3"/>
          <p:cNvPicPr>
            <a:picLocks noChangeAspect="1"/>
          </p:cNvPicPr>
          <p:nvPr/>
        </p:nvPicPr>
        <p:blipFill>
          <a:blip r:embed="rId3"/>
          <a:stretch>
            <a:fillRect/>
          </a:stretch>
        </p:blipFill>
        <p:spPr>
          <a:xfrm>
            <a:off x="3009899" y="717510"/>
            <a:ext cx="3124200" cy="1565900"/>
          </a:xfrm>
          <a:prstGeom prst="rect">
            <a:avLst/>
          </a:prstGeom>
        </p:spPr>
      </p:pic>
      <p:sp>
        <p:nvSpPr>
          <p:cNvPr id="9" name="TextBox 8"/>
          <p:cNvSpPr txBox="1"/>
          <p:nvPr/>
        </p:nvSpPr>
        <p:spPr>
          <a:xfrm>
            <a:off x="3009898" y="2283410"/>
            <a:ext cx="3124201" cy="307777"/>
          </a:xfrm>
          <a:prstGeom prst="rect">
            <a:avLst/>
          </a:prstGeom>
          <a:noFill/>
        </p:spPr>
        <p:txBody>
          <a:bodyPr wrap="square" rtlCol="0">
            <a:spAutoFit/>
          </a:bodyPr>
          <a:lstStyle/>
          <a:p>
            <a:pPr algn="ctr"/>
            <a:r>
              <a:rPr lang="en-US" sz="1400" dirty="0" smtClean="0"/>
              <a:t>Source</a:t>
            </a:r>
            <a:r>
              <a:rPr lang="en-US" sz="1400" dirty="0"/>
              <a:t>: http://iasdreamz.com</a:t>
            </a:r>
          </a:p>
        </p:txBody>
      </p:sp>
    </p:spTree>
    <p:extLst>
      <p:ext uri="{BB962C8B-B14F-4D97-AF65-F5344CB8AC3E}">
        <p14:creationId xmlns:p14="http://schemas.microsoft.com/office/powerpoint/2010/main" val="408911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lvl="0"/>
            <a:r>
              <a:rPr lang="en-US" b="1" dirty="0">
                <a:solidFill>
                  <a:srgbClr val="FF0000"/>
                </a:solidFill>
              </a:rPr>
              <a:t>Alfred </a:t>
            </a:r>
            <a:r>
              <a:rPr lang="en-US" b="1" dirty="0" smtClean="0">
                <a:solidFill>
                  <a:srgbClr val="FF0000"/>
                </a:solidFill>
              </a:rPr>
              <a:t>Marshall</a:t>
            </a:r>
            <a:endParaRPr lang="en-US" dirty="0"/>
          </a:p>
          <a:p>
            <a:pPr lvl="1"/>
            <a:r>
              <a:rPr lang="en-US" dirty="0" smtClean="0"/>
              <a:t>The </a:t>
            </a:r>
            <a:r>
              <a:rPr lang="en-US" dirty="0" err="1"/>
              <a:t>labour</a:t>
            </a:r>
            <a:r>
              <a:rPr lang="en-US" dirty="0"/>
              <a:t> and capital of country acting on its national resources produce annually a certain net aggregate of commodities, material and immaterial including services of all kind. This is the true national income or revenue of the country.</a:t>
            </a:r>
          </a:p>
          <a:p>
            <a:pPr lvl="0"/>
            <a:r>
              <a:rPr lang="en-US" b="1" dirty="0">
                <a:solidFill>
                  <a:srgbClr val="FF0000"/>
                </a:solidFill>
              </a:rPr>
              <a:t>A. C. </a:t>
            </a:r>
            <a:r>
              <a:rPr lang="en-US" b="1" dirty="0" err="1" smtClean="0">
                <a:solidFill>
                  <a:srgbClr val="FF0000"/>
                </a:solidFill>
              </a:rPr>
              <a:t>Pigou</a:t>
            </a:r>
            <a:endParaRPr lang="en-US" b="1" dirty="0" smtClean="0">
              <a:solidFill>
                <a:srgbClr val="FF0000"/>
              </a:solidFill>
            </a:endParaRPr>
          </a:p>
          <a:p>
            <a:pPr lvl="1"/>
            <a:r>
              <a:rPr lang="en-US" dirty="0" smtClean="0"/>
              <a:t>The </a:t>
            </a:r>
            <a:r>
              <a:rPr lang="en-US" dirty="0"/>
              <a:t>national dividend is that part of the objective income of the public, including income received from abroad, which can be measured in money.</a:t>
            </a:r>
          </a:p>
          <a:p>
            <a:r>
              <a:rPr lang="en-US" b="1" dirty="0">
                <a:solidFill>
                  <a:srgbClr val="FF0000"/>
                </a:solidFill>
              </a:rPr>
              <a:t>C. </a:t>
            </a:r>
            <a:r>
              <a:rPr lang="en-US" b="1" dirty="0" err="1">
                <a:solidFill>
                  <a:srgbClr val="FF0000"/>
                </a:solidFill>
              </a:rPr>
              <a:t>Rangarajan</a:t>
            </a:r>
            <a:r>
              <a:rPr lang="en-US" b="1" dirty="0">
                <a:solidFill>
                  <a:srgbClr val="FF0000"/>
                </a:solidFill>
              </a:rPr>
              <a:t> &amp; </a:t>
            </a:r>
            <a:r>
              <a:rPr lang="en-US" b="1" dirty="0" err="1">
                <a:solidFill>
                  <a:srgbClr val="FF0000"/>
                </a:solidFill>
              </a:rPr>
              <a:t>Bakul</a:t>
            </a:r>
            <a:r>
              <a:rPr lang="en-US" b="1" dirty="0">
                <a:solidFill>
                  <a:srgbClr val="FF0000"/>
                </a:solidFill>
              </a:rPr>
              <a:t> </a:t>
            </a:r>
            <a:r>
              <a:rPr lang="en-US" b="1" dirty="0" err="1" smtClean="0">
                <a:solidFill>
                  <a:srgbClr val="FF0000"/>
                </a:solidFill>
              </a:rPr>
              <a:t>Dholakia</a:t>
            </a:r>
            <a:endParaRPr lang="en-US" b="1" dirty="0" smtClean="0">
              <a:solidFill>
                <a:srgbClr val="FF0000"/>
              </a:solidFill>
            </a:endParaRPr>
          </a:p>
          <a:p>
            <a:pPr lvl="1"/>
            <a:r>
              <a:rPr lang="en-US" dirty="0" smtClean="0"/>
              <a:t>National </a:t>
            </a:r>
            <a:r>
              <a:rPr lang="en-US" dirty="0"/>
              <a:t>income is the aggregate income value of the annual flow of final goods and services in the national economy</a:t>
            </a:r>
            <a:r>
              <a:rPr lang="en-US" dirty="0" smtClean="0"/>
              <a:t>.</a:t>
            </a:r>
          </a:p>
        </p:txBody>
      </p:sp>
    </p:spTree>
    <p:extLst>
      <p:ext uri="{BB962C8B-B14F-4D97-AF65-F5344CB8AC3E}">
        <p14:creationId xmlns:p14="http://schemas.microsoft.com/office/powerpoint/2010/main" val="42387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Stock and Flow Concept of NI</a:t>
            </a:r>
            <a:endParaRPr lang="en-US" dirty="0"/>
          </a:p>
        </p:txBody>
      </p:sp>
      <p:sp>
        <p:nvSpPr>
          <p:cNvPr id="3" name="Content Placeholder 2"/>
          <p:cNvSpPr>
            <a:spLocks noGrp="1"/>
          </p:cNvSpPr>
          <p:nvPr>
            <p:ph idx="1"/>
          </p:nvPr>
        </p:nvSpPr>
        <p:spPr/>
        <p:txBody>
          <a:bodyPr/>
          <a:lstStyle/>
          <a:p>
            <a:pPr lvl="0"/>
            <a:r>
              <a:rPr lang="en-US" dirty="0" smtClean="0"/>
              <a:t>A flow is any quantity which is measured over a </a:t>
            </a:r>
            <a:r>
              <a:rPr lang="en-US" dirty="0" smtClean="0">
                <a:solidFill>
                  <a:srgbClr val="FF0000"/>
                </a:solidFill>
              </a:rPr>
              <a:t>period of time</a:t>
            </a:r>
            <a:r>
              <a:rPr lang="en-US" dirty="0" smtClean="0"/>
              <a:t>. </a:t>
            </a:r>
          </a:p>
          <a:p>
            <a:pPr lvl="0"/>
            <a:r>
              <a:rPr lang="en-US" dirty="0" smtClean="0"/>
              <a:t>Example: </a:t>
            </a:r>
            <a:r>
              <a:rPr lang="en-US" dirty="0" smtClean="0">
                <a:solidFill>
                  <a:srgbClr val="FF0000"/>
                </a:solidFill>
              </a:rPr>
              <a:t>Income is a flow. </a:t>
            </a:r>
          </a:p>
          <a:p>
            <a:pPr lvl="0"/>
            <a:r>
              <a:rPr lang="en-US" dirty="0" smtClean="0"/>
              <a:t>A stock is any quantity which is measured at a </a:t>
            </a:r>
            <a:r>
              <a:rPr lang="en-US" dirty="0" smtClean="0">
                <a:solidFill>
                  <a:srgbClr val="FF0000"/>
                </a:solidFill>
              </a:rPr>
              <a:t>single instant in time</a:t>
            </a:r>
            <a:r>
              <a:rPr lang="en-US" dirty="0" smtClean="0"/>
              <a:t>.</a:t>
            </a:r>
          </a:p>
          <a:p>
            <a:pPr lvl="0"/>
            <a:r>
              <a:rPr lang="en-US" dirty="0" smtClean="0"/>
              <a:t>Example: </a:t>
            </a:r>
            <a:r>
              <a:rPr lang="en-US" dirty="0" smtClean="0">
                <a:solidFill>
                  <a:srgbClr val="FF0000"/>
                </a:solidFill>
              </a:rPr>
              <a:t>10 Acres land</a:t>
            </a:r>
          </a:p>
          <a:p>
            <a:pPr lvl="0"/>
            <a:r>
              <a:rPr lang="en-US" dirty="0"/>
              <a:t>The amount of orange juice I drink in a month is a flow. </a:t>
            </a:r>
          </a:p>
          <a:p>
            <a:pPr lvl="0"/>
            <a:r>
              <a:rPr lang="en-US" dirty="0"/>
              <a:t>The amount of orange juice I have right now is a stock</a:t>
            </a:r>
            <a:r>
              <a:rPr lang="en-US" dirty="0" smtClean="0"/>
              <a:t>.</a:t>
            </a:r>
            <a:endParaRPr lang="en-US" dirty="0"/>
          </a:p>
        </p:txBody>
      </p:sp>
    </p:spTree>
    <p:extLst>
      <p:ext uri="{BB962C8B-B14F-4D97-AF65-F5344CB8AC3E}">
        <p14:creationId xmlns:p14="http://schemas.microsoft.com/office/powerpoint/2010/main" val="119191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smtClean="0"/>
              <a:t>Relationship between stock of wealth and flow of income</a:t>
            </a:r>
            <a:endParaRPr lang="en-US" sz="2900" dirty="0"/>
          </a:p>
        </p:txBody>
      </p:sp>
      <p:sp>
        <p:nvSpPr>
          <p:cNvPr id="3" name="Content Placeholder 2"/>
          <p:cNvSpPr>
            <a:spLocks noGrp="1"/>
          </p:cNvSpPr>
          <p:nvPr>
            <p:ph idx="1"/>
          </p:nvPr>
        </p:nvSpPr>
        <p:spPr/>
        <p:txBody>
          <a:bodyPr/>
          <a:lstStyle/>
          <a:p>
            <a:pPr lvl="0"/>
            <a:r>
              <a:rPr lang="en-US" dirty="0" smtClean="0"/>
              <a:t>Stock is useable for the generation of the flow of income.</a:t>
            </a:r>
          </a:p>
          <a:p>
            <a:pPr lvl="0"/>
            <a:r>
              <a:rPr lang="en-US" dirty="0" smtClean="0"/>
              <a:t>The change in value of stock during the holding period occurs due to following reasons:</a:t>
            </a:r>
          </a:p>
          <a:p>
            <a:pPr lvl="1"/>
            <a:r>
              <a:rPr lang="en-US" dirty="0" smtClean="0"/>
              <a:t>Generation of flow of income will be added to stock </a:t>
            </a:r>
            <a:r>
              <a:rPr lang="en-US" dirty="0"/>
              <a:t>for </a:t>
            </a:r>
            <a:r>
              <a:rPr lang="en-US" dirty="0" smtClean="0"/>
              <a:t>the next period of time.</a:t>
            </a:r>
          </a:p>
          <a:p>
            <a:pPr lvl="1"/>
            <a:r>
              <a:rPr lang="en-US" dirty="0" smtClean="0"/>
              <a:t>Depreciation on fixed assets will reduce value of stock of wealth</a:t>
            </a:r>
          </a:p>
          <a:p>
            <a:pPr lvl="0"/>
            <a:r>
              <a:rPr lang="en-US" dirty="0"/>
              <a:t>It should be noted that period-end increase in the value of stock arise from the following two sources:</a:t>
            </a:r>
          </a:p>
          <a:p>
            <a:pPr lvl="1"/>
            <a:r>
              <a:rPr lang="en-US" dirty="0"/>
              <a:t>Periodic recurring operating income.</a:t>
            </a:r>
          </a:p>
          <a:p>
            <a:pPr lvl="1"/>
            <a:r>
              <a:rPr lang="en-US" dirty="0"/>
              <a:t>One time capital gains between two points of time. Example: price of land is increase by two </a:t>
            </a:r>
            <a:r>
              <a:rPr lang="en-US" dirty="0" err="1"/>
              <a:t>lacs</a:t>
            </a:r>
            <a:r>
              <a:rPr lang="en-US" dirty="0" smtClean="0"/>
              <a:t>.</a:t>
            </a:r>
            <a:endParaRPr lang="en-US" dirty="0"/>
          </a:p>
        </p:txBody>
      </p:sp>
    </p:spTree>
    <p:extLst>
      <p:ext uri="{BB962C8B-B14F-4D97-AF65-F5344CB8AC3E}">
        <p14:creationId xmlns:p14="http://schemas.microsoft.com/office/powerpoint/2010/main" val="295636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NI at Current Price</a:t>
            </a:r>
            <a:endParaRPr lang="en-US" dirty="0"/>
          </a:p>
        </p:txBody>
      </p:sp>
      <p:sp>
        <p:nvSpPr>
          <p:cNvPr id="3" name="Content Placeholder 2"/>
          <p:cNvSpPr>
            <a:spLocks noGrp="1"/>
          </p:cNvSpPr>
          <p:nvPr>
            <p:ph idx="1"/>
          </p:nvPr>
        </p:nvSpPr>
        <p:spPr/>
        <p:txBody>
          <a:bodyPr/>
          <a:lstStyle/>
          <a:p>
            <a:pPr lvl="0"/>
            <a:r>
              <a:rPr lang="en-US" dirty="0" smtClean="0"/>
              <a:t>NI is calculated by using </a:t>
            </a:r>
            <a:r>
              <a:rPr lang="en-US" dirty="0" smtClean="0">
                <a:solidFill>
                  <a:srgbClr val="FF0000"/>
                </a:solidFill>
              </a:rPr>
              <a:t>current market price</a:t>
            </a:r>
            <a:r>
              <a:rPr lang="en-US" dirty="0" smtClean="0"/>
              <a:t> for measurement of factor cost.</a:t>
            </a:r>
          </a:p>
          <a:p>
            <a:pPr lvl="0"/>
            <a:r>
              <a:rPr lang="en-US" dirty="0" smtClean="0"/>
              <a:t>It Includes fluctuation due to </a:t>
            </a:r>
            <a:r>
              <a:rPr lang="en-US" dirty="0" smtClean="0">
                <a:solidFill>
                  <a:srgbClr val="FF0000"/>
                </a:solidFill>
              </a:rPr>
              <a:t>inflation</a:t>
            </a:r>
            <a:r>
              <a:rPr lang="en-US" dirty="0" smtClean="0"/>
              <a:t>.</a:t>
            </a:r>
          </a:p>
          <a:p>
            <a:pPr lvl="0"/>
            <a:r>
              <a:rPr lang="en-US" dirty="0" smtClean="0"/>
              <a:t>It is also known as </a:t>
            </a:r>
            <a:r>
              <a:rPr lang="en-US" dirty="0" smtClean="0">
                <a:solidFill>
                  <a:srgbClr val="FF0000"/>
                </a:solidFill>
              </a:rPr>
              <a:t>monetary</a:t>
            </a:r>
            <a:r>
              <a:rPr lang="en-US" dirty="0" smtClean="0"/>
              <a:t> income.</a:t>
            </a:r>
          </a:p>
          <a:p>
            <a:pPr lvl="0"/>
            <a:r>
              <a:rPr lang="en-US" dirty="0" smtClean="0"/>
              <a:t>It does not give true picture of economic growth.</a:t>
            </a:r>
          </a:p>
          <a:p>
            <a:pPr lvl="0"/>
            <a:r>
              <a:rPr lang="en-US" dirty="0" smtClean="0"/>
              <a:t>In India NI data compilation is done by </a:t>
            </a:r>
            <a:r>
              <a:rPr lang="en-US" dirty="0" smtClean="0">
                <a:solidFill>
                  <a:srgbClr val="FF0000"/>
                </a:solidFill>
              </a:rPr>
              <a:t>Central Statistical Organization (CSO) located in Delhi</a:t>
            </a:r>
            <a:r>
              <a:rPr lang="en-US" dirty="0" smtClean="0"/>
              <a:t>.</a:t>
            </a:r>
          </a:p>
        </p:txBody>
      </p:sp>
    </p:spTree>
    <p:extLst>
      <p:ext uri="{BB962C8B-B14F-4D97-AF65-F5344CB8AC3E}">
        <p14:creationId xmlns:p14="http://schemas.microsoft.com/office/powerpoint/2010/main" val="36033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Outlines</a:t>
            </a:r>
            <a:endParaRPr lang="en-US" dirty="0"/>
          </a:p>
        </p:txBody>
      </p:sp>
      <p:sp>
        <p:nvSpPr>
          <p:cNvPr id="8" name="Content Placeholder 7"/>
          <p:cNvSpPr>
            <a:spLocks noGrp="1"/>
          </p:cNvSpPr>
          <p:nvPr>
            <p:ph idx="1"/>
          </p:nvPr>
        </p:nvSpPr>
        <p:spPr/>
        <p:txBody>
          <a:bodyPr/>
          <a:lstStyle/>
          <a:p>
            <a:pPr lvl="0" algn="l"/>
            <a:r>
              <a:rPr lang="en-IN" dirty="0" smtClean="0"/>
              <a:t>Markets</a:t>
            </a:r>
          </a:p>
          <a:p>
            <a:pPr lvl="1" algn="l"/>
            <a:r>
              <a:rPr lang="en-IN" dirty="0" smtClean="0"/>
              <a:t>Meaning</a:t>
            </a:r>
          </a:p>
          <a:p>
            <a:pPr lvl="1" algn="l"/>
            <a:r>
              <a:rPr lang="en-IN" dirty="0" smtClean="0"/>
              <a:t>Types of Market and their Characteristics </a:t>
            </a:r>
          </a:p>
          <a:p>
            <a:pPr lvl="2" algn="l"/>
            <a:r>
              <a:rPr lang="en-IN" dirty="0" smtClean="0"/>
              <a:t>Perfect Competition, Monopoly, Monopolistic Completion and Oligopoly</a:t>
            </a:r>
          </a:p>
          <a:p>
            <a:pPr lvl="0" algn="l"/>
            <a:r>
              <a:rPr lang="en-IN" dirty="0" smtClean="0"/>
              <a:t>National Income</a:t>
            </a:r>
          </a:p>
          <a:p>
            <a:pPr lvl="1" algn="l"/>
            <a:r>
              <a:rPr lang="en-IN" dirty="0" smtClean="0"/>
              <a:t>Meaning</a:t>
            </a:r>
          </a:p>
          <a:p>
            <a:pPr lvl="1" algn="l"/>
            <a:r>
              <a:rPr lang="en-IN" dirty="0" smtClean="0"/>
              <a:t>Stock and Flow Concept</a:t>
            </a:r>
          </a:p>
          <a:p>
            <a:pPr lvl="1" algn="l"/>
            <a:r>
              <a:rPr lang="en-IN" dirty="0" smtClean="0"/>
              <a:t>NI at Current Price and Constant Price</a:t>
            </a:r>
          </a:p>
          <a:p>
            <a:pPr lvl="1" algn="l"/>
            <a:r>
              <a:rPr lang="en-IN" dirty="0" smtClean="0"/>
              <a:t>GNP, GDP, NNP, NDP</a:t>
            </a:r>
          </a:p>
          <a:p>
            <a:pPr lvl="1" algn="l"/>
            <a:r>
              <a:rPr lang="en-IN" dirty="0" smtClean="0"/>
              <a:t>Personal and </a:t>
            </a:r>
            <a:r>
              <a:rPr lang="en-IN" dirty="0"/>
              <a:t>Disposal </a:t>
            </a:r>
            <a:r>
              <a:rPr lang="en-IN" dirty="0" smtClean="0"/>
              <a:t>Income</a:t>
            </a:r>
            <a:endParaRPr lang="en-US" dirty="0"/>
          </a:p>
        </p:txBody>
      </p:sp>
    </p:spTree>
    <p:extLst>
      <p:ext uri="{BB962C8B-B14F-4D97-AF65-F5344CB8AC3E}">
        <p14:creationId xmlns:p14="http://schemas.microsoft.com/office/powerpoint/2010/main" val="2776552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smtClean="0"/>
                  <a:t>Year </a:t>
                </a:r>
                <a:r>
                  <a:rPr lang="en-US" dirty="0"/>
                  <a:t>to year growth rate is calculated as follows:</a:t>
                </a:r>
              </a:p>
              <a:p>
                <a:pPr marL="0" indent="0">
                  <a:buNone/>
                </a:pPr>
                <a14:m>
                  <m:oMathPara xmlns:m="http://schemas.openxmlformats.org/officeDocument/2006/math">
                    <m:oMathParaPr>
                      <m:jc m:val="centerGroup"/>
                    </m:oMathParaPr>
                    <m:oMath xmlns:m="http://schemas.openxmlformats.org/officeDocument/2006/math">
                      <m:r>
                        <a:rPr lang="en-US">
                          <a:latin typeface="Cambria Math"/>
                        </a:rPr>
                        <m:t>𝐺𝑟𝑜𝑤𝑡h</m:t>
                      </m:r>
                      <m:r>
                        <a:rPr lang="en-US">
                          <a:latin typeface="Cambria Math"/>
                        </a:rPr>
                        <m:t> </m:t>
                      </m:r>
                      <m:r>
                        <a:rPr lang="en-US">
                          <a:latin typeface="Cambria Math"/>
                        </a:rPr>
                        <m:t>𝑅𝑎𝑡𝑒</m:t>
                      </m:r>
                      <m:r>
                        <a:rPr lang="en-US">
                          <a:latin typeface="Cambria Math"/>
                        </a:rPr>
                        <m:t> </m:t>
                      </m:r>
                      <m:r>
                        <a:rPr lang="en-US">
                          <a:latin typeface="Cambria Math"/>
                        </a:rPr>
                        <m:t>𝑎𝑡</m:t>
                      </m:r>
                      <m:r>
                        <a:rPr lang="en-US">
                          <a:latin typeface="Cambria Math"/>
                        </a:rPr>
                        <m:t> </m:t>
                      </m:r>
                      <m:r>
                        <a:rPr lang="en-US">
                          <a:latin typeface="Cambria Math"/>
                        </a:rPr>
                        <m:t>𝑐𝑢𝑟𝑟𝑒𝑛𝑡</m:t>
                      </m:r>
                      <m:r>
                        <a:rPr lang="en-US">
                          <a:latin typeface="Cambria Math"/>
                        </a:rPr>
                        <m:t> </m:t>
                      </m:r>
                      <m:r>
                        <a:rPr lang="en-US">
                          <a:latin typeface="Cambria Math"/>
                        </a:rPr>
                        <m:t>𝑝𝑟𝑖𝑐𝑒</m:t>
                      </m:r>
                      <m:r>
                        <a:rPr lang="en-US">
                          <a:latin typeface="Cambria Math"/>
                        </a:rPr>
                        <m:t> (</m:t>
                      </m:r>
                      <m:r>
                        <a:rPr lang="en-US">
                          <a:latin typeface="Cambria Math"/>
                        </a:rPr>
                        <m:t>𝑖𝑛</m:t>
                      </m:r>
                      <m:r>
                        <a:rPr lang="en-US">
                          <a:latin typeface="Cambria Math"/>
                        </a:rPr>
                        <m:t> %)=</m:t>
                      </m:r>
                      <m:f>
                        <m:fPr>
                          <m:ctrlPr>
                            <a:rPr lang="en-US" i="1">
                              <a:latin typeface="Cambria Math" panose="02040503050406030204" pitchFamily="18" charset="0"/>
                            </a:rPr>
                          </m:ctrlPr>
                        </m:fPr>
                        <m:num>
                          <m:r>
                            <a:rPr lang="en-US">
                              <a:latin typeface="Cambria Math"/>
                            </a:rPr>
                            <m:t>𝑀𝑜𝑛𝑒𝑡𝑎𝑟𝑦</m:t>
                          </m:r>
                          <m:r>
                            <a:rPr lang="en-US">
                              <a:latin typeface="Cambria Math"/>
                            </a:rPr>
                            <m:t> </m:t>
                          </m:r>
                          <m:r>
                            <a:rPr lang="en-US">
                              <a:latin typeface="Cambria Math"/>
                            </a:rPr>
                            <m:t>𝑣𝑎𝑙𝑢𝑒</m:t>
                          </m:r>
                          <m:r>
                            <a:rPr lang="en-US">
                              <a:latin typeface="Cambria Math"/>
                            </a:rPr>
                            <m:t> </m:t>
                          </m:r>
                          <m:r>
                            <a:rPr lang="en-US">
                              <a:latin typeface="Cambria Math"/>
                            </a:rPr>
                            <m:t>𝑎𝑡</m:t>
                          </m:r>
                          <m:r>
                            <a:rPr lang="en-US">
                              <a:latin typeface="Cambria Math"/>
                            </a:rPr>
                            <m:t> </m:t>
                          </m:r>
                          <m:r>
                            <a:rPr lang="en-US">
                              <a:latin typeface="Cambria Math"/>
                            </a:rPr>
                            <m:t>𝑡h𝑒</m:t>
                          </m:r>
                          <m:r>
                            <a:rPr lang="en-US">
                              <a:latin typeface="Cambria Math"/>
                            </a:rPr>
                            <m:t> </m:t>
                          </m:r>
                          <m:r>
                            <a:rPr lang="en-US">
                              <a:latin typeface="Cambria Math"/>
                            </a:rPr>
                            <m:t>𝑒𝑛𝑑</m:t>
                          </m:r>
                          <m:r>
                            <a:rPr lang="en-US">
                              <a:latin typeface="Cambria Math"/>
                            </a:rPr>
                            <m:t> </m:t>
                          </m:r>
                          <m:r>
                            <a:rPr lang="en-US">
                              <a:latin typeface="Cambria Math"/>
                            </a:rPr>
                            <m:t>𝑜𝑓</m:t>
                          </m:r>
                          <m:r>
                            <a:rPr lang="en-US">
                              <a:latin typeface="Cambria Math"/>
                            </a:rPr>
                            <m:t> </m:t>
                          </m:r>
                          <m:r>
                            <a:rPr lang="en-US">
                              <a:latin typeface="Cambria Math"/>
                            </a:rPr>
                            <m:t>𝑦𝑒𝑎𝑟</m:t>
                          </m:r>
                          <m:r>
                            <a:rPr lang="en-US">
                              <a:latin typeface="Cambria Math"/>
                            </a:rPr>
                            <m:t> </m:t>
                          </m:r>
                        </m:num>
                        <m:den>
                          <m:r>
                            <a:rPr lang="en-US">
                              <a:latin typeface="Cambria Math"/>
                            </a:rPr>
                            <m:t>𝑀𝑜𝑛𝑒𝑡𝑎𝑟𝑦</m:t>
                          </m:r>
                          <m:r>
                            <a:rPr lang="en-US">
                              <a:latin typeface="Cambria Math"/>
                            </a:rPr>
                            <m:t> </m:t>
                          </m:r>
                          <m:r>
                            <a:rPr lang="en-US">
                              <a:latin typeface="Cambria Math"/>
                            </a:rPr>
                            <m:t>𝑣𝑎𝑙𝑢𝑒</m:t>
                          </m:r>
                          <m:r>
                            <a:rPr lang="en-US">
                              <a:latin typeface="Cambria Math"/>
                            </a:rPr>
                            <m:t> </m:t>
                          </m:r>
                          <m:r>
                            <a:rPr lang="en-US">
                              <a:latin typeface="Cambria Math"/>
                            </a:rPr>
                            <m:t>𝑎𝑡</m:t>
                          </m:r>
                          <m:r>
                            <a:rPr lang="en-US">
                              <a:latin typeface="Cambria Math"/>
                            </a:rPr>
                            <m:t> </m:t>
                          </m:r>
                          <m:r>
                            <a:rPr lang="en-US">
                              <a:latin typeface="Cambria Math"/>
                            </a:rPr>
                            <m:t>𝑡h𝑒</m:t>
                          </m:r>
                          <m:r>
                            <a:rPr lang="en-US">
                              <a:latin typeface="Cambria Math"/>
                            </a:rPr>
                            <m:t> </m:t>
                          </m:r>
                          <m:r>
                            <a:rPr lang="en-US">
                              <a:latin typeface="Cambria Math"/>
                            </a:rPr>
                            <m:t>𝑏𝑒𝑔𝑖𝑛𝑛𝑖𝑛𝑔</m:t>
                          </m:r>
                          <m:r>
                            <a:rPr lang="en-US">
                              <a:latin typeface="Cambria Math"/>
                            </a:rPr>
                            <m:t> </m:t>
                          </m:r>
                          <m:r>
                            <a:rPr lang="en-US">
                              <a:latin typeface="Cambria Math"/>
                            </a:rPr>
                            <m:t>𝑜𝑓</m:t>
                          </m:r>
                          <m:r>
                            <a:rPr lang="en-US">
                              <a:latin typeface="Cambria Math"/>
                            </a:rPr>
                            <m:t> </m:t>
                          </m:r>
                          <m:r>
                            <a:rPr lang="en-US">
                              <a:latin typeface="Cambria Math"/>
                            </a:rPr>
                            <m:t>𝑦𝑒𝑎𝑟</m:t>
                          </m:r>
                        </m:den>
                      </m:f>
                      <m:r>
                        <a:rPr lang="en-US">
                          <a:latin typeface="Cambria Math"/>
                        </a:rPr>
                        <m:t>×</m:t>
                      </m:r>
                      <m:r>
                        <a:rPr lang="en-US" i="1">
                          <a:latin typeface="Cambria Math"/>
                        </a:rPr>
                        <m:t>100</m:t>
                      </m:r>
                    </m:oMath>
                  </m:oMathPara>
                </a14:m>
                <a:endParaRPr lang="en-US" i="1" dirty="0"/>
              </a:p>
              <a:p>
                <a:pPr lvl="0"/>
                <a:r>
                  <a:rPr lang="en-US" dirty="0" smtClean="0"/>
                  <a:t>Growth </a:t>
                </a:r>
                <a:r>
                  <a:rPr lang="en-US" dirty="0"/>
                  <a:t>rate at current price for year 2015-2016 is 8.6%.</a:t>
                </a:r>
              </a:p>
              <a:p>
                <a:pPr lvl="0"/>
                <a:r>
                  <a:rPr lang="en-US" dirty="0" smtClean="0"/>
                  <a:t>Causes </a:t>
                </a:r>
                <a:r>
                  <a:rPr lang="en-US" dirty="0"/>
                  <a:t>of the changes in the NI at current price are:</a:t>
                </a:r>
              </a:p>
              <a:p>
                <a:pPr lvl="1"/>
                <a:r>
                  <a:rPr lang="en-US" dirty="0"/>
                  <a:t>Due to </a:t>
                </a:r>
                <a:r>
                  <a:rPr lang="en-US" dirty="0" smtClean="0">
                    <a:solidFill>
                      <a:srgbClr val="FF0000"/>
                    </a:solidFill>
                  </a:rPr>
                  <a:t>inflation</a:t>
                </a:r>
                <a:r>
                  <a:rPr lang="en-US" dirty="0" smtClean="0"/>
                  <a:t>.</a:t>
                </a:r>
              </a:p>
              <a:p>
                <a:pPr lvl="1"/>
                <a:r>
                  <a:rPr lang="en-US" dirty="0" smtClean="0"/>
                  <a:t>Due </a:t>
                </a:r>
                <a:r>
                  <a:rPr lang="en-US" dirty="0"/>
                  <a:t>to </a:t>
                </a:r>
                <a:r>
                  <a:rPr lang="en-US" dirty="0">
                    <a:solidFill>
                      <a:srgbClr val="FF0000"/>
                    </a:solidFill>
                  </a:rPr>
                  <a:t>real </a:t>
                </a:r>
                <a:r>
                  <a:rPr lang="en-US" dirty="0" smtClean="0">
                    <a:solidFill>
                      <a:srgbClr val="FF0000"/>
                    </a:solidFill>
                  </a:rPr>
                  <a:t>changes </a:t>
                </a:r>
                <a:r>
                  <a:rPr lang="en-US" dirty="0">
                    <a:solidFill>
                      <a:srgbClr val="FF0000"/>
                    </a:solidFill>
                  </a:rPr>
                  <a:t>in the final value </a:t>
                </a:r>
                <a:r>
                  <a:rPr lang="en-US" dirty="0"/>
                  <a:t>of goods and services.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32"/>
                </a:stretch>
              </a:blipFill>
            </p:spPr>
            <p:txBody>
              <a:bodyPr/>
              <a:lstStyle/>
              <a:p>
                <a:r>
                  <a:rPr lang="en-US">
                    <a:noFill/>
                  </a:rPr>
                  <a:t> </a:t>
                </a:r>
              </a:p>
            </p:txBody>
          </p:sp>
        </mc:Fallback>
      </mc:AlternateContent>
    </p:spTree>
    <p:extLst>
      <p:ext uri="{BB962C8B-B14F-4D97-AF65-F5344CB8AC3E}">
        <p14:creationId xmlns:p14="http://schemas.microsoft.com/office/powerpoint/2010/main" val="57787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NI at Constant Price</a:t>
            </a:r>
            <a:endParaRPr lang="en-US" dirty="0"/>
          </a:p>
        </p:txBody>
      </p:sp>
      <p:sp>
        <p:nvSpPr>
          <p:cNvPr id="3" name="Content Placeholder 2"/>
          <p:cNvSpPr>
            <a:spLocks noGrp="1"/>
          </p:cNvSpPr>
          <p:nvPr>
            <p:ph idx="1"/>
          </p:nvPr>
        </p:nvSpPr>
        <p:spPr/>
        <p:txBody>
          <a:bodyPr/>
          <a:lstStyle/>
          <a:p>
            <a:pPr lvl="0"/>
            <a:r>
              <a:rPr lang="en-US" dirty="0" smtClean="0"/>
              <a:t>NI is calculated by using some </a:t>
            </a:r>
            <a:r>
              <a:rPr lang="en-US" dirty="0" smtClean="0">
                <a:solidFill>
                  <a:srgbClr val="FF0000"/>
                </a:solidFill>
              </a:rPr>
              <a:t>base year’s market price </a:t>
            </a:r>
            <a:r>
              <a:rPr lang="en-US" dirty="0" smtClean="0"/>
              <a:t>for measurement of factor cost.</a:t>
            </a:r>
          </a:p>
          <a:p>
            <a:pPr lvl="0"/>
            <a:r>
              <a:rPr lang="en-US" dirty="0" smtClean="0"/>
              <a:t>In India current base year is </a:t>
            </a:r>
            <a:r>
              <a:rPr lang="en-US" dirty="0" smtClean="0">
                <a:solidFill>
                  <a:srgbClr val="FF0000"/>
                </a:solidFill>
              </a:rPr>
              <a:t>2011-2012</a:t>
            </a:r>
            <a:r>
              <a:rPr lang="en-US" dirty="0" smtClean="0"/>
              <a:t>. And before this 2004-2005 was considered as base year.</a:t>
            </a:r>
          </a:p>
          <a:p>
            <a:r>
              <a:rPr lang="en-US" dirty="0" smtClean="0"/>
              <a:t>It is not </a:t>
            </a:r>
            <a:r>
              <a:rPr lang="en-US" dirty="0"/>
              <a:t>affected due to inflation</a:t>
            </a:r>
            <a:r>
              <a:rPr lang="en-US" dirty="0" smtClean="0"/>
              <a:t>.</a:t>
            </a:r>
          </a:p>
          <a:p>
            <a:pPr lvl="0"/>
            <a:r>
              <a:rPr lang="en-US" dirty="0" smtClean="0"/>
              <a:t>It is also describe as real income.</a:t>
            </a:r>
          </a:p>
          <a:p>
            <a:pPr lvl="0"/>
            <a:r>
              <a:rPr lang="en-US" dirty="0" smtClean="0"/>
              <a:t>It gives true picture of economic growth of a country.</a:t>
            </a:r>
          </a:p>
        </p:txBody>
      </p:sp>
    </p:spTree>
    <p:extLst>
      <p:ext uri="{BB962C8B-B14F-4D97-AF65-F5344CB8AC3E}">
        <p14:creationId xmlns:p14="http://schemas.microsoft.com/office/powerpoint/2010/main" val="13096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smtClean="0"/>
                  <a:t>Growth </a:t>
                </a:r>
                <a:r>
                  <a:rPr lang="en-US" dirty="0"/>
                  <a:t>rate in relation to base year is calculated as follows:</a:t>
                </a:r>
              </a:p>
              <a:p>
                <a:pPr marL="0" indent="0">
                  <a:buNone/>
                </a:pPr>
                <a14:m>
                  <m:oMathPara xmlns:m="http://schemas.openxmlformats.org/officeDocument/2006/math">
                    <m:oMathParaPr>
                      <m:jc m:val="centerGroup"/>
                    </m:oMathParaPr>
                    <m:oMath xmlns:m="http://schemas.openxmlformats.org/officeDocument/2006/math">
                      <m:r>
                        <a:rPr lang="en-US">
                          <a:latin typeface="Cambria Math"/>
                        </a:rPr>
                        <m:t>𝐺𝑟𝑜𝑤𝑡h</m:t>
                      </m:r>
                      <m:r>
                        <a:rPr lang="en-US">
                          <a:latin typeface="Cambria Math"/>
                        </a:rPr>
                        <m:t> </m:t>
                      </m:r>
                      <m:r>
                        <a:rPr lang="en-US">
                          <a:latin typeface="Cambria Math"/>
                        </a:rPr>
                        <m:t>𝑅𝑎𝑡𝑒</m:t>
                      </m:r>
                      <m:r>
                        <a:rPr lang="en-US">
                          <a:latin typeface="Cambria Math"/>
                        </a:rPr>
                        <m:t> </m:t>
                      </m:r>
                      <m:r>
                        <a:rPr lang="en-US">
                          <a:latin typeface="Cambria Math"/>
                        </a:rPr>
                        <m:t>𝑎𝑡</m:t>
                      </m:r>
                      <m:r>
                        <a:rPr lang="en-US">
                          <a:latin typeface="Cambria Math"/>
                        </a:rPr>
                        <m:t> </m:t>
                      </m:r>
                      <m:r>
                        <a:rPr lang="en-US">
                          <a:latin typeface="Cambria Math"/>
                        </a:rPr>
                        <m:t>𝑐𝑜𝑛𝑠𝑡𝑎𝑛𝑡</m:t>
                      </m:r>
                      <m:r>
                        <a:rPr lang="en-US">
                          <a:latin typeface="Cambria Math"/>
                        </a:rPr>
                        <m:t> </m:t>
                      </m:r>
                      <m:r>
                        <a:rPr lang="en-US">
                          <a:latin typeface="Cambria Math"/>
                        </a:rPr>
                        <m:t>𝑝𝑟𝑖𝑐𝑒</m:t>
                      </m:r>
                      <m:r>
                        <a:rPr lang="en-US">
                          <a:latin typeface="Cambria Math"/>
                        </a:rPr>
                        <m:t> (</m:t>
                      </m:r>
                      <m:r>
                        <a:rPr lang="en-US">
                          <a:latin typeface="Cambria Math"/>
                        </a:rPr>
                        <m:t>𝑖𝑛</m:t>
                      </m:r>
                      <m:r>
                        <a:rPr lang="en-US">
                          <a:latin typeface="Cambria Math"/>
                        </a:rPr>
                        <m:t> %)=</m:t>
                      </m:r>
                      <m:f>
                        <m:fPr>
                          <m:ctrlPr>
                            <a:rPr lang="en-US" i="1">
                              <a:latin typeface="Cambria Math" panose="02040503050406030204" pitchFamily="18" charset="0"/>
                            </a:rPr>
                          </m:ctrlPr>
                        </m:fPr>
                        <m:num>
                          <m:r>
                            <a:rPr lang="en-US">
                              <a:latin typeface="Cambria Math"/>
                            </a:rPr>
                            <m:t>𝑀𝑜𝑛𝑒𝑡𝑎𝑟𝑦</m:t>
                          </m:r>
                          <m:r>
                            <a:rPr lang="en-US">
                              <a:latin typeface="Cambria Math"/>
                            </a:rPr>
                            <m:t> </m:t>
                          </m:r>
                          <m:r>
                            <a:rPr lang="en-US">
                              <a:latin typeface="Cambria Math"/>
                            </a:rPr>
                            <m:t>𝑣𝑎𝑙𝑢𝑒</m:t>
                          </m:r>
                          <m:r>
                            <a:rPr lang="en-US">
                              <a:latin typeface="Cambria Math"/>
                            </a:rPr>
                            <m:t> </m:t>
                          </m:r>
                          <m:r>
                            <a:rPr lang="en-US">
                              <a:latin typeface="Cambria Math"/>
                            </a:rPr>
                            <m:t>𝑎𝑡</m:t>
                          </m:r>
                          <m:r>
                            <a:rPr lang="en-US">
                              <a:latin typeface="Cambria Math"/>
                            </a:rPr>
                            <m:t> </m:t>
                          </m:r>
                          <m:r>
                            <a:rPr lang="en-US">
                              <a:latin typeface="Cambria Math"/>
                            </a:rPr>
                            <m:t>𝑡h𝑒</m:t>
                          </m:r>
                          <m:r>
                            <a:rPr lang="en-US">
                              <a:latin typeface="Cambria Math"/>
                            </a:rPr>
                            <m:t> </m:t>
                          </m:r>
                          <m:r>
                            <a:rPr lang="en-US">
                              <a:latin typeface="Cambria Math"/>
                            </a:rPr>
                            <m:t>𝑒𝑛𝑑</m:t>
                          </m:r>
                          <m:r>
                            <a:rPr lang="en-US">
                              <a:latin typeface="Cambria Math"/>
                            </a:rPr>
                            <m:t> </m:t>
                          </m:r>
                          <m:r>
                            <a:rPr lang="en-US">
                              <a:latin typeface="Cambria Math"/>
                            </a:rPr>
                            <m:t>𝑜𝑓</m:t>
                          </m:r>
                          <m:r>
                            <a:rPr lang="en-US">
                              <a:latin typeface="Cambria Math"/>
                            </a:rPr>
                            <m:t> </m:t>
                          </m:r>
                          <m:r>
                            <a:rPr lang="en-US">
                              <a:latin typeface="Cambria Math"/>
                            </a:rPr>
                            <m:t>𝑦𝑒𝑎𝑟</m:t>
                          </m:r>
                          <m:r>
                            <a:rPr lang="en-US">
                              <a:latin typeface="Cambria Math"/>
                            </a:rPr>
                            <m:t> </m:t>
                          </m:r>
                        </m:num>
                        <m:den>
                          <m:r>
                            <a:rPr lang="en-US">
                              <a:latin typeface="Cambria Math"/>
                            </a:rPr>
                            <m:t>𝑀𝑜𝑛𝑒𝑡𝑎𝑟𝑦</m:t>
                          </m:r>
                          <m:r>
                            <a:rPr lang="en-US">
                              <a:latin typeface="Cambria Math"/>
                            </a:rPr>
                            <m:t> </m:t>
                          </m:r>
                          <m:r>
                            <a:rPr lang="en-US">
                              <a:latin typeface="Cambria Math"/>
                            </a:rPr>
                            <m:t>𝑣𝑎𝑙𝑢𝑒</m:t>
                          </m:r>
                          <m:r>
                            <a:rPr lang="en-US">
                              <a:latin typeface="Cambria Math"/>
                            </a:rPr>
                            <m:t> </m:t>
                          </m:r>
                          <m:r>
                            <a:rPr lang="en-US">
                              <a:latin typeface="Cambria Math"/>
                            </a:rPr>
                            <m:t>𝑎𝑡</m:t>
                          </m:r>
                          <m:r>
                            <a:rPr lang="en-US">
                              <a:latin typeface="Cambria Math"/>
                            </a:rPr>
                            <m:t> </m:t>
                          </m:r>
                          <m:r>
                            <a:rPr lang="en-US">
                              <a:latin typeface="Cambria Math"/>
                            </a:rPr>
                            <m:t>𝑡h𝑒</m:t>
                          </m:r>
                          <m:r>
                            <a:rPr lang="en-US">
                              <a:latin typeface="Cambria Math"/>
                            </a:rPr>
                            <m:t> </m:t>
                          </m:r>
                          <m:r>
                            <a:rPr lang="en-US">
                              <a:latin typeface="Cambria Math"/>
                            </a:rPr>
                            <m:t>𝑏𝑎𝑠𝑒</m:t>
                          </m:r>
                          <m:r>
                            <a:rPr lang="en-US">
                              <a:latin typeface="Cambria Math"/>
                            </a:rPr>
                            <m:t> </m:t>
                          </m:r>
                          <m:r>
                            <a:rPr lang="en-US">
                              <a:latin typeface="Cambria Math"/>
                            </a:rPr>
                            <m:t>𝑦𝑒𝑎𝑟</m:t>
                          </m:r>
                        </m:den>
                      </m:f>
                      <m:r>
                        <a:rPr lang="en-US">
                          <a:latin typeface="Cambria Math"/>
                        </a:rPr>
                        <m:t>×100</m:t>
                      </m:r>
                    </m:oMath>
                  </m:oMathPara>
                </a14:m>
                <a:endParaRPr lang="en-US" dirty="0"/>
              </a:p>
              <a:p>
                <a:pPr lvl="0"/>
                <a:r>
                  <a:rPr lang="en-US" dirty="0" smtClean="0"/>
                  <a:t>Growth </a:t>
                </a:r>
                <a:r>
                  <a:rPr lang="en-US" dirty="0"/>
                  <a:t>rate at constant price for year 2015-2016 is 7.6%.</a:t>
                </a:r>
              </a:p>
              <a:p>
                <a:pPr lvl="0"/>
                <a:r>
                  <a:rPr lang="en-US" dirty="0" smtClean="0"/>
                  <a:t>Causes of </a:t>
                </a:r>
                <a:r>
                  <a:rPr lang="en-US" dirty="0"/>
                  <a:t>the changes in the NI at constant price are only </a:t>
                </a:r>
                <a:r>
                  <a:rPr lang="en-US" dirty="0" smtClean="0"/>
                  <a:t>due </a:t>
                </a:r>
                <a:r>
                  <a:rPr lang="en-US" dirty="0"/>
                  <a:t>to </a:t>
                </a:r>
                <a:r>
                  <a:rPr lang="en-US" dirty="0">
                    <a:solidFill>
                      <a:srgbClr val="FF0000"/>
                    </a:solidFill>
                  </a:rPr>
                  <a:t>real </a:t>
                </a:r>
                <a:r>
                  <a:rPr lang="en-US" dirty="0" smtClean="0">
                    <a:solidFill>
                      <a:srgbClr val="FF0000"/>
                    </a:solidFill>
                  </a:rPr>
                  <a:t>changes </a:t>
                </a:r>
                <a:r>
                  <a:rPr lang="en-US" dirty="0">
                    <a:solidFill>
                      <a:srgbClr val="FF0000"/>
                    </a:solidFill>
                  </a:rPr>
                  <a:t>in the final value </a:t>
                </a:r>
                <a:r>
                  <a:rPr lang="en-US" dirty="0"/>
                  <a:t>of goods and services</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32" r="-1043"/>
                </a:stretch>
              </a:blipFill>
            </p:spPr>
            <p:txBody>
              <a:bodyPr/>
              <a:lstStyle/>
              <a:p>
                <a:r>
                  <a:rPr lang="en-US">
                    <a:noFill/>
                  </a:rPr>
                  <a:t> </a:t>
                </a:r>
              </a:p>
            </p:txBody>
          </p:sp>
        </mc:Fallback>
      </mc:AlternateContent>
    </p:spTree>
    <p:extLst>
      <p:ext uri="{BB962C8B-B14F-4D97-AF65-F5344CB8AC3E}">
        <p14:creationId xmlns:p14="http://schemas.microsoft.com/office/powerpoint/2010/main" val="249483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Gross National Product (GNP)</a:t>
            </a:r>
            <a:endParaRPr lang="en-US" dirty="0"/>
          </a:p>
        </p:txBody>
      </p:sp>
      <p:sp>
        <p:nvSpPr>
          <p:cNvPr id="3" name="Content Placeholder 2"/>
          <p:cNvSpPr>
            <a:spLocks noGrp="1"/>
          </p:cNvSpPr>
          <p:nvPr>
            <p:ph idx="1"/>
          </p:nvPr>
        </p:nvSpPr>
        <p:spPr/>
        <p:txBody>
          <a:bodyPr/>
          <a:lstStyle/>
          <a:p>
            <a:r>
              <a:rPr lang="en-US" dirty="0" smtClean="0"/>
              <a:t>GNP is the value of </a:t>
            </a:r>
            <a:r>
              <a:rPr lang="en-US" dirty="0" smtClean="0">
                <a:solidFill>
                  <a:srgbClr val="FF0000"/>
                </a:solidFill>
              </a:rPr>
              <a:t>all finished goods and services produced in a country in </a:t>
            </a:r>
            <a:r>
              <a:rPr lang="en-US" dirty="0">
                <a:solidFill>
                  <a:srgbClr val="FF0000"/>
                </a:solidFill>
              </a:rPr>
              <a:t>a</a:t>
            </a:r>
            <a:r>
              <a:rPr lang="en-US" dirty="0" smtClean="0">
                <a:solidFill>
                  <a:srgbClr val="FF0000"/>
                </a:solidFill>
              </a:rPr>
              <a:t> year by its nationals</a:t>
            </a:r>
            <a:r>
              <a:rPr lang="en-US" dirty="0" smtClean="0"/>
              <a:t>.</a:t>
            </a:r>
          </a:p>
          <a:p>
            <a:r>
              <a:rPr lang="en-US" dirty="0" smtClean="0"/>
              <a:t>GNP</a:t>
            </a:r>
            <a:r>
              <a:rPr lang="en-US" dirty="0"/>
              <a:t> is a broad measure of a nation's total economic activity. </a:t>
            </a:r>
            <a:endParaRPr lang="en-US" dirty="0" smtClean="0"/>
          </a:p>
          <a:p>
            <a:r>
              <a:rPr lang="en-US" dirty="0" smtClean="0"/>
              <a:t>It includes income earned by </a:t>
            </a:r>
            <a:r>
              <a:rPr lang="en-US" dirty="0" smtClean="0">
                <a:solidFill>
                  <a:srgbClr val="FF0000"/>
                </a:solidFill>
              </a:rPr>
              <a:t>NRI and companies abroad</a:t>
            </a:r>
            <a:r>
              <a:rPr lang="en-US" dirty="0" smtClean="0"/>
              <a:t>.</a:t>
            </a:r>
          </a:p>
          <a:p>
            <a:r>
              <a:rPr lang="en-US" dirty="0" smtClean="0"/>
              <a:t>It does not include income earned by </a:t>
            </a:r>
            <a:r>
              <a:rPr lang="en-US" dirty="0" smtClean="0">
                <a:solidFill>
                  <a:srgbClr val="FF0000"/>
                </a:solidFill>
              </a:rPr>
              <a:t>foreigners within the country</a:t>
            </a:r>
            <a:r>
              <a:rPr lang="en-US" dirty="0" smtClean="0"/>
              <a:t>.</a:t>
            </a:r>
          </a:p>
          <a:p>
            <a:r>
              <a:rPr lang="en-US" dirty="0"/>
              <a:t>It </a:t>
            </a:r>
            <a:r>
              <a:rPr lang="en-US" dirty="0" smtClean="0"/>
              <a:t>Includes manufactured </a:t>
            </a:r>
            <a:r>
              <a:rPr lang="en-US" dirty="0" smtClean="0">
                <a:solidFill>
                  <a:srgbClr val="FF0000"/>
                </a:solidFill>
              </a:rPr>
              <a:t>goods</a:t>
            </a:r>
            <a:r>
              <a:rPr lang="en-US" dirty="0" smtClean="0"/>
              <a:t> </a:t>
            </a:r>
            <a:r>
              <a:rPr lang="en-US" dirty="0"/>
              <a:t>and </a:t>
            </a:r>
            <a:r>
              <a:rPr lang="en-US" dirty="0" smtClean="0">
                <a:solidFill>
                  <a:srgbClr val="FF0000"/>
                </a:solidFill>
              </a:rPr>
              <a:t>services </a:t>
            </a:r>
            <a:r>
              <a:rPr lang="en-US" dirty="0" smtClean="0"/>
              <a:t>provided. </a:t>
            </a:r>
            <a:endParaRPr lang="en-US" dirty="0"/>
          </a:p>
          <a:p>
            <a:r>
              <a:rPr lang="en-US" dirty="0"/>
              <a:t>It </a:t>
            </a:r>
            <a:r>
              <a:rPr lang="en-US" dirty="0" smtClean="0"/>
              <a:t>Includes</a:t>
            </a:r>
            <a:r>
              <a:rPr lang="en-US" dirty="0"/>
              <a:t> </a:t>
            </a:r>
            <a:r>
              <a:rPr lang="en-US" dirty="0">
                <a:solidFill>
                  <a:srgbClr val="FF0000"/>
                </a:solidFill>
              </a:rPr>
              <a:t>depreciation</a:t>
            </a:r>
            <a:r>
              <a:rPr lang="en-US" dirty="0"/>
              <a:t> and </a:t>
            </a:r>
            <a:r>
              <a:rPr lang="en-US" dirty="0">
                <a:solidFill>
                  <a:srgbClr val="FF0000"/>
                </a:solidFill>
              </a:rPr>
              <a:t>indirect business taxes</a:t>
            </a:r>
            <a:r>
              <a:rPr lang="en-US" dirty="0"/>
              <a:t> like sales tax.</a:t>
            </a:r>
          </a:p>
          <a:p>
            <a:endParaRPr lang="en-US" dirty="0" smtClean="0"/>
          </a:p>
          <a:p>
            <a:endParaRPr lang="en-US" dirty="0" smtClean="0"/>
          </a:p>
        </p:txBody>
      </p:sp>
    </p:spTree>
    <p:extLst>
      <p:ext uri="{BB962C8B-B14F-4D97-AF65-F5344CB8AC3E}">
        <p14:creationId xmlns:p14="http://schemas.microsoft.com/office/powerpoint/2010/main" val="170371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𝑮𝒓𝒐𝒔𝒔</m:t>
                      </m:r>
                      <m:r>
                        <a:rPr lang="en-US" b="1" i="1" dirty="0" smtClean="0">
                          <a:latin typeface="Cambria Math" panose="02040503050406030204" pitchFamily="18" charset="0"/>
                        </a:rPr>
                        <m:t> </m:t>
                      </m:r>
                      <m:r>
                        <a:rPr lang="en-US" b="1" i="1" dirty="0" smtClean="0">
                          <a:latin typeface="Cambria Math" panose="02040503050406030204" pitchFamily="18" charset="0"/>
                        </a:rPr>
                        <m:t>𝑵𝒂𝒕𝒊𝒐𝒏𝒂𝒍</m:t>
                      </m:r>
                      <m:r>
                        <a:rPr lang="en-US" b="1" i="1" dirty="0" smtClean="0">
                          <a:latin typeface="Cambria Math" panose="02040503050406030204" pitchFamily="18" charset="0"/>
                        </a:rPr>
                        <m:t> </m:t>
                      </m:r>
                      <m:r>
                        <a:rPr lang="en-US" b="1" i="1" dirty="0" smtClean="0">
                          <a:latin typeface="Cambria Math" panose="02040503050406030204" pitchFamily="18" charset="0"/>
                        </a:rPr>
                        <m:t>𝑷𝒓𝒐𝒅𝒖𝒄𝒕</m:t>
                      </m:r>
                      <m:r>
                        <a:rPr lang="en-US" i="1" dirty="0" smtClean="0">
                          <a:latin typeface="Cambria Math" panose="02040503050406030204" pitchFamily="18" charset="0"/>
                        </a:rPr>
                        <m:t>= </m:t>
                      </m:r>
                      <m:r>
                        <a:rPr lang="en-US" i="1" dirty="0" smtClean="0">
                          <a:latin typeface="Cambria Math" panose="02040503050406030204" pitchFamily="18" charset="0"/>
                        </a:rPr>
                        <m:t>𝐶𝑜𝑛𝑠𝑢𝑚𝑝𝑡𝑖𝑜𝑛</m:t>
                      </m:r>
                      <m:r>
                        <a:rPr lang="en-US" i="1" dirty="0" smtClean="0">
                          <a:latin typeface="Cambria Math" panose="02040503050406030204" pitchFamily="18" charset="0"/>
                        </a:rPr>
                        <m:t> + </m:t>
                      </m:r>
                      <m:r>
                        <a:rPr lang="en-US" i="1" dirty="0" smtClean="0">
                          <a:latin typeface="Cambria Math" panose="02040503050406030204" pitchFamily="18" charset="0"/>
                        </a:rPr>
                        <m:t>𝐺𝑜𝑣𝑒𝑟𝑛𝑚𝑒𝑛𝑡</m:t>
                      </m:r>
                      <m:r>
                        <a:rPr lang="en-US" i="1" dirty="0" smtClean="0">
                          <a:latin typeface="Cambria Math" panose="02040503050406030204" pitchFamily="18" charset="0"/>
                        </a:rPr>
                        <m:t> </m:t>
                      </m:r>
                      <m:r>
                        <a:rPr lang="en-US" i="1" dirty="0" smtClean="0">
                          <a:latin typeface="Cambria Math" panose="02040503050406030204" pitchFamily="18" charset="0"/>
                        </a:rPr>
                        <m:t>𝐸𝑥𝑝𝑒𝑛𝑑𝑖𝑡𝑢𝑟𝑒𝑠</m:t>
                      </m:r>
                      <m:r>
                        <a:rPr lang="en-US" i="1" dirty="0" smtClean="0">
                          <a:latin typeface="Cambria Math" panose="02040503050406030204" pitchFamily="18" charset="0"/>
                        </a:rPr>
                        <m:t> + </m:t>
                      </m:r>
                      <m:r>
                        <a:rPr lang="en-US" i="1" dirty="0" smtClean="0">
                          <a:latin typeface="Cambria Math" panose="02040503050406030204" pitchFamily="18" charset="0"/>
                        </a:rPr>
                        <m:t>𝐼𝑛𝑣𝑒𝑠𝑡𝑚𝑒𝑛𝑡𝑠</m:t>
                      </m:r>
                      <m:r>
                        <a:rPr lang="en-US" i="1" dirty="0" smtClean="0">
                          <a:latin typeface="Cambria Math" panose="02040503050406030204" pitchFamily="18" charset="0"/>
                        </a:rPr>
                        <m:t> + </m:t>
                      </m:r>
                      <m:r>
                        <a:rPr lang="en-US" i="1" dirty="0" smtClean="0">
                          <a:latin typeface="Cambria Math" panose="02040503050406030204" pitchFamily="18" charset="0"/>
                        </a:rPr>
                        <m:t>𝐸𝑥𝑝𝑜𝑟𝑡𝑠</m:t>
                      </m:r>
                      <m:r>
                        <a:rPr lang="en-US" b="0" i="1" dirty="0" smtClean="0">
                          <a:latin typeface="Cambria Math" panose="02040503050406030204" pitchFamily="18" charset="0"/>
                        </a:rPr>
                        <m:t>+</m:t>
                      </m:r>
                      <m:r>
                        <a:rPr lang="en-US" b="0" i="1" dirty="0" smtClean="0">
                          <a:latin typeface="Cambria Math" panose="02040503050406030204" pitchFamily="18" charset="0"/>
                        </a:rPr>
                        <m:t>𝐼𝑛𝑐𝑜𝑚𝑒</m:t>
                      </m:r>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𝑁𝑅𝐼</m:t>
                      </m:r>
                      <m:r>
                        <a:rPr lang="en-US" i="1" dirty="0" smtClean="0">
                          <a:latin typeface="Cambria Math" panose="02040503050406030204" pitchFamily="18" charset="0"/>
                        </a:rPr>
                        <m:t> + </m:t>
                      </m:r>
                      <m:r>
                        <a:rPr lang="en-US" i="1" dirty="0" smtClean="0">
                          <a:latin typeface="Cambria Math" panose="02040503050406030204" pitchFamily="18" charset="0"/>
                        </a:rPr>
                        <m:t>𝐹𝑜𝑟𝑒𝑖𝑔𝑛</m:t>
                      </m:r>
                      <m:r>
                        <a:rPr lang="en-US" i="1" dirty="0" smtClean="0">
                          <a:latin typeface="Cambria Math" panose="02040503050406030204" pitchFamily="18" charset="0"/>
                        </a:rPr>
                        <m:t> </m:t>
                      </m:r>
                      <m:r>
                        <a:rPr lang="en-US" i="1" dirty="0" smtClean="0">
                          <a:latin typeface="Cambria Math" panose="02040503050406030204" pitchFamily="18" charset="0"/>
                        </a:rPr>
                        <m:t>𝑃𝑟𝑜𝑑𝑢𝑐𝑡𝑖𝑜𝑛</m:t>
                      </m:r>
                      <m:r>
                        <a:rPr lang="en-US" i="1" dirty="0" smtClean="0">
                          <a:latin typeface="Cambria Math" panose="02040503050406030204" pitchFamily="18" charset="0"/>
                        </a:rPr>
                        <m:t> </m:t>
                      </m:r>
                      <m:r>
                        <a:rPr lang="en-US" i="1" dirty="0" smtClean="0">
                          <a:latin typeface="Cambria Math" panose="02040503050406030204" pitchFamily="18" charset="0"/>
                        </a:rPr>
                        <m:t>𝑏𝑦</m:t>
                      </m:r>
                      <m:r>
                        <a:rPr lang="en-US" i="1" dirty="0" smtClean="0">
                          <a:latin typeface="Cambria Math" panose="02040503050406030204" pitchFamily="18" charset="0"/>
                        </a:rPr>
                        <m:t>  </m:t>
                      </m:r>
                      <m:r>
                        <a:rPr lang="en-US" i="1" dirty="0" smtClean="0">
                          <a:latin typeface="Cambria Math" panose="02040503050406030204" pitchFamily="18" charset="0"/>
                        </a:rPr>
                        <m:t>𝑛𝑎𝑡𝑖𝑜𝑛𝑎𝑙</m:t>
                      </m:r>
                      <m:r>
                        <a:rPr lang="en-US" i="1" dirty="0" smtClean="0">
                          <a:latin typeface="Cambria Math" panose="02040503050406030204" pitchFamily="18" charset="0"/>
                        </a:rPr>
                        <m:t> </m:t>
                      </m:r>
                      <m:r>
                        <a:rPr lang="en-US" i="1" dirty="0" smtClean="0">
                          <a:latin typeface="Cambria Math" panose="02040503050406030204" pitchFamily="18" charset="0"/>
                        </a:rPr>
                        <m:t>𝐶𝑜𝑚𝑝𝑎𝑛𝑖𝑒𝑠</m:t>
                      </m:r>
                      <m:r>
                        <a:rPr lang="en-US" b="0" i="1" dirty="0" smtClean="0">
                          <a:latin typeface="Cambria Math" panose="02040503050406030204" pitchFamily="18" charset="0"/>
                        </a:rPr>
                        <m:t> −</m:t>
                      </m:r>
                      <m:r>
                        <a:rPr lang="en-US" i="1" dirty="0" smtClean="0">
                          <a:latin typeface="Cambria Math" panose="02040503050406030204" pitchFamily="18" charset="0"/>
                        </a:rPr>
                        <m:t>𝐷𝑜𝑚𝑒𝑠𝑡𝑖𝑐</m:t>
                      </m:r>
                      <m:r>
                        <a:rPr lang="en-US" i="1" dirty="0" smtClean="0">
                          <a:latin typeface="Cambria Math" panose="02040503050406030204" pitchFamily="18" charset="0"/>
                        </a:rPr>
                        <m:t> </m:t>
                      </m:r>
                      <m:r>
                        <a:rPr lang="en-US" i="1" dirty="0" smtClean="0">
                          <a:latin typeface="Cambria Math" panose="02040503050406030204" pitchFamily="18" charset="0"/>
                        </a:rPr>
                        <m:t>𝑃𝑟𝑜𝑑𝑢𝑐𝑡𝑖𝑜𝑛</m:t>
                      </m:r>
                      <m:r>
                        <a:rPr lang="en-US" i="1" dirty="0" smtClean="0">
                          <a:latin typeface="Cambria Math" panose="02040503050406030204" pitchFamily="18" charset="0"/>
                        </a:rPr>
                        <m:t> </m:t>
                      </m:r>
                      <m:r>
                        <a:rPr lang="en-US" i="1" dirty="0" smtClean="0">
                          <a:latin typeface="Cambria Math" panose="02040503050406030204" pitchFamily="18" charset="0"/>
                        </a:rPr>
                        <m:t>𝑏𝑦</m:t>
                      </m:r>
                      <m:r>
                        <a:rPr lang="en-US" i="1" dirty="0" smtClean="0">
                          <a:latin typeface="Cambria Math" panose="02040503050406030204" pitchFamily="18" charset="0"/>
                        </a:rPr>
                        <m:t> </m:t>
                      </m:r>
                      <m:r>
                        <a:rPr lang="en-US" i="1" dirty="0" smtClean="0">
                          <a:latin typeface="Cambria Math" panose="02040503050406030204" pitchFamily="18" charset="0"/>
                        </a:rPr>
                        <m:t>𝐹𝑜𝑟𝑒𝑖𝑔𝑛</m:t>
                      </m:r>
                      <m:r>
                        <a:rPr lang="en-US" i="1" dirty="0" smtClean="0">
                          <a:latin typeface="Cambria Math" panose="02040503050406030204" pitchFamily="18" charset="0"/>
                        </a:rPr>
                        <m:t> </m:t>
                      </m:r>
                      <m:r>
                        <a:rPr lang="en-US" i="1" dirty="0" smtClean="0">
                          <a:latin typeface="Cambria Math" panose="02040503050406030204" pitchFamily="18" charset="0"/>
                        </a:rPr>
                        <m:t>𝐶𝑜𝑚𝑝𝑎𝑛𝑖𝑒𝑠</m:t>
                      </m:r>
                    </m:oMath>
                  </m:oMathPara>
                </a14:m>
                <a:endParaRPr lang="en-US" dirty="0" smtClean="0"/>
              </a:p>
              <a:p>
                <a:r>
                  <a:rPr lang="en-US" dirty="0"/>
                  <a:t>As per </a:t>
                </a:r>
                <a:r>
                  <a:rPr lang="en-US" dirty="0">
                    <a:hlinkClick r:id="rId2"/>
                  </a:rPr>
                  <a:t>https://tradingeconomics.com</a:t>
                </a:r>
                <a:r>
                  <a:rPr lang="en-US" dirty="0"/>
                  <a:t> GNP of India in 2016 is INR 12034713.00 Tens Of Million</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04" r="-1043"/>
                </a:stretch>
              </a:blipFill>
            </p:spPr>
            <p:txBody>
              <a:bodyPr/>
              <a:lstStyle/>
              <a:p>
                <a:r>
                  <a:rPr lang="en-US">
                    <a:noFill/>
                  </a:rPr>
                  <a:t> </a:t>
                </a:r>
              </a:p>
            </p:txBody>
          </p:sp>
        </mc:Fallback>
      </mc:AlternateContent>
    </p:spTree>
    <p:extLst>
      <p:ext uri="{BB962C8B-B14F-4D97-AF65-F5344CB8AC3E}">
        <p14:creationId xmlns:p14="http://schemas.microsoft.com/office/powerpoint/2010/main" val="203105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Gross Domestic Products (GDP)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GDP represents the monetary value of </a:t>
                </a:r>
                <a:r>
                  <a:rPr lang="en-US" dirty="0">
                    <a:solidFill>
                      <a:srgbClr val="FF0000"/>
                    </a:solidFill>
                  </a:rPr>
                  <a:t>all goods and services produced within a nation's geographic borders over a specified period of time</a:t>
                </a:r>
                <a:r>
                  <a:rPr lang="en-US" dirty="0"/>
                  <a:t>.</a:t>
                </a:r>
              </a:p>
              <a:p>
                <a:r>
                  <a:rPr lang="en-US" dirty="0" smtClean="0"/>
                  <a:t>GDP is the </a:t>
                </a:r>
                <a:r>
                  <a:rPr lang="en-US" dirty="0" smtClean="0">
                    <a:solidFill>
                      <a:srgbClr val="FF0000"/>
                    </a:solidFill>
                  </a:rPr>
                  <a:t>broadest quantitative measure</a:t>
                </a:r>
                <a:r>
                  <a:rPr lang="en-US" dirty="0" smtClean="0"/>
                  <a:t> of a nation's total economic activity. </a:t>
                </a:r>
              </a:p>
              <a:p>
                <a14:m>
                  <m:oMath xmlns:m="http://schemas.openxmlformats.org/officeDocument/2006/math">
                    <m:r>
                      <m:rPr>
                        <m:sty m:val="p"/>
                      </m:rPr>
                      <a:rPr lang="en-US" b="0" i="0" smtClean="0">
                        <a:latin typeface="Cambria Math" panose="02040503050406030204" pitchFamily="18" charset="0"/>
                      </a:rPr>
                      <m:t>GDP</m:t>
                    </m:r>
                    <m:r>
                      <a:rPr lang="en-US">
                        <a:latin typeface="Cambria Math"/>
                      </a:rPr>
                      <m:t>= </m:t>
                    </m:r>
                    <m:r>
                      <m:rPr>
                        <m:sty m:val="p"/>
                      </m:rPr>
                      <a:rPr lang="en-US">
                        <a:latin typeface="Cambria Math"/>
                      </a:rPr>
                      <m:t>Consumption</m:t>
                    </m:r>
                    <m:r>
                      <a:rPr lang="en-US">
                        <a:latin typeface="Cambria Math"/>
                      </a:rPr>
                      <m:t> + </m:t>
                    </m:r>
                    <m:r>
                      <m:rPr>
                        <m:sty m:val="p"/>
                      </m:rPr>
                      <a:rPr lang="en-US">
                        <a:latin typeface="Cambria Math"/>
                      </a:rPr>
                      <m:t>Govt</m:t>
                    </m:r>
                    <m:r>
                      <a:rPr lang="en-US" b="0" i="0" smtClean="0">
                        <a:latin typeface="Cambria Math" panose="02040503050406030204" pitchFamily="18" charset="0"/>
                      </a:rPr>
                      <m:t>.</m:t>
                    </m:r>
                    <m:r>
                      <a:rPr lang="en-US">
                        <a:latin typeface="Cambria Math"/>
                      </a:rPr>
                      <m:t> </m:t>
                    </m:r>
                    <m:r>
                      <m:rPr>
                        <m:sty m:val="p"/>
                      </m:rPr>
                      <a:rPr lang="en-US">
                        <a:latin typeface="Cambria Math"/>
                      </a:rPr>
                      <m:t>Expenditures</m:t>
                    </m:r>
                    <m:r>
                      <a:rPr lang="en-US">
                        <a:latin typeface="Cambria Math"/>
                      </a:rPr>
                      <m:t> + </m:t>
                    </m:r>
                    <m:r>
                      <m:rPr>
                        <m:sty m:val="p"/>
                      </m:rPr>
                      <a:rPr lang="en-US">
                        <a:latin typeface="Cambria Math"/>
                      </a:rPr>
                      <m:t>Investment</m:t>
                    </m:r>
                    <m:r>
                      <a:rPr lang="en-US">
                        <a:latin typeface="Cambria Math"/>
                      </a:rPr>
                      <m:t> + </m:t>
                    </m:r>
                    <m:r>
                      <m:rPr>
                        <m:sty m:val="p"/>
                      </m:rPr>
                      <a:rPr lang="en-US">
                        <a:latin typeface="Cambria Math"/>
                      </a:rPr>
                      <m:t>Exports</m:t>
                    </m:r>
                    <m:r>
                      <a:rPr lang="en-US">
                        <a:latin typeface="Cambria Math"/>
                      </a:rPr>
                      <m:t> − </m:t>
                    </m:r>
                    <m:r>
                      <m:rPr>
                        <m:sty m:val="p"/>
                      </m:rPr>
                      <a:rPr lang="en-US">
                        <a:latin typeface="Cambria Math"/>
                      </a:rPr>
                      <m:t>Imports</m:t>
                    </m:r>
                  </m:oMath>
                </a14:m>
                <a:endParaRPr lang="en-US" dirty="0" smtClean="0"/>
              </a:p>
              <a:p>
                <a:pPr lvl="0"/>
                <a:r>
                  <a:rPr lang="en-US" dirty="0" smtClean="0"/>
                  <a:t>Consumption: </a:t>
                </a:r>
                <a:r>
                  <a:rPr lang="en-US" dirty="0" smtClean="0">
                    <a:solidFill>
                      <a:srgbClr val="FF0000"/>
                    </a:solidFill>
                  </a:rPr>
                  <a:t>Durable goods, Nondurable goods, Services</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32" r="-1043"/>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639170" y="4343401"/>
            <a:ext cx="2226860" cy="1676400"/>
          </a:xfrm>
          <a:prstGeom prst="rect">
            <a:avLst/>
          </a:prstGeom>
        </p:spPr>
      </p:pic>
      <p:sp>
        <p:nvSpPr>
          <p:cNvPr id="7" name="TextBox 6"/>
          <p:cNvSpPr txBox="1"/>
          <p:nvPr/>
        </p:nvSpPr>
        <p:spPr>
          <a:xfrm>
            <a:off x="381000" y="6019801"/>
            <a:ext cx="2743200" cy="304800"/>
          </a:xfrm>
          <a:prstGeom prst="rect">
            <a:avLst/>
          </a:prstGeom>
          <a:noFill/>
        </p:spPr>
        <p:txBody>
          <a:bodyPr wrap="square" rtlCol="0">
            <a:spAutoFit/>
          </a:bodyPr>
          <a:lstStyle/>
          <a:p>
            <a:r>
              <a:rPr lang="en-US" sz="1400" dirty="0"/>
              <a:t>Source: https://www.usatoday.com</a:t>
            </a:r>
          </a:p>
        </p:txBody>
      </p:sp>
      <p:pic>
        <p:nvPicPr>
          <p:cNvPr id="9" name="Picture 8"/>
          <p:cNvPicPr>
            <a:picLocks noChangeAspect="1"/>
          </p:cNvPicPr>
          <p:nvPr/>
        </p:nvPicPr>
        <p:blipFill>
          <a:blip r:embed="rId4"/>
          <a:stretch>
            <a:fillRect/>
          </a:stretch>
        </p:blipFill>
        <p:spPr>
          <a:xfrm>
            <a:off x="3489960" y="4343401"/>
            <a:ext cx="2240280" cy="1676400"/>
          </a:xfrm>
          <a:prstGeom prst="rect">
            <a:avLst/>
          </a:prstGeom>
        </p:spPr>
      </p:pic>
      <p:sp>
        <p:nvSpPr>
          <p:cNvPr id="10" name="TextBox 9"/>
          <p:cNvSpPr txBox="1"/>
          <p:nvPr/>
        </p:nvSpPr>
        <p:spPr>
          <a:xfrm>
            <a:off x="3200400" y="6019801"/>
            <a:ext cx="2819400" cy="307777"/>
          </a:xfrm>
          <a:prstGeom prst="rect">
            <a:avLst/>
          </a:prstGeom>
          <a:noFill/>
        </p:spPr>
        <p:txBody>
          <a:bodyPr wrap="square" rtlCol="0">
            <a:spAutoFit/>
          </a:bodyPr>
          <a:lstStyle/>
          <a:p>
            <a:r>
              <a:rPr lang="en-US" sz="1400" dirty="0"/>
              <a:t>Source: https://www.bizbuysell.com</a:t>
            </a:r>
          </a:p>
        </p:txBody>
      </p:sp>
      <p:pic>
        <p:nvPicPr>
          <p:cNvPr id="11" name="Picture 10"/>
          <p:cNvPicPr>
            <a:picLocks noChangeAspect="1"/>
          </p:cNvPicPr>
          <p:nvPr/>
        </p:nvPicPr>
        <p:blipFill>
          <a:blip r:embed="rId5"/>
          <a:stretch>
            <a:fillRect/>
          </a:stretch>
        </p:blipFill>
        <p:spPr>
          <a:xfrm>
            <a:off x="6450050" y="4343402"/>
            <a:ext cx="2224607" cy="1676400"/>
          </a:xfrm>
          <a:prstGeom prst="rect">
            <a:avLst/>
          </a:prstGeom>
        </p:spPr>
      </p:pic>
      <p:sp>
        <p:nvSpPr>
          <p:cNvPr id="12" name="TextBox 11"/>
          <p:cNvSpPr txBox="1"/>
          <p:nvPr/>
        </p:nvSpPr>
        <p:spPr>
          <a:xfrm>
            <a:off x="5980705" y="6016824"/>
            <a:ext cx="3163295" cy="307777"/>
          </a:xfrm>
          <a:prstGeom prst="rect">
            <a:avLst/>
          </a:prstGeom>
          <a:noFill/>
        </p:spPr>
        <p:txBody>
          <a:bodyPr wrap="square" rtlCol="0">
            <a:spAutoFit/>
          </a:bodyPr>
          <a:lstStyle/>
          <a:p>
            <a:r>
              <a:rPr lang="en-US" sz="1400" dirty="0"/>
              <a:t>Source: http://www.serviceworld.net.in</a:t>
            </a:r>
          </a:p>
        </p:txBody>
      </p:sp>
    </p:spTree>
    <p:extLst>
      <p:ext uri="{BB962C8B-B14F-4D97-AF65-F5344CB8AC3E}">
        <p14:creationId xmlns:p14="http://schemas.microsoft.com/office/powerpoint/2010/main" val="343367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500"/>
                                  </p:stCondLst>
                                  <p:childTnLst>
                                    <p:set>
                                      <p:cBhvr>
                                        <p:cTn id="25" dur="1" fill="hold">
                                          <p:stCondLst>
                                            <p:cond delay="0"/>
                                          </p:stCondLst>
                                        </p:cTn>
                                        <p:tgtEl>
                                          <p:spTgt spid="9"/>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500"/>
                                  </p:stCondLst>
                                  <p:childTnLst>
                                    <p:set>
                                      <p:cBhvr>
                                        <p:cTn id="31" dur="1" fill="hold">
                                          <p:stCondLst>
                                            <p:cond delay="0"/>
                                          </p:stCondLst>
                                        </p:cTn>
                                        <p:tgtEl>
                                          <p:spTgt spid="11"/>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10"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lvl="0"/>
            <a:r>
              <a:rPr lang="en-US" dirty="0" smtClean="0"/>
              <a:t>Government Expenditures: </a:t>
            </a:r>
            <a:r>
              <a:rPr lang="en-US" dirty="0" smtClean="0">
                <a:solidFill>
                  <a:srgbClr val="FF0000"/>
                </a:solidFill>
              </a:rPr>
              <a:t>Defense, Roads, Schools</a:t>
            </a:r>
          </a:p>
          <a:p>
            <a:pPr lvl="0"/>
            <a:endParaRPr lang="en-US" dirty="0" smtClean="0">
              <a:solidFill>
                <a:srgbClr val="FF0000"/>
              </a:solidFill>
            </a:endParaRPr>
          </a:p>
          <a:p>
            <a:pPr lvl="0"/>
            <a:endParaRPr lang="en-US" dirty="0" smtClean="0">
              <a:solidFill>
                <a:srgbClr val="FF0000"/>
              </a:solidFill>
            </a:endParaRPr>
          </a:p>
          <a:p>
            <a:pPr lvl="0"/>
            <a:endParaRPr lang="en-US" dirty="0">
              <a:solidFill>
                <a:srgbClr val="FF0000"/>
              </a:solidFill>
            </a:endParaRPr>
          </a:p>
          <a:p>
            <a:pPr marL="0" lvl="0" indent="0">
              <a:buNone/>
            </a:pPr>
            <a:endParaRPr lang="en-US" dirty="0" smtClean="0">
              <a:solidFill>
                <a:srgbClr val="FF0000"/>
              </a:solidFill>
            </a:endParaRPr>
          </a:p>
          <a:p>
            <a:pPr lvl="0"/>
            <a:r>
              <a:rPr lang="en-US" dirty="0" smtClean="0"/>
              <a:t>Investment Spending On: </a:t>
            </a:r>
            <a:r>
              <a:rPr lang="en-US" dirty="0" smtClean="0">
                <a:solidFill>
                  <a:srgbClr val="FF0000"/>
                </a:solidFill>
              </a:rPr>
              <a:t>Commercial, Residential, Business inventories</a:t>
            </a:r>
          </a:p>
        </p:txBody>
      </p:sp>
      <p:pic>
        <p:nvPicPr>
          <p:cNvPr id="4" name="Picture 3"/>
          <p:cNvPicPr>
            <a:picLocks noChangeAspect="1"/>
          </p:cNvPicPr>
          <p:nvPr/>
        </p:nvPicPr>
        <p:blipFill>
          <a:blip r:embed="rId2"/>
          <a:stretch>
            <a:fillRect/>
          </a:stretch>
        </p:blipFill>
        <p:spPr>
          <a:xfrm>
            <a:off x="335757" y="1257300"/>
            <a:ext cx="2295525" cy="1714500"/>
          </a:xfrm>
          <a:prstGeom prst="rect">
            <a:avLst/>
          </a:prstGeom>
        </p:spPr>
      </p:pic>
      <p:sp>
        <p:nvSpPr>
          <p:cNvPr id="5" name="TextBox 4"/>
          <p:cNvSpPr txBox="1"/>
          <p:nvPr/>
        </p:nvSpPr>
        <p:spPr>
          <a:xfrm>
            <a:off x="223837" y="2971800"/>
            <a:ext cx="2519363" cy="304800"/>
          </a:xfrm>
          <a:prstGeom prst="rect">
            <a:avLst/>
          </a:prstGeom>
          <a:noFill/>
        </p:spPr>
        <p:txBody>
          <a:bodyPr wrap="square" rtlCol="0">
            <a:spAutoFit/>
          </a:bodyPr>
          <a:lstStyle/>
          <a:p>
            <a:r>
              <a:rPr lang="en-US" sz="1400" dirty="0"/>
              <a:t>Source: http://www.ceetak.com</a:t>
            </a:r>
          </a:p>
        </p:txBody>
      </p:sp>
      <p:pic>
        <p:nvPicPr>
          <p:cNvPr id="6" name="Picture 5"/>
          <p:cNvPicPr>
            <a:picLocks noChangeAspect="1"/>
          </p:cNvPicPr>
          <p:nvPr/>
        </p:nvPicPr>
        <p:blipFill>
          <a:blip r:embed="rId3"/>
          <a:stretch>
            <a:fillRect/>
          </a:stretch>
        </p:blipFill>
        <p:spPr>
          <a:xfrm>
            <a:off x="3007849" y="1257300"/>
            <a:ext cx="2279920" cy="1714500"/>
          </a:xfrm>
          <a:prstGeom prst="rect">
            <a:avLst/>
          </a:prstGeom>
        </p:spPr>
      </p:pic>
      <p:sp>
        <p:nvSpPr>
          <p:cNvPr id="7" name="TextBox 6"/>
          <p:cNvSpPr txBox="1"/>
          <p:nvPr/>
        </p:nvSpPr>
        <p:spPr>
          <a:xfrm>
            <a:off x="2819400" y="2968823"/>
            <a:ext cx="2758147" cy="307777"/>
          </a:xfrm>
          <a:prstGeom prst="rect">
            <a:avLst/>
          </a:prstGeom>
          <a:noFill/>
        </p:spPr>
        <p:txBody>
          <a:bodyPr wrap="square" rtlCol="0">
            <a:spAutoFit/>
          </a:bodyPr>
          <a:lstStyle/>
          <a:p>
            <a:r>
              <a:rPr lang="en-US" sz="1400" dirty="0"/>
              <a:t>Source: http://meinhardtindia.com</a:t>
            </a:r>
          </a:p>
        </p:txBody>
      </p:sp>
      <p:pic>
        <p:nvPicPr>
          <p:cNvPr id="8" name="Picture 7"/>
          <p:cNvPicPr>
            <a:picLocks noChangeAspect="1"/>
          </p:cNvPicPr>
          <p:nvPr/>
        </p:nvPicPr>
        <p:blipFill>
          <a:blip r:embed="rId4"/>
          <a:stretch>
            <a:fillRect/>
          </a:stretch>
        </p:blipFill>
        <p:spPr>
          <a:xfrm>
            <a:off x="5798928" y="1257300"/>
            <a:ext cx="3154572" cy="1711523"/>
          </a:xfrm>
          <a:prstGeom prst="rect">
            <a:avLst/>
          </a:prstGeom>
        </p:spPr>
      </p:pic>
      <p:sp>
        <p:nvSpPr>
          <p:cNvPr id="9" name="TextBox 8"/>
          <p:cNvSpPr txBox="1"/>
          <p:nvPr/>
        </p:nvSpPr>
        <p:spPr>
          <a:xfrm>
            <a:off x="6069484" y="2968823"/>
            <a:ext cx="2613460" cy="307778"/>
          </a:xfrm>
          <a:prstGeom prst="rect">
            <a:avLst/>
          </a:prstGeom>
          <a:noFill/>
        </p:spPr>
        <p:txBody>
          <a:bodyPr wrap="square" rtlCol="0">
            <a:spAutoFit/>
          </a:bodyPr>
          <a:lstStyle/>
          <a:p>
            <a:r>
              <a:rPr lang="en-US" sz="1400" dirty="0"/>
              <a:t>Source: http://mysuperbrain.com</a:t>
            </a:r>
          </a:p>
        </p:txBody>
      </p:sp>
      <p:pic>
        <p:nvPicPr>
          <p:cNvPr id="10" name="Picture 9"/>
          <p:cNvPicPr>
            <a:picLocks noChangeAspect="1"/>
          </p:cNvPicPr>
          <p:nvPr/>
        </p:nvPicPr>
        <p:blipFill>
          <a:blip r:embed="rId5"/>
          <a:stretch>
            <a:fillRect/>
          </a:stretch>
        </p:blipFill>
        <p:spPr>
          <a:xfrm>
            <a:off x="321469" y="4139360"/>
            <a:ext cx="2817275" cy="1926367"/>
          </a:xfrm>
          <a:prstGeom prst="rect">
            <a:avLst/>
          </a:prstGeom>
        </p:spPr>
      </p:pic>
      <p:sp>
        <p:nvSpPr>
          <p:cNvPr id="11" name="TextBox 10"/>
          <p:cNvSpPr txBox="1"/>
          <p:nvPr/>
        </p:nvSpPr>
        <p:spPr>
          <a:xfrm>
            <a:off x="301956" y="6040939"/>
            <a:ext cx="2856299" cy="307777"/>
          </a:xfrm>
          <a:prstGeom prst="rect">
            <a:avLst/>
          </a:prstGeom>
          <a:noFill/>
        </p:spPr>
        <p:txBody>
          <a:bodyPr wrap="square" rtlCol="0">
            <a:spAutoFit/>
          </a:bodyPr>
          <a:lstStyle/>
          <a:p>
            <a:r>
              <a:rPr lang="en-US" sz="1400" dirty="0"/>
              <a:t>Source: http://www.cgarchitect.com</a:t>
            </a:r>
          </a:p>
        </p:txBody>
      </p:sp>
      <p:pic>
        <p:nvPicPr>
          <p:cNvPr id="12" name="Picture 11"/>
          <p:cNvPicPr>
            <a:picLocks noChangeAspect="1"/>
          </p:cNvPicPr>
          <p:nvPr/>
        </p:nvPicPr>
        <p:blipFill>
          <a:blip r:embed="rId6"/>
          <a:stretch>
            <a:fillRect/>
          </a:stretch>
        </p:blipFill>
        <p:spPr>
          <a:xfrm>
            <a:off x="3352800" y="4139360"/>
            <a:ext cx="2858231" cy="1902023"/>
          </a:xfrm>
          <a:prstGeom prst="rect">
            <a:avLst/>
          </a:prstGeom>
        </p:spPr>
      </p:pic>
      <p:sp>
        <p:nvSpPr>
          <p:cNvPr id="13" name="TextBox 12"/>
          <p:cNvSpPr txBox="1"/>
          <p:nvPr/>
        </p:nvSpPr>
        <p:spPr>
          <a:xfrm>
            <a:off x="3499865" y="6038406"/>
            <a:ext cx="2563180" cy="307777"/>
          </a:xfrm>
          <a:prstGeom prst="rect">
            <a:avLst/>
          </a:prstGeom>
          <a:noFill/>
        </p:spPr>
        <p:txBody>
          <a:bodyPr wrap="square" rtlCol="0">
            <a:spAutoFit/>
          </a:bodyPr>
          <a:lstStyle/>
          <a:p>
            <a:r>
              <a:rPr lang="en-US" sz="1400" dirty="0"/>
              <a:t>Source: https://stimulrealty.com</a:t>
            </a:r>
          </a:p>
        </p:txBody>
      </p:sp>
      <p:pic>
        <p:nvPicPr>
          <p:cNvPr id="14" name="Picture 13"/>
          <p:cNvPicPr>
            <a:picLocks noChangeAspect="1"/>
          </p:cNvPicPr>
          <p:nvPr/>
        </p:nvPicPr>
        <p:blipFill>
          <a:blip r:embed="rId7"/>
          <a:stretch>
            <a:fillRect/>
          </a:stretch>
        </p:blipFill>
        <p:spPr>
          <a:xfrm>
            <a:off x="6435518" y="4139361"/>
            <a:ext cx="2512191" cy="1899046"/>
          </a:xfrm>
          <a:prstGeom prst="rect">
            <a:avLst/>
          </a:prstGeom>
        </p:spPr>
      </p:pic>
      <p:sp>
        <p:nvSpPr>
          <p:cNvPr id="15" name="TextBox 14"/>
          <p:cNvSpPr txBox="1"/>
          <p:nvPr/>
        </p:nvSpPr>
        <p:spPr>
          <a:xfrm>
            <a:off x="6176906" y="6038405"/>
            <a:ext cx="3029413" cy="307777"/>
          </a:xfrm>
          <a:prstGeom prst="rect">
            <a:avLst/>
          </a:prstGeom>
          <a:noFill/>
        </p:spPr>
        <p:txBody>
          <a:bodyPr wrap="square" rtlCol="0">
            <a:spAutoFit/>
          </a:bodyPr>
          <a:lstStyle/>
          <a:p>
            <a:r>
              <a:rPr lang="en-US" sz="1400" dirty="0"/>
              <a:t>Source: http://www.mountainjobs.com</a:t>
            </a:r>
          </a:p>
        </p:txBody>
      </p:sp>
    </p:spTree>
    <p:extLst>
      <p:ext uri="{BB962C8B-B14F-4D97-AF65-F5344CB8AC3E}">
        <p14:creationId xmlns:p14="http://schemas.microsoft.com/office/powerpoint/2010/main" val="309472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50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500"/>
                                  </p:stCondLst>
                                  <p:childTnLst>
                                    <p:set>
                                      <p:cBhvr>
                                        <p:cTn id="32" dur="1" fill="hold">
                                          <p:stCondLst>
                                            <p:cond delay="0"/>
                                          </p:stCondLst>
                                        </p:cTn>
                                        <p:tgtEl>
                                          <p:spTgt spid="12"/>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500"/>
                                  </p:stCondLst>
                                  <p:childTnLst>
                                    <p:set>
                                      <p:cBhvr>
                                        <p:cTn id="38" dur="1" fill="hold">
                                          <p:stCondLst>
                                            <p:cond delay="0"/>
                                          </p:stCondLst>
                                        </p:cTn>
                                        <p:tgtEl>
                                          <p:spTgt spid="14"/>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7" grpId="0"/>
      <p:bldP spid="9" grpId="0"/>
      <p:bldP spid="11" grpId="0"/>
      <p:bldP spid="13"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lvl="0"/>
            <a:r>
              <a:rPr lang="en-US" dirty="0" smtClean="0"/>
              <a:t>Net Exports: </a:t>
            </a:r>
            <a:r>
              <a:rPr lang="en-US" dirty="0" smtClean="0">
                <a:solidFill>
                  <a:srgbClr val="FF0000"/>
                </a:solidFill>
              </a:rPr>
              <a:t>Exports are added to GDP</a:t>
            </a:r>
          </a:p>
          <a:p>
            <a:r>
              <a:rPr lang="en-US" dirty="0" smtClean="0"/>
              <a:t>Net Imports: </a:t>
            </a:r>
            <a:r>
              <a:rPr lang="en-US" dirty="0" smtClean="0">
                <a:solidFill>
                  <a:srgbClr val="FF0000"/>
                </a:solidFill>
              </a:rPr>
              <a:t>Imports are deducted from GDP</a:t>
            </a:r>
          </a:p>
          <a:p>
            <a:r>
              <a:rPr lang="en-US" dirty="0"/>
              <a:t>As per </a:t>
            </a:r>
            <a:r>
              <a:rPr lang="en-US" dirty="0">
                <a:hlinkClick r:id="rId2"/>
              </a:rPr>
              <a:t>https://tradingeconomics.com</a:t>
            </a:r>
            <a:r>
              <a:rPr lang="en-US" dirty="0"/>
              <a:t> </a:t>
            </a:r>
            <a:r>
              <a:rPr lang="en-US" dirty="0" smtClean="0"/>
              <a:t>GDP of India in 2016 is 2263.52 billion USD.</a:t>
            </a:r>
            <a:endParaRPr lang="en-US" dirty="0"/>
          </a:p>
        </p:txBody>
      </p:sp>
    </p:spTree>
    <p:extLst>
      <p:ext uri="{BB962C8B-B14F-4D97-AF65-F5344CB8AC3E}">
        <p14:creationId xmlns:p14="http://schemas.microsoft.com/office/powerpoint/2010/main" val="247745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 National Product (NNP)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smtClean="0"/>
                  <a:t>NNP is the </a:t>
                </a:r>
                <a:r>
                  <a:rPr lang="en-US" dirty="0" smtClean="0">
                    <a:solidFill>
                      <a:srgbClr val="FF0000"/>
                    </a:solidFill>
                  </a:rPr>
                  <a:t>monetary value of finished goods and services produced by a country's citizens, whether overseas or resident, in the time period being measured</a:t>
                </a:r>
                <a:r>
                  <a:rPr lang="en-US" dirty="0" smtClean="0"/>
                  <a:t>.</a:t>
                </a:r>
                <a:endParaRPr lang="en-US" dirty="0"/>
              </a:p>
              <a:p>
                <a:pPr marL="0" indent="0">
                  <a:buNone/>
                </a:pPr>
                <a14:m>
                  <m:oMathPara xmlns:m="http://schemas.openxmlformats.org/officeDocument/2006/math">
                    <m:oMathParaPr>
                      <m:jc m:val="centerGroup"/>
                    </m:oMathParaPr>
                    <m:oMath xmlns:m="http://schemas.openxmlformats.org/officeDocument/2006/math">
                      <m:r>
                        <a:rPr lang="en-US">
                          <a:latin typeface="Cambria Math"/>
                        </a:rPr>
                        <m:t>𝐍𝐍𝐏</m:t>
                      </m:r>
                      <m:r>
                        <a:rPr lang="en-US">
                          <a:latin typeface="Cambria Math"/>
                        </a:rPr>
                        <m:t> = </m:t>
                      </m:r>
                      <m:r>
                        <a:rPr lang="en-US">
                          <a:latin typeface="Cambria Math"/>
                        </a:rPr>
                        <m:t>𝐆𝐍𝐏</m:t>
                      </m:r>
                      <m:r>
                        <a:rPr lang="en-US">
                          <a:latin typeface="Cambria Math"/>
                        </a:rPr>
                        <m:t>−</m:t>
                      </m:r>
                      <m:r>
                        <m:rPr>
                          <m:sty m:val="p"/>
                        </m:rPr>
                        <a:rPr lang="en-US">
                          <a:latin typeface="Cambria Math"/>
                        </a:rPr>
                        <m:t>Depreciation</m:t>
                      </m:r>
                      <m:r>
                        <a:rPr lang="en-US">
                          <a:latin typeface="Cambria Math"/>
                        </a:rPr>
                        <m:t> </m:t>
                      </m:r>
                      <m:r>
                        <m:rPr>
                          <m:sty m:val="p"/>
                        </m:rPr>
                        <a:rPr lang="en-US">
                          <a:latin typeface="Cambria Math"/>
                        </a:rPr>
                        <m:t>on</m:t>
                      </m:r>
                      <m:r>
                        <a:rPr lang="en-US">
                          <a:latin typeface="Cambria Math"/>
                        </a:rPr>
                        <m:t> </m:t>
                      </m:r>
                      <m:r>
                        <m:rPr>
                          <m:sty m:val="p"/>
                        </m:rPr>
                        <a:rPr lang="en-US">
                          <a:latin typeface="Cambria Math"/>
                        </a:rPr>
                        <m:t>Gross</m:t>
                      </m:r>
                      <m:r>
                        <a:rPr lang="en-US">
                          <a:latin typeface="Cambria Math"/>
                        </a:rPr>
                        <m:t> </m:t>
                      </m:r>
                      <m:r>
                        <m:rPr>
                          <m:sty m:val="p"/>
                        </m:rPr>
                        <a:rPr lang="en-US">
                          <a:latin typeface="Cambria Math"/>
                        </a:rPr>
                        <m:t>Capital</m:t>
                      </m:r>
                      <m:r>
                        <a:rPr lang="en-US">
                          <a:latin typeface="Cambria Math"/>
                        </a:rPr>
                        <m:t> </m:t>
                      </m:r>
                      <m:r>
                        <m:rPr>
                          <m:sty m:val="p"/>
                        </m:rPr>
                        <a:rPr lang="en-US">
                          <a:latin typeface="Cambria Math"/>
                        </a:rPr>
                        <m:t>Investment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32" r="-1043"/>
                </a:stretch>
              </a:blipFill>
            </p:spPr>
            <p:txBody>
              <a:bodyPr/>
              <a:lstStyle/>
              <a:p>
                <a:r>
                  <a:rPr lang="en-US">
                    <a:noFill/>
                  </a:rPr>
                  <a:t> </a:t>
                </a:r>
              </a:p>
            </p:txBody>
          </p:sp>
        </mc:Fallback>
      </mc:AlternateContent>
    </p:spTree>
    <p:extLst>
      <p:ext uri="{BB962C8B-B14F-4D97-AF65-F5344CB8AC3E}">
        <p14:creationId xmlns:p14="http://schemas.microsoft.com/office/powerpoint/2010/main" val="19668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Net Domestic Product (NDP)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smtClean="0"/>
                  <a:t>NDP is an </a:t>
                </a:r>
                <a:r>
                  <a:rPr lang="en-US" dirty="0" smtClean="0">
                    <a:solidFill>
                      <a:srgbClr val="FF0000"/>
                    </a:solidFill>
                  </a:rPr>
                  <a:t>annual measure of the economic output of a nation that is adjusted to account for depreciation</a:t>
                </a:r>
                <a:r>
                  <a:rPr lang="en-US" dirty="0" smtClean="0"/>
                  <a:t>.</a:t>
                </a:r>
              </a:p>
              <a:p>
                <a:pPr lvl="0"/>
                <a:r>
                  <a:rPr lang="en-US" dirty="0" smtClean="0"/>
                  <a:t>Calculated </a:t>
                </a:r>
                <a:r>
                  <a:rPr lang="en-US" dirty="0"/>
                  <a:t>by subtracting depreciation from the gross domestic product (GDP).</a:t>
                </a:r>
              </a:p>
              <a:p>
                <a:pPr marL="0" indent="0">
                  <a:buNone/>
                </a:pPr>
                <a14:m>
                  <m:oMathPara xmlns:m="http://schemas.openxmlformats.org/officeDocument/2006/math">
                    <m:oMathParaPr>
                      <m:jc m:val="centerGroup"/>
                    </m:oMathParaPr>
                    <m:oMath xmlns:m="http://schemas.openxmlformats.org/officeDocument/2006/math">
                      <m:r>
                        <a:rPr lang="en-US">
                          <a:latin typeface="Cambria Math"/>
                        </a:rPr>
                        <m:t>𝐍</m:t>
                      </m:r>
                      <m:r>
                        <m:rPr>
                          <m:sty m:val="p"/>
                        </m:rPr>
                        <a:rPr lang="en-US" b="0" i="0" smtClean="0">
                          <a:latin typeface="Cambria Math" panose="02040503050406030204" pitchFamily="18" charset="0"/>
                        </a:rPr>
                        <m:t>D</m:t>
                      </m:r>
                      <m:r>
                        <a:rPr lang="en-US">
                          <a:latin typeface="Cambria Math"/>
                        </a:rPr>
                        <m:t>𝐏</m:t>
                      </m:r>
                      <m:r>
                        <a:rPr lang="en-US">
                          <a:latin typeface="Cambria Math"/>
                        </a:rPr>
                        <m:t> = </m:t>
                      </m:r>
                      <m:r>
                        <a:rPr lang="en-US">
                          <a:latin typeface="Cambria Math"/>
                        </a:rPr>
                        <m:t>𝐆𝐃𝐏</m:t>
                      </m:r>
                      <m:r>
                        <a:rPr lang="en-US">
                          <a:latin typeface="Cambria Math"/>
                        </a:rPr>
                        <m:t>−</m:t>
                      </m:r>
                      <m:r>
                        <m:rPr>
                          <m:sty m:val="p"/>
                        </m:rPr>
                        <a:rPr lang="en-US">
                          <a:latin typeface="Cambria Math"/>
                        </a:rPr>
                        <m:t>Depreciation</m:t>
                      </m:r>
                      <m:r>
                        <a:rPr lang="en-US">
                          <a:latin typeface="Cambria Math"/>
                        </a:rPr>
                        <m:t> </m:t>
                      </m:r>
                      <m:r>
                        <m:rPr>
                          <m:sty m:val="p"/>
                        </m:rPr>
                        <a:rPr lang="en-US">
                          <a:latin typeface="Cambria Math"/>
                        </a:rPr>
                        <m:t>on</m:t>
                      </m:r>
                      <m:r>
                        <a:rPr lang="en-US">
                          <a:latin typeface="Cambria Math"/>
                        </a:rPr>
                        <m:t> </m:t>
                      </m:r>
                      <m:r>
                        <m:rPr>
                          <m:sty m:val="p"/>
                        </m:rPr>
                        <a:rPr lang="en-US">
                          <a:latin typeface="Cambria Math"/>
                        </a:rPr>
                        <m:t>Gross</m:t>
                      </m:r>
                      <m:r>
                        <a:rPr lang="en-US">
                          <a:latin typeface="Cambria Math"/>
                        </a:rPr>
                        <m:t> </m:t>
                      </m:r>
                      <m:r>
                        <m:rPr>
                          <m:sty m:val="p"/>
                        </m:rPr>
                        <a:rPr lang="en-US">
                          <a:latin typeface="Cambria Math"/>
                        </a:rPr>
                        <m:t>Capital</m:t>
                      </m:r>
                      <m:r>
                        <a:rPr lang="en-US">
                          <a:latin typeface="Cambria Math"/>
                        </a:rPr>
                        <m:t> </m:t>
                      </m:r>
                      <m:r>
                        <m:rPr>
                          <m:sty m:val="p"/>
                        </m:rPr>
                        <a:rPr lang="en-US">
                          <a:latin typeface="Cambria Math"/>
                        </a:rPr>
                        <m:t>Investment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32" r="-1043"/>
                </a:stretch>
              </a:blipFill>
            </p:spPr>
            <p:txBody>
              <a:bodyPr/>
              <a:lstStyle/>
              <a:p>
                <a:r>
                  <a:rPr lang="en-US">
                    <a:noFill/>
                  </a:rPr>
                  <a:t> </a:t>
                </a:r>
              </a:p>
            </p:txBody>
          </p:sp>
        </mc:Fallback>
      </mc:AlternateContent>
    </p:spTree>
    <p:extLst>
      <p:ext uri="{BB962C8B-B14F-4D97-AF65-F5344CB8AC3E}">
        <p14:creationId xmlns:p14="http://schemas.microsoft.com/office/powerpoint/2010/main" val="362812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to Market</a:t>
            </a:r>
            <a:endParaRPr lang="en-US" dirty="0"/>
          </a:p>
        </p:txBody>
      </p:sp>
      <p:sp>
        <p:nvSpPr>
          <p:cNvPr id="3" name="Content Placeholder 2"/>
          <p:cNvSpPr>
            <a:spLocks noGrp="1"/>
          </p:cNvSpPr>
          <p:nvPr>
            <p:ph idx="1"/>
          </p:nvPr>
        </p:nvSpPr>
        <p:spPr>
          <a:xfrm>
            <a:off x="190499" y="734704"/>
            <a:ext cx="4838701" cy="2160896"/>
          </a:xfrm>
        </p:spPr>
        <p:txBody>
          <a:bodyPr/>
          <a:lstStyle/>
          <a:p>
            <a:pPr lvl="0"/>
            <a:r>
              <a:rPr lang="en-US" dirty="0" smtClean="0"/>
              <a:t>Market is a means by which the </a:t>
            </a:r>
            <a:r>
              <a:rPr lang="en-US" dirty="0" smtClean="0">
                <a:solidFill>
                  <a:srgbClr val="FF0000"/>
                </a:solidFill>
              </a:rPr>
              <a:t>exchange of goods and services </a:t>
            </a:r>
            <a:r>
              <a:rPr lang="en-US" dirty="0" smtClean="0"/>
              <a:t>takes place</a:t>
            </a:r>
            <a:r>
              <a:rPr lang="en-US" dirty="0"/>
              <a:t> </a:t>
            </a:r>
            <a:r>
              <a:rPr lang="en-US" dirty="0" smtClean="0"/>
              <a:t>as a result of buyers and sellers being in contact with one another.</a:t>
            </a:r>
            <a:endParaRPr lang="en-US" dirty="0" smtClean="0">
              <a:solidFill>
                <a:schemeClr val="accent1"/>
              </a:solidFill>
            </a:endParaRPr>
          </a:p>
        </p:txBody>
      </p:sp>
      <p:sp>
        <p:nvSpPr>
          <p:cNvPr id="5" name="TextBox 4"/>
          <p:cNvSpPr txBox="1"/>
          <p:nvPr/>
        </p:nvSpPr>
        <p:spPr>
          <a:xfrm>
            <a:off x="5067636" y="3352800"/>
            <a:ext cx="3933964" cy="307777"/>
          </a:xfrm>
          <a:prstGeom prst="rect">
            <a:avLst/>
          </a:prstGeom>
          <a:noFill/>
        </p:spPr>
        <p:txBody>
          <a:bodyPr wrap="square" rtlCol="0">
            <a:spAutoFit/>
          </a:bodyPr>
          <a:lstStyle/>
          <a:p>
            <a:pPr algn="ctr"/>
            <a:r>
              <a:rPr lang="en-US" sz="1400" dirty="0"/>
              <a:t>Source: http://www.10best.com</a:t>
            </a:r>
          </a:p>
        </p:txBody>
      </p:sp>
      <p:pic>
        <p:nvPicPr>
          <p:cNvPr id="7" name="Picture 6"/>
          <p:cNvPicPr>
            <a:picLocks noChangeAspect="1"/>
          </p:cNvPicPr>
          <p:nvPr/>
        </p:nvPicPr>
        <p:blipFill>
          <a:blip r:embed="rId2"/>
          <a:stretch>
            <a:fillRect/>
          </a:stretch>
        </p:blipFill>
        <p:spPr>
          <a:xfrm>
            <a:off x="5067636" y="734704"/>
            <a:ext cx="3933964" cy="2618096"/>
          </a:xfrm>
          <a:prstGeom prst="rect">
            <a:avLst/>
          </a:prstGeom>
        </p:spPr>
      </p:pic>
      <p:sp>
        <p:nvSpPr>
          <p:cNvPr id="9" name="Content Placeholder 2"/>
          <p:cNvSpPr txBox="1">
            <a:spLocks/>
          </p:cNvSpPr>
          <p:nvPr/>
        </p:nvSpPr>
        <p:spPr>
          <a:xfrm>
            <a:off x="201872" y="3635556"/>
            <a:ext cx="8751628" cy="1088844"/>
          </a:xfrm>
          <a:prstGeom prst="rect">
            <a:avLst/>
          </a:prstGeom>
        </p:spPr>
        <p:txBody>
          <a:bodyPr vert="horz" lIns="91440" tIns="45720" rIns="91440" bIns="45720" rtlCol="0">
            <a:noAutofit/>
          </a:bodyPr>
          <a:lstStyle>
            <a:lvl1pPr marL="342900" indent="-342900" algn="just" defTabSz="914400" rtl="0" eaLnBrk="1" latinLnBrk="0" hangingPunct="1">
              <a:lnSpc>
                <a:spcPct val="114000"/>
              </a:lnSpc>
              <a:spcBef>
                <a:spcPct val="20000"/>
              </a:spcBef>
              <a:buClr>
                <a:schemeClr val="tx1"/>
              </a:buClr>
              <a:buFont typeface="Wingdings" pitchFamily="2" charset="2"/>
              <a:buChar char="§"/>
              <a:defRPr sz="2400" b="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4000"/>
              </a:lnSpc>
              <a:spcBef>
                <a:spcPct val="20000"/>
              </a:spcBef>
              <a:buClr>
                <a:srgbClr val="002060"/>
              </a:buClr>
              <a:buFont typeface="Arial" pitchFamily="34" charset="0"/>
              <a:buChar char="•"/>
              <a:defRPr sz="2200" kern="1200">
                <a:solidFill>
                  <a:srgbClr val="002060"/>
                </a:solidFill>
                <a:latin typeface="+mj-lt"/>
                <a:ea typeface="Times New Roman" panose="02020603050405020304" pitchFamily="18" charset="0"/>
                <a:cs typeface="Times New Roman" panose="02020603050405020304" pitchFamily="18" charset="0"/>
              </a:defRPr>
            </a:lvl2pPr>
            <a:lvl3pPr marL="1143000" indent="-228600" algn="just" defTabSz="914400" rtl="0" eaLnBrk="1" latinLnBrk="0" hangingPunct="1">
              <a:lnSpc>
                <a:spcPct val="114000"/>
              </a:lnSpc>
              <a:spcBef>
                <a:spcPct val="20000"/>
              </a:spcBef>
              <a:buClr>
                <a:schemeClr val="tx1"/>
              </a:buClr>
              <a:buFont typeface="Courier New" pitchFamily="49" charset="0"/>
              <a:buChar char="o"/>
              <a:defRPr sz="20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4000"/>
              </a:lnSpc>
              <a:spcBef>
                <a:spcPct val="20000"/>
              </a:spcBef>
              <a:buClr>
                <a:srgbClr val="002060"/>
              </a:buClr>
              <a:buFont typeface="Arial" pitchFamily="34" charset="0"/>
              <a:buChar char="–"/>
              <a:defRPr sz="1800" kern="1200">
                <a:solidFill>
                  <a:srgbClr val="002060"/>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4000"/>
              </a:lnSpc>
              <a:spcBef>
                <a:spcPct val="20000"/>
              </a:spcBef>
              <a:buClr>
                <a:schemeClr val="tx1"/>
              </a:buClr>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Contact can be directly or through intermediating agents.</a:t>
            </a:r>
          </a:p>
          <a:p>
            <a:r>
              <a:rPr lang="en-US" dirty="0" smtClean="0"/>
              <a:t>Now a day market also become online.</a:t>
            </a:r>
          </a:p>
        </p:txBody>
      </p:sp>
      <p:pic>
        <p:nvPicPr>
          <p:cNvPr id="1026" name="Picture 2" descr="Image result for logo of flipk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872" y="4724400"/>
            <a:ext cx="2683099"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stretch>
            <a:fillRect/>
          </a:stretch>
        </p:blipFill>
        <p:spPr>
          <a:xfrm>
            <a:off x="6858000" y="4724399"/>
            <a:ext cx="2095164" cy="934867"/>
          </a:xfrm>
          <a:prstGeom prst="rect">
            <a:avLst/>
          </a:prstGeom>
        </p:spPr>
      </p:pic>
      <p:pic>
        <p:nvPicPr>
          <p:cNvPr id="11" name="Picture 10"/>
          <p:cNvPicPr>
            <a:picLocks noChangeAspect="1"/>
          </p:cNvPicPr>
          <p:nvPr/>
        </p:nvPicPr>
        <p:blipFill>
          <a:blip r:embed="rId5"/>
          <a:stretch>
            <a:fillRect/>
          </a:stretch>
        </p:blipFill>
        <p:spPr>
          <a:xfrm>
            <a:off x="190499" y="5486401"/>
            <a:ext cx="2694472" cy="931178"/>
          </a:xfrm>
          <a:prstGeom prst="rect">
            <a:avLst/>
          </a:prstGeom>
        </p:spPr>
      </p:pic>
      <p:pic>
        <p:nvPicPr>
          <p:cNvPr id="12" name="Picture 11"/>
          <p:cNvPicPr>
            <a:picLocks noChangeAspect="1"/>
          </p:cNvPicPr>
          <p:nvPr/>
        </p:nvPicPr>
        <p:blipFill>
          <a:blip r:embed="rId6"/>
          <a:stretch>
            <a:fillRect/>
          </a:stretch>
        </p:blipFill>
        <p:spPr>
          <a:xfrm>
            <a:off x="4129993" y="5487425"/>
            <a:ext cx="1534629" cy="966941"/>
          </a:xfrm>
          <a:prstGeom prst="rect">
            <a:avLst/>
          </a:prstGeom>
        </p:spPr>
      </p:pic>
      <p:pic>
        <p:nvPicPr>
          <p:cNvPr id="13" name="Picture 12"/>
          <p:cNvPicPr>
            <a:picLocks noChangeAspect="1"/>
          </p:cNvPicPr>
          <p:nvPr/>
        </p:nvPicPr>
        <p:blipFill>
          <a:blip r:embed="rId7"/>
          <a:stretch>
            <a:fillRect/>
          </a:stretch>
        </p:blipFill>
        <p:spPr>
          <a:xfrm>
            <a:off x="6857664" y="5659266"/>
            <a:ext cx="1981536" cy="705292"/>
          </a:xfrm>
          <a:prstGeom prst="rect">
            <a:avLst/>
          </a:prstGeom>
        </p:spPr>
      </p:pic>
      <p:pic>
        <p:nvPicPr>
          <p:cNvPr id="14" name="Picture 13"/>
          <p:cNvPicPr>
            <a:picLocks noChangeAspect="1"/>
          </p:cNvPicPr>
          <p:nvPr/>
        </p:nvPicPr>
        <p:blipFill>
          <a:blip r:embed="rId8"/>
          <a:stretch>
            <a:fillRect/>
          </a:stretch>
        </p:blipFill>
        <p:spPr>
          <a:xfrm>
            <a:off x="3652285" y="4661253"/>
            <a:ext cx="2856278" cy="825147"/>
          </a:xfrm>
          <a:prstGeom prst="rect">
            <a:avLst/>
          </a:prstGeom>
        </p:spPr>
      </p:pic>
    </p:spTree>
    <p:extLst>
      <p:ext uri="{BB962C8B-B14F-4D97-AF65-F5344CB8AC3E}">
        <p14:creationId xmlns:p14="http://schemas.microsoft.com/office/powerpoint/2010/main" val="140062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500"/>
                                  </p:stCondLst>
                                  <p:childTnLst>
                                    <p:set>
                                      <p:cBhvr>
                                        <p:cTn id="27" dur="1" fill="hold">
                                          <p:stCondLst>
                                            <p:cond delay="0"/>
                                          </p:stCondLst>
                                        </p:cTn>
                                        <p:tgtEl>
                                          <p:spTgt spid="14"/>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nodeType="afterEffect">
                                  <p:stCondLst>
                                    <p:cond delay="500"/>
                                  </p:stCondLst>
                                  <p:childTnLst>
                                    <p:set>
                                      <p:cBhvr>
                                        <p:cTn id="30" dur="1" fill="hold">
                                          <p:stCondLst>
                                            <p:cond delay="0"/>
                                          </p:stCondLst>
                                        </p:cTn>
                                        <p:tgtEl>
                                          <p:spTgt spid="10"/>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nodeType="afterEffect">
                                  <p:stCondLst>
                                    <p:cond delay="500"/>
                                  </p:stCondLst>
                                  <p:childTnLst>
                                    <p:set>
                                      <p:cBhvr>
                                        <p:cTn id="33" dur="1" fill="hold">
                                          <p:stCondLst>
                                            <p:cond delay="0"/>
                                          </p:stCondLst>
                                        </p:cTn>
                                        <p:tgtEl>
                                          <p:spTgt spid="11"/>
                                        </p:tgtEl>
                                        <p:attrNameLst>
                                          <p:attrName>style.visibility</p:attrName>
                                        </p:attrNameLst>
                                      </p:cBhvr>
                                      <p:to>
                                        <p:strVal val="visible"/>
                                      </p:to>
                                    </p:set>
                                  </p:childTnLst>
                                </p:cTn>
                              </p:par>
                            </p:childTnLst>
                          </p:cTn>
                        </p:par>
                        <p:par>
                          <p:cTn id="34" fill="hold">
                            <p:stCondLst>
                              <p:cond delay="1500"/>
                            </p:stCondLst>
                            <p:childTnLst>
                              <p:par>
                                <p:cTn id="35" presetID="1" presetClass="entr" presetSubtype="0" fill="hold" nodeType="afterEffect">
                                  <p:stCondLst>
                                    <p:cond delay="5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2000"/>
                            </p:stCondLst>
                            <p:childTnLst>
                              <p:par>
                                <p:cTn id="38" presetID="1" presetClass="entr" presetSubtype="0" fill="hold" nodeType="afterEffect">
                                  <p:stCondLst>
                                    <p:cond delay="50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 Capita National Income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smtClean="0"/>
                  <a:t>The per capita income indicates a </a:t>
                </a:r>
                <a:r>
                  <a:rPr lang="en-US" dirty="0" smtClean="0">
                    <a:solidFill>
                      <a:srgbClr val="FF0000"/>
                    </a:solidFill>
                  </a:rPr>
                  <a:t>share of every Indian citizen in the total national income</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a:latin typeface="Cambria Math"/>
                        </a:rPr>
                        <m:t>𝑃𝑒𝑟</m:t>
                      </m:r>
                      <m:r>
                        <a:rPr lang="en-US">
                          <a:latin typeface="Cambria Math"/>
                        </a:rPr>
                        <m:t> </m:t>
                      </m:r>
                      <m:r>
                        <a:rPr lang="en-US">
                          <a:latin typeface="Cambria Math"/>
                        </a:rPr>
                        <m:t>𝑐𝑎𝑝𝑖𝑡𝑎𝑙</m:t>
                      </m:r>
                      <m:r>
                        <a:rPr lang="en-US">
                          <a:latin typeface="Cambria Math"/>
                        </a:rPr>
                        <m:t> </m:t>
                      </m:r>
                      <m:r>
                        <a:rPr lang="en-US">
                          <a:latin typeface="Cambria Math"/>
                        </a:rPr>
                        <m:t>𝐼𝑛𝑐𝑜𝑚𝑒</m:t>
                      </m:r>
                      <m:r>
                        <a:rPr lang="en-US">
                          <a:latin typeface="Cambria Math"/>
                        </a:rPr>
                        <m:t> </m:t>
                      </m:r>
                      <m:d>
                        <m:dPr>
                          <m:ctrlPr>
                            <a:rPr lang="en-US" i="1">
                              <a:latin typeface="Cambria Math" panose="02040503050406030204" pitchFamily="18" charset="0"/>
                            </a:rPr>
                          </m:ctrlPr>
                        </m:dPr>
                        <m:e>
                          <m:r>
                            <a:rPr lang="en-US">
                              <a:latin typeface="Cambria Math"/>
                            </a:rPr>
                            <m:t>𝑖𝑛</m:t>
                          </m:r>
                          <m:r>
                            <a:rPr lang="en-US">
                              <a:latin typeface="Cambria Math"/>
                            </a:rPr>
                            <m:t> </m:t>
                          </m:r>
                          <m:r>
                            <a:rPr lang="en-US">
                              <a:latin typeface="Cambria Math"/>
                            </a:rPr>
                            <m:t>𝑅𝑠</m:t>
                          </m:r>
                          <m:r>
                            <a:rPr lang="en-US">
                              <a:latin typeface="Cambria Math"/>
                            </a:rPr>
                            <m:t>.</m:t>
                          </m:r>
                        </m:e>
                      </m:d>
                      <m:r>
                        <a:rPr lang="en-US">
                          <a:latin typeface="Cambria Math"/>
                        </a:rPr>
                        <m:t>= </m:t>
                      </m:r>
                      <m:f>
                        <m:fPr>
                          <m:ctrlPr>
                            <a:rPr lang="en-US" i="1">
                              <a:latin typeface="Cambria Math" panose="02040503050406030204" pitchFamily="18" charset="0"/>
                            </a:rPr>
                          </m:ctrlPr>
                        </m:fPr>
                        <m:num>
                          <m:r>
                            <a:rPr lang="en-US">
                              <a:latin typeface="Cambria Math"/>
                            </a:rPr>
                            <m:t>𝑇𝑜𝑡𝑎𝑙</m:t>
                          </m:r>
                          <m:r>
                            <a:rPr lang="en-US">
                              <a:latin typeface="Cambria Math"/>
                            </a:rPr>
                            <m:t> </m:t>
                          </m:r>
                          <m:r>
                            <a:rPr lang="en-US">
                              <a:latin typeface="Cambria Math"/>
                            </a:rPr>
                            <m:t>𝑁𝐼</m:t>
                          </m:r>
                          <m:r>
                            <a:rPr lang="en-US">
                              <a:latin typeface="Cambria Math"/>
                            </a:rPr>
                            <m:t> </m:t>
                          </m:r>
                          <m:r>
                            <a:rPr lang="en-US">
                              <a:latin typeface="Cambria Math"/>
                            </a:rPr>
                            <m:t>𝑑𝑢𝑟𝑖𝑛𝑔</m:t>
                          </m:r>
                          <m:r>
                            <a:rPr lang="en-US">
                              <a:latin typeface="Cambria Math"/>
                            </a:rPr>
                            <m:t> </m:t>
                          </m:r>
                          <m:r>
                            <a:rPr lang="en-US">
                              <a:latin typeface="Cambria Math"/>
                            </a:rPr>
                            <m:t>𝑎</m:t>
                          </m:r>
                          <m:r>
                            <a:rPr lang="en-US">
                              <a:latin typeface="Cambria Math"/>
                            </a:rPr>
                            <m:t> </m:t>
                          </m:r>
                          <m:r>
                            <a:rPr lang="en-US">
                              <a:latin typeface="Cambria Math"/>
                            </a:rPr>
                            <m:t>𝑝𝑒𝑟𝑖𝑜𝑑</m:t>
                          </m:r>
                        </m:num>
                        <m:den>
                          <m:r>
                            <a:rPr lang="en-US">
                              <a:latin typeface="Cambria Math"/>
                            </a:rPr>
                            <m:t>𝑇𝑜𝑡𝑎𝑙</m:t>
                          </m:r>
                          <m:r>
                            <a:rPr lang="en-US">
                              <a:latin typeface="Cambria Math"/>
                            </a:rPr>
                            <m:t> </m:t>
                          </m:r>
                          <m:r>
                            <a:rPr lang="en-US">
                              <a:latin typeface="Cambria Math"/>
                            </a:rPr>
                            <m:t>𝑛𝑢𝑚𝑏𝑒𝑟</m:t>
                          </m:r>
                          <m:r>
                            <a:rPr lang="en-US">
                              <a:latin typeface="Cambria Math"/>
                            </a:rPr>
                            <m:t> </m:t>
                          </m:r>
                          <m:r>
                            <a:rPr lang="en-US">
                              <a:latin typeface="Cambria Math"/>
                            </a:rPr>
                            <m:t>𝑜𝑓</m:t>
                          </m:r>
                          <m:r>
                            <a:rPr lang="en-US">
                              <a:latin typeface="Cambria Math"/>
                            </a:rPr>
                            <m:t> </m:t>
                          </m:r>
                          <m:r>
                            <a:rPr lang="en-US">
                              <a:latin typeface="Cambria Math"/>
                            </a:rPr>
                            <m:t>𝑐𝑖𝑡𝑖𝑧𝑒𝑛𝑠</m:t>
                          </m:r>
                          <m:r>
                            <a:rPr lang="en-US">
                              <a:latin typeface="Cambria Math"/>
                            </a:rPr>
                            <m:t> </m:t>
                          </m:r>
                          <m:r>
                            <a:rPr lang="en-US">
                              <a:latin typeface="Cambria Math"/>
                            </a:rPr>
                            <m:t>𝑖𝑛</m:t>
                          </m:r>
                          <m:r>
                            <a:rPr lang="en-US">
                              <a:latin typeface="Cambria Math"/>
                            </a:rPr>
                            <m:t> </m:t>
                          </m:r>
                          <m:r>
                            <a:rPr lang="en-US">
                              <a:latin typeface="Cambria Math"/>
                            </a:rPr>
                            <m:t>𝑎</m:t>
                          </m:r>
                          <m:r>
                            <a:rPr lang="en-US">
                              <a:latin typeface="Cambria Math"/>
                            </a:rPr>
                            <m:t> </m:t>
                          </m:r>
                          <m:r>
                            <a:rPr lang="en-US">
                              <a:latin typeface="Cambria Math"/>
                            </a:rPr>
                            <m:t>𝑐𝑜𝑢𝑛𝑡𝑟𝑦</m:t>
                          </m:r>
                        </m:den>
                      </m:f>
                    </m:oMath>
                  </m:oMathPara>
                </a14:m>
                <a:endParaRPr lang="en-US" dirty="0" smtClean="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32" r="-104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819150" y="2895600"/>
            <a:ext cx="7505700" cy="2868493"/>
          </a:xfrm>
          <a:prstGeom prst="rect">
            <a:avLst/>
          </a:prstGeom>
        </p:spPr>
      </p:pic>
      <p:sp>
        <p:nvSpPr>
          <p:cNvPr id="5" name="TextBox 4"/>
          <p:cNvSpPr txBox="1"/>
          <p:nvPr/>
        </p:nvSpPr>
        <p:spPr>
          <a:xfrm>
            <a:off x="819150" y="5764093"/>
            <a:ext cx="7505700" cy="307777"/>
          </a:xfrm>
          <a:prstGeom prst="rect">
            <a:avLst/>
          </a:prstGeom>
          <a:noFill/>
        </p:spPr>
        <p:txBody>
          <a:bodyPr wrap="square" rtlCol="0">
            <a:spAutoFit/>
          </a:bodyPr>
          <a:lstStyle/>
          <a:p>
            <a:pPr algn="ctr"/>
            <a:r>
              <a:rPr lang="en-US" sz="1400" dirty="0"/>
              <a:t>Source: http://www.financialexpress.com</a:t>
            </a:r>
          </a:p>
        </p:txBody>
      </p:sp>
    </p:spTree>
    <p:extLst>
      <p:ext uri="{BB962C8B-B14F-4D97-AF65-F5344CB8AC3E}">
        <p14:creationId xmlns:p14="http://schemas.microsoft.com/office/powerpoint/2010/main" val="201399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Personal Income (PI)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PI refers </a:t>
                </a:r>
                <a:r>
                  <a:rPr lang="en-US" dirty="0"/>
                  <a:t>to </a:t>
                </a:r>
                <a:r>
                  <a:rPr lang="en-US" dirty="0">
                    <a:solidFill>
                      <a:srgbClr val="FF0000"/>
                    </a:solidFill>
                  </a:rPr>
                  <a:t>all of the income collectively received by all of the individuals or households in a country</a:t>
                </a:r>
                <a:r>
                  <a:rPr lang="en-US" dirty="0"/>
                  <a:t>.</a:t>
                </a:r>
              </a:p>
              <a:p>
                <a:endParaRPr lang="en-US" dirty="0" smtClean="0"/>
              </a:p>
              <a:p>
                <a:r>
                  <a:rPr lang="en-US" dirty="0" smtClean="0"/>
                  <a:t>Disposable Income </a:t>
                </a:r>
                <a:r>
                  <a:rPr lang="en-US" i="1" dirty="0" smtClean="0"/>
                  <a:t>OR</a:t>
                </a:r>
                <a:r>
                  <a:rPr lang="en-US" dirty="0" smtClean="0"/>
                  <a:t> </a:t>
                </a:r>
                <a:r>
                  <a:rPr lang="en-US" dirty="0"/>
                  <a:t>Disposable Personal Income (DPI</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a:latin typeface="Cambria Math"/>
                        </a:rPr>
                        <m:t>𝑫𝑷𝑰</m:t>
                      </m:r>
                      <m:r>
                        <a:rPr lang="en-US">
                          <a:latin typeface="Cambria Math"/>
                        </a:rPr>
                        <m:t>=</m:t>
                      </m:r>
                      <m:r>
                        <a:rPr lang="en-US">
                          <a:latin typeface="Cambria Math"/>
                        </a:rPr>
                        <m:t>𝑷𝑰</m:t>
                      </m:r>
                      <m:r>
                        <a:rPr lang="en-US">
                          <a:latin typeface="Cambria Math"/>
                        </a:rPr>
                        <m:t>−</m:t>
                      </m:r>
                      <m:r>
                        <a:rPr lang="en-US">
                          <a:latin typeface="Cambria Math"/>
                        </a:rPr>
                        <m:t>𝐼𝑛𝑐𝑜𝑚𝑒</m:t>
                      </m:r>
                      <m:r>
                        <a:rPr lang="en-US">
                          <a:latin typeface="Cambria Math"/>
                        </a:rPr>
                        <m:t> </m:t>
                      </m:r>
                      <m:r>
                        <a:rPr lang="en-US">
                          <a:latin typeface="Cambria Math"/>
                        </a:rPr>
                        <m:t>𝑡</m:t>
                      </m:r>
                      <m:r>
                        <m:rPr>
                          <m:sty m:val="p"/>
                        </m:rPr>
                        <a:rPr lang="en-US" b="0" i="0" smtClean="0">
                          <a:latin typeface="Cambria Math" panose="02040503050406030204" pitchFamily="18" charset="0"/>
                        </a:rPr>
                        <m:t>a</m:t>
                      </m:r>
                      <m:r>
                        <a:rPr lang="en-US">
                          <a:latin typeface="Cambria Math"/>
                        </a:rPr>
                        <m:t>𝑥</m:t>
                      </m:r>
                      <m:r>
                        <a:rPr lang="en-US">
                          <a:latin typeface="Cambria Math"/>
                        </a:rPr>
                        <m:t> </m:t>
                      </m:r>
                      <m:r>
                        <a:rPr lang="en-US">
                          <a:latin typeface="Cambria Math"/>
                        </a:rPr>
                        <m:t>𝑝𝑎𝑖𝑑</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32" r="-1043"/>
                </a:stretch>
              </a:blipFill>
            </p:spPr>
            <p:txBody>
              <a:bodyPr/>
              <a:lstStyle/>
              <a:p>
                <a:r>
                  <a:rPr lang="en-US">
                    <a:noFill/>
                  </a:rPr>
                  <a:t> </a:t>
                </a:r>
              </a:p>
            </p:txBody>
          </p:sp>
        </mc:Fallback>
      </mc:AlternateContent>
    </p:spTree>
    <p:extLst>
      <p:ext uri="{BB962C8B-B14F-4D97-AF65-F5344CB8AC3E}">
        <p14:creationId xmlns:p14="http://schemas.microsoft.com/office/powerpoint/2010/main" val="347512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6900" y="2769274"/>
            <a:ext cx="5410200" cy="1569660"/>
          </a:xfrm>
          <a:prstGeom prst="rect">
            <a:avLst/>
          </a:prstGeom>
          <a:noFill/>
        </p:spPr>
        <p:txBody>
          <a:bodyPr wrap="square" lIns="91440" tIns="45720" rIns="91440" bIns="45720">
            <a:spAutoFit/>
          </a:bodyPr>
          <a:lstStyle/>
          <a:p>
            <a:pPr algn="ctr"/>
            <a:r>
              <a:rPr lang="en-US" sz="9600" b="1" dirty="0" smtClean="0">
                <a:ln w="22225">
                  <a:solidFill>
                    <a:schemeClr val="accent2"/>
                  </a:solidFill>
                  <a:prstDash val="solid"/>
                </a:ln>
                <a:solidFill>
                  <a:schemeClr val="accent2">
                    <a:lumMod val="40000"/>
                    <a:lumOff val="60000"/>
                  </a:schemeClr>
                </a:solidFill>
              </a:rPr>
              <a:t>Thank You</a:t>
            </a:r>
            <a:endParaRPr lang="en-US" sz="96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98578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Meaning of Market</a:t>
            </a:r>
            <a:endParaRPr lang="en-US" dirty="0"/>
          </a:p>
        </p:txBody>
      </p:sp>
      <p:sp>
        <p:nvSpPr>
          <p:cNvPr id="3" name="Content Placeholder 2"/>
          <p:cNvSpPr>
            <a:spLocks noGrp="1"/>
          </p:cNvSpPr>
          <p:nvPr>
            <p:ph idx="1"/>
          </p:nvPr>
        </p:nvSpPr>
        <p:spPr/>
        <p:txBody>
          <a:bodyPr/>
          <a:lstStyle/>
          <a:p>
            <a:pPr marL="0" lvl="0" indent="0">
              <a:buNone/>
            </a:pPr>
            <a:r>
              <a:rPr lang="en-US" b="1" dirty="0" smtClean="0">
                <a:solidFill>
                  <a:srgbClr val="FF0000"/>
                </a:solidFill>
              </a:rPr>
              <a:t>Prof. R. Chapman</a:t>
            </a:r>
          </a:p>
          <a:p>
            <a:r>
              <a:rPr lang="en-US" dirty="0" smtClean="0"/>
              <a:t>“The term market refers not necessarily to a place but always to a commodity and the buyer, and seller who are in direct competition with one another”</a:t>
            </a:r>
          </a:p>
          <a:p>
            <a:pPr marL="0" lvl="0" indent="0">
              <a:buNone/>
            </a:pPr>
            <a:r>
              <a:rPr lang="en-US" b="1" dirty="0" smtClean="0">
                <a:solidFill>
                  <a:srgbClr val="FF0000"/>
                </a:solidFill>
              </a:rPr>
              <a:t>Prof. </a:t>
            </a:r>
            <a:r>
              <a:rPr lang="en-US" b="1" dirty="0" err="1" smtClean="0">
                <a:solidFill>
                  <a:srgbClr val="FF0000"/>
                </a:solidFill>
              </a:rPr>
              <a:t>Benham</a:t>
            </a:r>
            <a:endParaRPr lang="en-US" b="1" dirty="0" smtClean="0">
              <a:solidFill>
                <a:srgbClr val="FF0000"/>
              </a:solidFill>
            </a:endParaRPr>
          </a:p>
          <a:p>
            <a:r>
              <a:rPr lang="en-US" dirty="0" smtClean="0"/>
              <a:t>“A market means any area over which buyers and sellers are in close touch with one another, either directly or through dealers that the price obtainable in one part of the market on the prices paid on the other parts”</a:t>
            </a:r>
          </a:p>
          <a:p>
            <a:pPr marL="0" lvl="0" indent="0">
              <a:buNone/>
            </a:pPr>
            <a:r>
              <a:rPr lang="en-US" b="1" dirty="0" smtClean="0">
                <a:solidFill>
                  <a:srgbClr val="FF0000"/>
                </a:solidFill>
              </a:rPr>
              <a:t>Philip </a:t>
            </a:r>
            <a:r>
              <a:rPr lang="en-US" b="1" dirty="0" err="1" smtClean="0">
                <a:solidFill>
                  <a:srgbClr val="FF0000"/>
                </a:solidFill>
              </a:rPr>
              <a:t>Kotler</a:t>
            </a:r>
            <a:endParaRPr lang="en-US" b="1" dirty="0" smtClean="0">
              <a:solidFill>
                <a:srgbClr val="FF0000"/>
              </a:solidFill>
            </a:endParaRPr>
          </a:p>
          <a:p>
            <a:r>
              <a:rPr lang="en-US" dirty="0" smtClean="0"/>
              <a:t>“Market means a combination of actual and potential (probable) users”</a:t>
            </a:r>
          </a:p>
          <a:p>
            <a:endParaRPr lang="en-US" dirty="0"/>
          </a:p>
        </p:txBody>
      </p:sp>
    </p:spTree>
    <p:extLst>
      <p:ext uri="{BB962C8B-B14F-4D97-AF65-F5344CB8AC3E}">
        <p14:creationId xmlns:p14="http://schemas.microsoft.com/office/powerpoint/2010/main" val="145912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Market</a:t>
            </a:r>
            <a:endParaRPr lang="en-US" dirty="0"/>
          </a:p>
        </p:txBody>
      </p:sp>
      <p:sp>
        <p:nvSpPr>
          <p:cNvPr id="4" name="Oval 3"/>
          <p:cNvSpPr/>
          <p:nvPr/>
        </p:nvSpPr>
        <p:spPr>
          <a:xfrm>
            <a:off x="3733800" y="2743200"/>
            <a:ext cx="1752600" cy="1676400"/>
          </a:xfrm>
          <a:prstGeom prst="ellipse">
            <a:avLst/>
          </a:prstGeom>
          <a:noFill/>
          <a:ln>
            <a:solidFill>
              <a:srgbClr val="34495E"/>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Market Types</a:t>
            </a:r>
            <a:endParaRPr lang="en-US" sz="2400" b="1" dirty="0"/>
          </a:p>
        </p:txBody>
      </p:sp>
      <p:sp>
        <p:nvSpPr>
          <p:cNvPr id="5" name="Rounded Rectangle 4"/>
          <p:cNvSpPr/>
          <p:nvPr/>
        </p:nvSpPr>
        <p:spPr>
          <a:xfrm>
            <a:off x="190500" y="1531961"/>
            <a:ext cx="2286000" cy="1295400"/>
          </a:xfrm>
          <a:prstGeom prst="roundRect">
            <a:avLst/>
          </a:prstGeom>
          <a:noFill/>
          <a:ln>
            <a:solidFill>
              <a:srgbClr val="34495E"/>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Perfect Competition</a:t>
            </a:r>
            <a:endParaRPr lang="en-US" sz="2800" dirty="0"/>
          </a:p>
        </p:txBody>
      </p:sp>
      <p:sp>
        <p:nvSpPr>
          <p:cNvPr id="8" name="Rounded Rectangle 7"/>
          <p:cNvSpPr/>
          <p:nvPr/>
        </p:nvSpPr>
        <p:spPr>
          <a:xfrm>
            <a:off x="6667500" y="1531961"/>
            <a:ext cx="2286000" cy="1295400"/>
          </a:xfrm>
          <a:prstGeom prst="roundRect">
            <a:avLst/>
          </a:prstGeom>
          <a:noFill/>
          <a:ln>
            <a:solidFill>
              <a:srgbClr val="34495E"/>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smtClean="0"/>
              <a:t>Monopoly</a:t>
            </a:r>
            <a:endParaRPr lang="en-US" sz="2800" dirty="0"/>
          </a:p>
        </p:txBody>
      </p:sp>
      <p:sp>
        <p:nvSpPr>
          <p:cNvPr id="9" name="Rounded Rectangle 8"/>
          <p:cNvSpPr/>
          <p:nvPr/>
        </p:nvSpPr>
        <p:spPr>
          <a:xfrm>
            <a:off x="6667500" y="4295632"/>
            <a:ext cx="2286000" cy="1295400"/>
          </a:xfrm>
          <a:prstGeom prst="roundRect">
            <a:avLst/>
          </a:prstGeom>
          <a:noFill/>
          <a:ln>
            <a:solidFill>
              <a:srgbClr val="34495E"/>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dirty="0"/>
              <a:t>Oligopoly</a:t>
            </a:r>
          </a:p>
        </p:txBody>
      </p:sp>
      <p:sp>
        <p:nvSpPr>
          <p:cNvPr id="12" name="Rounded Rectangle 11"/>
          <p:cNvSpPr/>
          <p:nvPr/>
        </p:nvSpPr>
        <p:spPr>
          <a:xfrm>
            <a:off x="190500" y="4402951"/>
            <a:ext cx="2286000" cy="1295400"/>
          </a:xfrm>
          <a:prstGeom prst="roundRect">
            <a:avLst/>
          </a:prstGeom>
          <a:noFill/>
          <a:ln>
            <a:solidFill>
              <a:srgbClr val="34495E"/>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t>Monopolistic </a:t>
            </a:r>
            <a:r>
              <a:rPr lang="en-US" sz="2800" dirty="0"/>
              <a:t>Competition</a:t>
            </a:r>
          </a:p>
        </p:txBody>
      </p:sp>
      <p:cxnSp>
        <p:nvCxnSpPr>
          <p:cNvPr id="14" name="Straight Arrow Connector 13"/>
          <p:cNvCxnSpPr>
            <a:stCxn id="4" idx="1"/>
            <a:endCxn id="5" idx="3"/>
          </p:cNvCxnSpPr>
          <p:nvPr/>
        </p:nvCxnSpPr>
        <p:spPr>
          <a:xfrm flipH="1" flipV="1">
            <a:off x="2476500" y="2179661"/>
            <a:ext cx="1513962" cy="809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7"/>
            <a:endCxn id="8" idx="1"/>
          </p:cNvCxnSpPr>
          <p:nvPr/>
        </p:nvCxnSpPr>
        <p:spPr>
          <a:xfrm flipV="1">
            <a:off x="5229738" y="2179661"/>
            <a:ext cx="1437762" cy="809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12" idx="3"/>
          </p:cNvCxnSpPr>
          <p:nvPr/>
        </p:nvCxnSpPr>
        <p:spPr>
          <a:xfrm flipH="1">
            <a:off x="2476500" y="4174097"/>
            <a:ext cx="1513962" cy="876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5"/>
            <a:endCxn id="9" idx="1"/>
          </p:cNvCxnSpPr>
          <p:nvPr/>
        </p:nvCxnSpPr>
        <p:spPr>
          <a:xfrm>
            <a:off x="5229738" y="4174097"/>
            <a:ext cx="1437762" cy="769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8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Perfect Competition Market</a:t>
            </a:r>
            <a:endParaRPr lang="en-US" dirty="0"/>
          </a:p>
        </p:txBody>
      </p:sp>
      <p:sp>
        <p:nvSpPr>
          <p:cNvPr id="3" name="Content Placeholder 2"/>
          <p:cNvSpPr>
            <a:spLocks noGrp="1"/>
          </p:cNvSpPr>
          <p:nvPr>
            <p:ph idx="1"/>
          </p:nvPr>
        </p:nvSpPr>
        <p:spPr/>
        <p:txBody>
          <a:bodyPr/>
          <a:lstStyle/>
          <a:p>
            <a:r>
              <a:rPr lang="en-US" dirty="0"/>
              <a:t>M</a:t>
            </a:r>
            <a:r>
              <a:rPr lang="en-US" dirty="0" smtClean="0"/>
              <a:t>arket with </a:t>
            </a:r>
            <a:r>
              <a:rPr lang="en-US" dirty="0" smtClean="0">
                <a:solidFill>
                  <a:srgbClr val="FF0000"/>
                </a:solidFill>
              </a:rPr>
              <a:t>large number of buyers and sellers</a:t>
            </a:r>
            <a:r>
              <a:rPr lang="en-US" dirty="0" smtClean="0"/>
              <a:t>.</a:t>
            </a:r>
          </a:p>
          <a:p>
            <a:r>
              <a:rPr lang="en-US" dirty="0" smtClean="0"/>
              <a:t>The individual buyer or seller cannot influence the price.</a:t>
            </a:r>
          </a:p>
          <a:p>
            <a:pPr lvl="0"/>
            <a:r>
              <a:rPr lang="en-US" dirty="0"/>
              <a:t>T</a:t>
            </a:r>
            <a:r>
              <a:rPr lang="en-US" dirty="0" smtClean="0"/>
              <a:t>he </a:t>
            </a:r>
            <a:r>
              <a:rPr lang="en-US" dirty="0"/>
              <a:t>quantity picked up by individual buyers is </a:t>
            </a:r>
            <a:r>
              <a:rPr lang="en-US" dirty="0" smtClean="0"/>
              <a:t>negligible</a:t>
            </a:r>
            <a:r>
              <a:rPr lang="en-US" dirty="0"/>
              <a:t> </a:t>
            </a:r>
            <a:r>
              <a:rPr lang="en-US" dirty="0" smtClean="0"/>
              <a:t>hence he is </a:t>
            </a:r>
            <a:r>
              <a:rPr lang="en-US" dirty="0"/>
              <a:t>not in a position to dictate </a:t>
            </a:r>
            <a:r>
              <a:rPr lang="en-US" dirty="0" smtClean="0"/>
              <a:t>his terms. </a:t>
            </a:r>
            <a:endParaRPr lang="en-US" dirty="0"/>
          </a:p>
          <a:p>
            <a:pPr lvl="0"/>
            <a:r>
              <a:rPr lang="en-US" dirty="0"/>
              <a:t>T</a:t>
            </a:r>
            <a:r>
              <a:rPr lang="en-US" dirty="0" smtClean="0"/>
              <a:t>he quantity supplied by individual </a:t>
            </a:r>
            <a:r>
              <a:rPr lang="en-US" dirty="0"/>
              <a:t>seller is negligible </a:t>
            </a:r>
            <a:r>
              <a:rPr lang="en-US" dirty="0" smtClean="0"/>
              <a:t>hence he is not in a position to dictate his </a:t>
            </a:r>
            <a:r>
              <a:rPr lang="en-US" dirty="0"/>
              <a:t>terms</a:t>
            </a:r>
            <a:r>
              <a:rPr lang="en-US" dirty="0" smtClean="0"/>
              <a:t>.</a:t>
            </a:r>
            <a:endParaRPr lang="en-US" dirty="0"/>
          </a:p>
          <a:p>
            <a:r>
              <a:rPr lang="en-US" dirty="0"/>
              <a:t>This market is considered to be unrealistic but it is </a:t>
            </a:r>
            <a:r>
              <a:rPr lang="en-US" dirty="0" smtClean="0"/>
              <a:t>still </a:t>
            </a:r>
            <a:r>
              <a:rPr lang="en-US" dirty="0"/>
              <a:t>of special interest for imaginary and theoretical reasons.</a:t>
            </a:r>
          </a:p>
        </p:txBody>
      </p:sp>
    </p:spTree>
    <p:extLst>
      <p:ext uri="{BB962C8B-B14F-4D97-AF65-F5344CB8AC3E}">
        <p14:creationId xmlns:p14="http://schemas.microsoft.com/office/powerpoint/2010/main" val="170010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Characteristics of Perfect </a:t>
            </a:r>
            <a:r>
              <a:rPr lang="en-US" sz="3600" dirty="0"/>
              <a:t>Competition Market</a:t>
            </a:r>
          </a:p>
        </p:txBody>
      </p:sp>
      <p:sp>
        <p:nvSpPr>
          <p:cNvPr id="3" name="Content Placeholder 2"/>
          <p:cNvSpPr>
            <a:spLocks noGrp="1"/>
          </p:cNvSpPr>
          <p:nvPr>
            <p:ph idx="1"/>
          </p:nvPr>
        </p:nvSpPr>
        <p:spPr/>
        <p:txBody>
          <a:bodyPr/>
          <a:lstStyle/>
          <a:p>
            <a:r>
              <a:rPr lang="en-US" dirty="0" smtClean="0">
                <a:solidFill>
                  <a:srgbClr val="FF0000"/>
                </a:solidFill>
              </a:rPr>
              <a:t>large number of buyers and sellers.</a:t>
            </a:r>
          </a:p>
          <a:p>
            <a:r>
              <a:rPr lang="en-US" dirty="0" smtClean="0">
                <a:solidFill>
                  <a:srgbClr val="FF0000"/>
                </a:solidFill>
              </a:rPr>
              <a:t>No barriers for entry.</a:t>
            </a:r>
            <a:endParaRPr lang="en-US" dirty="0" smtClean="0"/>
          </a:p>
          <a:p>
            <a:r>
              <a:rPr lang="en-US" dirty="0" smtClean="0"/>
              <a:t>Perfect mobility for factors of production allows </a:t>
            </a:r>
            <a:r>
              <a:rPr lang="en-US" dirty="0" smtClean="0">
                <a:solidFill>
                  <a:srgbClr val="FF0000"/>
                </a:solidFill>
              </a:rPr>
              <a:t>free long term adjustment to changing market condition</a:t>
            </a:r>
            <a:r>
              <a:rPr lang="en-US" dirty="0" smtClean="0"/>
              <a:t>.</a:t>
            </a:r>
          </a:p>
          <a:p>
            <a:r>
              <a:rPr lang="en-US" dirty="0">
                <a:solidFill>
                  <a:srgbClr val="FF0000"/>
                </a:solidFill>
              </a:rPr>
              <a:t>Perfect </a:t>
            </a:r>
            <a:r>
              <a:rPr lang="en-US" dirty="0" smtClean="0">
                <a:solidFill>
                  <a:srgbClr val="FF0000"/>
                </a:solidFill>
              </a:rPr>
              <a:t>knowledge </a:t>
            </a:r>
            <a:r>
              <a:rPr lang="en-US" dirty="0" smtClean="0"/>
              <a:t>of </a:t>
            </a:r>
            <a:r>
              <a:rPr lang="en-US" dirty="0"/>
              <a:t>price, utility, </a:t>
            </a:r>
            <a:r>
              <a:rPr lang="en-US" dirty="0" smtClean="0"/>
              <a:t>quality and </a:t>
            </a:r>
            <a:r>
              <a:rPr lang="en-US" dirty="0"/>
              <a:t>production </a:t>
            </a:r>
            <a:r>
              <a:rPr lang="en-US" dirty="0" smtClean="0"/>
              <a:t>methods to buyers and </a:t>
            </a:r>
            <a:r>
              <a:rPr lang="en-US" dirty="0"/>
              <a:t>sellers</a:t>
            </a:r>
            <a:r>
              <a:rPr lang="en-US" dirty="0" smtClean="0"/>
              <a:t>.</a:t>
            </a:r>
            <a:endParaRPr lang="en-US" dirty="0"/>
          </a:p>
          <a:p>
            <a:r>
              <a:rPr lang="en-US" dirty="0">
                <a:solidFill>
                  <a:srgbClr val="FF0000"/>
                </a:solidFill>
              </a:rPr>
              <a:t>Zero transaction </a:t>
            </a:r>
            <a:r>
              <a:rPr lang="en-US" dirty="0" smtClean="0">
                <a:solidFill>
                  <a:srgbClr val="FF0000"/>
                </a:solidFill>
              </a:rPr>
              <a:t>cost </a:t>
            </a:r>
            <a:r>
              <a:rPr lang="en-US" dirty="0" smtClean="0"/>
              <a:t>in making an exchange of goods.</a:t>
            </a:r>
            <a:endParaRPr lang="en-US" dirty="0"/>
          </a:p>
          <a:p>
            <a:r>
              <a:rPr lang="en-US" dirty="0">
                <a:solidFill>
                  <a:srgbClr val="FF0000"/>
                </a:solidFill>
              </a:rPr>
              <a:t>Homogeneous </a:t>
            </a:r>
            <a:r>
              <a:rPr lang="en-US" dirty="0" smtClean="0">
                <a:solidFill>
                  <a:srgbClr val="FF0000"/>
                </a:solidFill>
              </a:rPr>
              <a:t>products.</a:t>
            </a:r>
          </a:p>
          <a:p>
            <a:r>
              <a:rPr lang="en-US" dirty="0" smtClean="0">
                <a:solidFill>
                  <a:srgbClr val="FF0000"/>
                </a:solidFill>
              </a:rPr>
              <a:t>Non-increasing </a:t>
            </a:r>
            <a:r>
              <a:rPr lang="en-US" dirty="0">
                <a:solidFill>
                  <a:srgbClr val="FF0000"/>
                </a:solidFill>
              </a:rPr>
              <a:t>returns to </a:t>
            </a:r>
            <a:r>
              <a:rPr lang="en-US" dirty="0" smtClean="0">
                <a:solidFill>
                  <a:srgbClr val="FF0000"/>
                </a:solidFill>
              </a:rPr>
              <a:t>scale.</a:t>
            </a:r>
          </a:p>
          <a:p>
            <a:r>
              <a:rPr lang="en-US" dirty="0">
                <a:solidFill>
                  <a:srgbClr val="FF0000"/>
                </a:solidFill>
              </a:rPr>
              <a:t>Property rights </a:t>
            </a:r>
            <a:r>
              <a:rPr lang="en-US" dirty="0"/>
              <a:t>determine what may be sold and what are the rights of a buyer.</a:t>
            </a:r>
          </a:p>
          <a:p>
            <a:r>
              <a:rPr lang="en-US" dirty="0">
                <a:solidFill>
                  <a:srgbClr val="FF0000"/>
                </a:solidFill>
              </a:rPr>
              <a:t>Rational buyers </a:t>
            </a:r>
            <a:r>
              <a:rPr lang="en-US" dirty="0"/>
              <a:t>who are capable to make reasonable purchases.</a:t>
            </a:r>
          </a:p>
          <a:p>
            <a:endParaRPr lang="en-US" dirty="0"/>
          </a:p>
        </p:txBody>
      </p:sp>
    </p:spTree>
    <p:extLst>
      <p:ext uri="{BB962C8B-B14F-4D97-AF65-F5344CB8AC3E}">
        <p14:creationId xmlns:p14="http://schemas.microsoft.com/office/powerpoint/2010/main" val="332401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a:t>Monopoly Market</a:t>
            </a:r>
          </a:p>
        </p:txBody>
      </p:sp>
      <p:sp>
        <p:nvSpPr>
          <p:cNvPr id="3" name="Content Placeholder 2"/>
          <p:cNvSpPr>
            <a:spLocks noGrp="1"/>
          </p:cNvSpPr>
          <p:nvPr>
            <p:ph idx="1"/>
          </p:nvPr>
        </p:nvSpPr>
        <p:spPr/>
        <p:txBody>
          <a:bodyPr/>
          <a:lstStyle/>
          <a:p>
            <a:pPr lvl="0"/>
            <a:r>
              <a:rPr lang="en-US" dirty="0"/>
              <a:t>The term monopoly is a combination of two Greek terms, </a:t>
            </a:r>
            <a:r>
              <a:rPr lang="en-US" b="1" dirty="0">
                <a:solidFill>
                  <a:srgbClr val="FF0000"/>
                </a:solidFill>
              </a:rPr>
              <a:t>mono</a:t>
            </a:r>
            <a:r>
              <a:rPr lang="en-US" dirty="0">
                <a:solidFill>
                  <a:srgbClr val="FF0000"/>
                </a:solidFill>
              </a:rPr>
              <a:t> means single</a:t>
            </a:r>
            <a:r>
              <a:rPr lang="en-US" dirty="0"/>
              <a:t> and </a:t>
            </a:r>
            <a:r>
              <a:rPr lang="en-US" b="1" dirty="0">
                <a:solidFill>
                  <a:srgbClr val="FF0000"/>
                </a:solidFill>
              </a:rPr>
              <a:t>poly</a:t>
            </a:r>
            <a:r>
              <a:rPr lang="en-US" dirty="0">
                <a:solidFill>
                  <a:srgbClr val="FF0000"/>
                </a:solidFill>
              </a:rPr>
              <a:t> means seller</a:t>
            </a:r>
            <a:r>
              <a:rPr lang="en-US" dirty="0"/>
              <a:t>. </a:t>
            </a:r>
          </a:p>
          <a:p>
            <a:r>
              <a:rPr lang="en-US" dirty="0" smtClean="0"/>
              <a:t>Monopoly refers to a </a:t>
            </a:r>
            <a:r>
              <a:rPr lang="en-US" dirty="0" smtClean="0">
                <a:solidFill>
                  <a:srgbClr val="FF0000"/>
                </a:solidFill>
              </a:rPr>
              <a:t>market with a single seller</a:t>
            </a:r>
            <a:r>
              <a:rPr lang="en-US" dirty="0" smtClean="0"/>
              <a:t>.</a:t>
            </a:r>
          </a:p>
          <a:p>
            <a:pPr lvl="0"/>
            <a:r>
              <a:rPr lang="en-US" dirty="0" smtClean="0"/>
              <a:t>Seller has full </a:t>
            </a:r>
            <a:r>
              <a:rPr lang="en-US" dirty="0" smtClean="0">
                <a:solidFill>
                  <a:srgbClr val="FF0000"/>
                </a:solidFill>
              </a:rPr>
              <a:t>power to set prices</a:t>
            </a:r>
            <a:r>
              <a:rPr lang="en-US" dirty="0" smtClean="0"/>
              <a:t> </a:t>
            </a:r>
            <a:r>
              <a:rPr lang="en-US" dirty="0"/>
              <a:t>So </a:t>
            </a:r>
            <a:r>
              <a:rPr lang="en-US" dirty="0" smtClean="0"/>
              <a:t>he is </a:t>
            </a:r>
            <a:r>
              <a:rPr lang="en-US" b="1" dirty="0"/>
              <a:t>price maker</a:t>
            </a:r>
            <a:r>
              <a:rPr lang="en-US" dirty="0"/>
              <a:t> and not </a:t>
            </a:r>
            <a:r>
              <a:rPr lang="en-US" b="1" dirty="0"/>
              <a:t>price taker</a:t>
            </a:r>
            <a:r>
              <a:rPr lang="en-US" dirty="0" smtClean="0"/>
              <a:t>.</a:t>
            </a:r>
          </a:p>
          <a:p>
            <a:r>
              <a:rPr lang="en-US" dirty="0"/>
              <a:t>B</a:t>
            </a:r>
            <a:r>
              <a:rPr lang="en-US" dirty="0" smtClean="0"/>
              <a:t>uyers </a:t>
            </a:r>
            <a:r>
              <a:rPr lang="en-US" dirty="0"/>
              <a:t>are in a </a:t>
            </a:r>
            <a:r>
              <a:rPr lang="en-US" dirty="0">
                <a:solidFill>
                  <a:srgbClr val="FF0000"/>
                </a:solidFill>
              </a:rPr>
              <a:t>weaker bargaining </a:t>
            </a:r>
            <a:r>
              <a:rPr lang="en-US" dirty="0" smtClean="0">
                <a:solidFill>
                  <a:srgbClr val="FF0000"/>
                </a:solidFill>
              </a:rPr>
              <a:t>position</a:t>
            </a:r>
            <a:r>
              <a:rPr lang="en-US" dirty="0"/>
              <a:t> in a monopoly market.</a:t>
            </a:r>
          </a:p>
        </p:txBody>
      </p:sp>
    </p:spTree>
    <p:extLst>
      <p:ext uri="{BB962C8B-B14F-4D97-AF65-F5344CB8AC3E}">
        <p14:creationId xmlns:p14="http://schemas.microsoft.com/office/powerpoint/2010/main" val="58905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t>
            </a:r>
            <a:r>
              <a:rPr lang="en-US" dirty="0"/>
              <a:t>Monopoly Market</a:t>
            </a:r>
          </a:p>
        </p:txBody>
      </p:sp>
      <p:sp>
        <p:nvSpPr>
          <p:cNvPr id="3" name="Content Placeholder 2"/>
          <p:cNvSpPr>
            <a:spLocks noGrp="1"/>
          </p:cNvSpPr>
          <p:nvPr>
            <p:ph idx="1"/>
          </p:nvPr>
        </p:nvSpPr>
        <p:spPr/>
        <p:txBody>
          <a:bodyPr/>
          <a:lstStyle/>
          <a:p>
            <a:r>
              <a:rPr lang="en-US" dirty="0" smtClean="0">
                <a:solidFill>
                  <a:srgbClr val="FF0000"/>
                </a:solidFill>
              </a:rPr>
              <a:t>Single seller </a:t>
            </a:r>
            <a:r>
              <a:rPr lang="en-US" dirty="0" smtClean="0"/>
              <a:t>in </a:t>
            </a:r>
            <a:r>
              <a:rPr lang="en-US" dirty="0"/>
              <a:t>a</a:t>
            </a:r>
            <a:r>
              <a:rPr lang="en-US" dirty="0" smtClean="0"/>
              <a:t> market.</a:t>
            </a:r>
          </a:p>
          <a:p>
            <a:r>
              <a:rPr lang="en-US" dirty="0" smtClean="0">
                <a:solidFill>
                  <a:srgbClr val="FF0000"/>
                </a:solidFill>
              </a:rPr>
              <a:t>No substitutes</a:t>
            </a:r>
            <a:r>
              <a:rPr lang="en-US" dirty="0" smtClean="0"/>
              <a:t> So </a:t>
            </a:r>
            <a:r>
              <a:rPr lang="en-US" dirty="0"/>
              <a:t>buyers have to buy that product </a:t>
            </a:r>
            <a:r>
              <a:rPr lang="en-US" dirty="0" smtClean="0"/>
              <a:t>only.</a:t>
            </a:r>
          </a:p>
          <a:p>
            <a:r>
              <a:rPr lang="en-US" dirty="0" smtClean="0">
                <a:solidFill>
                  <a:srgbClr val="FF0000"/>
                </a:solidFill>
              </a:rPr>
              <a:t>High </a:t>
            </a:r>
            <a:r>
              <a:rPr lang="en-US" dirty="0">
                <a:solidFill>
                  <a:srgbClr val="FF0000"/>
                </a:solidFill>
              </a:rPr>
              <a:t>entry </a:t>
            </a:r>
            <a:r>
              <a:rPr lang="en-US" dirty="0" smtClean="0">
                <a:solidFill>
                  <a:srgbClr val="FF0000"/>
                </a:solidFill>
              </a:rPr>
              <a:t>barriers </a:t>
            </a:r>
            <a:r>
              <a:rPr lang="en-US" dirty="0" smtClean="0"/>
              <a:t>for seller.</a:t>
            </a:r>
          </a:p>
          <a:p>
            <a:r>
              <a:rPr lang="en-US" dirty="0" smtClean="0"/>
              <a:t>Seller is </a:t>
            </a:r>
            <a:r>
              <a:rPr lang="en-US" dirty="0" smtClean="0">
                <a:solidFill>
                  <a:srgbClr val="FF0000"/>
                </a:solidFill>
              </a:rPr>
              <a:t>Price Maker.</a:t>
            </a:r>
          </a:p>
          <a:p>
            <a:r>
              <a:rPr lang="en-US" dirty="0" smtClean="0">
                <a:solidFill>
                  <a:srgbClr val="FF0000"/>
                </a:solidFill>
              </a:rPr>
              <a:t>Price Discrimination </a:t>
            </a:r>
            <a:r>
              <a:rPr lang="en-US" dirty="0" smtClean="0"/>
              <a:t>happens </a:t>
            </a:r>
            <a:r>
              <a:rPr lang="en-US" dirty="0"/>
              <a:t>when a firm charges a different price to different groups of </a:t>
            </a:r>
            <a:r>
              <a:rPr lang="en-US" dirty="0" smtClean="0"/>
              <a:t>buyers </a:t>
            </a:r>
            <a:r>
              <a:rPr lang="en-US" dirty="0"/>
              <a:t>for an identical good or </a:t>
            </a:r>
            <a:r>
              <a:rPr lang="en-US" dirty="0" smtClean="0"/>
              <a:t>service.</a:t>
            </a:r>
          </a:p>
          <a:p>
            <a:pPr lvl="1"/>
            <a:r>
              <a:rPr lang="en-US" dirty="0" smtClean="0"/>
              <a:t>10% discount for students.</a:t>
            </a:r>
          </a:p>
          <a:p>
            <a:r>
              <a:rPr lang="en-US" dirty="0" smtClean="0">
                <a:solidFill>
                  <a:srgbClr val="FF0000"/>
                </a:solidFill>
              </a:rPr>
              <a:t>Generation of super normal profit.</a:t>
            </a:r>
            <a:endParaRPr lang="en-US" dirty="0" smtClean="0"/>
          </a:p>
        </p:txBody>
      </p:sp>
    </p:spTree>
    <p:extLst>
      <p:ext uri="{BB962C8B-B14F-4D97-AF65-F5344CB8AC3E}">
        <p14:creationId xmlns:p14="http://schemas.microsoft.com/office/powerpoint/2010/main" val="118924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20220</TotalTime>
  <Words>1756</Words>
  <Application>Microsoft Office PowerPoint</Application>
  <PresentationFormat>On-screen Show (4:3)</PresentationFormat>
  <Paragraphs>201</Paragraphs>
  <Slides>32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Cambria Math</vt:lpstr>
      <vt:lpstr>Courier New</vt:lpstr>
      <vt:lpstr>Open Sans</vt:lpstr>
      <vt:lpstr>Open Sans Extrabold</vt:lpstr>
      <vt:lpstr>Open Sans Semibold</vt:lpstr>
      <vt:lpstr>Times New Roman</vt:lpstr>
      <vt:lpstr>Wingdings</vt:lpstr>
      <vt:lpstr>Office Theme</vt:lpstr>
      <vt:lpstr>Unit-3 Markets and National Income</vt:lpstr>
      <vt:lpstr>Outlines</vt:lpstr>
      <vt:lpstr>Introduction to Market</vt:lpstr>
      <vt:lpstr>Meaning of Market</vt:lpstr>
      <vt:lpstr>Types of Market</vt:lpstr>
      <vt:lpstr>1. Perfect Competition Market</vt:lpstr>
      <vt:lpstr>Characteristics of Perfect Competition Market</vt:lpstr>
      <vt:lpstr>2. Monopoly Market</vt:lpstr>
      <vt:lpstr>Characteristics of Monopoly Market</vt:lpstr>
      <vt:lpstr>3. Monopolistic Market</vt:lpstr>
      <vt:lpstr>Characteristics of Monopolistic Competition Market</vt:lpstr>
      <vt:lpstr>4. Oligopoly (ઓલીગોપોલી) Market</vt:lpstr>
      <vt:lpstr>Characteristics of Oligopoly Market</vt:lpstr>
      <vt:lpstr>Cont…</vt:lpstr>
      <vt:lpstr>National Income (NI)</vt:lpstr>
      <vt:lpstr>Cont…</vt:lpstr>
      <vt:lpstr>Stock and Flow Concept of NI</vt:lpstr>
      <vt:lpstr>Relationship between stock of wealth and flow of income</vt:lpstr>
      <vt:lpstr>NI at Current Price</vt:lpstr>
      <vt:lpstr>Cont…</vt:lpstr>
      <vt:lpstr>NI at Constant Price</vt:lpstr>
      <vt:lpstr>Cont…</vt:lpstr>
      <vt:lpstr>Gross National Product (GNP)</vt:lpstr>
      <vt:lpstr>Cont…</vt:lpstr>
      <vt:lpstr>Gross Domestic Products (GDP)</vt:lpstr>
      <vt:lpstr>Cont…</vt:lpstr>
      <vt:lpstr>Cont…</vt:lpstr>
      <vt:lpstr>Net National Product (NNP)</vt:lpstr>
      <vt:lpstr>Net Domestic Product (NDP)</vt:lpstr>
      <vt:lpstr>Per Capita National Income</vt:lpstr>
      <vt:lpstr>Personal Income (PI)</vt:lpstr>
      <vt:lpstr>PowerPoint Presentation</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NAIMISH</cp:lastModifiedBy>
  <cp:revision>1515</cp:revision>
  <dcterms:created xsi:type="dcterms:W3CDTF">2013-05-17T03:00:03Z</dcterms:created>
  <dcterms:modified xsi:type="dcterms:W3CDTF">2017-09-28T06:07:49Z</dcterms:modified>
</cp:coreProperties>
</file>