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351" r:id="rId2"/>
    <p:sldId id="400" r:id="rId3"/>
    <p:sldId id="413" r:id="rId4"/>
    <p:sldId id="448" r:id="rId5"/>
    <p:sldId id="414" r:id="rId6"/>
    <p:sldId id="415" r:id="rId7"/>
    <p:sldId id="418" r:id="rId8"/>
    <p:sldId id="419" r:id="rId9"/>
    <p:sldId id="420" r:id="rId10"/>
    <p:sldId id="416" r:id="rId11"/>
    <p:sldId id="446" r:id="rId12"/>
    <p:sldId id="421" r:id="rId13"/>
    <p:sldId id="422" r:id="rId14"/>
    <p:sldId id="449" r:id="rId15"/>
    <p:sldId id="423" r:id="rId16"/>
    <p:sldId id="424" r:id="rId17"/>
    <p:sldId id="425" r:id="rId18"/>
    <p:sldId id="426" r:id="rId19"/>
    <p:sldId id="454" r:id="rId20"/>
    <p:sldId id="455" r:id="rId21"/>
    <p:sldId id="456" r:id="rId22"/>
    <p:sldId id="457" r:id="rId23"/>
    <p:sldId id="458" r:id="rId24"/>
    <p:sldId id="429" r:id="rId25"/>
    <p:sldId id="430" r:id="rId26"/>
    <p:sldId id="450" r:id="rId27"/>
    <p:sldId id="431" r:id="rId28"/>
    <p:sldId id="432" r:id="rId29"/>
    <p:sldId id="451" r:id="rId30"/>
    <p:sldId id="433" r:id="rId31"/>
    <p:sldId id="434" r:id="rId32"/>
    <p:sldId id="452" r:id="rId33"/>
    <p:sldId id="435" r:id="rId34"/>
    <p:sldId id="453" r:id="rId35"/>
    <p:sldId id="436" r:id="rId36"/>
    <p:sldId id="437" r:id="rId37"/>
    <p:sldId id="438" r:id="rId38"/>
    <p:sldId id="439" r:id="rId39"/>
    <p:sldId id="440" r:id="rId40"/>
    <p:sldId id="441" r:id="rId41"/>
    <p:sldId id="442" r:id="rId42"/>
    <p:sldId id="443" r:id="rId43"/>
    <p:sldId id="444" r:id="rId44"/>
    <p:sldId id="445" r:id="rId45"/>
    <p:sldId id="45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kUDPQAGzV4DiRZcQ/N40sQ==" hashData="gTrbVmGDOKxg1vEsw64oxSXLrYFBAcLwu0euerLLEjhn1qUZwDEt6r59mYBbwJwB0+6HprHsMp63qWJbTnUNO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95E"/>
    <a:srgbClr val="FF6702"/>
    <a:srgbClr val="E40524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94660"/>
  </p:normalViewPr>
  <p:slideViewPr>
    <p:cSldViewPr>
      <p:cViewPr varScale="1">
        <p:scale>
          <a:sx n="65" d="100"/>
          <a:sy n="65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28-09-2017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8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060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190500" y="-46037"/>
            <a:ext cx="8763000" cy="808037"/>
          </a:xfrm>
        </p:spPr>
        <p:txBody>
          <a:bodyPr wrap="none">
            <a:normAutofit/>
          </a:bodyPr>
          <a:lstStyle>
            <a:lvl1pPr algn="l">
              <a:defRPr sz="4400" b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34704"/>
            <a:ext cx="8763000" cy="5638800"/>
          </a:xfrm>
        </p:spPr>
        <p:txBody>
          <a:bodyPr>
            <a:noAutofit/>
          </a:bodyPr>
          <a:lstStyle>
            <a:lvl1pPr marL="342900" indent="-342900" algn="just">
              <a:lnSpc>
                <a:spcPct val="114000"/>
              </a:lnSpc>
              <a:buClr>
                <a:schemeClr val="tx1"/>
              </a:buClr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rgbClr val="002060"/>
              </a:buClr>
              <a:buFont typeface="Arial" pitchFamily="34" charset="0"/>
              <a:buChar char="•"/>
              <a:defRPr sz="22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>
              <a:lnSpc>
                <a:spcPct val="114000"/>
              </a:lnSpc>
              <a:buClr>
                <a:schemeClr val="tx1"/>
              </a:buClr>
              <a:buFont typeface="Courier New" pitchFamily="49" charset="0"/>
              <a:buChar char="o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rgbClr val="002060"/>
              </a:buClr>
              <a:defRPr sz="18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/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b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</a:t>
            </a:r>
            <a:r>
              <a:rPr lang="en-IN" sz="1800" b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4 Basic Economic Problems </a:t>
            </a:r>
            <a:r>
              <a:rPr lang="en-IN" sz="1800" b="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         </a:t>
            </a:r>
            <a:fld id="{BED48BBE-42B3-407B-9F1E-D25847CF8E88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6858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343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190500" y="-46037"/>
            <a:ext cx="8763000" cy="808037"/>
          </a:xfrm>
        </p:spPr>
        <p:txBody>
          <a:bodyPr wrap="none">
            <a:normAutofit/>
          </a:bodyPr>
          <a:lstStyle>
            <a:lvl1pPr algn="l">
              <a:defRPr sz="4400" b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34704"/>
            <a:ext cx="4381500" cy="5638800"/>
          </a:xfrm>
        </p:spPr>
        <p:txBody>
          <a:bodyPr>
            <a:noAutofit/>
          </a:bodyPr>
          <a:lstStyle>
            <a:lvl1pPr marL="342900" indent="-342900" algn="just">
              <a:lnSpc>
                <a:spcPct val="114000"/>
              </a:lnSpc>
              <a:buClr>
                <a:schemeClr val="tx1"/>
              </a:buClr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rgbClr val="002060"/>
              </a:buClr>
              <a:buFont typeface="Arial" pitchFamily="34" charset="0"/>
              <a:buChar char="•"/>
              <a:defRPr sz="22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>
              <a:lnSpc>
                <a:spcPct val="114000"/>
              </a:lnSpc>
              <a:buClr>
                <a:schemeClr val="tx1"/>
              </a:buClr>
              <a:buFont typeface="Courier New" pitchFamily="49" charset="0"/>
              <a:buChar char="o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rgbClr val="002060"/>
              </a:buClr>
              <a:defRPr sz="18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/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Unit-1 Introduction to Economics</a:t>
            </a:r>
            <a:r>
              <a:rPr lang="en-IN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6858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>
            <a:lvl1pPr>
              <a:defRPr sz="1400"/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97021" y="726744"/>
            <a:ext cx="4381500" cy="5638800"/>
          </a:xfrm>
        </p:spPr>
        <p:txBody>
          <a:bodyPr>
            <a:noAutofit/>
          </a:bodyPr>
          <a:lstStyle>
            <a:lvl1pPr marL="342900" indent="-342900" algn="just">
              <a:lnSpc>
                <a:spcPct val="114000"/>
              </a:lnSpc>
              <a:buClr>
                <a:schemeClr val="tx1"/>
              </a:buClr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rgbClr val="002060"/>
              </a:buClr>
              <a:buFont typeface="Arial" pitchFamily="34" charset="0"/>
              <a:buChar char="•"/>
              <a:defRPr sz="22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>
              <a:lnSpc>
                <a:spcPct val="114000"/>
              </a:lnSpc>
              <a:buClr>
                <a:schemeClr val="tx1"/>
              </a:buClr>
              <a:buFont typeface="Courier New" pitchFamily="49" charset="0"/>
              <a:buChar char="o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rgbClr val="002060"/>
              </a:buClr>
              <a:defRPr sz="18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/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8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b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</a:t>
            </a:r>
            <a:r>
              <a:rPr lang="en-IN" sz="1800" b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4 Basic Economic Problems </a:t>
            </a:r>
            <a:r>
              <a:rPr lang="en-IN" sz="1800" b="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         </a:t>
            </a:r>
            <a:fld id="{BED48BBE-42B3-407B-9F1E-D25847CF8E88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Computer Engineering			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Technology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295399"/>
            <a:ext cx="8839200" cy="2743201"/>
          </a:xfrm>
        </p:spPr>
        <p:txBody>
          <a:bodyPr anchor="b">
            <a:noAutofit/>
          </a:bodyPr>
          <a:lstStyle/>
          <a:p>
            <a:pPr algn="l"/>
            <a:r>
              <a:rPr lang="en-US" sz="54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Unit-4</a:t>
            </a:r>
            <a:r>
              <a:rPr lang="en-US" sz="54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54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54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Basic </a:t>
            </a:r>
            <a:r>
              <a:rPr lang="en-US" sz="54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Economic Problems</a:t>
            </a:r>
            <a:endParaRPr lang="en-US" sz="54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012" y="5445241"/>
            <a:ext cx="3698588" cy="876404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79696" y="219300"/>
            <a:ext cx="4849504" cy="10761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prstClr val="white"/>
                </a:solidFill>
              </a:rPr>
              <a:t>Engineering Economics and Management (2130004)</a:t>
            </a:r>
            <a:endParaRPr lang="en-US" sz="3000" dirty="0">
              <a:solidFill>
                <a:prstClr val="white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612" y="219300"/>
            <a:ext cx="3703317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312821" y="4191000"/>
            <a:ext cx="71628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Vijay M.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Shekhat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vijay.shekhat@darshan.ac.in</a:t>
            </a:r>
          </a:p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+91 9727235778</a:t>
            </a:r>
          </a:p>
          <a:p>
            <a:pPr algn="l">
              <a:spcBef>
                <a:spcPts val="0"/>
              </a:spcBef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1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n-US" dirty="0" smtClean="0"/>
              <a:t>Relative Poverty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condition in which people lack the minimum amount of income needed in order to maintain the average standard of living in the society in which they live.</a:t>
            </a:r>
          </a:p>
        </p:txBody>
      </p:sp>
      <p:pic>
        <p:nvPicPr>
          <p:cNvPr id="2050" name="Picture 2" descr="C:\Users\vijay\Desktop\_64046954_homeless_gett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0" y="2096561"/>
            <a:ext cx="6477000" cy="411889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333500" y="6169223"/>
            <a:ext cx="647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Source: http://www.bbc.com</a:t>
            </a:r>
          </a:p>
        </p:txBody>
      </p:sp>
    </p:spTree>
    <p:extLst>
      <p:ext uri="{BB962C8B-B14F-4D97-AF65-F5344CB8AC3E}">
        <p14:creationId xmlns:p14="http://schemas.microsoft.com/office/powerpoint/2010/main" val="141609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Poverty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obvious that A is poorest person while D is richest person</a:t>
            </a:r>
            <a:r>
              <a:rPr lang="en-US" dirty="0" smtClean="0"/>
              <a:t>.</a:t>
            </a:r>
          </a:p>
          <a:p>
            <a:r>
              <a:rPr lang="en-US" dirty="0"/>
              <a:t>However, Relative poverty may be assessed  on the basis of some standard level of income</a:t>
            </a:r>
            <a:r>
              <a:rPr lang="en-US" dirty="0" smtClean="0"/>
              <a:t>.</a:t>
            </a:r>
          </a:p>
          <a:p>
            <a:r>
              <a:rPr lang="en-US" dirty="0"/>
              <a:t>If </a:t>
            </a:r>
            <a:r>
              <a:rPr lang="en-US" dirty="0" err="1"/>
              <a:t>Rs</a:t>
            </a:r>
            <a:r>
              <a:rPr lang="en-US" dirty="0"/>
              <a:t>. </a:t>
            </a:r>
            <a:r>
              <a:rPr lang="en-US" dirty="0" smtClean="0"/>
              <a:t>20000, per month </a:t>
            </a:r>
            <a:r>
              <a:rPr lang="en-US" dirty="0"/>
              <a:t>is </a:t>
            </a:r>
            <a:r>
              <a:rPr lang="en-US" dirty="0" smtClean="0"/>
              <a:t>considered </a:t>
            </a:r>
            <a:r>
              <a:rPr lang="en-US" dirty="0"/>
              <a:t>as standard level of income then A, B, &amp; C are considered relatively poor. </a:t>
            </a:r>
          </a:p>
          <a:p>
            <a:r>
              <a:rPr lang="en-US" dirty="0"/>
              <a:t>If </a:t>
            </a:r>
            <a:r>
              <a:rPr lang="en-US" dirty="0" err="1"/>
              <a:t>Rs</a:t>
            </a:r>
            <a:r>
              <a:rPr lang="en-US" dirty="0"/>
              <a:t>. </a:t>
            </a:r>
            <a:r>
              <a:rPr lang="en-US" dirty="0" smtClean="0"/>
              <a:t>10000, </a:t>
            </a:r>
            <a:r>
              <a:rPr lang="en-US" dirty="0"/>
              <a:t>per month is </a:t>
            </a:r>
            <a:r>
              <a:rPr lang="en-US" dirty="0" smtClean="0"/>
              <a:t>considered </a:t>
            </a:r>
            <a:r>
              <a:rPr lang="en-US" dirty="0"/>
              <a:t>as standard level of income then only A is considered relatively poor. 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7392202"/>
              </p:ext>
            </p:extLst>
          </p:nvPr>
        </p:nvGraphicFramePr>
        <p:xfrm>
          <a:off x="3276600" y="838200"/>
          <a:ext cx="181546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Person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Income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5000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10000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15000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20000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55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Causes of Poverty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Low rate of economic growth.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Economic inequalities.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Benefits of public investment have accrued more to the upper layer of the society.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Unemployment and underemployment.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Inflationary price rice.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Faster population growth amongst the poor.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Low level of literacy amongst the poor.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Inadequacies of anti poverty programs.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Corruption.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Natural calamity.</a:t>
            </a:r>
          </a:p>
        </p:txBody>
      </p:sp>
    </p:spTree>
    <p:extLst>
      <p:ext uri="{BB962C8B-B14F-4D97-AF65-F5344CB8AC3E}">
        <p14:creationId xmlns:p14="http://schemas.microsoft.com/office/powerpoint/2010/main" val="405656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Measures to Reduce Poverty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Rapid economic </a:t>
            </a:r>
            <a:r>
              <a:rPr lang="en-US" dirty="0"/>
              <a:t>growth . – </a:t>
            </a:r>
            <a:r>
              <a:rPr lang="en-US" dirty="0" smtClean="0">
                <a:solidFill>
                  <a:srgbClr val="C00000"/>
                </a:solidFill>
              </a:rPr>
              <a:t>GDP</a:t>
            </a:r>
            <a:endParaRPr lang="en-US" dirty="0" smtClean="0"/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Reducing economic inequalities. – </a:t>
            </a:r>
            <a:r>
              <a:rPr lang="en-US" dirty="0" smtClean="0">
                <a:solidFill>
                  <a:srgbClr val="C00000"/>
                </a:solidFill>
              </a:rPr>
              <a:t>Progressive Income Tax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Employment oriented planning. – </a:t>
            </a:r>
            <a:r>
              <a:rPr lang="en-US" dirty="0" smtClean="0">
                <a:solidFill>
                  <a:srgbClr val="C00000"/>
                </a:solidFill>
              </a:rPr>
              <a:t>Make in India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Adoption of appropriate pattern of production. – </a:t>
            </a:r>
            <a:r>
              <a:rPr lang="en-US" dirty="0" smtClean="0">
                <a:solidFill>
                  <a:srgbClr val="C00000"/>
                </a:solidFill>
              </a:rPr>
              <a:t>Drip Irrigation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Control of inflation and price stability. – </a:t>
            </a:r>
            <a:r>
              <a:rPr lang="en-US" dirty="0" smtClean="0">
                <a:solidFill>
                  <a:srgbClr val="C00000"/>
                </a:solidFill>
              </a:rPr>
              <a:t>Reduction of import duty on essential commodities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Removal of illiteracy. – </a:t>
            </a:r>
            <a:r>
              <a:rPr lang="en-US" dirty="0" smtClean="0">
                <a:solidFill>
                  <a:srgbClr val="C00000"/>
                </a:solidFill>
              </a:rPr>
              <a:t>Right to free primary education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Population control. – </a:t>
            </a:r>
            <a:r>
              <a:rPr lang="en-US" dirty="0" smtClean="0">
                <a:solidFill>
                  <a:srgbClr val="C00000"/>
                </a:solidFill>
              </a:rPr>
              <a:t>Family planning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Special program of poverty eradication</a:t>
            </a:r>
          </a:p>
          <a:p>
            <a:pPr lvl="1"/>
            <a:r>
              <a:rPr lang="en-US" dirty="0" smtClean="0"/>
              <a:t>Self-Employment program- </a:t>
            </a:r>
            <a:r>
              <a:rPr lang="en-US" dirty="0" smtClean="0">
                <a:solidFill>
                  <a:srgbClr val="C00000"/>
                </a:solidFill>
              </a:rPr>
              <a:t>Gram </a:t>
            </a:r>
            <a:r>
              <a:rPr lang="en-US" dirty="0" err="1" smtClean="0">
                <a:solidFill>
                  <a:srgbClr val="C00000"/>
                </a:solidFill>
              </a:rPr>
              <a:t>Rozgar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Yojana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Wage-Employment program- </a:t>
            </a:r>
            <a:r>
              <a:rPr lang="en-US" dirty="0" smtClean="0">
                <a:solidFill>
                  <a:srgbClr val="C00000"/>
                </a:solidFill>
              </a:rPr>
              <a:t>Mahatma Gandhi NREGA</a:t>
            </a:r>
          </a:p>
          <a:p>
            <a:pPr lvl="1"/>
            <a:r>
              <a:rPr lang="en-US" dirty="0" smtClean="0"/>
              <a:t>Social security program- </a:t>
            </a:r>
            <a:r>
              <a:rPr lang="en-US" dirty="0" err="1" smtClean="0">
                <a:solidFill>
                  <a:srgbClr val="C00000"/>
                </a:solidFill>
              </a:rPr>
              <a:t>Aam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Aadmi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Bima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Yojana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1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90500" y="-46037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dirty="0" smtClean="0"/>
              <a:t>Unemployment</a:t>
            </a:r>
            <a:endParaRPr lang="en-US" dirty="0"/>
          </a:p>
        </p:txBody>
      </p:sp>
      <p:pic>
        <p:nvPicPr>
          <p:cNvPr id="6" name="Picture 3" descr="C:\Users\vijay\Desktop\post-unemploym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462" y="1326392"/>
            <a:ext cx="7751538" cy="370280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30462" y="4953000"/>
            <a:ext cx="7751538" cy="30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Source: https://www.stlucianewsonline.com</a:t>
            </a:r>
          </a:p>
        </p:txBody>
      </p:sp>
    </p:spTree>
    <p:extLst>
      <p:ext uri="{BB962C8B-B14F-4D97-AF65-F5344CB8AC3E}">
        <p14:creationId xmlns:p14="http://schemas.microsoft.com/office/powerpoint/2010/main" val="180379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Unemployment?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Unemployment refers to a situation in which a person is jobless though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He is able to work,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He is willing to work,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He is ready to accept the current wage rate, &amp;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He is in search of job.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93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</a:t>
            </a:r>
            <a:r>
              <a:rPr lang="en-US" dirty="0" err="1"/>
              <a:t>labour</a:t>
            </a:r>
            <a:r>
              <a:rPr lang="en-US" dirty="0"/>
              <a:t> force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Unemployment is a concept which is connected with only active </a:t>
            </a:r>
            <a:r>
              <a:rPr lang="en-US" dirty="0" err="1" smtClean="0"/>
              <a:t>labour</a:t>
            </a:r>
            <a:r>
              <a:rPr lang="en-US" dirty="0" smtClean="0"/>
              <a:t> force in the country</a:t>
            </a:r>
          </a:p>
          <a:p>
            <a:r>
              <a:rPr lang="en-US" dirty="0" smtClean="0"/>
              <a:t>Active </a:t>
            </a:r>
            <a:r>
              <a:rPr lang="en-US" dirty="0" err="1"/>
              <a:t>labour</a:t>
            </a:r>
            <a:r>
              <a:rPr lang="en-US" dirty="0"/>
              <a:t> force </a:t>
            </a:r>
            <a:r>
              <a:rPr lang="en-US" dirty="0" smtClean="0"/>
              <a:t>is age group </a:t>
            </a:r>
            <a:r>
              <a:rPr lang="en-US" dirty="0" smtClean="0">
                <a:solidFill>
                  <a:srgbClr val="FF0000"/>
                </a:solidFill>
              </a:rPr>
              <a:t>15-60 year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Housewives, physically handicapped, old person and children</a:t>
            </a:r>
            <a:r>
              <a:rPr lang="en-US" dirty="0" smtClean="0"/>
              <a:t> etc. </a:t>
            </a:r>
            <a:r>
              <a:rPr lang="en-US" dirty="0"/>
              <a:t>are </a:t>
            </a:r>
            <a:r>
              <a:rPr lang="en-US" dirty="0" smtClean="0"/>
              <a:t>not </a:t>
            </a:r>
            <a:r>
              <a:rPr lang="en-US" dirty="0"/>
              <a:t>Included in active </a:t>
            </a:r>
            <a:r>
              <a:rPr lang="en-US" dirty="0" err="1"/>
              <a:t>labour</a:t>
            </a:r>
            <a:r>
              <a:rPr lang="en-US" dirty="0"/>
              <a:t> </a:t>
            </a:r>
            <a:r>
              <a:rPr lang="en-US" dirty="0" smtClean="0"/>
              <a:t>force.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5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Voluntary and Involuntary Unemployment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0500" y="734704"/>
            <a:ext cx="5027485" cy="5638800"/>
          </a:xfrm>
        </p:spPr>
        <p:txBody>
          <a:bodyPr/>
          <a:lstStyle/>
          <a:p>
            <a:r>
              <a:rPr lang="en-US" dirty="0" smtClean="0"/>
              <a:t>Voluntarily Unemployed</a:t>
            </a:r>
          </a:p>
          <a:p>
            <a:r>
              <a:rPr lang="en-US" dirty="0" smtClean="0"/>
              <a:t>Person </a:t>
            </a:r>
            <a:r>
              <a:rPr lang="en-US" dirty="0"/>
              <a:t>choose not to work because </a:t>
            </a:r>
            <a:r>
              <a:rPr lang="en-US" dirty="0" smtClean="0"/>
              <a:t>his expected salary </a:t>
            </a:r>
            <a:r>
              <a:rPr lang="en-US" dirty="0"/>
              <a:t>is higher than the </a:t>
            </a:r>
            <a:r>
              <a:rPr lang="en-US" dirty="0" smtClean="0"/>
              <a:t>usual salary.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Involuntarily </a:t>
            </a:r>
            <a:r>
              <a:rPr lang="en-US" dirty="0"/>
              <a:t>Unemployed</a:t>
            </a:r>
          </a:p>
          <a:p>
            <a:r>
              <a:rPr lang="en-US" dirty="0"/>
              <a:t>P</a:t>
            </a:r>
            <a:r>
              <a:rPr lang="en-US" dirty="0" smtClean="0"/>
              <a:t>erson </a:t>
            </a:r>
            <a:r>
              <a:rPr lang="en-US" dirty="0"/>
              <a:t>is willing to work at the </a:t>
            </a:r>
            <a:r>
              <a:rPr lang="en-US" dirty="0" smtClean="0"/>
              <a:t>usual salary </a:t>
            </a:r>
            <a:r>
              <a:rPr lang="en-US" dirty="0"/>
              <a:t>yet </a:t>
            </a:r>
            <a:r>
              <a:rPr lang="en-US" dirty="0" smtClean="0"/>
              <a:t>he is</a:t>
            </a:r>
            <a:r>
              <a:rPr lang="en-US" dirty="0"/>
              <a:t> unemployed.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75074" y="767686"/>
            <a:ext cx="3011838" cy="2474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217985" y="3246327"/>
            <a:ext cx="3926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Source: https://anshupriyagoswamy.wordpress.com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61792" y="6094511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Source: http://pechtellaw.com</a:t>
            </a:r>
          </a:p>
        </p:txBody>
      </p:sp>
      <p:pic>
        <p:nvPicPr>
          <p:cNvPr id="1026" name="Picture 2" descr="Image result for involuntary unemploy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761" y="3844287"/>
            <a:ext cx="3006151" cy="225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94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of Unemployment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Economic</a:t>
            </a:r>
          </a:p>
          <a:p>
            <a:pPr lvl="1"/>
            <a:r>
              <a:rPr lang="en-US" dirty="0" smtClean="0"/>
              <a:t>It indicates unutilized or underutilized manpower.</a:t>
            </a:r>
          </a:p>
          <a:p>
            <a:pPr lvl="1"/>
            <a:r>
              <a:rPr lang="en-US" dirty="0" smtClean="0"/>
              <a:t>We cannot get desired increases in production and national income.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Social</a:t>
            </a:r>
          </a:p>
          <a:p>
            <a:pPr lvl="1"/>
            <a:r>
              <a:rPr lang="en-US" dirty="0" smtClean="0"/>
              <a:t>He starts support to any activity to oppose the existing economic and social system.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Psychological</a:t>
            </a:r>
          </a:p>
          <a:p>
            <a:pPr lvl="1"/>
            <a:r>
              <a:rPr lang="en-US" dirty="0" smtClean="0"/>
              <a:t>He cannot live life with self-respect.</a:t>
            </a:r>
          </a:p>
          <a:p>
            <a:pPr lvl="1"/>
            <a:r>
              <a:rPr lang="en-US" dirty="0" smtClean="0"/>
              <a:t>Become mentally frustrated.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64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Unemployment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Cyclical Unemployment.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Frictional Unemployment.</a:t>
            </a: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Structural unemployment.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Seasonal unemployment.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75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Basic Economic Problems</a:t>
            </a:r>
          </a:p>
          <a:p>
            <a:pPr lvl="1"/>
            <a:r>
              <a:rPr lang="en-IN" dirty="0" smtClean="0"/>
              <a:t>Poverty</a:t>
            </a:r>
          </a:p>
          <a:p>
            <a:pPr lvl="2"/>
            <a:r>
              <a:rPr lang="en-IN" dirty="0" smtClean="0"/>
              <a:t>Meaning</a:t>
            </a:r>
          </a:p>
          <a:p>
            <a:pPr lvl="2"/>
            <a:r>
              <a:rPr lang="en-IN" dirty="0" smtClean="0"/>
              <a:t>Absolute and Relative Poverty</a:t>
            </a:r>
          </a:p>
          <a:p>
            <a:pPr lvl="2"/>
            <a:r>
              <a:rPr lang="en-IN" dirty="0" smtClean="0"/>
              <a:t>Causes and </a:t>
            </a:r>
            <a:r>
              <a:rPr lang="en-IN" dirty="0"/>
              <a:t>Remedies</a:t>
            </a:r>
            <a:endParaRPr lang="en-IN" dirty="0" smtClean="0"/>
          </a:p>
          <a:p>
            <a:pPr lvl="1"/>
            <a:r>
              <a:rPr lang="en-IN" dirty="0" smtClean="0"/>
              <a:t>Unemployment</a:t>
            </a:r>
          </a:p>
          <a:p>
            <a:pPr lvl="2"/>
            <a:r>
              <a:rPr lang="en-IN" dirty="0" smtClean="0"/>
              <a:t>Meaning</a:t>
            </a:r>
          </a:p>
          <a:p>
            <a:pPr lvl="2"/>
            <a:r>
              <a:rPr lang="en-IN" dirty="0" smtClean="0"/>
              <a:t>Types</a:t>
            </a:r>
          </a:p>
          <a:p>
            <a:pPr lvl="2"/>
            <a:r>
              <a:rPr lang="en-IN" dirty="0" smtClean="0"/>
              <a:t>Causes and Remedies</a:t>
            </a:r>
          </a:p>
          <a:p>
            <a:pPr lvl="1"/>
            <a:r>
              <a:rPr lang="en-IN" dirty="0" smtClean="0"/>
              <a:t>Inflation</a:t>
            </a:r>
          </a:p>
          <a:p>
            <a:pPr lvl="2"/>
            <a:r>
              <a:rPr lang="en-IN" dirty="0" smtClean="0"/>
              <a:t>Meaning</a:t>
            </a:r>
          </a:p>
          <a:p>
            <a:pPr lvl="2"/>
            <a:r>
              <a:rPr lang="en-IN" dirty="0" smtClean="0"/>
              <a:t>Types</a:t>
            </a:r>
          </a:p>
          <a:p>
            <a:pPr lvl="2"/>
            <a:r>
              <a:rPr lang="en-IN" dirty="0" smtClean="0"/>
              <a:t>Causes and Measures to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55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/>
            </a:pPr>
            <a:r>
              <a:rPr lang="en-US" dirty="0"/>
              <a:t>Cyclical </a:t>
            </a:r>
            <a:r>
              <a:rPr lang="en-US" dirty="0" smtClean="0"/>
              <a:t>Unemployment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type of unemployment increases during a recession and decreases during </a:t>
            </a:r>
            <a:r>
              <a:rPr lang="en-US" dirty="0" smtClean="0"/>
              <a:t>boom. </a:t>
            </a:r>
          </a:p>
          <a:p>
            <a:r>
              <a:rPr lang="en-US" dirty="0" smtClean="0"/>
              <a:t>Businessman are </a:t>
            </a:r>
            <a:r>
              <a:rPr lang="en-US" dirty="0"/>
              <a:t>unwilling to spend money on </a:t>
            </a:r>
            <a:r>
              <a:rPr lang="en-US" dirty="0" smtClean="0"/>
              <a:t>salaries </a:t>
            </a:r>
            <a:r>
              <a:rPr lang="en-US" dirty="0"/>
              <a:t>when they believe consumers are not buying their products.</a:t>
            </a:r>
          </a:p>
          <a:p>
            <a:pPr lvl="1"/>
            <a:r>
              <a:rPr lang="en-US" dirty="0"/>
              <a:t>For </a:t>
            </a:r>
            <a:r>
              <a:rPr lang="en-US" dirty="0" smtClean="0"/>
              <a:t>e.g. </a:t>
            </a:r>
            <a:r>
              <a:rPr lang="en-US" dirty="0"/>
              <a:t>an </a:t>
            </a:r>
            <a:r>
              <a:rPr lang="en-US" dirty="0" smtClean="0"/>
              <a:t>automobile </a:t>
            </a:r>
            <a:r>
              <a:rPr lang="en-US" dirty="0"/>
              <a:t>worker may be laid off during a recession, when people are buying fewer cars.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people buy fewer cars, b</a:t>
            </a:r>
            <a:r>
              <a:rPr lang="en-US" dirty="0" smtClean="0"/>
              <a:t>usinessman don't </a:t>
            </a:r>
            <a:r>
              <a:rPr lang="en-US" dirty="0"/>
              <a:t>need </a:t>
            </a:r>
            <a:r>
              <a:rPr lang="en-US" dirty="0" smtClean="0"/>
              <a:t>many workers </a:t>
            </a:r>
            <a:r>
              <a:rPr lang="en-US" dirty="0"/>
              <a:t>to meet the consumer demand. </a:t>
            </a:r>
            <a:endParaRPr lang="en-US" dirty="0" smtClean="0"/>
          </a:p>
          <a:p>
            <a:pPr lvl="1"/>
            <a:r>
              <a:rPr lang="en-US" dirty="0" smtClean="0"/>
              <a:t>As </a:t>
            </a:r>
            <a:r>
              <a:rPr lang="en-US" dirty="0"/>
              <a:t>the demand for cars decreases, so does the demand for automobile workers.</a:t>
            </a:r>
          </a:p>
          <a:p>
            <a:r>
              <a:rPr lang="en-US" dirty="0"/>
              <a:t>As the economy strengthens, and consumers start to spend more money on goods </a:t>
            </a:r>
            <a:r>
              <a:rPr lang="en-US" dirty="0" smtClean="0"/>
              <a:t>(e.g. </a:t>
            </a:r>
            <a:r>
              <a:rPr lang="en-US" dirty="0"/>
              <a:t>cars), the unemployed </a:t>
            </a:r>
            <a:r>
              <a:rPr lang="en-US" dirty="0" smtClean="0"/>
              <a:t>worker</a:t>
            </a:r>
            <a:r>
              <a:rPr lang="en-US" dirty="0"/>
              <a:t> will probably be rehired.</a:t>
            </a:r>
          </a:p>
        </p:txBody>
      </p:sp>
    </p:spTree>
    <p:extLst>
      <p:ext uri="{BB962C8B-B14F-4D97-AF65-F5344CB8AC3E}">
        <p14:creationId xmlns:p14="http://schemas.microsoft.com/office/powerpoint/2010/main" val="231822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2"/>
            </a:pPr>
            <a:r>
              <a:rPr lang="en-US" dirty="0"/>
              <a:t>Frictional </a:t>
            </a:r>
            <a:r>
              <a:rPr lang="en-US" dirty="0" smtClean="0"/>
              <a:t>Unemployment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always </a:t>
            </a:r>
            <a:r>
              <a:rPr lang="en-US" dirty="0" smtClean="0"/>
              <a:t>presence in </a:t>
            </a:r>
            <a:r>
              <a:rPr lang="en-US" dirty="0"/>
              <a:t>the economy, resulting from temporary transitions made by </a:t>
            </a:r>
            <a:r>
              <a:rPr lang="en-US" dirty="0" smtClean="0"/>
              <a:t>workers </a:t>
            </a:r>
            <a:r>
              <a:rPr lang="en-US" dirty="0"/>
              <a:t>and </a:t>
            </a:r>
            <a:r>
              <a:rPr lang="en-US" dirty="0" smtClean="0"/>
              <a:t>employers.</a:t>
            </a:r>
          </a:p>
          <a:p>
            <a:r>
              <a:rPr lang="en-US" dirty="0" smtClean="0"/>
              <a:t>It </a:t>
            </a:r>
            <a:r>
              <a:rPr lang="en-US" dirty="0"/>
              <a:t>is caused </a:t>
            </a:r>
            <a:r>
              <a:rPr lang="en-US" dirty="0" smtClean="0"/>
              <a:t>because, unemployed </a:t>
            </a:r>
            <a:r>
              <a:rPr lang="en-US" dirty="0"/>
              <a:t>workers may not always take the first job offer they receive because of the wages and necessary skills.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type of unemployment is also caused by failing firms, poor job performance, or </a:t>
            </a:r>
            <a:r>
              <a:rPr lang="en-US" dirty="0" smtClean="0"/>
              <a:t>outdated </a:t>
            </a:r>
            <a:r>
              <a:rPr lang="en-US" dirty="0"/>
              <a:t>skills. 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may also be caused by workers who will quit their jobs in order to move to different parts of the country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Frictional </a:t>
            </a:r>
            <a:r>
              <a:rPr lang="en-US" dirty="0"/>
              <a:t>unemployment can be seen as a transaction cost of trying to find a new </a:t>
            </a:r>
            <a:r>
              <a:rPr lang="en-US" dirty="0" smtClean="0"/>
              <a:t>job.</a:t>
            </a:r>
          </a:p>
          <a:p>
            <a:r>
              <a:rPr lang="en-US" dirty="0" smtClean="0"/>
              <a:t>It </a:t>
            </a:r>
            <a:r>
              <a:rPr lang="en-US" dirty="0"/>
              <a:t>is the result of </a:t>
            </a:r>
            <a:r>
              <a:rPr lang="en-US" dirty="0" smtClean="0"/>
              <a:t>not having perfect </a:t>
            </a:r>
            <a:r>
              <a:rPr lang="en-US" dirty="0"/>
              <a:t>information </a:t>
            </a:r>
            <a:r>
              <a:rPr lang="en-US" dirty="0" smtClean="0"/>
              <a:t>of </a:t>
            </a:r>
            <a:r>
              <a:rPr lang="en-US" dirty="0"/>
              <a:t>available jobs.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27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3"/>
            </a:pPr>
            <a:r>
              <a:rPr lang="en-US" dirty="0"/>
              <a:t>Structural </a:t>
            </a:r>
            <a:r>
              <a:rPr lang="en-US" dirty="0" smtClean="0"/>
              <a:t>unemployment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Structural Unemployment</a:t>
            </a:r>
            <a:r>
              <a:rPr lang="en-US" dirty="0"/>
              <a:t> is the situation when the jobs are available, and also the workers are willing to work, but they don’t have the required job skills </a:t>
            </a:r>
            <a:r>
              <a:rPr lang="en-US" dirty="0" smtClean="0"/>
              <a:t>suitable for </a:t>
            </a:r>
            <a:r>
              <a:rPr lang="en-US" dirty="0"/>
              <a:t>the vacant positions</a:t>
            </a:r>
            <a:r>
              <a:rPr lang="en-US" dirty="0" smtClean="0"/>
              <a:t>.</a:t>
            </a:r>
          </a:p>
          <a:p>
            <a:r>
              <a:rPr lang="en-US" dirty="0"/>
              <a:t>I</a:t>
            </a:r>
            <a:r>
              <a:rPr lang="en-US" dirty="0" smtClean="0"/>
              <a:t>t occurs </a:t>
            </a:r>
            <a:r>
              <a:rPr lang="en-US" dirty="0"/>
              <a:t>due to the change in the demand for specific types of worker because of the fundamental shifts in the economy</a:t>
            </a:r>
            <a:r>
              <a:rPr lang="en-US" dirty="0" smtClean="0"/>
              <a:t>.</a:t>
            </a:r>
          </a:p>
          <a:p>
            <a:r>
              <a:rPr lang="en-US" dirty="0"/>
              <a:t>A</a:t>
            </a:r>
            <a:r>
              <a:rPr lang="en-US" dirty="0" smtClean="0"/>
              <a:t>dvances </a:t>
            </a:r>
            <a:r>
              <a:rPr lang="en-US" dirty="0"/>
              <a:t>in technology and changes in market conditions often turn many skills </a:t>
            </a:r>
            <a:r>
              <a:rPr lang="en-US" dirty="0" smtClean="0"/>
              <a:t>outdated.</a:t>
            </a:r>
          </a:p>
          <a:p>
            <a:pPr lvl="1"/>
            <a:r>
              <a:rPr lang="en-US" dirty="0"/>
              <a:t>For e.g. with the rise of computers, many jobs in manual book keeping have been replaced by highly efficient </a:t>
            </a:r>
            <a:r>
              <a:rPr lang="en-US" dirty="0" smtClean="0"/>
              <a:t>software users.</a:t>
            </a:r>
          </a:p>
          <a:p>
            <a:r>
              <a:rPr lang="en-US" dirty="0"/>
              <a:t>Workers </a:t>
            </a:r>
            <a:r>
              <a:rPr lang="en-US" dirty="0" smtClean="0"/>
              <a:t>need </a:t>
            </a:r>
            <a:r>
              <a:rPr lang="en-US" dirty="0"/>
              <a:t>to acquire new skills in order to obtain </a:t>
            </a:r>
            <a:r>
              <a:rPr lang="en-US" dirty="0" smtClean="0"/>
              <a:t>such jobs.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445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 startAt="4"/>
            </a:pPr>
            <a:r>
              <a:rPr lang="en-US" dirty="0"/>
              <a:t>Seasonal </a:t>
            </a:r>
            <a:r>
              <a:rPr lang="en-US" dirty="0" smtClean="0"/>
              <a:t>unemployment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Worker of seasonal business will get employment in season only and in off season they are unemployed.</a:t>
            </a:r>
          </a:p>
          <a:p>
            <a:r>
              <a:rPr lang="en-US" dirty="0"/>
              <a:t>Example – </a:t>
            </a:r>
            <a:r>
              <a:rPr lang="en-US" dirty="0">
                <a:solidFill>
                  <a:srgbClr val="FF0000"/>
                </a:solidFill>
              </a:rPr>
              <a:t>workers of mango farm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80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Unemployment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Slow rate of economic growth.</a:t>
            </a:r>
          </a:p>
          <a:p>
            <a:r>
              <a:rPr lang="en-US" dirty="0" smtClean="0"/>
              <a:t>Preference to capital centric techniques of production. – </a:t>
            </a:r>
            <a:r>
              <a:rPr lang="en-US" dirty="0" smtClean="0">
                <a:solidFill>
                  <a:srgbClr val="C00000"/>
                </a:solidFill>
              </a:rPr>
              <a:t>Buying new machine instead of increasing workers.</a:t>
            </a:r>
          </a:p>
          <a:p>
            <a:r>
              <a:rPr lang="en-US" dirty="0" smtClean="0"/>
              <a:t>Defective </a:t>
            </a:r>
            <a:r>
              <a:rPr lang="en-US" dirty="0"/>
              <a:t>education system.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rgbClr val="C00000"/>
                </a:solidFill>
              </a:rPr>
              <a:t>Not giving industry ready students.</a:t>
            </a:r>
          </a:p>
          <a:p>
            <a:r>
              <a:rPr lang="en-US" dirty="0"/>
              <a:t>Absence of skill development opportunities. – </a:t>
            </a:r>
            <a:r>
              <a:rPr lang="en-US" dirty="0" smtClean="0">
                <a:solidFill>
                  <a:srgbClr val="FF0000"/>
                </a:solidFill>
              </a:rPr>
              <a:t>Shortage of skill development training providers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r>
              <a:rPr lang="en-US" dirty="0" smtClean="0"/>
              <a:t>Lack of man-power planning. – </a:t>
            </a:r>
            <a:r>
              <a:rPr lang="en-US" dirty="0" smtClean="0">
                <a:solidFill>
                  <a:srgbClr val="C00000"/>
                </a:solidFill>
              </a:rPr>
              <a:t>Imbalance in skill and requirement.</a:t>
            </a:r>
          </a:p>
          <a:p>
            <a:r>
              <a:rPr lang="en-US" dirty="0" smtClean="0"/>
              <a:t>Immobility of </a:t>
            </a:r>
            <a:r>
              <a:rPr lang="en-US" dirty="0" err="1" smtClean="0"/>
              <a:t>labour</a:t>
            </a:r>
            <a:r>
              <a:rPr lang="en-US" dirty="0" smtClean="0"/>
              <a:t>. – </a:t>
            </a:r>
            <a:r>
              <a:rPr lang="en-US" dirty="0" smtClean="0">
                <a:solidFill>
                  <a:srgbClr val="C00000"/>
                </a:solidFill>
              </a:rPr>
              <a:t>Home-sickness.</a:t>
            </a:r>
          </a:p>
          <a:p>
            <a:r>
              <a:rPr lang="en-US" dirty="0"/>
              <a:t>Rapid growth of population</a:t>
            </a:r>
            <a:r>
              <a:rPr lang="en-US" dirty="0" smtClean="0"/>
              <a:t>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2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Remedies to Resolve Unemployment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Accelerating economic growth rate.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Change in pattern of investment.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Employment </a:t>
            </a:r>
            <a:r>
              <a:rPr lang="en-US" dirty="0"/>
              <a:t>oriented planning.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Role of employment agencies (Information of available jobs).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Appropriate </a:t>
            </a:r>
            <a:r>
              <a:rPr lang="en-US" dirty="0" err="1" smtClean="0"/>
              <a:t>labour</a:t>
            </a:r>
            <a:r>
              <a:rPr lang="en-US" dirty="0" smtClean="0"/>
              <a:t> policy.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Encouragement to self employment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Reform of education system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Population control.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1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90500" y="-46037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dirty="0" smtClean="0"/>
              <a:t>Inflation</a:t>
            </a:r>
            <a:endParaRPr lang="en-US" dirty="0"/>
          </a:p>
        </p:txBody>
      </p:sp>
      <p:pic>
        <p:nvPicPr>
          <p:cNvPr id="6" name="Picture 4" descr="C:\Users\vijay\Desktop\shopping-carts-infla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024198"/>
            <a:ext cx="6781800" cy="438600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66800" y="5334000"/>
            <a:ext cx="6781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Source: http://1077thejewel.com</a:t>
            </a:r>
          </a:p>
        </p:txBody>
      </p:sp>
    </p:spTree>
    <p:extLst>
      <p:ext uri="{BB962C8B-B14F-4D97-AF65-F5344CB8AC3E}">
        <p14:creationId xmlns:p14="http://schemas.microsoft.com/office/powerpoint/2010/main" val="129372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Inflation is defined as a continuous increase in the general level of prices for goods and services. </a:t>
            </a:r>
          </a:p>
          <a:p>
            <a:r>
              <a:rPr lang="en-US" dirty="0" smtClean="0"/>
              <a:t>It is measured as an annual percentage increase. </a:t>
            </a:r>
          </a:p>
          <a:p>
            <a:r>
              <a:rPr lang="en-US" dirty="0" smtClean="0"/>
              <a:t>As inflation rises, every rupee you own buys a smaller percentage of a good or service. </a:t>
            </a:r>
          </a:p>
          <a:p>
            <a:r>
              <a:rPr lang="en-US" dirty="0" smtClean="0"/>
              <a:t>The value of a rupee does not stay constant during inflation. </a:t>
            </a:r>
          </a:p>
        </p:txBody>
      </p:sp>
    </p:spTree>
    <p:extLst>
      <p:ext uri="{BB962C8B-B14F-4D97-AF65-F5344CB8AC3E}">
        <p14:creationId xmlns:p14="http://schemas.microsoft.com/office/powerpoint/2010/main" val="282285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Inflation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value of a rupee is observed in terms of purchasing power.</a:t>
            </a:r>
          </a:p>
          <a:p>
            <a:pPr lvl="1"/>
            <a:r>
              <a:rPr lang="en-US" dirty="0" smtClean="0"/>
              <a:t>Real goods or services that money can buy. </a:t>
            </a:r>
          </a:p>
          <a:p>
            <a:r>
              <a:rPr lang="en-US" dirty="0" smtClean="0"/>
              <a:t>When inflation goes up, there is a decline in the purchasing power of money. </a:t>
            </a:r>
          </a:p>
          <a:p>
            <a:pPr lvl="1"/>
            <a:r>
              <a:rPr lang="en-US" dirty="0" smtClean="0"/>
              <a:t>For e.g. if the inflation rate is 10% annually, then goods costs RS 100 will be costing RS 110 in next year. </a:t>
            </a:r>
          </a:p>
        </p:txBody>
      </p:sp>
    </p:spTree>
    <p:extLst>
      <p:ext uri="{BB962C8B-B14F-4D97-AF65-F5344CB8AC3E}">
        <p14:creationId xmlns:p14="http://schemas.microsoft.com/office/powerpoint/2010/main" val="13273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Inflation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083271" y="1903739"/>
            <a:ext cx="2364780" cy="15252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Based on Causes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671476" y="1897040"/>
            <a:ext cx="2364780" cy="15252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Based </a:t>
            </a:r>
            <a:r>
              <a:rPr lang="en-US" sz="2800" dirty="0">
                <a:solidFill>
                  <a:schemeClr val="tx1"/>
                </a:solidFill>
              </a:rPr>
              <a:t>on Degree of Rise in Price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346602" y="762000"/>
            <a:ext cx="2479854" cy="7702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chemeClr val="tx1"/>
                </a:solidFill>
              </a:rPr>
              <a:t>Types of </a:t>
            </a:r>
            <a:r>
              <a:rPr lang="en-US" sz="2400" b="1" dirty="0" smtClean="0">
                <a:solidFill>
                  <a:schemeClr val="tx1"/>
                </a:solidFill>
              </a:rPr>
              <a:t>Inflation</a:t>
            </a:r>
            <a:endParaRPr lang="en-IN" sz="2400" b="1" dirty="0">
              <a:solidFill>
                <a:schemeClr val="tx1"/>
              </a:solidFill>
            </a:endParaRPr>
          </a:p>
        </p:txBody>
      </p:sp>
      <p:cxnSp>
        <p:nvCxnSpPr>
          <p:cNvPr id="83" name="Elbow Connector 82"/>
          <p:cNvCxnSpPr>
            <a:stCxn id="81" idx="2"/>
            <a:endCxn id="75" idx="0"/>
          </p:cNvCxnSpPr>
          <p:nvPr/>
        </p:nvCxnSpPr>
        <p:spPr>
          <a:xfrm rot="5400000">
            <a:off x="3240360" y="557570"/>
            <a:ext cx="371470" cy="23208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81" idx="2"/>
            <a:endCxn id="77" idx="0"/>
          </p:cNvCxnSpPr>
          <p:nvPr/>
        </p:nvCxnSpPr>
        <p:spPr>
          <a:xfrm rot="16200000" flipH="1">
            <a:off x="5537812" y="580985"/>
            <a:ext cx="364771" cy="22673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5" idx="2"/>
            <a:endCxn id="94" idx="3"/>
          </p:cNvCxnSpPr>
          <p:nvPr/>
        </p:nvCxnSpPr>
        <p:spPr>
          <a:xfrm rot="5400000">
            <a:off x="1788947" y="3597008"/>
            <a:ext cx="644722" cy="3087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75" idx="2"/>
            <a:endCxn id="95" idx="1"/>
          </p:cNvCxnSpPr>
          <p:nvPr/>
        </p:nvCxnSpPr>
        <p:spPr>
          <a:xfrm rot="16200000" flipH="1">
            <a:off x="2097653" y="3597007"/>
            <a:ext cx="644722" cy="3087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159195" y="3655217"/>
            <a:ext cx="1797760" cy="8370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Demand-pull </a:t>
            </a:r>
            <a:r>
              <a:rPr lang="en-US" sz="2000" dirty="0" smtClean="0">
                <a:solidFill>
                  <a:schemeClr val="tx1"/>
                </a:solidFill>
              </a:rPr>
              <a:t>inflation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2574368" y="3655217"/>
            <a:ext cx="1797760" cy="8370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Cost-push inflation</a:t>
            </a:r>
          </a:p>
        </p:txBody>
      </p:sp>
      <p:cxnSp>
        <p:nvCxnSpPr>
          <p:cNvPr id="98" name="Elbow Connector 97"/>
          <p:cNvCxnSpPr>
            <a:stCxn id="75" idx="2"/>
            <a:endCxn id="100" idx="3"/>
          </p:cNvCxnSpPr>
          <p:nvPr/>
        </p:nvCxnSpPr>
        <p:spPr>
          <a:xfrm rot="5400000">
            <a:off x="1299402" y="4121893"/>
            <a:ext cx="1659152" cy="273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5" idx="2"/>
            <a:endCxn id="101" idx="1"/>
          </p:cNvCxnSpPr>
          <p:nvPr/>
        </p:nvCxnSpPr>
        <p:spPr>
          <a:xfrm rot="16200000" flipH="1">
            <a:off x="1596123" y="4098538"/>
            <a:ext cx="1659153" cy="3200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194535" y="4689903"/>
            <a:ext cx="1797760" cy="79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Currency inflation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2585737" y="4689904"/>
            <a:ext cx="1797760" cy="79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Credit inflation</a:t>
            </a:r>
          </a:p>
        </p:txBody>
      </p:sp>
      <p:cxnSp>
        <p:nvCxnSpPr>
          <p:cNvPr id="104" name="Elbow Connector 103"/>
          <p:cNvCxnSpPr>
            <a:stCxn id="77" idx="2"/>
            <a:endCxn id="106" idx="3"/>
          </p:cNvCxnSpPr>
          <p:nvPr/>
        </p:nvCxnSpPr>
        <p:spPr>
          <a:xfrm rot="5400000">
            <a:off x="6365700" y="3585557"/>
            <a:ext cx="651422" cy="324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77" idx="2"/>
            <a:endCxn id="107" idx="1"/>
          </p:cNvCxnSpPr>
          <p:nvPr/>
        </p:nvCxnSpPr>
        <p:spPr>
          <a:xfrm rot="16200000" flipH="1">
            <a:off x="6674406" y="3601761"/>
            <a:ext cx="651422" cy="292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4731195" y="3655219"/>
            <a:ext cx="1797760" cy="8370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Creeping inflation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7146368" y="3655219"/>
            <a:ext cx="1797760" cy="8370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Walking </a:t>
            </a:r>
            <a:r>
              <a:rPr lang="en-US" sz="2000" dirty="0">
                <a:solidFill>
                  <a:schemeClr val="tx1"/>
                </a:solidFill>
              </a:rPr>
              <a:t>inflation</a:t>
            </a:r>
          </a:p>
        </p:txBody>
      </p:sp>
      <p:cxnSp>
        <p:nvCxnSpPr>
          <p:cNvPr id="108" name="Elbow Connector 107"/>
          <p:cNvCxnSpPr>
            <a:stCxn id="77" idx="2"/>
            <a:endCxn id="110" idx="3"/>
          </p:cNvCxnSpPr>
          <p:nvPr/>
        </p:nvCxnSpPr>
        <p:spPr>
          <a:xfrm rot="5400000">
            <a:off x="5858797" y="4092460"/>
            <a:ext cx="1665229" cy="324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77" idx="2"/>
            <a:endCxn id="111" idx="1"/>
          </p:cNvCxnSpPr>
          <p:nvPr/>
        </p:nvCxnSpPr>
        <p:spPr>
          <a:xfrm rot="16200000" flipH="1">
            <a:off x="6163318" y="4112849"/>
            <a:ext cx="1664607" cy="2835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4731195" y="4688658"/>
            <a:ext cx="1797760" cy="7977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Running inflation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7137376" y="4687414"/>
            <a:ext cx="1797760" cy="7989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Hyper </a:t>
            </a:r>
            <a:r>
              <a:rPr lang="en-US" sz="2000" dirty="0">
                <a:solidFill>
                  <a:schemeClr val="tx1"/>
                </a:solidFill>
              </a:rPr>
              <a:t>inflation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1309048" y="5598983"/>
            <a:ext cx="1905000" cy="796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Deficit-induced inflation </a:t>
            </a:r>
          </a:p>
        </p:txBody>
      </p:sp>
      <p:cxnSp>
        <p:nvCxnSpPr>
          <p:cNvPr id="125" name="Straight Arrow Connector 124"/>
          <p:cNvCxnSpPr>
            <a:stCxn id="75" idx="2"/>
            <a:endCxn id="123" idx="0"/>
          </p:cNvCxnSpPr>
          <p:nvPr/>
        </p:nvCxnSpPr>
        <p:spPr>
          <a:xfrm flipH="1">
            <a:off x="2261548" y="3429000"/>
            <a:ext cx="4113" cy="216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36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7" grpId="0" animBg="1"/>
      <p:bldP spid="81" grpId="0" animBg="1"/>
      <p:bldP spid="94" grpId="0" animBg="1"/>
      <p:bldP spid="95" grpId="0" animBg="1"/>
      <p:bldP spid="100" grpId="0" animBg="1"/>
      <p:bldP spid="101" grpId="0" animBg="1"/>
      <p:bldP spid="106" grpId="0" animBg="1"/>
      <p:bldP spid="107" grpId="0" animBg="1"/>
      <p:bldP spid="110" grpId="0" animBg="1"/>
      <p:bldP spid="111" grpId="0" animBg="1"/>
      <p:bldP spid="1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Economic Problems</a:t>
            </a:r>
            <a:endParaRPr lang="en-US" dirty="0"/>
          </a:p>
        </p:txBody>
      </p:sp>
      <p:sp>
        <p:nvSpPr>
          <p:cNvPr id="12" name="Content Placeholder 7"/>
          <p:cNvSpPr>
            <a:spLocks noGrp="1"/>
          </p:cNvSpPr>
          <p:nvPr>
            <p:ph idx="1"/>
          </p:nvPr>
        </p:nvSpPr>
        <p:spPr>
          <a:xfrm>
            <a:off x="190500" y="734704"/>
            <a:ext cx="8763000" cy="5638800"/>
          </a:xfrm>
        </p:spPr>
        <p:txBody>
          <a:bodyPr/>
          <a:lstStyle/>
          <a:p>
            <a:r>
              <a:rPr lang="en-IN" dirty="0" smtClean="0"/>
              <a:t>Poverty</a:t>
            </a:r>
          </a:p>
          <a:p>
            <a:r>
              <a:rPr lang="en-IN" dirty="0" smtClean="0"/>
              <a:t>Unemployment</a:t>
            </a:r>
          </a:p>
          <a:p>
            <a:r>
              <a:rPr lang="en-IN" dirty="0" smtClean="0"/>
              <a:t>Inflation</a:t>
            </a:r>
          </a:p>
        </p:txBody>
      </p:sp>
    </p:spTree>
    <p:extLst>
      <p:ext uri="{BB962C8B-B14F-4D97-AF65-F5344CB8AC3E}">
        <p14:creationId xmlns:p14="http://schemas.microsoft.com/office/powerpoint/2010/main" val="330185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Demand-pull inflation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0500" y="734704"/>
            <a:ext cx="8763000" cy="3837296"/>
          </a:xfrm>
        </p:spPr>
        <p:txBody>
          <a:bodyPr numCol="1"/>
          <a:lstStyle/>
          <a:p>
            <a:r>
              <a:rPr lang="en-US" dirty="0" smtClean="0"/>
              <a:t>Demand-pull inflation results from strong consumer demand. </a:t>
            </a:r>
          </a:p>
          <a:p>
            <a:r>
              <a:rPr lang="en-US" dirty="0" smtClean="0"/>
              <a:t>Many individuals purchasing the same good will cause the price to increase.</a:t>
            </a:r>
          </a:p>
          <a:p>
            <a:r>
              <a:rPr lang="en-US" dirty="0" smtClean="0"/>
              <a:t>When such an event happens to a whole economy for all types of goods, it is called demand-pull inflation.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Causes</a:t>
            </a:r>
          </a:p>
        </p:txBody>
      </p:sp>
      <p:sp>
        <p:nvSpPr>
          <p:cNvPr id="4" name="Right Arrow Callout 3"/>
          <p:cNvSpPr/>
          <p:nvPr/>
        </p:nvSpPr>
        <p:spPr>
          <a:xfrm>
            <a:off x="914400" y="3048000"/>
            <a:ext cx="2514600" cy="10668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Additional Demand</a:t>
            </a:r>
            <a:endParaRPr lang="en-US" sz="2000" b="1" dirty="0"/>
          </a:p>
        </p:txBody>
      </p:sp>
      <p:sp>
        <p:nvSpPr>
          <p:cNvPr id="5" name="Right Arrow Callout 4"/>
          <p:cNvSpPr/>
          <p:nvPr/>
        </p:nvSpPr>
        <p:spPr>
          <a:xfrm>
            <a:off x="3505200" y="3048000"/>
            <a:ext cx="2514600" cy="10668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Increase in Price level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6172200" y="3048000"/>
            <a:ext cx="1981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Demand-pull Inflation</a:t>
            </a:r>
            <a:endParaRPr lang="en-US" sz="20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500" y="4419600"/>
            <a:ext cx="8763000" cy="198120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2400" b="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rgbClr val="002060"/>
              </a:buClr>
              <a:buFont typeface="Arial" pitchFamily="34" charset="0"/>
              <a:buChar char="•"/>
              <a:defRPr sz="2200" kern="12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/>
              </a:buClr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rgbClr val="002060"/>
              </a:buClr>
              <a:buFont typeface="Arial" pitchFamily="34" charset="0"/>
              <a:buChar char="–"/>
              <a:defRPr sz="1800" kern="12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G</a:t>
            </a:r>
            <a:r>
              <a:rPr lang="en-US" dirty="0" smtClean="0"/>
              <a:t>rowing economy.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xpectation of inflation.</a:t>
            </a:r>
          </a:p>
          <a:p>
            <a:pPr lvl="1"/>
            <a:r>
              <a:rPr lang="en-US" dirty="0" smtClean="0"/>
              <a:t>Technological innovation.</a:t>
            </a:r>
          </a:p>
          <a:p>
            <a:pPr lvl="1"/>
            <a:r>
              <a:rPr lang="en-US" dirty="0"/>
              <a:t>Overexpansion of the money supply.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770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Cost-push inflation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Cost push inflation is inflation caused by an increase in prices of inputs like </a:t>
            </a:r>
            <a:r>
              <a:rPr lang="en-US" dirty="0" err="1" smtClean="0"/>
              <a:t>labour</a:t>
            </a:r>
            <a:r>
              <a:rPr lang="en-US" dirty="0" smtClean="0"/>
              <a:t>, raw material, etc. </a:t>
            </a:r>
          </a:p>
          <a:p>
            <a:r>
              <a:rPr lang="en-US" dirty="0" smtClean="0"/>
              <a:t>The increased price of the factors of production leads to a decreased supply of these goods. </a:t>
            </a:r>
          </a:p>
          <a:p>
            <a:r>
              <a:rPr lang="en-US" dirty="0" smtClean="0"/>
              <a:t>While the demand remains constant, the prices of commodities increase causing a rise in the overall price level. This is known as cost push inflation.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ight Arrow Callout 3"/>
          <p:cNvSpPr/>
          <p:nvPr/>
        </p:nvSpPr>
        <p:spPr>
          <a:xfrm>
            <a:off x="990600" y="4114800"/>
            <a:ext cx="2514600" cy="10668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Increased cost of raw materials</a:t>
            </a:r>
            <a:endParaRPr lang="en-US" sz="2000" b="1" dirty="0"/>
          </a:p>
        </p:txBody>
      </p:sp>
      <p:sp>
        <p:nvSpPr>
          <p:cNvPr id="5" name="Right Arrow Callout 4"/>
          <p:cNvSpPr/>
          <p:nvPr/>
        </p:nvSpPr>
        <p:spPr>
          <a:xfrm>
            <a:off x="3581400" y="4114800"/>
            <a:ext cx="2514600" cy="10668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Increase in Price level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6248400" y="4114800"/>
            <a:ext cx="1981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Cost-push Inflation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865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Cont</a:t>
            </a:r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Causes</a:t>
            </a:r>
          </a:p>
          <a:p>
            <a:pPr lvl="1"/>
            <a:r>
              <a:rPr lang="en-US" dirty="0" smtClean="0"/>
              <a:t>Salary increases.</a:t>
            </a:r>
          </a:p>
          <a:p>
            <a:pPr lvl="1"/>
            <a:r>
              <a:rPr lang="en-US" dirty="0" smtClean="0"/>
              <a:t>Government </a:t>
            </a:r>
            <a:r>
              <a:rPr lang="en-US" dirty="0"/>
              <a:t>regulation and taxation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Shift </a:t>
            </a:r>
            <a:r>
              <a:rPr lang="en-US" dirty="0"/>
              <a:t>in exchange rates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Natural disasters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56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Currency inflation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situation in which more money becomes available without an increase in production and services, causing prices to rise</a:t>
            </a:r>
            <a:r>
              <a:rPr lang="en-US" dirty="0" smtClean="0"/>
              <a:t>.</a:t>
            </a:r>
          </a:p>
          <a:p>
            <a:r>
              <a:rPr lang="en-US" dirty="0"/>
              <a:t>This type of infla­tion is caused by the printing of cur­rency notes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7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Credit inflation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Being profit-making institutions, commercial banks sanction more loans and advances to the public than what the economy needs. </a:t>
            </a:r>
          </a:p>
          <a:p>
            <a:r>
              <a:rPr lang="en-US" dirty="0" smtClean="0"/>
              <a:t>Such credit expansion leads to a rise in price level.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91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Deficit-induced inflation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budget of the government reflects a deficit when expenditure exceeds revenue. </a:t>
            </a:r>
          </a:p>
          <a:p>
            <a:r>
              <a:rPr lang="en-US" dirty="0" smtClean="0"/>
              <a:t>To meet this gap, the government may ask the central bank to print additional money. </a:t>
            </a:r>
          </a:p>
          <a:p>
            <a:r>
              <a:rPr lang="en-US" dirty="0" smtClean="0"/>
              <a:t>Due to pumping of additional money price rise, this is called the deficit-induced inflation.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887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Creeping </a:t>
            </a:r>
            <a:r>
              <a:rPr lang="en-US" sz="3600" dirty="0" smtClean="0"/>
              <a:t>inflation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Circumstance where the inflation of a nation increases gradually, but continually, over time. </a:t>
            </a:r>
          </a:p>
          <a:p>
            <a:r>
              <a:rPr lang="en-US" dirty="0" smtClean="0"/>
              <a:t>This tends to be a typical pattern for many nations. </a:t>
            </a:r>
          </a:p>
          <a:p>
            <a:r>
              <a:rPr lang="en-US" dirty="0" smtClean="0"/>
              <a:t>Although the increase is relatively small (less than 3%) in the short-term, as it continues over time the effect will become greater and greater.</a:t>
            </a:r>
          </a:p>
        </p:txBody>
      </p:sp>
    </p:spTree>
    <p:extLst>
      <p:ext uri="{BB962C8B-B14F-4D97-AF65-F5344CB8AC3E}">
        <p14:creationId xmlns:p14="http://schemas.microsoft.com/office/powerpoint/2010/main" val="285712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Walking/Moderate inflation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prices rise moderately and the annual inflation rate is a single digit (3% - 10%), it is called walking or trotting inflation. </a:t>
            </a:r>
          </a:p>
          <a:p>
            <a:r>
              <a:rPr lang="en-US" dirty="0" smtClean="0"/>
              <a:t>Inflation at this rate is a warning signal for the government to control it before it turns into running inflation.</a:t>
            </a:r>
          </a:p>
        </p:txBody>
      </p:sp>
    </p:spTree>
    <p:extLst>
      <p:ext uri="{BB962C8B-B14F-4D97-AF65-F5344CB8AC3E}">
        <p14:creationId xmlns:p14="http://schemas.microsoft.com/office/powerpoint/2010/main" val="411763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Running inflation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prices rise rapidly like the running horse at a rate of 10% - 20% per annum, it is called running inflation. </a:t>
            </a:r>
          </a:p>
          <a:p>
            <a:r>
              <a:rPr lang="en-US" dirty="0" smtClean="0"/>
              <a:t>Its control requires strong monetary and fiscal measures, otherwise it leads to hyperinflation.</a:t>
            </a:r>
          </a:p>
        </p:txBody>
      </p:sp>
    </p:spTree>
    <p:extLst>
      <p:ext uri="{BB962C8B-B14F-4D97-AF65-F5344CB8AC3E}">
        <p14:creationId xmlns:p14="http://schemas.microsoft.com/office/powerpoint/2010/main" val="325435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Hyper/ Galloping inflation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prices rises 20% to 100% per annum or even more, it is called galloping or hyperinflation. </a:t>
            </a:r>
          </a:p>
          <a:p>
            <a:r>
              <a:rPr lang="en-US" dirty="0" smtClean="0"/>
              <a:t>Such a situation brings a total collapse of the monetary system because of the continuous fall in the purchasing power of money.</a:t>
            </a:r>
          </a:p>
        </p:txBody>
      </p:sp>
    </p:spTree>
    <p:extLst>
      <p:ext uri="{BB962C8B-B14F-4D97-AF65-F5344CB8AC3E}">
        <p14:creationId xmlns:p14="http://schemas.microsoft.com/office/powerpoint/2010/main" val="120537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447800"/>
            <a:ext cx="3794620" cy="3731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05399" y="5105400"/>
            <a:ext cx="379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Source: http://refe99.com</a:t>
            </a:r>
          </a:p>
        </p:txBody>
      </p:sp>
      <p:pic>
        <p:nvPicPr>
          <p:cNvPr id="5" name="Picture 4" descr="povert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1447800"/>
            <a:ext cx="4755679" cy="3731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5103000"/>
            <a:ext cx="4755679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Source: http://helpfightpoverty.weebly.com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0500" y="-46037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dirty="0" smtClean="0"/>
              <a:t>Poverty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8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Causes of Inflation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Demand Side Factors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Increase in money supply.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Increase in government spending through deficit financing.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Expansionary monetary policy </a:t>
            </a:r>
            <a:r>
              <a:rPr lang="en-US" dirty="0"/>
              <a:t>will increase money supply.</a:t>
            </a:r>
            <a:r>
              <a:rPr lang="en-US" dirty="0" smtClean="0"/>
              <a:t>.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dirty="0" err="1" smtClean="0"/>
              <a:t>Bouyant</a:t>
            </a:r>
            <a:r>
              <a:rPr lang="en-US" dirty="0" smtClean="0"/>
              <a:t> economy and expansion of private sector capital projects.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Existence of parallel black money economy.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Repayment of public debt.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Income from exports.</a:t>
            </a:r>
          </a:p>
        </p:txBody>
      </p:sp>
    </p:spTree>
    <p:extLst>
      <p:ext uri="{BB962C8B-B14F-4D97-AF65-F5344CB8AC3E}">
        <p14:creationId xmlns:p14="http://schemas.microsoft.com/office/powerpoint/2010/main" val="170718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Supply Side Factors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Shortage of factor of production (inputs).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dirty="0" err="1" smtClean="0"/>
              <a:t>Labour</a:t>
            </a:r>
            <a:r>
              <a:rPr lang="en-US" dirty="0" smtClean="0"/>
              <a:t> instability.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Producers give more preference to product which gives more profit as compare to basic product.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Price rise in the international inputs.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Artificial scarcity.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dirty="0"/>
              <a:t>Natural calamities.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053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Perceptual Factors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Expected salary rise will increase current consumption and price rise.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Due to expectation of getting higher price in future supplier will restrict the supply.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Due to expectation of rise in price in future producer will buy more row material.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799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Measures to Control Inflation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Monetary measures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Credit Control.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Issue of New Currency </a:t>
            </a:r>
            <a:r>
              <a:rPr lang="en-US" dirty="0"/>
              <a:t>must be stopped or limited </a:t>
            </a:r>
            <a:r>
              <a:rPr lang="en-US" dirty="0" smtClean="0"/>
              <a:t>.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Increase in Bank Rate.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Increase in Cash Reserve Ratio (CRR).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Increase in Statutory Liquidity Ratio (SLR).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Withdraw liquid funds from economy through Open Market Operations (OMO).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633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Fiscal Measures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Reduction in public Expenditure.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Increased taxation.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Tax incentives on savings and investments.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Extension of repayment of public debt.</a:t>
            </a:r>
          </a:p>
          <a:p>
            <a:r>
              <a:rPr lang="en-US" dirty="0" smtClean="0"/>
              <a:t>Other Measures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Price control.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Rationing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US" dirty="0" smtClean="0"/>
              <a:t>Increase Production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041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66900" y="2769274"/>
            <a:ext cx="54102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  <a:endParaRPr lang="en-US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32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Poverty?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Poverty is about not having enough money to meet basic needs including</a:t>
            </a:r>
            <a:r>
              <a:rPr lang="en-US" dirty="0"/>
              <a:t>,</a:t>
            </a:r>
            <a:endParaRPr lang="en-US" dirty="0" smtClean="0"/>
          </a:p>
        </p:txBody>
      </p:sp>
      <p:pic>
        <p:nvPicPr>
          <p:cNvPr id="1026" name="Picture 2" descr="Image result for rot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66" y="3007352"/>
            <a:ext cx="2502296" cy="200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lot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667000"/>
            <a:ext cx="2442979" cy="234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933" y="2875589"/>
            <a:ext cx="2890835" cy="213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00750" y="5009189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https://www.farmers.com/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4216" y="5009189"/>
            <a:ext cx="2974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http://www.clipartpanda.com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635" y="5014606"/>
            <a:ext cx="278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http://www.comicoast.com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4214" y="200424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 smtClean="0">
                <a:solidFill>
                  <a:srgbClr val="FF0000"/>
                </a:solidFill>
              </a:rPr>
              <a:t>Food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38600" y="1998417"/>
            <a:ext cx="1265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>
                <a:solidFill>
                  <a:srgbClr val="FF0000"/>
                </a:solidFill>
              </a:rPr>
              <a:t>Clothing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34200" y="2005582"/>
            <a:ext cx="1265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>
                <a:solidFill>
                  <a:srgbClr val="FF0000"/>
                </a:solidFill>
              </a:rPr>
              <a:t>Shelter</a:t>
            </a:r>
          </a:p>
        </p:txBody>
      </p:sp>
    </p:spTree>
    <p:extLst>
      <p:ext uri="{BB962C8B-B14F-4D97-AF65-F5344CB8AC3E}">
        <p14:creationId xmlns:p14="http://schemas.microsoft.com/office/powerpoint/2010/main" val="180587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6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Concepts of Poverty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two concepts of poverty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Absolute Poverty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Relative Poverty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arenR"/>
            </a:pPr>
            <a:r>
              <a:rPr lang="en-US" dirty="0" smtClean="0"/>
              <a:t>Absolute Poverty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efers to a condition where a person does not have the minimum amount of income needed to meet the minimum requirements for one or more basic living needs over an extended period of time.</a:t>
            </a:r>
            <a:endParaRPr lang="en-US" dirty="0"/>
          </a:p>
        </p:txBody>
      </p:sp>
      <p:pic>
        <p:nvPicPr>
          <p:cNvPr id="3074" name="Picture 2" descr="C:\Users\vijay\Desktop\Or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5066" y="2057400"/>
            <a:ext cx="7053868" cy="406843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45066" y="6125833"/>
            <a:ext cx="705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Source: http://www.scienceinpublic.com.au</a:t>
            </a:r>
          </a:p>
        </p:txBody>
      </p:sp>
    </p:spTree>
    <p:extLst>
      <p:ext uri="{BB962C8B-B14F-4D97-AF65-F5344CB8AC3E}">
        <p14:creationId xmlns:p14="http://schemas.microsoft.com/office/powerpoint/2010/main" val="28268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Absolute Poverty in India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Earlier, India used to define the poverty line based on a method defined by a task force in </a:t>
            </a:r>
            <a:r>
              <a:rPr lang="en-US" dirty="0" smtClean="0">
                <a:solidFill>
                  <a:srgbClr val="FF0000"/>
                </a:solidFill>
              </a:rPr>
              <a:t>1979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It was based on expenditure for buying food worth </a:t>
            </a:r>
            <a:r>
              <a:rPr lang="en-US" dirty="0" smtClean="0">
                <a:solidFill>
                  <a:srgbClr val="FF0000"/>
                </a:solidFill>
              </a:rPr>
              <a:t>2,400 calories in rural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2,100 calories in urban</a:t>
            </a:r>
            <a:r>
              <a:rPr lang="en-US" dirty="0" smtClean="0"/>
              <a:t> areas.</a:t>
            </a:r>
          </a:p>
          <a:p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2011</a:t>
            </a:r>
            <a:r>
              <a:rPr lang="en-US" dirty="0"/>
              <a:t>, the </a:t>
            </a:r>
            <a:r>
              <a:rPr lang="en-US" dirty="0">
                <a:solidFill>
                  <a:srgbClr val="FF0000"/>
                </a:solidFill>
              </a:rPr>
              <a:t>Suresh Tendulkar Committee </a:t>
            </a:r>
            <a:r>
              <a:rPr lang="en-US" dirty="0"/>
              <a:t>defined the poverty line on the basis of monthly spending on </a:t>
            </a:r>
            <a:r>
              <a:rPr lang="en-US" dirty="0">
                <a:solidFill>
                  <a:srgbClr val="FF0000"/>
                </a:solidFill>
              </a:rPr>
              <a:t>food, education, health, electricity and transport</a:t>
            </a:r>
            <a:r>
              <a:rPr lang="en-US" dirty="0" smtClean="0"/>
              <a:t>.</a:t>
            </a:r>
          </a:p>
          <a:p>
            <a:r>
              <a:rPr lang="en-US" dirty="0"/>
              <a:t>According to </a:t>
            </a:r>
            <a:r>
              <a:rPr lang="en-US" dirty="0" smtClean="0"/>
              <a:t>them, </a:t>
            </a:r>
            <a:r>
              <a:rPr lang="en-US" dirty="0"/>
              <a:t>a person who spends less than </a:t>
            </a:r>
            <a:r>
              <a:rPr lang="en-US" dirty="0" err="1">
                <a:solidFill>
                  <a:srgbClr val="FF0000"/>
                </a:solidFill>
              </a:rPr>
              <a:t>Rs</a:t>
            </a:r>
            <a:r>
              <a:rPr lang="en-US" dirty="0">
                <a:solidFill>
                  <a:srgbClr val="FF0000"/>
                </a:solidFill>
              </a:rPr>
              <a:t>. 27.2 </a:t>
            </a:r>
            <a:r>
              <a:rPr lang="en-US" dirty="0"/>
              <a:t>in </a:t>
            </a:r>
            <a:r>
              <a:rPr lang="en-US" dirty="0" smtClean="0"/>
              <a:t>rural and </a:t>
            </a:r>
            <a:r>
              <a:rPr lang="en-US" dirty="0" err="1">
                <a:solidFill>
                  <a:srgbClr val="FF0000"/>
                </a:solidFill>
              </a:rPr>
              <a:t>Rs</a:t>
            </a:r>
            <a:r>
              <a:rPr lang="en-US" dirty="0">
                <a:solidFill>
                  <a:srgbClr val="FF0000"/>
                </a:solidFill>
              </a:rPr>
              <a:t>. 33.3 </a:t>
            </a:r>
            <a:r>
              <a:rPr lang="en-US" dirty="0"/>
              <a:t>in urban areas a day are </a:t>
            </a:r>
            <a:r>
              <a:rPr lang="en-US" dirty="0" smtClean="0"/>
              <a:t>living </a:t>
            </a:r>
            <a:r>
              <a:rPr lang="en-US" dirty="0"/>
              <a:t>below the poverty </a:t>
            </a:r>
            <a:r>
              <a:rPr lang="en-US" dirty="0" smtClean="0"/>
              <a:t>line(BPL).</a:t>
            </a:r>
          </a:p>
        </p:txBody>
      </p:sp>
    </p:spTree>
    <p:extLst>
      <p:ext uri="{BB962C8B-B14F-4D97-AF65-F5344CB8AC3E}">
        <p14:creationId xmlns:p14="http://schemas.microsoft.com/office/powerpoint/2010/main" val="75253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has been criticized for fixing the poverty line too low. </a:t>
            </a:r>
          </a:p>
          <a:p>
            <a:r>
              <a:rPr lang="en-US" dirty="0"/>
              <a:t>According to a committee headed by former Reserve Bank governor C </a:t>
            </a:r>
            <a:r>
              <a:rPr lang="en-US" dirty="0" err="1"/>
              <a:t>Rangarajan</a:t>
            </a:r>
            <a:r>
              <a:rPr lang="en-US" dirty="0"/>
              <a:t>, people living on less than </a:t>
            </a:r>
            <a:r>
              <a:rPr lang="en-US" dirty="0" err="1"/>
              <a:t>Rs</a:t>
            </a:r>
            <a:r>
              <a:rPr lang="en-US" dirty="0"/>
              <a:t>. 32 a day in rural areas and </a:t>
            </a:r>
            <a:r>
              <a:rPr lang="en-US" dirty="0" err="1"/>
              <a:t>Rs</a:t>
            </a:r>
            <a:r>
              <a:rPr lang="en-US" dirty="0"/>
              <a:t>. 47 a day in urban areas is poor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16461</TotalTime>
  <Words>1887</Words>
  <Application>Microsoft Office PowerPoint</Application>
  <PresentationFormat>On-screen Show (4:3)</PresentationFormat>
  <Paragraphs>292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Courier New</vt:lpstr>
      <vt:lpstr>Open Sans</vt:lpstr>
      <vt:lpstr>Open Sans Extrabold</vt:lpstr>
      <vt:lpstr>Open Sans Semibold</vt:lpstr>
      <vt:lpstr>Times New Roman</vt:lpstr>
      <vt:lpstr>Wingdings</vt:lpstr>
      <vt:lpstr>Office Theme</vt:lpstr>
      <vt:lpstr>Unit-4 Basic Economic Problems</vt:lpstr>
      <vt:lpstr>Outlines</vt:lpstr>
      <vt:lpstr>Basic Economic Problems</vt:lpstr>
      <vt:lpstr>PowerPoint Presentation</vt:lpstr>
      <vt:lpstr>What is Poverty?</vt:lpstr>
      <vt:lpstr>Concepts of Poverty</vt:lpstr>
      <vt:lpstr>Absolute Poverty</vt:lpstr>
      <vt:lpstr>Absolute Poverty in India</vt:lpstr>
      <vt:lpstr>Cont…</vt:lpstr>
      <vt:lpstr>Relative Poverty</vt:lpstr>
      <vt:lpstr>Relative Poverty Example</vt:lpstr>
      <vt:lpstr>Causes of Poverty</vt:lpstr>
      <vt:lpstr>Measures to Reduce Poverty </vt:lpstr>
      <vt:lpstr>PowerPoint Presentation</vt:lpstr>
      <vt:lpstr>What is Unemployment?</vt:lpstr>
      <vt:lpstr>Active labour force</vt:lpstr>
      <vt:lpstr>Voluntary and Involuntary Unemployment</vt:lpstr>
      <vt:lpstr>Dimensions of Unemployment</vt:lpstr>
      <vt:lpstr>Types of Unemployment</vt:lpstr>
      <vt:lpstr>Cyclical Unemployment</vt:lpstr>
      <vt:lpstr>Frictional Unemployment</vt:lpstr>
      <vt:lpstr>Structural unemployment</vt:lpstr>
      <vt:lpstr>Seasonal unemployment</vt:lpstr>
      <vt:lpstr>Causes of Unemployment</vt:lpstr>
      <vt:lpstr>Remedies to Resolve Unemployment</vt:lpstr>
      <vt:lpstr>PowerPoint Presentation</vt:lpstr>
      <vt:lpstr>Inflation</vt:lpstr>
      <vt:lpstr>Inflation Example</vt:lpstr>
      <vt:lpstr>Types of Inflation</vt:lpstr>
      <vt:lpstr>Demand-pull inflation</vt:lpstr>
      <vt:lpstr>Cost-push inflation</vt:lpstr>
      <vt:lpstr>Cont…</vt:lpstr>
      <vt:lpstr>Currency inflation</vt:lpstr>
      <vt:lpstr>Credit inflation</vt:lpstr>
      <vt:lpstr>Deficit-induced inflation </vt:lpstr>
      <vt:lpstr>Creeping inflation</vt:lpstr>
      <vt:lpstr>Walking/Moderate inflation</vt:lpstr>
      <vt:lpstr>Running inflation</vt:lpstr>
      <vt:lpstr>Hyper/ Galloping inflation</vt:lpstr>
      <vt:lpstr>Causes of Inflation</vt:lpstr>
      <vt:lpstr>Cont…</vt:lpstr>
      <vt:lpstr>Cont…</vt:lpstr>
      <vt:lpstr>Measures to Control Inflation</vt:lpstr>
      <vt:lpstr>Cont…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NAIMISH</cp:lastModifiedBy>
  <cp:revision>1486</cp:revision>
  <dcterms:created xsi:type="dcterms:W3CDTF">2013-05-17T03:00:03Z</dcterms:created>
  <dcterms:modified xsi:type="dcterms:W3CDTF">2017-09-28T06:11:03Z</dcterms:modified>
</cp:coreProperties>
</file>