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351" r:id="rId2"/>
    <p:sldId id="400" r:id="rId3"/>
    <p:sldId id="402" r:id="rId4"/>
    <p:sldId id="401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4" r:id="rId54"/>
    <p:sldId id="452" r:id="rId55"/>
    <p:sldId id="455" r:id="rId56"/>
    <p:sldId id="453" r:id="rId57"/>
    <p:sldId id="456" r:id="rId58"/>
    <p:sldId id="457" r:id="rId59"/>
    <p:sldId id="458" r:id="rId60"/>
    <p:sldId id="459" r:id="rId61"/>
    <p:sldId id="460" r:id="rId62"/>
    <p:sldId id="46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DS0dG1Xia13qNL4rXMbUQ==" hashData="7DIY8I0U6Aft7Ey1ghVwXSdjuZtdW7OoRStdlvvM9BJ+neJYIkoXLJAsW7g5VyqoG1wMzE9ZNiNUfGhNMih3r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28-09-2017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2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Unit-6 Introduction to Management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</a:t>
            </a:r>
            <a:fld id="{BED48BBE-42B3-407B-9F1E-D25847CF8E88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4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Introduction to Economics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97021" y="72674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 Basic Economic Problems </a:t>
            </a:r>
            <a:r>
              <a:rPr lang="en-IN" sz="1800" b="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</a:t>
            </a:r>
            <a:fld id="{BED48BBE-42B3-407B-9F1E-D25847CF8E88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Unit-6 </a:t>
            </a:r>
            <a:br>
              <a:rPr lang="en-US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to Management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9696" y="219300"/>
            <a:ext cx="4849504" cy="1076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prstClr val="white"/>
                </a:solidFill>
              </a:rPr>
              <a:t>Engineering Economics and Management (2130004)</a:t>
            </a:r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12" y="219300"/>
            <a:ext cx="3703317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12821" y="4191000"/>
            <a:ext cx="7162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Vijay M.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Shekhat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vijay.shekhat@darshan.ac.in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+91 9727235778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/>
              <a:t>Inquiry &amp; </a:t>
            </a: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scientific principles which are derived through scientific inquiry and observation, which are based on certain logic.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.g. the </a:t>
            </a:r>
            <a:r>
              <a:rPr lang="en-US" dirty="0"/>
              <a:t>principle that earth goes round the sun has been scientifically proved by observation and </a:t>
            </a:r>
            <a:r>
              <a:rPr lang="en-US" dirty="0" smtClean="0"/>
              <a:t>inquiry.</a:t>
            </a:r>
          </a:p>
          <a:p>
            <a:r>
              <a:rPr lang="en-US" dirty="0" smtClean="0"/>
              <a:t>In management </a:t>
            </a:r>
            <a:r>
              <a:rPr lang="en-US" dirty="0"/>
              <a:t>certain principles are also on scientific Inquiry &amp; observation. 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Principles </a:t>
            </a:r>
            <a:r>
              <a:rPr lang="en-US" dirty="0"/>
              <a:t>of Henry </a:t>
            </a:r>
            <a:r>
              <a:rPr lang="en-US" dirty="0" err="1"/>
              <a:t>Fayol</a:t>
            </a:r>
            <a:r>
              <a:rPr lang="en-US" dirty="0"/>
              <a:t> of Fair Remuneration.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7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 startAt="3"/>
            </a:pPr>
            <a:r>
              <a:rPr lang="en-US" dirty="0" smtClean="0"/>
              <a:t>Cause &amp; </a:t>
            </a:r>
            <a:r>
              <a:rPr lang="en-US" dirty="0"/>
              <a:t>Effect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science </a:t>
            </a:r>
            <a:r>
              <a:rPr lang="en-US" dirty="0"/>
              <a:t>make cause and effect relationship between various variables. 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 when water boiled at 100 Degree, liquid change into the vapor.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is true for </a:t>
            </a:r>
            <a:r>
              <a:rPr lang="en-US" dirty="0" smtClean="0"/>
              <a:t>management. 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if </a:t>
            </a:r>
            <a:r>
              <a:rPr lang="en-US" dirty="0"/>
              <a:t>workers are given bonuses, fair wages they will work </a:t>
            </a:r>
            <a:r>
              <a:rPr lang="en-US" dirty="0" smtClean="0"/>
              <a:t>hard.</a:t>
            </a:r>
          </a:p>
        </p:txBody>
      </p:sp>
    </p:spTree>
    <p:extLst>
      <p:ext uri="{BB962C8B-B14F-4D97-AF65-F5344CB8AC3E}">
        <p14:creationId xmlns:p14="http://schemas.microsoft.com/office/powerpoint/2010/main" val="12667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 startAt="4"/>
            </a:pPr>
            <a:r>
              <a:rPr lang="en-US" dirty="0"/>
              <a:t>Test of </a:t>
            </a:r>
            <a:r>
              <a:rPr lang="en-US" dirty="0" smtClean="0"/>
              <a:t>Validity &amp; Predictability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 </a:t>
            </a:r>
            <a:r>
              <a:rPr lang="en-US" dirty="0"/>
              <a:t>of scientific principles can be tested at any time or any number of times. </a:t>
            </a:r>
            <a:r>
              <a:rPr lang="en-US" dirty="0" smtClean="0"/>
              <a:t>Each </a:t>
            </a:r>
            <a:r>
              <a:rPr lang="en-US" dirty="0"/>
              <a:t>time these tests should give same result. 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O will always give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O.</a:t>
            </a:r>
          </a:p>
          <a:p>
            <a:r>
              <a:rPr lang="en-US" dirty="0" smtClean="0"/>
              <a:t>Principles </a:t>
            </a:r>
            <a:r>
              <a:rPr lang="en-US" dirty="0"/>
              <a:t>of management can also be tested for its validity. 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principle </a:t>
            </a:r>
            <a:r>
              <a:rPr lang="en-US" dirty="0"/>
              <a:t>of unity of command can be tested by comparing two </a:t>
            </a:r>
            <a:r>
              <a:rPr lang="en-US" dirty="0" smtClean="0"/>
              <a:t>persons, one </a:t>
            </a:r>
            <a:r>
              <a:rPr lang="en-US" dirty="0"/>
              <a:t>having single boss and one have to report two bosses.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performance of first one will be better than second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 startAt="5"/>
            </a:pPr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principles of science are derived after repeated experimentation.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</a:t>
            </a:r>
            <a:r>
              <a:rPr lang="en-US" dirty="0" smtClean="0"/>
              <a:t>To </a:t>
            </a:r>
            <a:r>
              <a:rPr lang="en-US" dirty="0"/>
              <a:t>expand any metal, it has to be heated at certain degree of </a:t>
            </a:r>
            <a:r>
              <a:rPr lang="en-US" dirty="0" smtClean="0"/>
              <a:t>temperature.</a:t>
            </a:r>
          </a:p>
          <a:p>
            <a:r>
              <a:rPr lang="en-US" dirty="0" smtClean="0"/>
              <a:t>In management </a:t>
            </a:r>
            <a:r>
              <a:rPr lang="en-US" dirty="0"/>
              <a:t>certain principles are also based on experimentation. </a:t>
            </a:r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/>
              <a:t>Henry </a:t>
            </a:r>
            <a:r>
              <a:rPr lang="en-US" dirty="0" err="1"/>
              <a:t>Fayol</a:t>
            </a:r>
            <a:r>
              <a:rPr lang="en-US" dirty="0"/>
              <a:t> principles developed on </a:t>
            </a:r>
            <a:r>
              <a:rPr lang="en-US" dirty="0" smtClean="0"/>
              <a:t>certain experiments.</a:t>
            </a:r>
          </a:p>
        </p:txBody>
      </p:sp>
    </p:spTree>
    <p:extLst>
      <p:ext uri="{BB962C8B-B14F-4D97-AF65-F5344CB8AC3E}">
        <p14:creationId xmlns:p14="http://schemas.microsoft.com/office/powerpoint/2010/main" val="316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as </a:t>
            </a:r>
            <a:r>
              <a:rPr lang="en-US" dirty="0"/>
              <a:t>a </a:t>
            </a:r>
            <a:r>
              <a:rPr lang="en-US" dirty="0" smtClean="0"/>
              <a:t>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 which prove management is </a:t>
            </a:r>
            <a:r>
              <a:rPr lang="en-US" dirty="0" smtClean="0"/>
              <a:t>art </a:t>
            </a:r>
            <a:r>
              <a:rPr lang="en-US" dirty="0"/>
              <a:t>are</a:t>
            </a:r>
            <a:r>
              <a:rPr lang="en-US" dirty="0" smtClean="0"/>
              <a:t>,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Practical Knowledge</a:t>
            </a:r>
            <a:endParaRPr lang="en-US" sz="1800" dirty="0" smtClean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Personalized Skill</a:t>
            </a:r>
            <a:endParaRPr lang="en-US" sz="1800" dirty="0" smtClean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Creative Art </a:t>
            </a:r>
            <a:endParaRPr lang="en-US" sz="1800" dirty="0" smtClean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Continuous Practice</a:t>
            </a:r>
            <a:endParaRPr lang="en-US" sz="1800" dirty="0" smtClean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Goal-Oriented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3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arenR"/>
            </a:pPr>
            <a:r>
              <a:rPr lang="en-US" dirty="0"/>
              <a:t>Practical </a:t>
            </a:r>
            <a:r>
              <a:rPr lang="en-US" dirty="0" smtClean="0"/>
              <a:t>Knowledge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 </a:t>
            </a:r>
            <a:r>
              <a:rPr lang="en-US" sz="2400" dirty="0"/>
              <a:t>art required practical knowledge only learning of theory is not enough. </a:t>
            </a:r>
            <a:endParaRPr lang="en-US" sz="2400" dirty="0" smtClean="0"/>
          </a:p>
          <a:p>
            <a:r>
              <a:rPr lang="en-US" dirty="0"/>
              <a:t>E.g. to become </a:t>
            </a:r>
            <a:r>
              <a:rPr lang="en-US" dirty="0" smtClean="0"/>
              <a:t>dress </a:t>
            </a:r>
            <a:r>
              <a:rPr lang="en-US" dirty="0"/>
              <a:t>designer, the person has to know different way of stitches, different designs, dimensions, situations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manager can never been successful just by obtaining degree in </a:t>
            </a:r>
            <a:r>
              <a:rPr lang="en-US" dirty="0" smtClean="0"/>
              <a:t>management. </a:t>
            </a:r>
          </a:p>
          <a:p>
            <a:r>
              <a:rPr lang="en-US" dirty="0" smtClean="0"/>
              <a:t>He </a:t>
            </a:r>
            <a:r>
              <a:rPr lang="en-US" dirty="0"/>
              <a:t>must </a:t>
            </a:r>
            <a:r>
              <a:rPr lang="en-US" dirty="0" smtClean="0"/>
              <a:t>know </a:t>
            </a:r>
            <a:r>
              <a:rPr lang="en-US" dirty="0"/>
              <a:t>how to apply various principles in situations by </a:t>
            </a:r>
            <a:r>
              <a:rPr lang="en-US" dirty="0" smtClean="0"/>
              <a:t>working as a </a:t>
            </a:r>
            <a:r>
              <a:rPr lang="en-US" dirty="0"/>
              <a:t>manager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arenR" startAt="2"/>
            </a:pPr>
            <a:r>
              <a:rPr lang="en-US" dirty="0"/>
              <a:t>Personalized </a:t>
            </a:r>
            <a:r>
              <a:rPr lang="en-US" dirty="0" smtClean="0"/>
              <a:t>Skill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Although </a:t>
            </a:r>
            <a:r>
              <a:rPr lang="en-US" dirty="0"/>
              <a:t>theoretical base may be same with every artist, but each one has his own style and approach towards his job. </a:t>
            </a:r>
            <a:endParaRPr lang="en-US" dirty="0" smtClean="0"/>
          </a:p>
          <a:p>
            <a:pPr lvl="0"/>
            <a:r>
              <a:rPr lang="en-US" dirty="0" smtClean="0"/>
              <a:t>That </a:t>
            </a:r>
            <a:r>
              <a:rPr lang="en-US" dirty="0"/>
              <a:t>is why the level of success and quality of performance differs from person to person. </a:t>
            </a:r>
            <a:endParaRPr lang="en-US" dirty="0" smtClean="0"/>
          </a:p>
          <a:p>
            <a:pPr lvl="0"/>
            <a:r>
              <a:rPr lang="en-US" dirty="0" smtClean="0"/>
              <a:t>E.g. there </a:t>
            </a:r>
            <a:r>
              <a:rPr lang="en-US" dirty="0"/>
              <a:t>are several singers but S</a:t>
            </a:r>
            <a:r>
              <a:rPr lang="en-US" dirty="0" smtClean="0"/>
              <a:t>hri. </a:t>
            </a:r>
            <a:r>
              <a:rPr lang="en-US" dirty="0" err="1" smtClean="0"/>
              <a:t>Lata</a:t>
            </a:r>
            <a:r>
              <a:rPr lang="en-US" dirty="0"/>
              <a:t> </a:t>
            </a:r>
            <a:r>
              <a:rPr lang="en-US" dirty="0" err="1" smtClean="0"/>
              <a:t>Mangeshkar</a:t>
            </a:r>
            <a:r>
              <a:rPr lang="en-US" dirty="0" smtClean="0"/>
              <a:t> </a:t>
            </a:r>
            <a:r>
              <a:rPr lang="en-US" dirty="0"/>
              <a:t>is recognized for her different way of singing and which is the best </a:t>
            </a:r>
            <a:r>
              <a:rPr lang="en-US" dirty="0" smtClean="0"/>
              <a:t>one.</a:t>
            </a:r>
          </a:p>
          <a:p>
            <a:pPr lvl="0"/>
            <a:r>
              <a:rPr lang="en-US" dirty="0" smtClean="0"/>
              <a:t>Similarly </a:t>
            </a:r>
            <a:r>
              <a:rPr lang="en-US" dirty="0"/>
              <a:t>management as an art is also personalized. </a:t>
            </a:r>
            <a:endParaRPr lang="en-US" dirty="0" smtClean="0"/>
          </a:p>
          <a:p>
            <a:pPr lvl="0"/>
            <a:r>
              <a:rPr lang="en-US" dirty="0" smtClean="0"/>
              <a:t>Every </a:t>
            </a:r>
            <a:r>
              <a:rPr lang="en-US" dirty="0"/>
              <a:t>manager has his own way of managing things based on his knowledge, experience and </a:t>
            </a:r>
            <a:r>
              <a:rPr lang="en-US" dirty="0" smtClean="0"/>
              <a:t>personality.</a:t>
            </a:r>
          </a:p>
          <a:p>
            <a:pPr lvl="0"/>
            <a:r>
              <a:rPr lang="en-US" dirty="0" smtClean="0"/>
              <a:t>That </a:t>
            </a:r>
            <a:r>
              <a:rPr lang="en-US" dirty="0"/>
              <a:t>is why </a:t>
            </a:r>
            <a:r>
              <a:rPr lang="en-US" dirty="0" smtClean="0"/>
              <a:t>only some managers are very much successful like </a:t>
            </a:r>
            <a:r>
              <a:rPr lang="en-US" dirty="0"/>
              <a:t>S</a:t>
            </a:r>
            <a:r>
              <a:rPr lang="en-US" dirty="0" smtClean="0"/>
              <a:t>hri</a:t>
            </a:r>
            <a:r>
              <a:rPr lang="en-US" dirty="0"/>
              <a:t>. Narayan Murthy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arenR" startAt="3"/>
            </a:pPr>
            <a:r>
              <a:rPr lang="en-US" dirty="0"/>
              <a:t>Creative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artist has an element of </a:t>
            </a:r>
            <a:r>
              <a:rPr lang="en-US" dirty="0" smtClean="0"/>
              <a:t>creativity. </a:t>
            </a:r>
          </a:p>
          <a:p>
            <a:r>
              <a:rPr lang="en-US" dirty="0" smtClean="0"/>
              <a:t>Every </a:t>
            </a:r>
            <a:r>
              <a:rPr lang="en-US" dirty="0"/>
              <a:t>artist must have quality of intelligence &amp; imagination. </a:t>
            </a:r>
          </a:p>
          <a:p>
            <a:r>
              <a:rPr lang="en-US" dirty="0"/>
              <a:t>Management is also creative in nature like any other art.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combines human and non-human resources in useful way so as to achieve desired results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arenR" startAt="4"/>
            </a:pPr>
            <a:r>
              <a:rPr lang="en-US" dirty="0"/>
              <a:t>Continuous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/>
              <a:t>makes </a:t>
            </a:r>
            <a:r>
              <a:rPr lang="en-US" dirty="0" smtClean="0"/>
              <a:t>man </a:t>
            </a:r>
            <a:r>
              <a:rPr lang="en-US" dirty="0"/>
              <a:t>perfect.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artist becomes more skillful through constant practice. </a:t>
            </a:r>
          </a:p>
          <a:p>
            <a:r>
              <a:rPr lang="en-US" dirty="0"/>
              <a:t>Similarly managers learn through an art of trial and error </a:t>
            </a:r>
            <a:r>
              <a:rPr lang="en-US" dirty="0" smtClean="0"/>
              <a:t>initially. </a:t>
            </a:r>
          </a:p>
          <a:p>
            <a:r>
              <a:rPr lang="en-US" dirty="0" smtClean="0"/>
              <a:t>But </a:t>
            </a:r>
            <a:r>
              <a:rPr lang="en-US" dirty="0"/>
              <a:t>application of management principles over the years make them perfect in the job of managing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4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arenR" startAt="5"/>
            </a:pPr>
            <a:r>
              <a:rPr lang="en-US" dirty="0" smtClean="0"/>
              <a:t>Goal-Oriented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art is result oriented as it seeks to achieve </a:t>
            </a:r>
            <a:r>
              <a:rPr lang="en-US" dirty="0" smtClean="0"/>
              <a:t>actual </a:t>
            </a:r>
            <a:r>
              <a:rPr lang="en-US" dirty="0"/>
              <a:t>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same manner, management is also directed </a:t>
            </a:r>
            <a:r>
              <a:rPr lang="en-US" dirty="0" smtClean="0"/>
              <a:t>towards accomplishment </a:t>
            </a:r>
            <a:r>
              <a:rPr lang="en-US" dirty="0"/>
              <a:t>of pre-determined goals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Introduction to </a:t>
            </a:r>
            <a:r>
              <a:rPr lang="en-IN" dirty="0" smtClean="0"/>
              <a:t>Management </a:t>
            </a:r>
          </a:p>
          <a:p>
            <a:pPr lvl="1"/>
            <a:r>
              <a:rPr lang="en-IN" dirty="0" smtClean="0"/>
              <a:t>Definitions</a:t>
            </a:r>
            <a:r>
              <a:rPr lang="en-IN" dirty="0"/>
              <a:t>, Nature, scope</a:t>
            </a:r>
          </a:p>
          <a:p>
            <a:pPr lvl="0"/>
            <a:r>
              <a:rPr lang="en-IN" dirty="0"/>
              <a:t>Management &amp; </a:t>
            </a:r>
            <a:r>
              <a:rPr lang="en-IN" dirty="0" smtClean="0"/>
              <a:t>administration</a:t>
            </a:r>
          </a:p>
          <a:p>
            <a:pPr lvl="1"/>
            <a:r>
              <a:rPr lang="en-IN" dirty="0" smtClean="0"/>
              <a:t>Skills, Types </a:t>
            </a:r>
            <a:r>
              <a:rPr lang="en-IN" dirty="0"/>
              <a:t>and </a:t>
            </a:r>
            <a:r>
              <a:rPr lang="en-IN" dirty="0" smtClean="0"/>
              <a:t>Roles </a:t>
            </a:r>
            <a:r>
              <a:rPr lang="en-IN" dirty="0"/>
              <a:t>of managers</a:t>
            </a:r>
          </a:p>
          <a:p>
            <a:pPr lvl="0"/>
            <a:r>
              <a:rPr lang="en-IN" dirty="0" smtClean="0"/>
              <a:t>Management Principles</a:t>
            </a:r>
          </a:p>
          <a:p>
            <a:pPr lvl="1"/>
            <a:r>
              <a:rPr lang="en-IN" dirty="0" smtClean="0"/>
              <a:t>Scientific </a:t>
            </a:r>
            <a:r>
              <a:rPr lang="en-IN" dirty="0"/>
              <a:t>principles, Administrative principles,</a:t>
            </a:r>
          </a:p>
          <a:p>
            <a:pPr lvl="0"/>
            <a:r>
              <a:rPr lang="en-IN" dirty="0"/>
              <a:t>Maslow’s Hierarchy of needs theory</a:t>
            </a:r>
          </a:p>
        </p:txBody>
      </p:sp>
    </p:spTree>
    <p:extLst>
      <p:ext uri="{BB962C8B-B14F-4D97-AF65-F5344CB8AC3E}">
        <p14:creationId xmlns:p14="http://schemas.microsoft.com/office/powerpoint/2010/main" val="27765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v/s Administration</a:t>
            </a:r>
            <a:r>
              <a:rPr lang="en-US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29285"/>
              </p:ext>
            </p:extLst>
          </p:nvPr>
        </p:nvGraphicFramePr>
        <p:xfrm>
          <a:off x="190501" y="761997"/>
          <a:ext cx="8762999" cy="564170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441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Management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Administration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8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Management  is  an  art  of  getting things  done  through  others  by directing  their  efforts  towards achievement  of  </a:t>
                      </a:r>
                      <a:r>
                        <a:rPr lang="en-US" sz="2400" b="0" dirty="0" smtClean="0">
                          <a:effectLst/>
                        </a:rPr>
                        <a:t>predetermined </a:t>
                      </a:r>
                      <a:r>
                        <a:rPr lang="en-US" sz="2400" b="0" dirty="0">
                          <a:effectLst/>
                        </a:rPr>
                        <a:t>goals.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It is concerned with formulation of </a:t>
                      </a:r>
                      <a:r>
                        <a:rPr lang="en-US" sz="2400" b="0" dirty="0" smtClean="0">
                          <a:effectLst/>
                        </a:rPr>
                        <a:t>goal</a:t>
                      </a:r>
                      <a:r>
                        <a:rPr lang="en-US" sz="2400" b="0" dirty="0">
                          <a:effectLst/>
                        </a:rPr>
                        <a:t>, plans &amp; policies.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4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Management is an </a:t>
                      </a:r>
                      <a:r>
                        <a:rPr lang="en-US" sz="2400" b="0" dirty="0" smtClean="0">
                          <a:effectLst/>
                        </a:rPr>
                        <a:t>executing function</a:t>
                      </a:r>
                      <a:r>
                        <a:rPr lang="en-US" sz="2400" b="0" dirty="0">
                          <a:effectLst/>
                        </a:rPr>
                        <a:t>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Administration is a </a:t>
                      </a:r>
                      <a:r>
                        <a:rPr lang="en-US" sz="2400" b="0" dirty="0" smtClean="0">
                          <a:effectLst/>
                        </a:rPr>
                        <a:t>decision making </a:t>
                      </a:r>
                      <a:r>
                        <a:rPr lang="en-US" sz="2400" b="0" dirty="0">
                          <a:effectLst/>
                        </a:rPr>
                        <a:t>function.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4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Management decides who will do </a:t>
                      </a:r>
                      <a:r>
                        <a:rPr lang="en-US" sz="2400" b="0" dirty="0" smtClean="0">
                          <a:effectLst/>
                        </a:rPr>
                        <a:t>it </a:t>
                      </a:r>
                      <a:r>
                        <a:rPr lang="en-US" sz="2400" b="0" dirty="0">
                          <a:effectLst/>
                        </a:rPr>
                        <a:t>&amp; how will do </a:t>
                      </a:r>
                      <a:r>
                        <a:rPr lang="en-US" sz="2400" b="0" dirty="0" smtClean="0">
                          <a:effectLst/>
                        </a:rPr>
                        <a:t>it.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Administration decides what is to be </a:t>
                      </a:r>
                      <a:r>
                        <a:rPr lang="en-US" sz="2400" b="0" dirty="0" smtClean="0">
                          <a:effectLst/>
                        </a:rPr>
                        <a:t>done </a:t>
                      </a:r>
                      <a:r>
                        <a:rPr lang="en-US" sz="2400" b="0" dirty="0">
                          <a:effectLst/>
                        </a:rPr>
                        <a:t>&amp; when </a:t>
                      </a:r>
                      <a:r>
                        <a:rPr lang="en-US" sz="2400" b="0" dirty="0" smtClean="0">
                          <a:effectLst/>
                        </a:rPr>
                        <a:t>is </a:t>
                      </a:r>
                      <a:r>
                        <a:rPr lang="en-US" sz="2400" b="0" dirty="0">
                          <a:effectLst/>
                        </a:rPr>
                        <a:t>to be </a:t>
                      </a:r>
                      <a:r>
                        <a:rPr lang="en-US" sz="2400" b="0" dirty="0" smtClean="0">
                          <a:effectLst/>
                        </a:rPr>
                        <a:t>done.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4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Technical and Human skills required.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Conceptual and Human skills required.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Middle &amp; lower level function.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Top level function.</a:t>
                      </a:r>
                      <a:endParaRPr lang="en-US" sz="2000" b="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2912" y="1219200"/>
            <a:ext cx="4359088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34754" y="1219200"/>
            <a:ext cx="427840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34753" y="3442447"/>
            <a:ext cx="427840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2912" y="3442447"/>
            <a:ext cx="4359088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8429" y="4307541"/>
            <a:ext cx="4359088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34752" y="4307541"/>
            <a:ext cx="427840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2912" y="5159188"/>
            <a:ext cx="4359088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39235" y="5159188"/>
            <a:ext cx="427840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8429" y="6033247"/>
            <a:ext cx="4359088" cy="31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4752" y="6033247"/>
            <a:ext cx="4278405" cy="31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Managers</a:t>
            </a:r>
            <a:endParaRPr lang="en-US" dirty="0"/>
          </a:p>
        </p:txBody>
      </p:sp>
      <p:sp>
        <p:nvSpPr>
          <p:cNvPr id="5" name="Flowchart: Extract 4"/>
          <p:cNvSpPr/>
          <p:nvPr/>
        </p:nvSpPr>
        <p:spPr>
          <a:xfrm rot="10800000" flipH="1" flipV="1">
            <a:off x="609600" y="762000"/>
            <a:ext cx="8001000" cy="5486400"/>
          </a:xfrm>
          <a:prstGeom prst="flowChartExtra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30722" y="3429000"/>
            <a:ext cx="392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42404" y="4800600"/>
            <a:ext cx="5920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1917" y="2029361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Top Management</a:t>
            </a:r>
          </a:p>
          <a:p>
            <a:pPr algn="ctr"/>
            <a:r>
              <a:rPr lang="en-US" sz="2000" dirty="0" smtClean="0"/>
              <a:t>Chairman, Board of Director, CEO, General Manager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3604498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Middle level Management</a:t>
            </a:r>
          </a:p>
          <a:p>
            <a:pPr algn="ctr"/>
            <a:r>
              <a:rPr lang="en-US" sz="2000" dirty="0" smtClean="0"/>
              <a:t>Head of the Department, Deputy Manager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5658" y="5016899"/>
            <a:ext cx="3012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Lower level Management</a:t>
            </a:r>
          </a:p>
          <a:p>
            <a:pPr algn="ctr"/>
            <a:r>
              <a:rPr lang="en-US" sz="2000" dirty="0" smtClean="0"/>
              <a:t>Supervisors, Inspectors, Section officers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8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</a:t>
            </a:r>
            <a:r>
              <a:rPr lang="en-US" dirty="0"/>
              <a:t>top  management  is the ultimate  source of  authority  and They</a:t>
            </a:r>
            <a:r>
              <a:rPr lang="en-US" dirty="0" smtClean="0"/>
              <a:t>  </a:t>
            </a:r>
            <a:r>
              <a:rPr lang="en-US" dirty="0"/>
              <a:t>manages  goals  and  policies for  an enterprise. </a:t>
            </a:r>
            <a:endParaRPr lang="en-US" dirty="0" smtClean="0"/>
          </a:p>
          <a:p>
            <a:r>
              <a:rPr lang="en-US" dirty="0"/>
              <a:t>They</a:t>
            </a:r>
            <a:r>
              <a:rPr lang="en-US" dirty="0" smtClean="0"/>
              <a:t> gives </a:t>
            </a:r>
            <a:r>
              <a:rPr lang="en-US" dirty="0"/>
              <a:t>more time on planning and coordinating function.</a:t>
            </a:r>
          </a:p>
          <a:p>
            <a:r>
              <a:rPr lang="en-US" dirty="0"/>
              <a:t>They</a:t>
            </a:r>
            <a:r>
              <a:rPr lang="en-US" dirty="0" smtClean="0"/>
              <a:t> </a:t>
            </a:r>
            <a:r>
              <a:rPr lang="en-US" dirty="0"/>
              <a:t>controls &amp; coordinates the activities of all the organization.</a:t>
            </a:r>
          </a:p>
          <a:p>
            <a:r>
              <a:rPr lang="en-US" dirty="0"/>
              <a:t>They</a:t>
            </a:r>
            <a:r>
              <a:rPr lang="en-US" dirty="0" smtClean="0"/>
              <a:t> </a:t>
            </a:r>
            <a:r>
              <a:rPr lang="en-US" dirty="0"/>
              <a:t>prepares strategic plans &amp; policies for the enterprise. </a:t>
            </a:r>
            <a:endParaRPr lang="en-US" dirty="0" smtClean="0"/>
          </a:p>
          <a:p>
            <a:r>
              <a:rPr lang="en-US" dirty="0"/>
              <a:t>They</a:t>
            </a:r>
            <a:r>
              <a:rPr lang="en-US" dirty="0" smtClean="0"/>
              <a:t> </a:t>
            </a:r>
            <a:r>
              <a:rPr lang="en-US" dirty="0"/>
              <a:t>also provides direction.</a:t>
            </a:r>
          </a:p>
          <a:p>
            <a:r>
              <a:rPr lang="en-US" dirty="0" smtClean="0"/>
              <a:t>They </a:t>
            </a:r>
            <a:r>
              <a:rPr lang="en-US" dirty="0"/>
              <a:t>also maintain the contacts with outside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</a:t>
            </a:r>
            <a:r>
              <a:rPr lang="en-US" dirty="0"/>
              <a:t>board of directors, </a:t>
            </a:r>
            <a:r>
              <a:rPr lang="en-US" dirty="0" smtClean="0"/>
              <a:t>CEO, managing director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Middle </a:t>
            </a:r>
            <a:r>
              <a:rPr lang="en-US" dirty="0" smtClean="0"/>
              <a:t>Level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dirty="0"/>
              <a:t>devote more time to implement policies and strategies.</a:t>
            </a:r>
          </a:p>
          <a:p>
            <a:r>
              <a:rPr lang="en-US" dirty="0" smtClean="0"/>
              <a:t>They </a:t>
            </a:r>
            <a:r>
              <a:rPr lang="en-US" dirty="0"/>
              <a:t>make plans for the sub-units of the organization.</a:t>
            </a:r>
          </a:p>
          <a:p>
            <a:r>
              <a:rPr lang="en-US" dirty="0" smtClean="0"/>
              <a:t>They </a:t>
            </a:r>
            <a:r>
              <a:rPr lang="en-US" dirty="0"/>
              <a:t>interpret and explain policies from top level management to lower level.</a:t>
            </a:r>
          </a:p>
          <a:p>
            <a:r>
              <a:rPr lang="en-US" dirty="0" smtClean="0"/>
              <a:t>They </a:t>
            </a:r>
            <a:r>
              <a:rPr lang="en-US" dirty="0"/>
              <a:t>also send important reports and other important data to top level management.</a:t>
            </a:r>
          </a:p>
          <a:p>
            <a:r>
              <a:rPr lang="en-US" dirty="0" smtClean="0"/>
              <a:t>They </a:t>
            </a:r>
            <a:r>
              <a:rPr lang="en-US" dirty="0"/>
              <a:t>are also responsible for inspiring lower level managers towards better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</a:t>
            </a:r>
            <a:r>
              <a:rPr lang="en-US" dirty="0"/>
              <a:t>branch </a:t>
            </a:r>
            <a:r>
              <a:rPr lang="en-US" dirty="0" smtClean="0"/>
              <a:t>managers, departmental managers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 </a:t>
            </a:r>
            <a:r>
              <a:rPr lang="en-US" dirty="0" smtClean="0"/>
              <a:t>Level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</a:t>
            </a:r>
            <a:r>
              <a:rPr lang="en-US" dirty="0"/>
              <a:t>level is also known as supervisory / operative level of management. </a:t>
            </a:r>
          </a:p>
          <a:p>
            <a:r>
              <a:rPr lang="en-US" dirty="0" smtClean="0"/>
              <a:t>They </a:t>
            </a:r>
            <a:r>
              <a:rPr lang="en-US" dirty="0"/>
              <a:t>are responsible for the quality as well as quantity of production.</a:t>
            </a:r>
          </a:p>
          <a:p>
            <a:r>
              <a:rPr lang="en-US" dirty="0" smtClean="0"/>
              <a:t>They </a:t>
            </a:r>
            <a:r>
              <a:rPr lang="en-US" dirty="0"/>
              <a:t>communicate workers </a:t>
            </a:r>
            <a:r>
              <a:rPr lang="en-US" dirty="0" smtClean="0"/>
              <a:t>problems </a:t>
            </a:r>
            <a:r>
              <a:rPr lang="en-US" dirty="0"/>
              <a:t>and</a:t>
            </a:r>
            <a:r>
              <a:rPr lang="en-US" dirty="0" smtClean="0"/>
              <a:t> suggestions to </a:t>
            </a:r>
            <a:r>
              <a:rPr lang="en-US" dirty="0"/>
              <a:t>the higher level and higher level goals and objectives to the workers.</a:t>
            </a:r>
          </a:p>
          <a:p>
            <a:r>
              <a:rPr lang="en-US" dirty="0" smtClean="0"/>
              <a:t>They </a:t>
            </a:r>
            <a:r>
              <a:rPr lang="en-US" dirty="0"/>
              <a:t>help to solve the </a:t>
            </a:r>
            <a:r>
              <a:rPr lang="en-US" dirty="0" smtClean="0"/>
              <a:t>grievances </a:t>
            </a:r>
            <a:r>
              <a:rPr lang="en-US" dirty="0"/>
              <a:t>of the workers.</a:t>
            </a:r>
          </a:p>
          <a:p>
            <a:r>
              <a:rPr lang="en-US" dirty="0" smtClean="0"/>
              <a:t>They </a:t>
            </a:r>
            <a:r>
              <a:rPr lang="en-US" dirty="0"/>
              <a:t>are responsible for providing training to the workers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dirty="0"/>
              <a:t>arrange necessary materials, machines, tools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prepare periodical reports about the performance of the workers.</a:t>
            </a:r>
          </a:p>
          <a:p>
            <a:r>
              <a:rPr lang="en-US" dirty="0" smtClean="0"/>
              <a:t>They </a:t>
            </a:r>
            <a:r>
              <a:rPr lang="en-US" dirty="0"/>
              <a:t>ensure discipline in the enterprise as well as motivate workers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 supervisors</a:t>
            </a:r>
            <a:r>
              <a:rPr lang="en-US" dirty="0"/>
              <a:t>, foreman, section officers, superintendent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</a:t>
            </a:r>
            <a:r>
              <a:rPr lang="en-US" dirty="0"/>
              <a:t>of </a:t>
            </a:r>
            <a:r>
              <a:rPr lang="en-US" dirty="0" smtClean="0"/>
              <a:t>Manager Given by </a:t>
            </a:r>
            <a:r>
              <a:rPr lang="en-US" dirty="0" err="1" smtClean="0"/>
              <a:t>Mintzberg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roles can be grouped into three categories </a:t>
            </a:r>
          </a:p>
          <a:p>
            <a:pPr lvl="1"/>
            <a:r>
              <a:rPr lang="en-US" dirty="0" smtClean="0"/>
              <a:t>Interpersonal </a:t>
            </a:r>
            <a:r>
              <a:rPr lang="en-US" dirty="0"/>
              <a:t>role</a:t>
            </a:r>
          </a:p>
          <a:p>
            <a:pPr lvl="1"/>
            <a:r>
              <a:rPr lang="en-US" dirty="0" smtClean="0"/>
              <a:t>Informational </a:t>
            </a:r>
            <a:r>
              <a:rPr lang="en-US" dirty="0"/>
              <a:t>role</a:t>
            </a:r>
          </a:p>
          <a:p>
            <a:pPr lvl="1"/>
            <a:r>
              <a:rPr lang="en-US" dirty="0" smtClean="0"/>
              <a:t>Decisional </a:t>
            </a:r>
            <a:r>
              <a:rPr lang="en-US" dirty="0"/>
              <a:t>role</a:t>
            </a:r>
          </a:p>
          <a:p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2971800" y="2935539"/>
            <a:ext cx="2438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Interpersonal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2971800" y="4191000"/>
            <a:ext cx="2438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Informational</a:t>
            </a:r>
          </a:p>
        </p:txBody>
      </p:sp>
      <p:sp>
        <p:nvSpPr>
          <p:cNvPr id="56" name="Flowchart: Process 55"/>
          <p:cNvSpPr/>
          <p:nvPr/>
        </p:nvSpPr>
        <p:spPr>
          <a:xfrm>
            <a:off x="2971800" y="5446461"/>
            <a:ext cx="2438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Decisional</a:t>
            </a:r>
          </a:p>
        </p:txBody>
      </p:sp>
      <p:cxnSp>
        <p:nvCxnSpPr>
          <p:cNvPr id="58" name="Elbow Connector 57"/>
          <p:cNvCxnSpPr>
            <a:stCxn id="54" idx="3"/>
            <a:endCxn id="56" idx="3"/>
          </p:cNvCxnSpPr>
          <p:nvPr/>
        </p:nvCxnSpPr>
        <p:spPr>
          <a:xfrm>
            <a:off x="5410200" y="3240339"/>
            <a:ext cx="12700" cy="2510922"/>
          </a:xfrm>
          <a:prstGeom prst="bentConnector3">
            <a:avLst>
              <a:gd name="adj1" fmla="val 6141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4" idx="3"/>
            <a:endCxn id="55" idx="3"/>
          </p:cNvCxnSpPr>
          <p:nvPr/>
        </p:nvCxnSpPr>
        <p:spPr>
          <a:xfrm>
            <a:off x="5410200" y="3240339"/>
            <a:ext cx="12700" cy="1255461"/>
          </a:xfrm>
          <a:prstGeom prst="bentConnector3">
            <a:avLst>
              <a:gd name="adj1" fmla="val 6141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6" idx="1"/>
            <a:endCxn id="54" idx="1"/>
          </p:cNvCxnSpPr>
          <p:nvPr/>
        </p:nvCxnSpPr>
        <p:spPr>
          <a:xfrm rot="10800000">
            <a:off x="2971800" y="3240339"/>
            <a:ext cx="12700" cy="2510922"/>
          </a:xfrm>
          <a:prstGeom prst="bentConnector3">
            <a:avLst>
              <a:gd name="adj1" fmla="val 5929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5" idx="1"/>
            <a:endCxn id="54" idx="1"/>
          </p:cNvCxnSpPr>
          <p:nvPr/>
        </p:nvCxnSpPr>
        <p:spPr>
          <a:xfrm rot="10800000">
            <a:off x="2971800" y="3240340"/>
            <a:ext cx="12700" cy="1255461"/>
          </a:xfrm>
          <a:prstGeom prst="bentConnector3">
            <a:avLst>
              <a:gd name="adj1" fmla="val 5929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95359" y="305567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Information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195359" y="43111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Information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95359" y="556659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Information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37675" y="3978533"/>
            <a:ext cx="461665" cy="10345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  <p:bldP spid="55" grpId="0" animBg="1"/>
      <p:bldP spid="56" grpId="0" animBg="1"/>
      <p:bldP spid="72" grpId="0"/>
      <p:bldP spid="73" grpId="0"/>
      <p:bldP spid="74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Interpersonal R</a:t>
            </a:r>
            <a:r>
              <a:rPr lang="en-US" dirty="0" smtClean="0"/>
              <a:t>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Figurehead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figurehead role, the manager is a symbol and represents the organization in matters of formality. </a:t>
            </a:r>
          </a:p>
          <a:p>
            <a:pPr lvl="1"/>
            <a:r>
              <a:rPr lang="en-US" dirty="0" smtClean="0"/>
              <a:t>He performs </a:t>
            </a:r>
            <a:r>
              <a:rPr lang="en-US" dirty="0"/>
              <a:t>official duties such as </a:t>
            </a:r>
            <a:endParaRPr lang="en-US" dirty="0" smtClean="0"/>
          </a:p>
          <a:p>
            <a:pPr lvl="2"/>
            <a:r>
              <a:rPr lang="en-US" dirty="0" smtClean="0"/>
              <a:t>The signing of legal documents on behalf of the company.</a:t>
            </a:r>
          </a:p>
          <a:p>
            <a:pPr lvl="2"/>
            <a:r>
              <a:rPr lang="en-US" dirty="0" smtClean="0"/>
              <a:t>Greet visitors and customers. </a:t>
            </a:r>
          </a:p>
          <a:p>
            <a:pPr lvl="2"/>
            <a:r>
              <a:rPr lang="en-US" dirty="0" smtClean="0"/>
              <a:t>Being available for people (agencies) that will only deal with him because of status and authority.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Leader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leader role is to motivating and directing their subordinates.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manager also looks after the interest of his subordinates and also tries to solve their work related problems. </a:t>
            </a:r>
          </a:p>
          <a:p>
            <a:pPr lvl="1"/>
            <a:r>
              <a:rPr lang="en-US" dirty="0" smtClean="0"/>
              <a:t>He </a:t>
            </a:r>
            <a:r>
              <a:rPr lang="en-US" dirty="0"/>
              <a:t>also sets </a:t>
            </a:r>
            <a:r>
              <a:rPr lang="en-US" dirty="0" smtClean="0"/>
              <a:t>goals </a:t>
            </a:r>
            <a:r>
              <a:rPr lang="en-US" dirty="0"/>
              <a:t>for his </a:t>
            </a:r>
            <a:r>
              <a:rPr lang="en-US" dirty="0" smtClean="0"/>
              <a:t>followers and </a:t>
            </a:r>
            <a:r>
              <a:rPr lang="en-US" dirty="0"/>
              <a:t>co-ordinates the individual goals with the organizational goals.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Liaison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liaison role is to get connected between organization and outsiders.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manager’s networking skills to maintain internal and external contacts for information exchange are essential. </a:t>
            </a:r>
          </a:p>
          <a:p>
            <a:pPr lvl="1"/>
            <a:r>
              <a:rPr lang="en-US" dirty="0" smtClean="0"/>
              <a:t>Top </a:t>
            </a:r>
            <a:r>
              <a:rPr lang="en-US" dirty="0"/>
              <a:t>level manager uses </a:t>
            </a:r>
            <a:r>
              <a:rPr lang="en-US" dirty="0" smtClean="0"/>
              <a:t>it </a:t>
            </a:r>
            <a:r>
              <a:rPr lang="en-US" dirty="0"/>
              <a:t>to gain favors and information, while the supervisor uses it to maintain the routine flow of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Informational R</a:t>
            </a:r>
            <a:r>
              <a:rPr lang="en-US" dirty="0" smtClean="0"/>
              <a:t>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Monitor</a:t>
            </a:r>
            <a:endParaRPr lang="en-US" dirty="0"/>
          </a:p>
          <a:p>
            <a:pPr lvl="1"/>
            <a:r>
              <a:rPr lang="en-US" dirty="0" smtClean="0"/>
              <a:t>As a monitor, </a:t>
            </a:r>
            <a:r>
              <a:rPr lang="en-US" dirty="0"/>
              <a:t>the manager must establish and maintain information </a:t>
            </a:r>
            <a:r>
              <a:rPr lang="en-US" dirty="0" smtClean="0"/>
              <a:t>system by </a:t>
            </a:r>
            <a:r>
              <a:rPr lang="en-US" dirty="0"/>
              <a:t>building contacts both within and outside the </a:t>
            </a:r>
            <a:r>
              <a:rPr lang="en-US" dirty="0" smtClean="0"/>
              <a:t>organization.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staff to deliver information.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Disseminator</a:t>
            </a:r>
            <a:endParaRPr lang="en-US" dirty="0"/>
          </a:p>
          <a:p>
            <a:pPr lvl="1"/>
            <a:r>
              <a:rPr lang="en-US" dirty="0" smtClean="0"/>
              <a:t>As a </a:t>
            </a:r>
            <a:r>
              <a:rPr lang="en-US" dirty="0"/>
              <a:t>disseminator, the manager receives, interprets, and transmits </a:t>
            </a:r>
            <a:endParaRPr lang="en-US" dirty="0" smtClean="0"/>
          </a:p>
          <a:p>
            <a:pPr lvl="2"/>
            <a:r>
              <a:rPr lang="en-US" dirty="0" smtClean="0"/>
              <a:t>external </a:t>
            </a:r>
            <a:r>
              <a:rPr lang="en-US" dirty="0"/>
              <a:t>information through the </a:t>
            </a:r>
            <a:r>
              <a:rPr lang="en-US" dirty="0" smtClean="0"/>
              <a:t>liaison </a:t>
            </a:r>
            <a:r>
              <a:rPr lang="en-US" dirty="0"/>
              <a:t>role into the </a:t>
            </a:r>
            <a:r>
              <a:rPr lang="en-US" dirty="0" smtClean="0"/>
              <a:t>organization.</a:t>
            </a:r>
          </a:p>
          <a:p>
            <a:pPr lvl="2"/>
            <a:r>
              <a:rPr lang="en-US" dirty="0" smtClean="0"/>
              <a:t>Internal </a:t>
            </a:r>
            <a:r>
              <a:rPr lang="en-US" dirty="0"/>
              <a:t>information through the leader role between subordinates.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Spokesman</a:t>
            </a:r>
            <a:endParaRPr lang="en-US" dirty="0"/>
          </a:p>
          <a:p>
            <a:pPr lvl="1"/>
            <a:r>
              <a:rPr lang="en-US" dirty="0" smtClean="0"/>
              <a:t>As a spokesperson</a:t>
            </a:r>
            <a:r>
              <a:rPr lang="en-US" dirty="0"/>
              <a:t>, the manager </a:t>
            </a:r>
            <a:r>
              <a:rPr lang="en-US" dirty="0" smtClean="0"/>
              <a:t>spreads </a:t>
            </a:r>
            <a:r>
              <a:rPr lang="en-US" dirty="0"/>
              <a:t>the organization’s information into the general public, such as customers, suppliers, government and the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 of Management given by different experts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According to F.W </a:t>
            </a:r>
            <a:r>
              <a:rPr lang="en-US" dirty="0" smtClean="0"/>
              <a:t>Taylor</a:t>
            </a:r>
          </a:p>
          <a:p>
            <a:pPr marL="400050" lvl="1" indent="0">
              <a:buNone/>
            </a:pPr>
            <a:r>
              <a:rPr lang="en-US" dirty="0" smtClean="0"/>
              <a:t>“</a:t>
            </a:r>
            <a:r>
              <a:rPr lang="en-US" dirty="0"/>
              <a:t>Management is an art of knowing what to do, when to do and see that it is done in the best and cheapest way.”</a:t>
            </a:r>
          </a:p>
          <a:p>
            <a:pPr lvl="0"/>
            <a:endParaRPr lang="en-US" b="1" dirty="0" smtClean="0"/>
          </a:p>
          <a:p>
            <a:r>
              <a:rPr lang="en-US" dirty="0"/>
              <a:t>According to Mary Parker </a:t>
            </a:r>
            <a:r>
              <a:rPr lang="en-US" dirty="0" smtClean="0"/>
              <a:t>Follett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“</a:t>
            </a:r>
            <a:r>
              <a:rPr lang="en-US" dirty="0"/>
              <a:t>Management is an art of getting things done through people.”</a:t>
            </a:r>
          </a:p>
          <a:p>
            <a:pPr lvl="0"/>
            <a:endParaRPr lang="en-US" b="1" dirty="0" smtClean="0"/>
          </a:p>
          <a:p>
            <a:pPr lvl="0"/>
            <a:r>
              <a:rPr lang="en-US" dirty="0"/>
              <a:t>According to George R. </a:t>
            </a:r>
            <a:r>
              <a:rPr lang="en-US" dirty="0" smtClean="0"/>
              <a:t>Terry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“Management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process consisting of planning, organization, </a:t>
            </a:r>
            <a:r>
              <a:rPr lang="en-US" dirty="0" smtClean="0"/>
              <a:t>motivating </a:t>
            </a:r>
            <a:r>
              <a:rPr lang="en-US" dirty="0"/>
              <a:t>and controlling, performed to determine and accomplish the objectives by the use of people and resources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Decisional R</a:t>
            </a:r>
            <a:r>
              <a:rPr lang="en-US" dirty="0" smtClean="0"/>
              <a:t>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Entrepreneur</a:t>
            </a:r>
            <a:endParaRPr lang="en-US" dirty="0"/>
          </a:p>
          <a:p>
            <a:pPr lvl="1"/>
            <a:r>
              <a:rPr lang="en-US" dirty="0" smtClean="0"/>
              <a:t>As an entrepreneur, </a:t>
            </a:r>
            <a:r>
              <a:rPr lang="en-US" dirty="0"/>
              <a:t>the manager initiates and plans the controlled change in the organization through exploiting opportunities or solving problems and taking action to improve existing operation.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Disturbance  </a:t>
            </a:r>
            <a:r>
              <a:rPr lang="en-US" dirty="0"/>
              <a:t>Handler</a:t>
            </a:r>
          </a:p>
          <a:p>
            <a:pPr lvl="1"/>
            <a:r>
              <a:rPr lang="en-US" dirty="0" smtClean="0"/>
              <a:t>As a disturbance handler, </a:t>
            </a:r>
            <a:r>
              <a:rPr lang="en-US" dirty="0"/>
              <a:t>the manager reacts to spontaneous situations and unpredictable events which pose threats to the organization and must take action to correct the situation.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Resource  </a:t>
            </a:r>
            <a:r>
              <a:rPr lang="en-US" dirty="0"/>
              <a:t>Allocator</a:t>
            </a:r>
          </a:p>
          <a:p>
            <a:pPr lvl="1"/>
            <a:r>
              <a:rPr lang="en-US" dirty="0" smtClean="0"/>
              <a:t>As a resource allocator, </a:t>
            </a:r>
            <a:r>
              <a:rPr lang="en-US" dirty="0"/>
              <a:t>the manager decides where the organization will expand its efforts and makes choices on the allocation of resources such as </a:t>
            </a:r>
            <a:r>
              <a:rPr lang="en-US" dirty="0">
                <a:solidFill>
                  <a:srgbClr val="FF0000"/>
                </a:solidFill>
              </a:rPr>
              <a:t>capital fund, time, materials and manpower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Negotiator</a:t>
            </a:r>
            <a:endParaRPr lang="en-US" dirty="0"/>
          </a:p>
          <a:p>
            <a:pPr lvl="1"/>
            <a:r>
              <a:rPr lang="en-US" dirty="0" smtClean="0"/>
              <a:t>As a negotiator, </a:t>
            </a:r>
            <a:r>
              <a:rPr lang="en-US" dirty="0"/>
              <a:t>the manager negotiates on behalf of the organization with other individuals or organizations for a new sales contract or cooperation agreement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(Management</a:t>
            </a:r>
            <a:r>
              <a:rPr lang="en-US" dirty="0"/>
              <a:t>)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5994" y="1383578"/>
            <a:ext cx="1878106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Top Management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5994" y="3007204"/>
            <a:ext cx="1878106" cy="8286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defRPr>
            </a:lvl1pPr>
          </a:lstStyle>
          <a:p>
            <a:r>
              <a:rPr lang="en-US" dirty="0"/>
              <a:t>Middle management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5994" y="4645636"/>
            <a:ext cx="1878107" cy="8348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Shruti" panose="020B0502040204020203" pitchFamily="34" charset="0"/>
              </a:defRPr>
            </a:lvl1pPr>
          </a:lstStyle>
          <a:p>
            <a:r>
              <a:rPr lang="en-US" dirty="0" smtClean="0"/>
              <a:t>Lower Management</a:t>
            </a: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3716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24100" y="1385047"/>
            <a:ext cx="6362700" cy="409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24100" y="1371600"/>
            <a:ext cx="2781300" cy="409988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905500" y="1386516"/>
            <a:ext cx="2781300" cy="409988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476500" y="1774464"/>
            <a:ext cx="16326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Conceptual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Skills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749053" y="3017049"/>
            <a:ext cx="1196788" cy="80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sz="2400" dirty="0" smtClean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Human Skills</a:t>
            </a:r>
            <a:endParaRPr lang="en-US" sz="2400" dirty="0">
              <a:latin typeface="+mj-lt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048781" y="4241813"/>
            <a:ext cx="13587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+mj-lt"/>
                <a:ea typeface="Calibri" panose="020F0502020204030204" pitchFamily="34" charset="0"/>
                <a:cs typeface="Shruti" panose="020B0502040204020203" pitchFamily="34" charset="0"/>
              </a:rPr>
              <a:t>Technical Skills</a:t>
            </a:r>
            <a:endParaRPr lang="en-US" sz="2400" dirty="0">
              <a:latin typeface="+mj-lt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20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Skills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conceptual skill is related with top level management.</a:t>
            </a:r>
          </a:p>
          <a:p>
            <a:pPr lvl="1"/>
            <a:r>
              <a:rPr lang="en-US" dirty="0" smtClean="0"/>
              <a:t>It includes creativity, </a:t>
            </a:r>
            <a:r>
              <a:rPr lang="en-US" dirty="0"/>
              <a:t>analytical </a:t>
            </a:r>
            <a:r>
              <a:rPr lang="en-US" dirty="0" smtClean="0"/>
              <a:t>and </a:t>
            </a:r>
            <a:r>
              <a:rPr lang="en-US" dirty="0"/>
              <a:t>initiative skills.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helps the manager to fix goals or objective for whole organization and plan for every situation.</a:t>
            </a:r>
          </a:p>
          <a:p>
            <a:pPr lvl="1"/>
            <a:r>
              <a:rPr lang="en-US" dirty="0" smtClean="0"/>
              <a:t>According </a:t>
            </a:r>
            <a:r>
              <a:rPr lang="en-US" dirty="0"/>
              <a:t>to Prof. Daniel </a:t>
            </a:r>
            <a:r>
              <a:rPr lang="en-US" dirty="0" smtClean="0"/>
              <a:t>Katz</a:t>
            </a:r>
          </a:p>
          <a:p>
            <a:pPr marL="857250" lvl="2" indent="0">
              <a:buNone/>
            </a:pPr>
            <a:r>
              <a:rPr lang="en-US" dirty="0" smtClean="0"/>
              <a:t>“Conceptual </a:t>
            </a:r>
            <a:r>
              <a:rPr lang="en-US" dirty="0"/>
              <a:t>skills are mostly required by the top level management because they spend more time in planning, organizing and problem solving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Skills</a:t>
            </a:r>
            <a:endParaRPr lang="en-US" dirty="0"/>
          </a:p>
          <a:p>
            <a:pPr lvl="1"/>
            <a:r>
              <a:rPr lang="en-US" dirty="0" smtClean="0"/>
              <a:t>Human </a:t>
            </a:r>
            <a:r>
              <a:rPr lang="en-US" dirty="0"/>
              <a:t>relations skills are also called </a:t>
            </a:r>
            <a:r>
              <a:rPr lang="en-US" dirty="0" smtClean="0"/>
              <a:t>interpersonal </a:t>
            </a:r>
            <a:r>
              <a:rPr lang="en-US" dirty="0"/>
              <a:t>skills and it is related with </a:t>
            </a:r>
            <a:r>
              <a:rPr lang="en-US" dirty="0" smtClean="0"/>
              <a:t>all level of management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an ability to work with people.</a:t>
            </a:r>
          </a:p>
          <a:p>
            <a:pPr lvl="1"/>
            <a:r>
              <a:rPr lang="en-US" dirty="0" smtClean="0"/>
              <a:t>Manager </a:t>
            </a:r>
            <a:r>
              <a:rPr lang="en-US" dirty="0"/>
              <a:t>also lead, motivate, direct, communicate and develop team spirit.</a:t>
            </a:r>
          </a:p>
          <a:p>
            <a:r>
              <a:rPr lang="en-US" dirty="0" smtClean="0"/>
              <a:t>Technical Skills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capacity to use the different tools </a:t>
            </a:r>
            <a:r>
              <a:rPr lang="en-US" dirty="0" smtClean="0"/>
              <a:t>(machinery) </a:t>
            </a:r>
            <a:r>
              <a:rPr lang="en-US" dirty="0"/>
              <a:t>and techniques in an area in which a person is specialized.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skills required particularly with lower level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7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</a:t>
            </a:r>
            <a:r>
              <a:rPr lang="en-US" dirty="0"/>
              <a:t>of CEO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Board </a:t>
            </a:r>
            <a:r>
              <a:rPr lang="en-US" dirty="0"/>
              <a:t>Administration and Support</a:t>
            </a:r>
          </a:p>
          <a:p>
            <a:pPr lvl="1"/>
            <a:r>
              <a:rPr lang="en-US" dirty="0" smtClean="0"/>
              <a:t>Advising </a:t>
            </a:r>
            <a:r>
              <a:rPr lang="en-US" dirty="0"/>
              <a:t>and informing Board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Interfacing </a:t>
            </a:r>
            <a:r>
              <a:rPr lang="en-US" dirty="0"/>
              <a:t>between Board </a:t>
            </a:r>
            <a:r>
              <a:rPr lang="en-US"/>
              <a:t>and </a:t>
            </a:r>
            <a:r>
              <a:rPr lang="en-US" dirty="0" smtClean="0"/>
              <a:t>S</a:t>
            </a:r>
            <a:r>
              <a:rPr lang="en-US" smtClean="0"/>
              <a:t>taff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upporting </a:t>
            </a:r>
            <a:r>
              <a:rPr lang="en-US" dirty="0"/>
              <a:t>Board's evaluation </a:t>
            </a:r>
            <a:r>
              <a:rPr lang="en-US" dirty="0" smtClean="0"/>
              <a:t>as </a:t>
            </a:r>
            <a:r>
              <a:rPr lang="en-US" dirty="0"/>
              <a:t>chief executive.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Program</a:t>
            </a:r>
            <a:r>
              <a:rPr lang="en-US" dirty="0"/>
              <a:t>, Product and Service Delivery</a:t>
            </a:r>
          </a:p>
          <a:p>
            <a:pPr lvl="1"/>
            <a:r>
              <a:rPr lang="en-US" dirty="0" smtClean="0"/>
              <a:t>Supervises </a:t>
            </a:r>
            <a:r>
              <a:rPr lang="en-US" dirty="0"/>
              <a:t>design, marketing, promotion, delivery and quality of programs, products and services.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Financial</a:t>
            </a:r>
            <a:r>
              <a:rPr lang="en-US" dirty="0"/>
              <a:t>, Tax, Risk and Facilities Management</a:t>
            </a:r>
          </a:p>
          <a:p>
            <a:pPr lvl="1"/>
            <a:r>
              <a:rPr lang="en-US" dirty="0" smtClean="0"/>
              <a:t>Recommends </a:t>
            </a:r>
            <a:r>
              <a:rPr lang="en-US" dirty="0"/>
              <a:t>yearly budget for Board </a:t>
            </a:r>
            <a:r>
              <a:rPr lang="en-US" dirty="0" smtClean="0"/>
              <a:t>approval.</a:t>
            </a:r>
          </a:p>
          <a:p>
            <a:pPr lvl="1"/>
            <a:r>
              <a:rPr lang="en-US" dirty="0" smtClean="0"/>
              <a:t>Carefully </a:t>
            </a:r>
            <a:r>
              <a:rPr lang="en-US" dirty="0"/>
              <a:t>manages organization's resources within those budget guidelines according to current laws and regulations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Human </a:t>
            </a:r>
            <a:r>
              <a:rPr lang="en-US" dirty="0"/>
              <a:t>Resource Management</a:t>
            </a:r>
          </a:p>
          <a:p>
            <a:pPr lvl="1"/>
            <a:r>
              <a:rPr lang="en-US" dirty="0" smtClean="0"/>
              <a:t>Effectively </a:t>
            </a:r>
            <a:r>
              <a:rPr lang="en-US" dirty="0"/>
              <a:t>manages the human resources of the organization according </a:t>
            </a:r>
            <a:r>
              <a:rPr lang="en-US" dirty="0" smtClean="0"/>
              <a:t>to </a:t>
            </a:r>
            <a:r>
              <a:rPr lang="en-US" dirty="0"/>
              <a:t>current laws and regulations.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Community </a:t>
            </a:r>
            <a:r>
              <a:rPr lang="en-US" dirty="0"/>
              <a:t>and Public Relations</a:t>
            </a:r>
          </a:p>
          <a:p>
            <a:pPr lvl="1"/>
            <a:r>
              <a:rPr lang="en-US" dirty="0" smtClean="0"/>
              <a:t>Assures </a:t>
            </a:r>
            <a:r>
              <a:rPr lang="en-US" dirty="0"/>
              <a:t>the organization and its mission, programs, products and services are consistently presented in strong, positive image to relevant </a:t>
            </a:r>
            <a:r>
              <a:rPr lang="en-US" dirty="0" smtClean="0"/>
              <a:t>stakeholders.</a:t>
            </a:r>
            <a:endParaRPr lang="en-US" dirty="0"/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Fundraising </a:t>
            </a:r>
            <a:r>
              <a:rPr lang="en-US" dirty="0"/>
              <a:t>(nonprofit-specific)</a:t>
            </a:r>
          </a:p>
          <a:p>
            <a:pPr lvl="1"/>
            <a:r>
              <a:rPr lang="en-US" dirty="0" smtClean="0"/>
              <a:t>Oversees </a:t>
            </a:r>
            <a:r>
              <a:rPr lang="en-US" dirty="0"/>
              <a:t>fundraising planning and implementation, including </a:t>
            </a:r>
            <a:endParaRPr lang="en-US" dirty="0" smtClean="0"/>
          </a:p>
          <a:p>
            <a:pPr lvl="2"/>
            <a:r>
              <a:rPr lang="en-US" dirty="0" smtClean="0"/>
              <a:t>identifying </a:t>
            </a:r>
            <a:r>
              <a:rPr lang="en-US" dirty="0"/>
              <a:t>resource </a:t>
            </a:r>
            <a:r>
              <a:rPr lang="en-US" dirty="0" smtClean="0"/>
              <a:t>requirements</a:t>
            </a:r>
            <a:r>
              <a:rPr lang="en-US" dirty="0"/>
              <a:t>.</a:t>
            </a:r>
            <a:endParaRPr lang="en-US" dirty="0" smtClean="0"/>
          </a:p>
          <a:p>
            <a:pPr lvl="2"/>
            <a:r>
              <a:rPr lang="en-US" dirty="0" smtClean="0"/>
              <a:t>exploring </a:t>
            </a:r>
            <a:r>
              <a:rPr lang="en-US" dirty="0"/>
              <a:t>funding sources, </a:t>
            </a:r>
            <a:r>
              <a:rPr lang="en-US" dirty="0" smtClean="0"/>
              <a:t>and creating policies </a:t>
            </a:r>
            <a:r>
              <a:rPr lang="en-US" dirty="0"/>
              <a:t>to approach </a:t>
            </a:r>
            <a:r>
              <a:rPr lang="en-US" dirty="0" smtClean="0"/>
              <a:t>them.</a:t>
            </a:r>
          </a:p>
          <a:p>
            <a:pPr lvl="2"/>
            <a:r>
              <a:rPr lang="en-US" dirty="0" smtClean="0"/>
              <a:t>submitting </a:t>
            </a:r>
            <a:r>
              <a:rPr lang="en-US" dirty="0"/>
              <a:t>proposals and </a:t>
            </a:r>
            <a:r>
              <a:rPr lang="en-US" dirty="0" smtClean="0"/>
              <a:t>administrating </a:t>
            </a:r>
            <a:r>
              <a:rPr lang="en-US" dirty="0"/>
              <a:t>fundraising records and documentation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cientific </a:t>
            </a:r>
            <a:r>
              <a:rPr lang="en-US" dirty="0"/>
              <a:t>A</a:t>
            </a:r>
            <a:r>
              <a:rPr lang="en-US" dirty="0" smtClean="0"/>
              <a:t>pproach </a:t>
            </a:r>
            <a:r>
              <a:rPr lang="en-US" dirty="0"/>
              <a:t>of </a:t>
            </a:r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given by Frederick </a:t>
            </a:r>
            <a:r>
              <a:rPr lang="en-US" dirty="0"/>
              <a:t>Winslow Taylor (1856-1915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He is </a:t>
            </a:r>
            <a:r>
              <a:rPr lang="en-US" dirty="0"/>
              <a:t>considered “</a:t>
            </a:r>
            <a:r>
              <a:rPr lang="en-US" dirty="0">
                <a:solidFill>
                  <a:srgbClr val="FF0000"/>
                </a:solidFill>
              </a:rPr>
              <a:t>father of scientific management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It </a:t>
            </a:r>
            <a:r>
              <a:rPr lang="en-US" dirty="0"/>
              <a:t>is a classical management approach that emphasizes the scientific study of work methods to improve the efficiency of the workers</a:t>
            </a:r>
            <a:r>
              <a:rPr lang="en-US" dirty="0" smtClean="0"/>
              <a:t>.</a:t>
            </a:r>
          </a:p>
          <a:p>
            <a:r>
              <a:rPr lang="en-US" dirty="0"/>
              <a:t>Elements of scientific approach given by F.W. </a:t>
            </a:r>
            <a:r>
              <a:rPr lang="en-US" dirty="0" smtClean="0"/>
              <a:t>Taylor are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Scientific </a:t>
            </a:r>
            <a:r>
              <a:rPr lang="en-US" dirty="0"/>
              <a:t>Task </a:t>
            </a:r>
            <a:r>
              <a:rPr lang="en-US" dirty="0" smtClean="0"/>
              <a:t>Planning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Time Study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Motion study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Functional Foremanship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Standardization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Differential </a:t>
            </a:r>
            <a:r>
              <a:rPr lang="en-US" dirty="0"/>
              <a:t>piece rate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Scientific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Task </a:t>
            </a:r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Scientific </a:t>
            </a:r>
            <a:r>
              <a:rPr lang="en-US" dirty="0"/>
              <a:t>task planning is all about the total amount of work an average worker can do during a day under normal conditions. </a:t>
            </a:r>
            <a:endParaRPr lang="en-US" dirty="0" smtClean="0"/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should decide in advance what work is to be done, by whom, where and when.</a:t>
            </a:r>
          </a:p>
          <a:p>
            <a:pPr lvl="0"/>
            <a:r>
              <a:rPr lang="en-US" dirty="0"/>
              <a:t>Time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time study indicates that minimum time required finishing a particular job.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time study would indicate the time taken by workers to finish particular job is being recorded first and this information is being used to develop standard time</a:t>
            </a:r>
            <a:r>
              <a:rPr lang="en-US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14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study</a:t>
            </a:r>
          </a:p>
          <a:p>
            <a:pPr lvl="1"/>
            <a:r>
              <a:rPr lang="en-US" dirty="0" smtClean="0"/>
              <a:t>Motion </a:t>
            </a:r>
            <a:r>
              <a:rPr lang="en-US" dirty="0"/>
              <a:t>study is useful to find out best order of activity to do a particular job.</a:t>
            </a:r>
            <a:endParaRPr lang="en-US" sz="1800" dirty="0"/>
          </a:p>
          <a:p>
            <a:pPr lvl="0"/>
            <a:r>
              <a:rPr lang="en-US" dirty="0"/>
              <a:t>Functional Foremanship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order to achieve better production control, Taylor has given the concept of foremanship.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the factory has divided into various department.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department has in-charge of specialist.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functional foremanship playing role of specialist and provide expert advice to workers</a:t>
            </a:r>
            <a:r>
              <a:rPr lang="en-US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58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Harold </a:t>
            </a:r>
            <a:r>
              <a:rPr lang="en-US" dirty="0" smtClean="0"/>
              <a:t>Koontz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“</a:t>
            </a:r>
            <a:r>
              <a:rPr lang="en-US" dirty="0"/>
              <a:t>Management is an art of getting things done </a:t>
            </a:r>
            <a:r>
              <a:rPr lang="en-US" dirty="0" smtClean="0"/>
              <a:t>through and </a:t>
            </a:r>
            <a:r>
              <a:rPr lang="en-US" dirty="0"/>
              <a:t>with the people in formally organized groups. It is an art of creating an environment in which </a:t>
            </a:r>
            <a:r>
              <a:rPr lang="en-US" dirty="0" smtClean="0"/>
              <a:t>people can </a:t>
            </a:r>
            <a:r>
              <a:rPr lang="en-US" dirty="0"/>
              <a:t>perform and individuals and can co-operate towards achievement of group goals”.</a:t>
            </a:r>
          </a:p>
          <a:p>
            <a:endParaRPr lang="en-US" b="1" dirty="0" smtClean="0"/>
          </a:p>
          <a:p>
            <a:r>
              <a:rPr lang="en-US" dirty="0"/>
              <a:t>According to Henri </a:t>
            </a:r>
            <a:r>
              <a:rPr lang="en-US" dirty="0" err="1" smtClean="0"/>
              <a:t>Fayol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“Management is </a:t>
            </a:r>
            <a:r>
              <a:rPr lang="en-US" dirty="0"/>
              <a:t>to forecast (estimate</a:t>
            </a:r>
            <a:r>
              <a:rPr lang="en-US" dirty="0" smtClean="0"/>
              <a:t>), to </a:t>
            </a:r>
            <a:r>
              <a:rPr lang="en-US" dirty="0"/>
              <a:t>plan, to organize, </a:t>
            </a:r>
            <a:r>
              <a:rPr lang="en-US" dirty="0" smtClean="0"/>
              <a:t>to command</a:t>
            </a:r>
            <a:r>
              <a:rPr lang="en-US" dirty="0"/>
              <a:t>, to co-ordinate and control activities of others.”</a:t>
            </a:r>
          </a:p>
        </p:txBody>
      </p:sp>
    </p:spTree>
    <p:extLst>
      <p:ext uri="{BB962C8B-B14F-4D97-AF65-F5344CB8AC3E}">
        <p14:creationId xmlns:p14="http://schemas.microsoft.com/office/powerpoint/2010/main" val="39693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scientific Management standards have to be set well in advance for the </a:t>
            </a:r>
            <a:r>
              <a:rPr lang="en-US" dirty="0">
                <a:solidFill>
                  <a:srgbClr val="FF0000"/>
                </a:solidFill>
              </a:rPr>
              <a:t>task, materials, work method, quality, time, </a:t>
            </a:r>
            <a:r>
              <a:rPr lang="en-US" dirty="0" smtClean="0">
                <a:solidFill>
                  <a:srgbClr val="FF0000"/>
                </a:solidFill>
              </a:rPr>
              <a:t>cost </a:t>
            </a:r>
            <a:r>
              <a:rPr lang="en-US" dirty="0">
                <a:solidFill>
                  <a:srgbClr val="FF0000"/>
                </a:solidFill>
              </a:rPr>
              <a:t>and working condition</a:t>
            </a:r>
            <a:r>
              <a:rPr lang="en-US" dirty="0"/>
              <a:t> etc. </a:t>
            </a:r>
            <a:endParaRPr lang="en-US" dirty="0" smtClean="0"/>
          </a:p>
          <a:p>
            <a:pPr lvl="1"/>
            <a:r>
              <a:rPr lang="en-US" dirty="0" smtClean="0"/>
              <a:t>It helps </a:t>
            </a:r>
            <a:r>
              <a:rPr lang="en-US" dirty="0"/>
              <a:t>in simplifying the process of production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reducing waste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improving quality </a:t>
            </a:r>
            <a:r>
              <a:rPr lang="en-US" dirty="0">
                <a:solidFill>
                  <a:srgbClr val="FF0000"/>
                </a:solidFill>
              </a:rPr>
              <a:t>of product and maximum utilization of available resources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piece rate system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order to motivate workers, incentive based wage system has been developed.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concept of piece rate system is based on competence of workers.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competent workers are paid more wages than incompetent one.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also encourages incompetent workers to improve their performance and achieve their standards.</a:t>
            </a:r>
          </a:p>
        </p:txBody>
      </p:sp>
    </p:spTree>
    <p:extLst>
      <p:ext uri="{BB962C8B-B14F-4D97-AF65-F5344CB8AC3E}">
        <p14:creationId xmlns:p14="http://schemas.microsoft.com/office/powerpoint/2010/main" val="2699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of </a:t>
            </a:r>
            <a:r>
              <a:rPr lang="en-US" dirty="0" smtClean="0"/>
              <a:t>Scientific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Unfair mechanism</a:t>
            </a:r>
          </a:p>
          <a:p>
            <a:pPr marL="857250" lvl="1" indent="-457200"/>
            <a:r>
              <a:rPr lang="en-US" dirty="0" smtClean="0"/>
              <a:t>Scientific Management’s </a:t>
            </a:r>
            <a:r>
              <a:rPr lang="en-US" dirty="0"/>
              <a:t>main objective is to increase workers’ productivity but management did not share the benefits of increased productivity with workers.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Depersonalized Work</a:t>
            </a:r>
          </a:p>
          <a:p>
            <a:pPr marL="857250" lvl="1" indent="-457200"/>
            <a:r>
              <a:rPr lang="en-US" dirty="0" smtClean="0"/>
              <a:t>Workers </a:t>
            </a:r>
            <a:r>
              <a:rPr lang="en-US" dirty="0"/>
              <a:t>have to do work repeatedly.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These </a:t>
            </a:r>
            <a:r>
              <a:rPr lang="en-US" dirty="0"/>
              <a:t>generate monotony and boredom.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Un-psychological</a:t>
            </a:r>
          </a:p>
          <a:p>
            <a:pPr marL="857250" lvl="1" indent="-457200"/>
            <a:r>
              <a:rPr lang="en-US" dirty="0" smtClean="0"/>
              <a:t>In </a:t>
            </a:r>
            <a:r>
              <a:rPr lang="en-US" dirty="0"/>
              <a:t>scientific Management there is no specific information given that how wages should be distributed as a result it becomes un-psychological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of </a:t>
            </a:r>
            <a:r>
              <a:rPr lang="en-US" dirty="0" smtClean="0"/>
              <a:t>Scientific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Unoriginal</a:t>
            </a:r>
          </a:p>
          <a:p>
            <a:pPr marL="857250" lvl="1" indent="-457200"/>
            <a:r>
              <a:rPr lang="en-US" dirty="0" smtClean="0"/>
              <a:t>Some people says F. W</a:t>
            </a:r>
            <a:r>
              <a:rPr lang="en-US" dirty="0"/>
              <a:t>. Taylor has copied this approach from someone else’s approach.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Unrealistic</a:t>
            </a:r>
          </a:p>
          <a:p>
            <a:pPr marL="857250" lvl="1" indent="-457200"/>
            <a:r>
              <a:rPr lang="en-US" dirty="0" smtClean="0"/>
              <a:t>F. W. Taylor </a:t>
            </a:r>
            <a:r>
              <a:rPr lang="en-US" dirty="0"/>
              <a:t>has not believed in motivation, financial needs also. That is the reason why this concept is unrealistic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Fayol</a:t>
            </a:r>
            <a:r>
              <a:rPr lang="en-US" dirty="0"/>
              <a:t>, the business operations of an organization could be divided into six activities.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Technical</a:t>
            </a:r>
            <a:r>
              <a:rPr lang="en-US" dirty="0"/>
              <a:t>: producing and manufacturing products.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Commercial</a:t>
            </a:r>
            <a:r>
              <a:rPr lang="en-US" dirty="0"/>
              <a:t>: Buying, selling and exchange.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Financial</a:t>
            </a:r>
            <a:r>
              <a:rPr lang="en-US" dirty="0"/>
              <a:t>: Search for an optimal use of capital.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Security</a:t>
            </a:r>
            <a:r>
              <a:rPr lang="en-US" dirty="0"/>
              <a:t>: protecting an employees and property.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Accounting</a:t>
            </a:r>
            <a:r>
              <a:rPr lang="en-US" dirty="0"/>
              <a:t>: recording and taking stick of costs, profits and liabilities, maintain balance sheets, and compiling statistics.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Managerial</a:t>
            </a:r>
            <a:r>
              <a:rPr lang="en-US" dirty="0"/>
              <a:t>: planning, organizing, commanding, coordinating and controlling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Fourteen principles </a:t>
            </a:r>
            <a:r>
              <a:rPr lang="en-US" dirty="0"/>
              <a:t>of management given by Henry </a:t>
            </a:r>
            <a:r>
              <a:rPr lang="en-US" dirty="0" err="1" smtClean="0"/>
              <a:t>Fayol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Division </a:t>
            </a:r>
            <a:r>
              <a:rPr lang="en-US" dirty="0"/>
              <a:t>of </a:t>
            </a:r>
            <a:r>
              <a:rPr lang="en-US" dirty="0" smtClean="0"/>
              <a:t>work</a:t>
            </a:r>
          </a:p>
          <a:p>
            <a:pPr marL="857250" lvl="1" indent="-457200"/>
            <a:r>
              <a:rPr lang="en-US" dirty="0" smtClean="0"/>
              <a:t>Work </a:t>
            </a:r>
            <a:r>
              <a:rPr lang="en-US" dirty="0"/>
              <a:t>should be divided </a:t>
            </a:r>
            <a:r>
              <a:rPr lang="en-US" dirty="0" smtClean="0"/>
              <a:t>with </a:t>
            </a:r>
            <a:r>
              <a:rPr lang="en-US" dirty="0"/>
              <a:t>various individual according to their expertise skills and knowledge in a particular area.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With </a:t>
            </a:r>
            <a:r>
              <a:rPr lang="en-US" dirty="0"/>
              <a:t>division of work it helps individual in acquiring speed, accuracy in his performance.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Specialization </a:t>
            </a:r>
            <a:r>
              <a:rPr lang="en-US" dirty="0"/>
              <a:t>leads to efficiency and effectiveness for </a:t>
            </a:r>
            <a:r>
              <a:rPr lang="en-US" dirty="0" smtClean="0"/>
              <a:t>organization.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Authority </a:t>
            </a:r>
            <a:r>
              <a:rPr lang="en-US" dirty="0"/>
              <a:t>and </a:t>
            </a:r>
            <a:r>
              <a:rPr lang="en-US" dirty="0" smtClean="0"/>
              <a:t>Responsibility</a:t>
            </a:r>
          </a:p>
          <a:p>
            <a:pPr marL="857250" lvl="1" indent="-457200"/>
            <a:r>
              <a:rPr lang="en-US" dirty="0" smtClean="0"/>
              <a:t>Authority </a:t>
            </a:r>
            <a:r>
              <a:rPr lang="en-US" dirty="0"/>
              <a:t>was defined by </a:t>
            </a:r>
            <a:r>
              <a:rPr lang="en-US" dirty="0" err="1"/>
              <a:t>Fayol</a:t>
            </a:r>
            <a:r>
              <a:rPr lang="en-US" dirty="0"/>
              <a:t> as the right to give orders and powers to </a:t>
            </a:r>
            <a:r>
              <a:rPr lang="en-US" dirty="0" smtClean="0"/>
              <a:t>assign </a:t>
            </a:r>
            <a:r>
              <a:rPr lang="en-US" dirty="0"/>
              <a:t>duty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 smtClean="0"/>
              <a:t>Responsibility involves </a:t>
            </a:r>
            <a:r>
              <a:rPr lang="en-US" dirty="0"/>
              <a:t>being accountable, and is therefore naturally associated with authority.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Whoever accepts </a:t>
            </a:r>
            <a:r>
              <a:rPr lang="en-US" dirty="0"/>
              <a:t>authority also </a:t>
            </a:r>
            <a:r>
              <a:rPr lang="en-US" dirty="0" smtClean="0"/>
              <a:t>accepts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23018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Unity </a:t>
            </a:r>
            <a:r>
              <a:rPr lang="en-US" dirty="0"/>
              <a:t>of </a:t>
            </a:r>
            <a:r>
              <a:rPr lang="en-US" dirty="0" smtClean="0"/>
              <a:t>command</a:t>
            </a:r>
          </a:p>
          <a:p>
            <a:pPr marL="857250" lvl="1" indent="-457200"/>
            <a:r>
              <a:rPr lang="en-US" dirty="0" smtClean="0"/>
              <a:t>Subordinates </a:t>
            </a:r>
            <a:r>
              <a:rPr lang="en-US" dirty="0"/>
              <a:t>should receive orders and be answerable to one and only one boss at a time.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Unity </a:t>
            </a:r>
            <a:r>
              <a:rPr lang="en-US" dirty="0"/>
              <a:t>of command provides the enterprise of disciplined, stable and orderly existence.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It </a:t>
            </a:r>
            <a:r>
              <a:rPr lang="en-US" dirty="0"/>
              <a:t>creates </a:t>
            </a:r>
            <a:r>
              <a:rPr lang="en-US" dirty="0" smtClean="0"/>
              <a:t>melodious </a:t>
            </a:r>
            <a:r>
              <a:rPr lang="en-US" dirty="0"/>
              <a:t>relationship between superiors and </a:t>
            </a:r>
            <a:r>
              <a:rPr lang="en-US" dirty="0" smtClean="0"/>
              <a:t>sub-ordinates.</a:t>
            </a:r>
          </a:p>
          <a:p>
            <a:pPr marL="457200" indent="-457200">
              <a:buFont typeface="+mj-lt"/>
              <a:buAutoNum type="arabicParenR" startAt="3"/>
            </a:pPr>
            <a:r>
              <a:rPr lang="en-US" dirty="0" smtClean="0"/>
              <a:t>Unity </a:t>
            </a:r>
            <a:r>
              <a:rPr lang="en-US" dirty="0"/>
              <a:t>of Direction: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According </a:t>
            </a:r>
            <a:r>
              <a:rPr lang="en-US" dirty="0"/>
              <a:t>to this principle, efforts of all the members of the organization should be directed towards common </a:t>
            </a:r>
            <a:r>
              <a:rPr lang="en-US" dirty="0" smtClean="0"/>
              <a:t>goal.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/>
              <a:t>Subordination of Individual Interests to the General Interests</a:t>
            </a:r>
          </a:p>
          <a:p>
            <a:pPr marL="857250" lvl="1" indent="-457200"/>
            <a:r>
              <a:rPr lang="en-US" dirty="0"/>
              <a:t>The interests of one person should not take priority over the interests of the organization as a whole.</a:t>
            </a:r>
          </a:p>
          <a:p>
            <a:pPr marL="857250" lvl="1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6"/>
            </a:pPr>
            <a:r>
              <a:rPr lang="en-US" dirty="0" smtClean="0"/>
              <a:t>Equity</a:t>
            </a:r>
          </a:p>
          <a:p>
            <a:pPr marL="857250" lvl="1" indent="-457200"/>
            <a:r>
              <a:rPr lang="en-US" dirty="0" smtClean="0"/>
              <a:t>Equity </a:t>
            </a:r>
            <a:r>
              <a:rPr lang="en-US" dirty="0"/>
              <a:t>means all employees should be treated in organization as equally as possible.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Equity </a:t>
            </a:r>
            <a:r>
              <a:rPr lang="en-US" dirty="0"/>
              <a:t>is combination of fairness, kindness and </a:t>
            </a:r>
            <a:r>
              <a:rPr lang="en-US" dirty="0" smtClean="0"/>
              <a:t>justice.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US" dirty="0" smtClean="0"/>
              <a:t>Order</a:t>
            </a:r>
          </a:p>
          <a:p>
            <a:pPr marL="857250" lvl="1" indent="-457200"/>
            <a:r>
              <a:rPr lang="en-US" dirty="0" smtClean="0"/>
              <a:t>This </a:t>
            </a:r>
            <a:r>
              <a:rPr lang="en-US" dirty="0"/>
              <a:t>principle is concerned with proper and systematic arrangement of things and people.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Arrangement </a:t>
            </a:r>
            <a:r>
              <a:rPr lang="en-US" dirty="0"/>
              <a:t>of things is called material order and people are called social order.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Material </a:t>
            </a:r>
            <a:r>
              <a:rPr lang="en-US" dirty="0"/>
              <a:t>order – there should be safe, appropriate and specific place for every material or machinery.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Social </a:t>
            </a:r>
            <a:r>
              <a:rPr lang="en-US" dirty="0"/>
              <a:t>order – selection and appointment of most suitable person on the right place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1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8"/>
            </a:pPr>
            <a:r>
              <a:rPr lang="en-US" dirty="0" smtClean="0"/>
              <a:t>Scalar Chain</a:t>
            </a:r>
          </a:p>
          <a:p>
            <a:pPr marL="857250" lvl="1" indent="-457200"/>
            <a:r>
              <a:rPr lang="en-US" dirty="0" smtClean="0"/>
              <a:t>Managers </a:t>
            </a:r>
            <a:r>
              <a:rPr lang="en-US" dirty="0"/>
              <a:t>in hierarchies are part of a chain like authority scale.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Each </a:t>
            </a:r>
            <a:r>
              <a:rPr lang="en-US" dirty="0"/>
              <a:t>manager, from the first line supervisor to the president, possesses certain amounts of authority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/>
              <a:t>Employee will communicate with lower level manager.</a:t>
            </a:r>
          </a:p>
          <a:p>
            <a:pPr marL="857250" lvl="1" indent="-457200"/>
            <a:r>
              <a:rPr lang="en-US" dirty="0" smtClean="0"/>
              <a:t>Lower </a:t>
            </a:r>
            <a:r>
              <a:rPr lang="en-US" dirty="0"/>
              <a:t>level managers should always keep upper level managers informed of their work activities. </a:t>
            </a:r>
            <a:endParaRPr lang="en-US" dirty="0" smtClean="0"/>
          </a:p>
          <a:p>
            <a:pPr marL="457200" indent="-457200">
              <a:buFont typeface="+mj-lt"/>
              <a:buAutoNum type="arabicParenR" startAt="8"/>
            </a:pPr>
            <a:r>
              <a:rPr lang="en-US" dirty="0" smtClean="0"/>
              <a:t>Discipline</a:t>
            </a:r>
          </a:p>
          <a:p>
            <a:pPr marL="857250" lvl="1" indent="-457200"/>
            <a:r>
              <a:rPr lang="en-US" dirty="0" smtClean="0"/>
              <a:t>According </a:t>
            </a:r>
            <a:r>
              <a:rPr lang="en-US" dirty="0"/>
              <a:t>to </a:t>
            </a:r>
            <a:r>
              <a:rPr lang="en-US" dirty="0" err="1"/>
              <a:t>Fayol</a:t>
            </a:r>
            <a:r>
              <a:rPr lang="en-US" dirty="0"/>
              <a:t>, “Discipline means sincerity, respect of authority and observance of rules and regulation of the enterprise”.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This </a:t>
            </a:r>
            <a:r>
              <a:rPr lang="en-US" dirty="0"/>
              <a:t>principle applies that subordinate should respect their superiors and obey their </a:t>
            </a:r>
            <a:r>
              <a:rPr lang="en-US" dirty="0" smtClean="0"/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27627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0"/>
            </a:pPr>
            <a:r>
              <a:rPr lang="en-US" dirty="0" smtClean="0"/>
              <a:t>Initiative</a:t>
            </a:r>
          </a:p>
          <a:p>
            <a:pPr marL="857250" lvl="1" indent="-457200"/>
            <a:r>
              <a:rPr lang="en-US" dirty="0" smtClean="0"/>
              <a:t>Workers </a:t>
            </a:r>
            <a:r>
              <a:rPr lang="en-US" dirty="0"/>
              <a:t>should be encouraged to take initiative in the work assigned to them. </a:t>
            </a:r>
            <a:endParaRPr lang="en-US" dirty="0" smtClean="0"/>
          </a:p>
          <a:p>
            <a:pPr marL="857250" lvl="1" indent="-457200"/>
            <a:r>
              <a:rPr lang="en-US" dirty="0" err="1" smtClean="0"/>
              <a:t>Fayol</a:t>
            </a:r>
            <a:r>
              <a:rPr lang="en-US" dirty="0" smtClean="0"/>
              <a:t> </a:t>
            </a:r>
            <a:r>
              <a:rPr lang="en-US" dirty="0"/>
              <a:t>advised that management should provide opportunity to its employees to suggest ideas, experiences and new method of </a:t>
            </a:r>
            <a:r>
              <a:rPr lang="en-US" dirty="0" smtClean="0"/>
              <a:t>work.</a:t>
            </a:r>
          </a:p>
          <a:p>
            <a:pPr marL="457200" indent="-457200">
              <a:buFont typeface="+mj-lt"/>
              <a:buAutoNum type="arabicParenR" startAt="10"/>
            </a:pPr>
            <a:r>
              <a:rPr lang="en-US" dirty="0" smtClean="0"/>
              <a:t>Fair remuneration</a:t>
            </a:r>
          </a:p>
          <a:p>
            <a:pPr marL="857250" lvl="1" indent="-457200"/>
            <a:r>
              <a:rPr lang="en-US" dirty="0" err="1" smtClean="0"/>
              <a:t>Fayol</a:t>
            </a:r>
            <a:r>
              <a:rPr lang="en-US" dirty="0" smtClean="0"/>
              <a:t> </a:t>
            </a:r>
            <a:r>
              <a:rPr lang="en-US" dirty="0"/>
              <a:t>suggested that remuneration to be paid to the workers should be fair, reasonable, satisfactory and rewarding of the efforts.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As </a:t>
            </a:r>
            <a:r>
              <a:rPr lang="en-US" dirty="0"/>
              <a:t>far as possible remuneration should satisfy employer as well as employee. </a:t>
            </a:r>
            <a:endParaRPr lang="en-US" dirty="0" smtClean="0"/>
          </a:p>
          <a:p>
            <a:pPr marL="857250" lvl="1" indent="-457200"/>
            <a:r>
              <a:rPr lang="en-US" dirty="0" err="1" smtClean="0"/>
              <a:t>Fayol</a:t>
            </a:r>
            <a:r>
              <a:rPr lang="en-US" dirty="0" smtClean="0"/>
              <a:t> </a:t>
            </a:r>
            <a:r>
              <a:rPr lang="en-US" dirty="0"/>
              <a:t>also recommended provision of other benefits such as free education, medical and residential facilities to </a:t>
            </a:r>
            <a:r>
              <a:rPr lang="en-US" dirty="0" smtClean="0"/>
              <a:t>workers.</a:t>
            </a:r>
          </a:p>
        </p:txBody>
      </p:sp>
    </p:spTree>
    <p:extLst>
      <p:ext uri="{BB962C8B-B14F-4D97-AF65-F5344CB8AC3E}">
        <p14:creationId xmlns:p14="http://schemas.microsoft.com/office/powerpoint/2010/main" val="11253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cope </a:t>
            </a:r>
            <a:r>
              <a:rPr lang="en-US" dirty="0"/>
              <a:t>of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Production </a:t>
            </a:r>
            <a:r>
              <a:rPr lang="en-US" dirty="0" smtClean="0"/>
              <a:t>management:</a:t>
            </a:r>
          </a:p>
          <a:p>
            <a:pPr lvl="1"/>
            <a:r>
              <a:rPr lang="en-US" dirty="0" smtClean="0"/>
              <a:t>Production </a:t>
            </a:r>
            <a:r>
              <a:rPr lang="en-US" dirty="0"/>
              <a:t>means creation of utilities by converting raw material in to final product by various scientific methods and regulations. </a:t>
            </a:r>
            <a:endParaRPr lang="en-US" dirty="0" smtClean="0"/>
          </a:p>
          <a:p>
            <a:pPr lvl="1"/>
            <a:r>
              <a:rPr lang="en-US" dirty="0" smtClean="0"/>
              <a:t>Area of management which deals with production is known as  production management.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Marketing </a:t>
            </a:r>
            <a:r>
              <a:rPr lang="en-US" dirty="0" smtClean="0"/>
              <a:t>management:</a:t>
            </a:r>
          </a:p>
          <a:p>
            <a:pPr lvl="1"/>
            <a:r>
              <a:rPr lang="en-US" dirty="0" smtClean="0"/>
              <a:t>Marketing </a:t>
            </a:r>
            <a:r>
              <a:rPr lang="en-US" dirty="0"/>
              <a:t>management involves distribution of the product to the buyers. 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Finance </a:t>
            </a:r>
            <a:r>
              <a:rPr lang="en-US" dirty="0"/>
              <a:t>and accounting </a:t>
            </a:r>
            <a:r>
              <a:rPr lang="en-US" dirty="0" smtClean="0"/>
              <a:t>management:</a:t>
            </a:r>
          </a:p>
          <a:p>
            <a:pPr lvl="1"/>
            <a:r>
              <a:rPr lang="en-US" dirty="0" smtClean="0"/>
              <a:t>Financial </a:t>
            </a:r>
            <a:r>
              <a:rPr lang="en-US" dirty="0"/>
              <a:t>and accounting management deals with managerial activities related to </a:t>
            </a:r>
            <a:r>
              <a:rPr lang="en-US" dirty="0" smtClean="0"/>
              <a:t>obtaining </a:t>
            </a:r>
            <a:r>
              <a:rPr lang="en-US" dirty="0"/>
              <a:t>and utilization of fund for business purpose.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55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2"/>
            </a:pPr>
            <a:r>
              <a:rPr lang="en-US" dirty="0" smtClean="0"/>
              <a:t>Stability</a:t>
            </a:r>
          </a:p>
          <a:p>
            <a:pPr marL="857250" lvl="1" indent="-457200"/>
            <a:r>
              <a:rPr lang="en-US" dirty="0" err="1" smtClean="0"/>
              <a:t>Fayol</a:t>
            </a:r>
            <a:r>
              <a:rPr lang="en-US" dirty="0" smtClean="0"/>
              <a:t> highlighted </a:t>
            </a:r>
            <a:r>
              <a:rPr lang="en-US" dirty="0"/>
              <a:t>that employees should not be moved frequently, from one job to </a:t>
            </a:r>
            <a:r>
              <a:rPr lang="en-US" dirty="0" smtClean="0"/>
              <a:t>another.</a:t>
            </a:r>
          </a:p>
          <a:p>
            <a:pPr marL="457200" indent="-457200">
              <a:buFont typeface="+mj-lt"/>
              <a:buAutoNum type="arabicParenR" startAt="12"/>
            </a:pPr>
            <a:r>
              <a:rPr lang="en-US" dirty="0" smtClean="0"/>
              <a:t>Stability </a:t>
            </a:r>
            <a:r>
              <a:rPr lang="en-US" dirty="0"/>
              <a:t>of Tenure of </a:t>
            </a:r>
            <a:r>
              <a:rPr lang="en-US" dirty="0" smtClean="0"/>
              <a:t>Personnel</a:t>
            </a:r>
          </a:p>
          <a:p>
            <a:pPr marL="857250" lvl="1" indent="-457200"/>
            <a:r>
              <a:rPr lang="en-US" dirty="0" smtClean="0"/>
              <a:t>Retaining </a:t>
            </a:r>
            <a:r>
              <a:rPr lang="en-US" dirty="0"/>
              <a:t>productive employees should always be a high priority of management.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Recruitment </a:t>
            </a:r>
            <a:r>
              <a:rPr lang="en-US" dirty="0"/>
              <a:t>and Selection Costs, as well as increased product-reject rates are usually associated with hiring new </a:t>
            </a:r>
            <a:r>
              <a:rPr lang="en-US" dirty="0" smtClean="0"/>
              <a:t>workers.</a:t>
            </a:r>
          </a:p>
          <a:p>
            <a:pPr marL="457200" indent="-457200">
              <a:buFont typeface="+mj-lt"/>
              <a:buAutoNum type="arabicParenR" startAt="12"/>
            </a:pPr>
            <a:r>
              <a:rPr lang="en-US" dirty="0" err="1" smtClean="0"/>
              <a:t>Espirit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Corps</a:t>
            </a:r>
          </a:p>
          <a:p>
            <a:pPr marL="857250" lvl="1" indent="-457200"/>
            <a:r>
              <a:rPr lang="en-US" dirty="0" smtClean="0"/>
              <a:t>Management </a:t>
            </a:r>
            <a:r>
              <a:rPr lang="en-US" dirty="0"/>
              <a:t>should encourage </a:t>
            </a:r>
            <a:r>
              <a:rPr lang="en-US" dirty="0" smtClean="0"/>
              <a:t>coordination </a:t>
            </a:r>
            <a:r>
              <a:rPr lang="en-US" dirty="0"/>
              <a:t>and general good feelings among employees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5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Maslow’s Hierarchy of </a:t>
            </a:r>
            <a:r>
              <a:rPr lang="en-US" dirty="0" smtClean="0"/>
              <a:t>Need Theory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362200" y="734704"/>
            <a:ext cx="6591300" cy="56388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4999" y="3352800"/>
            <a:ext cx="7153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979" y="4267200"/>
            <a:ext cx="7701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6344" y="4993341"/>
            <a:ext cx="8122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962" y="5679141"/>
            <a:ext cx="851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447" y="6373504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5859" y="57867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Physiological Needs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35859" y="511844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Safety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35859" y="4446503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</a:t>
            </a:r>
            <a:r>
              <a:rPr lang="en-US" sz="2400" dirty="0" smtClean="0"/>
              <a:t>Needs/ Love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-35859" y="359525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Esteem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35859" y="276990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Self-Actualization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9010" y="5832901"/>
            <a:ext cx="563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Breathing, Food, Water, Sleep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9450" y="5160611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Security of body, employment, resources etc.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175" y="4493141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Friendship, Family etc.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1025" y="3502923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Self-esteem, Confidence, </a:t>
            </a:r>
            <a:r>
              <a:rPr lang="en-US" smtClean="0"/>
              <a:t>achivement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2841" y="1846293"/>
            <a:ext cx="170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Morality, Creativity, Spontaneity, </a:t>
            </a:r>
            <a:r>
              <a:rPr lang="en-US" dirty="0"/>
              <a:t>P</a:t>
            </a:r>
            <a:r>
              <a:rPr lang="en-US" dirty="0" smtClean="0"/>
              <a:t>roblem Solving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3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6" grpId="0"/>
      <p:bldP spid="27" grpId="0"/>
      <p:bldP spid="28" grpId="0"/>
      <p:bldP spid="29" grpId="0"/>
      <p:bldP spid="3" grpId="0"/>
      <p:bldP spid="4" grpId="0"/>
      <p:bldP spid="6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Physiological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Physiological </a:t>
            </a:r>
            <a:r>
              <a:rPr lang="en-US" dirty="0"/>
              <a:t>needs are those required to sustain life, such </a:t>
            </a:r>
            <a:r>
              <a:rPr lang="en-US" dirty="0" smtClean="0"/>
              <a:t>as air, water, nourishment, sleep etc.</a:t>
            </a:r>
          </a:p>
          <a:p>
            <a:r>
              <a:rPr lang="en-US" dirty="0" smtClean="0"/>
              <a:t>According </a:t>
            </a:r>
            <a:r>
              <a:rPr lang="en-US" dirty="0"/>
              <a:t>to Maslow's theory, if such needs are not satisfied then one's motivation will arise from the </a:t>
            </a:r>
            <a:r>
              <a:rPr lang="en-US" dirty="0" smtClean="0"/>
              <a:t>mission </a:t>
            </a:r>
            <a:r>
              <a:rPr lang="en-US" dirty="0"/>
              <a:t>to satisfy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Higher </a:t>
            </a:r>
            <a:r>
              <a:rPr lang="en-US" dirty="0"/>
              <a:t>needs such as social needs and esteem are not felt until one has met the basic </a:t>
            </a:r>
            <a:r>
              <a:rPr lang="en-US" dirty="0" smtClean="0"/>
              <a:t>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physiological needs are met, one's attention turns to safety and </a:t>
            </a:r>
            <a:r>
              <a:rPr lang="en-US" dirty="0" smtClean="0"/>
              <a:t>security.</a:t>
            </a:r>
          </a:p>
          <a:p>
            <a:r>
              <a:rPr lang="en-US" dirty="0" smtClean="0"/>
              <a:t>Such </a:t>
            </a:r>
            <a:r>
              <a:rPr lang="en-US" dirty="0"/>
              <a:t>needs might be fulfilled </a:t>
            </a:r>
            <a:r>
              <a:rPr lang="en-US" dirty="0" smtClean="0"/>
              <a:t>by Living </a:t>
            </a:r>
            <a:r>
              <a:rPr lang="en-US" dirty="0"/>
              <a:t>in a safe </a:t>
            </a:r>
            <a:r>
              <a:rPr lang="en-US" dirty="0" smtClean="0"/>
              <a:t>area, Medical insurance, Job security, Financial reserves.</a:t>
            </a:r>
          </a:p>
        </p:txBody>
      </p:sp>
    </p:spTree>
    <p:extLst>
      <p:ext uri="{BB962C8B-B14F-4D97-AF65-F5344CB8AC3E}">
        <p14:creationId xmlns:p14="http://schemas.microsoft.com/office/powerpoint/2010/main" val="8742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a person has met the lower level physiological and safety needs, higher level needs become important, the first of which are social needs. 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/>
              <a:t>needs are those related to interaction with other people and may </a:t>
            </a:r>
            <a:r>
              <a:rPr lang="en-US" dirty="0" smtClean="0"/>
              <a:t>include </a:t>
            </a:r>
            <a:r>
              <a:rPr lang="en-US" dirty="0" smtClean="0">
                <a:solidFill>
                  <a:srgbClr val="FF0000"/>
                </a:solidFill>
              </a:rPr>
              <a:t>Need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friends, Need </a:t>
            </a:r>
            <a:r>
              <a:rPr lang="en-US" dirty="0">
                <a:solidFill>
                  <a:srgbClr val="FF0000"/>
                </a:solidFill>
              </a:rPr>
              <a:t>to give and receive </a:t>
            </a:r>
            <a:r>
              <a:rPr lang="en-US" dirty="0" smtClean="0">
                <a:solidFill>
                  <a:srgbClr val="FF0000"/>
                </a:solidFill>
              </a:rPr>
              <a:t>love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a person feels a sense of "belonging", the need to feel important arises. </a:t>
            </a:r>
            <a:endParaRPr lang="en-US" dirty="0" smtClean="0"/>
          </a:p>
          <a:p>
            <a:r>
              <a:rPr lang="en-US" dirty="0" smtClean="0"/>
              <a:t>Esteem </a:t>
            </a:r>
            <a:r>
              <a:rPr lang="en-US" dirty="0"/>
              <a:t>needs may be classified as internal or external. </a:t>
            </a:r>
            <a:endParaRPr lang="en-US" dirty="0" smtClean="0"/>
          </a:p>
          <a:p>
            <a:r>
              <a:rPr lang="en-US" dirty="0" smtClean="0"/>
              <a:t>Internal </a:t>
            </a:r>
            <a:r>
              <a:rPr lang="en-US" dirty="0"/>
              <a:t>esteem needs are those related to self-esteem such as self-respect and achievement. </a:t>
            </a:r>
            <a:endParaRPr lang="en-US" dirty="0" smtClean="0"/>
          </a:p>
          <a:p>
            <a:r>
              <a:rPr lang="en-US" dirty="0"/>
              <a:t>External esteem needs are those such as social status and recognition. </a:t>
            </a:r>
          </a:p>
          <a:p>
            <a:r>
              <a:rPr lang="en-US" dirty="0"/>
              <a:t>Some esteem needs are Self-respect, Achievement, Attention, Recognition, </a:t>
            </a:r>
            <a:r>
              <a:rPr lang="en-US" dirty="0" smtClean="0"/>
              <a:t>Reputation.</a:t>
            </a:r>
            <a:endParaRPr lang="en-US" dirty="0"/>
          </a:p>
          <a:p>
            <a:r>
              <a:rPr lang="en-US" dirty="0"/>
              <a:t>Maslow later refined his model to include a level between esteem needs and self-actualization: the need for knowledge and aesthetics.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Self-Actualization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Self-actualization </a:t>
            </a:r>
            <a:r>
              <a:rPr lang="en-US" dirty="0"/>
              <a:t>is the </a:t>
            </a:r>
            <a:r>
              <a:rPr lang="en-US" dirty="0" smtClean="0"/>
              <a:t>peak </a:t>
            </a:r>
            <a:r>
              <a:rPr lang="en-US" dirty="0"/>
              <a:t>of Maslow's hierarchy of needs.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smtClean="0"/>
              <a:t>journey </a:t>
            </a:r>
            <a:r>
              <a:rPr lang="en-US" dirty="0"/>
              <a:t>of reaching one's full potential as a person.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lower level needs, this need is never fully </a:t>
            </a:r>
            <a:r>
              <a:rPr lang="en-US" dirty="0" smtClean="0"/>
              <a:t>satisfied.</a:t>
            </a:r>
          </a:p>
          <a:p>
            <a:r>
              <a:rPr lang="en-US" dirty="0" smtClean="0"/>
              <a:t>Self-actualized people tend to have needs such as Truth, Justice, Sense, Importance etc.</a:t>
            </a:r>
          </a:p>
          <a:p>
            <a:r>
              <a:rPr lang="en-US" dirty="0" smtClean="0"/>
              <a:t>Self-actualized </a:t>
            </a:r>
            <a:r>
              <a:rPr lang="en-US" dirty="0"/>
              <a:t>persons have frequent occurrences of peak experiences, which are energized moments of profound happiness and harmony. </a:t>
            </a:r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Maslow, only a small percentage of the population reaches the level of self-actualization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</a:t>
            </a:r>
            <a:r>
              <a:rPr lang="en-US" dirty="0"/>
              <a:t>of </a:t>
            </a:r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Proactive </a:t>
            </a:r>
            <a:r>
              <a:rPr lang="en-US" dirty="0"/>
              <a:t>vs. </a:t>
            </a:r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The brilliant </a:t>
            </a:r>
            <a:r>
              <a:rPr lang="en-US" dirty="0"/>
              <a:t>leader is always thinking three steps ahead. 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to </a:t>
            </a:r>
            <a:r>
              <a:rPr lang="en-US" dirty="0" smtClean="0"/>
              <a:t>his </a:t>
            </a:r>
            <a:r>
              <a:rPr lang="en-US" dirty="0"/>
              <a:t>own environment with the goal of avoiding problems before they arise.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Flexible/Adaptable</a:t>
            </a:r>
            <a:endParaRPr lang="en-US" dirty="0"/>
          </a:p>
          <a:p>
            <a:pPr lvl="1"/>
            <a:r>
              <a:rPr lang="en-US" dirty="0"/>
              <a:t>How do you handle yourself in unexpected or uncomfortable situations? 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effective leader will adapt to new surroundings and situations, doing his/her best to adjust.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Respectful</a:t>
            </a:r>
          </a:p>
          <a:p>
            <a:pPr lvl="1"/>
            <a:r>
              <a:rPr lang="en-US" dirty="0"/>
              <a:t>Treating others with respect will ultimately earn respect.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Quiet Confidence</a:t>
            </a:r>
          </a:p>
          <a:p>
            <a:pPr lvl="1"/>
            <a:r>
              <a:rPr lang="en-US" dirty="0"/>
              <a:t>Be sure of yourself with humble intentions. </a:t>
            </a:r>
          </a:p>
        </p:txBody>
      </p:sp>
    </p:spTree>
    <p:extLst>
      <p:ext uri="{BB962C8B-B14F-4D97-AF65-F5344CB8AC3E}">
        <p14:creationId xmlns:p14="http://schemas.microsoft.com/office/powerpoint/2010/main" val="5246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A </a:t>
            </a:r>
            <a:r>
              <a:rPr lang="en-US" dirty="0"/>
              <a:t>Good </a:t>
            </a:r>
            <a:r>
              <a:rPr lang="en-US" dirty="0" smtClean="0"/>
              <a:t>Communicator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 leader, one must listen...a </a:t>
            </a:r>
            <a:r>
              <a:rPr lang="en-US" dirty="0" smtClean="0"/>
              <a:t>lot.</a:t>
            </a:r>
          </a:p>
          <a:p>
            <a:pPr lvl="1"/>
            <a:r>
              <a:rPr lang="en-US" dirty="0" smtClean="0"/>
              <a:t>Leader have to </a:t>
            </a:r>
            <a:r>
              <a:rPr lang="en-US" dirty="0"/>
              <a:t>understand the needs and desires of others.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good leader asks many questions, considers all options, and leads in the right direction.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Enthusiastic</a:t>
            </a:r>
          </a:p>
          <a:p>
            <a:pPr lvl="1"/>
            <a:r>
              <a:rPr lang="en-US" dirty="0" smtClean="0"/>
              <a:t>Excitement </a:t>
            </a:r>
            <a:r>
              <a:rPr lang="en-US" dirty="0"/>
              <a:t>is </a:t>
            </a:r>
            <a:r>
              <a:rPr lang="en-US" dirty="0" smtClean="0"/>
              <a:t>transmittable.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leader is motivated and excited about the cause people will be more inclined to follow.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 smtClean="0"/>
              <a:t>Open-Minded</a:t>
            </a:r>
          </a:p>
          <a:p>
            <a:pPr lvl="1"/>
            <a:r>
              <a:rPr lang="en-US" dirty="0" smtClean="0"/>
              <a:t>A strong leader will consider all options when making decisions. 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n-US" dirty="0"/>
              <a:t>Well Educated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44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9"/>
            </a:pPr>
            <a:r>
              <a:rPr lang="en-US" dirty="0" smtClean="0"/>
              <a:t>Resourceful</a:t>
            </a:r>
          </a:p>
          <a:p>
            <a:pPr lvl="1"/>
            <a:r>
              <a:rPr lang="en-US" dirty="0" smtClean="0"/>
              <a:t>Utilize </a:t>
            </a:r>
            <a:r>
              <a:rPr lang="en-US" dirty="0"/>
              <a:t>the resources available to you.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know the answer to something find out by asking questions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leader must create access to information.</a:t>
            </a:r>
          </a:p>
          <a:p>
            <a:pPr marL="457200" indent="-457200">
              <a:buFont typeface="+mj-lt"/>
              <a:buAutoNum type="arabicParenR" startAt="9"/>
            </a:pPr>
            <a:r>
              <a:rPr lang="en-US" dirty="0" smtClean="0"/>
              <a:t>Rewarding</a:t>
            </a:r>
          </a:p>
          <a:p>
            <a:pPr lvl="1"/>
            <a:r>
              <a:rPr lang="en-US" dirty="0" smtClean="0"/>
              <a:t>An brilliant </a:t>
            </a:r>
            <a:r>
              <a:rPr lang="en-US" dirty="0"/>
              <a:t>leader will </a:t>
            </a:r>
            <a:r>
              <a:rPr lang="en-US" dirty="0" smtClean="0"/>
              <a:t>recognize </a:t>
            </a:r>
            <a:r>
              <a:rPr lang="en-US" dirty="0"/>
              <a:t>the efforts of others and </a:t>
            </a:r>
            <a:r>
              <a:rPr lang="en-US" dirty="0" smtClean="0"/>
              <a:t>support </a:t>
            </a:r>
            <a:r>
              <a:rPr lang="en-US" dirty="0"/>
              <a:t>those </a:t>
            </a:r>
            <a:r>
              <a:rPr lang="en-US" dirty="0" smtClean="0"/>
              <a:t>actions.</a:t>
            </a:r>
          </a:p>
          <a:p>
            <a:pPr marL="457200" indent="-457200">
              <a:buFont typeface="+mj-lt"/>
              <a:buAutoNum type="arabicParenR" startAt="9"/>
            </a:pPr>
            <a:r>
              <a:rPr lang="en-US" dirty="0" smtClean="0"/>
              <a:t>Open to Change</a:t>
            </a:r>
          </a:p>
          <a:p>
            <a:pPr lvl="1"/>
            <a:r>
              <a:rPr lang="en-US" dirty="0" smtClean="0"/>
              <a:t>A leader will take into account all points of view and will be willing to change a policy, program, cultural tradition that is outdated, or no longer beneficial to the group as a whole.</a:t>
            </a:r>
          </a:p>
        </p:txBody>
      </p:sp>
    </p:spTree>
    <p:extLst>
      <p:ext uri="{BB962C8B-B14F-4D97-AF65-F5344CB8AC3E}">
        <p14:creationId xmlns:p14="http://schemas.microsoft.com/office/powerpoint/2010/main" val="32746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dirty="0" smtClean="0"/>
              <a:t>Personnel </a:t>
            </a:r>
            <a:r>
              <a:rPr lang="en-US" dirty="0"/>
              <a:t>Management: </a:t>
            </a:r>
            <a:endParaRPr lang="en-US" dirty="0" smtClean="0"/>
          </a:p>
          <a:p>
            <a:pPr lvl="1"/>
            <a:r>
              <a:rPr lang="en-US" dirty="0" smtClean="0"/>
              <a:t>Personnel </a:t>
            </a:r>
            <a:r>
              <a:rPr lang="en-US" dirty="0"/>
              <a:t>management is the phase of management which deals with effective use and control of manpower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2"/>
            </a:pPr>
            <a:r>
              <a:rPr lang="en-US" dirty="0" smtClean="0"/>
              <a:t>Interested in Feedback</a:t>
            </a:r>
          </a:p>
          <a:p>
            <a:pPr lvl="1"/>
            <a:r>
              <a:rPr lang="en-US" dirty="0" smtClean="0"/>
              <a:t>View feedback as a gift to improve.</a:t>
            </a:r>
          </a:p>
          <a:p>
            <a:pPr marL="457200" indent="-457200">
              <a:buFont typeface="+mj-lt"/>
              <a:buAutoNum type="arabicParenR" startAt="12"/>
            </a:pPr>
            <a:r>
              <a:rPr lang="en-US" dirty="0" smtClean="0"/>
              <a:t>Evaluative</a:t>
            </a:r>
          </a:p>
          <a:p>
            <a:pPr lvl="1"/>
            <a:r>
              <a:rPr lang="en-US" dirty="0" smtClean="0"/>
              <a:t>Evaluation </a:t>
            </a:r>
            <a:r>
              <a:rPr lang="en-US" dirty="0"/>
              <a:t>of events and programs is essential for an </a:t>
            </a:r>
            <a:r>
              <a:rPr lang="en-US" dirty="0" smtClean="0"/>
              <a:t>organization (group) </a:t>
            </a:r>
            <a:r>
              <a:rPr lang="en-US" dirty="0"/>
              <a:t>to improve and progress. </a:t>
            </a:r>
            <a:endParaRPr lang="en-US" dirty="0" smtClean="0"/>
          </a:p>
          <a:p>
            <a:pPr lvl="1"/>
            <a:r>
              <a:rPr lang="en-US" dirty="0" smtClean="0"/>
              <a:t>An brilliant </a:t>
            </a:r>
            <a:r>
              <a:rPr lang="en-US" dirty="0"/>
              <a:t>leader will constantly evaluate and change programs and policies that are not working.</a:t>
            </a:r>
          </a:p>
          <a:p>
            <a:pPr marL="457200" indent="-457200">
              <a:buFont typeface="+mj-lt"/>
              <a:buAutoNum type="arabicParenR" startAt="12"/>
            </a:pPr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Confidence </a:t>
            </a:r>
            <a:r>
              <a:rPr lang="en-US" dirty="0"/>
              <a:t>and respect cannot be attained without your leadership being consistent. </a:t>
            </a:r>
            <a:endParaRPr lang="en-US" dirty="0" smtClean="0"/>
          </a:p>
          <a:p>
            <a:pPr lvl="1"/>
            <a:r>
              <a:rPr lang="en-US" dirty="0" smtClean="0"/>
              <a:t>People </a:t>
            </a:r>
            <a:r>
              <a:rPr lang="en-US" dirty="0"/>
              <a:t>must have confidence that their opinions and thoughts will be heard and taken into consideration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1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15"/>
            </a:pPr>
            <a:r>
              <a:rPr lang="en-US" dirty="0" smtClean="0"/>
              <a:t>Organized</a:t>
            </a:r>
            <a:endParaRPr lang="en-US" dirty="0"/>
          </a:p>
          <a:p>
            <a:pPr lvl="1"/>
            <a:r>
              <a:rPr lang="en-US" dirty="0"/>
              <a:t>Are you prepared for meetings, presentations, and events and confident that people around you are prepared and organized as well</a:t>
            </a:r>
            <a:r>
              <a:rPr lang="en-US" dirty="0" smtClean="0"/>
              <a:t>?</a:t>
            </a:r>
            <a:endParaRPr lang="en-US" dirty="0"/>
          </a:p>
          <a:p>
            <a:pPr marL="457200" indent="-457200">
              <a:buFont typeface="+mj-lt"/>
              <a:buAutoNum type="arabicParenR" startAt="15"/>
            </a:pPr>
            <a:r>
              <a:rPr lang="en-US" dirty="0" smtClean="0"/>
              <a:t>Delegator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exceptional leader realizes that he/she cannot accomplish everything on his own.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leader will know the talents and interests of people around </a:t>
            </a:r>
            <a:r>
              <a:rPr lang="en-US" dirty="0" smtClean="0"/>
              <a:t>him, </a:t>
            </a:r>
            <a:r>
              <a:rPr lang="en-US" dirty="0"/>
              <a:t>thus delegating tasks accordingly.</a:t>
            </a:r>
          </a:p>
          <a:p>
            <a:pPr marL="457200" indent="-457200">
              <a:buFont typeface="+mj-lt"/>
              <a:buAutoNum type="arabicParenR" startAt="15"/>
            </a:pPr>
            <a:r>
              <a:rPr lang="en-US" dirty="0" smtClean="0"/>
              <a:t>Initiative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leader should work to be the motivator, an initiator. </a:t>
            </a:r>
            <a:endParaRPr lang="en-US" dirty="0" smtClean="0"/>
          </a:p>
          <a:p>
            <a:pPr lvl="1"/>
            <a:r>
              <a:rPr lang="en-US" dirty="0" smtClean="0"/>
              <a:t>He/she </a:t>
            </a:r>
            <a:r>
              <a:rPr lang="en-US" dirty="0"/>
              <a:t>must be a key element in the planning and implementing of new ideas, programs, policies, events,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6900" y="2769274"/>
            <a:ext cx="5410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is a science as well as an </a:t>
            </a:r>
            <a:r>
              <a:rPr lang="en-US" dirty="0" smtClean="0"/>
              <a:t>art.</a:t>
            </a:r>
          </a:p>
          <a:p>
            <a:pPr lvl="0"/>
            <a:r>
              <a:rPr lang="en-US" b="1" dirty="0"/>
              <a:t>Science</a:t>
            </a:r>
            <a:endParaRPr lang="en-US" b="1" dirty="0" smtClean="0"/>
          </a:p>
          <a:p>
            <a:pPr lvl="0"/>
            <a:r>
              <a:rPr lang="en-US" dirty="0" smtClean="0"/>
              <a:t>Science </a:t>
            </a:r>
            <a:r>
              <a:rPr lang="en-US" dirty="0"/>
              <a:t>is </a:t>
            </a:r>
            <a:r>
              <a:rPr lang="en-US" dirty="0" smtClean="0"/>
              <a:t>a systematic body </a:t>
            </a:r>
            <a:r>
              <a:rPr lang="en-US" dirty="0"/>
              <a:t>of knowledge based on certain principles. </a:t>
            </a:r>
          </a:p>
          <a:p>
            <a:r>
              <a:rPr lang="en-US" dirty="0"/>
              <a:t>Science knowledge is obtained through the process </a:t>
            </a:r>
            <a:r>
              <a:rPr lang="en-US" dirty="0" smtClean="0"/>
              <a:t>of observation</a:t>
            </a:r>
            <a:r>
              <a:rPr lang="en-US" dirty="0"/>
              <a:t>, experimentation and testing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Art</a:t>
            </a:r>
          </a:p>
          <a:p>
            <a:r>
              <a:rPr lang="en-US" dirty="0" smtClean="0"/>
              <a:t>An </a:t>
            </a:r>
            <a:r>
              <a:rPr lang="en-US" dirty="0"/>
              <a:t>art </a:t>
            </a:r>
            <a:r>
              <a:rPr lang="en-US" dirty="0" smtClean="0"/>
              <a:t>is </a:t>
            </a:r>
            <a:r>
              <a:rPr lang="en-US" dirty="0"/>
              <a:t>defined as an application of personalized and general knowledge, how to do things creatively and skillfully. </a:t>
            </a:r>
          </a:p>
          <a:p>
            <a:r>
              <a:rPr lang="en-US" dirty="0" smtClean="0"/>
              <a:t>It </a:t>
            </a:r>
            <a:r>
              <a:rPr lang="en-US" dirty="0"/>
              <a:t>can be improved through constant practice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as </a:t>
            </a:r>
            <a:r>
              <a:rPr lang="en-US" dirty="0"/>
              <a:t>a S</a:t>
            </a:r>
            <a:r>
              <a:rPr lang="en-US" dirty="0" smtClean="0"/>
              <a:t>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which prove management is science are,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Universally </a:t>
            </a:r>
            <a:r>
              <a:rPr lang="en-US" dirty="0"/>
              <a:t>acceptance </a:t>
            </a:r>
            <a:r>
              <a:rPr lang="en-US" dirty="0" smtClean="0"/>
              <a:t>principles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Inquiry </a:t>
            </a:r>
            <a:r>
              <a:rPr lang="en-US" dirty="0"/>
              <a:t>&amp; </a:t>
            </a:r>
            <a:r>
              <a:rPr lang="en-US" dirty="0" smtClean="0"/>
              <a:t>Observation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Cause &amp; </a:t>
            </a:r>
            <a:r>
              <a:rPr lang="en-US" dirty="0"/>
              <a:t>Effect </a:t>
            </a:r>
            <a:r>
              <a:rPr lang="en-US" dirty="0" smtClean="0"/>
              <a:t>Relationship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Test </a:t>
            </a:r>
            <a:r>
              <a:rPr lang="en-US" dirty="0"/>
              <a:t>of validity &amp;</a:t>
            </a:r>
            <a:r>
              <a:rPr lang="en-US" dirty="0" smtClean="0"/>
              <a:t> predictability</a:t>
            </a:r>
            <a:endParaRPr lang="en-US" dirty="0"/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824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/>
              <a:t>Universally </a:t>
            </a:r>
            <a:r>
              <a:rPr lang="en-US" dirty="0" smtClean="0"/>
              <a:t>Acceptance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</a:t>
            </a:r>
            <a:r>
              <a:rPr lang="en-US" dirty="0"/>
              <a:t>principles represent fundamental or essential truth about a particular field of an inquiry.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principles may be of gravitation which can be applied in all countries irrespective of the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Management </a:t>
            </a:r>
            <a:r>
              <a:rPr lang="en-US" dirty="0"/>
              <a:t>also contains some fundaments principles which can be applied universally like the principle of Unity of Command.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17854</TotalTime>
  <Words>4096</Words>
  <Application>Microsoft Office PowerPoint</Application>
  <PresentationFormat>On-screen Show (4:3)</PresentationFormat>
  <Paragraphs>445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Courier New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Unit-6  Introduction to Management</vt:lpstr>
      <vt:lpstr>Outlines</vt:lpstr>
      <vt:lpstr>Definition of Management given by different experts</vt:lpstr>
      <vt:lpstr>Cont…</vt:lpstr>
      <vt:lpstr>Scope of Management</vt:lpstr>
      <vt:lpstr>Cont…</vt:lpstr>
      <vt:lpstr>Nature of Management</vt:lpstr>
      <vt:lpstr>Management as a Science</vt:lpstr>
      <vt:lpstr>Universally Acceptance Principles</vt:lpstr>
      <vt:lpstr>Inquiry &amp; Observation</vt:lpstr>
      <vt:lpstr>Cause &amp; Effect Relationship</vt:lpstr>
      <vt:lpstr>Test of Validity &amp; Predictability</vt:lpstr>
      <vt:lpstr>Experimentation</vt:lpstr>
      <vt:lpstr>Management as a Art</vt:lpstr>
      <vt:lpstr>Practical Knowledge</vt:lpstr>
      <vt:lpstr>Personalized Skill</vt:lpstr>
      <vt:lpstr>Creative Art </vt:lpstr>
      <vt:lpstr>Continuous Practice</vt:lpstr>
      <vt:lpstr>Goal-Oriented</vt:lpstr>
      <vt:lpstr>Management v/s Administration.</vt:lpstr>
      <vt:lpstr>Types of Managers</vt:lpstr>
      <vt:lpstr>Top Level Management</vt:lpstr>
      <vt:lpstr>Middle Level Management</vt:lpstr>
      <vt:lpstr>Lower Level Management</vt:lpstr>
      <vt:lpstr>Cont…</vt:lpstr>
      <vt:lpstr>Role of Manager Given by Mintzberg</vt:lpstr>
      <vt:lpstr>Interpersonal Role</vt:lpstr>
      <vt:lpstr>Cont…</vt:lpstr>
      <vt:lpstr>Informational Role</vt:lpstr>
      <vt:lpstr>Decisional Role</vt:lpstr>
      <vt:lpstr>Cont…</vt:lpstr>
      <vt:lpstr>Managerial (Management) Skills</vt:lpstr>
      <vt:lpstr>Cont…</vt:lpstr>
      <vt:lpstr>Cont…</vt:lpstr>
      <vt:lpstr>Responsibilities of CEO </vt:lpstr>
      <vt:lpstr>Cont…</vt:lpstr>
      <vt:lpstr>Scientific Approach of Management </vt:lpstr>
      <vt:lpstr>Elements of Scientific Approach</vt:lpstr>
      <vt:lpstr>Cont…</vt:lpstr>
      <vt:lpstr>Cont…</vt:lpstr>
      <vt:lpstr>Cont…</vt:lpstr>
      <vt:lpstr>Limitations of Scientific Approach</vt:lpstr>
      <vt:lpstr>Limitations of Scientific Approach</vt:lpstr>
      <vt:lpstr>Business Operation</vt:lpstr>
      <vt:lpstr>Principles of Management</vt:lpstr>
      <vt:lpstr>Cont…</vt:lpstr>
      <vt:lpstr>Cont…</vt:lpstr>
      <vt:lpstr>Cont…</vt:lpstr>
      <vt:lpstr>Cont…</vt:lpstr>
      <vt:lpstr>Cont…</vt:lpstr>
      <vt:lpstr>Maslow’s Hierarchy of Need Theory</vt:lpstr>
      <vt:lpstr>Physiological Needs</vt:lpstr>
      <vt:lpstr>Safety</vt:lpstr>
      <vt:lpstr>Social Needs</vt:lpstr>
      <vt:lpstr>Esteem</vt:lpstr>
      <vt:lpstr>Self-Actualization</vt:lpstr>
      <vt:lpstr>Qualities of Leader</vt:lpstr>
      <vt:lpstr>Cont…</vt:lpstr>
      <vt:lpstr>Cont…</vt:lpstr>
      <vt:lpstr>Cont…</vt:lpstr>
      <vt:lpstr>Cont…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1834</cp:revision>
  <dcterms:created xsi:type="dcterms:W3CDTF">2013-05-17T03:00:03Z</dcterms:created>
  <dcterms:modified xsi:type="dcterms:W3CDTF">2017-09-28T06:12:55Z</dcterms:modified>
</cp:coreProperties>
</file>