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351" r:id="rId2"/>
    <p:sldId id="400" r:id="rId3"/>
    <p:sldId id="402" r:id="rId4"/>
    <p:sldId id="47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6" r:id="rId18"/>
    <p:sldId id="415" r:id="rId19"/>
    <p:sldId id="417" r:id="rId20"/>
    <p:sldId id="418" r:id="rId21"/>
    <p:sldId id="419" r:id="rId22"/>
    <p:sldId id="421" r:id="rId23"/>
    <p:sldId id="422" r:id="rId24"/>
    <p:sldId id="420" r:id="rId25"/>
    <p:sldId id="423" r:id="rId26"/>
    <p:sldId id="424" r:id="rId27"/>
    <p:sldId id="426" r:id="rId28"/>
    <p:sldId id="425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4" r:id="rId66"/>
    <p:sldId id="463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0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jxGgP6BeuXyB0LIqACLmA==" hashData="XYyPfdawoo8tfuSAMZZ09W4w8qNCDDF2gyVNJDxYO5JvJ/zo4YgepRKf0j4s4WgOibybrX6AT7CoHLa8FFq15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0" d="100"/>
          <a:sy n="70" d="100"/>
        </p:scale>
        <p:origin x="12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24-10-2017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6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Unit-8 Introduction to MM &amp; FM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</a:t>
            </a:r>
            <a:fld id="{BED48BBE-42B3-407B-9F1E-D25847CF8E88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4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 Introduction to Economics</a:t>
            </a:r>
            <a:r>
              <a:rPr lang="en-IN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97021" y="726744"/>
            <a:ext cx="43815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 Basic Economic Problems </a:t>
            </a:r>
            <a:r>
              <a:rPr lang="en-IN" sz="1800" b="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</a:t>
            </a:r>
            <a:fld id="{BED48BBE-42B3-407B-9F1E-D25847CF8E88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	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Unit-8 Introduction 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to Marketing Management &amp; Finance Management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9696" y="219300"/>
            <a:ext cx="4849504" cy="1076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prstClr val="white"/>
                </a:solidFill>
              </a:rPr>
              <a:t>Engineering Economics and Management (2130004)</a:t>
            </a:r>
            <a:endParaRPr lang="en-US" sz="3000" dirty="0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12" y="76200"/>
            <a:ext cx="3703317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312821" y="4191000"/>
            <a:ext cx="7162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Vijay M.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Shekhat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vijay.shekhat@darshan.ac.in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+91 9727235778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Importance </a:t>
            </a:r>
            <a:r>
              <a:rPr lang="en-US" sz="4000" dirty="0"/>
              <a:t>of Marketing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Marketing </a:t>
            </a:r>
            <a:r>
              <a:rPr lang="en-US" dirty="0"/>
              <a:t>Helps in Transfer, Exchange and Movement of </a:t>
            </a:r>
            <a:r>
              <a:rPr lang="en-US" dirty="0" smtClean="0"/>
              <a:t>Goods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Marketing </a:t>
            </a:r>
            <a:r>
              <a:rPr lang="en-US" dirty="0"/>
              <a:t>is Helpful in Raising and Maintaining the Standard of Living of the </a:t>
            </a:r>
            <a:r>
              <a:rPr lang="en-US" dirty="0" smtClean="0"/>
              <a:t>Community</a:t>
            </a:r>
          </a:p>
          <a:p>
            <a:pPr marL="857250" lvl="1" indent="-457200"/>
            <a:r>
              <a:rPr lang="en-US" dirty="0" smtClean="0"/>
              <a:t>Paul </a:t>
            </a:r>
            <a:r>
              <a:rPr lang="en-US" dirty="0"/>
              <a:t>Mazur states, “Marketing is the delivery of standard of living”.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Professor </a:t>
            </a:r>
            <a:r>
              <a:rPr lang="en-US" dirty="0"/>
              <a:t>Malcolm McNair has further added that “Marketing is the creation and delivery of standard of living to the society”.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Marketing </a:t>
            </a:r>
            <a:r>
              <a:rPr lang="en-US" dirty="0"/>
              <a:t>Creates </a:t>
            </a:r>
            <a:r>
              <a:rPr lang="en-US" dirty="0" smtClean="0"/>
              <a:t>Employment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Marketing </a:t>
            </a:r>
            <a:r>
              <a:rPr lang="en-US" dirty="0"/>
              <a:t>as a Source of Income and </a:t>
            </a:r>
            <a:r>
              <a:rPr lang="en-US" dirty="0" smtClean="0"/>
              <a:t>Revenue</a:t>
            </a:r>
          </a:p>
          <a:p>
            <a:pPr marL="857250" lvl="1" indent="-457200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the only way through which the concern could generate revenue or income and bring in profits. </a:t>
            </a:r>
            <a:endParaRPr lang="en-US" dirty="0" smtClean="0"/>
          </a:p>
          <a:p>
            <a:pPr marL="857250" lvl="1" indent="-457200"/>
            <a:r>
              <a:rPr lang="en-US" dirty="0" err="1" smtClean="0"/>
              <a:t>Buskirk</a:t>
            </a:r>
            <a:r>
              <a:rPr lang="en-US" dirty="0" smtClean="0"/>
              <a:t> </a:t>
            </a:r>
            <a:r>
              <a:rPr lang="en-US" dirty="0"/>
              <a:t>has pointed out that, “Any activity connected with obtaining income is a marketing action.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Survival </a:t>
            </a:r>
            <a:r>
              <a:rPr lang="en-US" dirty="0"/>
              <a:t>of the firm depends on the effectiveness of the </a:t>
            </a:r>
            <a:r>
              <a:rPr lang="en-US" dirty="0" smtClean="0"/>
              <a:t>marketing.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Marketing </a:t>
            </a:r>
            <a:r>
              <a:rPr lang="en-US" dirty="0"/>
              <a:t>Acts as a Basis for Making </a:t>
            </a:r>
            <a:r>
              <a:rPr lang="en-US" dirty="0" smtClean="0"/>
              <a:t>Decisions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dirty="0"/>
              <a:t>businessman is met with many problems in the form of what, how, when, how much and for whom to produce?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As </a:t>
            </a:r>
            <a:r>
              <a:rPr lang="en-US" dirty="0"/>
              <a:t>a result, producers are depending largely on the mechanism of marketing, to decide what to produce and sell. </a:t>
            </a:r>
            <a:endParaRPr lang="en-US" dirty="0" smtClean="0"/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Marketing Acts as a Source of New Ideas</a:t>
            </a:r>
          </a:p>
          <a:p>
            <a:pPr marL="857250" lvl="1" indent="-457200"/>
            <a:r>
              <a:rPr lang="en-US" dirty="0" smtClean="0"/>
              <a:t>With the rapid change in tastes and preference of people, marketing has to come up with the same. </a:t>
            </a:r>
          </a:p>
          <a:p>
            <a:pPr marL="857250" lvl="1" indent="-457200"/>
            <a:r>
              <a:rPr lang="en-US" dirty="0" smtClean="0"/>
              <a:t>Marketing as an instrument of measurement, gives scope for understanding this new demand pattern and thereby produce goods accordingly. </a:t>
            </a:r>
          </a:p>
        </p:txBody>
      </p:sp>
    </p:spTree>
    <p:extLst>
      <p:ext uri="{BB962C8B-B14F-4D97-AF65-F5344CB8AC3E}">
        <p14:creationId xmlns:p14="http://schemas.microsoft.com/office/powerpoint/2010/main" val="41565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7"/>
            </a:pPr>
            <a:r>
              <a:rPr lang="en-US" dirty="0" smtClean="0"/>
              <a:t>Marketing </a:t>
            </a:r>
            <a:r>
              <a:rPr lang="en-US" dirty="0"/>
              <a:t>is Helpful in Development of an </a:t>
            </a:r>
            <a:r>
              <a:rPr lang="en-US" dirty="0" smtClean="0"/>
              <a:t>Economy</a:t>
            </a:r>
          </a:p>
          <a:p>
            <a:pPr marL="857250" lvl="1" indent="-457200"/>
            <a:r>
              <a:rPr lang="en-US" dirty="0" smtClean="0"/>
              <a:t>Adam </a:t>
            </a:r>
            <a:r>
              <a:rPr lang="en-US" dirty="0"/>
              <a:t>Smith has remarked that “nothing happens in our country until somebody sells something”.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marketing organization, more scientifically organized, makes the economy strong and stable, the lesser the stress on the marketing function, the weaker will be the economy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Production Concept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Product Concept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Selling Concept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Marketing Concept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Societal </a:t>
            </a:r>
            <a:r>
              <a:rPr lang="en-US" dirty="0"/>
              <a:t>Marketing </a:t>
            </a:r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/>
              <a:t>Production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philosophy </a:t>
            </a:r>
            <a:r>
              <a:rPr lang="en-US" dirty="0" smtClean="0"/>
              <a:t>says </a:t>
            </a:r>
            <a:r>
              <a:rPr lang="en-US" dirty="0"/>
              <a:t>that if the goods/services are cheap and </a:t>
            </a:r>
            <a:r>
              <a:rPr lang="en-US" dirty="0" smtClean="0"/>
              <a:t>easily available </a:t>
            </a:r>
            <a:r>
              <a:rPr lang="en-US" dirty="0"/>
              <a:t>at many places, there cannot be any problem regarding sale. </a:t>
            </a:r>
            <a:endParaRPr lang="en-US" dirty="0" smtClean="0"/>
          </a:p>
          <a:p>
            <a:r>
              <a:rPr lang="en-US" dirty="0" smtClean="0"/>
              <a:t>Such companies </a:t>
            </a:r>
            <a:r>
              <a:rPr lang="en-US" dirty="0"/>
              <a:t>put in all their marketing efforts in reducing the cost of production and strengthening their distribution system.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reduce </a:t>
            </a:r>
            <a:r>
              <a:rPr lang="en-US" dirty="0" smtClean="0"/>
              <a:t>production </a:t>
            </a:r>
            <a:r>
              <a:rPr lang="en-US" dirty="0"/>
              <a:t>cost</a:t>
            </a:r>
            <a:r>
              <a:rPr lang="en-US" dirty="0" smtClean="0"/>
              <a:t> </a:t>
            </a:r>
            <a:r>
              <a:rPr lang="en-US" dirty="0"/>
              <a:t>and to bring it down to the minimum level, these companies </a:t>
            </a:r>
            <a:r>
              <a:rPr lang="en-US" dirty="0" smtClean="0"/>
              <a:t>believes in </a:t>
            </a:r>
            <a:r>
              <a:rPr lang="en-US" dirty="0"/>
              <a:t>large scale production.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utility of this philosophy is apparent only when demand exceeds supply. </a:t>
            </a:r>
            <a:endParaRPr lang="en-US" dirty="0" smtClean="0"/>
          </a:p>
          <a:p>
            <a:r>
              <a:rPr lang="en-US" dirty="0" smtClean="0"/>
              <a:t>Its drawback </a:t>
            </a:r>
            <a:r>
              <a:rPr lang="en-US" dirty="0"/>
              <a:t>is </a:t>
            </a:r>
            <a:r>
              <a:rPr lang="en-US" dirty="0" smtClean="0"/>
              <a:t>that the customer </a:t>
            </a:r>
            <a:r>
              <a:rPr lang="en-US" dirty="0"/>
              <a:t>every time </a:t>
            </a:r>
            <a:r>
              <a:rPr lang="en-US" dirty="0" smtClean="0"/>
              <a:t>may not purchases </a:t>
            </a:r>
            <a:r>
              <a:rPr lang="en-US" dirty="0"/>
              <a:t>the cheap and easily available goods or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China 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dirty="0"/>
              <a:t>Product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philosophy </a:t>
            </a:r>
            <a:r>
              <a:rPr lang="en-US" dirty="0" smtClean="0"/>
              <a:t>says that </a:t>
            </a:r>
            <a:r>
              <a:rPr lang="en-US" dirty="0"/>
              <a:t>if the quality of goods or services is of good standard, the customers can be easily attracted.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basis of this philosophy or idea these companies direct their marketing efforts to increasing the quality of their product.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not the absolute truth because it is not the only basis of buying goods.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customers do take care of the price of the products, its availability, etc. </a:t>
            </a:r>
            <a:endParaRPr lang="en-US" dirty="0" smtClean="0"/>
          </a:p>
          <a:p>
            <a:r>
              <a:rPr lang="en-US" dirty="0" smtClean="0"/>
              <a:t>E.g. Apple’s </a:t>
            </a:r>
            <a:r>
              <a:rPr lang="en-US" dirty="0" err="1" smtClean="0"/>
              <a:t>i</a:t>
            </a:r>
            <a:r>
              <a:rPr lang="en-US" dirty="0" smtClean="0"/>
              <a:t>-phone.</a:t>
            </a:r>
          </a:p>
        </p:txBody>
      </p:sp>
    </p:spTree>
    <p:extLst>
      <p:ext uri="{BB962C8B-B14F-4D97-AF65-F5344CB8AC3E}">
        <p14:creationId xmlns:p14="http://schemas.microsoft.com/office/powerpoint/2010/main" val="2223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dirty="0"/>
              <a:t>Selling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concept </a:t>
            </a:r>
            <a:r>
              <a:rPr lang="en-US" dirty="0" smtClean="0"/>
              <a:t>says that </a:t>
            </a:r>
            <a:r>
              <a:rPr lang="en-US" dirty="0"/>
              <a:t>leaving alone the customers will not help. Instead there is a need to attract the customers towards them.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think that goods are not bought but they have to be sold. </a:t>
            </a:r>
            <a:endParaRPr lang="en-US" dirty="0" smtClean="0"/>
          </a:p>
          <a:p>
            <a:r>
              <a:rPr lang="en-US" dirty="0"/>
              <a:t>On the basis of this philosophy or idea </a:t>
            </a:r>
            <a:r>
              <a:rPr lang="en-US" dirty="0" smtClean="0"/>
              <a:t>these </a:t>
            </a:r>
            <a:r>
              <a:rPr lang="en-US" dirty="0"/>
              <a:t>companies concentrate their marketing efforts towards educating and attracting the customers.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may be right for some time, but you cannot do it for a long-time.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succeed in </a:t>
            </a:r>
            <a:r>
              <a:rPr lang="en-US" dirty="0" smtClean="0"/>
              <a:t>attracting </a:t>
            </a:r>
            <a:r>
              <a:rPr lang="en-US" dirty="0"/>
              <a:t>the customer once, he cannot be won over every time. </a:t>
            </a:r>
            <a:endParaRPr lang="en-US" dirty="0" smtClean="0"/>
          </a:p>
          <a:p>
            <a:r>
              <a:rPr lang="en-US" dirty="0" smtClean="0"/>
              <a:t>On the contrary, he will work for damaging your reputation. </a:t>
            </a:r>
          </a:p>
        </p:txBody>
      </p:sp>
    </p:spTree>
    <p:extLst>
      <p:ext uri="{BB962C8B-B14F-4D97-AF65-F5344CB8AC3E}">
        <p14:creationId xmlns:p14="http://schemas.microsoft.com/office/powerpoint/2010/main" val="85063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</a:t>
            </a:r>
            <a:r>
              <a:rPr lang="en-US" dirty="0"/>
              <a:t>, it can be asserted that this philosophy offers only a short-term advantage and is not for </a:t>
            </a:r>
            <a:r>
              <a:rPr lang="en-US" dirty="0" smtClean="0"/>
              <a:t>long-term </a:t>
            </a:r>
            <a:r>
              <a:rPr lang="en-US" dirty="0"/>
              <a:t>gains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lottery ticket.</a:t>
            </a:r>
          </a:p>
        </p:txBody>
      </p:sp>
    </p:spTree>
    <p:extLst>
      <p:ext uri="{BB962C8B-B14F-4D97-AF65-F5344CB8AC3E}">
        <p14:creationId xmlns:p14="http://schemas.microsoft.com/office/powerpoint/2010/main" val="30400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dirty="0"/>
              <a:t>Marketing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concept says that </a:t>
            </a:r>
            <a:r>
              <a:rPr lang="en-US" dirty="0" smtClean="0"/>
              <a:t>success </a:t>
            </a:r>
            <a:r>
              <a:rPr lang="en-US" dirty="0"/>
              <a:t>can be achieved only through consumer satisfaction.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basis of this thinking is </a:t>
            </a:r>
            <a:r>
              <a:rPr lang="en-US" dirty="0" smtClean="0"/>
              <a:t>that they </a:t>
            </a:r>
            <a:r>
              <a:rPr lang="en-US" dirty="0"/>
              <a:t>do not sell what they can make but they make what they can sell. </a:t>
            </a:r>
            <a:endParaRPr lang="en-US" dirty="0" smtClean="0"/>
          </a:p>
          <a:p>
            <a:r>
              <a:rPr lang="en-US" dirty="0"/>
              <a:t>On the basis of this philosophy or idea these companies </a:t>
            </a:r>
            <a:r>
              <a:rPr lang="en-US" dirty="0" smtClean="0"/>
              <a:t>direct </a:t>
            </a:r>
            <a:r>
              <a:rPr lang="en-US" dirty="0"/>
              <a:t>their marketing efforts to achieve consumer satisfaction.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short, it can be said that it is a modern concept and by adopting it profit can be earned on a long-term basis.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drawback of this concept is that no attention is paid to social welfare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furniture shops will design furniture according to your choice.</a:t>
            </a:r>
          </a:p>
        </p:txBody>
      </p:sp>
    </p:spTree>
    <p:extLst>
      <p:ext uri="{BB962C8B-B14F-4D97-AF65-F5344CB8AC3E}">
        <p14:creationId xmlns:p14="http://schemas.microsoft.com/office/powerpoint/2010/main" val="42635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n-US" dirty="0"/>
              <a:t>Societal Marketing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concept </a:t>
            </a:r>
            <a:r>
              <a:rPr lang="en-US" dirty="0" smtClean="0"/>
              <a:t>worries </a:t>
            </a:r>
            <a:r>
              <a:rPr lang="en-US" dirty="0"/>
              <a:t>not only the customer satisfaction but also gives importance to Consumer Welfare/Societal Welfare.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concept is almost a step further than the marketing concept.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companies believing in this concept direct all their marketing efforts towards the achievement of consumer satisfaction and social welfare.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/>
              <a:t>if a company produces a vehicle which consumes less petrol but spreads pollution, it will result in only consumer satisfaction and not the social welfare.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55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 to Marketing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Marketing Mix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oncepts </a:t>
            </a:r>
            <a:r>
              <a:rPr lang="en-US" dirty="0"/>
              <a:t>of </a:t>
            </a:r>
            <a:r>
              <a:rPr lang="en-US" dirty="0" smtClean="0"/>
              <a:t>marketing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emand </a:t>
            </a:r>
            <a:r>
              <a:rPr lang="en-US" dirty="0"/>
              <a:t>forecasting and </a:t>
            </a:r>
            <a:r>
              <a:rPr lang="en-US" dirty="0" smtClean="0"/>
              <a:t>methods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arket </a:t>
            </a:r>
            <a:r>
              <a:rPr lang="en-US" dirty="0"/>
              <a:t>segmentation</a:t>
            </a:r>
          </a:p>
          <a:p>
            <a:pPr lvl="0"/>
            <a:r>
              <a:rPr lang="en-US" dirty="0"/>
              <a:t>Introduction to Finance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Meaning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5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  <a:r>
              <a:rPr lang="en-US" dirty="0" smtClean="0"/>
              <a:t>Mix (</a:t>
            </a:r>
            <a:r>
              <a:rPr lang="en-US" dirty="0"/>
              <a:t>4 P’s of Marketing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Product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Price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Promotion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-11775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IMP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is either a tangible good or an intangible service that is </a:t>
            </a:r>
            <a:r>
              <a:rPr lang="en-US" dirty="0" smtClean="0"/>
              <a:t>seems </a:t>
            </a:r>
            <a:r>
              <a:rPr lang="en-US" dirty="0"/>
              <a:t>to meet a specific customer need or demand.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products follow a logical product life cycle and it is vital for marketers to understand and plan for the various stages and their unique challenges.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key to understand those problems that the product is attempting to solve.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examples of the product decisions to be made:</a:t>
            </a:r>
          </a:p>
          <a:p>
            <a:pPr marL="457200" lvl="1" indent="0">
              <a:buNone/>
            </a:pPr>
            <a:r>
              <a:rPr lang="en-US" dirty="0" smtClean="0"/>
              <a:t>Brand name	Functionality		Styling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Quality		Safety			Packaging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Warranty		Repairs </a:t>
            </a:r>
            <a:r>
              <a:rPr lang="en-US" dirty="0"/>
              <a:t>and </a:t>
            </a:r>
            <a:r>
              <a:rPr lang="en-US" dirty="0" smtClean="0"/>
              <a:t>Support	Accessories </a:t>
            </a:r>
            <a:r>
              <a:rPr lang="en-US" dirty="0"/>
              <a:t>and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dirty="0"/>
              <a:t>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</a:t>
            </a:r>
            <a:r>
              <a:rPr lang="en-US" dirty="0"/>
              <a:t>covers the actual amount the end user is expected to pay for a product.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 product is priced will directly affect how it is sold.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product is priced higher or lower than its perceived value, then it will not sell.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why it is imperative to understand how a customer sees what you are selling. </a:t>
            </a:r>
            <a:endParaRPr lang="en-US" dirty="0" smtClean="0"/>
          </a:p>
          <a:p>
            <a:r>
              <a:rPr lang="en-US" dirty="0" smtClean="0"/>
              <a:t>Price </a:t>
            </a:r>
            <a:r>
              <a:rPr lang="en-US" dirty="0"/>
              <a:t>may also be affected by distribution plans, value chain costs and markups and how competitors price a rival product.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examples of pricing decisions to be made include:</a:t>
            </a:r>
          </a:p>
          <a:p>
            <a:pPr marL="457200" lvl="1" indent="0">
              <a:buNone/>
            </a:pPr>
            <a:r>
              <a:rPr lang="en-US" dirty="0" smtClean="0"/>
              <a:t>Pricing </a:t>
            </a:r>
            <a:r>
              <a:rPr lang="en-US" dirty="0"/>
              <a:t>strategy (skim, penetration, etc</a:t>
            </a:r>
            <a:r>
              <a:rPr lang="en-US" dirty="0" smtClean="0"/>
              <a:t>.)	Suggested </a:t>
            </a:r>
            <a:r>
              <a:rPr lang="en-US" dirty="0"/>
              <a:t>retail price</a:t>
            </a:r>
          </a:p>
          <a:p>
            <a:pPr marL="457200" lvl="1" indent="0">
              <a:buNone/>
            </a:pPr>
            <a:r>
              <a:rPr lang="en-US" dirty="0" smtClean="0"/>
              <a:t>Volume </a:t>
            </a:r>
            <a:r>
              <a:rPr lang="en-US" dirty="0"/>
              <a:t>discounts and wholesale </a:t>
            </a:r>
            <a:r>
              <a:rPr lang="en-US" dirty="0" smtClean="0"/>
              <a:t>pricing	</a:t>
            </a:r>
            <a:r>
              <a:rPr lang="en-US" dirty="0"/>
              <a:t>Seasonal pricing</a:t>
            </a:r>
          </a:p>
          <a:p>
            <a:pPr marL="457200" lvl="1" indent="0">
              <a:buNone/>
            </a:pPr>
            <a:r>
              <a:rPr lang="en-US" dirty="0" smtClean="0"/>
              <a:t>Cash and early payment discounts		Bundling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Price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5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dirty="0"/>
              <a:t>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marketing, </a:t>
            </a:r>
            <a:r>
              <a:rPr lang="en-US" dirty="0"/>
              <a:t>communication strategies and techniques all fall under the promotion heading.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may include advertising, sales promotions, special offers and public relations. </a:t>
            </a:r>
            <a:endParaRPr lang="en-US" dirty="0" smtClean="0"/>
          </a:p>
          <a:p>
            <a:r>
              <a:rPr lang="en-US" dirty="0" smtClean="0"/>
              <a:t>Whatever channel we </a:t>
            </a:r>
            <a:r>
              <a:rPr lang="en-US" dirty="0"/>
              <a:t>used, </a:t>
            </a:r>
            <a:r>
              <a:rPr lang="en-US" dirty="0" smtClean="0"/>
              <a:t>must be </a:t>
            </a:r>
            <a:r>
              <a:rPr lang="en-US" dirty="0"/>
              <a:t>suitable for the product, the price and the end </a:t>
            </a:r>
            <a:r>
              <a:rPr lang="en-US" dirty="0" smtClean="0"/>
              <a:t>user. </a:t>
            </a:r>
          </a:p>
          <a:p>
            <a:r>
              <a:rPr lang="en-US" dirty="0" smtClean="0"/>
              <a:t>It </a:t>
            </a:r>
            <a:r>
              <a:rPr lang="en-US" dirty="0"/>
              <a:t>is important to differentiate between marketing and promotion. </a:t>
            </a:r>
            <a:endParaRPr lang="en-US" dirty="0" smtClean="0"/>
          </a:p>
          <a:p>
            <a:r>
              <a:rPr lang="en-US" dirty="0" smtClean="0"/>
              <a:t>Promotion </a:t>
            </a:r>
            <a:r>
              <a:rPr lang="en-US" dirty="0"/>
              <a:t>is just the communication aspect of the entire marketing function.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examples of promotion decisions include:</a:t>
            </a:r>
          </a:p>
          <a:p>
            <a:pPr marL="457200" lvl="1" indent="0">
              <a:buNone/>
            </a:pPr>
            <a:r>
              <a:rPr lang="en-US" dirty="0" smtClean="0"/>
              <a:t>Advertising			Personal </a:t>
            </a:r>
            <a:r>
              <a:rPr lang="en-US" dirty="0"/>
              <a:t>selling &amp; sales force</a:t>
            </a:r>
          </a:p>
          <a:p>
            <a:pPr marL="457200" lvl="1" indent="0">
              <a:buNone/>
            </a:pPr>
            <a:r>
              <a:rPr lang="en-US" dirty="0" smtClean="0"/>
              <a:t>Sales promotions		Public </a:t>
            </a:r>
            <a:r>
              <a:rPr lang="en-US" dirty="0"/>
              <a:t>relations &amp; </a:t>
            </a:r>
            <a:r>
              <a:rPr lang="en-US" dirty="0" smtClean="0"/>
              <a:t>publicity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dirty="0"/>
              <a:t>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or placement has </a:t>
            </a:r>
            <a:r>
              <a:rPr lang="en-US" dirty="0"/>
              <a:t>to do with how the product will be provided to the customer. </a:t>
            </a:r>
            <a:endParaRPr lang="en-US" dirty="0" smtClean="0"/>
          </a:p>
          <a:p>
            <a:r>
              <a:rPr lang="en-US" dirty="0" smtClean="0"/>
              <a:t>Distribution </a:t>
            </a:r>
            <a:r>
              <a:rPr lang="en-US" dirty="0"/>
              <a:t>is a key element of placement.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placement strategy will help assess what channel is the most suited to a product.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 product is accessed by the end user also needs to compliment the rest of the product strategy.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examples of place decisions include:</a:t>
            </a:r>
          </a:p>
          <a:p>
            <a:pPr marL="457200" lvl="1" indent="0">
              <a:buNone/>
            </a:pPr>
            <a:r>
              <a:rPr lang="en-US" dirty="0" smtClean="0"/>
              <a:t>Distribution channels		Market </a:t>
            </a:r>
            <a:r>
              <a:rPr lang="en-US" dirty="0"/>
              <a:t>coverage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Specific </a:t>
            </a:r>
            <a:r>
              <a:rPr lang="en-US" dirty="0"/>
              <a:t>channel </a:t>
            </a:r>
            <a:r>
              <a:rPr lang="en-US" dirty="0" smtClean="0"/>
              <a:t>members		Inventory </a:t>
            </a:r>
            <a:r>
              <a:rPr lang="en-US" dirty="0"/>
              <a:t>management</a:t>
            </a:r>
          </a:p>
          <a:p>
            <a:pPr marL="457200" lvl="1" indent="0">
              <a:buNone/>
            </a:pPr>
            <a:r>
              <a:rPr lang="en-US" dirty="0" smtClean="0"/>
              <a:t>Warehousing			Distribution </a:t>
            </a:r>
            <a:r>
              <a:rPr lang="en-US" dirty="0"/>
              <a:t>centers</a:t>
            </a:r>
          </a:p>
          <a:p>
            <a:pPr marL="457200" lvl="1" indent="0">
              <a:buNone/>
            </a:pPr>
            <a:r>
              <a:rPr lang="en-US" dirty="0" smtClean="0"/>
              <a:t>Order processing			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2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</a:t>
            </a:r>
            <a:r>
              <a:rPr lang="en-US" dirty="0"/>
              <a:t>forecasting is predicting future demand for the product. </a:t>
            </a:r>
          </a:p>
          <a:p>
            <a:r>
              <a:rPr lang="en-US" dirty="0" smtClean="0"/>
              <a:t>In </a:t>
            </a:r>
            <a:r>
              <a:rPr lang="en-US" dirty="0"/>
              <a:t>other words it refers to the prediction of probable demand for a product or a service on the basis of the past events and normal trends in the present.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Demand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Various </a:t>
            </a:r>
            <a:r>
              <a:rPr lang="en-US" dirty="0"/>
              <a:t>important plants are prepared on the basis of forecasts.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case of wrong forecasting, the business may be in trouble and suffer heavy losses. </a:t>
            </a:r>
            <a:endParaRPr lang="en-US" dirty="0" smtClean="0"/>
          </a:p>
          <a:p>
            <a:pPr lvl="1"/>
            <a:r>
              <a:rPr lang="en-US" dirty="0" smtClean="0"/>
              <a:t>Hence </a:t>
            </a:r>
            <a:r>
              <a:rPr lang="en-US" dirty="0"/>
              <a:t>it is necessary to have such forecasting system which amounts to maximum accuracy.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Forecasting </a:t>
            </a:r>
            <a:r>
              <a:rPr lang="en-US" dirty="0"/>
              <a:t>method should be as simple as possible.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is difficult or technical then </a:t>
            </a:r>
            <a:r>
              <a:rPr lang="en-US" dirty="0" smtClean="0"/>
              <a:t>there </a:t>
            </a:r>
            <a:r>
              <a:rPr lang="en-US" dirty="0"/>
              <a:t>will be chances </a:t>
            </a:r>
            <a:r>
              <a:rPr lang="en-US" dirty="0" smtClean="0"/>
              <a:t>for </a:t>
            </a:r>
            <a:r>
              <a:rPr lang="en-US" dirty="0"/>
              <a:t>mistake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information’s may also require being collected from outsiders. </a:t>
            </a:r>
            <a:r>
              <a:rPr lang="en-US" dirty="0" smtClean="0"/>
              <a:t>If </a:t>
            </a:r>
            <a:r>
              <a:rPr lang="en-US" dirty="0"/>
              <a:t>his method is complex or difficult then they may not be able to reply reasonably and accurately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Availability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objects and scope of forecasting should be as such as the relevant information are collected immediately with reasonable accuracy.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Stability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data of forecasting must be such wherein the future changes are expected to be minimum and are reliable for planning.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Economy</a:t>
            </a:r>
          </a:p>
          <a:p>
            <a:pPr marL="857250" lvl="1" indent="-457200"/>
            <a:r>
              <a:rPr lang="en-US" dirty="0" smtClean="0"/>
              <a:t>Costs </a:t>
            </a:r>
            <a:r>
              <a:rPr lang="en-US" dirty="0"/>
              <a:t>must be weighed against the importance of the forecast to the operations of the business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 smtClean="0"/>
              <a:t>Utility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forecasting techniques must be easily understandable and reliable to the management.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 smtClean="0"/>
              <a:t>Consistency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forecaster has to deal with various components which are independent.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If </a:t>
            </a:r>
            <a:r>
              <a:rPr lang="en-US" dirty="0"/>
              <a:t>he does not make an adjustment in one component to bring it in line with a forecast of another, he would achieve a whole which would appear consistent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&amp;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  <a:p>
            <a:pPr marL="400050" lvl="1" indent="0">
              <a:buNone/>
            </a:pPr>
            <a:r>
              <a:rPr lang="en-US" dirty="0" smtClean="0"/>
              <a:t>Market </a:t>
            </a:r>
            <a:r>
              <a:rPr lang="en-US" dirty="0"/>
              <a:t>refers to the physical location where buyers and sellers meet for concluding a deal </a:t>
            </a:r>
            <a:r>
              <a:rPr lang="en-US" dirty="0" smtClean="0"/>
              <a:t>e.g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cloth market, vegetable market etc.</a:t>
            </a:r>
          </a:p>
          <a:p>
            <a:r>
              <a:rPr lang="en-US" dirty="0"/>
              <a:t>Marketing </a:t>
            </a:r>
          </a:p>
          <a:p>
            <a:pPr marL="400050" lvl="1" indent="0">
              <a:buNone/>
            </a:pPr>
            <a:r>
              <a:rPr lang="en-US" dirty="0" smtClean="0"/>
              <a:t>Marketing </a:t>
            </a:r>
            <a:r>
              <a:rPr lang="en-US" dirty="0"/>
              <a:t>is a specialized activity directed towards bringing together a producer on one hand and consumer or a buyer on the 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approaches of demand forecasting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Survey methods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Experts</a:t>
            </a:r>
            <a:r>
              <a:rPr lang="en-US" dirty="0"/>
              <a:t>’ Opinion </a:t>
            </a:r>
            <a:r>
              <a:rPr lang="en-US" dirty="0" smtClean="0"/>
              <a:t>Poll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Delphi Method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Market </a:t>
            </a:r>
            <a:r>
              <a:rPr lang="en-US" dirty="0"/>
              <a:t>Experiment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</a:t>
            </a:r>
            <a:r>
              <a:rPr lang="en-US" dirty="0"/>
              <a:t>methods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Trend </a:t>
            </a:r>
            <a:r>
              <a:rPr lang="en-US" dirty="0"/>
              <a:t>Projection </a:t>
            </a:r>
            <a:r>
              <a:rPr lang="en-US" dirty="0" smtClean="0"/>
              <a:t>Method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Barometric Method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Econometric Methods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Other </a:t>
            </a:r>
            <a:r>
              <a:rPr lang="en-US" dirty="0"/>
              <a:t>Statistical Measures</a:t>
            </a:r>
          </a:p>
        </p:txBody>
      </p:sp>
    </p:spTree>
    <p:extLst>
      <p:ext uri="{BB962C8B-B14F-4D97-AF65-F5344CB8AC3E}">
        <p14:creationId xmlns:p14="http://schemas.microsoft.com/office/powerpoint/2010/main" val="24556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Experts</a:t>
            </a:r>
            <a:r>
              <a:rPr lang="en-US" dirty="0"/>
              <a:t>’ Opinion 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a method in which experts are requested to provide their opinion about the product. </a:t>
            </a:r>
            <a:endParaRPr lang="en-US" dirty="0" smtClean="0"/>
          </a:p>
          <a:p>
            <a:r>
              <a:rPr lang="en-US" dirty="0" smtClean="0"/>
              <a:t>Generally</a:t>
            </a:r>
            <a:r>
              <a:rPr lang="en-US" dirty="0"/>
              <a:t>, in an organization, sales representatives act as experts who can assess the demand for the product in different areas, regions, or cities.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provide an approximate estimate of the demand for the organization’s products.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is quite simple and less expensive.</a:t>
            </a:r>
          </a:p>
        </p:txBody>
      </p:sp>
    </p:spTree>
    <p:extLst>
      <p:ext uri="{BB962C8B-B14F-4D97-AF65-F5344CB8AC3E}">
        <p14:creationId xmlns:p14="http://schemas.microsoft.com/office/powerpoint/2010/main" val="34944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Delphi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a group decision-making technique of forecasting demand.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method, questions are individually asked from a group of experts to obtain their opinions on demand for products in future.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questions are repeatedly asked until a consensus is obtained.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in this method, each expert is provided information regarding the estimates made by other experts in the group, so that </a:t>
            </a:r>
            <a:r>
              <a:rPr lang="en-US" dirty="0" smtClean="0"/>
              <a:t>he can </a:t>
            </a:r>
            <a:r>
              <a:rPr lang="en-US" dirty="0"/>
              <a:t>revise </a:t>
            </a:r>
            <a:r>
              <a:rPr lang="en-US" dirty="0" smtClean="0"/>
              <a:t>his </a:t>
            </a:r>
            <a:r>
              <a:rPr lang="en-US" dirty="0"/>
              <a:t>estimates with respect to others’ estimates.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way, the forecasts are cross checked among experts to reach more accurate decision making.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057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 </a:t>
            </a:r>
            <a:r>
              <a:rPr lang="en-US" dirty="0"/>
              <a:t>expert is allowed to react or provide suggestions on others’ estimates.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names of experts are kept anonymous while exchanging estimates among experts to facilitate fair judgment and reduce halo effect.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advantage of this method is that it is time and cost effective as a number of experts are approached in a short time without spending on other resources.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this method may lead to </a:t>
            </a:r>
            <a:r>
              <a:rPr lang="en-US" dirty="0" smtClean="0"/>
              <a:t>individual </a:t>
            </a:r>
            <a:r>
              <a:rPr lang="en-US" dirty="0"/>
              <a:t>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35964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/>
              <a:t>Experiment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collecting necessary information regarding the current and future demand for a product.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carries out the studies and experiments on consumer behavior under actual market conditions.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method, some areas of markets are selected with similar features, such as population, income levels, cultural background, and tastes of consumers.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market experiments are carried out with the help of changing prices and expenditure, so that the resultant changes in the demand are recorded.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results help in forecasting future demand.</a:t>
            </a:r>
          </a:p>
        </p:txBody>
      </p:sp>
    </p:spTree>
    <p:extLst>
      <p:ext uri="{BB962C8B-B14F-4D97-AF65-F5344CB8AC3E}">
        <p14:creationId xmlns:p14="http://schemas.microsoft.com/office/powerpoint/2010/main" val="31339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</a:t>
            </a:r>
            <a:r>
              <a:rPr lang="en-US" dirty="0"/>
              <a:t>Projection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projection or least square method is the classical method of business forecasting.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method, a large amount of reliable data is required for forecasting demand.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method assumes that the factors, such as sales and demand, responsible for past trends would remain the same in future.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method, sales forecasts are made through analysis of past data taken from previous year’s books of accounts.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case of new organizations, sales data is taken from organizations already existing in the same industry.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uses time-series data on sales for forecasting the demand of a product.</a:t>
            </a:r>
          </a:p>
        </p:txBody>
      </p:sp>
    </p:spTree>
    <p:extLst>
      <p:ext uri="{BB962C8B-B14F-4D97-AF65-F5344CB8AC3E}">
        <p14:creationId xmlns:p14="http://schemas.microsoft.com/office/powerpoint/2010/main" val="28791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Barometric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barometric method, demand is predicted on the basis of past events or key variables occurring in the present.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is also used to predict various economic indicators, such as saving, investment, and income.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technique helps in determining the general trend of business activities.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suppose government allots land to the XYZ society for constructing buildings.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indicates that there would be high demand for cement, bricks, and steel.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main advantage of this method is that it is applicable even in the absence of past data.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this method is not applicable in case of new products.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it loses its applicability when there is no time lag between economic indicator and demand.</a:t>
            </a:r>
          </a:p>
        </p:txBody>
      </p:sp>
    </p:spTree>
    <p:extLst>
      <p:ext uri="{BB962C8B-B14F-4D97-AF65-F5344CB8AC3E}">
        <p14:creationId xmlns:p14="http://schemas.microsoft.com/office/powerpoint/2010/main" val="26297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Econometric methods combine statistical tools with economic theories for forecasting.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forecasts made by this method are very reliable than any other method.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econometric model consists of two types of methods namely, regression model and simultaneous equations model.</a:t>
            </a:r>
          </a:p>
        </p:txBody>
      </p:sp>
    </p:spTree>
    <p:extLst>
      <p:ext uri="{BB962C8B-B14F-4D97-AF65-F5344CB8AC3E}">
        <p14:creationId xmlns:p14="http://schemas.microsoft.com/office/powerpoint/2010/main" val="31435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Statistical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statistical methods, there are other methods for demand forecasting.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measures are very specific and used for only particular datasets.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there usage cannot be generalized for all types of research.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different types of statistical measures are index number, time series analysis, decision tree analysis etc.</a:t>
            </a:r>
          </a:p>
        </p:txBody>
      </p:sp>
    </p:spTree>
    <p:extLst>
      <p:ext uri="{BB962C8B-B14F-4D97-AF65-F5344CB8AC3E}">
        <p14:creationId xmlns:p14="http://schemas.microsoft.com/office/powerpoint/2010/main" val="16791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ssignmentpoint.com/wp-content/uploads/2016/02/marketing-mana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86654"/>
            <a:ext cx="6858000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4724400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http://www.assignmentpoint.com</a:t>
            </a:r>
          </a:p>
        </p:txBody>
      </p:sp>
    </p:spTree>
    <p:extLst>
      <p:ext uri="{BB962C8B-B14F-4D97-AF65-F5344CB8AC3E}">
        <p14:creationId xmlns:p14="http://schemas.microsoft.com/office/powerpoint/2010/main" val="16047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“Market </a:t>
            </a:r>
            <a:r>
              <a:rPr lang="en-US" dirty="0"/>
              <a:t>segmentation is a marketing strategy which involves dividing a broad target market into subsets of </a:t>
            </a:r>
            <a:r>
              <a:rPr lang="en-US" dirty="0">
                <a:solidFill>
                  <a:srgbClr val="FF0000"/>
                </a:solidFill>
              </a:rPr>
              <a:t>consumers, businesses, or countries</a:t>
            </a:r>
            <a:r>
              <a:rPr lang="en-US" dirty="0"/>
              <a:t> that have, </a:t>
            </a:r>
            <a:r>
              <a:rPr lang="en-US" dirty="0" smtClean="0"/>
              <a:t>common </a:t>
            </a:r>
            <a:r>
              <a:rPr lang="en-US" dirty="0">
                <a:solidFill>
                  <a:srgbClr val="FF0000"/>
                </a:solidFill>
              </a:rPr>
              <a:t>needs, interests, and priorities</a:t>
            </a:r>
            <a:r>
              <a:rPr lang="en-US" dirty="0"/>
              <a:t>, and then designing and implementing strategies to target them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</a:t>
            </a:r>
            <a:r>
              <a:rPr lang="en-US" dirty="0"/>
              <a:t>markets can be segmented on the following customer characteristics.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Geographic</a:t>
            </a:r>
            <a:endParaRPr lang="en-US" dirty="0"/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Demographic</a:t>
            </a:r>
            <a:endParaRPr lang="en-US" dirty="0"/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Psychographic</a:t>
            </a:r>
            <a:endParaRPr lang="en-US" dirty="0"/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Behavioristic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/>
              <a:t>Geographic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are some examples of geographic variables often used in segmentation.</a:t>
            </a:r>
          </a:p>
          <a:p>
            <a:pPr lvl="1"/>
            <a:r>
              <a:rPr lang="en-US" dirty="0" smtClean="0"/>
              <a:t>Region</a:t>
            </a:r>
            <a:r>
              <a:rPr lang="en-US" dirty="0"/>
              <a:t>: by continent, country, state, or even </a:t>
            </a:r>
            <a:r>
              <a:rPr lang="en-US" dirty="0" smtClean="0"/>
              <a:t>neighborhood.</a:t>
            </a:r>
            <a:endParaRPr lang="en-US" dirty="0"/>
          </a:p>
          <a:p>
            <a:pPr lvl="1"/>
            <a:r>
              <a:rPr lang="en-US" dirty="0" smtClean="0"/>
              <a:t>Size </a:t>
            </a:r>
            <a:r>
              <a:rPr lang="en-US" dirty="0"/>
              <a:t>of metropolitan area: often classified as urban, suburban, or </a:t>
            </a:r>
            <a:r>
              <a:rPr lang="en-US" dirty="0" smtClean="0"/>
              <a:t>rural.</a:t>
            </a:r>
            <a:endParaRPr lang="en-US" dirty="0"/>
          </a:p>
          <a:p>
            <a:pPr lvl="1"/>
            <a:r>
              <a:rPr lang="en-US" dirty="0" smtClean="0"/>
              <a:t>Population density: </a:t>
            </a:r>
            <a:r>
              <a:rPr lang="en-US" dirty="0"/>
              <a:t>segmented according to size of </a:t>
            </a:r>
            <a:r>
              <a:rPr lang="en-US" dirty="0" smtClean="0"/>
              <a:t>population.</a:t>
            </a:r>
            <a:endParaRPr lang="en-US" dirty="0"/>
          </a:p>
          <a:p>
            <a:pPr lvl="1"/>
            <a:r>
              <a:rPr lang="en-US" dirty="0" smtClean="0"/>
              <a:t>Climate</a:t>
            </a:r>
            <a:r>
              <a:rPr lang="en-US" dirty="0"/>
              <a:t>: according to weather patterns common to certain geographic </a:t>
            </a:r>
            <a:r>
              <a:rPr lang="en-US" dirty="0" smtClean="0"/>
              <a:t>regions.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dirty="0"/>
              <a:t>Demographic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demographic segmentation variables include: </a:t>
            </a:r>
          </a:p>
          <a:p>
            <a:pPr marL="457200" lvl="1" indent="0">
              <a:buNone/>
            </a:pPr>
            <a:r>
              <a:rPr lang="en-US" dirty="0" smtClean="0"/>
              <a:t>Age		Gender		Family size	Family lifecycle</a:t>
            </a:r>
          </a:p>
          <a:p>
            <a:pPr marL="457200" lvl="1" indent="0">
              <a:buNone/>
            </a:pPr>
            <a:r>
              <a:rPr lang="en-US" dirty="0" smtClean="0"/>
              <a:t>Income	Occupation	Education	Ethnicity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Religion </a:t>
            </a:r>
            <a:r>
              <a:rPr lang="en-US" dirty="0" smtClean="0"/>
              <a:t>	Nationality	Social class	Generation etc.</a:t>
            </a:r>
            <a:endParaRPr lang="en-US" dirty="0"/>
          </a:p>
          <a:p>
            <a:r>
              <a:rPr lang="en-US" dirty="0" smtClean="0"/>
              <a:t>Many </a:t>
            </a:r>
            <a:r>
              <a:rPr lang="en-US" dirty="0"/>
              <a:t>of these variables have standard categories for their values. </a:t>
            </a:r>
            <a:endParaRPr lang="en-US" dirty="0" smtClean="0"/>
          </a:p>
          <a:p>
            <a:r>
              <a:rPr lang="en-US" dirty="0" smtClean="0"/>
              <a:t>E.g. </a:t>
            </a:r>
            <a:r>
              <a:rPr lang="en-US" dirty="0"/>
              <a:t>family lifecycle often is expressed as </a:t>
            </a:r>
            <a:endParaRPr lang="en-US" dirty="0" smtClean="0"/>
          </a:p>
          <a:p>
            <a:pPr lvl="1"/>
            <a:r>
              <a:rPr lang="en-US" dirty="0" smtClean="0"/>
              <a:t>bachelor</a:t>
            </a:r>
            <a:r>
              <a:rPr lang="en-US" dirty="0"/>
              <a:t>, married with no children (DINKS: Double Income, No Kids), full-nest, empty-nest, or solitary survivor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1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dirty="0"/>
              <a:t>Psychographic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Psychographic </a:t>
            </a:r>
            <a:r>
              <a:rPr lang="en-US" dirty="0"/>
              <a:t>segmentation groups customers according to their lifestyle. </a:t>
            </a:r>
            <a:endParaRPr lang="en-US" dirty="0" smtClean="0"/>
          </a:p>
          <a:p>
            <a:r>
              <a:rPr lang="en-US" dirty="0" smtClean="0"/>
              <a:t>Activities</a:t>
            </a:r>
            <a:r>
              <a:rPr lang="en-US" dirty="0"/>
              <a:t>, interests, and opinions (AIO) surveys are one tool for measuring lifestyle.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psychographic variables include:</a:t>
            </a:r>
          </a:p>
          <a:p>
            <a:pPr lvl="1"/>
            <a:r>
              <a:rPr lang="en-US" dirty="0" smtClean="0"/>
              <a:t>Activities</a:t>
            </a:r>
            <a:endParaRPr lang="en-US" dirty="0"/>
          </a:p>
          <a:p>
            <a:pPr lvl="1"/>
            <a:r>
              <a:rPr lang="en-US" dirty="0" smtClean="0"/>
              <a:t>Interests</a:t>
            </a:r>
            <a:endParaRPr lang="en-US" dirty="0"/>
          </a:p>
          <a:p>
            <a:pPr lvl="1"/>
            <a:r>
              <a:rPr lang="en-US" dirty="0" smtClean="0"/>
              <a:t>Opinions</a:t>
            </a:r>
            <a:endParaRPr lang="en-US" dirty="0"/>
          </a:p>
          <a:p>
            <a:pPr lvl="1"/>
            <a:r>
              <a:rPr lang="en-US" dirty="0" smtClean="0"/>
              <a:t>Attitudes</a:t>
            </a:r>
            <a:endParaRPr lang="en-US" dirty="0"/>
          </a:p>
          <a:p>
            <a:pPr lvl="1"/>
            <a:r>
              <a:rPr lang="en-US" dirty="0" smtClean="0"/>
              <a:t>Values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dirty="0"/>
              <a:t>Behavioristic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dirty="0"/>
              <a:t>segmentation is based on actual customer behavior toward products.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behavioristic variables include:</a:t>
            </a:r>
          </a:p>
          <a:p>
            <a:pPr lvl="1"/>
            <a:r>
              <a:rPr lang="en-US" dirty="0" smtClean="0"/>
              <a:t>Benefits </a:t>
            </a:r>
            <a:r>
              <a:rPr lang="en-US" dirty="0"/>
              <a:t>sought</a:t>
            </a:r>
          </a:p>
          <a:p>
            <a:pPr lvl="1"/>
            <a:r>
              <a:rPr lang="en-US" dirty="0" smtClean="0"/>
              <a:t>Usage </a:t>
            </a:r>
            <a:r>
              <a:rPr lang="en-US" dirty="0"/>
              <a:t>rate</a:t>
            </a:r>
          </a:p>
          <a:p>
            <a:pPr lvl="1"/>
            <a:r>
              <a:rPr lang="en-US" dirty="0" smtClean="0"/>
              <a:t>Brand </a:t>
            </a:r>
            <a:r>
              <a:rPr lang="en-US" dirty="0"/>
              <a:t>loyalty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status: potential, first-time, regular, etc.</a:t>
            </a:r>
          </a:p>
          <a:p>
            <a:pPr lvl="1"/>
            <a:r>
              <a:rPr lang="en-US" dirty="0" smtClean="0"/>
              <a:t>Readiness </a:t>
            </a:r>
            <a:r>
              <a:rPr lang="en-US" dirty="0"/>
              <a:t>to buy</a:t>
            </a:r>
          </a:p>
          <a:p>
            <a:pPr lvl="1"/>
            <a:r>
              <a:rPr lang="en-US" dirty="0" smtClean="0"/>
              <a:t>Occasions</a:t>
            </a:r>
            <a:r>
              <a:rPr lang="en-US" dirty="0"/>
              <a:t>: holidays and events that stimulate purchases</a:t>
            </a:r>
          </a:p>
          <a:p>
            <a:r>
              <a:rPr lang="en-US" dirty="0" smtClean="0"/>
              <a:t>Behavioral </a:t>
            </a:r>
            <a:r>
              <a:rPr lang="en-US" dirty="0"/>
              <a:t>segmentation has the advantage of using variables that are closely related to the product itself.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fairly direct starting point for market 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/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marketer can spot and compare marketing opportunities. He can examine the needs of each segment and determine to what extent the current offering satisfies these needs.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With </a:t>
            </a:r>
            <a:r>
              <a:rPr lang="en-US" dirty="0"/>
              <a:t>the help of knowledge about different segments, the marketer can better allocate the total marketing budget.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marketer can modify his product/service and marketing appeals to suit the target segment.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Segmentation </a:t>
            </a:r>
            <a:r>
              <a:rPr lang="en-US" dirty="0"/>
              <a:t>facilitates setting up of realistic selling targets and priorities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Management </a:t>
            </a:r>
            <a:r>
              <a:rPr lang="en-US" dirty="0"/>
              <a:t>can identify new profitable segments which deserve special attention.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It </a:t>
            </a:r>
            <a:r>
              <a:rPr lang="en-US" dirty="0"/>
              <a:t>is possible to deal with competition more effectively by using resources more effectively.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Appropriate </a:t>
            </a:r>
            <a:r>
              <a:rPr lang="en-US" dirty="0"/>
              <a:t>service packages can be developed for each market segment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Disadvantages </a:t>
            </a:r>
            <a:r>
              <a:rPr lang="en-US" sz="4000" dirty="0" smtClean="0"/>
              <a:t>of </a:t>
            </a:r>
            <a:r>
              <a:rPr lang="en-US" sz="4000" dirty="0"/>
              <a:t>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</a:t>
            </a:r>
            <a:r>
              <a:rPr lang="en-US" dirty="0"/>
              <a:t>increases costs</a:t>
            </a:r>
            <a:r>
              <a:rPr lang="en-US" dirty="0" smtClean="0"/>
              <a:t>. </a:t>
            </a:r>
            <a:r>
              <a:rPr lang="en-US" dirty="0"/>
              <a:t>Cost of production rises due to shorter production runs and product variations.</a:t>
            </a:r>
          </a:p>
          <a:p>
            <a:r>
              <a:rPr lang="en-US" dirty="0" smtClean="0"/>
              <a:t>Larger </a:t>
            </a:r>
            <a:r>
              <a:rPr lang="en-US" dirty="0"/>
              <a:t>inventory has to be maintained by both the manufacturer and the distributors.</a:t>
            </a:r>
          </a:p>
          <a:p>
            <a:r>
              <a:rPr lang="en-US" dirty="0" smtClean="0"/>
              <a:t>Promotion </a:t>
            </a:r>
            <a:r>
              <a:rPr lang="en-US" dirty="0"/>
              <a:t>and distribution expenditures increase when separate </a:t>
            </a:r>
            <a:r>
              <a:rPr lang="en-US" dirty="0" smtClean="0"/>
              <a:t>programs </a:t>
            </a:r>
            <a:r>
              <a:rPr lang="en-US" dirty="0"/>
              <a:t>are used for different market segments.</a:t>
            </a:r>
          </a:p>
          <a:p>
            <a:r>
              <a:rPr lang="en-US" dirty="0" smtClean="0"/>
              <a:t>When </a:t>
            </a:r>
            <a:r>
              <a:rPr lang="en-US" dirty="0"/>
              <a:t>characteristics of a market segment change, investment made already might become useless.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</a:t>
            </a:r>
            <a:r>
              <a:rPr lang="en-US" dirty="0"/>
              <a:t>management refers to the efficient and effective management of money (funds) in such a manner as to accomplish the objectives of the organization. </a:t>
            </a:r>
          </a:p>
          <a:p>
            <a:r>
              <a:rPr lang="en-US" dirty="0" smtClean="0"/>
              <a:t>It </a:t>
            </a:r>
            <a:r>
              <a:rPr lang="en-US" dirty="0"/>
              <a:t>is the specialized function directly associated with the top management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Image result for finance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6096000" cy="32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611678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http://growmap.com</a:t>
            </a:r>
          </a:p>
        </p:txBody>
      </p:sp>
    </p:spTree>
    <p:extLst>
      <p:ext uri="{BB962C8B-B14F-4D97-AF65-F5344CB8AC3E}">
        <p14:creationId xmlns:p14="http://schemas.microsoft.com/office/powerpoint/2010/main" val="23180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Marketing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“According </a:t>
            </a:r>
            <a:r>
              <a:rPr lang="en-US" dirty="0">
                <a:solidFill>
                  <a:srgbClr val="FF0000"/>
                </a:solidFill>
              </a:rPr>
              <a:t>to Philip Kotler, </a:t>
            </a:r>
            <a:r>
              <a:rPr lang="en-US" dirty="0" smtClean="0">
                <a:solidFill>
                  <a:srgbClr val="FF0000"/>
                </a:solidFill>
              </a:rPr>
              <a:t>Marketing </a:t>
            </a:r>
            <a:r>
              <a:rPr lang="en-US" dirty="0">
                <a:solidFill>
                  <a:srgbClr val="FF0000"/>
                </a:solidFill>
              </a:rPr>
              <a:t>management is the analysis, planning, implementation and control of </a:t>
            </a:r>
            <a:r>
              <a:rPr lang="en-US" dirty="0" smtClean="0">
                <a:solidFill>
                  <a:srgbClr val="FF0000"/>
                </a:solidFill>
              </a:rPr>
              <a:t>programs </a:t>
            </a:r>
            <a:r>
              <a:rPr lang="en-US" dirty="0">
                <a:solidFill>
                  <a:srgbClr val="FF0000"/>
                </a:solidFill>
              </a:rPr>
              <a:t>designed to bring about desired exchanges with target markets for the purpose of achieving organizational objectives</a:t>
            </a:r>
            <a:r>
              <a:rPr lang="en-US" dirty="0" smtClean="0">
                <a:solidFill>
                  <a:srgbClr val="FF0000"/>
                </a:solidFill>
              </a:rPr>
              <a:t>.”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Marketing </a:t>
            </a:r>
            <a:r>
              <a:rPr lang="en-US" dirty="0"/>
              <a:t>management is defined as the process of overseeing and planning new product development, advertising, promotions and sales.</a:t>
            </a:r>
          </a:p>
          <a:p>
            <a:r>
              <a:rPr lang="en-US" dirty="0" smtClean="0"/>
              <a:t>Marketing </a:t>
            </a:r>
            <a:r>
              <a:rPr lang="en-US" dirty="0"/>
              <a:t>management facilitates the activities and functions which are involved in the distribution of goods and </a:t>
            </a:r>
            <a:r>
              <a:rPr lang="en-US" dirty="0" smtClean="0"/>
              <a:t>services.</a:t>
            </a:r>
          </a:p>
        </p:txBody>
      </p:sp>
    </p:spTree>
    <p:extLst>
      <p:ext uri="{BB962C8B-B14F-4D97-AF65-F5344CB8AC3E}">
        <p14:creationId xmlns:p14="http://schemas.microsoft.com/office/powerpoint/2010/main" val="20178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</a:t>
            </a:r>
            <a:r>
              <a:rPr lang="en-US" dirty="0"/>
              <a:t>Finance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Acquiring </a:t>
            </a:r>
            <a:r>
              <a:rPr lang="en-US" dirty="0"/>
              <a:t>Sufficient </a:t>
            </a:r>
            <a:r>
              <a:rPr lang="en-US" dirty="0" smtClean="0"/>
              <a:t>Funds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Proper </a:t>
            </a:r>
            <a:r>
              <a:rPr lang="en-US" dirty="0"/>
              <a:t>Utilization of </a:t>
            </a:r>
            <a:r>
              <a:rPr lang="en-US" dirty="0" smtClean="0"/>
              <a:t>Funds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Increasing Profitability</a:t>
            </a:r>
          </a:p>
          <a:p>
            <a:pPr marL="857250" lvl="1" indent="-457200"/>
            <a:r>
              <a:rPr lang="en-US" dirty="0" smtClean="0"/>
              <a:t>To </a:t>
            </a:r>
            <a:r>
              <a:rPr lang="en-US" dirty="0"/>
              <a:t>increase profitability sufficient funds will have to be invested.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Finance </a:t>
            </a:r>
            <a:r>
              <a:rPr lang="en-US" dirty="0"/>
              <a:t>function should be so planned that the concern neither suffers from inadequacy of funds nor wastes more funds than required.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Maximizing </a:t>
            </a:r>
            <a:r>
              <a:rPr lang="en-US" dirty="0"/>
              <a:t>Firm’s </a:t>
            </a:r>
            <a:r>
              <a:rPr lang="en-US" dirty="0" smtClean="0"/>
              <a:t>Value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Reduction </a:t>
            </a:r>
            <a:r>
              <a:rPr lang="en-US" dirty="0"/>
              <a:t>in </a:t>
            </a:r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43074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 smtClean="0"/>
              <a:t>Sources </a:t>
            </a:r>
            <a:r>
              <a:rPr lang="en-US" dirty="0"/>
              <a:t>of funds: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It </a:t>
            </a:r>
            <a:r>
              <a:rPr lang="en-US" dirty="0"/>
              <a:t>should be decided by keeping in view the value of the firm to collect funds through issue of shares or debentures.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 smtClean="0"/>
              <a:t>Reduce risks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 smtClean="0"/>
              <a:t>Long </a:t>
            </a:r>
            <a:r>
              <a:rPr lang="en-US" dirty="0"/>
              <a:t>run value: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To </a:t>
            </a:r>
            <a:r>
              <a:rPr lang="en-US" dirty="0"/>
              <a:t>earn more profits in short time, some firms may do the activities like releasing of low quality goods, neglecting the interests of consumers and </a:t>
            </a:r>
            <a:r>
              <a:rPr lang="en-US" dirty="0" smtClean="0"/>
              <a:t>employees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Characteristics </a:t>
            </a:r>
            <a:r>
              <a:rPr lang="en-US" sz="4000" dirty="0" smtClean="0"/>
              <a:t>of </a:t>
            </a:r>
            <a:r>
              <a:rPr lang="en-US" sz="4000" dirty="0"/>
              <a:t>Finance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Analytical Thinking.</a:t>
            </a:r>
          </a:p>
          <a:p>
            <a:pPr lvl="1"/>
            <a:r>
              <a:rPr lang="en-US" dirty="0" smtClean="0"/>
              <a:t>Study </a:t>
            </a:r>
            <a:r>
              <a:rPr lang="en-US" dirty="0"/>
              <a:t>of trend of actual figures is made and ratio analysis is done.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Continuous Process.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Basis </a:t>
            </a:r>
            <a:r>
              <a:rPr lang="en-US" dirty="0"/>
              <a:t>of Managerial </a:t>
            </a:r>
            <a:r>
              <a:rPr lang="en-US" dirty="0" smtClean="0"/>
              <a:t>Decisions.</a:t>
            </a:r>
          </a:p>
          <a:p>
            <a:pPr marL="857250" lvl="1" indent="-457200"/>
            <a:r>
              <a:rPr lang="en-US" dirty="0" smtClean="0"/>
              <a:t>All </a:t>
            </a:r>
            <a:r>
              <a:rPr lang="en-US" dirty="0"/>
              <a:t>managerial decisions relating to finance are taken after considering the report prepared by the finance manager.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Maintaining </a:t>
            </a:r>
            <a:r>
              <a:rPr lang="en-US" dirty="0"/>
              <a:t>Balance between Risk and </a:t>
            </a:r>
            <a:r>
              <a:rPr lang="en-US" dirty="0" smtClean="0"/>
              <a:t>Profitability.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Coordination </a:t>
            </a:r>
            <a:r>
              <a:rPr lang="en-US" dirty="0"/>
              <a:t>between </a:t>
            </a:r>
            <a:r>
              <a:rPr lang="en-US" dirty="0" smtClean="0"/>
              <a:t>various process of </a:t>
            </a:r>
            <a:r>
              <a:rPr lang="en-US" dirty="0"/>
              <a:t>the business.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Centralized Nature</a:t>
            </a:r>
            <a:r>
              <a:rPr lang="en-US" dirty="0"/>
              <a:t>.</a:t>
            </a:r>
            <a:endParaRPr lang="en-US" dirty="0" smtClean="0"/>
          </a:p>
          <a:p>
            <a:pPr marL="857250" lvl="1" indent="-457200"/>
            <a:r>
              <a:rPr lang="en-US" dirty="0" smtClean="0"/>
              <a:t>Other </a:t>
            </a:r>
            <a:r>
              <a:rPr lang="en-US" dirty="0"/>
              <a:t>activities can be decentralized but there is only one department for financial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Finance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Estimating </a:t>
            </a:r>
            <a:r>
              <a:rPr lang="en-US" dirty="0"/>
              <a:t>Financial </a:t>
            </a:r>
            <a:r>
              <a:rPr lang="en-US" dirty="0" smtClean="0"/>
              <a:t>Requirements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first task of financial manager is to estimate short term and long-term financial requirements of his business.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amount required for purchasing fixed assets as well as for working capital will have to be </a:t>
            </a:r>
            <a:r>
              <a:rPr lang="en-US" dirty="0" smtClean="0"/>
              <a:t>determined.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Deciding </a:t>
            </a:r>
            <a:r>
              <a:rPr lang="en-US" dirty="0"/>
              <a:t>Capital </a:t>
            </a:r>
            <a:r>
              <a:rPr lang="en-US" dirty="0" smtClean="0"/>
              <a:t>Structure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capital structure refers to the kind and proportion of different securities for raising funds.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After </a:t>
            </a:r>
            <a:r>
              <a:rPr lang="en-US" dirty="0"/>
              <a:t>deciding about the quantum of funds required, it should be decided which type of securities should be raised.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It </a:t>
            </a:r>
            <a:r>
              <a:rPr lang="en-US" dirty="0"/>
              <a:t>may be wise to finance fixed assets through long-term debts and current assets through short-term debts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Selecting </a:t>
            </a:r>
            <a:r>
              <a:rPr lang="en-US" dirty="0"/>
              <a:t>a Source of </a:t>
            </a:r>
            <a:r>
              <a:rPr lang="en-US" dirty="0" smtClean="0"/>
              <a:t>Finance</a:t>
            </a:r>
          </a:p>
          <a:p>
            <a:pPr marL="857250" lvl="1" indent="-457200"/>
            <a:r>
              <a:rPr lang="en-US" dirty="0" smtClean="0"/>
              <a:t>Various </a:t>
            </a:r>
            <a:r>
              <a:rPr lang="en-US" dirty="0"/>
              <a:t>sources from which finance may be raised include: </a:t>
            </a:r>
            <a:endParaRPr lang="en-US" dirty="0" smtClean="0"/>
          </a:p>
          <a:p>
            <a:pPr marL="1257300" lvl="2" indent="-457200"/>
            <a:r>
              <a:rPr lang="en-US" dirty="0" smtClean="0"/>
              <a:t>share </a:t>
            </a:r>
            <a:r>
              <a:rPr lang="en-US" dirty="0"/>
              <a:t>capital, debentures, financial institutions, commercial banks, public deposits etc.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If </a:t>
            </a:r>
            <a:r>
              <a:rPr lang="en-US" dirty="0"/>
              <a:t>finance is needed for short period then banks, public deposits and financial institutions may be appropriate.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On </a:t>
            </a:r>
            <a:r>
              <a:rPr lang="en-US" dirty="0"/>
              <a:t>the other hand, if long-term finance is required then, share capital, and debentures may be useful.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Selecting </a:t>
            </a:r>
            <a:r>
              <a:rPr lang="en-US" dirty="0"/>
              <a:t>a pattern of </a:t>
            </a:r>
            <a:r>
              <a:rPr lang="en-US" dirty="0" smtClean="0"/>
              <a:t>Investment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dirty="0"/>
              <a:t>decision will have to be taken as to which asset is to be purchased.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funds will have to be spent first on fixed assets and then an appropriate portion will be retained for working capital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Proper </a:t>
            </a:r>
            <a:r>
              <a:rPr lang="en-US" dirty="0"/>
              <a:t>cash </a:t>
            </a:r>
            <a:r>
              <a:rPr lang="en-US" dirty="0" smtClean="0"/>
              <a:t>Management</a:t>
            </a:r>
          </a:p>
          <a:p>
            <a:pPr marL="857250" lvl="1" indent="-457200"/>
            <a:r>
              <a:rPr lang="en-US" dirty="0" smtClean="0"/>
              <a:t>He </a:t>
            </a:r>
            <a:r>
              <a:rPr lang="en-US" dirty="0"/>
              <a:t>has to </a:t>
            </a:r>
            <a:r>
              <a:rPr lang="en-US" dirty="0" smtClean="0"/>
              <a:t>calculate </a:t>
            </a:r>
            <a:r>
              <a:rPr lang="en-US" dirty="0"/>
              <a:t>various cash needs at different times and then make arrangements for arranging cash.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cash management should be such that neither there is a shortage of it and nor it is idle.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Any </a:t>
            </a:r>
            <a:r>
              <a:rPr lang="en-US" dirty="0"/>
              <a:t>shortage of cash will damage the </a:t>
            </a:r>
            <a:r>
              <a:rPr lang="en-US" dirty="0" smtClean="0"/>
              <a:t>reputation of </a:t>
            </a:r>
            <a:r>
              <a:rPr lang="en-US" dirty="0"/>
              <a:t>the enterprise.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idle cash </a:t>
            </a:r>
            <a:r>
              <a:rPr lang="en-US" dirty="0" smtClean="0"/>
              <a:t>will </a:t>
            </a:r>
            <a:r>
              <a:rPr lang="en-US" dirty="0"/>
              <a:t>mean that it is not properly used. </a:t>
            </a:r>
            <a:endParaRPr lang="en-US" dirty="0" smtClean="0"/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Implementing Financial Controls</a:t>
            </a:r>
          </a:p>
          <a:p>
            <a:pPr marL="857250" lvl="1" indent="-457200"/>
            <a:r>
              <a:rPr lang="en-US" dirty="0" smtClean="0"/>
              <a:t>Financial control devises generally used are budgetary control, break even analysis, cost control, ratio analysis etc. </a:t>
            </a:r>
          </a:p>
          <a:p>
            <a:pPr marL="857250" lvl="1" indent="-457200"/>
            <a:r>
              <a:rPr lang="en-US" dirty="0" smtClean="0"/>
              <a:t>These techniques will help in evaluating the performance in various areas and take corrective measures whenever needed.</a:t>
            </a:r>
          </a:p>
        </p:txBody>
      </p:sp>
    </p:spTree>
    <p:extLst>
      <p:ext uri="{BB962C8B-B14F-4D97-AF65-F5344CB8AC3E}">
        <p14:creationId xmlns:p14="http://schemas.microsoft.com/office/powerpoint/2010/main" val="5849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Proper </a:t>
            </a:r>
            <a:r>
              <a:rPr lang="en-US" dirty="0"/>
              <a:t>use of </a:t>
            </a:r>
            <a:r>
              <a:rPr lang="en-US" dirty="0" smtClean="0"/>
              <a:t>Surplus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utilization of profit or surplus is also an important factor in financial management.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 </a:t>
            </a:r>
            <a:r>
              <a:rPr lang="en-US" dirty="0"/>
              <a:t>judicious use of surpluses is essential for expansion and diversification plan and also in protecting the interest of shareholders.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finance manager should consider the following factors before declaring the </a:t>
            </a:r>
            <a:r>
              <a:rPr lang="en-US" dirty="0" smtClean="0"/>
              <a:t>dividend</a:t>
            </a:r>
            <a:endParaRPr lang="en-US" dirty="0"/>
          </a:p>
          <a:p>
            <a:pPr marL="1257300" lvl="2" indent="-457200"/>
            <a:r>
              <a:rPr lang="en-US" dirty="0" smtClean="0"/>
              <a:t>Trend </a:t>
            </a:r>
            <a:r>
              <a:rPr lang="en-US" dirty="0"/>
              <a:t>of earnings of the enterprise</a:t>
            </a:r>
          </a:p>
          <a:p>
            <a:pPr marL="1257300" lvl="2" indent="-457200"/>
            <a:r>
              <a:rPr lang="en-US" dirty="0" smtClean="0"/>
              <a:t>Expected </a:t>
            </a:r>
            <a:r>
              <a:rPr lang="en-US" dirty="0"/>
              <a:t>earnings in future.</a:t>
            </a:r>
          </a:p>
          <a:p>
            <a:pPr marL="1257300" lvl="2" indent="-457200"/>
            <a:r>
              <a:rPr lang="en-US" dirty="0" smtClean="0"/>
              <a:t>Market </a:t>
            </a:r>
            <a:r>
              <a:rPr lang="en-US" dirty="0"/>
              <a:t>value of shares.</a:t>
            </a:r>
          </a:p>
          <a:p>
            <a:pPr marL="1257300" lvl="2" indent="-457200"/>
            <a:r>
              <a:rPr lang="en-US" dirty="0" smtClean="0"/>
              <a:t>Shareholders </a:t>
            </a:r>
            <a:r>
              <a:rPr lang="en-US" dirty="0"/>
              <a:t>interest.</a:t>
            </a:r>
          </a:p>
          <a:p>
            <a:pPr marL="1257300" lvl="2" indent="-457200"/>
            <a:r>
              <a:rPr lang="en-US" dirty="0" smtClean="0"/>
              <a:t>Needs </a:t>
            </a:r>
            <a:r>
              <a:rPr lang="en-US" dirty="0"/>
              <a:t>of fund for expansion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  <a:r>
              <a:rPr lang="en-US" dirty="0" smtClean="0"/>
              <a:t>of </a:t>
            </a:r>
            <a:r>
              <a:rPr lang="en-US" dirty="0"/>
              <a:t>Finance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Capital Expenditures</a:t>
            </a:r>
          </a:p>
          <a:p>
            <a:pPr lvl="1"/>
            <a:r>
              <a:rPr lang="en-US" dirty="0" smtClean="0"/>
              <a:t>Need to </a:t>
            </a:r>
            <a:r>
              <a:rPr lang="en-US" dirty="0"/>
              <a:t>balance the amount of income the asset will produce with the amount it will cost.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Operating Cash</a:t>
            </a:r>
          </a:p>
          <a:p>
            <a:pPr marL="857250" lvl="1" indent="-457200"/>
            <a:r>
              <a:rPr lang="en-US" dirty="0" smtClean="0"/>
              <a:t>You </a:t>
            </a:r>
            <a:r>
              <a:rPr lang="en-US" dirty="0"/>
              <a:t>must manage your cash flow so you always have enough on hand to pay for rent, utilities, telephone, insurance, payroll and </a:t>
            </a:r>
            <a:r>
              <a:rPr lang="en-US" dirty="0" smtClean="0"/>
              <a:t>supplies etc.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Lowering Expenses</a:t>
            </a:r>
          </a:p>
          <a:p>
            <a:pPr marL="857250" lvl="1" indent="-457200"/>
            <a:r>
              <a:rPr lang="en-US" dirty="0" smtClean="0"/>
              <a:t>Keep costs as low as possible.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Tax Planning</a:t>
            </a:r>
          </a:p>
          <a:p>
            <a:pPr marL="857250" lvl="1" indent="-457200"/>
            <a:r>
              <a:rPr lang="en-US" dirty="0" smtClean="0"/>
              <a:t>Making sure you have cash on hand to pay estimated tax payments each quarter and also manage purchases </a:t>
            </a:r>
            <a:r>
              <a:rPr lang="en-US" dirty="0"/>
              <a:t>timing</a:t>
            </a:r>
            <a:r>
              <a:rPr lang="en-US" dirty="0" smtClean="0"/>
              <a:t> of major assets to get the maximum </a:t>
            </a:r>
            <a:r>
              <a:rPr lang="en-US" dirty="0"/>
              <a:t>tax </a:t>
            </a:r>
            <a:r>
              <a:rPr lang="en-US" dirty="0" smtClean="0"/>
              <a:t>benefit.</a:t>
            </a:r>
          </a:p>
        </p:txBody>
      </p:sp>
    </p:spTree>
    <p:extLst>
      <p:ext uri="{BB962C8B-B14F-4D97-AF65-F5344CB8AC3E}">
        <p14:creationId xmlns:p14="http://schemas.microsoft.com/office/powerpoint/2010/main" val="90059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Smooth </a:t>
            </a:r>
            <a:r>
              <a:rPr lang="en-US" dirty="0"/>
              <a:t>Running of an </a:t>
            </a:r>
            <a:r>
              <a:rPr lang="en-US" dirty="0" smtClean="0"/>
              <a:t>Enterprise</a:t>
            </a:r>
          </a:p>
          <a:p>
            <a:pPr marL="857250" lvl="1" indent="-457200"/>
            <a:r>
              <a:rPr lang="en-US" dirty="0" smtClean="0"/>
              <a:t>Sound </a:t>
            </a:r>
            <a:r>
              <a:rPr lang="en-US" dirty="0"/>
              <a:t>Financial planning is necessary for the smooth running of an enterprise. </a:t>
            </a:r>
            <a:endParaRPr lang="en-US" dirty="0" smtClean="0"/>
          </a:p>
          <a:p>
            <a:pPr marL="857250" lvl="1" indent="-457200"/>
            <a:r>
              <a:rPr lang="en-US" dirty="0"/>
              <a:t>F</a:t>
            </a:r>
            <a:r>
              <a:rPr lang="en-US" dirty="0" smtClean="0"/>
              <a:t>inancial </a:t>
            </a:r>
            <a:r>
              <a:rPr lang="en-US" dirty="0"/>
              <a:t>administration means the </a:t>
            </a:r>
            <a:r>
              <a:rPr lang="en-US" dirty="0">
                <a:solidFill>
                  <a:srgbClr val="FF0000"/>
                </a:solidFill>
              </a:rPr>
              <a:t>study, analysis and evaluation</a:t>
            </a:r>
            <a:r>
              <a:rPr lang="en-US" dirty="0"/>
              <a:t> of all financial problems to be faced by the management and to take </a:t>
            </a:r>
            <a:r>
              <a:rPr lang="en-US" dirty="0" smtClean="0"/>
              <a:t>decision </a:t>
            </a:r>
            <a:r>
              <a:rPr lang="en-US" dirty="0"/>
              <a:t>with reference to the present </a:t>
            </a:r>
            <a:r>
              <a:rPr lang="en-US" dirty="0" smtClean="0"/>
              <a:t>circumstances. </a:t>
            </a:r>
            <a:endParaRPr lang="en-US" dirty="0"/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Financial </a:t>
            </a:r>
            <a:r>
              <a:rPr lang="en-US" dirty="0"/>
              <a:t>Administration Co-ordinates Various Functional </a:t>
            </a:r>
            <a:r>
              <a:rPr lang="en-US" dirty="0" smtClean="0"/>
              <a:t>Activities</a:t>
            </a:r>
          </a:p>
          <a:p>
            <a:pPr marL="857250" lvl="1" indent="-457200"/>
            <a:r>
              <a:rPr lang="en-US" dirty="0" smtClean="0"/>
              <a:t>If financial </a:t>
            </a:r>
            <a:r>
              <a:rPr lang="en-US" dirty="0"/>
              <a:t>management is defective, the efficiency of all other departments </a:t>
            </a:r>
            <a:r>
              <a:rPr lang="en-US" dirty="0" smtClean="0"/>
              <a:t>cannot be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7"/>
            </a:pPr>
            <a:r>
              <a:rPr lang="en-US" dirty="0" smtClean="0"/>
              <a:t>Focal </a:t>
            </a:r>
            <a:r>
              <a:rPr lang="en-US" dirty="0"/>
              <a:t>Point of Decision </a:t>
            </a:r>
            <a:r>
              <a:rPr lang="en-US" dirty="0" smtClean="0"/>
              <a:t>Making</a:t>
            </a:r>
          </a:p>
          <a:p>
            <a:pPr marL="457200" indent="-457200">
              <a:buFont typeface="+mj-lt"/>
              <a:buAutoNum type="arabicParenR" startAt="7"/>
            </a:pPr>
            <a:r>
              <a:rPr lang="en-US" dirty="0" smtClean="0"/>
              <a:t>Determinant </a:t>
            </a:r>
            <a:r>
              <a:rPr lang="en-US" dirty="0"/>
              <a:t>of Business </a:t>
            </a:r>
            <a:r>
              <a:rPr lang="en-US" dirty="0" smtClean="0"/>
              <a:t>Success</a:t>
            </a:r>
          </a:p>
          <a:p>
            <a:pPr marL="457200" indent="-457200">
              <a:buFont typeface="+mj-lt"/>
              <a:buAutoNum type="arabicParenR" startAt="7"/>
            </a:pPr>
            <a:r>
              <a:rPr lang="en-US" dirty="0" smtClean="0"/>
              <a:t>Measure </a:t>
            </a:r>
            <a:r>
              <a:rPr lang="en-US" dirty="0"/>
              <a:t>of </a:t>
            </a:r>
            <a:r>
              <a:rPr lang="en-US" dirty="0" smtClean="0"/>
              <a:t>Performance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performance of the firm can be measured by its financial </a:t>
            </a:r>
            <a:r>
              <a:rPr lang="en-US" dirty="0" smtClean="0"/>
              <a:t>results.</a:t>
            </a:r>
          </a:p>
        </p:txBody>
      </p:sp>
    </p:spTree>
    <p:extLst>
      <p:ext uri="{BB962C8B-B14F-4D97-AF65-F5344CB8AC3E}">
        <p14:creationId xmlns:p14="http://schemas.microsoft.com/office/powerpoint/2010/main" val="4522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Characteristics </a:t>
            </a:r>
            <a:r>
              <a:rPr lang="en-US" sz="4000" dirty="0"/>
              <a:t>of Marketing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Customer-orientation</a:t>
            </a:r>
          </a:p>
          <a:p>
            <a:pPr marL="857250" lvl="1" indent="-457200"/>
            <a:r>
              <a:rPr lang="en-US" dirty="0" smtClean="0"/>
              <a:t>All </a:t>
            </a:r>
            <a:r>
              <a:rPr lang="en-US" dirty="0"/>
              <a:t>business activities should be directed to create and satisfy the customer.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Marketing Research</a:t>
            </a:r>
          </a:p>
          <a:p>
            <a:pPr marL="857250" lvl="1" indent="-457200"/>
            <a:r>
              <a:rPr lang="en-US" dirty="0" smtClean="0"/>
              <a:t>Under the marketing concept; knowledge and understanding of customer’s needs, wants and desires is very vital. </a:t>
            </a:r>
          </a:p>
          <a:p>
            <a:pPr marL="857250" lvl="1" indent="-457200"/>
            <a:r>
              <a:rPr lang="en-US" dirty="0" smtClean="0"/>
              <a:t>Up-to-date </a:t>
            </a:r>
            <a:r>
              <a:rPr lang="en-US" dirty="0"/>
              <a:t>and adequate knowledge must be available to answer the following questions: </a:t>
            </a:r>
          </a:p>
          <a:p>
            <a:pPr lvl="2" indent="-342900"/>
            <a:r>
              <a:rPr lang="en-US" dirty="0" smtClean="0"/>
              <a:t>What </a:t>
            </a:r>
            <a:r>
              <a:rPr lang="en-US" dirty="0"/>
              <a:t>business are we really in?</a:t>
            </a:r>
          </a:p>
          <a:p>
            <a:pPr lvl="2" indent="-342900"/>
            <a:r>
              <a:rPr lang="en-US" dirty="0" smtClean="0"/>
              <a:t>Who </a:t>
            </a:r>
            <a:r>
              <a:rPr lang="en-US" dirty="0"/>
              <a:t>are our customers?</a:t>
            </a:r>
          </a:p>
          <a:p>
            <a:pPr lvl="2" indent="-342900"/>
            <a:r>
              <a:rPr lang="en-US" dirty="0" smtClean="0"/>
              <a:t>What </a:t>
            </a:r>
            <a:r>
              <a:rPr lang="en-US" dirty="0"/>
              <a:t>do the customers want?</a:t>
            </a:r>
          </a:p>
          <a:p>
            <a:pPr lvl="2" indent="-342900"/>
            <a:r>
              <a:rPr lang="en-US" dirty="0" smtClean="0"/>
              <a:t>How </a:t>
            </a:r>
            <a:r>
              <a:rPr lang="en-US" dirty="0"/>
              <a:t>should we distribute our products?</a:t>
            </a:r>
          </a:p>
          <a:p>
            <a:pPr lvl="2" indent="-342900"/>
            <a:r>
              <a:rPr lang="en-US" dirty="0" smtClean="0"/>
              <a:t>How </a:t>
            </a:r>
            <a:r>
              <a:rPr lang="en-US" dirty="0"/>
              <a:t>can we communicate most effectively with our customers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Finance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main </a:t>
            </a:r>
            <a:r>
              <a:rPr lang="en-US" dirty="0"/>
              <a:t>types of finance available include: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Debt finance: Money provided by an external lender, such as a bank, building society or credit union.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Equity finance: Money sourced internally by the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/>
              <a:t>Debt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Financial institutions</a:t>
            </a:r>
          </a:p>
          <a:p>
            <a:pPr marL="857250" lvl="1" indent="-457200"/>
            <a:r>
              <a:rPr lang="en-US" dirty="0" smtClean="0"/>
              <a:t>Banks</a:t>
            </a:r>
            <a:r>
              <a:rPr lang="en-US" dirty="0"/>
              <a:t>, building societies and credit unions offer a range of finance products with both short and long-term finance solutions.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Some </a:t>
            </a:r>
            <a:r>
              <a:rPr lang="en-US" dirty="0"/>
              <a:t>products include business loans, lines of credit, overdraft facilities, invoice financing, equipment leases and asset financing.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Retailers</a:t>
            </a:r>
          </a:p>
          <a:p>
            <a:pPr marL="857250" lvl="1" indent="-457200"/>
            <a:r>
              <a:rPr lang="en-US" dirty="0" smtClean="0"/>
              <a:t>For purchase </a:t>
            </a:r>
            <a:r>
              <a:rPr lang="en-US" dirty="0"/>
              <a:t>goods such as furniture, technology or equipment, many stores offer store credit through a finance company.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Suppliers</a:t>
            </a:r>
          </a:p>
          <a:p>
            <a:pPr marL="857250" lvl="1" indent="-457200"/>
            <a:r>
              <a:rPr lang="en-US" dirty="0" smtClean="0"/>
              <a:t>Most suppliers offer trade credit that allows businesses to delay payment for goods. </a:t>
            </a:r>
          </a:p>
          <a:p>
            <a:pPr marL="857250" lvl="1" indent="-457200"/>
            <a:r>
              <a:rPr lang="en-US" dirty="0" smtClean="0"/>
              <a:t>Trade credit may only be offered to businesses that have an established relationship with the supplier.</a:t>
            </a:r>
          </a:p>
        </p:txBody>
      </p:sp>
    </p:spTree>
    <p:extLst>
      <p:ext uri="{BB962C8B-B14F-4D97-AF65-F5344CB8AC3E}">
        <p14:creationId xmlns:p14="http://schemas.microsoft.com/office/powerpoint/2010/main" val="6447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Finance companies</a:t>
            </a:r>
          </a:p>
          <a:p>
            <a:pPr marL="857250" lvl="1" indent="-457200"/>
            <a:r>
              <a:rPr lang="en-US" dirty="0" smtClean="0"/>
              <a:t>Most </a:t>
            </a:r>
            <a:r>
              <a:rPr lang="en-US" dirty="0"/>
              <a:t>finance companies offer finance products via a retailer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Factor companies</a:t>
            </a:r>
          </a:p>
          <a:p>
            <a:pPr marL="857250" lvl="1" indent="-457200"/>
            <a:r>
              <a:rPr lang="en-US" dirty="0" smtClean="0"/>
              <a:t>Factor companies offer a form of finance where they purchase a business' outstanding invoices at a discount. </a:t>
            </a:r>
          </a:p>
          <a:p>
            <a:pPr marL="857250" lvl="1" indent="-457200"/>
            <a:r>
              <a:rPr lang="en-US" dirty="0" smtClean="0"/>
              <a:t>The factor company then chases up the debtors. </a:t>
            </a:r>
          </a:p>
          <a:p>
            <a:pPr marL="857250" lvl="1" indent="-457200"/>
            <a:r>
              <a:rPr lang="en-US" dirty="0" smtClean="0"/>
              <a:t>While factoring is a way to get quick access to cash, it can be quite expensive compared to traditional financing options.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Family </a:t>
            </a:r>
            <a:r>
              <a:rPr lang="en-US" dirty="0"/>
              <a:t>or </a:t>
            </a:r>
            <a:r>
              <a:rPr lang="en-US" dirty="0" smtClean="0"/>
              <a:t>friends</a:t>
            </a:r>
          </a:p>
        </p:txBody>
      </p:sp>
    </p:spTree>
    <p:extLst>
      <p:ext uri="{BB962C8B-B14F-4D97-AF65-F5344CB8AC3E}">
        <p14:creationId xmlns:p14="http://schemas.microsoft.com/office/powerpoint/2010/main" val="37173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dirty="0"/>
              <a:t>Equity </a:t>
            </a:r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Self-funding</a:t>
            </a:r>
          </a:p>
          <a:p>
            <a:pPr marL="857250" lvl="1" indent="-457200"/>
            <a:r>
              <a:rPr lang="en-US" dirty="0"/>
              <a:t>Often called 'bootstrapping', self-funding is often the first step in seeking finance and involves funding purely through personal finances and revenue from the business.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Investors </a:t>
            </a:r>
            <a:r>
              <a:rPr lang="en-US" dirty="0"/>
              <a:t>and lenders will both expect some amount of self-funding before they agree to offer you finance.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Family </a:t>
            </a:r>
            <a:r>
              <a:rPr lang="en-US" dirty="0"/>
              <a:t>or friends</a:t>
            </a:r>
            <a:endParaRPr lang="en-US" dirty="0" smtClean="0"/>
          </a:p>
          <a:p>
            <a:pPr marL="857250" lvl="1" indent="-457200"/>
            <a:r>
              <a:rPr lang="en-US" dirty="0"/>
              <a:t>Offering a partnership or share in your business to family or friends in return for equity is often an easy way of obtaining finance.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Private investors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Venture capitalists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generally large corporations that invest large sums in start-up businesses with the potential for high growth and large profits.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0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Stock </a:t>
            </a:r>
            <a:r>
              <a:rPr lang="en-US" dirty="0"/>
              <a:t>market</a:t>
            </a:r>
            <a:endParaRPr lang="en-US" dirty="0" smtClean="0"/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general, the government doesn't provide finance for starting up or buying a business.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you may be eligible for a grant in certain circumstances, such as business expansion, research and development, innovation or exporting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Crowd funding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social media websites offer entrepreneurs a 'crowd funding' platform for their product prototypes or innovative projects.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involves setting a funding goal, providing project and budget details and inviting people to contribute to a startup capital pool.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01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Finance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Estimating the Amount of Capital Required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Determining </a:t>
            </a:r>
            <a:r>
              <a:rPr lang="en-US" dirty="0"/>
              <a:t>Capital </a:t>
            </a:r>
            <a:r>
              <a:rPr lang="en-US" dirty="0" smtClean="0"/>
              <a:t>Structure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Choice </a:t>
            </a:r>
            <a:r>
              <a:rPr lang="en-US" dirty="0"/>
              <a:t>of Sources of </a:t>
            </a:r>
            <a:r>
              <a:rPr lang="en-US" dirty="0" smtClean="0"/>
              <a:t>Funds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Procurement </a:t>
            </a:r>
            <a:r>
              <a:rPr lang="en-US" dirty="0"/>
              <a:t>of </a:t>
            </a:r>
            <a:r>
              <a:rPr lang="en-US" dirty="0" smtClean="0"/>
              <a:t>Funds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Utilization </a:t>
            </a:r>
            <a:r>
              <a:rPr lang="en-US" dirty="0"/>
              <a:t>of </a:t>
            </a:r>
            <a:r>
              <a:rPr lang="en-US" dirty="0" smtClean="0"/>
              <a:t>Funds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Disposal </a:t>
            </a:r>
            <a:r>
              <a:rPr lang="en-US" dirty="0"/>
              <a:t>of Profits or </a:t>
            </a:r>
            <a:r>
              <a:rPr lang="en-US" dirty="0" smtClean="0"/>
              <a:t>Surplus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Management </a:t>
            </a:r>
            <a:r>
              <a:rPr lang="en-US" dirty="0"/>
              <a:t>of </a:t>
            </a:r>
            <a:r>
              <a:rPr lang="en-US" dirty="0" smtClean="0"/>
              <a:t>Cash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Financial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3600" dirty="0"/>
              <a:t>Estimating the Amount of Capital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the </a:t>
            </a:r>
            <a:r>
              <a:rPr lang="en-US" dirty="0" smtClean="0"/>
              <a:t>prime </a:t>
            </a:r>
            <a:r>
              <a:rPr lang="en-US" dirty="0"/>
              <a:t>function of the financial manager. Business firms require capital for:</a:t>
            </a:r>
          </a:p>
          <a:p>
            <a:pPr lvl="1"/>
            <a:r>
              <a:rPr lang="en-US" dirty="0" smtClean="0"/>
              <a:t>Purchase </a:t>
            </a:r>
            <a:r>
              <a:rPr lang="en-US" dirty="0"/>
              <a:t>of fixed assets,</a:t>
            </a:r>
          </a:p>
          <a:p>
            <a:pPr lvl="1"/>
            <a:r>
              <a:rPr lang="en-US" dirty="0" smtClean="0"/>
              <a:t>Meeting </a:t>
            </a:r>
            <a:r>
              <a:rPr lang="en-US" dirty="0"/>
              <a:t>working capital requirements, and</a:t>
            </a:r>
          </a:p>
          <a:p>
            <a:pPr lvl="1"/>
            <a:r>
              <a:rPr lang="en-US" dirty="0" smtClean="0"/>
              <a:t>Modernization </a:t>
            </a:r>
            <a:r>
              <a:rPr lang="en-US" dirty="0"/>
              <a:t>and expansion of business.</a:t>
            </a:r>
          </a:p>
          <a:p>
            <a:r>
              <a:rPr lang="en-US" dirty="0"/>
              <a:t>The financial manager makes estimates of funds required for both short-term and long-term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dirty="0"/>
              <a:t>Determining Capital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the requirement of capital funds has been determined, a decision regarding the kind and proportion of various sources of funds has to be taken.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this, financial manager has to determine the proper mix of equity and debt and short-term and long-term debt ratio.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done to achieve minimum cost of capital and maximize shareholders wealth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dirty="0"/>
              <a:t>Choice of Sources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the actual procurement of funds, the finance manager has to decide the sources from which the funds are to be raised.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management can raise finance from various sources like equity shareholders, preference shareholders, debenture- holders, and banks and other financial institutions, public deposits,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dirty="0"/>
              <a:t>Procurement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financial manager takes steps to </a:t>
            </a:r>
            <a:r>
              <a:rPr lang="en-US" dirty="0" smtClean="0"/>
              <a:t>acquire </a:t>
            </a:r>
            <a:r>
              <a:rPr lang="en-US" dirty="0"/>
              <a:t>the funds required for the business.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might require negotiation with creditors and financial institutions, issue of prospectus, etc. </a:t>
            </a:r>
            <a:endParaRPr lang="en-US" dirty="0" smtClean="0"/>
          </a:p>
          <a:p>
            <a:r>
              <a:rPr lang="en-US" dirty="0" smtClean="0"/>
              <a:t>The obtaining </a:t>
            </a:r>
            <a:r>
              <a:rPr lang="en-US" dirty="0"/>
              <a:t>of funds is dependent not only upon cost of raising funds but also on other factors like general market conditions, choice of investors, government policy,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0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Marketing Planning</a:t>
            </a:r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marketing concept calls for a goal-oriented approach to marketing.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overall objectives of the firm should be the earning of profits through satisfaction of customers.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On </a:t>
            </a:r>
            <a:r>
              <a:rPr lang="en-US" dirty="0"/>
              <a:t>the basis of this goal, the objectives and policies of marketing and other departments should be defined precisely. </a:t>
            </a:r>
            <a:endParaRPr lang="en-US" dirty="0" smtClean="0"/>
          </a:p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Integrated Marketing</a:t>
            </a:r>
          </a:p>
          <a:p>
            <a:pPr marL="857250" lvl="1" indent="-457200"/>
            <a:r>
              <a:rPr lang="en-US" dirty="0" smtClean="0"/>
              <a:t>Once </a:t>
            </a:r>
            <a:r>
              <a:rPr lang="en-US" dirty="0"/>
              <a:t>the organizational and departmental goals are formulated, it becomes necessary to match the organizational goals with the goals of the individuals working in the organization.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 </a:t>
            </a:r>
            <a:r>
              <a:rPr lang="en-US" dirty="0"/>
              <a:t>activities and operation of various organizational units should be properly coordinated to achieve the defined objectives. </a:t>
            </a:r>
          </a:p>
        </p:txBody>
      </p:sp>
    </p:spTree>
    <p:extLst>
      <p:ext uri="{BB962C8B-B14F-4D97-AF65-F5344CB8AC3E}">
        <p14:creationId xmlns:p14="http://schemas.microsoft.com/office/powerpoint/2010/main" val="21850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5"/>
            </a:pPr>
            <a:r>
              <a:rPr lang="en-US" dirty="0"/>
              <a:t>Utilization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funds </a:t>
            </a:r>
            <a:r>
              <a:rPr lang="en-US" dirty="0" smtClean="0"/>
              <a:t>obtained </a:t>
            </a:r>
            <a:r>
              <a:rPr lang="en-US" dirty="0"/>
              <a:t>by the financial manager are to be </a:t>
            </a:r>
            <a:r>
              <a:rPr lang="en-US" dirty="0" smtClean="0"/>
              <a:t>carefully </a:t>
            </a:r>
            <a:r>
              <a:rPr lang="en-US" dirty="0"/>
              <a:t>invested in various assets so as to maximize the return on </a:t>
            </a:r>
            <a:r>
              <a:rPr lang="en-US" dirty="0" smtClean="0"/>
              <a:t>investment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taking investment decisions, management should be guided by three important principles, viz., safety, profitability, and liquidity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6"/>
            </a:pPr>
            <a:r>
              <a:rPr lang="en-US" dirty="0"/>
              <a:t>Disposal of Profits or Surplus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financial manager has to decide how much to retain for plugging back and how much to distribute as dividend to shareholders out of the profits of the company.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factors which influence these decisions include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trend of earnings of the company,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trend of the market price of its shares,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requirements of funds for self- financing the future </a:t>
            </a:r>
            <a:r>
              <a:rPr lang="en-US" dirty="0" smtClean="0"/>
              <a:t>programs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7"/>
            </a:pPr>
            <a:r>
              <a:rPr lang="en-US" dirty="0"/>
              <a:t>Management of 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r>
              <a:rPr lang="en-US" dirty="0"/>
              <a:t>of cash and other current assets is an important task of financial manager.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involves forecasting the cash inflows and outflows to ensure that there is neither shortage nor surplus of cash with the firm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Sufficient </a:t>
            </a:r>
            <a:r>
              <a:rPr lang="en-US" dirty="0"/>
              <a:t>funds must be available for purchase of materials, payment of wages and meeting day-to-day expenses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8"/>
            </a:pPr>
            <a:r>
              <a:rPr lang="en-US" dirty="0"/>
              <a:t>Financial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/>
              <a:t>of financial performance is also an important function of financial manager.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overall measure of evaluation is Return on Investment (ROI).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techniques of financial control and evaluation include budgetary control, cost control, internal audit, break-even analysis and ratio analysis.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financial manager must lay emphasis on financial planning as well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6900" y="2769274"/>
            <a:ext cx="5410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Customer Satisfaction</a:t>
            </a:r>
            <a:endParaRPr lang="en-US" dirty="0"/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Marketing </a:t>
            </a:r>
            <a:r>
              <a:rPr lang="en-US" dirty="0"/>
              <a:t>is both a Science and </a:t>
            </a:r>
            <a:r>
              <a:rPr lang="en-US" dirty="0" smtClean="0"/>
              <a:t>Art</a:t>
            </a:r>
          </a:p>
          <a:p>
            <a:pPr marL="857250" lvl="1" indent="-457200"/>
            <a:r>
              <a:rPr lang="en-US" dirty="0" smtClean="0"/>
              <a:t>Marketing </a:t>
            </a:r>
            <a:r>
              <a:rPr lang="en-US" dirty="0"/>
              <a:t>is a science as it provides some general principles to guide the managers in their working.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Marketing </a:t>
            </a:r>
            <a:r>
              <a:rPr lang="en-US" dirty="0"/>
              <a:t>is an art as every situation requires to be tackled differently and in an effective manner. </a:t>
            </a:r>
            <a:endParaRPr lang="en-US" dirty="0" smtClean="0"/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Voluntary </a:t>
            </a:r>
            <a:r>
              <a:rPr lang="en-US" dirty="0"/>
              <a:t>Exchange of </a:t>
            </a:r>
            <a:r>
              <a:rPr lang="en-US" dirty="0" smtClean="0"/>
              <a:t>Values</a:t>
            </a:r>
          </a:p>
          <a:p>
            <a:pPr marL="857250" lvl="1" indent="-457200"/>
            <a:r>
              <a:rPr lang="en-US" dirty="0" smtClean="0"/>
              <a:t>Marketing </a:t>
            </a:r>
            <a:r>
              <a:rPr lang="en-US" dirty="0"/>
              <a:t>is always about exchange of value to each other without any </a:t>
            </a:r>
            <a:r>
              <a:rPr lang="en-US" dirty="0" smtClean="0"/>
              <a:t>pressure </a:t>
            </a:r>
            <a:r>
              <a:rPr lang="en-US" dirty="0"/>
              <a:t>or force, i.e., voluntary exchange. </a:t>
            </a:r>
            <a:endParaRPr lang="en-US" dirty="0" smtClean="0"/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Achievement of Organizational Objectives and Customer Needs</a:t>
            </a:r>
          </a:p>
          <a:p>
            <a:pPr marL="857250" lvl="1" indent="-457200"/>
            <a:r>
              <a:rPr lang="en-US" dirty="0" smtClean="0"/>
              <a:t>Marketing is a purposeful activity. </a:t>
            </a:r>
          </a:p>
          <a:p>
            <a:pPr marL="857250" lvl="1" indent="-457200"/>
            <a:r>
              <a:rPr lang="en-US" dirty="0" smtClean="0"/>
              <a:t>It is always to achieve the organizational objectives as well as satisfying customers. </a:t>
            </a:r>
          </a:p>
        </p:txBody>
      </p:sp>
    </p:spTree>
    <p:extLst>
      <p:ext uri="{BB962C8B-B14F-4D97-AF65-F5344CB8AC3E}">
        <p14:creationId xmlns:p14="http://schemas.microsoft.com/office/powerpoint/2010/main" val="12217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9"/>
            </a:pPr>
            <a:r>
              <a:rPr lang="en-US" dirty="0" smtClean="0"/>
              <a:t>Selection of Target Markets</a:t>
            </a:r>
          </a:p>
          <a:p>
            <a:pPr marL="857250" lvl="1" indent="-457200"/>
            <a:r>
              <a:rPr lang="en-US" dirty="0" smtClean="0"/>
              <a:t>No marketer can satisfy everyone in the market. </a:t>
            </a:r>
          </a:p>
          <a:p>
            <a:pPr marL="857250" lvl="1" indent="-457200"/>
            <a:r>
              <a:rPr lang="en-US" dirty="0" smtClean="0"/>
              <a:t>A marketer has to select target markets rather than a unrealistic attempt to win every market and be all things to all men. </a:t>
            </a:r>
          </a:p>
          <a:p>
            <a:pPr marL="457200" indent="-457200">
              <a:buFont typeface="+mj-lt"/>
              <a:buAutoNum type="arabicParenR" startAt="9"/>
            </a:pPr>
            <a:r>
              <a:rPr lang="en-US" dirty="0" smtClean="0"/>
              <a:t>Beneficial to all the Stakeholders</a:t>
            </a:r>
          </a:p>
          <a:p>
            <a:pPr marL="857250" lvl="1" indent="-457200"/>
            <a:r>
              <a:rPr lang="en-US" dirty="0" smtClean="0"/>
              <a:t>Favoring one of the stakeholders at the cost of others cannot be marketing.</a:t>
            </a:r>
          </a:p>
          <a:p>
            <a:pPr marL="857250" lvl="1" indent="-457200"/>
            <a:r>
              <a:rPr lang="en-US" dirty="0" smtClean="0"/>
              <a:t>E.g. profit maximization, by hook or crook, may be beneficial to the firm, but customer will lose.</a:t>
            </a:r>
          </a:p>
        </p:txBody>
      </p:sp>
    </p:spTree>
    <p:extLst>
      <p:ext uri="{BB962C8B-B14F-4D97-AF65-F5344CB8AC3E}">
        <p14:creationId xmlns:p14="http://schemas.microsoft.com/office/powerpoint/2010/main" val="40660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18117</TotalTime>
  <Words>4936</Words>
  <Application>Microsoft Office PowerPoint</Application>
  <PresentationFormat>On-screen Show (4:3)</PresentationFormat>
  <Paragraphs>478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Courier New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Unit-8 Introduction to Marketing Management &amp; Finance Management</vt:lpstr>
      <vt:lpstr>Outlines</vt:lpstr>
      <vt:lpstr>Market &amp; Marketing</vt:lpstr>
      <vt:lpstr>PowerPoint Presentation</vt:lpstr>
      <vt:lpstr>Marketing Management</vt:lpstr>
      <vt:lpstr>Characteristics of Marketing Management</vt:lpstr>
      <vt:lpstr>Cont…</vt:lpstr>
      <vt:lpstr>Cont…</vt:lpstr>
      <vt:lpstr>Cont…</vt:lpstr>
      <vt:lpstr>Importance of Marketing Management</vt:lpstr>
      <vt:lpstr>Cont…</vt:lpstr>
      <vt:lpstr>Cont…</vt:lpstr>
      <vt:lpstr>Marketing Concepts</vt:lpstr>
      <vt:lpstr>Production Concept</vt:lpstr>
      <vt:lpstr>Product Concept</vt:lpstr>
      <vt:lpstr>Selling Concept</vt:lpstr>
      <vt:lpstr>Cont…</vt:lpstr>
      <vt:lpstr>Marketing Concept</vt:lpstr>
      <vt:lpstr>Societal Marketing Concept</vt:lpstr>
      <vt:lpstr>Marketing Mix (4 P’s of Marketing)</vt:lpstr>
      <vt:lpstr>Product</vt:lpstr>
      <vt:lpstr>Price</vt:lpstr>
      <vt:lpstr>Cont…</vt:lpstr>
      <vt:lpstr>Promotion</vt:lpstr>
      <vt:lpstr>Place</vt:lpstr>
      <vt:lpstr>Demand Forecasting</vt:lpstr>
      <vt:lpstr>Characteristics of Demand Forecasting</vt:lpstr>
      <vt:lpstr>Cont…</vt:lpstr>
      <vt:lpstr>Cont…</vt:lpstr>
      <vt:lpstr>Methods of forecasting</vt:lpstr>
      <vt:lpstr>Experts’ Opinion Poll</vt:lpstr>
      <vt:lpstr>Delphi Method</vt:lpstr>
      <vt:lpstr>Cont…</vt:lpstr>
      <vt:lpstr>Market Experiment Method</vt:lpstr>
      <vt:lpstr>Trend Projection Method</vt:lpstr>
      <vt:lpstr>Barometric Method</vt:lpstr>
      <vt:lpstr>Cont…</vt:lpstr>
      <vt:lpstr>Econometric Methods</vt:lpstr>
      <vt:lpstr>Other Statistical Measures</vt:lpstr>
      <vt:lpstr>Market Segmentation</vt:lpstr>
      <vt:lpstr>Types of Market Segmentation</vt:lpstr>
      <vt:lpstr>Geographic Segmentation</vt:lpstr>
      <vt:lpstr>Demographic Segmentation</vt:lpstr>
      <vt:lpstr>Psychographic Segmentation</vt:lpstr>
      <vt:lpstr>Behavioristic Segmentation</vt:lpstr>
      <vt:lpstr>Advantages of Market Segmentation</vt:lpstr>
      <vt:lpstr>Cont…</vt:lpstr>
      <vt:lpstr>Disadvantages of Market Segmentation</vt:lpstr>
      <vt:lpstr>Finance Management</vt:lpstr>
      <vt:lpstr>Objectives of Finance Management</vt:lpstr>
      <vt:lpstr>Cont…</vt:lpstr>
      <vt:lpstr>Characteristics of Finance Management</vt:lpstr>
      <vt:lpstr>Scope of Finance Management</vt:lpstr>
      <vt:lpstr>Cont…</vt:lpstr>
      <vt:lpstr>Cont…</vt:lpstr>
      <vt:lpstr>Cont…</vt:lpstr>
      <vt:lpstr>Importance of Finance Management</vt:lpstr>
      <vt:lpstr>Cont…</vt:lpstr>
      <vt:lpstr>Cont…</vt:lpstr>
      <vt:lpstr>Source of Finance Management</vt:lpstr>
      <vt:lpstr>Debt Finance</vt:lpstr>
      <vt:lpstr>Cont…</vt:lpstr>
      <vt:lpstr>Equity Finance</vt:lpstr>
      <vt:lpstr>Cont…</vt:lpstr>
      <vt:lpstr>Functions of Finance Management</vt:lpstr>
      <vt:lpstr>Estimating the Amount of Capital Required</vt:lpstr>
      <vt:lpstr>Determining Capital Structure</vt:lpstr>
      <vt:lpstr>Choice of Sources of Funds</vt:lpstr>
      <vt:lpstr>Procurement of Funds</vt:lpstr>
      <vt:lpstr>Utilization of Funds</vt:lpstr>
      <vt:lpstr>Disposal of Profits or Surplus</vt:lpstr>
      <vt:lpstr>Management of Cash</vt:lpstr>
      <vt:lpstr>Financial Control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1868</cp:revision>
  <dcterms:created xsi:type="dcterms:W3CDTF">2013-05-17T03:00:03Z</dcterms:created>
  <dcterms:modified xsi:type="dcterms:W3CDTF">2017-10-24T06:50:09Z</dcterms:modified>
</cp:coreProperties>
</file>