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351" r:id="rId2"/>
    <p:sldId id="400" r:id="rId3"/>
    <p:sldId id="458" r:id="rId4"/>
    <p:sldId id="403"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7" r:id="rId18"/>
    <p:sldId id="416"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39" r:id="rId41"/>
    <p:sldId id="440" r:id="rId42"/>
    <p:sldId id="441" r:id="rId43"/>
    <p:sldId id="442" r:id="rId44"/>
    <p:sldId id="445" r:id="rId45"/>
    <p:sldId id="446" r:id="rId46"/>
    <p:sldId id="444" r:id="rId47"/>
    <p:sldId id="443" r:id="rId48"/>
    <p:sldId id="447" r:id="rId49"/>
    <p:sldId id="448" r:id="rId50"/>
    <p:sldId id="449" r:id="rId51"/>
    <p:sldId id="450" r:id="rId52"/>
    <p:sldId id="451" r:id="rId53"/>
    <p:sldId id="452" r:id="rId54"/>
    <p:sldId id="453" r:id="rId55"/>
    <p:sldId id="454" r:id="rId56"/>
    <p:sldId id="455" r:id="rId57"/>
    <p:sldId id="456" r:id="rId58"/>
    <p:sldId id="457" r:id="rId59"/>
    <p:sldId id="401"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3rqxvnVx1EylK2UUOnYYQ==" hashData="qWKRUeYUp94hZOZC3whbsQ8d9dCPtR5wijIyvb+YV37u6kkAH9Xv4l1YxS2a5hEa7YmXMiySMZcSVMOHFEHQz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0" d="100"/>
          <a:sy n="70" d="100"/>
        </p:scale>
        <p:origin x="120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24-10-2017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226338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800" noProof="1" smtClean="0">
                <a:solidFill>
                  <a:srgbClr val="FFFFFF"/>
                </a:solidFill>
                <a:latin typeface="+mj-lt"/>
                <a:ea typeface="Open Sans" panose="020B0606030504020204" pitchFamily="34" charset="0"/>
                <a:cs typeface="Open Sans" panose="020B0606030504020204" pitchFamily="34" charset="0"/>
              </a:rPr>
              <a:t>Darshan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756646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190500" y="-46037"/>
            <a:ext cx="8763000" cy="808037"/>
          </a:xfrm>
        </p:spPr>
        <p:txBody>
          <a:bodyPr wrap="none">
            <a:normAutofit/>
          </a:bodyPr>
          <a:lstStyle>
            <a:lvl1pPr algn="l">
              <a:defRPr sz="4400" b="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734704"/>
            <a:ext cx="87630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b="0" noProof="1" smtClean="0">
                <a:solidFill>
                  <a:srgbClr val="FFFFFF"/>
                </a:solidFill>
                <a:latin typeface="+mj-lt"/>
                <a:ea typeface="Open Sans" panose="020B0606030504020204" pitchFamily="34" charset="0"/>
                <a:cs typeface="Open Sans" panose="020B0606030504020204" pitchFamily="34" charset="0"/>
              </a:rPr>
              <a:t>Unit-9 Introduction to PM &amp; HRM          </a:t>
            </a:r>
            <a:r>
              <a:rPr lang="da-DK" sz="1800" noProof="1" smtClean="0">
                <a:solidFill>
                  <a:srgbClr val="FFFFFF"/>
                </a:solidFill>
                <a:latin typeface="+mj-lt"/>
                <a:ea typeface="Open Sans" panose="020B0606030504020204" pitchFamily="34" charset="0"/>
                <a:cs typeface="Open Sans" panose="020B0606030504020204" pitchFamily="34" charset="0"/>
              </a:rPr>
              <a:t>Darshan Institute of Engineering &amp; Technology         </a:t>
            </a:r>
            <a:fld id="{BED48BBE-42B3-407B-9F1E-D25847CF8E88}" type="slidenum">
              <a:rPr lang="da-DK" sz="1800" noProof="1" smtClean="0">
                <a:solidFill>
                  <a:srgbClr val="FFFFFF"/>
                </a:solidFill>
                <a:latin typeface="+mj-lt"/>
                <a:ea typeface="Open Sans" panose="020B0606030504020204" pitchFamily="34" charset="0"/>
                <a:cs typeface="Open Sans" panose="020B0606030504020204" pitchFamily="34" charset="0"/>
              </a:rPr>
              <a:t>‹#›</a:t>
            </a:fld>
            <a:r>
              <a:rPr lang="da-DK" sz="1800" noProof="1" smtClean="0">
                <a:solidFill>
                  <a:srgbClr val="FFFFFF"/>
                </a:solidFill>
                <a:latin typeface="+mj-lt"/>
                <a:ea typeface="Open Sans" panose="020B0606030504020204" pitchFamily="34" charset="0"/>
                <a:cs typeface="Open Sans" panose="020B0606030504020204" pitchFamily="34" charset="0"/>
              </a:rPr>
              <a:t>    </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6858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3435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190500" y="-46037"/>
            <a:ext cx="8763000" cy="808037"/>
          </a:xfrm>
        </p:spPr>
        <p:txBody>
          <a:bodyPr wrap="none">
            <a:normAutofit/>
          </a:bodyPr>
          <a:lstStyle>
            <a:lvl1pPr algn="l">
              <a:defRPr sz="4400" b="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734704"/>
            <a:ext cx="43815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Unit-1 Introduction to Economics</a:t>
            </a:r>
            <a:r>
              <a:rPr lang="en-IN" sz="1800" noProof="1" smtClean="0">
                <a:solidFill>
                  <a:srgbClr val="FFFFFF"/>
                </a:solidFill>
                <a:latin typeface="+mj-lt"/>
                <a:ea typeface="Open Sans" panose="020B0606030504020204" pitchFamily="34" charset="0"/>
                <a:cs typeface="Open Sans" panose="020B0606030504020204" pitchFamily="34" charset="0"/>
              </a:rPr>
              <a:t>		</a:t>
            </a:r>
            <a:r>
              <a:rPr lang="da-DK" sz="1800" baseline="0"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Darshan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6858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7010400" y="6096000"/>
            <a:ext cx="2133600" cy="365125"/>
          </a:xfrm>
        </p:spPr>
        <p:txBody>
          <a:bodyPr/>
          <a:lstStyle>
            <a:lvl1pPr>
              <a:defRPr sz="1400"/>
            </a:lvl1pPr>
          </a:lstStyle>
          <a:p>
            <a:fld id="{5EA8BEFB-AE5B-48F9-BBAD-B489CDE48C80}" type="slidenum">
              <a:rPr lang="en-US" smtClean="0"/>
              <a:pPr/>
              <a:t>‹#›</a:t>
            </a:fld>
            <a:endParaRPr lang="en-US" dirty="0"/>
          </a:p>
        </p:txBody>
      </p:sp>
      <p:sp>
        <p:nvSpPr>
          <p:cNvPr id="8" name="Content Placeholder 2"/>
          <p:cNvSpPr>
            <a:spLocks noGrp="1"/>
          </p:cNvSpPr>
          <p:nvPr>
            <p:ph idx="13"/>
          </p:nvPr>
        </p:nvSpPr>
        <p:spPr>
          <a:xfrm>
            <a:off x="4597021" y="726744"/>
            <a:ext cx="43815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818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b="0" noProof="1" smtClean="0">
                <a:solidFill>
                  <a:srgbClr val="FFFFFF"/>
                </a:solidFill>
                <a:latin typeface="+mj-lt"/>
                <a:ea typeface="Open Sans" panose="020B0606030504020204" pitchFamily="34" charset="0"/>
                <a:cs typeface="Open Sans" panose="020B0606030504020204" pitchFamily="34" charset="0"/>
              </a:rPr>
              <a:t>Unit-</a:t>
            </a:r>
            <a:r>
              <a:rPr lang="en-IN" sz="1800" b="0" noProof="1" smtClean="0">
                <a:solidFill>
                  <a:srgbClr val="FFFFFF"/>
                </a:solidFill>
                <a:latin typeface="+mj-lt"/>
                <a:ea typeface="Open Sans" panose="020B0606030504020204" pitchFamily="34" charset="0"/>
                <a:cs typeface="Open Sans" panose="020B0606030504020204" pitchFamily="34" charset="0"/>
              </a:rPr>
              <a:t>4 Basic Economic Problems </a:t>
            </a:r>
            <a:r>
              <a:rPr lang="en-IN" sz="1800" b="0" baseline="0" noProof="1" smtClean="0">
                <a:solidFill>
                  <a:srgbClr val="FFFFFF"/>
                </a:solidFill>
                <a:latin typeface="+mj-lt"/>
                <a:ea typeface="Open Sans" panose="020B0606030504020204" pitchFamily="34" charset="0"/>
                <a:cs typeface="Open Sans" panose="020B0606030504020204" pitchFamily="34" charset="0"/>
              </a:rPr>
              <a:t>            </a:t>
            </a:r>
            <a:r>
              <a:rPr lang="da-DK" sz="1800" baseline="0"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Darshan Institute of Engineering &amp; Technology         </a:t>
            </a:r>
            <a:fld id="{BED48BBE-42B3-407B-9F1E-D25847CF8E88}"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Technology</a:t>
            </a:r>
          </a:p>
        </p:txBody>
      </p:sp>
      <p:sp>
        <p:nvSpPr>
          <p:cNvPr id="2" name="Title 1"/>
          <p:cNvSpPr>
            <a:spLocks noGrp="1"/>
          </p:cNvSpPr>
          <p:nvPr>
            <p:ph type="ctrTitle"/>
          </p:nvPr>
        </p:nvSpPr>
        <p:spPr>
          <a:xfrm>
            <a:off x="304800" y="1295399"/>
            <a:ext cx="8839200" cy="2743201"/>
          </a:xfrm>
        </p:spPr>
        <p:txBody>
          <a:bodyPr anchor="b">
            <a:noAutofit/>
          </a:bodyPr>
          <a:lstStyle/>
          <a:p>
            <a:pPr algn="l"/>
            <a:r>
              <a:rPr lang="en-US" sz="4800" b="1" dirty="0" smtClean="0">
                <a:solidFill>
                  <a:schemeClr val="bg1"/>
                </a:solidFill>
                <a:latin typeface="+mj-lt"/>
                <a:ea typeface="Open Sans Semibold" panose="020B0706030804020204" pitchFamily="34" charset="0"/>
                <a:cs typeface="Open Sans Semibold" panose="020B0706030804020204" pitchFamily="34" charset="0"/>
              </a:rPr>
              <a:t>Unit-9 Introduction </a:t>
            </a:r>
            <a:r>
              <a:rPr lang="en-US" sz="4800" b="1" dirty="0">
                <a:solidFill>
                  <a:schemeClr val="bg1"/>
                </a:solidFill>
                <a:latin typeface="+mj-lt"/>
                <a:ea typeface="Open Sans Semibold" panose="020B0706030804020204" pitchFamily="34" charset="0"/>
                <a:cs typeface="Open Sans Semibold" panose="020B0706030804020204" pitchFamily="34" charset="0"/>
              </a:rPr>
              <a:t>to Production Management &amp; HRM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3012" y="5445241"/>
            <a:ext cx="3698588" cy="876404"/>
          </a:xfrm>
          <a:prstGeom prst="rect">
            <a:avLst/>
          </a:prstGeom>
        </p:spPr>
      </p:pic>
      <p:sp>
        <p:nvSpPr>
          <p:cNvPr id="9" name="Rounded Rectangle 8"/>
          <p:cNvSpPr/>
          <p:nvPr/>
        </p:nvSpPr>
        <p:spPr>
          <a:xfrm>
            <a:off x="179696" y="219300"/>
            <a:ext cx="4849504" cy="1076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000" dirty="0" smtClean="0">
                <a:solidFill>
                  <a:prstClr val="white"/>
                </a:solidFill>
              </a:rPr>
              <a:t>Engineering Economics and Management (2130004)</a:t>
            </a:r>
            <a:endParaRPr lang="en-US" sz="3000" dirty="0">
              <a:solidFill>
                <a:prstClr val="white"/>
              </a:solidFill>
            </a:endParaRP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612" y="219300"/>
            <a:ext cx="3703317"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ubtitle 2"/>
          <p:cNvSpPr txBox="1">
            <a:spLocks/>
          </p:cNvSpPr>
          <p:nvPr/>
        </p:nvSpPr>
        <p:spPr>
          <a:xfrm>
            <a:off x="312821" y="4191000"/>
            <a:ext cx="7162800" cy="1676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Vijay M. </a:t>
            </a:r>
            <a:r>
              <a:rPr lang="en-US" sz="36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Shekhat</a:t>
            </a:r>
            <a:endPar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vijay.shekhat@darshan.ac.in</a:t>
            </a:r>
          </a:p>
          <a:p>
            <a:pPr algn="l">
              <a:spcBef>
                <a:spcPts val="0"/>
              </a:spcBef>
            </a:pPr>
            <a:r>
              <a:rPr lang="en-US" sz="2000" dirty="0" smtClean="0">
                <a:solidFill>
                  <a:schemeClr val="tx1">
                    <a:lumMod val="75000"/>
                    <a:lumOff val="25000"/>
                  </a:schemeClr>
                </a:solidFill>
                <a:latin typeface="+mj-lt"/>
                <a:ea typeface="Open Sans" panose="020B0606030504020204" pitchFamily="34" charset="0"/>
                <a:cs typeface="Open Sans" panose="020B0606030504020204" pitchFamily="34" charset="0"/>
              </a:rPr>
              <a:t>+91 9727235778</a:t>
            </a:r>
          </a:p>
          <a:p>
            <a:pPr algn="l">
              <a:spcBef>
                <a:spcPts val="0"/>
              </a:spcBef>
            </a:pP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9189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Improves </a:t>
            </a:r>
            <a:r>
              <a:rPr lang="en-US" dirty="0"/>
              <a:t>quality and reduces </a:t>
            </a:r>
            <a:r>
              <a:rPr lang="en-US" dirty="0" smtClean="0"/>
              <a:t>cost</a:t>
            </a:r>
          </a:p>
          <a:p>
            <a:pPr lvl="1"/>
            <a:r>
              <a:rPr lang="en-US" dirty="0" smtClean="0"/>
              <a:t>Production </a:t>
            </a:r>
            <a:r>
              <a:rPr lang="en-US" dirty="0"/>
              <a:t>management improves the quality of the products because of </a:t>
            </a:r>
            <a:r>
              <a:rPr lang="en-US" dirty="0" smtClean="0"/>
              <a:t>R &amp; D. </a:t>
            </a:r>
          </a:p>
          <a:p>
            <a:pPr lvl="1"/>
            <a:r>
              <a:rPr lang="en-US" dirty="0" smtClean="0"/>
              <a:t>Because </a:t>
            </a:r>
            <a:r>
              <a:rPr lang="en-US" dirty="0"/>
              <a:t>of large-scale production, </a:t>
            </a:r>
            <a:r>
              <a:rPr lang="en-US" dirty="0" smtClean="0"/>
              <a:t>it brings </a:t>
            </a:r>
            <a:r>
              <a:rPr lang="en-US" dirty="0"/>
              <a:t>down the cost of production</a:t>
            </a:r>
            <a:r>
              <a:rPr lang="en-US" dirty="0" smtClean="0"/>
              <a:t>.</a:t>
            </a:r>
            <a:endParaRPr lang="en-US" dirty="0"/>
          </a:p>
          <a:p>
            <a:r>
              <a:rPr lang="en-US" dirty="0" smtClean="0"/>
              <a:t>Spread effect</a:t>
            </a:r>
          </a:p>
          <a:p>
            <a:pPr lvl="1"/>
            <a:r>
              <a:rPr lang="en-US" dirty="0" smtClean="0"/>
              <a:t>Because </a:t>
            </a:r>
            <a:r>
              <a:rPr lang="en-US" dirty="0"/>
              <a:t>of production, other sectors also expand. </a:t>
            </a:r>
            <a:endParaRPr lang="en-US" dirty="0" smtClean="0"/>
          </a:p>
          <a:p>
            <a:pPr lvl="1"/>
            <a:r>
              <a:rPr lang="en-US" dirty="0" smtClean="0"/>
              <a:t>Companies </a:t>
            </a:r>
            <a:r>
              <a:rPr lang="en-US" dirty="0"/>
              <a:t>making spare parts will expand. </a:t>
            </a:r>
            <a:endParaRPr lang="en-US" dirty="0" smtClean="0"/>
          </a:p>
          <a:p>
            <a:pPr lvl="1"/>
            <a:r>
              <a:rPr lang="en-US" dirty="0" smtClean="0"/>
              <a:t>The </a:t>
            </a:r>
            <a:r>
              <a:rPr lang="en-US" dirty="0"/>
              <a:t>service sector such as banking, transport, communication, insurance, BPO, etc. also expand. </a:t>
            </a:r>
            <a:endParaRPr lang="en-US" dirty="0" smtClean="0"/>
          </a:p>
          <a:p>
            <a:pPr lvl="1"/>
            <a:r>
              <a:rPr lang="en-US" dirty="0" smtClean="0"/>
              <a:t>This </a:t>
            </a:r>
            <a:r>
              <a:rPr lang="en-US" dirty="0"/>
              <a:t>spread effect offers more job opportunities and boosts economy</a:t>
            </a:r>
            <a:r>
              <a:rPr lang="en-US" dirty="0" smtClean="0"/>
              <a:t>.</a:t>
            </a:r>
            <a:endParaRPr lang="en-US" dirty="0"/>
          </a:p>
        </p:txBody>
      </p:sp>
    </p:spTree>
    <p:extLst>
      <p:ext uri="{BB962C8B-B14F-4D97-AF65-F5344CB8AC3E}">
        <p14:creationId xmlns:p14="http://schemas.microsoft.com/office/powerpoint/2010/main" val="30016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Creates utility</a:t>
            </a:r>
          </a:p>
          <a:p>
            <a:pPr lvl="1"/>
            <a:r>
              <a:rPr lang="en-US" dirty="0" smtClean="0"/>
              <a:t>Production </a:t>
            </a:r>
            <a:r>
              <a:rPr lang="en-US" dirty="0"/>
              <a:t>creates Form Utility. Consumers can get form utility in the shape, size and designs of the product. </a:t>
            </a:r>
            <a:endParaRPr lang="en-US" dirty="0" smtClean="0"/>
          </a:p>
          <a:p>
            <a:pPr lvl="1"/>
            <a:r>
              <a:rPr lang="en-US" dirty="0" smtClean="0"/>
              <a:t>Production </a:t>
            </a:r>
            <a:r>
              <a:rPr lang="en-US" dirty="0"/>
              <a:t>also creates time utility, because goods are available whenever consumers need it.</a:t>
            </a:r>
          </a:p>
          <a:p>
            <a:r>
              <a:rPr lang="en-US" dirty="0" smtClean="0"/>
              <a:t>Boosts economy</a:t>
            </a:r>
          </a:p>
          <a:p>
            <a:pPr lvl="1"/>
            <a:r>
              <a:rPr lang="en-US" dirty="0" smtClean="0"/>
              <a:t>Production </a:t>
            </a:r>
            <a:r>
              <a:rPr lang="en-US" dirty="0"/>
              <a:t>management ensures optimum utilization of resources and effective production of goods and services. </a:t>
            </a:r>
            <a:endParaRPr lang="en-US" dirty="0" smtClean="0"/>
          </a:p>
          <a:p>
            <a:pPr lvl="1"/>
            <a:r>
              <a:rPr lang="en-US" dirty="0" smtClean="0"/>
              <a:t>This </a:t>
            </a:r>
            <a:r>
              <a:rPr lang="en-US" dirty="0"/>
              <a:t>leads to speedy economic growth and well-being of the nation</a:t>
            </a:r>
            <a:r>
              <a:rPr lang="en-US" dirty="0" smtClean="0"/>
              <a:t>.</a:t>
            </a:r>
            <a:endParaRPr lang="en-US" dirty="0"/>
          </a:p>
        </p:txBody>
      </p:sp>
    </p:spTree>
    <p:extLst>
      <p:ext uri="{BB962C8B-B14F-4D97-AF65-F5344CB8AC3E}">
        <p14:creationId xmlns:p14="http://schemas.microsoft.com/office/powerpoint/2010/main" val="371502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of </a:t>
            </a:r>
            <a:r>
              <a:rPr lang="en-US" dirty="0" smtClean="0"/>
              <a:t>PM</a:t>
            </a:r>
            <a:endParaRPr lang="en-US" dirty="0"/>
          </a:p>
        </p:txBody>
      </p:sp>
      <p:sp>
        <p:nvSpPr>
          <p:cNvPr id="5" name="Oval 4"/>
          <p:cNvSpPr/>
          <p:nvPr/>
        </p:nvSpPr>
        <p:spPr>
          <a:xfrm>
            <a:off x="3240741" y="2843650"/>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Functions of PM</a:t>
            </a:r>
            <a:endParaRPr lang="en-US" sz="2000" dirty="0"/>
          </a:p>
        </p:txBody>
      </p:sp>
      <p:sp>
        <p:nvSpPr>
          <p:cNvPr id="7" name="Oval 6"/>
          <p:cNvSpPr/>
          <p:nvPr/>
        </p:nvSpPr>
        <p:spPr>
          <a:xfrm>
            <a:off x="3240741" y="927846"/>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1. Selection </a:t>
            </a:r>
            <a:r>
              <a:rPr lang="en-US" dirty="0"/>
              <a:t>of Product and </a:t>
            </a:r>
            <a:r>
              <a:rPr lang="en-US" dirty="0" smtClean="0"/>
              <a:t>Design</a:t>
            </a:r>
            <a:endParaRPr lang="en-US" dirty="0"/>
          </a:p>
        </p:txBody>
      </p:sp>
      <p:sp>
        <p:nvSpPr>
          <p:cNvPr id="8" name="Oval 7"/>
          <p:cNvSpPr/>
          <p:nvPr/>
        </p:nvSpPr>
        <p:spPr>
          <a:xfrm>
            <a:off x="6100482" y="2846294"/>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3. Selecting </a:t>
            </a:r>
            <a:r>
              <a:rPr lang="en-US" dirty="0"/>
              <a:t>Right Production Capacity</a:t>
            </a:r>
          </a:p>
        </p:txBody>
      </p:sp>
      <p:sp>
        <p:nvSpPr>
          <p:cNvPr id="9" name="Oval 8"/>
          <p:cNvSpPr/>
          <p:nvPr/>
        </p:nvSpPr>
        <p:spPr>
          <a:xfrm>
            <a:off x="6100482" y="990600"/>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2. Selection </a:t>
            </a:r>
            <a:r>
              <a:rPr lang="en-US" dirty="0"/>
              <a:t>of Production Process</a:t>
            </a:r>
          </a:p>
        </p:txBody>
      </p:sp>
      <p:sp>
        <p:nvSpPr>
          <p:cNvPr id="10" name="Oval 9"/>
          <p:cNvSpPr/>
          <p:nvPr/>
        </p:nvSpPr>
        <p:spPr>
          <a:xfrm>
            <a:off x="3240741" y="4707505"/>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5. Production </a:t>
            </a:r>
            <a:r>
              <a:rPr lang="en-US" dirty="0"/>
              <a:t>Control</a:t>
            </a:r>
          </a:p>
        </p:txBody>
      </p:sp>
      <p:sp>
        <p:nvSpPr>
          <p:cNvPr id="11" name="Oval 10"/>
          <p:cNvSpPr/>
          <p:nvPr/>
        </p:nvSpPr>
        <p:spPr>
          <a:xfrm>
            <a:off x="6100482" y="4701988"/>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4. Production </a:t>
            </a:r>
            <a:r>
              <a:rPr lang="en-US" dirty="0"/>
              <a:t>Planning</a:t>
            </a:r>
          </a:p>
        </p:txBody>
      </p:sp>
      <p:sp>
        <p:nvSpPr>
          <p:cNvPr id="12" name="Oval 11"/>
          <p:cNvSpPr/>
          <p:nvPr/>
        </p:nvSpPr>
        <p:spPr>
          <a:xfrm>
            <a:off x="381000" y="2846294"/>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7. Inventory </a:t>
            </a:r>
            <a:r>
              <a:rPr lang="en-US" dirty="0"/>
              <a:t>Control</a:t>
            </a:r>
          </a:p>
        </p:txBody>
      </p:sp>
      <p:sp>
        <p:nvSpPr>
          <p:cNvPr id="13" name="Oval 12"/>
          <p:cNvSpPr/>
          <p:nvPr/>
        </p:nvSpPr>
        <p:spPr>
          <a:xfrm>
            <a:off x="381000" y="990600"/>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8. Maintenance </a:t>
            </a:r>
            <a:r>
              <a:rPr lang="en-US" dirty="0"/>
              <a:t>and Replacement of Machines</a:t>
            </a:r>
          </a:p>
        </p:txBody>
      </p:sp>
      <p:sp>
        <p:nvSpPr>
          <p:cNvPr id="14" name="Oval 13"/>
          <p:cNvSpPr/>
          <p:nvPr/>
        </p:nvSpPr>
        <p:spPr>
          <a:xfrm>
            <a:off x="381000" y="4701988"/>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6. Quality </a:t>
            </a:r>
            <a:r>
              <a:rPr lang="en-US" dirty="0"/>
              <a:t>and Cost Control</a:t>
            </a:r>
          </a:p>
        </p:txBody>
      </p:sp>
      <p:cxnSp>
        <p:nvCxnSpPr>
          <p:cNvPr id="16" name="Straight Arrow Connector 15"/>
          <p:cNvCxnSpPr>
            <a:stCxn id="5" idx="0"/>
            <a:endCxn id="7" idx="4"/>
          </p:cNvCxnSpPr>
          <p:nvPr/>
        </p:nvCxnSpPr>
        <p:spPr>
          <a:xfrm flipV="1">
            <a:off x="4574241" y="2451846"/>
            <a:ext cx="0" cy="391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7"/>
            <a:endCxn id="9" idx="3"/>
          </p:cNvCxnSpPr>
          <p:nvPr/>
        </p:nvCxnSpPr>
        <p:spPr>
          <a:xfrm flipV="1">
            <a:off x="5517168" y="2291415"/>
            <a:ext cx="973887" cy="77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6"/>
            <a:endCxn id="8" idx="2"/>
          </p:cNvCxnSpPr>
          <p:nvPr/>
        </p:nvCxnSpPr>
        <p:spPr>
          <a:xfrm>
            <a:off x="5907741" y="3605650"/>
            <a:ext cx="192741" cy="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5"/>
            <a:endCxn id="11" idx="1"/>
          </p:cNvCxnSpPr>
          <p:nvPr/>
        </p:nvCxnSpPr>
        <p:spPr>
          <a:xfrm>
            <a:off x="5517168" y="4144465"/>
            <a:ext cx="973887" cy="780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4"/>
            <a:endCxn id="10" idx="0"/>
          </p:cNvCxnSpPr>
          <p:nvPr/>
        </p:nvCxnSpPr>
        <p:spPr>
          <a:xfrm>
            <a:off x="4574241" y="4367650"/>
            <a:ext cx="0" cy="339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3"/>
            <a:endCxn id="14" idx="7"/>
          </p:cNvCxnSpPr>
          <p:nvPr/>
        </p:nvCxnSpPr>
        <p:spPr>
          <a:xfrm flipH="1">
            <a:off x="2657427" y="4144465"/>
            <a:ext cx="973887" cy="780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12" idx="6"/>
          </p:cNvCxnSpPr>
          <p:nvPr/>
        </p:nvCxnSpPr>
        <p:spPr>
          <a:xfrm flipH="1">
            <a:off x="3048000" y="3605650"/>
            <a:ext cx="192741" cy="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1"/>
            <a:endCxn id="13" idx="5"/>
          </p:cNvCxnSpPr>
          <p:nvPr/>
        </p:nvCxnSpPr>
        <p:spPr>
          <a:xfrm flipH="1" flipV="1">
            <a:off x="2657427" y="2291415"/>
            <a:ext cx="973887" cy="77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69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500"/>
                            </p:stCondLst>
                            <p:childTnLst>
                              <p:par>
                                <p:cTn id="29" presetID="1" presetClass="entr" presetSubtype="0" fill="hold" grpId="0" nodeType="afterEffect">
                                  <p:stCondLst>
                                    <p:cond delay="50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500"/>
                            </p:stCondLst>
                            <p:childTnLst>
                              <p:par>
                                <p:cTn id="37" presetID="1" presetClass="entr" presetSubtype="0" fill="hold" grpId="0" nodeType="afterEffect">
                                  <p:stCondLst>
                                    <p:cond delay="50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up)">
                                      <p:cBhvr>
                                        <p:cTn id="43" dur="500"/>
                                        <p:tgtEl>
                                          <p:spTgt spid="24"/>
                                        </p:tgtEl>
                                      </p:cBhvr>
                                    </p:animEffect>
                                  </p:childTnLst>
                                </p:cTn>
                              </p:par>
                            </p:childTnLst>
                          </p:cTn>
                        </p:par>
                        <p:par>
                          <p:cTn id="44" fill="hold">
                            <p:stCondLst>
                              <p:cond delay="500"/>
                            </p:stCondLst>
                            <p:childTnLst>
                              <p:par>
                                <p:cTn id="45" presetID="1" presetClass="entr" presetSubtype="0" fill="hold" grpId="0" nodeType="afterEffect">
                                  <p:stCondLst>
                                    <p:cond delay="50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500"/>
                            </p:stCondLst>
                            <p:childTnLst>
                              <p:par>
                                <p:cTn id="53" presetID="1" presetClass="entr" presetSubtype="0" fill="hold" grpId="0" nodeType="afterEffect">
                                  <p:stCondLst>
                                    <p:cond delay="50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right)">
                                      <p:cBhvr>
                                        <p:cTn id="59" dur="500"/>
                                        <p:tgtEl>
                                          <p:spTgt spid="28"/>
                                        </p:tgtEl>
                                      </p:cBhvr>
                                    </p:animEffect>
                                  </p:childTnLst>
                                </p:cTn>
                              </p:par>
                            </p:childTnLst>
                          </p:cTn>
                        </p:par>
                        <p:par>
                          <p:cTn id="60" fill="hold">
                            <p:stCondLst>
                              <p:cond delay="500"/>
                            </p:stCondLst>
                            <p:childTnLst>
                              <p:par>
                                <p:cTn id="61" presetID="1" presetClass="entr" presetSubtype="0" fill="hold" grpId="0" nodeType="afterEffect">
                                  <p:stCondLst>
                                    <p:cond delay="50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right)">
                                      <p:cBhvr>
                                        <p:cTn id="67" dur="500"/>
                                        <p:tgtEl>
                                          <p:spTgt spid="30"/>
                                        </p:tgtEl>
                                      </p:cBhvr>
                                    </p:animEffect>
                                  </p:childTnLst>
                                </p:cTn>
                              </p:par>
                            </p:childTnLst>
                          </p:cTn>
                        </p:par>
                        <p:par>
                          <p:cTn id="68" fill="hold">
                            <p:stCondLst>
                              <p:cond delay="500"/>
                            </p:stCondLst>
                            <p:childTnLst>
                              <p:par>
                                <p:cTn id="69" presetID="1" presetClass="entr" presetSubtype="0" fill="hold" grpId="0" nodeType="afterEffect">
                                  <p:stCondLst>
                                    <p:cond delay="50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a:pPr>
            <a:r>
              <a:rPr lang="en-US" dirty="0"/>
              <a:t>Selection of Product and </a:t>
            </a:r>
            <a:r>
              <a:rPr lang="en-US" dirty="0" smtClean="0"/>
              <a:t>Design</a:t>
            </a:r>
            <a:endParaRPr lang="en-US" dirty="0"/>
          </a:p>
        </p:txBody>
      </p:sp>
      <p:sp>
        <p:nvSpPr>
          <p:cNvPr id="3" name="Content Placeholder 2"/>
          <p:cNvSpPr>
            <a:spLocks noGrp="1"/>
          </p:cNvSpPr>
          <p:nvPr>
            <p:ph idx="1"/>
          </p:nvPr>
        </p:nvSpPr>
        <p:spPr/>
        <p:txBody>
          <a:bodyPr/>
          <a:lstStyle/>
          <a:p>
            <a:r>
              <a:rPr lang="en-US" dirty="0" smtClean="0"/>
              <a:t>Production </a:t>
            </a:r>
            <a:r>
              <a:rPr lang="en-US" dirty="0"/>
              <a:t>management first selects the right product for production. </a:t>
            </a:r>
            <a:endParaRPr lang="en-US" dirty="0" smtClean="0"/>
          </a:p>
          <a:p>
            <a:r>
              <a:rPr lang="en-US" dirty="0" smtClean="0"/>
              <a:t>Then </a:t>
            </a:r>
            <a:r>
              <a:rPr lang="en-US" dirty="0"/>
              <a:t>it selects the right design for the product. </a:t>
            </a:r>
            <a:endParaRPr lang="en-US" dirty="0" smtClean="0"/>
          </a:p>
          <a:p>
            <a:r>
              <a:rPr lang="en-US" dirty="0" smtClean="0"/>
              <a:t>Care </a:t>
            </a:r>
            <a:r>
              <a:rPr lang="en-US" dirty="0"/>
              <a:t>must be taken while selecting the product and design because the survival and success of the company depend on it. </a:t>
            </a:r>
            <a:endParaRPr lang="en-US" dirty="0" smtClean="0"/>
          </a:p>
          <a:p>
            <a:r>
              <a:rPr lang="en-US" dirty="0" smtClean="0"/>
              <a:t>The </a:t>
            </a:r>
            <a:r>
              <a:rPr lang="en-US" dirty="0"/>
              <a:t>product must be selected only after detailed evaluation of all the other alternative products. </a:t>
            </a:r>
            <a:endParaRPr lang="en-US" dirty="0" smtClean="0"/>
          </a:p>
          <a:p>
            <a:r>
              <a:rPr lang="en-US" dirty="0" smtClean="0"/>
              <a:t>After </a:t>
            </a:r>
            <a:r>
              <a:rPr lang="en-US" dirty="0"/>
              <a:t>selecting the right product, the right design must be selected. </a:t>
            </a:r>
            <a:endParaRPr lang="en-US" dirty="0" smtClean="0"/>
          </a:p>
          <a:p>
            <a:r>
              <a:rPr lang="en-US" dirty="0" smtClean="0"/>
              <a:t>The </a:t>
            </a:r>
            <a:r>
              <a:rPr lang="en-US" dirty="0"/>
              <a:t>design must be according to the customers' requirements. </a:t>
            </a:r>
            <a:endParaRPr lang="en-US" dirty="0" smtClean="0"/>
          </a:p>
          <a:p>
            <a:r>
              <a:rPr lang="en-US" dirty="0" smtClean="0"/>
              <a:t>So</a:t>
            </a:r>
            <a:r>
              <a:rPr lang="en-US" dirty="0"/>
              <a:t>, production management must use techniques such as value engineering and value analysis</a:t>
            </a:r>
            <a:r>
              <a:rPr lang="en-US" dirty="0" smtClean="0"/>
              <a:t>.</a:t>
            </a:r>
            <a:endParaRPr lang="en-US" dirty="0"/>
          </a:p>
        </p:txBody>
      </p:sp>
    </p:spTree>
    <p:extLst>
      <p:ext uri="{BB962C8B-B14F-4D97-AF65-F5344CB8AC3E}">
        <p14:creationId xmlns:p14="http://schemas.microsoft.com/office/powerpoint/2010/main" val="293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startAt="2"/>
            </a:pPr>
            <a:r>
              <a:rPr lang="en-US" dirty="0"/>
              <a:t>Selection of Production </a:t>
            </a:r>
            <a:r>
              <a:rPr lang="en-US" dirty="0" smtClean="0"/>
              <a:t>Process</a:t>
            </a:r>
            <a:endParaRPr lang="en-US" dirty="0"/>
          </a:p>
        </p:txBody>
      </p:sp>
      <p:sp>
        <p:nvSpPr>
          <p:cNvPr id="3" name="Content Placeholder 2"/>
          <p:cNvSpPr>
            <a:spLocks noGrp="1"/>
          </p:cNvSpPr>
          <p:nvPr>
            <p:ph idx="1"/>
          </p:nvPr>
        </p:nvSpPr>
        <p:spPr/>
        <p:txBody>
          <a:bodyPr/>
          <a:lstStyle/>
          <a:p>
            <a:r>
              <a:rPr lang="en-US" dirty="0" smtClean="0"/>
              <a:t>Production </a:t>
            </a:r>
            <a:r>
              <a:rPr lang="en-US" dirty="0"/>
              <a:t>management must select the right production process. </a:t>
            </a:r>
            <a:endParaRPr lang="en-US" dirty="0" smtClean="0"/>
          </a:p>
          <a:p>
            <a:r>
              <a:rPr lang="en-US" dirty="0" smtClean="0"/>
              <a:t>They </a:t>
            </a:r>
            <a:r>
              <a:rPr lang="en-US" dirty="0"/>
              <a:t>must decide about the type of technology, machines, material handling system, etc</a:t>
            </a:r>
            <a:r>
              <a:rPr lang="en-US" dirty="0" smtClean="0"/>
              <a:t>.</a:t>
            </a:r>
            <a:endParaRPr lang="en-US" dirty="0"/>
          </a:p>
        </p:txBody>
      </p:sp>
    </p:spTree>
    <p:extLst>
      <p:ext uri="{BB962C8B-B14F-4D97-AF65-F5344CB8AC3E}">
        <p14:creationId xmlns:p14="http://schemas.microsoft.com/office/powerpoint/2010/main" val="33595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startAt="3"/>
            </a:pPr>
            <a:r>
              <a:rPr lang="en-US" dirty="0"/>
              <a:t>Selecting Right Production </a:t>
            </a:r>
            <a:r>
              <a:rPr lang="en-US" dirty="0" smtClean="0"/>
              <a:t>Capacity</a:t>
            </a:r>
            <a:endParaRPr lang="en-US" dirty="0"/>
          </a:p>
        </p:txBody>
      </p:sp>
      <p:sp>
        <p:nvSpPr>
          <p:cNvPr id="3" name="Content Placeholder 2"/>
          <p:cNvSpPr>
            <a:spLocks noGrp="1"/>
          </p:cNvSpPr>
          <p:nvPr>
            <p:ph idx="1"/>
          </p:nvPr>
        </p:nvSpPr>
        <p:spPr/>
        <p:txBody>
          <a:bodyPr/>
          <a:lstStyle/>
          <a:p>
            <a:r>
              <a:rPr lang="en-US" dirty="0" smtClean="0"/>
              <a:t>Production </a:t>
            </a:r>
            <a:r>
              <a:rPr lang="en-US" dirty="0"/>
              <a:t>management must select the right production capacity to match the demand for the product. </a:t>
            </a:r>
            <a:endParaRPr lang="en-US" dirty="0" smtClean="0"/>
          </a:p>
          <a:p>
            <a:r>
              <a:rPr lang="en-US" dirty="0" smtClean="0"/>
              <a:t>This </a:t>
            </a:r>
            <a:r>
              <a:rPr lang="en-US" dirty="0"/>
              <a:t>is because more or less capacity will create problems. </a:t>
            </a:r>
            <a:endParaRPr lang="en-US" dirty="0" smtClean="0"/>
          </a:p>
          <a:p>
            <a:r>
              <a:rPr lang="en-US" dirty="0" smtClean="0"/>
              <a:t>The </a:t>
            </a:r>
            <a:r>
              <a:rPr lang="en-US" dirty="0"/>
              <a:t>production manager must plan the capacity for both short and long term's production. </a:t>
            </a:r>
            <a:endParaRPr lang="en-US" dirty="0" smtClean="0"/>
          </a:p>
          <a:p>
            <a:r>
              <a:rPr lang="en-US" dirty="0" smtClean="0"/>
              <a:t>He </a:t>
            </a:r>
            <a:r>
              <a:rPr lang="en-US" dirty="0"/>
              <a:t>must use break-even analysis for capacity planning</a:t>
            </a:r>
            <a:r>
              <a:rPr lang="en-US" dirty="0" smtClean="0"/>
              <a:t>.</a:t>
            </a:r>
            <a:endParaRPr lang="en-US" dirty="0"/>
          </a:p>
        </p:txBody>
      </p:sp>
    </p:spTree>
    <p:extLst>
      <p:ext uri="{BB962C8B-B14F-4D97-AF65-F5344CB8AC3E}">
        <p14:creationId xmlns:p14="http://schemas.microsoft.com/office/powerpoint/2010/main" val="425017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startAt="4"/>
            </a:pPr>
            <a:r>
              <a:rPr lang="en-US" dirty="0"/>
              <a:t>Production </a:t>
            </a:r>
            <a:r>
              <a:rPr lang="en-US" dirty="0" smtClean="0"/>
              <a:t>Planning</a:t>
            </a:r>
            <a:endParaRPr lang="en-US" dirty="0"/>
          </a:p>
        </p:txBody>
      </p:sp>
      <p:sp>
        <p:nvSpPr>
          <p:cNvPr id="3" name="Content Placeholder 2"/>
          <p:cNvSpPr>
            <a:spLocks noGrp="1"/>
          </p:cNvSpPr>
          <p:nvPr>
            <p:ph idx="1"/>
          </p:nvPr>
        </p:nvSpPr>
        <p:spPr/>
        <p:txBody>
          <a:bodyPr/>
          <a:lstStyle/>
          <a:p>
            <a:r>
              <a:rPr lang="en-US" dirty="0" smtClean="0"/>
              <a:t>Production </a:t>
            </a:r>
            <a:r>
              <a:rPr lang="en-US" dirty="0"/>
              <a:t>management includes production planning. </a:t>
            </a:r>
            <a:r>
              <a:rPr lang="en-US" dirty="0" smtClean="0"/>
              <a:t>Here</a:t>
            </a:r>
            <a:r>
              <a:rPr lang="en-US" dirty="0"/>
              <a:t>, the production manager decides about the routing and scheduling</a:t>
            </a:r>
            <a:r>
              <a:rPr lang="en-US" dirty="0" smtClean="0"/>
              <a:t>.</a:t>
            </a:r>
          </a:p>
          <a:p>
            <a:r>
              <a:rPr lang="en-US" dirty="0" smtClean="0"/>
              <a:t>The main objective of routing is to find out the best and most economical sequence of operations to be followed in the manufacturing process. </a:t>
            </a:r>
          </a:p>
          <a:p>
            <a:r>
              <a:rPr lang="en-US" dirty="0" smtClean="0"/>
              <a:t>Routing ensures a smooth flow of work.</a:t>
            </a:r>
          </a:p>
          <a:p>
            <a:r>
              <a:rPr lang="en-US" dirty="0" smtClean="0"/>
              <a:t>Scheduling means to decide when to start and when to complete a particular production activity.</a:t>
            </a:r>
          </a:p>
        </p:txBody>
      </p:sp>
    </p:spTree>
    <p:extLst>
      <p:ext uri="{BB962C8B-B14F-4D97-AF65-F5344CB8AC3E}">
        <p14:creationId xmlns:p14="http://schemas.microsoft.com/office/powerpoint/2010/main" val="284446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startAt="5"/>
            </a:pPr>
            <a:r>
              <a:rPr lang="en-US" dirty="0"/>
              <a:t>Production </a:t>
            </a:r>
            <a:r>
              <a:rPr lang="en-US" dirty="0" smtClean="0"/>
              <a:t>Control</a:t>
            </a:r>
            <a:endParaRPr lang="en-US" dirty="0"/>
          </a:p>
        </p:txBody>
      </p:sp>
      <p:sp>
        <p:nvSpPr>
          <p:cNvPr id="3" name="Content Placeholder 2"/>
          <p:cNvSpPr>
            <a:spLocks noGrp="1"/>
          </p:cNvSpPr>
          <p:nvPr>
            <p:ph idx="1"/>
          </p:nvPr>
        </p:nvSpPr>
        <p:spPr/>
        <p:txBody>
          <a:bodyPr/>
          <a:lstStyle/>
          <a:p>
            <a:r>
              <a:rPr lang="en-US" dirty="0" smtClean="0"/>
              <a:t>The </a:t>
            </a:r>
            <a:r>
              <a:rPr lang="en-US" dirty="0"/>
              <a:t>manager has to monitor and control the production. </a:t>
            </a:r>
            <a:endParaRPr lang="en-US" dirty="0" smtClean="0"/>
          </a:p>
          <a:p>
            <a:r>
              <a:rPr lang="en-US" dirty="0" smtClean="0"/>
              <a:t>He </a:t>
            </a:r>
            <a:r>
              <a:rPr lang="en-US" dirty="0"/>
              <a:t>has to find out whether the actual production is done as per plans or not. </a:t>
            </a:r>
            <a:endParaRPr lang="en-US" dirty="0" smtClean="0"/>
          </a:p>
          <a:p>
            <a:r>
              <a:rPr lang="en-US" dirty="0" smtClean="0"/>
              <a:t>He </a:t>
            </a:r>
            <a:r>
              <a:rPr lang="en-US" dirty="0"/>
              <a:t>has to compare actual production with the plans and </a:t>
            </a:r>
            <a:r>
              <a:rPr lang="en-US" dirty="0" smtClean="0"/>
              <a:t>find </a:t>
            </a:r>
            <a:r>
              <a:rPr lang="en-US" dirty="0"/>
              <a:t>out the deviations</a:t>
            </a:r>
            <a:r>
              <a:rPr lang="en-US" dirty="0" smtClean="0"/>
              <a:t>.</a:t>
            </a:r>
          </a:p>
          <a:p>
            <a:r>
              <a:rPr lang="en-US" dirty="0" smtClean="0"/>
              <a:t>He </a:t>
            </a:r>
            <a:r>
              <a:rPr lang="en-US" dirty="0"/>
              <a:t>then takes necessary steps to correct these deviations</a:t>
            </a:r>
            <a:r>
              <a:rPr lang="en-US" dirty="0" smtClean="0"/>
              <a:t>.</a:t>
            </a:r>
            <a:endParaRPr lang="en-US" dirty="0"/>
          </a:p>
        </p:txBody>
      </p:sp>
    </p:spTree>
    <p:extLst>
      <p:ext uri="{BB962C8B-B14F-4D97-AF65-F5344CB8AC3E}">
        <p14:creationId xmlns:p14="http://schemas.microsoft.com/office/powerpoint/2010/main" val="101229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startAt="6"/>
            </a:pPr>
            <a:r>
              <a:rPr lang="en-US" dirty="0"/>
              <a:t>Quality and Cost </a:t>
            </a:r>
            <a:r>
              <a:rPr lang="en-US" dirty="0" smtClean="0"/>
              <a:t>Control</a:t>
            </a:r>
            <a:endParaRPr lang="en-US" dirty="0"/>
          </a:p>
        </p:txBody>
      </p:sp>
      <p:sp>
        <p:nvSpPr>
          <p:cNvPr id="3" name="Content Placeholder 2"/>
          <p:cNvSpPr>
            <a:spLocks noGrp="1"/>
          </p:cNvSpPr>
          <p:nvPr>
            <p:ph idx="1"/>
          </p:nvPr>
        </p:nvSpPr>
        <p:spPr/>
        <p:txBody>
          <a:bodyPr/>
          <a:lstStyle/>
          <a:p>
            <a:r>
              <a:rPr lang="en-US" dirty="0" smtClean="0"/>
              <a:t>Quality </a:t>
            </a:r>
            <a:r>
              <a:rPr lang="en-US" dirty="0"/>
              <a:t>and Cost Control are given a lot of importance in today's competitive world. </a:t>
            </a:r>
            <a:endParaRPr lang="en-US" dirty="0" smtClean="0"/>
          </a:p>
          <a:p>
            <a:r>
              <a:rPr lang="en-US" dirty="0" smtClean="0"/>
              <a:t>Customers </a:t>
            </a:r>
            <a:r>
              <a:rPr lang="en-US" dirty="0"/>
              <a:t>all over the world want good-quality products at cheapest prices. </a:t>
            </a:r>
            <a:endParaRPr lang="en-US" dirty="0" smtClean="0"/>
          </a:p>
          <a:p>
            <a:r>
              <a:rPr lang="en-US" dirty="0" smtClean="0"/>
              <a:t>To </a:t>
            </a:r>
            <a:r>
              <a:rPr lang="en-US" dirty="0"/>
              <a:t>satisfy this demand of consumers, the production manager must continuously improve the quality of his products. </a:t>
            </a:r>
            <a:endParaRPr lang="en-US" dirty="0" smtClean="0"/>
          </a:p>
          <a:p>
            <a:r>
              <a:rPr lang="en-US" dirty="0" smtClean="0"/>
              <a:t>Along </a:t>
            </a:r>
            <a:r>
              <a:rPr lang="en-US" dirty="0"/>
              <a:t>with this, he must also take essential steps to reduce the cost of his products</a:t>
            </a:r>
            <a:r>
              <a:rPr lang="en-US" dirty="0" smtClean="0"/>
              <a:t>.</a:t>
            </a:r>
            <a:endParaRPr lang="en-US" dirty="0"/>
          </a:p>
        </p:txBody>
      </p:sp>
    </p:spTree>
    <p:extLst>
      <p:ext uri="{BB962C8B-B14F-4D97-AF65-F5344CB8AC3E}">
        <p14:creationId xmlns:p14="http://schemas.microsoft.com/office/powerpoint/2010/main" val="98958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startAt="7"/>
            </a:pPr>
            <a:r>
              <a:rPr lang="en-US" dirty="0"/>
              <a:t>Inventory </a:t>
            </a:r>
            <a:r>
              <a:rPr lang="en-US" dirty="0" smtClean="0"/>
              <a:t>Control</a:t>
            </a:r>
            <a:endParaRPr lang="en-US" dirty="0"/>
          </a:p>
        </p:txBody>
      </p:sp>
      <p:sp>
        <p:nvSpPr>
          <p:cNvPr id="3" name="Content Placeholder 2"/>
          <p:cNvSpPr>
            <a:spLocks noGrp="1"/>
          </p:cNvSpPr>
          <p:nvPr>
            <p:ph idx="1"/>
          </p:nvPr>
        </p:nvSpPr>
        <p:spPr/>
        <p:txBody>
          <a:bodyPr/>
          <a:lstStyle/>
          <a:p>
            <a:r>
              <a:rPr lang="en-US" dirty="0" smtClean="0"/>
              <a:t>The </a:t>
            </a:r>
            <a:r>
              <a:rPr lang="en-US" dirty="0"/>
              <a:t>production manager must monitor the level of inventories. </a:t>
            </a:r>
            <a:endParaRPr lang="en-US" dirty="0" smtClean="0"/>
          </a:p>
          <a:p>
            <a:r>
              <a:rPr lang="en-US" dirty="0" smtClean="0"/>
              <a:t>There </a:t>
            </a:r>
            <a:r>
              <a:rPr lang="en-US" dirty="0"/>
              <a:t>must be neither over stocking nor under stocking of inventories.</a:t>
            </a:r>
          </a:p>
          <a:p>
            <a:r>
              <a:rPr lang="en-US" dirty="0" smtClean="0"/>
              <a:t>If </a:t>
            </a:r>
            <a:r>
              <a:rPr lang="en-US" dirty="0"/>
              <a:t>there is an overstocking, then the working capital will be blocked, and the materials may be spoiled, wasted or misused.</a:t>
            </a:r>
          </a:p>
          <a:p>
            <a:r>
              <a:rPr lang="en-US" dirty="0" smtClean="0"/>
              <a:t>If </a:t>
            </a:r>
            <a:r>
              <a:rPr lang="en-US" dirty="0"/>
              <a:t>there is an under stocking, then production will not take place as per schedule, and </a:t>
            </a:r>
            <a:r>
              <a:rPr lang="en-US" dirty="0" smtClean="0"/>
              <a:t>delivery </a:t>
            </a:r>
            <a:r>
              <a:rPr lang="en-US" dirty="0"/>
              <a:t>will be </a:t>
            </a:r>
            <a:r>
              <a:rPr lang="en-US" dirty="0" smtClean="0"/>
              <a:t>delayed.</a:t>
            </a:r>
            <a:endParaRPr lang="en-US" dirty="0"/>
          </a:p>
        </p:txBody>
      </p:sp>
    </p:spTree>
    <p:extLst>
      <p:ext uri="{BB962C8B-B14F-4D97-AF65-F5344CB8AC3E}">
        <p14:creationId xmlns:p14="http://schemas.microsoft.com/office/powerpoint/2010/main" val="179877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8" name="Content Placeholder 7"/>
          <p:cNvSpPr>
            <a:spLocks noGrp="1"/>
          </p:cNvSpPr>
          <p:nvPr>
            <p:ph idx="1"/>
          </p:nvPr>
        </p:nvSpPr>
        <p:spPr/>
        <p:txBody>
          <a:bodyPr/>
          <a:lstStyle/>
          <a:p>
            <a:pPr lvl="0"/>
            <a:r>
              <a:rPr lang="en-US" dirty="0"/>
              <a:t>Introduction to Production </a:t>
            </a:r>
            <a:r>
              <a:rPr lang="en-US" dirty="0" smtClean="0"/>
              <a:t>Management </a:t>
            </a:r>
          </a:p>
          <a:p>
            <a:pPr lvl="1"/>
            <a:r>
              <a:rPr lang="en-US" dirty="0" smtClean="0"/>
              <a:t>Definitions</a:t>
            </a:r>
          </a:p>
          <a:p>
            <a:pPr lvl="1"/>
            <a:r>
              <a:rPr lang="en-US" dirty="0" smtClean="0"/>
              <a:t>Objectives</a:t>
            </a:r>
          </a:p>
          <a:p>
            <a:pPr lvl="1"/>
            <a:r>
              <a:rPr lang="en-US" dirty="0" smtClean="0"/>
              <a:t>Functions</a:t>
            </a:r>
          </a:p>
          <a:p>
            <a:pPr lvl="1"/>
            <a:r>
              <a:rPr lang="en-US" dirty="0" smtClean="0"/>
              <a:t>Plant layout-types </a:t>
            </a:r>
            <a:r>
              <a:rPr lang="en-US" dirty="0"/>
              <a:t>&amp; factors affecting </a:t>
            </a:r>
            <a:r>
              <a:rPr lang="en-US" dirty="0" smtClean="0"/>
              <a:t>it</a:t>
            </a:r>
          </a:p>
          <a:p>
            <a:pPr lvl="1"/>
            <a:r>
              <a:rPr lang="en-US" dirty="0"/>
              <a:t>P</a:t>
            </a:r>
            <a:r>
              <a:rPr lang="en-US" dirty="0" smtClean="0"/>
              <a:t>lant location &amp; </a:t>
            </a:r>
            <a:r>
              <a:rPr lang="en-US" dirty="0"/>
              <a:t>factors affecting </a:t>
            </a:r>
            <a:r>
              <a:rPr lang="en-US" dirty="0" smtClean="0"/>
              <a:t>it</a:t>
            </a:r>
            <a:endParaRPr lang="en-US" dirty="0"/>
          </a:p>
          <a:p>
            <a:pPr lvl="0"/>
            <a:r>
              <a:rPr lang="en-US" dirty="0"/>
              <a:t>Introduction to Human Resource </a:t>
            </a:r>
            <a:r>
              <a:rPr lang="en-US" dirty="0" smtClean="0"/>
              <a:t>Management</a:t>
            </a:r>
          </a:p>
          <a:p>
            <a:pPr lvl="1"/>
            <a:r>
              <a:rPr lang="en-US" dirty="0" smtClean="0"/>
              <a:t>Definitions</a:t>
            </a:r>
          </a:p>
          <a:p>
            <a:pPr lvl="1"/>
            <a:r>
              <a:rPr lang="en-US" dirty="0" smtClean="0"/>
              <a:t>Objectives of manpower planning</a:t>
            </a:r>
          </a:p>
          <a:p>
            <a:pPr lvl="1"/>
            <a:r>
              <a:rPr lang="en-US" dirty="0" smtClean="0"/>
              <a:t>Process</a:t>
            </a:r>
          </a:p>
          <a:p>
            <a:pPr lvl="1"/>
            <a:r>
              <a:rPr lang="en-US" dirty="0" smtClean="0"/>
              <a:t>Sources </a:t>
            </a:r>
            <a:r>
              <a:rPr lang="en-US" dirty="0"/>
              <a:t>of </a:t>
            </a:r>
            <a:r>
              <a:rPr lang="en-US" dirty="0" smtClean="0"/>
              <a:t>recruitment</a:t>
            </a:r>
          </a:p>
          <a:p>
            <a:pPr lvl="1"/>
            <a:r>
              <a:rPr lang="en-US" dirty="0" smtClean="0"/>
              <a:t>Process </a:t>
            </a:r>
            <a:r>
              <a:rPr lang="en-US" dirty="0"/>
              <a:t>of selection</a:t>
            </a:r>
            <a:endParaRPr lang="en-IN" dirty="0"/>
          </a:p>
        </p:txBody>
      </p:sp>
    </p:spTree>
    <p:extLst>
      <p:ext uri="{BB962C8B-B14F-4D97-AF65-F5344CB8AC3E}">
        <p14:creationId xmlns:p14="http://schemas.microsoft.com/office/powerpoint/2010/main" val="2776552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8"/>
            </a:pPr>
            <a:r>
              <a:rPr lang="en-US" sz="3200" dirty="0"/>
              <a:t>Maintenance and Replacement of </a:t>
            </a:r>
            <a:r>
              <a:rPr lang="en-US" sz="3200" dirty="0" smtClean="0"/>
              <a:t>Machines</a:t>
            </a:r>
            <a:endParaRPr lang="en-US" sz="3200" dirty="0"/>
          </a:p>
        </p:txBody>
      </p:sp>
      <p:sp>
        <p:nvSpPr>
          <p:cNvPr id="3" name="Content Placeholder 2"/>
          <p:cNvSpPr>
            <a:spLocks noGrp="1"/>
          </p:cNvSpPr>
          <p:nvPr>
            <p:ph idx="1"/>
          </p:nvPr>
        </p:nvSpPr>
        <p:spPr/>
        <p:txBody>
          <a:bodyPr/>
          <a:lstStyle/>
          <a:p>
            <a:r>
              <a:rPr lang="en-US" dirty="0" smtClean="0"/>
              <a:t>Production </a:t>
            </a:r>
            <a:r>
              <a:rPr lang="en-US" dirty="0"/>
              <a:t>management ensures proper maintenance and replacement of machines and equipment. </a:t>
            </a:r>
            <a:endParaRPr lang="en-US" dirty="0" smtClean="0"/>
          </a:p>
          <a:p>
            <a:r>
              <a:rPr lang="en-US" dirty="0" smtClean="0"/>
              <a:t>The </a:t>
            </a:r>
            <a:r>
              <a:rPr lang="en-US" dirty="0"/>
              <a:t>production manager must have an efficient system for continuous </a:t>
            </a:r>
            <a:r>
              <a:rPr lang="en-US" dirty="0" smtClean="0"/>
              <a:t>inspection, cleaning</a:t>
            </a:r>
            <a:r>
              <a:rPr lang="en-US" dirty="0"/>
              <a:t>, oiling, maintenance and replacement of machines, equipment, spare parts, etc. </a:t>
            </a:r>
            <a:endParaRPr lang="en-US" dirty="0" smtClean="0"/>
          </a:p>
          <a:p>
            <a:r>
              <a:rPr lang="en-US" dirty="0" smtClean="0"/>
              <a:t>This </a:t>
            </a:r>
            <a:r>
              <a:rPr lang="en-US" dirty="0"/>
              <a:t>prevents breakdown of machines and avoids production halts</a:t>
            </a:r>
            <a:r>
              <a:rPr lang="en-US" dirty="0" smtClean="0"/>
              <a:t>.</a:t>
            </a:r>
            <a:endParaRPr lang="en-US" dirty="0"/>
          </a:p>
        </p:txBody>
      </p:sp>
    </p:spTree>
    <p:extLst>
      <p:ext uri="{BB962C8B-B14F-4D97-AF65-F5344CB8AC3E}">
        <p14:creationId xmlns:p14="http://schemas.microsoft.com/office/powerpoint/2010/main" val="10597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lant Layout</a:t>
            </a:r>
            <a:endParaRPr lang="en-US" dirty="0"/>
          </a:p>
        </p:txBody>
      </p:sp>
      <p:sp>
        <p:nvSpPr>
          <p:cNvPr id="3" name="Content Placeholder 2"/>
          <p:cNvSpPr>
            <a:spLocks noGrp="1"/>
          </p:cNvSpPr>
          <p:nvPr>
            <p:ph idx="1"/>
          </p:nvPr>
        </p:nvSpPr>
        <p:spPr/>
        <p:txBody>
          <a:bodyPr/>
          <a:lstStyle/>
          <a:p>
            <a:pPr lvl="0"/>
            <a:r>
              <a:rPr lang="en-US" dirty="0"/>
              <a:t>Plant Layout is the physical arrangement of equipment and facilities within a Plant. </a:t>
            </a:r>
          </a:p>
          <a:p>
            <a:pPr lvl="0"/>
            <a:r>
              <a:rPr lang="en-US" dirty="0"/>
              <a:t>Optimizing the </a:t>
            </a:r>
            <a:r>
              <a:rPr lang="en-US" dirty="0" smtClean="0"/>
              <a:t>layout </a:t>
            </a:r>
            <a:r>
              <a:rPr lang="en-US" dirty="0"/>
              <a:t>of a </a:t>
            </a:r>
            <a:r>
              <a:rPr lang="en-US" dirty="0" smtClean="0"/>
              <a:t>plant </a:t>
            </a:r>
            <a:r>
              <a:rPr lang="en-US" dirty="0"/>
              <a:t>can improve productivity, safety and quality of </a:t>
            </a:r>
            <a:r>
              <a:rPr lang="en-US" dirty="0" smtClean="0"/>
              <a:t>products</a:t>
            </a:r>
            <a:r>
              <a:rPr lang="en-US" dirty="0"/>
              <a:t>. </a:t>
            </a:r>
          </a:p>
          <a:p>
            <a:pPr lvl="0"/>
            <a:r>
              <a:rPr lang="en-US" dirty="0"/>
              <a:t>Un-necessary efforts of materials handling can be avoided when the Plant Layout is optimized.</a:t>
            </a:r>
          </a:p>
          <a:p>
            <a:pPr lvl="0"/>
            <a:r>
              <a:rPr lang="en-US" dirty="0" smtClean="0"/>
              <a:t>The </a:t>
            </a:r>
            <a:r>
              <a:rPr lang="en-US" dirty="0"/>
              <a:t>basic objective is to ensure a smooth flow of work, material, people and information. </a:t>
            </a:r>
          </a:p>
        </p:txBody>
      </p:sp>
    </p:spTree>
    <p:extLst>
      <p:ext uri="{BB962C8B-B14F-4D97-AF65-F5344CB8AC3E}">
        <p14:creationId xmlns:p14="http://schemas.microsoft.com/office/powerpoint/2010/main" val="234879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a:t>
            </a:r>
            <a:r>
              <a:rPr lang="en-US" dirty="0" smtClean="0"/>
              <a:t>of Plant Layout</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smtClean="0"/>
              <a:t>Process </a:t>
            </a:r>
            <a:endParaRPr lang="en-US" dirty="0"/>
          </a:p>
          <a:p>
            <a:pPr marL="457200" indent="-457200">
              <a:buFont typeface="+mj-lt"/>
              <a:buAutoNum type="arabicParenR"/>
            </a:pPr>
            <a:r>
              <a:rPr lang="en-US" dirty="0" smtClean="0"/>
              <a:t>Product </a:t>
            </a:r>
            <a:endParaRPr lang="en-US" dirty="0"/>
          </a:p>
          <a:p>
            <a:pPr marL="457200" indent="-457200">
              <a:buFont typeface="+mj-lt"/>
              <a:buAutoNum type="arabicParenR"/>
            </a:pPr>
            <a:r>
              <a:rPr lang="en-US" dirty="0" smtClean="0"/>
              <a:t>Cellular</a:t>
            </a:r>
            <a:endParaRPr lang="en-US" dirty="0"/>
          </a:p>
          <a:p>
            <a:pPr marL="457200" indent="-457200">
              <a:buFont typeface="+mj-lt"/>
              <a:buAutoNum type="arabicParenR"/>
            </a:pPr>
            <a:r>
              <a:rPr lang="en-US" dirty="0" smtClean="0"/>
              <a:t>Fixed </a:t>
            </a:r>
            <a:r>
              <a:rPr lang="en-US" dirty="0"/>
              <a:t>position</a:t>
            </a:r>
          </a:p>
          <a:p>
            <a:pPr marL="457200" indent="-457200">
              <a:buFont typeface="+mj-lt"/>
              <a:buAutoNum type="arabicParenR"/>
            </a:pPr>
            <a:r>
              <a:rPr lang="en-US" dirty="0" smtClean="0"/>
              <a:t>Hybrid </a:t>
            </a:r>
            <a:r>
              <a:rPr lang="en-US" dirty="0"/>
              <a:t>(mixed</a:t>
            </a:r>
            <a:r>
              <a:rPr lang="en-US" dirty="0" smtClean="0"/>
              <a:t>)</a:t>
            </a:r>
            <a:endParaRPr lang="en-US" dirty="0"/>
          </a:p>
        </p:txBody>
      </p:sp>
    </p:spTree>
    <p:extLst>
      <p:ext uri="{BB962C8B-B14F-4D97-AF65-F5344CB8AC3E}">
        <p14:creationId xmlns:p14="http://schemas.microsoft.com/office/powerpoint/2010/main" val="1733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a:pPr>
            <a:r>
              <a:rPr lang="en-US" dirty="0"/>
              <a:t>Process Layout</a:t>
            </a:r>
          </a:p>
        </p:txBody>
      </p:sp>
      <p:sp>
        <p:nvSpPr>
          <p:cNvPr id="3" name="Content Placeholder 2"/>
          <p:cNvSpPr>
            <a:spLocks noGrp="1"/>
          </p:cNvSpPr>
          <p:nvPr>
            <p:ph idx="1"/>
          </p:nvPr>
        </p:nvSpPr>
        <p:spPr/>
        <p:txBody>
          <a:bodyPr/>
          <a:lstStyle/>
          <a:p>
            <a:r>
              <a:rPr lang="en-US" dirty="0" smtClean="0"/>
              <a:t>Used </a:t>
            </a:r>
            <a:r>
              <a:rPr lang="en-US" dirty="0"/>
              <a:t>when the operations system must handle a wide variety of products in relatively small volumes (i.e., flexibility is necessary</a:t>
            </a:r>
            <a:r>
              <a:rPr lang="en-US" dirty="0" smtClean="0"/>
              <a:t>).</a:t>
            </a:r>
            <a:endParaRPr lang="en-US" dirty="0"/>
          </a:p>
          <a:p>
            <a:r>
              <a:rPr lang="en-US" dirty="0" smtClean="0"/>
              <a:t>Designed </a:t>
            </a:r>
            <a:r>
              <a:rPr lang="en-US" dirty="0"/>
              <a:t>to facilitate processing items or providing services that present a variety of processing requirements. </a:t>
            </a:r>
          </a:p>
          <a:p>
            <a:r>
              <a:rPr lang="en-US" dirty="0" smtClean="0"/>
              <a:t>The </a:t>
            </a:r>
            <a:r>
              <a:rPr lang="en-US" dirty="0"/>
              <a:t>layouts include departments or other functional groupings in which similar kinds of activities are performed. </a:t>
            </a:r>
          </a:p>
          <a:p>
            <a:r>
              <a:rPr lang="en-US" dirty="0" smtClean="0"/>
              <a:t>A </a:t>
            </a:r>
            <a:r>
              <a:rPr lang="en-US" dirty="0"/>
              <a:t>manufacturing example of a process layout is the machine shop, which has separate departments for milling, grinding, drilling, and so on</a:t>
            </a:r>
            <a:r>
              <a:rPr lang="en-US" dirty="0" smtClean="0"/>
              <a:t>.</a:t>
            </a:r>
            <a:endParaRPr lang="en-US" dirty="0"/>
          </a:p>
        </p:txBody>
      </p:sp>
    </p:spTree>
    <p:extLst>
      <p:ext uri="{BB962C8B-B14F-4D97-AF65-F5344CB8AC3E}">
        <p14:creationId xmlns:p14="http://schemas.microsoft.com/office/powerpoint/2010/main" val="233283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startAt="2"/>
            </a:pPr>
            <a:r>
              <a:rPr lang="en-US" dirty="0"/>
              <a:t>Product (Assembly Line) Layout</a:t>
            </a:r>
          </a:p>
        </p:txBody>
      </p:sp>
      <p:sp>
        <p:nvSpPr>
          <p:cNvPr id="3" name="Content Placeholder 2"/>
          <p:cNvSpPr>
            <a:spLocks noGrp="1"/>
          </p:cNvSpPr>
          <p:nvPr>
            <p:ph idx="1"/>
          </p:nvPr>
        </p:nvSpPr>
        <p:spPr/>
        <p:txBody>
          <a:bodyPr/>
          <a:lstStyle/>
          <a:p>
            <a:r>
              <a:rPr lang="en-US" dirty="0" smtClean="0"/>
              <a:t>Product </a:t>
            </a:r>
            <a:r>
              <a:rPr lang="en-US" dirty="0"/>
              <a:t>layouts are used to achieve a smooth and rapid flow of large volumes of products or customers through a system.</a:t>
            </a:r>
          </a:p>
          <a:p>
            <a:r>
              <a:rPr lang="en-US" dirty="0" smtClean="0"/>
              <a:t>A </a:t>
            </a:r>
            <a:r>
              <a:rPr lang="en-US" dirty="0"/>
              <a:t>job is divided into a series of standardized tasks, permitting specialization of both labor and equipment.</a:t>
            </a:r>
          </a:p>
          <a:p>
            <a:r>
              <a:rPr lang="en-US" dirty="0" smtClean="0"/>
              <a:t>The </a:t>
            </a:r>
            <a:r>
              <a:rPr lang="en-US" dirty="0"/>
              <a:t>large volumes handled by these systems usually make it economical to invest huge amount of money in equipment and job design.</a:t>
            </a:r>
          </a:p>
          <a:p>
            <a:r>
              <a:rPr lang="en-US" dirty="0" smtClean="0"/>
              <a:t>Operations </a:t>
            </a:r>
            <a:r>
              <a:rPr lang="en-US" dirty="0"/>
              <a:t>are arranged in the sequence required to make the product. </a:t>
            </a:r>
            <a:endParaRPr lang="en-US" dirty="0" smtClean="0"/>
          </a:p>
          <a:p>
            <a:r>
              <a:rPr lang="en-US" dirty="0" smtClean="0"/>
              <a:t>Product </a:t>
            </a:r>
            <a:r>
              <a:rPr lang="en-US" dirty="0"/>
              <a:t>layouts achieve a high degree of labor and equipment utilization</a:t>
            </a:r>
            <a:r>
              <a:rPr lang="en-US" dirty="0" smtClean="0"/>
              <a:t>.</a:t>
            </a:r>
            <a:endParaRPr lang="en-US" dirty="0"/>
          </a:p>
        </p:txBody>
      </p:sp>
    </p:spTree>
    <p:extLst>
      <p:ext uri="{BB962C8B-B14F-4D97-AF65-F5344CB8AC3E}">
        <p14:creationId xmlns:p14="http://schemas.microsoft.com/office/powerpoint/2010/main" val="387812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startAt="3"/>
            </a:pPr>
            <a:r>
              <a:rPr lang="en-US" dirty="0"/>
              <a:t>Cellular </a:t>
            </a:r>
            <a:r>
              <a:rPr lang="en-US" dirty="0" smtClean="0"/>
              <a:t>Manufacturing </a:t>
            </a:r>
            <a:r>
              <a:rPr lang="en-US" dirty="0"/>
              <a:t>Layout</a:t>
            </a:r>
          </a:p>
        </p:txBody>
      </p:sp>
      <p:sp>
        <p:nvSpPr>
          <p:cNvPr id="3" name="Content Placeholder 2"/>
          <p:cNvSpPr>
            <a:spLocks noGrp="1"/>
          </p:cNvSpPr>
          <p:nvPr>
            <p:ph idx="1"/>
          </p:nvPr>
        </p:nvSpPr>
        <p:spPr/>
        <p:txBody>
          <a:bodyPr/>
          <a:lstStyle/>
          <a:p>
            <a:r>
              <a:rPr lang="en-US" dirty="0" smtClean="0"/>
              <a:t>Cellular </a:t>
            </a:r>
            <a:r>
              <a:rPr lang="en-US" dirty="0"/>
              <a:t>manufacturing is a type of layout in which machines are grouped into what is referred to as a cell. </a:t>
            </a:r>
          </a:p>
          <a:p>
            <a:r>
              <a:rPr lang="en-US" dirty="0" smtClean="0"/>
              <a:t>Groupings </a:t>
            </a:r>
            <a:r>
              <a:rPr lang="en-US" dirty="0"/>
              <a:t>are determined by the operations needed to perform work for a set of similar items, or part families that require similar processing. </a:t>
            </a:r>
          </a:p>
          <a:p>
            <a:r>
              <a:rPr lang="en-US" dirty="0" smtClean="0"/>
              <a:t>Cellular </a:t>
            </a:r>
            <a:r>
              <a:rPr lang="en-US" dirty="0"/>
              <a:t>layout provides faster processing time, less material handling, less work-in-process inventory, and reduced setup time.</a:t>
            </a:r>
          </a:p>
          <a:p>
            <a:r>
              <a:rPr lang="en-US" dirty="0" smtClean="0"/>
              <a:t>Used </a:t>
            </a:r>
            <a:r>
              <a:rPr lang="en-US" dirty="0"/>
              <a:t>when the operations system must handle a moderate variety of products in moderate volumes</a:t>
            </a:r>
            <a:r>
              <a:rPr lang="en-US" dirty="0" smtClean="0"/>
              <a:t>.</a:t>
            </a:r>
            <a:endParaRPr lang="en-US" dirty="0"/>
          </a:p>
        </p:txBody>
      </p:sp>
    </p:spTree>
    <p:extLst>
      <p:ext uri="{BB962C8B-B14F-4D97-AF65-F5344CB8AC3E}">
        <p14:creationId xmlns:p14="http://schemas.microsoft.com/office/powerpoint/2010/main" val="23111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startAt="4"/>
            </a:pPr>
            <a:r>
              <a:rPr lang="en-US" dirty="0"/>
              <a:t>Fixed-Position Layouts</a:t>
            </a:r>
          </a:p>
        </p:txBody>
      </p:sp>
      <p:sp>
        <p:nvSpPr>
          <p:cNvPr id="3" name="Content Placeholder 2"/>
          <p:cNvSpPr>
            <a:spLocks noGrp="1"/>
          </p:cNvSpPr>
          <p:nvPr>
            <p:ph idx="1"/>
          </p:nvPr>
        </p:nvSpPr>
        <p:spPr/>
        <p:txBody>
          <a:bodyPr/>
          <a:lstStyle/>
          <a:p>
            <a:r>
              <a:rPr lang="en-US" dirty="0" smtClean="0"/>
              <a:t>In </a:t>
            </a:r>
            <a:r>
              <a:rPr lang="en-US" dirty="0"/>
              <a:t>fixed-position layouts, </a:t>
            </a:r>
            <a:r>
              <a:rPr lang="en-US" dirty="0" smtClean="0"/>
              <a:t>major </a:t>
            </a:r>
            <a:r>
              <a:rPr lang="en-US" dirty="0"/>
              <a:t>components remain in a fixed position, and workers, materials, and equipment are moved as needed. </a:t>
            </a:r>
          </a:p>
          <a:p>
            <a:r>
              <a:rPr lang="en-US" dirty="0" smtClean="0"/>
              <a:t>Fixed-position </a:t>
            </a:r>
            <a:r>
              <a:rPr lang="en-US" dirty="0"/>
              <a:t>layout is used when product is very bulky, heavy or </a:t>
            </a:r>
            <a:r>
              <a:rPr lang="en-US" dirty="0" smtClean="0"/>
              <a:t>brittle.  </a:t>
            </a:r>
            <a:endParaRPr lang="en-US" dirty="0"/>
          </a:p>
          <a:p>
            <a:r>
              <a:rPr lang="en-US" dirty="0" smtClean="0"/>
              <a:t>Fixed-position </a:t>
            </a:r>
            <a:r>
              <a:rPr lang="en-US" dirty="0"/>
              <a:t>layouts are used in large construction projects (buildings, power plants, and dams), shipbuilding and production of large aircraft and space mission rockets. </a:t>
            </a:r>
          </a:p>
        </p:txBody>
      </p:sp>
    </p:spTree>
    <p:extLst>
      <p:ext uri="{BB962C8B-B14F-4D97-AF65-F5344CB8AC3E}">
        <p14:creationId xmlns:p14="http://schemas.microsoft.com/office/powerpoint/2010/main" val="17545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startAt="4"/>
            </a:pPr>
            <a:r>
              <a:rPr lang="en-US" dirty="0"/>
              <a:t>Hybrid (mixed) Layouts</a:t>
            </a:r>
          </a:p>
        </p:txBody>
      </p:sp>
      <p:sp>
        <p:nvSpPr>
          <p:cNvPr id="3" name="Content Placeholder 2"/>
          <p:cNvSpPr>
            <a:spLocks noGrp="1"/>
          </p:cNvSpPr>
          <p:nvPr>
            <p:ph idx="1"/>
          </p:nvPr>
        </p:nvSpPr>
        <p:spPr/>
        <p:txBody>
          <a:bodyPr/>
          <a:lstStyle/>
          <a:p>
            <a:r>
              <a:rPr lang="en-US" dirty="0" smtClean="0"/>
              <a:t>Actually</a:t>
            </a:r>
            <a:r>
              <a:rPr lang="en-US" dirty="0"/>
              <a:t>, most manufacturing facilities use a combination of layout types.</a:t>
            </a:r>
          </a:p>
          <a:p>
            <a:r>
              <a:rPr lang="en-US" dirty="0" smtClean="0"/>
              <a:t>An </a:t>
            </a:r>
            <a:r>
              <a:rPr lang="en-US" dirty="0"/>
              <a:t>example of a hybrid layout is where departments are arranged according to the types of processes but the products flow through on a product layout.</a:t>
            </a:r>
          </a:p>
          <a:p>
            <a:r>
              <a:rPr lang="en-US" dirty="0" smtClean="0"/>
              <a:t>E.g. </a:t>
            </a:r>
            <a:r>
              <a:rPr lang="en-US" dirty="0"/>
              <a:t>supermarket </a:t>
            </a:r>
            <a:r>
              <a:rPr lang="en-US" dirty="0" smtClean="0"/>
              <a:t>layouts.</a:t>
            </a:r>
            <a:endParaRPr lang="en-US" dirty="0"/>
          </a:p>
        </p:txBody>
      </p:sp>
    </p:spTree>
    <p:extLst>
      <p:ext uri="{BB962C8B-B14F-4D97-AF65-F5344CB8AC3E}">
        <p14:creationId xmlns:p14="http://schemas.microsoft.com/office/powerpoint/2010/main" val="274907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actors </a:t>
            </a:r>
            <a:r>
              <a:rPr lang="en-US" dirty="0"/>
              <a:t>A</a:t>
            </a:r>
            <a:r>
              <a:rPr lang="en-US" dirty="0" smtClean="0"/>
              <a:t>ffecting </a:t>
            </a:r>
            <a:r>
              <a:rPr lang="en-US" dirty="0"/>
              <a:t>P</a:t>
            </a:r>
            <a:r>
              <a:rPr lang="en-US" dirty="0" smtClean="0"/>
              <a:t>lant </a:t>
            </a:r>
            <a:r>
              <a:rPr lang="en-US" dirty="0"/>
              <a:t>L</a:t>
            </a:r>
            <a:r>
              <a:rPr lang="en-US" dirty="0" smtClean="0"/>
              <a:t>ayout</a:t>
            </a:r>
            <a:endParaRPr lang="en-US" dirty="0"/>
          </a:p>
        </p:txBody>
      </p:sp>
      <p:sp>
        <p:nvSpPr>
          <p:cNvPr id="3" name="Content Placeholder 2"/>
          <p:cNvSpPr>
            <a:spLocks noGrp="1"/>
          </p:cNvSpPr>
          <p:nvPr>
            <p:ph idx="1"/>
          </p:nvPr>
        </p:nvSpPr>
        <p:spPr/>
        <p:txBody>
          <a:bodyPr/>
          <a:lstStyle/>
          <a:p>
            <a:r>
              <a:rPr lang="en-US" dirty="0" smtClean="0"/>
              <a:t>Policies </a:t>
            </a:r>
            <a:r>
              <a:rPr lang="en-US" dirty="0"/>
              <a:t>of </a:t>
            </a:r>
            <a:r>
              <a:rPr lang="en-US" dirty="0" smtClean="0"/>
              <a:t>management</a:t>
            </a:r>
          </a:p>
          <a:p>
            <a:pPr lvl="1"/>
            <a:r>
              <a:rPr lang="en-US" dirty="0" smtClean="0"/>
              <a:t>It </a:t>
            </a:r>
            <a:r>
              <a:rPr lang="en-US" dirty="0"/>
              <a:t>is important to keep in mind various managerial policies and plans before deciding plant layout. </a:t>
            </a:r>
            <a:endParaRPr lang="en-US" dirty="0" smtClean="0"/>
          </a:p>
          <a:p>
            <a:pPr lvl="1"/>
            <a:r>
              <a:rPr lang="en-US" dirty="0" smtClean="0"/>
              <a:t>Various </a:t>
            </a:r>
            <a:r>
              <a:rPr lang="en-US" dirty="0"/>
              <a:t>managerial policies relate to </a:t>
            </a:r>
            <a:endParaRPr lang="en-US" dirty="0" smtClean="0"/>
          </a:p>
          <a:p>
            <a:pPr lvl="2"/>
            <a:r>
              <a:rPr lang="en-US" dirty="0" smtClean="0"/>
              <a:t>Future </a:t>
            </a:r>
            <a:r>
              <a:rPr lang="en-US" dirty="0"/>
              <a:t>volume of production and </a:t>
            </a:r>
            <a:r>
              <a:rPr lang="en-US" dirty="0" smtClean="0"/>
              <a:t>expansion.</a:t>
            </a:r>
          </a:p>
          <a:p>
            <a:pPr lvl="2"/>
            <a:r>
              <a:rPr lang="en-US" dirty="0"/>
              <a:t>S</a:t>
            </a:r>
            <a:r>
              <a:rPr lang="en-US" dirty="0" smtClean="0"/>
              <a:t>ize </a:t>
            </a:r>
            <a:r>
              <a:rPr lang="en-US" dirty="0"/>
              <a:t>of the </a:t>
            </a:r>
            <a:r>
              <a:rPr lang="en-US" dirty="0" smtClean="0"/>
              <a:t>plant.</a:t>
            </a:r>
          </a:p>
          <a:p>
            <a:pPr lvl="2"/>
            <a:r>
              <a:rPr lang="en-US" dirty="0"/>
              <a:t>I</a:t>
            </a:r>
            <a:r>
              <a:rPr lang="en-US" dirty="0" smtClean="0"/>
              <a:t>ntegration </a:t>
            </a:r>
            <a:r>
              <a:rPr lang="en-US" dirty="0"/>
              <a:t>of production </a:t>
            </a:r>
            <a:r>
              <a:rPr lang="en-US" dirty="0" smtClean="0"/>
              <a:t>processes.</a:t>
            </a:r>
          </a:p>
          <a:p>
            <a:pPr lvl="2"/>
            <a:r>
              <a:rPr lang="en-US" dirty="0"/>
              <a:t>F</a:t>
            </a:r>
            <a:r>
              <a:rPr lang="en-US" dirty="0" smtClean="0"/>
              <a:t>acilities </a:t>
            </a:r>
            <a:r>
              <a:rPr lang="en-US" dirty="0"/>
              <a:t>to </a:t>
            </a:r>
            <a:r>
              <a:rPr lang="en-US" dirty="0" smtClean="0"/>
              <a:t>employees.</a:t>
            </a:r>
          </a:p>
          <a:p>
            <a:pPr lvl="2"/>
            <a:r>
              <a:rPr lang="en-US" dirty="0"/>
              <a:t>S</a:t>
            </a:r>
            <a:r>
              <a:rPr lang="en-US" dirty="0" smtClean="0"/>
              <a:t>ales </a:t>
            </a:r>
            <a:r>
              <a:rPr lang="en-US" dirty="0"/>
              <a:t>and marketing </a:t>
            </a:r>
            <a:r>
              <a:rPr lang="en-US" dirty="0" smtClean="0"/>
              <a:t>policies.</a:t>
            </a:r>
          </a:p>
          <a:p>
            <a:pPr lvl="2"/>
            <a:r>
              <a:rPr lang="en-US" dirty="0"/>
              <a:t>P</a:t>
            </a:r>
            <a:r>
              <a:rPr lang="en-US" dirty="0" smtClean="0"/>
              <a:t>urchasing </a:t>
            </a:r>
            <a:r>
              <a:rPr lang="en-US" dirty="0"/>
              <a:t>policies etc. </a:t>
            </a:r>
            <a:endParaRPr lang="en-US" dirty="0" smtClean="0"/>
          </a:p>
          <a:p>
            <a:pPr lvl="1"/>
            <a:r>
              <a:rPr lang="en-US" dirty="0" smtClean="0"/>
              <a:t>These </a:t>
            </a:r>
            <a:r>
              <a:rPr lang="en-US" dirty="0"/>
              <a:t>policies and plans have positive impact in deciding plant layout</a:t>
            </a:r>
            <a:r>
              <a:rPr lang="en-US" dirty="0" smtClean="0"/>
              <a:t>.</a:t>
            </a:r>
            <a:endParaRPr lang="en-US" dirty="0"/>
          </a:p>
        </p:txBody>
      </p:sp>
    </p:spTree>
    <p:extLst>
      <p:ext uri="{BB962C8B-B14F-4D97-AF65-F5344CB8AC3E}">
        <p14:creationId xmlns:p14="http://schemas.microsoft.com/office/powerpoint/2010/main" val="71779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smtClean="0"/>
              <a:t>Plant location</a:t>
            </a:r>
          </a:p>
          <a:p>
            <a:pPr lvl="1"/>
            <a:r>
              <a:rPr lang="en-US" dirty="0" smtClean="0"/>
              <a:t>Location </a:t>
            </a:r>
            <a:r>
              <a:rPr lang="en-US" dirty="0"/>
              <a:t>of a plant greatly influences the layout of the plant. </a:t>
            </a:r>
            <a:endParaRPr lang="en-US" dirty="0" smtClean="0"/>
          </a:p>
          <a:p>
            <a:pPr lvl="1"/>
            <a:r>
              <a:rPr lang="en-US" dirty="0" smtClean="0"/>
              <a:t>Topography</a:t>
            </a:r>
            <a:r>
              <a:rPr lang="en-US" dirty="0"/>
              <a:t>, shape, climate conditions, and size of the site selected will influence the general arrangement of the </a:t>
            </a:r>
            <a:r>
              <a:rPr lang="en-US" dirty="0" smtClean="0"/>
              <a:t>layout.</a:t>
            </a:r>
            <a:endParaRPr lang="en-US" dirty="0"/>
          </a:p>
          <a:p>
            <a:r>
              <a:rPr lang="en-US" dirty="0" smtClean="0"/>
              <a:t>Nature </a:t>
            </a:r>
            <a:r>
              <a:rPr lang="en-US" dirty="0"/>
              <a:t>of the </a:t>
            </a:r>
            <a:r>
              <a:rPr lang="en-US" dirty="0" smtClean="0"/>
              <a:t>product</a:t>
            </a:r>
          </a:p>
          <a:p>
            <a:pPr lvl="1"/>
            <a:r>
              <a:rPr lang="en-US" dirty="0" smtClean="0"/>
              <a:t>Nature </a:t>
            </a:r>
            <a:r>
              <a:rPr lang="en-US" dirty="0"/>
              <a:t>of the </a:t>
            </a:r>
            <a:r>
              <a:rPr lang="en-US" dirty="0" smtClean="0"/>
              <a:t>product to </a:t>
            </a:r>
            <a:r>
              <a:rPr lang="en-US" dirty="0"/>
              <a:t>be produced greatly affects the type of layout to be adopted. </a:t>
            </a:r>
            <a:endParaRPr lang="en-US" dirty="0" smtClean="0"/>
          </a:p>
          <a:p>
            <a:pPr lvl="1"/>
            <a:r>
              <a:rPr lang="en-US" dirty="0" smtClean="0"/>
              <a:t>In </a:t>
            </a:r>
            <a:r>
              <a:rPr lang="en-US" dirty="0"/>
              <a:t>case of process industries, where the production is carried in a sequence, product layout is suitable. </a:t>
            </a:r>
            <a:endParaRPr lang="en-US" dirty="0" smtClean="0"/>
          </a:p>
          <a:p>
            <a:pPr lvl="1"/>
            <a:r>
              <a:rPr lang="en-US" dirty="0" smtClean="0"/>
              <a:t>E.g. </a:t>
            </a:r>
            <a:r>
              <a:rPr lang="en-US" dirty="0"/>
              <a:t>soap </a:t>
            </a:r>
            <a:r>
              <a:rPr lang="en-US" dirty="0" smtClean="0"/>
              <a:t>manufacturing and </a:t>
            </a:r>
            <a:r>
              <a:rPr lang="en-US" dirty="0"/>
              <a:t>sugar producing </a:t>
            </a:r>
            <a:r>
              <a:rPr lang="en-US" dirty="0" smtClean="0"/>
              <a:t>units apply product layout</a:t>
            </a:r>
            <a:r>
              <a:rPr lang="en-US" dirty="0"/>
              <a:t>. </a:t>
            </a:r>
            <a:endParaRPr lang="en-US" dirty="0" smtClean="0"/>
          </a:p>
          <a:p>
            <a:pPr lvl="1"/>
            <a:r>
              <a:rPr lang="en-US" dirty="0" smtClean="0"/>
              <a:t>On </a:t>
            </a:r>
            <a:r>
              <a:rPr lang="en-US" dirty="0"/>
              <a:t>the other hand in case of intermittent or assembly industries, process type of layout best suited. </a:t>
            </a:r>
            <a:endParaRPr lang="en-US" dirty="0" smtClean="0"/>
          </a:p>
        </p:txBody>
      </p:sp>
    </p:spTree>
    <p:extLst>
      <p:ext uri="{BB962C8B-B14F-4D97-AF65-F5344CB8AC3E}">
        <p14:creationId xmlns:p14="http://schemas.microsoft.com/office/powerpoint/2010/main" val="88812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Management</a:t>
            </a:r>
          </a:p>
        </p:txBody>
      </p:sp>
      <p:pic>
        <p:nvPicPr>
          <p:cNvPr id="1026" name="Picture 2" descr="Image result for production manag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6900" y="762000"/>
            <a:ext cx="54102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66900" y="6172200"/>
            <a:ext cx="5410200" cy="307777"/>
          </a:xfrm>
          <a:prstGeom prst="rect">
            <a:avLst/>
          </a:prstGeom>
          <a:noFill/>
        </p:spPr>
        <p:txBody>
          <a:bodyPr wrap="square" rtlCol="0">
            <a:spAutoFit/>
          </a:bodyPr>
          <a:lstStyle/>
          <a:p>
            <a:pPr algn="ctr"/>
            <a:r>
              <a:rPr lang="en-US" sz="1400" dirty="0"/>
              <a:t>Source: https://www.indiamart.com</a:t>
            </a:r>
          </a:p>
        </p:txBody>
      </p:sp>
    </p:spTree>
    <p:extLst>
      <p:ext uri="{BB962C8B-B14F-4D97-AF65-F5344CB8AC3E}">
        <p14:creationId xmlns:p14="http://schemas.microsoft.com/office/powerpoint/2010/main" val="37928585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lvl="1"/>
            <a:r>
              <a:rPr lang="en-US" dirty="0" smtClean="0"/>
              <a:t>E.g. </a:t>
            </a:r>
            <a:r>
              <a:rPr lang="en-US" dirty="0"/>
              <a:t>in case of industries manufacturing </a:t>
            </a:r>
            <a:r>
              <a:rPr lang="en-US" dirty="0" smtClean="0"/>
              <a:t>cycles</a:t>
            </a:r>
            <a:r>
              <a:rPr lang="en-US" dirty="0"/>
              <a:t> </a:t>
            </a:r>
            <a:r>
              <a:rPr lang="en-US" dirty="0" smtClean="0"/>
              <a:t>and typewriters etc</a:t>
            </a:r>
            <a:r>
              <a:rPr lang="en-US" dirty="0"/>
              <a:t>., process layout method is best suited. </a:t>
            </a:r>
            <a:endParaRPr lang="en-US" dirty="0" smtClean="0"/>
          </a:p>
          <a:p>
            <a:pPr lvl="1"/>
            <a:r>
              <a:rPr lang="en-US" dirty="0" smtClean="0"/>
              <a:t>Production </a:t>
            </a:r>
            <a:r>
              <a:rPr lang="en-US" dirty="0"/>
              <a:t>of heavy and bulky items need different layout as compared to small and light items. </a:t>
            </a:r>
            <a:endParaRPr lang="en-US" dirty="0" smtClean="0"/>
          </a:p>
          <a:p>
            <a:pPr lvl="1"/>
            <a:r>
              <a:rPr lang="en-US" dirty="0" smtClean="0"/>
              <a:t>Similarly </a:t>
            </a:r>
            <a:r>
              <a:rPr lang="en-US" dirty="0"/>
              <a:t>products with complex and dangerous operations would require isolation instead of integration of processes.</a:t>
            </a:r>
          </a:p>
          <a:p>
            <a:r>
              <a:rPr lang="en-US" dirty="0" smtClean="0"/>
              <a:t>Volume </a:t>
            </a:r>
            <a:r>
              <a:rPr lang="en-US" dirty="0"/>
              <a:t>of </a:t>
            </a:r>
            <a:r>
              <a:rPr lang="en-US" dirty="0" smtClean="0"/>
              <a:t>production</a:t>
            </a:r>
          </a:p>
          <a:p>
            <a:pPr lvl="1"/>
            <a:r>
              <a:rPr lang="en-US" dirty="0" smtClean="0"/>
              <a:t>Plant </a:t>
            </a:r>
            <a:r>
              <a:rPr lang="en-US" dirty="0"/>
              <a:t>layout is generally determined by taking into consideration the quantum of production to be produced. </a:t>
            </a:r>
            <a:endParaRPr lang="en-US" dirty="0" smtClean="0"/>
          </a:p>
          <a:p>
            <a:r>
              <a:rPr lang="en-US" dirty="0" smtClean="0"/>
              <a:t>Availability </a:t>
            </a:r>
            <a:r>
              <a:rPr lang="en-US" dirty="0"/>
              <a:t>of floor </a:t>
            </a:r>
            <a:r>
              <a:rPr lang="en-US" dirty="0" smtClean="0"/>
              <a:t>space</a:t>
            </a:r>
          </a:p>
          <a:p>
            <a:pPr lvl="1"/>
            <a:r>
              <a:rPr lang="en-US" dirty="0" smtClean="0"/>
              <a:t>If </a:t>
            </a:r>
            <a:r>
              <a:rPr lang="en-US" dirty="0"/>
              <a:t>there is a scarcity of space, product layout may be undertaken. </a:t>
            </a:r>
            <a:endParaRPr lang="en-US" dirty="0" smtClean="0"/>
          </a:p>
          <a:p>
            <a:pPr lvl="1"/>
            <a:r>
              <a:rPr lang="en-US" dirty="0" smtClean="0"/>
              <a:t>On </a:t>
            </a:r>
            <a:r>
              <a:rPr lang="en-US" dirty="0"/>
              <a:t>the other hand more space may lead to the adoption of process layout</a:t>
            </a:r>
            <a:r>
              <a:rPr lang="en-US" dirty="0" smtClean="0"/>
              <a:t>.</a:t>
            </a:r>
            <a:endParaRPr lang="en-US" dirty="0"/>
          </a:p>
        </p:txBody>
      </p:sp>
    </p:spTree>
    <p:extLst>
      <p:ext uri="{BB962C8B-B14F-4D97-AF65-F5344CB8AC3E}">
        <p14:creationId xmlns:p14="http://schemas.microsoft.com/office/powerpoint/2010/main" val="385994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smtClean="0"/>
              <a:t>Nature </a:t>
            </a:r>
            <a:r>
              <a:rPr lang="en-US" dirty="0"/>
              <a:t>of manufacturing </a:t>
            </a:r>
            <a:r>
              <a:rPr lang="en-US" dirty="0" smtClean="0"/>
              <a:t>process</a:t>
            </a:r>
          </a:p>
          <a:p>
            <a:pPr lvl="1"/>
            <a:r>
              <a:rPr lang="en-US" dirty="0" smtClean="0"/>
              <a:t>The </a:t>
            </a:r>
            <a:r>
              <a:rPr lang="en-US" dirty="0"/>
              <a:t>type of manufacturing process undertaken by a business enterprise will greatly affect the type of layout to be </a:t>
            </a:r>
            <a:r>
              <a:rPr lang="en-US" dirty="0" smtClean="0"/>
              <a:t>undertaken.</a:t>
            </a:r>
          </a:p>
          <a:p>
            <a:r>
              <a:rPr lang="en-US" dirty="0" smtClean="0"/>
              <a:t>Repairs </a:t>
            </a:r>
            <a:r>
              <a:rPr lang="en-US" dirty="0"/>
              <a:t>and maintenance of equipment and </a:t>
            </a:r>
            <a:r>
              <a:rPr lang="en-US" dirty="0" smtClean="0"/>
              <a:t>machines</a:t>
            </a:r>
          </a:p>
          <a:p>
            <a:pPr lvl="1"/>
            <a:r>
              <a:rPr lang="en-US" dirty="0" smtClean="0"/>
              <a:t>The </a:t>
            </a:r>
            <a:r>
              <a:rPr lang="en-US" dirty="0"/>
              <a:t>machines should not be installed so closely that it may create the problems of their maintenance and repairs. </a:t>
            </a:r>
            <a:endParaRPr lang="en-US" dirty="0" smtClean="0"/>
          </a:p>
          <a:p>
            <a:pPr lvl="1"/>
            <a:r>
              <a:rPr lang="en-US" dirty="0" smtClean="0"/>
              <a:t>It </a:t>
            </a:r>
            <a:r>
              <a:rPr lang="en-US" dirty="0"/>
              <a:t>has been rightly said that </a:t>
            </a:r>
            <a:endParaRPr lang="en-US" dirty="0" smtClean="0"/>
          </a:p>
          <a:p>
            <a:pPr marL="914400" lvl="2" indent="0">
              <a:buNone/>
            </a:pPr>
            <a:r>
              <a:rPr lang="en-US" dirty="0" smtClean="0"/>
              <a:t>“</a:t>
            </a:r>
            <a:r>
              <a:rPr lang="en-US" dirty="0"/>
              <a:t>Not only should access to parts for regular maintenance such as oiling, be considered in layout but also access to machine parts and components when replacement and repair are fairly common</a:t>
            </a:r>
            <a:r>
              <a:rPr lang="en-US" dirty="0" smtClean="0"/>
              <a:t>”.</a:t>
            </a:r>
            <a:endParaRPr lang="en-US" dirty="0"/>
          </a:p>
        </p:txBody>
      </p:sp>
    </p:spTree>
    <p:extLst>
      <p:ext uri="{BB962C8B-B14F-4D97-AF65-F5344CB8AC3E}">
        <p14:creationId xmlns:p14="http://schemas.microsoft.com/office/powerpoint/2010/main" val="99404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Plant </a:t>
            </a:r>
            <a:r>
              <a:rPr lang="en-US" dirty="0" smtClean="0"/>
              <a:t>Location</a:t>
            </a:r>
            <a:endParaRPr lang="en-US" dirty="0"/>
          </a:p>
        </p:txBody>
      </p:sp>
      <p:sp>
        <p:nvSpPr>
          <p:cNvPr id="3" name="Content Placeholder 2"/>
          <p:cNvSpPr>
            <a:spLocks noGrp="1"/>
          </p:cNvSpPr>
          <p:nvPr>
            <p:ph idx="1"/>
          </p:nvPr>
        </p:nvSpPr>
        <p:spPr/>
        <p:txBody>
          <a:bodyPr/>
          <a:lstStyle/>
          <a:p>
            <a:r>
              <a:rPr lang="en-US" dirty="0" smtClean="0"/>
              <a:t>Plant </a:t>
            </a:r>
            <a:r>
              <a:rPr lang="en-US" dirty="0"/>
              <a:t>location </a:t>
            </a:r>
            <a:r>
              <a:rPr lang="en-US" dirty="0" smtClean="0"/>
              <a:t>is define as the </a:t>
            </a:r>
            <a:r>
              <a:rPr lang="en-US" dirty="0"/>
              <a:t>establishment of an industry at a particular place.</a:t>
            </a:r>
          </a:p>
          <a:p>
            <a:r>
              <a:rPr lang="en-US" dirty="0" smtClean="0"/>
              <a:t>The </a:t>
            </a:r>
            <a:r>
              <a:rPr lang="en-US" dirty="0"/>
              <a:t>selection of appropriate location can be done in two stages:</a:t>
            </a:r>
          </a:p>
          <a:p>
            <a:pPr lvl="1"/>
            <a:r>
              <a:rPr lang="en-US" dirty="0" smtClean="0"/>
              <a:t>Evaluation </a:t>
            </a:r>
            <a:r>
              <a:rPr lang="en-US" dirty="0"/>
              <a:t>of various geographic areas and the selection of an optimum </a:t>
            </a:r>
            <a:r>
              <a:rPr lang="en-US" dirty="0" smtClean="0"/>
              <a:t>area.</a:t>
            </a:r>
          </a:p>
          <a:p>
            <a:pPr lvl="1"/>
            <a:r>
              <a:rPr lang="en-US" dirty="0" smtClean="0"/>
              <a:t>Within </a:t>
            </a:r>
            <a:r>
              <a:rPr lang="en-US" dirty="0"/>
              <a:t>each area there is a choice of proper site which can be urban, suburban or rural.</a:t>
            </a:r>
          </a:p>
          <a:p>
            <a:r>
              <a:rPr lang="en-US" dirty="0" smtClean="0"/>
              <a:t>The </a:t>
            </a:r>
            <a:r>
              <a:rPr lang="en-US" dirty="0"/>
              <a:t>fundamental object of location analysis is to maximize the profits by minimizing the total cost of </a:t>
            </a:r>
            <a:r>
              <a:rPr lang="en-US" dirty="0" smtClean="0"/>
              <a:t>production.</a:t>
            </a:r>
            <a:endParaRPr lang="en-US" dirty="0"/>
          </a:p>
          <a:p>
            <a:r>
              <a:rPr lang="en-US" dirty="0" smtClean="0"/>
              <a:t>The </a:t>
            </a:r>
            <a:r>
              <a:rPr lang="en-US" dirty="0"/>
              <a:t>location of the plant can have a crucial effect on the profitability of a Project, and the scope for future expansion</a:t>
            </a:r>
            <a:r>
              <a:rPr lang="en-US" dirty="0" smtClean="0"/>
              <a:t>.</a:t>
            </a:r>
            <a:endParaRPr lang="en-US" dirty="0"/>
          </a:p>
        </p:txBody>
      </p:sp>
    </p:spTree>
    <p:extLst>
      <p:ext uri="{BB962C8B-B14F-4D97-AF65-F5344CB8AC3E}">
        <p14:creationId xmlns:p14="http://schemas.microsoft.com/office/powerpoint/2010/main" val="325238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t>
            </a:r>
            <a:r>
              <a:rPr lang="en-US" dirty="0" smtClean="0"/>
              <a:t>Affecting Plant Location</a:t>
            </a:r>
            <a:endParaRPr lang="en-US" dirty="0"/>
          </a:p>
        </p:txBody>
      </p:sp>
      <p:sp>
        <p:nvSpPr>
          <p:cNvPr id="3" name="Content Placeholder 2"/>
          <p:cNvSpPr>
            <a:spLocks noGrp="1"/>
          </p:cNvSpPr>
          <p:nvPr>
            <p:ph idx="1"/>
          </p:nvPr>
        </p:nvSpPr>
        <p:spPr/>
        <p:txBody>
          <a:bodyPr/>
          <a:lstStyle/>
          <a:p>
            <a:r>
              <a:rPr lang="en-US" dirty="0" smtClean="0"/>
              <a:t>Proximity </a:t>
            </a:r>
            <a:r>
              <a:rPr lang="en-US" dirty="0"/>
              <a:t>to </a:t>
            </a:r>
            <a:r>
              <a:rPr lang="en-US" dirty="0" smtClean="0"/>
              <a:t>market</a:t>
            </a:r>
          </a:p>
          <a:p>
            <a:pPr lvl="1"/>
            <a:r>
              <a:rPr lang="en-US" dirty="0" smtClean="0"/>
              <a:t>Organization </a:t>
            </a:r>
            <a:r>
              <a:rPr lang="en-US" dirty="0"/>
              <a:t>may choose to locate facilities close to their market, not merely to minimize transportation costs, but to provide a better service.</a:t>
            </a:r>
          </a:p>
          <a:p>
            <a:r>
              <a:rPr lang="en-US" dirty="0" smtClean="0"/>
              <a:t>Integration </a:t>
            </a:r>
            <a:r>
              <a:rPr lang="en-US" dirty="0"/>
              <a:t>with other parts of the </a:t>
            </a:r>
            <a:r>
              <a:rPr lang="en-US" dirty="0" smtClean="0"/>
              <a:t>organization</a:t>
            </a:r>
          </a:p>
          <a:p>
            <a:pPr lvl="1"/>
            <a:r>
              <a:rPr lang="en-US" dirty="0" smtClean="0"/>
              <a:t>If a organization having several plant than new plant must be located in such a way </a:t>
            </a:r>
            <a:r>
              <a:rPr lang="en-US" dirty="0"/>
              <a:t>that its work can be integrated with that of the associated units.</a:t>
            </a:r>
          </a:p>
          <a:p>
            <a:r>
              <a:rPr lang="en-US" dirty="0" smtClean="0"/>
              <a:t>Availability </a:t>
            </a:r>
            <a:r>
              <a:rPr lang="en-US" dirty="0"/>
              <a:t>of labor and </a:t>
            </a:r>
            <a:r>
              <a:rPr lang="en-US" dirty="0" smtClean="0"/>
              <a:t>skills</a:t>
            </a:r>
          </a:p>
          <a:p>
            <a:pPr lvl="1"/>
            <a:r>
              <a:rPr lang="en-US" dirty="0" smtClean="0"/>
              <a:t>Certain </a:t>
            </a:r>
            <a:r>
              <a:rPr lang="en-US" dirty="0"/>
              <a:t>geographical </a:t>
            </a:r>
            <a:r>
              <a:rPr lang="en-US" dirty="0" smtClean="0"/>
              <a:t>location need to be selected </a:t>
            </a:r>
            <a:r>
              <a:rPr lang="en-US" dirty="0"/>
              <a:t>which has appropriately skilled and unskilled </a:t>
            </a:r>
            <a:r>
              <a:rPr lang="en-US" dirty="0" err="1"/>
              <a:t>labour</a:t>
            </a:r>
            <a:r>
              <a:rPr lang="en-US" dirty="0"/>
              <a:t> in the desired proportions or quantities</a:t>
            </a:r>
            <a:r>
              <a:rPr lang="en-US" dirty="0" smtClean="0"/>
              <a:t>.</a:t>
            </a:r>
            <a:endParaRPr lang="en-US" dirty="0"/>
          </a:p>
        </p:txBody>
      </p:sp>
    </p:spTree>
    <p:extLst>
      <p:ext uri="{BB962C8B-B14F-4D97-AF65-F5344CB8AC3E}">
        <p14:creationId xmlns:p14="http://schemas.microsoft.com/office/powerpoint/2010/main" val="27490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smtClean="0"/>
              <a:t>Availability </a:t>
            </a:r>
            <a:r>
              <a:rPr lang="en-US" dirty="0"/>
              <a:t>of </a:t>
            </a:r>
            <a:r>
              <a:rPr lang="en-US" dirty="0" smtClean="0"/>
              <a:t>amenities</a:t>
            </a:r>
          </a:p>
          <a:p>
            <a:pPr lvl="1"/>
            <a:r>
              <a:rPr lang="en-US" dirty="0" smtClean="0"/>
              <a:t>A </a:t>
            </a:r>
            <a:r>
              <a:rPr lang="en-US" dirty="0"/>
              <a:t>location which provides good external amenities is often more attractive than one which is more remote.</a:t>
            </a:r>
          </a:p>
          <a:p>
            <a:r>
              <a:rPr lang="en-US" dirty="0" smtClean="0"/>
              <a:t>Availability </a:t>
            </a:r>
            <a:r>
              <a:rPr lang="en-US" dirty="0"/>
              <a:t>of </a:t>
            </a:r>
            <a:r>
              <a:rPr lang="en-US" dirty="0" smtClean="0"/>
              <a:t>transport</a:t>
            </a:r>
          </a:p>
          <a:p>
            <a:r>
              <a:rPr lang="en-US" dirty="0" smtClean="0"/>
              <a:t>Availability </a:t>
            </a:r>
            <a:r>
              <a:rPr lang="en-US" dirty="0"/>
              <a:t>of </a:t>
            </a:r>
            <a:r>
              <a:rPr lang="en-US" dirty="0" smtClean="0"/>
              <a:t>inputs</a:t>
            </a:r>
          </a:p>
          <a:p>
            <a:pPr lvl="1"/>
            <a:r>
              <a:rPr lang="en-US" dirty="0" smtClean="0"/>
              <a:t>A </a:t>
            </a:r>
            <a:r>
              <a:rPr lang="en-US" dirty="0"/>
              <a:t>location near main suppliers will help to reduce cost and permit staff to meet suppliers easily to discuss quality, technical or delivery problems.</a:t>
            </a:r>
          </a:p>
          <a:p>
            <a:r>
              <a:rPr lang="en-US" dirty="0" smtClean="0"/>
              <a:t>Availability </a:t>
            </a:r>
            <a:r>
              <a:rPr lang="en-US" dirty="0"/>
              <a:t>of </a:t>
            </a:r>
            <a:r>
              <a:rPr lang="en-US" dirty="0" smtClean="0"/>
              <a:t>services</a:t>
            </a:r>
          </a:p>
          <a:p>
            <a:pPr lvl="1"/>
            <a:r>
              <a:rPr lang="en-US" dirty="0" smtClean="0"/>
              <a:t>Gas, Electricity, Water, Drainage, Disposal </a:t>
            </a:r>
            <a:r>
              <a:rPr lang="en-US" dirty="0"/>
              <a:t>of </a:t>
            </a:r>
            <a:r>
              <a:rPr lang="en-US" dirty="0" smtClean="0"/>
              <a:t>waste, Communications, etc.</a:t>
            </a:r>
            <a:endParaRPr lang="en-US" dirty="0"/>
          </a:p>
        </p:txBody>
      </p:sp>
    </p:spTree>
    <p:extLst>
      <p:ext uri="{BB962C8B-B14F-4D97-AF65-F5344CB8AC3E}">
        <p14:creationId xmlns:p14="http://schemas.microsoft.com/office/powerpoint/2010/main" val="287723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smtClean="0"/>
              <a:t>Suitability </a:t>
            </a:r>
            <a:r>
              <a:rPr lang="en-US" dirty="0"/>
              <a:t>of land and </a:t>
            </a:r>
            <a:r>
              <a:rPr lang="en-US" dirty="0" smtClean="0"/>
              <a:t>climate</a:t>
            </a:r>
          </a:p>
          <a:p>
            <a:pPr lvl="1"/>
            <a:r>
              <a:rPr lang="en-US" dirty="0" smtClean="0"/>
              <a:t>The </a:t>
            </a:r>
            <a:r>
              <a:rPr lang="en-US" dirty="0"/>
              <a:t>geology of the area needs to be considered, together with the climate conditions.</a:t>
            </a:r>
          </a:p>
          <a:p>
            <a:r>
              <a:rPr lang="en-US" dirty="0" smtClean="0"/>
              <a:t>Regional regulations</a:t>
            </a:r>
          </a:p>
          <a:p>
            <a:pPr lvl="1"/>
            <a:r>
              <a:rPr lang="en-US" dirty="0" smtClean="0"/>
              <a:t>It </a:t>
            </a:r>
            <a:r>
              <a:rPr lang="en-US" dirty="0"/>
              <a:t>is important to check at an early stage that the proposed location does not violate any local regulations.</a:t>
            </a:r>
          </a:p>
          <a:p>
            <a:r>
              <a:rPr lang="en-US" dirty="0" smtClean="0"/>
              <a:t>Safety requirements</a:t>
            </a:r>
          </a:p>
          <a:p>
            <a:pPr lvl="1"/>
            <a:r>
              <a:rPr lang="en-US" dirty="0" smtClean="0"/>
              <a:t>Some </a:t>
            </a:r>
            <a:r>
              <a:rPr lang="en-US" dirty="0"/>
              <a:t>production units may present, or may be believed to present, potential dangers to the surrounding neighborhood. </a:t>
            </a:r>
            <a:endParaRPr lang="en-US" dirty="0" smtClean="0"/>
          </a:p>
          <a:p>
            <a:pPr lvl="1"/>
            <a:r>
              <a:rPr lang="en-US" dirty="0" smtClean="0"/>
              <a:t>Location </a:t>
            </a:r>
            <a:r>
              <a:rPr lang="en-US" dirty="0"/>
              <a:t>of such plants in remote areas may be desirable. </a:t>
            </a:r>
          </a:p>
        </p:txBody>
      </p:sp>
    </p:spTree>
    <p:extLst>
      <p:ext uri="{BB962C8B-B14F-4D97-AF65-F5344CB8AC3E}">
        <p14:creationId xmlns:p14="http://schemas.microsoft.com/office/powerpoint/2010/main" val="305858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smtClean="0"/>
              <a:t>Site cost</a:t>
            </a:r>
          </a:p>
          <a:p>
            <a:pPr lvl="1"/>
            <a:r>
              <a:rPr lang="en-US" dirty="0" smtClean="0"/>
              <a:t>As </a:t>
            </a:r>
            <a:r>
              <a:rPr lang="en-US" dirty="0"/>
              <a:t>a first charge, the site cost is important, although it is necessary to prevent immediate benefit from </a:t>
            </a:r>
            <a:r>
              <a:rPr lang="en-US" dirty="0" smtClean="0"/>
              <a:t>exposing </a:t>
            </a:r>
            <a:r>
              <a:rPr lang="en-US" dirty="0"/>
              <a:t>long term plans.</a:t>
            </a:r>
          </a:p>
          <a:p>
            <a:r>
              <a:rPr lang="en-US" dirty="0" smtClean="0"/>
              <a:t>Political</a:t>
            </a:r>
            <a:r>
              <a:rPr lang="en-US" dirty="0"/>
              <a:t>, cultural and economic </a:t>
            </a:r>
            <a:r>
              <a:rPr lang="en-US" dirty="0" smtClean="0"/>
              <a:t>situation </a:t>
            </a:r>
          </a:p>
          <a:p>
            <a:r>
              <a:rPr lang="en-US" dirty="0" smtClean="0"/>
              <a:t>Special </a:t>
            </a:r>
            <a:r>
              <a:rPr lang="en-US" dirty="0"/>
              <a:t>grants, regional taxes and import/export </a:t>
            </a:r>
            <a:r>
              <a:rPr lang="en-US" dirty="0" smtClean="0"/>
              <a:t>barriers</a:t>
            </a:r>
          </a:p>
          <a:p>
            <a:pPr lvl="1"/>
            <a:r>
              <a:rPr lang="en-US" dirty="0" smtClean="0"/>
              <a:t>Certain </a:t>
            </a:r>
            <a:r>
              <a:rPr lang="en-US" dirty="0"/>
              <a:t>government and local authorities often offer special grants, low-interest loans, low rental or taxes and other inducements in the hope of attracting certain industries to particular locations</a:t>
            </a:r>
            <a:r>
              <a:rPr lang="en-US" dirty="0" smtClean="0"/>
              <a:t>.</a:t>
            </a:r>
            <a:endParaRPr lang="en-US" dirty="0"/>
          </a:p>
        </p:txBody>
      </p:sp>
    </p:spTree>
    <p:extLst>
      <p:ext uri="{BB962C8B-B14F-4D97-AF65-F5344CB8AC3E}">
        <p14:creationId xmlns:p14="http://schemas.microsoft.com/office/powerpoint/2010/main" val="20495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 </a:t>
            </a:r>
            <a:r>
              <a:rPr lang="en-US" dirty="0" smtClean="0"/>
              <a:t>Management (HRM)</a:t>
            </a:r>
            <a:endParaRPr lang="en-US" dirty="0"/>
          </a:p>
        </p:txBody>
      </p:sp>
      <p:sp>
        <p:nvSpPr>
          <p:cNvPr id="3" name="Content Placeholder 2"/>
          <p:cNvSpPr>
            <a:spLocks noGrp="1"/>
          </p:cNvSpPr>
          <p:nvPr>
            <p:ph idx="1"/>
          </p:nvPr>
        </p:nvSpPr>
        <p:spPr/>
        <p:txBody>
          <a:bodyPr/>
          <a:lstStyle/>
          <a:p>
            <a:r>
              <a:rPr lang="en-US" dirty="0" smtClean="0"/>
              <a:t>HRM is </a:t>
            </a:r>
            <a:r>
              <a:rPr lang="en-US" dirty="0"/>
              <a:t>a management function concerned with hiring, motivating and maintaining people in an organization. </a:t>
            </a:r>
            <a:endParaRPr lang="en-US" dirty="0" smtClean="0"/>
          </a:p>
          <a:p>
            <a:r>
              <a:rPr lang="en-US" dirty="0" smtClean="0"/>
              <a:t>It </a:t>
            </a:r>
            <a:r>
              <a:rPr lang="en-US" dirty="0"/>
              <a:t>focuses on people in organizations.</a:t>
            </a:r>
          </a:p>
          <a:p>
            <a:r>
              <a:rPr lang="en-US" dirty="0" smtClean="0"/>
              <a:t>Human </a:t>
            </a:r>
            <a:r>
              <a:rPr lang="en-US" dirty="0"/>
              <a:t>resource management is designing management systems to ensure that human talent is used effectively and efficiently to accomplish organizational goals.</a:t>
            </a:r>
          </a:p>
          <a:p>
            <a:endParaRPr lang="en-US" dirty="0"/>
          </a:p>
        </p:txBody>
      </p:sp>
      <p:pic>
        <p:nvPicPr>
          <p:cNvPr id="2050" name="Picture 2" descr="Image result for human resource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3429000"/>
            <a:ext cx="4953000" cy="27860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95500" y="6215063"/>
            <a:ext cx="4953000" cy="312329"/>
          </a:xfrm>
          <a:prstGeom prst="rect">
            <a:avLst/>
          </a:prstGeom>
          <a:noFill/>
        </p:spPr>
        <p:txBody>
          <a:bodyPr wrap="square" rtlCol="0">
            <a:spAutoFit/>
          </a:bodyPr>
          <a:lstStyle/>
          <a:p>
            <a:pPr algn="ctr"/>
            <a:r>
              <a:rPr lang="en-US" sz="1400" dirty="0"/>
              <a:t>Source: http://study.com</a:t>
            </a:r>
          </a:p>
        </p:txBody>
      </p:sp>
    </p:spTree>
    <p:extLst>
      <p:ext uri="{BB962C8B-B14F-4D97-AF65-F5344CB8AC3E}">
        <p14:creationId xmlns:p14="http://schemas.microsoft.com/office/powerpoint/2010/main" val="229037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HRM</a:t>
            </a:r>
          </a:p>
        </p:txBody>
      </p:sp>
      <p:sp>
        <p:nvSpPr>
          <p:cNvPr id="3" name="Content Placeholder 2"/>
          <p:cNvSpPr>
            <a:spLocks noGrp="1"/>
          </p:cNvSpPr>
          <p:nvPr>
            <p:ph idx="1"/>
          </p:nvPr>
        </p:nvSpPr>
        <p:spPr/>
        <p:txBody>
          <a:bodyPr/>
          <a:lstStyle/>
          <a:p>
            <a:r>
              <a:rPr lang="en-US" dirty="0" smtClean="0"/>
              <a:t>Human capital</a:t>
            </a:r>
          </a:p>
          <a:p>
            <a:pPr lvl="1"/>
            <a:r>
              <a:rPr lang="en-US" dirty="0" smtClean="0"/>
              <a:t>Assisting </a:t>
            </a:r>
            <a:r>
              <a:rPr lang="en-US" dirty="0"/>
              <a:t>the organization in obtaining the right number and types of employees to fulfill its strategic and operational </a:t>
            </a:r>
            <a:r>
              <a:rPr lang="en-US" dirty="0" smtClean="0"/>
              <a:t>goals.</a:t>
            </a:r>
            <a:endParaRPr lang="en-US" dirty="0"/>
          </a:p>
          <a:p>
            <a:r>
              <a:rPr lang="en-US" dirty="0" smtClean="0"/>
              <a:t>Developing </a:t>
            </a:r>
            <a:r>
              <a:rPr lang="en-US" dirty="0"/>
              <a:t>organizational </a:t>
            </a:r>
            <a:r>
              <a:rPr lang="en-US" dirty="0" smtClean="0"/>
              <a:t>climate</a:t>
            </a:r>
          </a:p>
          <a:p>
            <a:pPr lvl="1"/>
            <a:r>
              <a:rPr lang="en-US" dirty="0" smtClean="0"/>
              <a:t>Helping </a:t>
            </a:r>
            <a:r>
              <a:rPr lang="en-US" dirty="0"/>
              <a:t>to create a climate in which employees are encouraged to develop and utilize their skills to the fullest and to employ the skills and abilities of the workforce </a:t>
            </a:r>
            <a:r>
              <a:rPr lang="en-US" dirty="0" smtClean="0"/>
              <a:t>efficiently.</a:t>
            </a:r>
            <a:endParaRPr lang="en-US" dirty="0"/>
          </a:p>
          <a:p>
            <a:r>
              <a:rPr lang="en-US" dirty="0" smtClean="0"/>
              <a:t>Helping </a:t>
            </a:r>
            <a:r>
              <a:rPr lang="en-US" dirty="0"/>
              <a:t>to maintain performance standards and increase productivity through effective job </a:t>
            </a:r>
            <a:r>
              <a:rPr lang="en-US" dirty="0" smtClean="0"/>
              <a:t>design by,</a:t>
            </a:r>
          </a:p>
          <a:p>
            <a:pPr lvl="1"/>
            <a:r>
              <a:rPr lang="en-US" dirty="0"/>
              <a:t>P</a:t>
            </a:r>
            <a:r>
              <a:rPr lang="en-US" dirty="0" smtClean="0"/>
              <a:t>roviding </a:t>
            </a:r>
            <a:r>
              <a:rPr lang="en-US" dirty="0"/>
              <a:t>adequate orientation, training and </a:t>
            </a:r>
            <a:r>
              <a:rPr lang="en-US" dirty="0" smtClean="0"/>
              <a:t>development</a:t>
            </a:r>
          </a:p>
          <a:p>
            <a:pPr lvl="1"/>
            <a:r>
              <a:rPr lang="en-US" dirty="0" smtClean="0"/>
              <a:t>Providing </a:t>
            </a:r>
            <a:r>
              <a:rPr lang="en-US" dirty="0"/>
              <a:t>performance-related </a:t>
            </a:r>
            <a:r>
              <a:rPr lang="en-US" dirty="0" smtClean="0"/>
              <a:t>feedback.</a:t>
            </a:r>
          </a:p>
          <a:p>
            <a:pPr lvl="1"/>
            <a:r>
              <a:rPr lang="en-US" dirty="0" smtClean="0"/>
              <a:t>Ensuring </a:t>
            </a:r>
            <a:r>
              <a:rPr lang="en-US" dirty="0"/>
              <a:t>effective two-way communication</a:t>
            </a:r>
            <a:r>
              <a:rPr lang="en-US" dirty="0" smtClean="0"/>
              <a:t>.</a:t>
            </a:r>
            <a:endParaRPr lang="en-US" dirty="0"/>
          </a:p>
        </p:txBody>
      </p:sp>
    </p:spTree>
    <p:extLst>
      <p:ext uri="{BB962C8B-B14F-4D97-AF65-F5344CB8AC3E}">
        <p14:creationId xmlns:p14="http://schemas.microsoft.com/office/powerpoint/2010/main" val="377488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smtClean="0"/>
              <a:t>Helping to </a:t>
            </a:r>
            <a:r>
              <a:rPr lang="en-US" dirty="0"/>
              <a:t>establish and maintain a harmonious </a:t>
            </a:r>
            <a:r>
              <a:rPr lang="en-US" dirty="0" smtClean="0"/>
              <a:t>employer / employee relationship.</a:t>
            </a:r>
            <a:endParaRPr lang="en-US" dirty="0"/>
          </a:p>
          <a:p>
            <a:r>
              <a:rPr lang="en-US" dirty="0" smtClean="0"/>
              <a:t>Helping </a:t>
            </a:r>
            <a:r>
              <a:rPr lang="en-US" dirty="0"/>
              <a:t>to create and maintain a safe and healthy work </a:t>
            </a:r>
            <a:r>
              <a:rPr lang="en-US" dirty="0" smtClean="0"/>
              <a:t>environment.</a:t>
            </a:r>
            <a:endParaRPr lang="en-US" dirty="0"/>
          </a:p>
          <a:p>
            <a:r>
              <a:rPr lang="en-US" dirty="0" smtClean="0"/>
              <a:t>Developing </a:t>
            </a:r>
            <a:r>
              <a:rPr lang="en-US" dirty="0"/>
              <a:t>programs to meet the economic, psychological, and social needs of the employees and helping the organization to retain the productive </a:t>
            </a:r>
            <a:r>
              <a:rPr lang="en-US" dirty="0" smtClean="0"/>
              <a:t>employees.</a:t>
            </a:r>
            <a:endParaRPr lang="en-US" dirty="0"/>
          </a:p>
          <a:p>
            <a:r>
              <a:rPr lang="en-US" dirty="0" smtClean="0"/>
              <a:t>Ensuring </a:t>
            </a:r>
            <a:r>
              <a:rPr lang="en-US" dirty="0"/>
              <a:t>that the organization is in compliance with provincial/territorial and federal laws affecting the </a:t>
            </a:r>
            <a:r>
              <a:rPr lang="en-US" dirty="0" smtClean="0"/>
              <a:t>workplace. </a:t>
            </a:r>
            <a:endParaRPr lang="en-US" dirty="0"/>
          </a:p>
          <a:p>
            <a:r>
              <a:rPr lang="en-US" dirty="0" smtClean="0"/>
              <a:t>To </a:t>
            </a:r>
            <a:r>
              <a:rPr lang="en-US" dirty="0"/>
              <a:t>provide organization with well-trained and well-motivated </a:t>
            </a:r>
            <a:r>
              <a:rPr lang="en-US" dirty="0" smtClean="0"/>
              <a:t>employees.</a:t>
            </a:r>
            <a:endParaRPr lang="en-US" dirty="0"/>
          </a:p>
        </p:txBody>
      </p:sp>
    </p:spTree>
    <p:extLst>
      <p:ext uri="{BB962C8B-B14F-4D97-AF65-F5344CB8AC3E}">
        <p14:creationId xmlns:p14="http://schemas.microsoft.com/office/powerpoint/2010/main" val="115007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Management</a:t>
            </a:r>
            <a:endParaRPr lang="en-US" dirty="0"/>
          </a:p>
        </p:txBody>
      </p:sp>
      <p:sp>
        <p:nvSpPr>
          <p:cNvPr id="3" name="Content Placeholder 2"/>
          <p:cNvSpPr>
            <a:spLocks noGrp="1"/>
          </p:cNvSpPr>
          <p:nvPr>
            <p:ph idx="1"/>
          </p:nvPr>
        </p:nvSpPr>
        <p:spPr/>
        <p:txBody>
          <a:bodyPr/>
          <a:lstStyle/>
          <a:p>
            <a:r>
              <a:rPr lang="en-US" dirty="0" smtClean="0"/>
              <a:t>Production </a:t>
            </a:r>
            <a:r>
              <a:rPr lang="en-US" dirty="0"/>
              <a:t>management deals with converting raw materials into finished goods or products. </a:t>
            </a:r>
          </a:p>
          <a:p>
            <a:r>
              <a:rPr lang="en-US" dirty="0" smtClean="0"/>
              <a:t>It </a:t>
            </a:r>
            <a:r>
              <a:rPr lang="en-US" dirty="0"/>
              <a:t>brings together the 6M's </a:t>
            </a:r>
            <a:endParaRPr lang="en-US" dirty="0" smtClean="0"/>
          </a:p>
          <a:p>
            <a:pPr lvl="1"/>
            <a:r>
              <a:rPr lang="en-US" dirty="0" smtClean="0"/>
              <a:t>i.e</a:t>
            </a:r>
            <a:r>
              <a:rPr lang="en-US" dirty="0"/>
              <a:t>. </a:t>
            </a:r>
            <a:r>
              <a:rPr lang="en-US" dirty="0" smtClean="0"/>
              <a:t>Men</a:t>
            </a:r>
            <a:r>
              <a:rPr lang="en-US" dirty="0"/>
              <a:t>, </a:t>
            </a:r>
            <a:r>
              <a:rPr lang="en-US" dirty="0" smtClean="0"/>
              <a:t>Money</a:t>
            </a:r>
            <a:r>
              <a:rPr lang="en-US" dirty="0"/>
              <a:t>, </a:t>
            </a:r>
            <a:r>
              <a:rPr lang="en-US" dirty="0" smtClean="0"/>
              <a:t>Machines</a:t>
            </a:r>
            <a:r>
              <a:rPr lang="en-US" dirty="0"/>
              <a:t>, </a:t>
            </a:r>
            <a:r>
              <a:rPr lang="en-US" dirty="0" smtClean="0"/>
              <a:t>Materials</a:t>
            </a:r>
            <a:r>
              <a:rPr lang="en-US" dirty="0"/>
              <a:t>, </a:t>
            </a:r>
            <a:r>
              <a:rPr lang="en-US" dirty="0" smtClean="0"/>
              <a:t>Methods </a:t>
            </a:r>
            <a:r>
              <a:rPr lang="en-US" dirty="0"/>
              <a:t>and </a:t>
            </a:r>
            <a:r>
              <a:rPr lang="en-US" dirty="0" smtClean="0"/>
              <a:t>Markets </a:t>
            </a:r>
            <a:r>
              <a:rPr lang="en-US" dirty="0"/>
              <a:t>to satisfy the wants of the people.</a:t>
            </a:r>
          </a:p>
          <a:p>
            <a:r>
              <a:rPr lang="en-US" dirty="0" smtClean="0"/>
              <a:t>Production </a:t>
            </a:r>
            <a:r>
              <a:rPr lang="en-US" dirty="0"/>
              <a:t>management also deals with decision-making regarding the quality, quantity, cost, etc., of production. </a:t>
            </a:r>
          </a:p>
          <a:p>
            <a:r>
              <a:rPr lang="en-US" dirty="0" smtClean="0"/>
              <a:t>Formal definition of Produc</a:t>
            </a:r>
            <a:r>
              <a:rPr lang="en-US" dirty="0"/>
              <a:t>t</a:t>
            </a:r>
            <a:r>
              <a:rPr lang="en-US" dirty="0" smtClean="0"/>
              <a:t>ion managemen</a:t>
            </a:r>
            <a:r>
              <a:rPr lang="en-US" dirty="0"/>
              <a:t>t</a:t>
            </a:r>
            <a:r>
              <a:rPr lang="en-US" dirty="0" smtClean="0"/>
              <a:t> is</a:t>
            </a:r>
            <a:endParaRPr lang="en-US" dirty="0"/>
          </a:p>
          <a:p>
            <a:pPr marL="400050" lvl="1" indent="0">
              <a:buNone/>
            </a:pPr>
            <a:r>
              <a:rPr lang="en-US" dirty="0" smtClean="0"/>
              <a:t>“Production </a:t>
            </a:r>
            <a:r>
              <a:rPr lang="en-US" dirty="0"/>
              <a:t>management deals with decision-making related to production processes so that the resulting goods or service is produced according to specification, in the amount and by the schedule demanded and at minimum cost</a:t>
            </a:r>
            <a:r>
              <a:rPr lang="en-US" dirty="0" smtClean="0"/>
              <a:t>.”</a:t>
            </a:r>
            <a:endParaRPr lang="en-US" dirty="0"/>
          </a:p>
        </p:txBody>
      </p:sp>
    </p:spTree>
    <p:extLst>
      <p:ext uri="{BB962C8B-B14F-4D97-AF65-F5344CB8AC3E}">
        <p14:creationId xmlns:p14="http://schemas.microsoft.com/office/powerpoint/2010/main" val="115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smtClean="0"/>
              <a:t>To </a:t>
            </a:r>
            <a:r>
              <a:rPr lang="en-US" dirty="0"/>
              <a:t>increase the employees satisfaction and </a:t>
            </a:r>
            <a:r>
              <a:rPr lang="en-US" dirty="0" smtClean="0"/>
              <a:t>self-actualization.</a:t>
            </a:r>
            <a:endParaRPr lang="en-US" dirty="0"/>
          </a:p>
          <a:p>
            <a:r>
              <a:rPr lang="en-US" dirty="0" smtClean="0"/>
              <a:t>To </a:t>
            </a:r>
            <a:r>
              <a:rPr lang="en-US" dirty="0"/>
              <a:t>develop and maintain the quality of work </a:t>
            </a:r>
            <a:r>
              <a:rPr lang="en-US" dirty="0" smtClean="0"/>
              <a:t>life.</a:t>
            </a:r>
            <a:endParaRPr lang="en-US" dirty="0"/>
          </a:p>
          <a:p>
            <a:r>
              <a:rPr lang="en-US" dirty="0" smtClean="0"/>
              <a:t>To </a:t>
            </a:r>
            <a:r>
              <a:rPr lang="en-US" dirty="0"/>
              <a:t>communicate HR policies to all employees.</a:t>
            </a:r>
          </a:p>
          <a:p>
            <a:r>
              <a:rPr lang="en-US" dirty="0" smtClean="0"/>
              <a:t>To </a:t>
            </a:r>
            <a:r>
              <a:rPr lang="en-US" dirty="0"/>
              <a:t>help maintain ethical polices and behavior</a:t>
            </a:r>
            <a:r>
              <a:rPr lang="en-US" dirty="0" smtClean="0"/>
              <a:t>.</a:t>
            </a:r>
            <a:endParaRPr lang="en-US" dirty="0"/>
          </a:p>
        </p:txBody>
      </p:sp>
    </p:spTree>
    <p:extLst>
      <p:ext uri="{BB962C8B-B14F-4D97-AF65-F5344CB8AC3E}">
        <p14:creationId xmlns:p14="http://schemas.microsoft.com/office/powerpoint/2010/main" val="363245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Manpower </a:t>
            </a:r>
            <a:r>
              <a:rPr lang="en-US" dirty="0"/>
              <a:t>P</a:t>
            </a:r>
            <a:r>
              <a:rPr lang="en-US" dirty="0" smtClean="0"/>
              <a:t>lanning</a:t>
            </a:r>
            <a:endParaRPr lang="en-US" dirty="0"/>
          </a:p>
        </p:txBody>
      </p:sp>
      <p:sp>
        <p:nvSpPr>
          <p:cNvPr id="3" name="Content Placeholder 2"/>
          <p:cNvSpPr>
            <a:spLocks noGrp="1"/>
          </p:cNvSpPr>
          <p:nvPr>
            <p:ph idx="1"/>
          </p:nvPr>
        </p:nvSpPr>
        <p:spPr/>
        <p:txBody>
          <a:bodyPr/>
          <a:lstStyle/>
          <a:p>
            <a:r>
              <a:rPr lang="en-US" dirty="0" smtClean="0"/>
              <a:t>Manpower </a:t>
            </a:r>
            <a:r>
              <a:rPr lang="en-US" dirty="0"/>
              <a:t>Planning which is also called as Human Resource Planning consists of </a:t>
            </a:r>
            <a:endParaRPr lang="en-US" dirty="0" smtClean="0"/>
          </a:p>
          <a:p>
            <a:pPr marL="457200" lvl="1" indent="0">
              <a:buNone/>
            </a:pPr>
            <a:r>
              <a:rPr lang="en-US" dirty="0" smtClean="0"/>
              <a:t>“Putting </a:t>
            </a:r>
            <a:r>
              <a:rPr lang="en-US" dirty="0"/>
              <a:t>right number of people, right kind of people at the right place, right time, doing the right things for which they are suited for the achievement of goals of the organization</a:t>
            </a:r>
            <a:r>
              <a:rPr lang="en-US" dirty="0" smtClean="0"/>
              <a:t>.”</a:t>
            </a:r>
            <a:endParaRPr lang="en-US" dirty="0"/>
          </a:p>
          <a:p>
            <a:r>
              <a:rPr lang="en-US" dirty="0" smtClean="0"/>
              <a:t>Human </a:t>
            </a:r>
            <a:r>
              <a:rPr lang="en-US" dirty="0"/>
              <a:t>Resource Planning has got an important place in the </a:t>
            </a:r>
            <a:r>
              <a:rPr lang="en-US" dirty="0" smtClean="0"/>
              <a:t>field </a:t>
            </a:r>
            <a:r>
              <a:rPr lang="en-US" dirty="0"/>
              <a:t>of industrialization. </a:t>
            </a:r>
          </a:p>
          <a:p>
            <a:r>
              <a:rPr lang="en-US" dirty="0" smtClean="0"/>
              <a:t>Human </a:t>
            </a:r>
            <a:r>
              <a:rPr lang="en-US" dirty="0"/>
              <a:t>Resource Planning has to be a systems approach and is carried out in a set procedure</a:t>
            </a:r>
            <a:r>
              <a:rPr lang="en-US" dirty="0" smtClean="0"/>
              <a:t>.</a:t>
            </a:r>
            <a:endParaRPr lang="en-US" dirty="0"/>
          </a:p>
        </p:txBody>
      </p:sp>
    </p:spTree>
    <p:extLst>
      <p:ext uri="{BB962C8B-B14F-4D97-AF65-F5344CB8AC3E}">
        <p14:creationId xmlns:p14="http://schemas.microsoft.com/office/powerpoint/2010/main" val="46219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Manpower </a:t>
            </a:r>
            <a:r>
              <a:rPr lang="en-US" dirty="0"/>
              <a:t>P</a:t>
            </a:r>
            <a:r>
              <a:rPr lang="en-US" dirty="0" smtClean="0"/>
              <a:t>lanning</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smtClean="0"/>
              <a:t>Analyzing </a:t>
            </a:r>
            <a:r>
              <a:rPr lang="en-US" dirty="0"/>
              <a:t>the current manpower inventory</a:t>
            </a:r>
          </a:p>
          <a:p>
            <a:pPr marL="457200" indent="-457200">
              <a:buFont typeface="+mj-lt"/>
              <a:buAutoNum type="arabicParenR"/>
            </a:pPr>
            <a:r>
              <a:rPr lang="en-US" dirty="0" smtClean="0"/>
              <a:t>Making </a:t>
            </a:r>
            <a:r>
              <a:rPr lang="en-US" dirty="0"/>
              <a:t>future manpower forecasts</a:t>
            </a:r>
          </a:p>
          <a:p>
            <a:pPr marL="457200" indent="-457200">
              <a:buFont typeface="+mj-lt"/>
              <a:buAutoNum type="arabicParenR"/>
            </a:pPr>
            <a:r>
              <a:rPr lang="en-US" dirty="0" smtClean="0"/>
              <a:t>Developing </a:t>
            </a:r>
            <a:r>
              <a:rPr lang="en-US" dirty="0"/>
              <a:t>employment programs</a:t>
            </a:r>
          </a:p>
          <a:p>
            <a:pPr marL="457200" indent="-457200">
              <a:buFont typeface="+mj-lt"/>
              <a:buAutoNum type="arabicParenR"/>
            </a:pPr>
            <a:r>
              <a:rPr lang="en-US" dirty="0" smtClean="0"/>
              <a:t>Design </a:t>
            </a:r>
            <a:r>
              <a:rPr lang="en-US" dirty="0"/>
              <a:t>training </a:t>
            </a:r>
            <a:r>
              <a:rPr lang="en-US" dirty="0" smtClean="0"/>
              <a:t>programs</a:t>
            </a:r>
            <a:endParaRPr lang="en-US" dirty="0"/>
          </a:p>
        </p:txBody>
      </p:sp>
    </p:spTree>
    <p:extLst>
      <p:ext uri="{BB962C8B-B14F-4D97-AF65-F5344CB8AC3E}">
        <p14:creationId xmlns:p14="http://schemas.microsoft.com/office/powerpoint/2010/main" val="315210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a:pPr>
            <a:r>
              <a:rPr lang="en-US" sz="3600" dirty="0"/>
              <a:t>Analyzing the </a:t>
            </a:r>
            <a:r>
              <a:rPr lang="en-US" sz="3600" dirty="0" smtClean="0"/>
              <a:t>Current Manpower Inventory</a:t>
            </a:r>
            <a:endParaRPr lang="en-US" sz="3600" dirty="0"/>
          </a:p>
        </p:txBody>
      </p:sp>
      <p:sp>
        <p:nvSpPr>
          <p:cNvPr id="3" name="Content Placeholder 2"/>
          <p:cNvSpPr>
            <a:spLocks noGrp="1"/>
          </p:cNvSpPr>
          <p:nvPr>
            <p:ph idx="1"/>
          </p:nvPr>
        </p:nvSpPr>
        <p:spPr/>
        <p:txBody>
          <a:bodyPr/>
          <a:lstStyle/>
          <a:p>
            <a:r>
              <a:rPr lang="en-US" dirty="0" smtClean="0"/>
              <a:t>Before </a:t>
            </a:r>
            <a:r>
              <a:rPr lang="en-US" dirty="0"/>
              <a:t>a manager makes forecast of future manpower, the current manpower status has to be analyzed. </a:t>
            </a:r>
            <a:endParaRPr lang="en-US" dirty="0" smtClean="0"/>
          </a:p>
          <a:p>
            <a:r>
              <a:rPr lang="en-US" dirty="0" smtClean="0"/>
              <a:t>For </a:t>
            </a:r>
            <a:r>
              <a:rPr lang="en-US" dirty="0"/>
              <a:t>this the following things have to be noted-</a:t>
            </a:r>
          </a:p>
          <a:p>
            <a:r>
              <a:rPr lang="en-US" dirty="0" smtClean="0"/>
              <a:t>Type </a:t>
            </a:r>
            <a:r>
              <a:rPr lang="en-US" dirty="0"/>
              <a:t>of organization</a:t>
            </a:r>
          </a:p>
          <a:p>
            <a:r>
              <a:rPr lang="en-US" dirty="0" smtClean="0"/>
              <a:t>Number </a:t>
            </a:r>
            <a:r>
              <a:rPr lang="en-US" dirty="0"/>
              <a:t>of departments</a:t>
            </a:r>
          </a:p>
          <a:p>
            <a:r>
              <a:rPr lang="en-US" dirty="0" smtClean="0"/>
              <a:t>Number </a:t>
            </a:r>
            <a:r>
              <a:rPr lang="en-US" dirty="0"/>
              <a:t>and quantity of such departments</a:t>
            </a:r>
          </a:p>
          <a:p>
            <a:r>
              <a:rPr lang="en-US" dirty="0" smtClean="0"/>
              <a:t>Employees </a:t>
            </a:r>
            <a:r>
              <a:rPr lang="en-US" dirty="0"/>
              <a:t>in these work units</a:t>
            </a:r>
          </a:p>
          <a:p>
            <a:r>
              <a:rPr lang="en-US" dirty="0" smtClean="0"/>
              <a:t>Once </a:t>
            </a:r>
            <a:r>
              <a:rPr lang="en-US" dirty="0"/>
              <a:t>these factors are registered by a manager, he goes for the future forecasting</a:t>
            </a:r>
            <a:r>
              <a:rPr lang="en-US" dirty="0" smtClean="0"/>
              <a:t>.</a:t>
            </a:r>
            <a:endParaRPr lang="en-US" dirty="0"/>
          </a:p>
        </p:txBody>
      </p:sp>
    </p:spTree>
    <p:extLst>
      <p:ext uri="{BB962C8B-B14F-4D97-AF65-F5344CB8AC3E}">
        <p14:creationId xmlns:p14="http://schemas.microsoft.com/office/powerpoint/2010/main" val="303986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2"/>
            </a:pPr>
            <a:r>
              <a:rPr lang="en-US" sz="4000" dirty="0"/>
              <a:t>Making </a:t>
            </a:r>
            <a:r>
              <a:rPr lang="en-US" sz="4000" dirty="0" smtClean="0"/>
              <a:t>Future Manpower Forecasts</a:t>
            </a:r>
            <a:endParaRPr lang="en-US" sz="4000" dirty="0"/>
          </a:p>
        </p:txBody>
      </p:sp>
      <p:sp>
        <p:nvSpPr>
          <p:cNvPr id="3" name="Content Placeholder 2"/>
          <p:cNvSpPr>
            <a:spLocks noGrp="1"/>
          </p:cNvSpPr>
          <p:nvPr>
            <p:ph idx="1"/>
          </p:nvPr>
        </p:nvSpPr>
        <p:spPr/>
        <p:txBody>
          <a:bodyPr/>
          <a:lstStyle/>
          <a:p>
            <a:r>
              <a:rPr lang="en-US" dirty="0" smtClean="0"/>
              <a:t>Once </a:t>
            </a:r>
            <a:r>
              <a:rPr lang="en-US" dirty="0"/>
              <a:t>the factors affecting the future manpower forecasts are known, planning can be done for the future manpower requirements in several work units.</a:t>
            </a:r>
          </a:p>
          <a:p>
            <a:r>
              <a:rPr lang="en-US" dirty="0" smtClean="0"/>
              <a:t>The </a:t>
            </a:r>
            <a:r>
              <a:rPr lang="en-US" dirty="0"/>
              <a:t>Manpower forecasting techniques commonly employed by the organizations are as follows:</a:t>
            </a:r>
          </a:p>
          <a:p>
            <a:pPr lvl="1"/>
            <a:r>
              <a:rPr lang="en-US" dirty="0" smtClean="0"/>
              <a:t>Expert </a:t>
            </a:r>
            <a:r>
              <a:rPr lang="en-US" dirty="0"/>
              <a:t>Forecasts: This includes informal decisions, formal expert surveys and Delphi technique.</a:t>
            </a:r>
          </a:p>
          <a:p>
            <a:pPr lvl="1"/>
            <a:r>
              <a:rPr lang="en-US" dirty="0" smtClean="0"/>
              <a:t>Trend </a:t>
            </a:r>
            <a:r>
              <a:rPr lang="en-US" dirty="0"/>
              <a:t>Analysis: Manpower needs can be projected through extrapolation (projecting past trends), indexation (using base year as basis), and statistical analysis (central tendency measure).</a:t>
            </a:r>
          </a:p>
          <a:p>
            <a:pPr lvl="1"/>
            <a:r>
              <a:rPr lang="en-US" dirty="0" smtClean="0"/>
              <a:t>Work </a:t>
            </a:r>
            <a:r>
              <a:rPr lang="en-US" dirty="0"/>
              <a:t>Load Analysis: It is dependent upon the nature of work load in a department, in a branch or in a division</a:t>
            </a:r>
            <a:r>
              <a:rPr lang="en-US" dirty="0" smtClean="0"/>
              <a:t>.</a:t>
            </a:r>
            <a:endParaRPr lang="en-US" dirty="0"/>
          </a:p>
        </p:txBody>
      </p:sp>
    </p:spTree>
    <p:extLst>
      <p:ext uri="{BB962C8B-B14F-4D97-AF65-F5344CB8AC3E}">
        <p14:creationId xmlns:p14="http://schemas.microsoft.com/office/powerpoint/2010/main" val="5996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Cont</a:t>
            </a:r>
            <a:r>
              <a:rPr lang="en-US" sz="4000" dirty="0"/>
              <a:t>…</a:t>
            </a:r>
          </a:p>
        </p:txBody>
      </p:sp>
      <p:sp>
        <p:nvSpPr>
          <p:cNvPr id="3" name="Content Placeholder 2"/>
          <p:cNvSpPr>
            <a:spLocks noGrp="1"/>
          </p:cNvSpPr>
          <p:nvPr>
            <p:ph idx="1"/>
          </p:nvPr>
        </p:nvSpPr>
        <p:spPr/>
        <p:txBody>
          <a:bodyPr/>
          <a:lstStyle/>
          <a:p>
            <a:pPr lvl="1"/>
            <a:r>
              <a:rPr lang="en-US" dirty="0" smtClean="0"/>
              <a:t>Work </a:t>
            </a:r>
            <a:r>
              <a:rPr lang="en-US" dirty="0"/>
              <a:t>Force Analysis: Whenever production and time period has to be analyzed, due allowances have to be made for getting net manpower requirements.</a:t>
            </a:r>
          </a:p>
          <a:p>
            <a:pPr lvl="1"/>
            <a:r>
              <a:rPr lang="en-US" dirty="0" smtClean="0"/>
              <a:t>Other </a:t>
            </a:r>
            <a:r>
              <a:rPr lang="en-US" dirty="0"/>
              <a:t>methods: Several Mathematical models, with the aid of computers are used to forecast manpower needs, like budget and planning analysis, regression, new venture analysis</a:t>
            </a:r>
            <a:r>
              <a:rPr lang="en-US" dirty="0" smtClean="0"/>
              <a:t>.</a:t>
            </a:r>
            <a:endParaRPr lang="en-US" dirty="0"/>
          </a:p>
        </p:txBody>
      </p:sp>
    </p:spTree>
    <p:extLst>
      <p:ext uri="{BB962C8B-B14F-4D97-AF65-F5344CB8AC3E}">
        <p14:creationId xmlns:p14="http://schemas.microsoft.com/office/powerpoint/2010/main" val="47542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3"/>
            </a:pPr>
            <a:r>
              <a:rPr lang="en-US" dirty="0"/>
              <a:t>Developing </a:t>
            </a:r>
            <a:r>
              <a:rPr lang="en-US" dirty="0" smtClean="0"/>
              <a:t>Employment Programs</a:t>
            </a:r>
            <a:endParaRPr lang="en-US" dirty="0"/>
          </a:p>
        </p:txBody>
      </p:sp>
      <p:sp>
        <p:nvSpPr>
          <p:cNvPr id="3" name="Content Placeholder 2"/>
          <p:cNvSpPr>
            <a:spLocks noGrp="1"/>
          </p:cNvSpPr>
          <p:nvPr>
            <p:ph idx="1"/>
          </p:nvPr>
        </p:nvSpPr>
        <p:spPr/>
        <p:txBody>
          <a:bodyPr/>
          <a:lstStyle/>
          <a:p>
            <a:r>
              <a:rPr lang="en-US" dirty="0" smtClean="0"/>
              <a:t>Once </a:t>
            </a:r>
            <a:r>
              <a:rPr lang="en-US" dirty="0"/>
              <a:t>the current inventory is compared with future forecasts, the employment programs can be framed and developed </a:t>
            </a:r>
            <a:r>
              <a:rPr lang="en-US" dirty="0" smtClean="0"/>
              <a:t>accordingly.</a:t>
            </a:r>
          </a:p>
          <a:p>
            <a:r>
              <a:rPr lang="en-US" dirty="0" smtClean="0"/>
              <a:t>Which </a:t>
            </a:r>
            <a:r>
              <a:rPr lang="en-US" dirty="0"/>
              <a:t>will include recruitment, selection procedures and placement plans</a:t>
            </a:r>
            <a:r>
              <a:rPr lang="en-US" dirty="0" smtClean="0"/>
              <a:t>.</a:t>
            </a:r>
            <a:endParaRPr lang="en-US" dirty="0"/>
          </a:p>
        </p:txBody>
      </p:sp>
    </p:spTree>
    <p:extLst>
      <p:ext uri="{BB962C8B-B14F-4D97-AF65-F5344CB8AC3E}">
        <p14:creationId xmlns:p14="http://schemas.microsoft.com/office/powerpoint/2010/main" val="2727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4"/>
            </a:pPr>
            <a:r>
              <a:rPr lang="en-US" dirty="0"/>
              <a:t>Design </a:t>
            </a:r>
            <a:r>
              <a:rPr lang="en-US" dirty="0" smtClean="0"/>
              <a:t>Training Programs</a:t>
            </a:r>
            <a:endParaRPr lang="en-US" dirty="0"/>
          </a:p>
        </p:txBody>
      </p:sp>
      <p:sp>
        <p:nvSpPr>
          <p:cNvPr id="3" name="Content Placeholder 2"/>
          <p:cNvSpPr>
            <a:spLocks noGrp="1"/>
          </p:cNvSpPr>
          <p:nvPr>
            <p:ph idx="1"/>
          </p:nvPr>
        </p:nvSpPr>
        <p:spPr/>
        <p:txBody>
          <a:bodyPr/>
          <a:lstStyle/>
          <a:p>
            <a:r>
              <a:rPr lang="en-US" dirty="0" smtClean="0"/>
              <a:t>These </a:t>
            </a:r>
            <a:r>
              <a:rPr lang="en-US" dirty="0"/>
              <a:t>will be based upon extent of diversification, expansion plans, development programs etc. </a:t>
            </a:r>
            <a:endParaRPr lang="en-US" dirty="0" smtClean="0"/>
          </a:p>
          <a:p>
            <a:r>
              <a:rPr lang="en-US" dirty="0" smtClean="0"/>
              <a:t>Training </a:t>
            </a:r>
            <a:r>
              <a:rPr lang="en-US" dirty="0"/>
              <a:t>programs depend upon the extent of improvement in technology and advancement to take place. </a:t>
            </a:r>
            <a:endParaRPr lang="en-US" dirty="0" smtClean="0"/>
          </a:p>
          <a:p>
            <a:r>
              <a:rPr lang="en-US" dirty="0" smtClean="0"/>
              <a:t>It </a:t>
            </a:r>
            <a:r>
              <a:rPr lang="en-US" dirty="0"/>
              <a:t>is also done to improve upon the skills, capabilities, knowledge of the workers</a:t>
            </a:r>
            <a:r>
              <a:rPr lang="en-US" dirty="0" smtClean="0"/>
              <a:t>.</a:t>
            </a:r>
            <a:endParaRPr lang="en-US" dirty="0"/>
          </a:p>
        </p:txBody>
      </p:sp>
    </p:spTree>
    <p:extLst>
      <p:ext uri="{BB962C8B-B14F-4D97-AF65-F5344CB8AC3E}">
        <p14:creationId xmlns:p14="http://schemas.microsoft.com/office/powerpoint/2010/main" val="407372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a:t>
            </a:r>
            <a:r>
              <a:rPr lang="en-US" dirty="0"/>
              <a:t>of </a:t>
            </a:r>
            <a:r>
              <a:rPr lang="en-US" dirty="0" smtClean="0"/>
              <a:t>Recruitment</a:t>
            </a:r>
            <a:endParaRPr lang="en-US" dirty="0"/>
          </a:p>
        </p:txBody>
      </p:sp>
      <p:sp>
        <p:nvSpPr>
          <p:cNvPr id="3" name="Content Placeholder 2"/>
          <p:cNvSpPr>
            <a:spLocks noGrp="1"/>
          </p:cNvSpPr>
          <p:nvPr>
            <p:ph idx="1"/>
          </p:nvPr>
        </p:nvSpPr>
        <p:spPr/>
        <p:txBody>
          <a:bodyPr/>
          <a:lstStyle/>
          <a:p>
            <a:r>
              <a:rPr lang="en-US" b="1" dirty="0"/>
              <a:t>Internal sources of Recruitment:</a:t>
            </a:r>
          </a:p>
          <a:p>
            <a:pPr marL="457200" indent="-457200">
              <a:buFont typeface="+mj-lt"/>
              <a:buAutoNum type="arabicParenR"/>
            </a:pPr>
            <a:r>
              <a:rPr lang="en-US" dirty="0" smtClean="0"/>
              <a:t>Present </a:t>
            </a:r>
            <a:r>
              <a:rPr lang="en-US" dirty="0"/>
              <a:t>Permanent </a:t>
            </a:r>
            <a:r>
              <a:rPr lang="en-US" dirty="0" smtClean="0"/>
              <a:t>Employees.</a:t>
            </a:r>
          </a:p>
          <a:p>
            <a:pPr marL="457200" indent="-457200">
              <a:buFont typeface="+mj-lt"/>
              <a:buAutoNum type="arabicParenR"/>
            </a:pPr>
            <a:r>
              <a:rPr lang="en-US" dirty="0" smtClean="0"/>
              <a:t>Present </a:t>
            </a:r>
            <a:r>
              <a:rPr lang="en-US" dirty="0"/>
              <a:t>temporary/casual </a:t>
            </a:r>
            <a:r>
              <a:rPr lang="en-US" dirty="0" smtClean="0"/>
              <a:t>Employees.</a:t>
            </a:r>
          </a:p>
          <a:p>
            <a:pPr marL="457200" indent="-457200">
              <a:buFont typeface="+mj-lt"/>
              <a:buAutoNum type="arabicParenR"/>
            </a:pPr>
            <a:r>
              <a:rPr lang="en-US" dirty="0" smtClean="0"/>
              <a:t>Reduced </a:t>
            </a:r>
            <a:r>
              <a:rPr lang="en-US" dirty="0"/>
              <a:t>or Retired </a:t>
            </a:r>
            <a:r>
              <a:rPr lang="en-US" dirty="0" smtClean="0"/>
              <a:t>Employees.</a:t>
            </a:r>
            <a:endParaRPr lang="en-US" dirty="0"/>
          </a:p>
          <a:p>
            <a:pPr marL="457200" indent="-457200">
              <a:buFont typeface="+mj-lt"/>
              <a:buAutoNum type="arabicParenR"/>
            </a:pPr>
            <a:r>
              <a:rPr lang="en-US" dirty="0" smtClean="0"/>
              <a:t>Dependents </a:t>
            </a:r>
            <a:r>
              <a:rPr lang="en-US" dirty="0"/>
              <a:t>of </a:t>
            </a:r>
            <a:r>
              <a:rPr lang="en-US" dirty="0" smtClean="0"/>
              <a:t>deceased</a:t>
            </a:r>
            <a:r>
              <a:rPr lang="en-US" dirty="0"/>
              <a:t>, </a:t>
            </a:r>
            <a:r>
              <a:rPr lang="en-US" dirty="0" smtClean="0"/>
              <a:t>disabled</a:t>
            </a:r>
            <a:r>
              <a:rPr lang="en-US" dirty="0"/>
              <a:t>, retired and present </a:t>
            </a:r>
            <a:r>
              <a:rPr lang="en-US" dirty="0" smtClean="0"/>
              <a:t>employees.</a:t>
            </a:r>
          </a:p>
          <a:p>
            <a:pPr marL="457200" indent="-457200">
              <a:buFont typeface="+mj-lt"/>
              <a:buAutoNum type="arabicParenR"/>
            </a:pPr>
            <a:r>
              <a:rPr lang="en-US" dirty="0" smtClean="0"/>
              <a:t>Employee Referrals.</a:t>
            </a:r>
            <a:endParaRPr lang="en-US" dirty="0"/>
          </a:p>
        </p:txBody>
      </p:sp>
    </p:spTree>
    <p:extLst>
      <p:ext uri="{BB962C8B-B14F-4D97-AF65-F5344CB8AC3E}">
        <p14:creationId xmlns:p14="http://schemas.microsoft.com/office/powerpoint/2010/main" val="405321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b="1" dirty="0" smtClean="0"/>
              <a:t>External </a:t>
            </a:r>
            <a:r>
              <a:rPr lang="en-US" b="1" dirty="0"/>
              <a:t>Sources of Recruitment</a:t>
            </a:r>
          </a:p>
          <a:p>
            <a:pPr marL="457200" indent="-457200">
              <a:buFont typeface="+mj-lt"/>
              <a:buAutoNum type="arabicParenR"/>
            </a:pPr>
            <a:r>
              <a:rPr lang="en-US" dirty="0" smtClean="0"/>
              <a:t>Campus Recruitment</a:t>
            </a:r>
          </a:p>
          <a:p>
            <a:pPr marL="457200" indent="-457200">
              <a:buFont typeface="+mj-lt"/>
              <a:buAutoNum type="arabicParenR"/>
            </a:pPr>
            <a:r>
              <a:rPr lang="en-US" dirty="0" smtClean="0"/>
              <a:t>Private </a:t>
            </a:r>
            <a:r>
              <a:rPr lang="en-US" dirty="0"/>
              <a:t>Employment </a:t>
            </a:r>
            <a:r>
              <a:rPr lang="en-US" dirty="0" smtClean="0"/>
              <a:t>Agencies/Consultants</a:t>
            </a:r>
          </a:p>
          <a:p>
            <a:pPr marL="457200" indent="-457200">
              <a:buFont typeface="+mj-lt"/>
              <a:buAutoNum type="arabicParenR"/>
            </a:pPr>
            <a:r>
              <a:rPr lang="en-US" dirty="0" smtClean="0"/>
              <a:t>Public </a:t>
            </a:r>
            <a:r>
              <a:rPr lang="en-US" dirty="0"/>
              <a:t>Employment </a:t>
            </a:r>
            <a:r>
              <a:rPr lang="en-US" dirty="0" smtClean="0"/>
              <a:t>Exchanges</a:t>
            </a:r>
          </a:p>
          <a:p>
            <a:pPr lvl="1"/>
            <a:r>
              <a:rPr lang="en-US" dirty="0" smtClean="0"/>
              <a:t>The </a:t>
            </a:r>
            <a:r>
              <a:rPr lang="en-US" dirty="0"/>
              <a:t>Government set up Public Employment Exchanges in the country to provide information about vacancies to the candidates and to help the organization in finding out suitable candidates. </a:t>
            </a:r>
            <a:endParaRPr lang="en-US" dirty="0" smtClean="0"/>
          </a:p>
          <a:p>
            <a:pPr lvl="1"/>
            <a:r>
              <a:rPr lang="en-US" dirty="0" smtClean="0"/>
              <a:t>As </a:t>
            </a:r>
            <a:r>
              <a:rPr lang="en-US" dirty="0"/>
              <a:t>per the Employment Exchange act 1959, makes it obligatory for public sector and private sector enterprises in India to fill certain types of vacancies through public employment exchanges</a:t>
            </a:r>
            <a:r>
              <a:rPr lang="en-US" dirty="0" smtClean="0"/>
              <a:t>.</a:t>
            </a:r>
            <a:endParaRPr lang="en-US" dirty="0"/>
          </a:p>
        </p:txBody>
      </p:sp>
    </p:spTree>
    <p:extLst>
      <p:ext uri="{BB962C8B-B14F-4D97-AF65-F5344CB8AC3E}">
        <p14:creationId xmlns:p14="http://schemas.microsoft.com/office/powerpoint/2010/main" val="337209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bjectives </a:t>
            </a:r>
            <a:r>
              <a:rPr lang="en-US" dirty="0"/>
              <a:t>of </a:t>
            </a:r>
            <a:r>
              <a:rPr lang="en-US" dirty="0" smtClean="0"/>
              <a:t>Production Management</a:t>
            </a:r>
            <a:endParaRPr lang="en-US" dirty="0"/>
          </a:p>
        </p:txBody>
      </p:sp>
      <p:sp>
        <p:nvSpPr>
          <p:cNvPr id="3" name="Content Placeholder 2"/>
          <p:cNvSpPr>
            <a:spLocks noGrp="1"/>
          </p:cNvSpPr>
          <p:nvPr>
            <p:ph idx="1"/>
          </p:nvPr>
        </p:nvSpPr>
        <p:spPr/>
        <p:txBody>
          <a:bodyPr/>
          <a:lstStyle/>
          <a:p>
            <a:r>
              <a:rPr lang="en-US" dirty="0" smtClean="0"/>
              <a:t>Accomplishment </a:t>
            </a:r>
            <a:r>
              <a:rPr lang="en-US" dirty="0"/>
              <a:t>of firm's </a:t>
            </a:r>
            <a:r>
              <a:rPr lang="en-US" dirty="0" smtClean="0"/>
              <a:t>objectives</a:t>
            </a:r>
          </a:p>
          <a:p>
            <a:pPr lvl="1"/>
            <a:r>
              <a:rPr lang="en-US" dirty="0" smtClean="0"/>
              <a:t>Production </a:t>
            </a:r>
            <a:r>
              <a:rPr lang="en-US" dirty="0"/>
              <a:t>management helps the business firm to achieve </a:t>
            </a:r>
            <a:r>
              <a:rPr lang="en-US" dirty="0" smtClean="0"/>
              <a:t>its </a:t>
            </a:r>
            <a:r>
              <a:rPr lang="en-US" dirty="0"/>
              <a:t>objectives. </a:t>
            </a:r>
            <a:endParaRPr lang="en-US" dirty="0" smtClean="0"/>
          </a:p>
          <a:p>
            <a:pPr lvl="1"/>
            <a:r>
              <a:rPr lang="en-US" dirty="0" smtClean="0"/>
              <a:t>It </a:t>
            </a:r>
            <a:r>
              <a:rPr lang="en-US" dirty="0"/>
              <a:t>produces products, which satisfy the customers' needs and </a:t>
            </a:r>
            <a:r>
              <a:rPr lang="en-US" dirty="0" smtClean="0"/>
              <a:t>wants so</a:t>
            </a:r>
            <a:r>
              <a:rPr lang="en-US" dirty="0"/>
              <a:t>, the firm will increase its sales. </a:t>
            </a:r>
          </a:p>
          <a:p>
            <a:r>
              <a:rPr lang="en-US" dirty="0" smtClean="0"/>
              <a:t>Reputation</a:t>
            </a:r>
            <a:r>
              <a:rPr lang="en-US" dirty="0"/>
              <a:t>, Goodwill and </a:t>
            </a:r>
            <a:r>
              <a:rPr lang="en-US" dirty="0" smtClean="0"/>
              <a:t>Image</a:t>
            </a:r>
          </a:p>
          <a:p>
            <a:pPr lvl="1"/>
            <a:r>
              <a:rPr lang="en-US" dirty="0" smtClean="0"/>
              <a:t>Production </a:t>
            </a:r>
            <a:r>
              <a:rPr lang="en-US" dirty="0"/>
              <a:t>management helps the firm to satisfy its customers. </a:t>
            </a:r>
            <a:endParaRPr lang="en-US" dirty="0" smtClean="0"/>
          </a:p>
          <a:p>
            <a:pPr lvl="1"/>
            <a:r>
              <a:rPr lang="en-US" dirty="0" smtClean="0"/>
              <a:t>This </a:t>
            </a:r>
            <a:r>
              <a:rPr lang="en-US" dirty="0"/>
              <a:t>increases the firm’s reputation, goodwill and image. </a:t>
            </a:r>
            <a:endParaRPr lang="en-US" dirty="0" smtClean="0"/>
          </a:p>
          <a:p>
            <a:pPr lvl="1"/>
            <a:r>
              <a:rPr lang="en-US" dirty="0" smtClean="0"/>
              <a:t>A </a:t>
            </a:r>
            <a:r>
              <a:rPr lang="en-US" dirty="0"/>
              <a:t>good image helps the firm to expand and grow</a:t>
            </a:r>
            <a:r>
              <a:rPr lang="en-US" dirty="0" smtClean="0"/>
              <a:t>.</a:t>
            </a:r>
            <a:endParaRPr lang="en-US" dirty="0"/>
          </a:p>
        </p:txBody>
      </p:sp>
    </p:spTree>
    <p:extLst>
      <p:ext uri="{BB962C8B-B14F-4D97-AF65-F5344CB8AC3E}">
        <p14:creationId xmlns:p14="http://schemas.microsoft.com/office/powerpoint/2010/main" val="98427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b="1" dirty="0" smtClean="0"/>
              <a:t>External </a:t>
            </a:r>
            <a:r>
              <a:rPr lang="en-US" b="1" dirty="0"/>
              <a:t>Sources of Recruitment</a:t>
            </a:r>
          </a:p>
          <a:p>
            <a:pPr marL="457200" indent="-457200">
              <a:buFont typeface="+mj-lt"/>
              <a:buAutoNum type="arabicParenR" startAt="4"/>
            </a:pPr>
            <a:r>
              <a:rPr lang="en-US" dirty="0" smtClean="0"/>
              <a:t>Professional Organizations</a:t>
            </a:r>
          </a:p>
          <a:p>
            <a:pPr lvl="1"/>
            <a:r>
              <a:rPr lang="en-US" dirty="0" smtClean="0"/>
              <a:t>Professional </a:t>
            </a:r>
            <a:r>
              <a:rPr lang="en-US" dirty="0"/>
              <a:t>organizations or associations maintain complete bio-data of their members and provide the same to various organizations on requisition. </a:t>
            </a:r>
            <a:endParaRPr lang="en-US" dirty="0" smtClean="0"/>
          </a:p>
          <a:p>
            <a:pPr lvl="1"/>
            <a:r>
              <a:rPr lang="en-US" dirty="0" smtClean="0"/>
              <a:t>They </a:t>
            </a:r>
            <a:r>
              <a:rPr lang="en-US" dirty="0"/>
              <a:t>act as an exchange between their members and recruiting firm.</a:t>
            </a:r>
          </a:p>
          <a:p>
            <a:pPr marL="457200" indent="-457200">
              <a:buFont typeface="+mj-lt"/>
              <a:buAutoNum type="arabicParenR" startAt="4"/>
            </a:pPr>
            <a:r>
              <a:rPr lang="en-US" dirty="0" smtClean="0"/>
              <a:t>Data Banks</a:t>
            </a:r>
          </a:p>
          <a:p>
            <a:pPr lvl="1"/>
            <a:r>
              <a:rPr lang="en-US" dirty="0" smtClean="0"/>
              <a:t>The </a:t>
            </a:r>
            <a:r>
              <a:rPr lang="en-US" dirty="0"/>
              <a:t>management can collect the bio-data of the candidates from different sources like Employment Exchange, Educational Training Institutes, candidates </a:t>
            </a:r>
            <a:r>
              <a:rPr lang="en-US" dirty="0" err="1"/>
              <a:t>etc</a:t>
            </a:r>
            <a:r>
              <a:rPr lang="en-US" dirty="0"/>
              <a:t> and feed them in the computer. </a:t>
            </a:r>
            <a:endParaRPr lang="en-US" dirty="0" smtClean="0"/>
          </a:p>
          <a:p>
            <a:pPr lvl="1"/>
            <a:r>
              <a:rPr lang="en-US" dirty="0" smtClean="0"/>
              <a:t>It </a:t>
            </a:r>
            <a:r>
              <a:rPr lang="en-US" dirty="0"/>
              <a:t>will become another source </a:t>
            </a:r>
            <a:r>
              <a:rPr lang="en-US" dirty="0" smtClean="0"/>
              <a:t>of employment as </a:t>
            </a:r>
            <a:r>
              <a:rPr lang="en-US" dirty="0"/>
              <a:t>and when required.</a:t>
            </a:r>
          </a:p>
          <a:p>
            <a:pPr marL="457200" indent="-457200">
              <a:buFont typeface="+mj-lt"/>
              <a:buAutoNum type="arabicParenR" startAt="4"/>
            </a:pPr>
            <a:r>
              <a:rPr lang="en-US" dirty="0" smtClean="0"/>
              <a:t>Casual Applicants</a:t>
            </a:r>
          </a:p>
        </p:txBody>
      </p:sp>
    </p:spTree>
    <p:extLst>
      <p:ext uri="{BB962C8B-B14F-4D97-AF65-F5344CB8AC3E}">
        <p14:creationId xmlns:p14="http://schemas.microsoft.com/office/powerpoint/2010/main" val="351477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b="1" dirty="0" smtClean="0"/>
              <a:t>External </a:t>
            </a:r>
            <a:r>
              <a:rPr lang="en-US" b="1" dirty="0"/>
              <a:t>Sources of Recruitment</a:t>
            </a:r>
          </a:p>
          <a:p>
            <a:pPr marL="457200" indent="-457200">
              <a:buFont typeface="+mj-lt"/>
              <a:buAutoNum type="arabicParenR" startAt="7"/>
            </a:pPr>
            <a:r>
              <a:rPr lang="en-US" dirty="0" smtClean="0"/>
              <a:t>Similar Organizations</a:t>
            </a:r>
          </a:p>
          <a:p>
            <a:pPr lvl="1"/>
            <a:r>
              <a:rPr lang="en-US" dirty="0" smtClean="0"/>
              <a:t>Generally </a:t>
            </a:r>
            <a:r>
              <a:rPr lang="en-US" dirty="0"/>
              <a:t>experienced candidates are available in organizations producing similar products or are engaged in similar business. </a:t>
            </a:r>
            <a:endParaRPr lang="en-US" dirty="0" smtClean="0"/>
          </a:p>
          <a:p>
            <a:pPr lvl="1"/>
            <a:r>
              <a:rPr lang="en-US" dirty="0" smtClean="0"/>
              <a:t>The </a:t>
            </a:r>
            <a:r>
              <a:rPr lang="en-US" dirty="0"/>
              <a:t>Management can get potential candidates from this source.</a:t>
            </a:r>
          </a:p>
          <a:p>
            <a:pPr marL="457200" indent="-457200">
              <a:buFont typeface="+mj-lt"/>
              <a:buAutoNum type="arabicParenR" startAt="7"/>
            </a:pPr>
            <a:r>
              <a:rPr lang="en-US" dirty="0" smtClean="0"/>
              <a:t>Trade Unions</a:t>
            </a:r>
          </a:p>
          <a:p>
            <a:pPr lvl="1"/>
            <a:r>
              <a:rPr lang="en-US" dirty="0" smtClean="0"/>
              <a:t>Generally </a:t>
            </a:r>
            <a:r>
              <a:rPr lang="en-US" dirty="0"/>
              <a:t>unemployed or underemployed persons or employees seeking change in employment put a word to the trade union leaders with a view to getting suitable </a:t>
            </a:r>
            <a:r>
              <a:rPr lang="en-US" dirty="0" smtClean="0"/>
              <a:t>employment.</a:t>
            </a:r>
          </a:p>
          <a:p>
            <a:pPr marL="457200" indent="-457200">
              <a:buFont typeface="+mj-lt"/>
              <a:buAutoNum type="arabicParenR" startAt="7"/>
            </a:pPr>
            <a:r>
              <a:rPr lang="en-US" dirty="0" smtClean="0"/>
              <a:t>Walk In</a:t>
            </a:r>
          </a:p>
        </p:txBody>
      </p:sp>
    </p:spTree>
    <p:extLst>
      <p:ext uri="{BB962C8B-B14F-4D97-AF65-F5344CB8AC3E}">
        <p14:creationId xmlns:p14="http://schemas.microsoft.com/office/powerpoint/2010/main" val="64271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b="1" dirty="0" smtClean="0"/>
              <a:t>External </a:t>
            </a:r>
            <a:r>
              <a:rPr lang="en-US" b="1" dirty="0"/>
              <a:t>Sources of Recruitment</a:t>
            </a:r>
          </a:p>
          <a:p>
            <a:pPr marL="457200" indent="-457200">
              <a:buFont typeface="+mj-lt"/>
              <a:buAutoNum type="arabicParenR" startAt="10"/>
            </a:pPr>
            <a:r>
              <a:rPr lang="en-US" dirty="0" smtClean="0"/>
              <a:t>Consult In</a:t>
            </a:r>
          </a:p>
          <a:p>
            <a:pPr lvl="1"/>
            <a:r>
              <a:rPr lang="en-US" dirty="0" smtClean="0"/>
              <a:t>The </a:t>
            </a:r>
            <a:r>
              <a:rPr lang="en-US" dirty="0"/>
              <a:t>busy and dynamic companies encourage the potential job seekers to approach them personally and consult them regarding the jobs. </a:t>
            </a:r>
            <a:endParaRPr lang="en-US" dirty="0" smtClean="0"/>
          </a:p>
          <a:p>
            <a:pPr lvl="1"/>
            <a:r>
              <a:rPr lang="en-US" dirty="0" smtClean="0"/>
              <a:t>The </a:t>
            </a:r>
            <a:r>
              <a:rPr lang="en-US" dirty="0"/>
              <a:t>companies select the suitable candidates and advise the company regarding the filling up of the positions. </a:t>
            </a:r>
            <a:endParaRPr lang="en-US" dirty="0" smtClean="0"/>
          </a:p>
          <a:p>
            <a:pPr lvl="1"/>
            <a:r>
              <a:rPr lang="en-US" dirty="0" smtClean="0"/>
              <a:t>Head </a:t>
            </a:r>
            <a:r>
              <a:rPr lang="en-US" dirty="0"/>
              <a:t>hunters are also called search consultants</a:t>
            </a:r>
            <a:r>
              <a:rPr lang="en-US" dirty="0" smtClean="0"/>
              <a:t>.</a:t>
            </a:r>
            <a:endParaRPr lang="en-US" dirty="0"/>
          </a:p>
        </p:txBody>
      </p:sp>
    </p:spTree>
    <p:extLst>
      <p:ext uri="{BB962C8B-B14F-4D97-AF65-F5344CB8AC3E}">
        <p14:creationId xmlns:p14="http://schemas.microsoft.com/office/powerpoint/2010/main" val="185045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b="1" dirty="0" smtClean="0"/>
              <a:t>External </a:t>
            </a:r>
            <a:r>
              <a:rPr lang="en-US" b="1" dirty="0"/>
              <a:t>Sources of Recruitment</a:t>
            </a:r>
          </a:p>
          <a:p>
            <a:pPr marL="457200" indent="-457200">
              <a:buFont typeface="+mj-lt"/>
              <a:buAutoNum type="arabicParenR" startAt="11"/>
            </a:pPr>
            <a:r>
              <a:rPr lang="en-US" dirty="0" smtClean="0"/>
              <a:t>Body Shopping</a:t>
            </a:r>
          </a:p>
          <a:p>
            <a:pPr lvl="1"/>
            <a:r>
              <a:rPr lang="en-US" dirty="0" smtClean="0"/>
              <a:t>Professional </a:t>
            </a:r>
            <a:r>
              <a:rPr lang="en-US" dirty="0"/>
              <a:t>organizations and the hi-tech training develop the pool of human resource for the possible employment. </a:t>
            </a:r>
            <a:endParaRPr lang="en-US" dirty="0" smtClean="0"/>
          </a:p>
          <a:p>
            <a:pPr lvl="1"/>
            <a:r>
              <a:rPr lang="en-US" dirty="0" smtClean="0"/>
              <a:t>The </a:t>
            </a:r>
            <a:r>
              <a:rPr lang="en-US" dirty="0"/>
              <a:t>prospective employers contact these organizations to recruit the candidates. </a:t>
            </a:r>
            <a:endParaRPr lang="en-US" dirty="0" smtClean="0"/>
          </a:p>
          <a:p>
            <a:pPr lvl="1"/>
            <a:r>
              <a:rPr lang="en-US" dirty="0" smtClean="0"/>
              <a:t>Otherwise </a:t>
            </a:r>
            <a:r>
              <a:rPr lang="en-US" dirty="0"/>
              <a:t>the organizations themselves approach the prospective employers to place their human resources. </a:t>
            </a:r>
            <a:endParaRPr lang="en-US" dirty="0" smtClean="0"/>
          </a:p>
          <a:p>
            <a:pPr lvl="1"/>
            <a:r>
              <a:rPr lang="en-US" dirty="0" smtClean="0"/>
              <a:t>These </a:t>
            </a:r>
            <a:r>
              <a:rPr lang="en-US" dirty="0"/>
              <a:t>professional and training institutions are called body shoppers and these activities are known as body shopping. </a:t>
            </a:r>
            <a:endParaRPr lang="en-US" dirty="0" smtClean="0"/>
          </a:p>
        </p:txBody>
      </p:sp>
    </p:spTree>
    <p:extLst>
      <p:ext uri="{BB962C8B-B14F-4D97-AF65-F5344CB8AC3E}">
        <p14:creationId xmlns:p14="http://schemas.microsoft.com/office/powerpoint/2010/main" val="39501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b="1" dirty="0" smtClean="0"/>
              <a:t>External </a:t>
            </a:r>
            <a:r>
              <a:rPr lang="en-US" b="1" dirty="0"/>
              <a:t>Sources of Recruitment</a:t>
            </a:r>
          </a:p>
          <a:p>
            <a:pPr marL="457200" indent="-457200">
              <a:buFont typeface="+mj-lt"/>
              <a:buAutoNum type="arabicParenR" startAt="12"/>
            </a:pPr>
            <a:r>
              <a:rPr lang="en-US" dirty="0" smtClean="0"/>
              <a:t>Mergers </a:t>
            </a:r>
            <a:r>
              <a:rPr lang="en-US" dirty="0"/>
              <a:t>and </a:t>
            </a:r>
            <a:r>
              <a:rPr lang="en-US" dirty="0" smtClean="0"/>
              <a:t>Acquisitions</a:t>
            </a:r>
          </a:p>
          <a:p>
            <a:pPr lvl="1"/>
            <a:r>
              <a:rPr lang="en-US" dirty="0" smtClean="0"/>
              <a:t>Business </a:t>
            </a:r>
            <a:r>
              <a:rPr lang="en-US" dirty="0"/>
              <a:t>alliances like acquisitions, mergers and take over help in getting human resources. </a:t>
            </a:r>
            <a:endParaRPr lang="en-US" dirty="0" smtClean="0"/>
          </a:p>
          <a:p>
            <a:pPr lvl="1"/>
            <a:r>
              <a:rPr lang="en-US" dirty="0" smtClean="0"/>
              <a:t>In </a:t>
            </a:r>
            <a:r>
              <a:rPr lang="en-US" dirty="0"/>
              <a:t>addition the companies do also alliances in sharing their human resource on </a:t>
            </a:r>
            <a:r>
              <a:rPr lang="en-US" dirty="0" err="1"/>
              <a:t>adhoc</a:t>
            </a:r>
            <a:r>
              <a:rPr lang="en-US" dirty="0"/>
              <a:t> basis.</a:t>
            </a:r>
          </a:p>
          <a:p>
            <a:pPr marL="457200" indent="-457200">
              <a:buFont typeface="+mj-lt"/>
              <a:buAutoNum type="arabicParenR" startAt="12"/>
            </a:pPr>
            <a:r>
              <a:rPr lang="en-US" dirty="0" smtClean="0"/>
              <a:t>E-recruitment</a:t>
            </a:r>
          </a:p>
          <a:p>
            <a:pPr lvl="1"/>
            <a:r>
              <a:rPr lang="en-US" dirty="0" smtClean="0"/>
              <a:t>The </a:t>
            </a:r>
            <a:r>
              <a:rPr lang="en-US" dirty="0"/>
              <a:t>technological revolution in telecommunications helped the organizations to use internet as a source of recruitment. </a:t>
            </a:r>
            <a:endParaRPr lang="en-US" dirty="0" smtClean="0"/>
          </a:p>
          <a:p>
            <a:pPr lvl="1"/>
            <a:r>
              <a:rPr lang="en-US" dirty="0" smtClean="0"/>
              <a:t>Organizations </a:t>
            </a:r>
            <a:r>
              <a:rPr lang="en-US" dirty="0"/>
              <a:t>advertise the job vacancies through the World Wide Web (www). </a:t>
            </a:r>
            <a:endParaRPr lang="en-US" dirty="0" smtClean="0"/>
          </a:p>
          <a:p>
            <a:pPr lvl="1"/>
            <a:r>
              <a:rPr lang="en-US" dirty="0" smtClean="0"/>
              <a:t>The </a:t>
            </a:r>
            <a:r>
              <a:rPr lang="en-US" dirty="0"/>
              <a:t>job seekers send their applications through e-mail using the internet</a:t>
            </a:r>
            <a:r>
              <a:rPr lang="en-US" dirty="0" smtClean="0"/>
              <a:t>.</a:t>
            </a:r>
            <a:endParaRPr lang="en-US" dirty="0"/>
          </a:p>
        </p:txBody>
      </p:sp>
    </p:spTree>
    <p:extLst>
      <p:ext uri="{BB962C8B-B14F-4D97-AF65-F5344CB8AC3E}">
        <p14:creationId xmlns:p14="http://schemas.microsoft.com/office/powerpoint/2010/main" val="40017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b="1" dirty="0" smtClean="0"/>
              <a:t>External </a:t>
            </a:r>
            <a:r>
              <a:rPr lang="en-US" b="1" dirty="0"/>
              <a:t>Sources of Recruitment</a:t>
            </a:r>
          </a:p>
          <a:p>
            <a:pPr marL="457200" indent="-457200">
              <a:buFont typeface="+mj-lt"/>
              <a:buAutoNum type="arabicParenR" startAt="14"/>
            </a:pPr>
            <a:r>
              <a:rPr lang="en-US" dirty="0" smtClean="0"/>
              <a:t>Outsourcing</a:t>
            </a:r>
          </a:p>
          <a:p>
            <a:pPr lvl="1"/>
            <a:r>
              <a:rPr lang="en-US" dirty="0" smtClean="0"/>
              <a:t>Some </a:t>
            </a:r>
            <a:r>
              <a:rPr lang="en-US" dirty="0"/>
              <a:t>organizations recently started developing human resource pool by employing the candidates for them. </a:t>
            </a:r>
            <a:endParaRPr lang="en-US" dirty="0" smtClean="0"/>
          </a:p>
          <a:p>
            <a:pPr lvl="1"/>
            <a:r>
              <a:rPr lang="en-US" dirty="0" smtClean="0"/>
              <a:t>These </a:t>
            </a:r>
            <a:r>
              <a:rPr lang="en-US" dirty="0"/>
              <a:t>organizations do not utilize the human </a:t>
            </a:r>
            <a:r>
              <a:rPr lang="en-US" dirty="0" smtClean="0"/>
              <a:t>resources, </a:t>
            </a:r>
            <a:r>
              <a:rPr lang="en-US" dirty="0"/>
              <a:t>instead they supply HRs to various companies based on their needs on temporary or ad-hoc basis</a:t>
            </a:r>
            <a:r>
              <a:rPr lang="en-US" dirty="0" smtClean="0"/>
              <a:t>.</a:t>
            </a:r>
            <a:endParaRPr lang="en-US" dirty="0"/>
          </a:p>
        </p:txBody>
      </p:sp>
    </p:spTree>
    <p:extLst>
      <p:ext uri="{BB962C8B-B14F-4D97-AF65-F5344CB8AC3E}">
        <p14:creationId xmlns:p14="http://schemas.microsoft.com/office/powerpoint/2010/main" val="119901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(Steps</a:t>
            </a:r>
            <a:r>
              <a:rPr lang="en-US" dirty="0"/>
              <a:t>) of </a:t>
            </a:r>
            <a:r>
              <a:rPr lang="en-US" dirty="0" smtClean="0"/>
              <a:t>Selection</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smtClean="0"/>
              <a:t>Identify vacancy</a:t>
            </a:r>
          </a:p>
          <a:p>
            <a:pPr lvl="1"/>
            <a:r>
              <a:rPr lang="en-US" dirty="0" smtClean="0"/>
              <a:t>In this step company will find out the number of vacancies and evaluate it.</a:t>
            </a:r>
            <a:endParaRPr lang="en-US" dirty="0"/>
          </a:p>
          <a:p>
            <a:pPr marL="457200" indent="-457200">
              <a:buFont typeface="+mj-lt"/>
              <a:buAutoNum type="arabicParenR"/>
            </a:pPr>
            <a:r>
              <a:rPr lang="en-US" dirty="0" smtClean="0"/>
              <a:t>Develop </a:t>
            </a:r>
            <a:r>
              <a:rPr lang="en-US" dirty="0"/>
              <a:t>position </a:t>
            </a:r>
            <a:r>
              <a:rPr lang="en-US" dirty="0" smtClean="0"/>
              <a:t>description</a:t>
            </a:r>
          </a:p>
          <a:p>
            <a:pPr lvl="1"/>
            <a:r>
              <a:rPr lang="en-US" dirty="0" smtClean="0"/>
              <a:t>Find out the description of each and every vacancy. </a:t>
            </a:r>
          </a:p>
          <a:p>
            <a:pPr lvl="1"/>
            <a:r>
              <a:rPr lang="en-US" dirty="0" smtClean="0"/>
              <a:t>It is used to develop interview questions, interview evaluations and reference check questions.</a:t>
            </a:r>
          </a:p>
          <a:p>
            <a:pPr marL="457200" indent="-457200">
              <a:buFont typeface="+mj-lt"/>
              <a:buAutoNum type="arabicParenR"/>
            </a:pPr>
            <a:r>
              <a:rPr lang="en-US" dirty="0" smtClean="0"/>
              <a:t>Develop recruitment plan</a:t>
            </a:r>
          </a:p>
          <a:p>
            <a:pPr lvl="1"/>
            <a:r>
              <a:rPr lang="en-US" dirty="0" smtClean="0"/>
              <a:t>Make a plan for the recruitment process such as date of interview, time, venue of interview etc… </a:t>
            </a:r>
          </a:p>
        </p:txBody>
      </p:sp>
    </p:spTree>
    <p:extLst>
      <p:ext uri="{BB962C8B-B14F-4D97-AF65-F5344CB8AC3E}">
        <p14:creationId xmlns:p14="http://schemas.microsoft.com/office/powerpoint/2010/main" val="97775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457200" indent="-457200">
              <a:buFont typeface="+mj-lt"/>
              <a:buAutoNum type="arabicParenR" startAt="4"/>
            </a:pPr>
            <a:r>
              <a:rPr lang="en-US" dirty="0"/>
              <a:t>Select search committee</a:t>
            </a:r>
          </a:p>
          <a:p>
            <a:pPr lvl="1"/>
            <a:r>
              <a:rPr lang="en-US" dirty="0"/>
              <a:t>Find out the source of candidate and collect data of candidate from that source.</a:t>
            </a:r>
          </a:p>
          <a:p>
            <a:pPr marL="457200" indent="-457200">
              <a:buFont typeface="+mj-lt"/>
              <a:buAutoNum type="arabicParenR" startAt="5"/>
            </a:pPr>
            <a:r>
              <a:rPr lang="en-US" dirty="0" smtClean="0"/>
              <a:t>Post </a:t>
            </a:r>
            <a:r>
              <a:rPr lang="en-US" dirty="0"/>
              <a:t>position and implement recruitment </a:t>
            </a:r>
            <a:r>
              <a:rPr lang="en-US" dirty="0" smtClean="0"/>
              <a:t>plan</a:t>
            </a:r>
          </a:p>
          <a:p>
            <a:pPr lvl="1"/>
            <a:r>
              <a:rPr lang="en-US" dirty="0" smtClean="0"/>
              <a:t>Make </a:t>
            </a:r>
            <a:r>
              <a:rPr lang="en-US" dirty="0"/>
              <a:t>an advertisement in newspaper, website etc. and make a recruitment plan.</a:t>
            </a:r>
          </a:p>
          <a:p>
            <a:pPr marL="457200" indent="-457200">
              <a:buFont typeface="+mj-lt"/>
              <a:buAutoNum type="arabicParenR" startAt="6"/>
            </a:pPr>
            <a:r>
              <a:rPr lang="en-US" dirty="0" smtClean="0"/>
              <a:t>Review </a:t>
            </a:r>
            <a:r>
              <a:rPr lang="en-US" dirty="0"/>
              <a:t>applicants and develop short </a:t>
            </a:r>
            <a:r>
              <a:rPr lang="en-US" dirty="0" smtClean="0"/>
              <a:t>list</a:t>
            </a:r>
          </a:p>
          <a:p>
            <a:pPr lvl="1"/>
            <a:r>
              <a:rPr lang="en-US" dirty="0" smtClean="0"/>
              <a:t>Go </a:t>
            </a:r>
            <a:r>
              <a:rPr lang="en-US" dirty="0"/>
              <a:t>through the list of candidates and make a list of candidate as per our requirement and qualification and experience</a:t>
            </a:r>
            <a:r>
              <a:rPr lang="en-US" dirty="0" smtClean="0"/>
              <a:t>.</a:t>
            </a:r>
            <a:endParaRPr lang="en-US" dirty="0"/>
          </a:p>
        </p:txBody>
      </p:sp>
    </p:spTree>
    <p:extLst>
      <p:ext uri="{BB962C8B-B14F-4D97-AF65-F5344CB8AC3E}">
        <p14:creationId xmlns:p14="http://schemas.microsoft.com/office/powerpoint/2010/main" val="109325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457200" indent="-457200">
              <a:buFont typeface="+mj-lt"/>
              <a:buAutoNum type="arabicParenR" startAt="7"/>
            </a:pPr>
            <a:r>
              <a:rPr lang="en-US" dirty="0" smtClean="0"/>
              <a:t>Conduct interviews</a:t>
            </a:r>
          </a:p>
          <a:p>
            <a:pPr lvl="1"/>
            <a:r>
              <a:rPr lang="en-US" dirty="0" smtClean="0"/>
              <a:t>Arrange </a:t>
            </a:r>
            <a:r>
              <a:rPr lang="en-US" dirty="0"/>
              <a:t>interview for the selected candidate as per the recruitment plan.</a:t>
            </a:r>
          </a:p>
          <a:p>
            <a:pPr marL="457200" indent="-457200">
              <a:buFont typeface="+mj-lt"/>
              <a:buAutoNum type="arabicParenR" startAt="7"/>
            </a:pPr>
            <a:r>
              <a:rPr lang="en-US" dirty="0" smtClean="0"/>
              <a:t>Select candidate</a:t>
            </a:r>
          </a:p>
          <a:p>
            <a:pPr lvl="1"/>
            <a:r>
              <a:rPr lang="en-US" dirty="0" smtClean="0"/>
              <a:t>Select </a:t>
            </a:r>
            <a:r>
              <a:rPr lang="en-US" dirty="0"/>
              <a:t>the right candidate as per our requirement.</a:t>
            </a:r>
          </a:p>
          <a:p>
            <a:pPr marL="457200" indent="-457200">
              <a:buFont typeface="+mj-lt"/>
              <a:buAutoNum type="arabicParenR" startAt="7"/>
            </a:pPr>
            <a:r>
              <a:rPr lang="en-US" dirty="0" smtClean="0"/>
              <a:t>Finalize recruitment</a:t>
            </a:r>
          </a:p>
          <a:p>
            <a:pPr lvl="1"/>
            <a:r>
              <a:rPr lang="en-US" dirty="0" smtClean="0"/>
              <a:t>Finalize </a:t>
            </a:r>
            <a:r>
              <a:rPr lang="en-US" dirty="0"/>
              <a:t>the recruitment after selecting the </a:t>
            </a:r>
            <a:r>
              <a:rPr lang="en-US" dirty="0" smtClean="0"/>
              <a:t>rights </a:t>
            </a:r>
            <a:r>
              <a:rPr lang="en-US" dirty="0"/>
              <a:t>candidate and finalize them with package and other facilities</a:t>
            </a:r>
            <a:r>
              <a:rPr lang="en-US" dirty="0" smtClean="0"/>
              <a:t>.</a:t>
            </a:r>
            <a:endParaRPr lang="en-US" dirty="0"/>
          </a:p>
        </p:txBody>
      </p:sp>
    </p:spTree>
    <p:extLst>
      <p:ext uri="{BB962C8B-B14F-4D97-AF65-F5344CB8AC3E}">
        <p14:creationId xmlns:p14="http://schemas.microsoft.com/office/powerpoint/2010/main" val="56104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6900" y="2769274"/>
            <a:ext cx="5410200" cy="1569660"/>
          </a:xfrm>
          <a:prstGeom prst="rect">
            <a:avLst/>
          </a:prstGeom>
          <a:noFill/>
        </p:spPr>
        <p:txBody>
          <a:bodyPr wrap="square" lIns="91440" tIns="45720" rIns="91440" bIns="45720">
            <a:spAutoFit/>
          </a:bodyPr>
          <a:lstStyle/>
          <a:p>
            <a:pPr algn="ctr"/>
            <a:r>
              <a:rPr lang="en-US" sz="9600" b="1" dirty="0" smtClean="0">
                <a:ln w="22225">
                  <a:solidFill>
                    <a:schemeClr val="accent2"/>
                  </a:solidFill>
                  <a:prstDash val="solid"/>
                </a:ln>
                <a:solidFill>
                  <a:schemeClr val="accent2">
                    <a:lumMod val="40000"/>
                    <a:lumOff val="60000"/>
                  </a:schemeClr>
                </a:solidFill>
              </a:rPr>
              <a:t>Thank You</a:t>
            </a:r>
            <a:endParaRPr lang="en-US" sz="9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38584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Helps </a:t>
            </a:r>
            <a:r>
              <a:rPr lang="en-US" dirty="0"/>
              <a:t>to introduce new </a:t>
            </a:r>
            <a:r>
              <a:rPr lang="en-US" dirty="0" smtClean="0"/>
              <a:t>products</a:t>
            </a:r>
          </a:p>
          <a:p>
            <a:pPr lvl="1"/>
            <a:r>
              <a:rPr lang="en-US" dirty="0" smtClean="0"/>
              <a:t>Production </a:t>
            </a:r>
            <a:r>
              <a:rPr lang="en-US" dirty="0"/>
              <a:t>management helps to introduce new products in the market. </a:t>
            </a:r>
            <a:endParaRPr lang="en-US" dirty="0" smtClean="0"/>
          </a:p>
          <a:p>
            <a:pPr lvl="1"/>
            <a:r>
              <a:rPr lang="en-US" dirty="0" smtClean="0"/>
              <a:t>It </a:t>
            </a:r>
            <a:r>
              <a:rPr lang="en-US" dirty="0"/>
              <a:t>conducts Research and development (R&amp;D). </a:t>
            </a:r>
            <a:endParaRPr lang="en-US" dirty="0" smtClean="0"/>
          </a:p>
          <a:p>
            <a:pPr lvl="1"/>
            <a:r>
              <a:rPr lang="en-US" dirty="0" smtClean="0"/>
              <a:t>This </a:t>
            </a:r>
            <a:r>
              <a:rPr lang="en-US" dirty="0"/>
              <a:t>helps the firm to develop newer and better quality products</a:t>
            </a:r>
            <a:r>
              <a:rPr lang="en-US" dirty="0" smtClean="0"/>
              <a:t>.</a:t>
            </a:r>
          </a:p>
          <a:p>
            <a:r>
              <a:rPr lang="en-US" dirty="0" smtClean="0"/>
              <a:t>Supports other functional areas</a:t>
            </a:r>
          </a:p>
          <a:p>
            <a:pPr lvl="1"/>
            <a:r>
              <a:rPr lang="en-US" dirty="0" smtClean="0"/>
              <a:t>Production management supports other functional areas in an organization, such as marketing, finance, and personnel. </a:t>
            </a:r>
          </a:p>
          <a:p>
            <a:pPr lvl="1"/>
            <a:r>
              <a:rPr lang="en-US" dirty="0" smtClean="0"/>
              <a:t>The marketing department will find it easier to sell good-quality products, and the finance department will get more funds due to increase in sales. </a:t>
            </a:r>
          </a:p>
          <a:p>
            <a:pPr lvl="1"/>
            <a:r>
              <a:rPr lang="en-US" dirty="0" smtClean="0"/>
              <a:t>It will also get more loans and share capital for expansion and modernization.</a:t>
            </a:r>
          </a:p>
        </p:txBody>
      </p:sp>
    </p:spTree>
    <p:extLst>
      <p:ext uri="{BB962C8B-B14F-4D97-AF65-F5344CB8AC3E}">
        <p14:creationId xmlns:p14="http://schemas.microsoft.com/office/powerpoint/2010/main" val="221090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lvl="1"/>
            <a:r>
              <a:rPr lang="en-US" dirty="0" smtClean="0"/>
              <a:t>The personnel department will be able to manage the human resources effectively due to the better performance of the production department.</a:t>
            </a:r>
          </a:p>
          <a:p>
            <a:r>
              <a:rPr lang="en-US" dirty="0" smtClean="0"/>
              <a:t>Helps </a:t>
            </a:r>
            <a:r>
              <a:rPr lang="en-US" dirty="0"/>
              <a:t>to face </a:t>
            </a:r>
            <a:r>
              <a:rPr lang="en-US" dirty="0" smtClean="0"/>
              <a:t>competition</a:t>
            </a:r>
          </a:p>
          <a:p>
            <a:pPr lvl="1"/>
            <a:r>
              <a:rPr lang="en-US" dirty="0" smtClean="0"/>
              <a:t>Production </a:t>
            </a:r>
            <a:r>
              <a:rPr lang="en-US" dirty="0"/>
              <a:t>management helps the firm to face competition in the </a:t>
            </a:r>
            <a:r>
              <a:rPr lang="en-US" dirty="0" smtClean="0"/>
              <a:t>market by producing products </a:t>
            </a:r>
            <a:r>
              <a:rPr lang="en-US" dirty="0"/>
              <a:t>of </a:t>
            </a:r>
            <a:r>
              <a:rPr lang="en-US" dirty="0">
                <a:solidFill>
                  <a:srgbClr val="FF0000"/>
                </a:solidFill>
              </a:rPr>
              <a:t>right quantity</a:t>
            </a:r>
            <a:r>
              <a:rPr lang="en-US" dirty="0"/>
              <a:t>, </a:t>
            </a:r>
            <a:r>
              <a:rPr lang="en-US" dirty="0">
                <a:solidFill>
                  <a:srgbClr val="FF0000"/>
                </a:solidFill>
              </a:rPr>
              <a:t>right quality</a:t>
            </a:r>
            <a:r>
              <a:rPr lang="en-US" dirty="0"/>
              <a:t>, </a:t>
            </a:r>
            <a:r>
              <a:rPr lang="en-US" dirty="0" smtClean="0">
                <a:solidFill>
                  <a:srgbClr val="FF0000"/>
                </a:solidFill>
              </a:rPr>
              <a:t>right </a:t>
            </a:r>
            <a:r>
              <a:rPr lang="en-US" dirty="0">
                <a:solidFill>
                  <a:srgbClr val="FF0000"/>
                </a:solidFill>
              </a:rPr>
              <a:t>price</a:t>
            </a:r>
            <a:r>
              <a:rPr lang="en-US" dirty="0"/>
              <a:t> and at the </a:t>
            </a:r>
            <a:r>
              <a:rPr lang="en-US" dirty="0">
                <a:solidFill>
                  <a:srgbClr val="FF0000"/>
                </a:solidFill>
              </a:rPr>
              <a:t>right time</a:t>
            </a:r>
            <a:r>
              <a:rPr lang="en-US" dirty="0"/>
              <a:t>. </a:t>
            </a:r>
            <a:endParaRPr lang="en-US" dirty="0" smtClean="0"/>
          </a:p>
          <a:p>
            <a:r>
              <a:rPr lang="en-US" dirty="0" smtClean="0"/>
              <a:t>Optimum </a:t>
            </a:r>
            <a:r>
              <a:rPr lang="en-US" dirty="0"/>
              <a:t>utilization of </a:t>
            </a:r>
            <a:r>
              <a:rPr lang="en-US" dirty="0" smtClean="0"/>
              <a:t>resources</a:t>
            </a:r>
          </a:p>
          <a:p>
            <a:pPr lvl="1"/>
            <a:r>
              <a:rPr lang="en-US" dirty="0" smtClean="0"/>
              <a:t>Production </a:t>
            </a:r>
            <a:r>
              <a:rPr lang="en-US" dirty="0"/>
              <a:t>management facilitates optimum utilization of resources such as manpower, machines, etc. </a:t>
            </a:r>
          </a:p>
          <a:p>
            <a:pPr lvl="1"/>
            <a:r>
              <a:rPr lang="en-US" dirty="0" smtClean="0"/>
              <a:t>This </a:t>
            </a:r>
            <a:r>
              <a:rPr lang="en-US" dirty="0"/>
              <a:t>will bring higher returns to the organization</a:t>
            </a:r>
            <a:r>
              <a:rPr lang="en-US" dirty="0" smtClean="0"/>
              <a:t>.</a:t>
            </a:r>
            <a:endParaRPr lang="en-US" dirty="0"/>
          </a:p>
        </p:txBody>
      </p:sp>
    </p:spTree>
    <p:extLst>
      <p:ext uri="{BB962C8B-B14F-4D97-AF65-F5344CB8AC3E}">
        <p14:creationId xmlns:p14="http://schemas.microsoft.com/office/powerpoint/2010/main" val="116972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Minimizes </a:t>
            </a:r>
            <a:r>
              <a:rPr lang="en-US" dirty="0"/>
              <a:t>cost of </a:t>
            </a:r>
            <a:r>
              <a:rPr lang="en-US" dirty="0" smtClean="0"/>
              <a:t>production</a:t>
            </a:r>
          </a:p>
          <a:p>
            <a:pPr lvl="1"/>
            <a:r>
              <a:rPr lang="en-US" dirty="0" smtClean="0"/>
              <a:t>Production </a:t>
            </a:r>
            <a:r>
              <a:rPr lang="en-US" dirty="0"/>
              <a:t>management </a:t>
            </a:r>
            <a:r>
              <a:rPr lang="en-US" dirty="0" smtClean="0"/>
              <a:t>tries </a:t>
            </a:r>
            <a:r>
              <a:rPr lang="en-US" dirty="0"/>
              <a:t>to maximize the output and minimize the inputs. </a:t>
            </a:r>
          </a:p>
          <a:p>
            <a:pPr lvl="1"/>
            <a:r>
              <a:rPr lang="en-US" dirty="0" smtClean="0"/>
              <a:t>This </a:t>
            </a:r>
            <a:r>
              <a:rPr lang="en-US" dirty="0"/>
              <a:t>helps the firm to achieve its cost reduction and efficiency objective.</a:t>
            </a:r>
          </a:p>
          <a:p>
            <a:r>
              <a:rPr lang="en-US" dirty="0" smtClean="0"/>
              <a:t>Expansion </a:t>
            </a:r>
            <a:r>
              <a:rPr lang="en-US" dirty="0"/>
              <a:t>of the </a:t>
            </a:r>
            <a:r>
              <a:rPr lang="en-US" dirty="0" smtClean="0"/>
              <a:t>firm</a:t>
            </a:r>
          </a:p>
          <a:p>
            <a:pPr lvl="1"/>
            <a:r>
              <a:rPr lang="en-US" dirty="0" smtClean="0"/>
              <a:t>Production </a:t>
            </a:r>
            <a:r>
              <a:rPr lang="en-US" dirty="0"/>
              <a:t>management </a:t>
            </a:r>
            <a:r>
              <a:rPr lang="en-US" dirty="0" smtClean="0"/>
              <a:t>tries </a:t>
            </a:r>
            <a:r>
              <a:rPr lang="en-US" dirty="0"/>
              <a:t>to improve quality and reduce costs. </a:t>
            </a:r>
            <a:endParaRPr lang="en-US" dirty="0" smtClean="0"/>
          </a:p>
          <a:p>
            <a:pPr lvl="1"/>
            <a:r>
              <a:rPr lang="en-US" dirty="0" smtClean="0"/>
              <a:t>This </a:t>
            </a:r>
            <a:r>
              <a:rPr lang="en-US" dirty="0"/>
              <a:t>helps the firm to earn higher profits. </a:t>
            </a:r>
            <a:endParaRPr lang="en-US" dirty="0" smtClean="0"/>
          </a:p>
          <a:p>
            <a:pPr lvl="1"/>
            <a:r>
              <a:rPr lang="en-US" dirty="0" smtClean="0"/>
              <a:t>These </a:t>
            </a:r>
            <a:r>
              <a:rPr lang="en-US" dirty="0"/>
              <a:t>profits help the firm to expand and grow</a:t>
            </a:r>
            <a:r>
              <a:rPr lang="en-US" dirty="0" smtClean="0"/>
              <a:t>.</a:t>
            </a:r>
            <a:endParaRPr lang="en-US" dirty="0"/>
          </a:p>
        </p:txBody>
      </p:sp>
    </p:spTree>
    <p:extLst>
      <p:ext uri="{BB962C8B-B14F-4D97-AF65-F5344CB8AC3E}">
        <p14:creationId xmlns:p14="http://schemas.microsoft.com/office/powerpoint/2010/main" val="405679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a:t>
            </a:r>
            <a:r>
              <a:rPr lang="en-US" dirty="0"/>
              <a:t>of </a:t>
            </a:r>
            <a:r>
              <a:rPr lang="en-US" dirty="0" smtClean="0"/>
              <a:t>PM</a:t>
            </a:r>
            <a:endParaRPr lang="en-US" dirty="0"/>
          </a:p>
        </p:txBody>
      </p:sp>
      <p:sp>
        <p:nvSpPr>
          <p:cNvPr id="3" name="Content Placeholder 2"/>
          <p:cNvSpPr>
            <a:spLocks noGrp="1"/>
          </p:cNvSpPr>
          <p:nvPr>
            <p:ph idx="1"/>
          </p:nvPr>
        </p:nvSpPr>
        <p:spPr/>
        <p:txBody>
          <a:bodyPr/>
          <a:lstStyle/>
          <a:p>
            <a:r>
              <a:rPr lang="en-US" dirty="0" smtClean="0"/>
              <a:t>Higher </a:t>
            </a:r>
            <a:r>
              <a:rPr lang="en-US" dirty="0"/>
              <a:t>standard of </a:t>
            </a:r>
            <a:r>
              <a:rPr lang="en-US" dirty="0" smtClean="0"/>
              <a:t>living</a:t>
            </a:r>
          </a:p>
          <a:p>
            <a:pPr lvl="1"/>
            <a:r>
              <a:rPr lang="en-US" dirty="0" smtClean="0"/>
              <a:t>Production </a:t>
            </a:r>
            <a:r>
              <a:rPr lang="en-US" dirty="0"/>
              <a:t>management conducts continuous </a:t>
            </a:r>
            <a:r>
              <a:rPr lang="en-US" dirty="0" smtClean="0"/>
              <a:t>R &amp; D. So </a:t>
            </a:r>
            <a:r>
              <a:rPr lang="en-US" dirty="0"/>
              <a:t>they produce new and better varieties of products. </a:t>
            </a:r>
            <a:endParaRPr lang="en-US" dirty="0" smtClean="0"/>
          </a:p>
          <a:p>
            <a:pPr lvl="1"/>
            <a:r>
              <a:rPr lang="en-US" dirty="0" smtClean="0"/>
              <a:t>People </a:t>
            </a:r>
            <a:r>
              <a:rPr lang="en-US" dirty="0"/>
              <a:t>use these products and enjoy a higher standard of living.</a:t>
            </a:r>
          </a:p>
          <a:p>
            <a:r>
              <a:rPr lang="en-US" dirty="0" smtClean="0"/>
              <a:t>Generates employment</a:t>
            </a:r>
          </a:p>
          <a:p>
            <a:pPr lvl="1"/>
            <a:r>
              <a:rPr lang="en-US" dirty="0" smtClean="0"/>
              <a:t>Production </a:t>
            </a:r>
            <a:r>
              <a:rPr lang="en-US" dirty="0"/>
              <a:t>activities create many different job opportunities in the country, either directly or indirectly. </a:t>
            </a:r>
            <a:endParaRPr lang="en-US" dirty="0" smtClean="0"/>
          </a:p>
          <a:p>
            <a:pPr lvl="1"/>
            <a:r>
              <a:rPr lang="en-US" dirty="0" smtClean="0"/>
              <a:t>Direct </a:t>
            </a:r>
            <a:r>
              <a:rPr lang="en-US" dirty="0"/>
              <a:t>employment is generated in the production area, and indirect employment is generated in the supporting areas such as marketing, finance, customer support, etc</a:t>
            </a:r>
            <a:r>
              <a:rPr lang="en-US" dirty="0" smtClean="0"/>
              <a:t>.</a:t>
            </a:r>
            <a:endParaRPr lang="en-US" dirty="0"/>
          </a:p>
        </p:txBody>
      </p:sp>
    </p:spTree>
    <p:extLst>
      <p:ext uri="{BB962C8B-B14F-4D97-AF65-F5344CB8AC3E}">
        <p14:creationId xmlns:p14="http://schemas.microsoft.com/office/powerpoint/2010/main" val="189201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17717</TotalTime>
  <Words>3943</Words>
  <Application>Microsoft Office PowerPoint</Application>
  <PresentationFormat>On-screen Show (4:3)</PresentationFormat>
  <Paragraphs>381</Paragraphs>
  <Slides>59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Courier New</vt:lpstr>
      <vt:lpstr>Open Sans</vt:lpstr>
      <vt:lpstr>Open Sans Extrabold</vt:lpstr>
      <vt:lpstr>Open Sans Semibold</vt:lpstr>
      <vt:lpstr>Times New Roman</vt:lpstr>
      <vt:lpstr>Wingdings</vt:lpstr>
      <vt:lpstr>Office Theme</vt:lpstr>
      <vt:lpstr>Unit-9 Introduction to Production Management &amp; HRM</vt:lpstr>
      <vt:lpstr>Outlines</vt:lpstr>
      <vt:lpstr>Production Management</vt:lpstr>
      <vt:lpstr>Production Management</vt:lpstr>
      <vt:lpstr>Objectives of Production Management</vt:lpstr>
      <vt:lpstr>Cont…</vt:lpstr>
      <vt:lpstr>Cont…</vt:lpstr>
      <vt:lpstr>Cont…</vt:lpstr>
      <vt:lpstr>Importance of PM</vt:lpstr>
      <vt:lpstr>Cont…</vt:lpstr>
      <vt:lpstr>Cont…</vt:lpstr>
      <vt:lpstr>Functions of PM</vt:lpstr>
      <vt:lpstr>Selection of Product and Design</vt:lpstr>
      <vt:lpstr>Selection of Production Process</vt:lpstr>
      <vt:lpstr>Selecting Right Production Capacity</vt:lpstr>
      <vt:lpstr>Production Planning</vt:lpstr>
      <vt:lpstr>Production Control</vt:lpstr>
      <vt:lpstr>Quality and Cost Control</vt:lpstr>
      <vt:lpstr>Inventory Control</vt:lpstr>
      <vt:lpstr>Maintenance and Replacement of Machines</vt:lpstr>
      <vt:lpstr>Plant Layout</vt:lpstr>
      <vt:lpstr>Types of Plant Layout</vt:lpstr>
      <vt:lpstr>Process Layout</vt:lpstr>
      <vt:lpstr>Product (Assembly Line) Layout</vt:lpstr>
      <vt:lpstr>Cellular Manufacturing Layout</vt:lpstr>
      <vt:lpstr>Fixed-Position Layouts</vt:lpstr>
      <vt:lpstr>Hybrid (mixed) Layouts</vt:lpstr>
      <vt:lpstr>Factors Affecting Plant Layout</vt:lpstr>
      <vt:lpstr>Cont…</vt:lpstr>
      <vt:lpstr>Cont…</vt:lpstr>
      <vt:lpstr>Cont…</vt:lpstr>
      <vt:lpstr>Plant Location</vt:lpstr>
      <vt:lpstr>Factors Affecting Plant Location</vt:lpstr>
      <vt:lpstr>Cont…</vt:lpstr>
      <vt:lpstr>Cont…</vt:lpstr>
      <vt:lpstr>Cont…</vt:lpstr>
      <vt:lpstr>Human Resource Management (HRM)</vt:lpstr>
      <vt:lpstr>Objectives of HRM</vt:lpstr>
      <vt:lpstr>Cont…</vt:lpstr>
      <vt:lpstr>Cont…</vt:lpstr>
      <vt:lpstr>Manpower Planning</vt:lpstr>
      <vt:lpstr>Process of Manpower Planning</vt:lpstr>
      <vt:lpstr>Analyzing the Current Manpower Inventory</vt:lpstr>
      <vt:lpstr>Making Future Manpower Forecasts</vt:lpstr>
      <vt:lpstr>Cont…</vt:lpstr>
      <vt:lpstr>Developing Employment Programs</vt:lpstr>
      <vt:lpstr>Design Training Programs</vt:lpstr>
      <vt:lpstr>Sources of Recruitment</vt:lpstr>
      <vt:lpstr>Cont…</vt:lpstr>
      <vt:lpstr>Cont…</vt:lpstr>
      <vt:lpstr>Cont…</vt:lpstr>
      <vt:lpstr>Cont…</vt:lpstr>
      <vt:lpstr>Cont…</vt:lpstr>
      <vt:lpstr>Cont…</vt:lpstr>
      <vt:lpstr>Cont…</vt:lpstr>
      <vt:lpstr>Process (Steps) of Selection</vt:lpstr>
      <vt:lpstr>Cont…</vt:lpstr>
      <vt:lpstr>Cont…</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cp:lastModifiedBy>
  <cp:revision>1736</cp:revision>
  <dcterms:created xsi:type="dcterms:W3CDTF">2013-05-17T03:00:03Z</dcterms:created>
  <dcterms:modified xsi:type="dcterms:W3CDTF">2017-10-24T06:50:49Z</dcterms:modified>
</cp:coreProperties>
</file>