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2.xml" ContentType="application/vnd.openxmlformats-officedocument.presentationml.notesSlide+xml"/>
  <Override PartName="/ppt/tags/tag15.xml" ContentType="application/vnd.openxmlformats-officedocument.presentationml.tags+xml"/>
  <Override PartName="/ppt/notesSlides/notesSlide13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HI3ryPuUIcuSdYS9XFB3xw==" hashData="oUBZk0z4LuY757fN79O7rRHbUHY="/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524"/>
    <a:srgbClr val="008000"/>
    <a:srgbClr val="385D8A"/>
    <a:srgbClr val="34495E"/>
    <a:srgbClr val="FDFDFD"/>
    <a:srgbClr val="EAEAEA"/>
    <a:srgbClr val="F8F8F8"/>
    <a:srgbClr val="FF6702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56" autoAdjust="0"/>
    <p:restoredTop sz="94543" autoAdjust="0"/>
  </p:normalViewPr>
  <p:slideViewPr>
    <p:cSldViewPr>
      <p:cViewPr varScale="1">
        <p:scale>
          <a:sx n="63" d="100"/>
          <a:sy n="63" d="100"/>
        </p:scale>
        <p:origin x="-1382" y="-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4/28/2017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6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67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Abstraction provides you a generalized view of your classes or object by providing relevant information.</a:t>
            </a:r>
            <a:b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Abstraction is the process of hiding the working style of an object, and showing the information of an object in understandable manner.</a:t>
            </a:r>
            <a:b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am giving real life Example of Abstraction: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Suppose you have an object Mobile Phone.</a:t>
            </a:r>
            <a:b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Suppose you have 3 mobile phones as following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Nokia 1400 (Features- Calling, SMS)</a:t>
            </a:r>
            <a:b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Nokia 2700 (Features- Calling, SMS, FM Radio, MP3, Camera)</a:t>
            </a:r>
            <a:b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Black Berry (Features- Calling, SMS, FM Radio, MP3, Camera, Video Recording, Reading E-mails)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 information (Necessary and Common Information) for the object “Mobile Phone” is make a call to any number and can send SMS.”</a:t>
            </a:r>
            <a:b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that, for mobile phone object you will have abstract class like following:-</a:t>
            </a:r>
            <a:b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source code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Abstraction means putting all the variables and methods in a class which are necessary.</a:t>
            </a:r>
            <a:b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example: – Abstract class and abstract method.</a:t>
            </a:r>
            <a:b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Abstraction is the common thing.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Example:</a:t>
            </a:r>
            <a:b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somebody in your collage tell you to fill application form, you will fill your details like name, address, data of birth, which semester, percentage you have got etc.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some doctor gives you an application to fill the details, you will fill the details like name, address, date of birth, blood group, height and weight.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 in the above example what is the common thing?</a:t>
            </a:r>
            <a:b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Age, name, address so you can create the class which consist of common thing that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16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66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992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5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49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31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4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31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96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75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Describe car Properties:</a:t>
            </a:r>
            <a:r>
              <a:rPr lang="en-IN" baseline="0" dirty="0" smtClean="0"/>
              <a:t> Make, Model, </a:t>
            </a:r>
            <a:r>
              <a:rPr lang="en-IN" baseline="0" dirty="0" err="1" smtClean="0"/>
              <a:t>Color</a:t>
            </a:r>
            <a:r>
              <a:rPr lang="en-IN" baseline="0" dirty="0" smtClean="0"/>
              <a:t>, Year, Price</a:t>
            </a:r>
          </a:p>
          <a:p>
            <a:r>
              <a:rPr lang="en-IN" baseline="0" dirty="0" smtClean="0"/>
              <a:t>Actions Start, Drive, Park</a:t>
            </a:r>
          </a:p>
          <a:p>
            <a:r>
              <a:rPr lang="en-IN" baseline="0" dirty="0" smtClean="0"/>
              <a:t>Thing happens to a car Events </a:t>
            </a:r>
            <a:r>
              <a:rPr lang="en-IN" baseline="0" dirty="0" err="1" smtClean="0"/>
              <a:t>On_Strart</a:t>
            </a:r>
            <a:r>
              <a:rPr lang="en-IN" baseline="0" dirty="0" smtClean="0"/>
              <a:t>(Turn on head light),</a:t>
            </a:r>
            <a:r>
              <a:rPr lang="en-IN" baseline="0" dirty="0" err="1" smtClean="0"/>
              <a:t>On_Parked</a:t>
            </a:r>
            <a:r>
              <a:rPr lang="en-IN" baseline="0" dirty="0" smtClean="0"/>
              <a:t>, </a:t>
            </a:r>
            <a:r>
              <a:rPr lang="en-IN" baseline="0" dirty="0" err="1" smtClean="0"/>
              <a:t>On_Brake</a:t>
            </a:r>
            <a:r>
              <a:rPr lang="en-IN" baseline="0" dirty="0" smtClean="0"/>
              <a:t> </a:t>
            </a:r>
          </a:p>
          <a:p>
            <a:r>
              <a:rPr lang="en-IN" baseline="0" dirty="0" smtClean="0"/>
              <a:t>These are backbone of object oriented programming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66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09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Unit-1</a:t>
            </a:r>
            <a:r>
              <a:rPr lang="da-DK" sz="16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N" sz="1600" kern="1200" dirty="0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Concepts of OOP                         </a:t>
            </a:r>
            <a:r>
              <a:rPr lang="da-DK" sz="1600" baseline="0" noProof="1" smtClean="0">
                <a:solidFill>
                  <a:srgbClr val="F8F8F8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             </a:t>
            </a:r>
            <a:r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</a:t>
            </a:r>
            <a:r>
              <a:rPr lang="da-DK" sz="16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            </a:t>
            </a:r>
            <a:fld id="{6E8469F3-9EE8-43CF-BEDC-475B89412D1D}" type="slidenum"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>
                <a:defRPr/>
              </a:pPr>
              <a:t>‹#›</a:t>
            </a:fld>
            <a:endParaRPr lang="da-DK" sz="16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8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21.jpg"/><Relationship Id="rId5" Type="http://schemas.openxmlformats.org/officeDocument/2006/relationships/image" Target="../media/image20.gif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2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495800"/>
          </a:xfrm>
          <a:prstGeom prst="rect">
            <a:avLst/>
          </a:prstGeom>
          <a:solidFill>
            <a:srgbClr val="FF67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346" y="4800600"/>
            <a:ext cx="5476766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Prof.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Rupesh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 G.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Vaishnav</a:t>
            </a:r>
            <a:endParaRPr lang="en-US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rupesh.vaishnav@darshan.ac.in</a:t>
            </a:r>
          </a:p>
          <a:p>
            <a:pPr algn="l">
              <a:spcBef>
                <a:spcPts val="0"/>
              </a:spcBef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94280-37452</a:t>
            </a: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Computer Engineering      	                                  Darshan </a:t>
            </a: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99" y="1295399"/>
            <a:ext cx="8708637" cy="3200401"/>
          </a:xfrm>
        </p:spPr>
        <p:txBody>
          <a:bodyPr anchor="b">
            <a:noAutofit/>
          </a:bodyPr>
          <a:lstStyle/>
          <a:p>
            <a:pPr algn="l"/>
            <a: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UNIT-1</a:t>
            </a:r>
            <a:b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IN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Concepts of OOP</a:t>
            </a:r>
            <a:endParaRPr lang="en-US" sz="7200" b="1" dirty="0">
              <a:solidFill>
                <a:schemeClr val="bg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458" y="5085184"/>
            <a:ext cx="3329979" cy="76871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55" t="6451" r="19355" b="6453"/>
          <a:stretch/>
        </p:blipFill>
        <p:spPr>
          <a:xfrm>
            <a:off x="7653963" y="116632"/>
            <a:ext cx="1368152" cy="19442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200" b="1" dirty="0" smtClean="0">
                <a:latin typeface="+mj-lt"/>
              </a:rPr>
              <a:t>Class</a:t>
            </a:r>
            <a:endParaRPr lang="en-IN" sz="4200" b="1" dirty="0">
              <a:latin typeface="+mj-lt"/>
            </a:endParaRPr>
          </a:p>
        </p:txBody>
      </p:sp>
      <p:pic>
        <p:nvPicPr>
          <p:cNvPr id="6" name="Picture 2" descr="Image resul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399"/>
            <a:ext cx="4323685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325" y="1676400"/>
            <a:ext cx="3495675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9433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OOP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Real Time Systems Design</a:t>
            </a:r>
          </a:p>
          <a:p>
            <a:r>
              <a:rPr lang="en-IN" dirty="0"/>
              <a:t>Simulation and </a:t>
            </a:r>
            <a:r>
              <a:rPr lang="en-IN" dirty="0" err="1"/>
              <a:t>Modeling</a:t>
            </a:r>
            <a:r>
              <a:rPr lang="en-IN" dirty="0"/>
              <a:t> System</a:t>
            </a:r>
          </a:p>
          <a:p>
            <a:r>
              <a:rPr lang="en-IN" dirty="0"/>
              <a:t>Object Oriented Database</a:t>
            </a:r>
          </a:p>
          <a:p>
            <a:r>
              <a:rPr lang="en-IN" dirty="0" smtClean="0"/>
              <a:t>Client-Server </a:t>
            </a:r>
            <a:r>
              <a:rPr lang="en-IN" dirty="0"/>
              <a:t>System</a:t>
            </a:r>
          </a:p>
          <a:p>
            <a:r>
              <a:rPr lang="en-IN" dirty="0" smtClean="0"/>
              <a:t>Neural </a:t>
            </a:r>
            <a:r>
              <a:rPr lang="en-IN" dirty="0"/>
              <a:t>Networking and Parallel Programming</a:t>
            </a:r>
          </a:p>
          <a:p>
            <a:r>
              <a:rPr lang="en-IN" dirty="0"/>
              <a:t>Decision Support and Office Automation Systems</a:t>
            </a:r>
          </a:p>
          <a:p>
            <a:r>
              <a:rPr lang="en-IN" dirty="0"/>
              <a:t>CIM/CAD/CAM Systems</a:t>
            </a:r>
          </a:p>
          <a:p>
            <a:r>
              <a:rPr lang="en-IN" dirty="0"/>
              <a:t>AI and Expert Systems</a:t>
            </a:r>
          </a:p>
        </p:txBody>
      </p:sp>
    </p:spTree>
    <p:extLst>
      <p:ext uri="{BB962C8B-B14F-4D97-AF65-F5344CB8AC3E}">
        <p14:creationId xmlns:p14="http://schemas.microsoft.com/office/powerpoint/2010/main" val="390220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dirty="0" smtClean="0"/>
              <a:t>Procedural Vs. Object Oriented Programming</a:t>
            </a:r>
            <a:endParaRPr lang="en-IN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035376"/>
              </p:ext>
            </p:extLst>
          </p:nvPr>
        </p:nvGraphicFramePr>
        <p:xfrm>
          <a:off x="228600" y="990600"/>
          <a:ext cx="8763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0"/>
                <a:gridCol w="4381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POP 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OOP</a:t>
                      </a:r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723867"/>
              </p:ext>
            </p:extLst>
          </p:nvPr>
        </p:nvGraphicFramePr>
        <p:xfrm>
          <a:off x="228600" y="1481796"/>
          <a:ext cx="8763000" cy="762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381500"/>
                <a:gridCol w="4381500"/>
              </a:tblGrid>
              <a:tr h="370840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Emphasis is on doing things not on data, means it is function driven</a:t>
                      </a:r>
                      <a:endParaRPr lang="en-IN" sz="2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Emphasis is on data rather than procedure, means object driven</a:t>
                      </a:r>
                      <a:endParaRPr lang="en-IN" sz="2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860631"/>
              </p:ext>
            </p:extLst>
          </p:nvPr>
        </p:nvGraphicFramePr>
        <p:xfrm>
          <a:off x="228600" y="2312962"/>
          <a:ext cx="8763000" cy="762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381500"/>
                <a:gridCol w="4381500"/>
              </a:tblGrid>
              <a:tr h="370840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 focus is on the function and procedures that operate on data</a:t>
                      </a:r>
                      <a:endParaRPr lang="en-IN" sz="2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 focus is on the data that is being operated</a:t>
                      </a:r>
                      <a:endParaRPr lang="en-IN" sz="2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670988"/>
              </p:ext>
            </p:extLst>
          </p:nvPr>
        </p:nvGraphicFramePr>
        <p:xfrm>
          <a:off x="228600" y="3152336"/>
          <a:ext cx="8763000" cy="762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381500"/>
                <a:gridCol w="4381500"/>
              </a:tblGrid>
              <a:tr h="370840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Down approach in program design</a:t>
                      </a:r>
                      <a:endParaRPr lang="en-IN" sz="2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Bottom Up approach in program design</a:t>
                      </a:r>
                      <a:endParaRPr lang="en-IN" sz="2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97631"/>
              </p:ext>
            </p:extLst>
          </p:nvPr>
        </p:nvGraphicFramePr>
        <p:xfrm>
          <a:off x="228600" y="3990536"/>
          <a:ext cx="8763000" cy="1097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381500"/>
                <a:gridCol w="4381500"/>
              </a:tblGrid>
              <a:tr h="370840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Large programs are divided into smaller programs known as functions</a:t>
                      </a:r>
                      <a:endParaRPr lang="en-IN" sz="2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2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Large programs are divided into classes and objects</a:t>
                      </a:r>
                      <a:endParaRPr lang="en-IN" sz="2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823923"/>
              </p:ext>
            </p:extLst>
          </p:nvPr>
        </p:nvGraphicFramePr>
        <p:xfrm>
          <a:off x="228600" y="5166368"/>
          <a:ext cx="8763000" cy="762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381500"/>
                <a:gridCol w="4381500"/>
              </a:tblGrid>
              <a:tr h="370840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Most of the functions share global data</a:t>
                      </a:r>
                      <a:endParaRPr lang="en-IN" sz="2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is tied together with function in the data structure</a:t>
                      </a:r>
                      <a:endParaRPr lang="en-IN" sz="2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536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dirty="0"/>
              <a:t>Procedural Vs. Object Oriented Programming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5441683"/>
              </p:ext>
            </p:extLst>
          </p:nvPr>
        </p:nvGraphicFramePr>
        <p:xfrm>
          <a:off x="228600" y="1495864"/>
          <a:ext cx="8763000" cy="1097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381500"/>
                <a:gridCol w="4381500"/>
              </a:tblGrid>
              <a:tr h="370840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moves openly in the system from one function to another function</a:t>
                      </a:r>
                      <a:endParaRPr lang="en-IN" sz="2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is hidden and cannot be accessed by external functions</a:t>
                      </a:r>
                      <a:endParaRPr lang="en-IN" sz="2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932191"/>
              </p:ext>
            </p:extLst>
          </p:nvPr>
        </p:nvGraphicFramePr>
        <p:xfrm>
          <a:off x="228600" y="990600"/>
          <a:ext cx="8763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0"/>
                <a:gridCol w="4381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POP 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OOP</a:t>
                      </a:r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953145"/>
              </p:ext>
            </p:extLst>
          </p:nvPr>
        </p:nvGraphicFramePr>
        <p:xfrm>
          <a:off x="228600" y="2659966"/>
          <a:ext cx="8763000" cy="762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381500"/>
                <a:gridCol w="4381500"/>
              </a:tblGrid>
              <a:tr h="370840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IN" sz="2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Adding of data and function is difficult</a:t>
                      </a:r>
                      <a:endParaRPr lang="en-IN" sz="2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IN" sz="2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Adding of data and function is easy</a:t>
                      </a:r>
                      <a:endParaRPr lang="en-IN" sz="2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894441"/>
              </p:ext>
            </p:extLst>
          </p:nvPr>
        </p:nvGraphicFramePr>
        <p:xfrm>
          <a:off x="228600" y="3505200"/>
          <a:ext cx="8763000" cy="670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381500"/>
                <a:gridCol w="43815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cannot declare namespace directly</a:t>
                      </a:r>
                      <a:endParaRPr lang="en-IN" sz="2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can use name space directly,</a:t>
                      </a:r>
                      <a:endParaRPr lang="en-IN" sz="2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Ex: using namespace </a:t>
                      </a:r>
                      <a:r>
                        <a:rPr lang="en-US" sz="2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  <a:r>
                        <a:rPr lang="en-US" sz="2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IN" sz="2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035060"/>
              </p:ext>
            </p:extLst>
          </p:nvPr>
        </p:nvGraphicFramePr>
        <p:xfrm>
          <a:off x="228600" y="4260166"/>
          <a:ext cx="8763000" cy="13411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381500"/>
                <a:gridCol w="43815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2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Concepts like inheritance, polymorphism, data encapsulation, abstraction, access </a:t>
                      </a:r>
                      <a:r>
                        <a:rPr lang="en-IN" sz="22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specifiers</a:t>
                      </a:r>
                      <a:r>
                        <a:rPr lang="en-IN" sz="2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are not available.</a:t>
                      </a:r>
                      <a:endParaRPr lang="en-IN" sz="2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2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Concepts like inheritance, polymorphism, data encapsulation, abstraction, access </a:t>
                      </a:r>
                      <a:r>
                        <a:rPr lang="en-IN" sz="22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specifiers</a:t>
                      </a:r>
                      <a:r>
                        <a:rPr lang="en-IN" sz="2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are available and can be used easily</a:t>
                      </a:r>
                      <a:endParaRPr lang="en-IN" sz="2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564385"/>
              </p:ext>
            </p:extLst>
          </p:nvPr>
        </p:nvGraphicFramePr>
        <p:xfrm>
          <a:off x="228600" y="5659902"/>
          <a:ext cx="87630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381500"/>
                <a:gridCol w="43815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r-FR" sz="22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Examples</a:t>
                      </a:r>
                      <a:r>
                        <a:rPr lang="fr-FR" sz="2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C, Fortran, Pascal, etc…</a:t>
                      </a:r>
                      <a:endParaRPr lang="en-IN" sz="2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r-FR" sz="22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Examples</a:t>
                      </a:r>
                      <a:r>
                        <a:rPr lang="fr-FR" sz="2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C++, Java, C#, etc…</a:t>
                      </a:r>
                      <a:endParaRPr lang="en-IN" sz="2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488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of OOP (A.E.I.P)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mainly four OOP Principles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Pentagon 7"/>
          <p:cNvSpPr/>
          <p:nvPr/>
        </p:nvSpPr>
        <p:spPr>
          <a:xfrm>
            <a:off x="685800" y="1676400"/>
            <a:ext cx="3581400" cy="7620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Abstraction</a:t>
            </a:r>
            <a:endParaRPr lang="en-US" sz="4000" b="1" dirty="0"/>
          </a:p>
        </p:txBody>
      </p:sp>
      <p:sp>
        <p:nvSpPr>
          <p:cNvPr id="9" name="Pentagon 8"/>
          <p:cNvSpPr/>
          <p:nvPr/>
        </p:nvSpPr>
        <p:spPr>
          <a:xfrm>
            <a:off x="685800" y="2743200"/>
            <a:ext cx="3584448" cy="7620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/>
              <a:t>Encapsulation</a:t>
            </a:r>
          </a:p>
        </p:txBody>
      </p:sp>
      <p:sp>
        <p:nvSpPr>
          <p:cNvPr id="10" name="Pentagon 9"/>
          <p:cNvSpPr/>
          <p:nvPr/>
        </p:nvSpPr>
        <p:spPr>
          <a:xfrm>
            <a:off x="685800" y="3810000"/>
            <a:ext cx="3584448" cy="7620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Inheritance</a:t>
            </a:r>
            <a:endParaRPr lang="en-US" sz="4000" b="1" dirty="0"/>
          </a:p>
        </p:txBody>
      </p:sp>
      <p:sp>
        <p:nvSpPr>
          <p:cNvPr id="11" name="Pentagon 10"/>
          <p:cNvSpPr/>
          <p:nvPr/>
        </p:nvSpPr>
        <p:spPr>
          <a:xfrm>
            <a:off x="685800" y="4876800"/>
            <a:ext cx="3584448" cy="7620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Polymorphism</a:t>
            </a:r>
            <a:endParaRPr lang="en-US" sz="40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123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chemeClr val="tx1">
                  <a:lumMod val="95000"/>
                  <a:lumOff val="5000"/>
                </a:schemeClr>
              </a:buClr>
            </a:pPr>
            <a:r>
              <a:rPr lang="en-US" b="1" dirty="0" smtClean="0">
                <a:solidFill>
                  <a:schemeClr val="tx2"/>
                </a:solidFill>
              </a:rPr>
              <a:t>Abstraction</a:t>
            </a:r>
            <a:r>
              <a:rPr lang="en-US" dirty="0" smtClean="0"/>
              <a:t> refers to the act of representing essential features without including the background details or explanations.</a:t>
            </a:r>
          </a:p>
          <a:p>
            <a:pPr algn="just">
              <a:buClr>
                <a:schemeClr val="tx1">
                  <a:lumMod val="95000"/>
                  <a:lumOff val="5000"/>
                </a:schemeClr>
              </a:buClr>
            </a:pPr>
            <a:r>
              <a:rPr lang="en-IN" b="1" dirty="0">
                <a:solidFill>
                  <a:schemeClr val="tx2"/>
                </a:solidFill>
              </a:rPr>
              <a:t>Abstraction</a:t>
            </a:r>
            <a:r>
              <a:rPr lang="en-IN" dirty="0"/>
              <a:t> provides you a generalized view of your classes or object by providing relevant information.</a:t>
            </a:r>
          </a:p>
          <a:p>
            <a:pPr algn="just">
              <a:buClr>
                <a:schemeClr val="tx1">
                  <a:lumMod val="95000"/>
                  <a:lumOff val="5000"/>
                </a:schemeClr>
              </a:buClr>
            </a:pPr>
            <a:r>
              <a:rPr lang="en-IN" b="1" dirty="0">
                <a:solidFill>
                  <a:schemeClr val="tx2"/>
                </a:solidFill>
              </a:rPr>
              <a:t>Abstraction</a:t>
            </a:r>
            <a:r>
              <a:rPr lang="en-IN" dirty="0"/>
              <a:t> is the process of hiding the working style of an object, and showing the information of an object in understandable manner</a:t>
            </a:r>
            <a:r>
              <a:rPr lang="en-IN" dirty="0" smtClean="0"/>
              <a:t>.</a:t>
            </a:r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124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 Example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00" t="3599" r="27600" b="2000"/>
          <a:stretch/>
        </p:blipFill>
        <p:spPr>
          <a:xfrm>
            <a:off x="643323" y="946930"/>
            <a:ext cx="1558153" cy="3283251"/>
          </a:xfrm>
        </p:spPr>
      </p:pic>
      <p:sp>
        <p:nvSpPr>
          <p:cNvPr id="10" name="Rectangle 9"/>
          <p:cNvSpPr/>
          <p:nvPr/>
        </p:nvSpPr>
        <p:spPr>
          <a:xfrm>
            <a:off x="279399" y="4265386"/>
            <a:ext cx="22860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Nokia 1400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279399" y="4664901"/>
            <a:ext cx="2286000" cy="175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400" dirty="0" smtClean="0"/>
              <a:t>Features:</a:t>
            </a:r>
          </a:p>
          <a:p>
            <a:pPr algn="ctr"/>
            <a:r>
              <a:rPr lang="en-IN" sz="1400" dirty="0" smtClean="0">
                <a:ln>
                  <a:solidFill>
                    <a:srgbClr val="E40524"/>
                  </a:solidFill>
                </a:ln>
              </a:rPr>
              <a:t>Calling</a:t>
            </a:r>
          </a:p>
          <a:p>
            <a:pPr algn="ctr"/>
            <a:r>
              <a:rPr lang="en-IN" sz="1400" dirty="0" smtClean="0">
                <a:ln>
                  <a:solidFill>
                    <a:srgbClr val="E40524"/>
                  </a:solidFill>
                </a:ln>
              </a:rPr>
              <a:t>SMS</a:t>
            </a:r>
            <a:endParaRPr lang="en-IN" sz="1400" dirty="0">
              <a:ln>
                <a:solidFill>
                  <a:srgbClr val="E40524"/>
                </a:solidFill>
              </a:ln>
            </a:endParaRPr>
          </a:p>
        </p:txBody>
      </p:sp>
      <p:pic>
        <p:nvPicPr>
          <p:cNvPr id="23" name="Content Placeholder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013" y="946930"/>
            <a:ext cx="1397726" cy="3283251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3369876" y="4265386"/>
            <a:ext cx="22860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Nokia 2700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369876" y="4648200"/>
            <a:ext cx="2286000" cy="175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400" dirty="0" smtClean="0"/>
              <a:t>Features:</a:t>
            </a:r>
          </a:p>
          <a:p>
            <a:pPr algn="ctr"/>
            <a:r>
              <a:rPr lang="en-IN" sz="1400" dirty="0" smtClean="0">
                <a:ln>
                  <a:solidFill>
                    <a:srgbClr val="E40524"/>
                  </a:solidFill>
                </a:ln>
              </a:rPr>
              <a:t>Calling</a:t>
            </a:r>
          </a:p>
          <a:p>
            <a:pPr algn="ctr"/>
            <a:r>
              <a:rPr lang="en-IN" sz="1400" dirty="0" smtClean="0">
                <a:ln>
                  <a:solidFill>
                    <a:srgbClr val="E40524"/>
                  </a:solidFill>
                </a:ln>
              </a:rPr>
              <a:t>SMS</a:t>
            </a:r>
          </a:p>
          <a:p>
            <a:pPr algn="ctr"/>
            <a:r>
              <a:rPr lang="en-IN" sz="1400" dirty="0" smtClean="0"/>
              <a:t>FM Radio</a:t>
            </a:r>
          </a:p>
          <a:p>
            <a:pPr algn="ctr"/>
            <a:r>
              <a:rPr lang="en-IN" sz="1400" dirty="0" smtClean="0"/>
              <a:t>MP3</a:t>
            </a:r>
          </a:p>
          <a:p>
            <a:pPr algn="ctr"/>
            <a:r>
              <a:rPr lang="en-IN" sz="1400" dirty="0" smtClean="0"/>
              <a:t>Camera</a:t>
            </a:r>
            <a:endParaRPr lang="en-IN" sz="1400" dirty="0"/>
          </a:p>
        </p:txBody>
      </p:sp>
      <p:pic>
        <p:nvPicPr>
          <p:cNvPr id="26" name="Content Placeholder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020763"/>
            <a:ext cx="1981200" cy="309403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6189276" y="4243465"/>
            <a:ext cx="22860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Nokia 1400</a:t>
            </a:r>
            <a:endParaRPr lang="en-IN" dirty="0"/>
          </a:p>
        </p:txBody>
      </p:sp>
      <p:sp>
        <p:nvSpPr>
          <p:cNvPr id="28" name="Rectangle 27"/>
          <p:cNvSpPr/>
          <p:nvPr/>
        </p:nvSpPr>
        <p:spPr>
          <a:xfrm>
            <a:off x="6189276" y="4626279"/>
            <a:ext cx="2286000" cy="175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 smtClean="0"/>
              <a:t>Features:</a:t>
            </a:r>
          </a:p>
          <a:p>
            <a:pPr algn="ctr"/>
            <a:r>
              <a:rPr lang="en-IN" sz="1400" dirty="0" smtClean="0">
                <a:ln>
                  <a:solidFill>
                    <a:srgbClr val="E40524"/>
                  </a:solidFill>
                </a:ln>
              </a:rPr>
              <a:t>Calling </a:t>
            </a:r>
          </a:p>
          <a:p>
            <a:pPr algn="ctr"/>
            <a:r>
              <a:rPr lang="en-IN" sz="1400" dirty="0" smtClean="0">
                <a:ln>
                  <a:solidFill>
                    <a:srgbClr val="E40524"/>
                  </a:solidFill>
                </a:ln>
              </a:rPr>
              <a:t>SMS </a:t>
            </a:r>
          </a:p>
          <a:p>
            <a:pPr algn="ctr"/>
            <a:r>
              <a:rPr lang="en-IN" sz="1400" dirty="0" smtClean="0"/>
              <a:t>FM Radio</a:t>
            </a:r>
          </a:p>
          <a:p>
            <a:pPr algn="ctr"/>
            <a:r>
              <a:rPr lang="en-IN" sz="1400" dirty="0" smtClean="0"/>
              <a:t>MP3</a:t>
            </a:r>
          </a:p>
          <a:p>
            <a:pPr algn="ctr"/>
            <a:r>
              <a:rPr lang="en-IN" sz="1400" dirty="0" smtClean="0"/>
              <a:t>Camera</a:t>
            </a:r>
          </a:p>
          <a:p>
            <a:pPr algn="ctr"/>
            <a:r>
              <a:rPr lang="en-IN" sz="1400" dirty="0" smtClean="0"/>
              <a:t>Video Recording</a:t>
            </a:r>
          </a:p>
          <a:p>
            <a:pPr algn="ctr"/>
            <a:r>
              <a:rPr lang="en-IN" sz="1400" dirty="0" smtClean="0"/>
              <a:t>Reading </a:t>
            </a:r>
            <a:r>
              <a:rPr lang="en-IN" sz="1400" dirty="0"/>
              <a:t>E-mails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565399" y="1365250"/>
            <a:ext cx="3810000" cy="1587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Abstract information (Necessary and Common Information) for the object “Mobile Phone” is make a call to any number and can send SMS</a:t>
            </a:r>
            <a:r>
              <a:rPr lang="en-IN" dirty="0" smtClean="0"/>
              <a:t>.”</a:t>
            </a:r>
            <a:endParaRPr lang="en-IN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752600" y="3016023"/>
            <a:ext cx="2667000" cy="2089377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434670" y="3030764"/>
            <a:ext cx="0" cy="184603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470399" y="3016023"/>
            <a:ext cx="2616201" cy="1936977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15621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4" grpId="0" animBg="1"/>
      <p:bldP spid="25" grpId="0" animBg="1"/>
      <p:bldP spid="27" grpId="0" animBg="1"/>
      <p:bldP spid="28" grpId="0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500" dirty="0"/>
              <a:t>Example:</a:t>
            </a:r>
            <a:br>
              <a:rPr lang="en-IN" sz="2500" dirty="0"/>
            </a:br>
            <a:r>
              <a:rPr lang="en-IN" sz="2500" dirty="0"/>
              <a:t>If somebody in your collage tell you to fill application form, you will fill your details like </a:t>
            </a:r>
            <a:r>
              <a:rPr lang="en-IN" b="1" dirty="0">
                <a:solidFill>
                  <a:schemeClr val="tx2"/>
                </a:solidFill>
              </a:rPr>
              <a:t>name, address, data of birth, which semester, percentage you have got</a:t>
            </a:r>
            <a:r>
              <a:rPr lang="en-IN" sz="2500" dirty="0">
                <a:ln>
                  <a:solidFill>
                    <a:schemeClr val="tx2">
                      <a:lumMod val="75000"/>
                    </a:schemeClr>
                  </a:solidFill>
                </a:ln>
              </a:rPr>
              <a:t> </a:t>
            </a:r>
            <a:r>
              <a:rPr lang="en-IN" sz="2500" dirty="0"/>
              <a:t>etc</a:t>
            </a:r>
            <a:r>
              <a:rPr lang="en-IN" sz="2500" dirty="0" smtClean="0"/>
              <a:t>.</a:t>
            </a:r>
          </a:p>
          <a:p>
            <a:r>
              <a:rPr lang="en-IN" sz="2500" dirty="0"/>
              <a:t>If some doctor gives you an application to fill the details, you will fill the details like </a:t>
            </a:r>
            <a:r>
              <a:rPr lang="en-IN" b="1" dirty="0">
                <a:solidFill>
                  <a:schemeClr val="tx2"/>
                </a:solidFill>
              </a:rPr>
              <a:t>name, address, date of birth, blood group, height and weight</a:t>
            </a:r>
            <a:r>
              <a:rPr lang="en-IN" sz="2500" dirty="0"/>
              <a:t>.</a:t>
            </a:r>
          </a:p>
          <a:p>
            <a:r>
              <a:rPr lang="en-IN" sz="2500" dirty="0"/>
              <a:t>See in the above example what is the common thing?</a:t>
            </a:r>
            <a:br>
              <a:rPr lang="en-IN" sz="2500" dirty="0"/>
            </a:br>
            <a:r>
              <a:rPr lang="en-IN" b="1" dirty="0">
                <a:solidFill>
                  <a:schemeClr val="tx2"/>
                </a:solidFill>
              </a:rPr>
              <a:t>Age, name, address </a:t>
            </a:r>
            <a:r>
              <a:rPr lang="en-IN" sz="2500" dirty="0"/>
              <a:t>so you can create the class which consist of common thing that is called abstract class.</a:t>
            </a:r>
            <a:br>
              <a:rPr lang="en-IN" sz="2500" dirty="0"/>
            </a:br>
            <a:r>
              <a:rPr lang="en-IN" sz="2500" dirty="0"/>
              <a:t>That class is not complete and it can inherit by other class</a:t>
            </a:r>
            <a:r>
              <a:rPr lang="en-IN" sz="2500" dirty="0" smtClean="0"/>
              <a:t>.</a:t>
            </a:r>
            <a:endParaRPr lang="en-IN" sz="25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515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The wrapping up of data and functions into a single unit is known as </a:t>
            </a:r>
            <a:r>
              <a:rPr lang="en-IN" b="1" dirty="0">
                <a:solidFill>
                  <a:schemeClr val="tx2"/>
                </a:solidFill>
              </a:rPr>
              <a:t>encapsulation</a:t>
            </a:r>
          </a:p>
          <a:p>
            <a:pPr algn="just"/>
            <a:r>
              <a:rPr lang="en-IN" dirty="0" smtClean="0"/>
              <a:t>The insulation of the data from direct access by the program is called </a:t>
            </a:r>
            <a:r>
              <a:rPr lang="en-IN" b="1" dirty="0">
                <a:solidFill>
                  <a:schemeClr val="tx2"/>
                </a:solidFill>
              </a:rPr>
              <a:t>data hiding </a:t>
            </a:r>
            <a:r>
              <a:rPr lang="en-IN" dirty="0" smtClean="0"/>
              <a:t>or </a:t>
            </a:r>
            <a:r>
              <a:rPr lang="en-IN" b="1" dirty="0">
                <a:solidFill>
                  <a:schemeClr val="tx2"/>
                </a:solidFill>
              </a:rPr>
              <a:t>information hiding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It is the </a:t>
            </a:r>
            <a:r>
              <a:rPr lang="en-IN" dirty="0"/>
              <a:t>process of enclosing one or more details from outside world through access right.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1728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295400"/>
            <a:ext cx="4038600" cy="281708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0" y="3429000"/>
            <a:ext cx="4419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242729"/>
                </a:solidFill>
                <a:latin typeface="+mj-lt"/>
              </a:rPr>
              <a:t>Abstraction</a:t>
            </a:r>
            <a:r>
              <a:rPr lang="en-IN" dirty="0">
                <a:solidFill>
                  <a:srgbClr val="242729"/>
                </a:solidFill>
                <a:latin typeface="+mj-lt"/>
              </a:rPr>
              <a:t> is a process where you show only “relevant” data and “hide” unnecessary details of an object from the user. </a:t>
            </a:r>
            <a:endParaRPr lang="en-IN" dirty="0" smtClean="0">
              <a:solidFill>
                <a:srgbClr val="242729"/>
              </a:solidFill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242729"/>
                </a:solidFill>
                <a:latin typeface="+mj-lt"/>
              </a:rPr>
              <a:t>Consider </a:t>
            </a:r>
            <a:r>
              <a:rPr lang="en-IN" dirty="0">
                <a:solidFill>
                  <a:srgbClr val="242729"/>
                </a:solidFill>
                <a:latin typeface="+mj-lt"/>
              </a:rPr>
              <a:t>your mobile phone, you just need to know what buttons are to be pressed to send a message or make a call, What happens when you press a button, how your messages are sent, how your calls are connected is all abstracted away from the user.</a:t>
            </a:r>
            <a:endParaRPr lang="en-IN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4112485"/>
            <a:ext cx="440394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/>
              <a:t>Encapsulation</a:t>
            </a:r>
            <a:r>
              <a:rPr lang="en-IN" dirty="0"/>
              <a:t> is the process of combining data and functions into a single unit called class. In Encapsulation, the data is not accessed directly; it is accessed through the functions present inside the class. </a:t>
            </a:r>
            <a:endParaRPr lang="en-IN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Users are unaware about working of circuitry and hardware devices. </a:t>
            </a:r>
            <a:endParaRPr lang="en-I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108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4305300" cy="808037"/>
          </a:xfrm>
        </p:spPr>
        <p:txBody>
          <a:bodyPr/>
          <a:lstStyle/>
          <a:p>
            <a:r>
              <a:rPr lang="en-IN" b="1" dirty="0" smtClean="0">
                <a:latin typeface="+mj-lt"/>
              </a:rPr>
              <a:t>Concepts of OOP                </a:t>
            </a:r>
            <a:endParaRPr lang="en-IN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Introduction to OOP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Procedural Vs. Object Oriented Programming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Principles of OOP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Benefits and applications of OOP</a:t>
            </a:r>
            <a:endParaRPr lang="en-IN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400800" y="106363"/>
            <a:ext cx="2438400" cy="808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IN" b="1" dirty="0" smtClean="0">
                <a:latin typeface="+mj-lt"/>
              </a:rPr>
              <a:t>Weightage: 8%</a:t>
            </a:r>
            <a:endParaRPr lang="en-IN" b="1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858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Abstraction Vs Encapsulation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Abstraction says what details to be made visible &amp; Encapsulation provides the level of access right to that visible details. 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Example: </a:t>
            </a:r>
          </a:p>
          <a:p>
            <a:pPr algn="just"/>
            <a:r>
              <a:rPr lang="en-IN" dirty="0"/>
              <a:t>When we switch on the Bluetooth I am able to connect another mobile but not able to access the other mobile features like dialling a number, accessing inbox etc. This is because, Bluetooth feature is given some level of </a:t>
            </a:r>
            <a:r>
              <a:rPr lang="en-IN" b="1" dirty="0">
                <a:solidFill>
                  <a:schemeClr val="tx2"/>
                </a:solidFill>
              </a:rPr>
              <a:t>abstraction</a:t>
            </a:r>
            <a:r>
              <a:rPr lang="en-I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929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Abstraction Vs Encapsulation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When </a:t>
            </a:r>
            <a:r>
              <a:rPr lang="en-IN" dirty="0"/>
              <a:t>mobile A is connected with mobile B via Bluetooth whereas mobile B is already connected to mobile C then A is not allowed to connect C via B. This is because of accessibility restriction. </a:t>
            </a:r>
            <a:endParaRPr lang="en-IN" dirty="0" smtClean="0"/>
          </a:p>
          <a:p>
            <a:pPr marL="0" indent="0" algn="just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200400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3189962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4800600"/>
            <a:ext cx="914400" cy="914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67400" y="411688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B</a:t>
            </a:r>
            <a:endParaRPr lang="en-IN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828800" y="40907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A</a:t>
            </a:r>
            <a:endParaRPr lang="en-IN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0" y="5715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</a:t>
            </a:r>
            <a:endParaRPr lang="en-IN" b="1" dirty="0"/>
          </a:p>
        </p:txBody>
      </p:sp>
      <p:sp>
        <p:nvSpPr>
          <p:cNvPr id="12" name="Left-Right Arrow 11"/>
          <p:cNvSpPr/>
          <p:nvPr/>
        </p:nvSpPr>
        <p:spPr>
          <a:xfrm>
            <a:off x="2514600" y="3581400"/>
            <a:ext cx="3048000" cy="152400"/>
          </a:xfrm>
          <a:prstGeom prst="left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Left-Right Arrow 13"/>
          <p:cNvSpPr/>
          <p:nvPr/>
        </p:nvSpPr>
        <p:spPr>
          <a:xfrm rot="19360620">
            <a:off x="4149613" y="4955070"/>
            <a:ext cx="1867466" cy="136963"/>
          </a:xfrm>
          <a:prstGeom prst="left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U-Turn Arrow 14"/>
          <p:cNvSpPr/>
          <p:nvPr/>
        </p:nvSpPr>
        <p:spPr>
          <a:xfrm>
            <a:off x="2057400" y="2971800"/>
            <a:ext cx="3962400" cy="218162"/>
          </a:xfrm>
          <a:prstGeom prst="utur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8" name="Curved Left Arrow 17"/>
          <p:cNvSpPr/>
          <p:nvPr/>
        </p:nvSpPr>
        <p:spPr>
          <a:xfrm>
            <a:off x="6276122" y="2895600"/>
            <a:ext cx="1062758" cy="2590800"/>
          </a:xfrm>
          <a:prstGeom prst="curvedLeftArrow">
            <a:avLst>
              <a:gd name="adj1" fmla="val 25000"/>
              <a:gd name="adj2" fmla="val 60192"/>
              <a:gd name="adj3" fmla="val 27293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9" name="Multiply 18"/>
          <p:cNvSpPr/>
          <p:nvPr/>
        </p:nvSpPr>
        <p:spPr>
          <a:xfrm>
            <a:off x="3695700" y="2655332"/>
            <a:ext cx="609600" cy="6858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Multiply 19"/>
          <p:cNvSpPr/>
          <p:nvPr/>
        </p:nvSpPr>
        <p:spPr>
          <a:xfrm>
            <a:off x="7034080" y="3771900"/>
            <a:ext cx="609600" cy="6858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095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19" grpId="0" animBg="1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Inheritance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chemeClr val="tx1">
                  <a:lumMod val="95000"/>
                  <a:lumOff val="5000"/>
                </a:schemeClr>
              </a:buClr>
            </a:pPr>
            <a:r>
              <a:rPr lang="en-IN" b="1" dirty="0">
                <a:solidFill>
                  <a:schemeClr val="tx2"/>
                </a:solidFill>
              </a:rPr>
              <a:t>Inheritance</a:t>
            </a:r>
            <a:r>
              <a:rPr lang="en-IN" dirty="0" smtClean="0"/>
              <a:t> is the process by which objects of one class acquire the properties of objects of another class.</a:t>
            </a:r>
          </a:p>
          <a:p>
            <a:pPr algn="just"/>
            <a:endParaRPr lang="en-IN" i="1" dirty="0" smtClean="0">
              <a:ln>
                <a:solidFill>
                  <a:schemeClr val="tx2">
                    <a:lumMod val="75000"/>
                  </a:schemeClr>
                </a:solidFill>
              </a:ln>
            </a:endParaRPr>
          </a:p>
          <a:p>
            <a:pPr algn="just"/>
            <a:endParaRPr lang="en-IN" i="1" dirty="0">
              <a:ln>
                <a:solidFill>
                  <a:schemeClr val="tx2">
                    <a:lumMod val="75000"/>
                  </a:schemeClr>
                </a:solidFill>
              </a:ln>
            </a:endParaRPr>
          </a:p>
          <a:p>
            <a:pPr algn="just"/>
            <a:endParaRPr lang="en-IN" i="1" dirty="0" smtClean="0">
              <a:ln>
                <a:solidFill>
                  <a:schemeClr val="tx2">
                    <a:lumMod val="75000"/>
                  </a:schemeClr>
                </a:solidFill>
              </a:ln>
            </a:endParaRPr>
          </a:p>
          <a:p>
            <a:pPr algn="just"/>
            <a:endParaRPr lang="en-IN" i="1" dirty="0">
              <a:ln>
                <a:solidFill>
                  <a:schemeClr val="tx2">
                    <a:lumMod val="75000"/>
                  </a:schemeClr>
                </a:solidFill>
              </a:ln>
            </a:endParaRPr>
          </a:p>
          <a:p>
            <a:pPr algn="just"/>
            <a:endParaRPr lang="en-IN" i="1" dirty="0" smtClean="0">
              <a:ln>
                <a:solidFill>
                  <a:schemeClr val="tx2">
                    <a:lumMod val="75000"/>
                  </a:schemeClr>
                </a:solidFill>
              </a:ln>
            </a:endParaRPr>
          </a:p>
          <a:p>
            <a:pPr algn="just"/>
            <a:endParaRPr lang="en-IN" i="1" dirty="0">
              <a:ln>
                <a:solidFill>
                  <a:schemeClr val="tx2">
                    <a:lumMod val="75000"/>
                  </a:schemeClr>
                </a:solidFill>
              </a:ln>
            </a:endParaRPr>
          </a:p>
          <a:p>
            <a:pPr algn="just"/>
            <a:r>
              <a:rPr lang="en-IN" dirty="0" smtClean="0"/>
              <a:t>Here Vehicle class can have properties </a:t>
            </a:r>
            <a:r>
              <a:rPr lang="en-IN" dirty="0"/>
              <a:t>like </a:t>
            </a:r>
            <a:r>
              <a:rPr lang="en-IN" dirty="0" smtClean="0"/>
              <a:t>Chassis no. , Engine, Colour etc.</a:t>
            </a:r>
          </a:p>
          <a:p>
            <a:pPr algn="just"/>
            <a:r>
              <a:rPr lang="en-US" dirty="0" smtClean="0"/>
              <a:t>All these properties inherited by sub classes of vehicle class.</a:t>
            </a:r>
            <a:endParaRPr lang="en-IN" dirty="0"/>
          </a:p>
          <a:p>
            <a:pPr marL="0" indent="0" algn="just">
              <a:buNone/>
            </a:pPr>
            <a:endParaRPr lang="en-IN" dirty="0" smtClean="0"/>
          </a:p>
        </p:txBody>
      </p:sp>
      <p:sp>
        <p:nvSpPr>
          <p:cNvPr id="29" name="Rectangle 28"/>
          <p:cNvSpPr/>
          <p:nvPr/>
        </p:nvSpPr>
        <p:spPr>
          <a:xfrm>
            <a:off x="3886200" y="20574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Vehicle</a:t>
            </a:r>
            <a:endParaRPr lang="en-IN" b="1" dirty="0"/>
          </a:p>
        </p:txBody>
      </p:sp>
      <p:sp>
        <p:nvSpPr>
          <p:cNvPr id="31" name="Rectangle 30"/>
          <p:cNvSpPr/>
          <p:nvPr/>
        </p:nvSpPr>
        <p:spPr>
          <a:xfrm>
            <a:off x="3854363" y="2933700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Water</a:t>
            </a:r>
            <a:endParaRPr lang="en-IN" b="1" dirty="0"/>
          </a:p>
        </p:txBody>
      </p:sp>
      <p:sp>
        <p:nvSpPr>
          <p:cNvPr id="35" name="Rectangle 34"/>
          <p:cNvSpPr/>
          <p:nvPr/>
        </p:nvSpPr>
        <p:spPr>
          <a:xfrm>
            <a:off x="1143000" y="2971800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Land</a:t>
            </a:r>
            <a:endParaRPr lang="en-IN" b="1" dirty="0"/>
          </a:p>
        </p:txBody>
      </p:sp>
      <p:sp>
        <p:nvSpPr>
          <p:cNvPr id="36" name="Rectangle 35"/>
          <p:cNvSpPr/>
          <p:nvPr/>
        </p:nvSpPr>
        <p:spPr>
          <a:xfrm>
            <a:off x="6796414" y="2933178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Air</a:t>
            </a:r>
            <a:endParaRPr lang="en-IN" b="1" dirty="0"/>
          </a:p>
        </p:txBody>
      </p:sp>
      <p:sp>
        <p:nvSpPr>
          <p:cNvPr id="37" name="Rectangle 36"/>
          <p:cNvSpPr/>
          <p:nvPr/>
        </p:nvSpPr>
        <p:spPr>
          <a:xfrm>
            <a:off x="381000" y="4114800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Bus</a:t>
            </a:r>
            <a:endParaRPr lang="en-IN" b="1" dirty="0"/>
          </a:p>
        </p:txBody>
      </p:sp>
      <p:sp>
        <p:nvSpPr>
          <p:cNvPr id="38" name="Rectangle 37"/>
          <p:cNvSpPr/>
          <p:nvPr/>
        </p:nvSpPr>
        <p:spPr>
          <a:xfrm>
            <a:off x="1905000" y="4121063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Car</a:t>
            </a:r>
            <a:endParaRPr lang="en-IN" b="1" dirty="0"/>
          </a:p>
        </p:txBody>
      </p:sp>
      <p:sp>
        <p:nvSpPr>
          <p:cNvPr id="39" name="Rectangle 38"/>
          <p:cNvSpPr/>
          <p:nvPr/>
        </p:nvSpPr>
        <p:spPr>
          <a:xfrm>
            <a:off x="3276600" y="4114800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Ship</a:t>
            </a:r>
            <a:endParaRPr lang="en-IN" b="1" dirty="0"/>
          </a:p>
        </p:txBody>
      </p:sp>
      <p:sp>
        <p:nvSpPr>
          <p:cNvPr id="40" name="Rectangle 39"/>
          <p:cNvSpPr/>
          <p:nvPr/>
        </p:nvSpPr>
        <p:spPr>
          <a:xfrm>
            <a:off x="4533118" y="4114800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Boat</a:t>
            </a:r>
            <a:endParaRPr lang="en-IN" b="1" dirty="0"/>
          </a:p>
        </p:txBody>
      </p:sp>
      <p:sp>
        <p:nvSpPr>
          <p:cNvPr id="41" name="Rectangle 40"/>
          <p:cNvSpPr/>
          <p:nvPr/>
        </p:nvSpPr>
        <p:spPr>
          <a:xfrm>
            <a:off x="5943600" y="4114800"/>
            <a:ext cx="129840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Aero plane</a:t>
            </a:r>
            <a:endParaRPr lang="en-IN" b="1" dirty="0"/>
          </a:p>
        </p:txBody>
      </p:sp>
      <p:sp>
        <p:nvSpPr>
          <p:cNvPr id="42" name="Rectangle 41"/>
          <p:cNvSpPr/>
          <p:nvPr/>
        </p:nvSpPr>
        <p:spPr>
          <a:xfrm>
            <a:off x="7381745" y="4114800"/>
            <a:ext cx="145745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Helicopter</a:t>
            </a:r>
            <a:endParaRPr lang="en-IN" b="1" dirty="0"/>
          </a:p>
        </p:txBody>
      </p:sp>
      <p:cxnSp>
        <p:nvCxnSpPr>
          <p:cNvPr id="46" name="Straight Arrow Connector 45"/>
          <p:cNvCxnSpPr>
            <a:stCxn id="29" idx="2"/>
            <a:endCxn id="31" idx="0"/>
          </p:cNvCxnSpPr>
          <p:nvPr/>
        </p:nvCxnSpPr>
        <p:spPr>
          <a:xfrm>
            <a:off x="4343400" y="2514600"/>
            <a:ext cx="6263" cy="41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9" idx="2"/>
          </p:cNvCxnSpPr>
          <p:nvPr/>
        </p:nvCxnSpPr>
        <p:spPr>
          <a:xfrm flipH="1">
            <a:off x="2133600" y="2514600"/>
            <a:ext cx="2209800" cy="418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9" idx="2"/>
          </p:cNvCxnSpPr>
          <p:nvPr/>
        </p:nvCxnSpPr>
        <p:spPr>
          <a:xfrm>
            <a:off x="4343400" y="2514600"/>
            <a:ext cx="2408651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1" idx="2"/>
            <a:endCxn id="39" idx="0"/>
          </p:cNvCxnSpPr>
          <p:nvPr/>
        </p:nvCxnSpPr>
        <p:spPr>
          <a:xfrm flipH="1">
            <a:off x="3771900" y="3390900"/>
            <a:ext cx="577763" cy="7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5" idx="2"/>
            <a:endCxn id="37" idx="0"/>
          </p:cNvCxnSpPr>
          <p:nvPr/>
        </p:nvCxnSpPr>
        <p:spPr>
          <a:xfrm flipH="1">
            <a:off x="876300" y="3429000"/>
            <a:ext cx="7620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5" idx="2"/>
            <a:endCxn id="38" idx="0"/>
          </p:cNvCxnSpPr>
          <p:nvPr/>
        </p:nvCxnSpPr>
        <p:spPr>
          <a:xfrm>
            <a:off x="1638300" y="3429000"/>
            <a:ext cx="762000" cy="692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1" idx="2"/>
            <a:endCxn id="40" idx="0"/>
          </p:cNvCxnSpPr>
          <p:nvPr/>
        </p:nvCxnSpPr>
        <p:spPr>
          <a:xfrm>
            <a:off x="4349663" y="3390900"/>
            <a:ext cx="678755" cy="7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36" idx="2"/>
            <a:endCxn id="41" idx="0"/>
          </p:cNvCxnSpPr>
          <p:nvPr/>
        </p:nvCxnSpPr>
        <p:spPr>
          <a:xfrm flipH="1">
            <a:off x="6592801" y="3390378"/>
            <a:ext cx="698913" cy="724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6" idx="2"/>
            <a:endCxn id="42" idx="0"/>
          </p:cNvCxnSpPr>
          <p:nvPr/>
        </p:nvCxnSpPr>
        <p:spPr>
          <a:xfrm>
            <a:off x="7291714" y="3390378"/>
            <a:ext cx="818759" cy="724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6440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Polymorphism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algn="just">
              <a:buClr>
                <a:schemeClr val="tx1">
                  <a:lumMod val="95000"/>
                  <a:lumOff val="5000"/>
                </a:schemeClr>
              </a:buClr>
            </a:pPr>
            <a:r>
              <a:rPr lang="en-IN" b="1" dirty="0">
                <a:solidFill>
                  <a:schemeClr val="tx2"/>
                </a:solidFill>
              </a:rPr>
              <a:t>Polymorphism</a:t>
            </a:r>
            <a:r>
              <a:rPr lang="en-IN" i="1" dirty="0" smtClean="0">
                <a:ln>
                  <a:solidFill>
                    <a:schemeClr val="tx2">
                      <a:lumMod val="75000"/>
                    </a:schemeClr>
                  </a:solidFill>
                </a:ln>
              </a:rPr>
              <a:t> </a:t>
            </a:r>
            <a:r>
              <a:rPr lang="en-IN" dirty="0" smtClean="0"/>
              <a:t>means ability to take more than one form.</a:t>
            </a:r>
          </a:p>
          <a:p>
            <a:pPr algn="just"/>
            <a:r>
              <a:rPr lang="en-IN" dirty="0" smtClean="0"/>
              <a:t>For example the operation </a:t>
            </a:r>
            <a:r>
              <a:rPr lang="en-IN" b="1" dirty="0">
                <a:solidFill>
                  <a:schemeClr val="tx2"/>
                </a:solidFill>
              </a:rPr>
              <a:t>addition</a:t>
            </a:r>
            <a:r>
              <a:rPr lang="en-IN" dirty="0" smtClean="0"/>
              <a:t>. </a:t>
            </a:r>
          </a:p>
          <a:p>
            <a:pPr algn="just"/>
            <a:r>
              <a:rPr lang="en-IN" dirty="0" smtClean="0"/>
              <a:t>For two numbers the operation will generate a </a:t>
            </a:r>
            <a:r>
              <a:rPr lang="en-IN" b="1" dirty="0">
                <a:solidFill>
                  <a:schemeClr val="tx2"/>
                </a:solidFill>
              </a:rPr>
              <a:t>sum</a:t>
            </a:r>
            <a:r>
              <a:rPr lang="en-IN" dirty="0" smtClean="0"/>
              <a:t>. </a:t>
            </a:r>
          </a:p>
          <a:p>
            <a:pPr algn="just"/>
            <a:r>
              <a:rPr lang="en-IN" dirty="0" smtClean="0"/>
              <a:t>If the operands are strings, then the operation would produce a third string by </a:t>
            </a:r>
            <a:r>
              <a:rPr lang="en-IN" b="1" dirty="0">
                <a:solidFill>
                  <a:schemeClr val="tx2"/>
                </a:solidFill>
              </a:rPr>
              <a:t>concatenation</a:t>
            </a:r>
            <a:r>
              <a:rPr lang="en-IN" dirty="0" smtClean="0"/>
              <a:t>.</a:t>
            </a:r>
          </a:p>
          <a:p>
            <a:pPr marL="0" indent="0" algn="just">
              <a:buNone/>
            </a:pPr>
            <a:endParaRPr lang="en-I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100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83768" y="764704"/>
            <a:ext cx="4225652" cy="4766029"/>
            <a:chOff x="2627784" y="908720"/>
            <a:chExt cx="4225652" cy="476602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7784" y="908720"/>
              <a:ext cx="3932092" cy="4739944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6407543" y="4566753"/>
              <a:ext cx="44589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6600" b="1" dirty="0" smtClean="0">
                  <a:latin typeface="Arial Narrow" panose="020B0606020202030204" pitchFamily="34" charset="0"/>
                </a:rPr>
                <a:t>?</a:t>
              </a:r>
              <a:endParaRPr lang="en-IN" sz="6600" b="1" dirty="0"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042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latin typeface="+mj-lt"/>
              </a:rPr>
              <a:t>Introduction to OOP</a:t>
            </a:r>
            <a:endParaRPr lang="en-IN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i="1" dirty="0" smtClean="0"/>
              <a:t>OOP</a:t>
            </a:r>
            <a:r>
              <a:rPr lang="en-US" dirty="0" smtClean="0"/>
              <a:t> is a design philosophy. It stands for Object Oriented Programming. </a:t>
            </a:r>
          </a:p>
          <a:p>
            <a:pPr algn="just"/>
            <a:r>
              <a:rPr lang="en-US" dirty="0" smtClean="0"/>
              <a:t>C++ was founded in (1983)</a:t>
            </a:r>
          </a:p>
          <a:p>
            <a:pPr algn="just"/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IN" dirty="0" smtClean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667000"/>
            <a:ext cx="2238375" cy="28765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15833" y="5685115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Bjarne </a:t>
            </a:r>
            <a:r>
              <a:rPr lang="en-US" b="1" dirty="0" err="1">
                <a:solidFill>
                  <a:srgbClr val="222222"/>
                </a:solidFill>
                <a:latin typeface="arial" panose="020B0604020202020204" pitchFamily="34" charset="0"/>
              </a:rPr>
              <a:t>Stroustrup</a:t>
            </a:r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4807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latin typeface="+mj-lt"/>
              </a:rPr>
              <a:t>Introduction to OOP</a:t>
            </a:r>
            <a:endParaRPr lang="en-IN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smtClean="0"/>
              <a:t>O</a:t>
            </a:r>
            <a:r>
              <a:rPr lang="en-US" dirty="0" smtClean="0"/>
              <a:t>bject-</a:t>
            </a:r>
            <a:r>
              <a:rPr lang="en-US" b="1" dirty="0" smtClean="0"/>
              <a:t>O</a:t>
            </a:r>
            <a:r>
              <a:rPr lang="en-US" dirty="0" smtClean="0"/>
              <a:t>riented</a:t>
            </a:r>
            <a:r>
              <a:rPr lang="en-US" dirty="0"/>
              <a:t> </a:t>
            </a:r>
            <a:r>
              <a:rPr lang="en-US" b="1" dirty="0"/>
              <a:t>P</a:t>
            </a:r>
            <a:r>
              <a:rPr lang="en-US" dirty="0"/>
              <a:t>rogramming (</a:t>
            </a:r>
            <a:r>
              <a:rPr lang="en-US" i="1" dirty="0"/>
              <a:t>OOP</a:t>
            </a:r>
            <a:r>
              <a:rPr lang="en-US" dirty="0"/>
              <a:t>) uses a different set of programming languages than old procedural programming languages </a:t>
            </a:r>
            <a:r>
              <a:rPr lang="en-US" dirty="0" smtClean="0"/>
              <a:t>like (</a:t>
            </a:r>
            <a:r>
              <a:rPr lang="en-US" i="1" dirty="0" smtClean="0"/>
              <a:t>C</a:t>
            </a:r>
            <a:r>
              <a:rPr lang="en-US" i="1" dirty="0"/>
              <a:t>, Pascal</a:t>
            </a:r>
            <a:r>
              <a:rPr lang="en-US" dirty="0"/>
              <a:t>, etc.). </a:t>
            </a:r>
            <a:endParaRPr lang="en-US" dirty="0" smtClean="0"/>
          </a:p>
          <a:p>
            <a:pPr algn="just"/>
            <a:r>
              <a:rPr lang="en-US" dirty="0" smtClean="0"/>
              <a:t>Everything </a:t>
            </a:r>
            <a:r>
              <a:rPr lang="en-US" dirty="0"/>
              <a:t>in </a:t>
            </a:r>
            <a:r>
              <a:rPr lang="en-US" i="1" dirty="0"/>
              <a:t>OOP</a:t>
            </a:r>
            <a:r>
              <a:rPr lang="en-US" dirty="0"/>
              <a:t> is grouped as self sustainable "</a:t>
            </a:r>
            <a:r>
              <a:rPr lang="en-US" i="1" dirty="0"/>
              <a:t>objects</a:t>
            </a:r>
            <a:r>
              <a:rPr lang="en-US" dirty="0"/>
              <a:t>". </a:t>
            </a: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493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+mj-lt"/>
              </a:rPr>
              <a:t>What is Object?</a:t>
            </a:r>
            <a:endParaRPr lang="en-IN" b="1" dirty="0">
              <a:latin typeface="+mj-lt"/>
            </a:endParaRPr>
          </a:p>
        </p:txBody>
      </p:sp>
      <p:pic>
        <p:nvPicPr>
          <p:cNvPr id="1028" name="Picture 4" descr="Image result for pen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03366"/>
            <a:ext cx="1998929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439677"/>
            <a:ext cx="2105262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429" y="1439677"/>
            <a:ext cx="2086041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352800"/>
            <a:ext cx="1983761" cy="1983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lated imag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517" y="3657599"/>
            <a:ext cx="2156683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6051646" y="3657599"/>
            <a:ext cx="2567608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19200" y="2907268"/>
            <a:ext cx="81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Pen</a:t>
            </a:r>
            <a:endParaRPr lang="en-IN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902738" y="2943366"/>
            <a:ext cx="1137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Board</a:t>
            </a:r>
            <a:endParaRPr lang="en-IN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7068747" y="2943366"/>
            <a:ext cx="1306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Laptop</a:t>
            </a:r>
            <a:endParaRPr lang="en-IN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838200" y="5363434"/>
            <a:ext cx="1338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Bench</a:t>
            </a:r>
            <a:endParaRPr lang="en-IN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3769219" y="5336561"/>
            <a:ext cx="1457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Student</a:t>
            </a:r>
            <a:endParaRPr lang="en-IN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6781800" y="5363434"/>
            <a:ext cx="1743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Projector</a:t>
            </a:r>
            <a:endParaRPr lang="en-IN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377779" y="5944887"/>
            <a:ext cx="2468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Physical objects…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317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15" grpId="0"/>
      <p:bldP spid="16" grpId="0"/>
      <p:bldP spid="17" grpId="0"/>
      <p:bldP spid="18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+mj-lt"/>
              </a:rPr>
              <a:t>What is Object?</a:t>
            </a:r>
            <a:endParaRPr lang="en-IN" b="1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40285" y="5999737"/>
            <a:ext cx="226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Logical objects…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572000" y="1143000"/>
            <a:ext cx="4391385" cy="27140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026" y="1143000"/>
            <a:ext cx="3182774" cy="271700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61413" y="390393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781800" y="3857095"/>
            <a:ext cx="104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Account</a:t>
            </a:r>
            <a:endParaRPr lang="en-US" dirty="0"/>
          </a:p>
        </p:txBody>
      </p:sp>
      <p:pic>
        <p:nvPicPr>
          <p:cNvPr id="2052" name="Picture 4" descr="Image resul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562" y="4110171"/>
            <a:ext cx="31908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3810001" y="5658587"/>
            <a:ext cx="152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Bank Account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472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24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+mj-lt"/>
              </a:rPr>
              <a:t>Attributes and operations</a:t>
            </a:r>
            <a:endParaRPr lang="en-IN" b="1" dirty="0">
              <a:latin typeface="+mj-lt"/>
            </a:endParaRPr>
          </a:p>
        </p:txBody>
      </p:sp>
      <p:pic>
        <p:nvPicPr>
          <p:cNvPr id="1026" name="Picture 2" descr="Image result for person cartoon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90600"/>
            <a:ext cx="19304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4" descr="Image resul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2" name="Picture 8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200" y="1041400"/>
            <a:ext cx="1981200" cy="13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38200" y="2819400"/>
            <a:ext cx="193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Attributes:</a:t>
            </a:r>
          </a:p>
          <a:p>
            <a:r>
              <a:rPr lang="en-US" dirty="0" smtClean="0"/>
              <a:t>Name</a:t>
            </a:r>
          </a:p>
          <a:p>
            <a:r>
              <a:rPr lang="en-US" dirty="0" smtClean="0"/>
              <a:t>Age</a:t>
            </a:r>
          </a:p>
          <a:p>
            <a:r>
              <a:rPr lang="en-US" dirty="0" smtClean="0"/>
              <a:t>Weight</a:t>
            </a:r>
            <a:endParaRPr lang="en-IN" dirty="0"/>
          </a:p>
        </p:txBody>
      </p:sp>
      <p:pic>
        <p:nvPicPr>
          <p:cNvPr id="14" name="Picture 4" descr="Image resul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888" y="1041400"/>
            <a:ext cx="2949787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889000" y="4191000"/>
            <a:ext cx="193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Operations:</a:t>
            </a:r>
          </a:p>
          <a:p>
            <a:r>
              <a:rPr lang="en-US" dirty="0" smtClean="0"/>
              <a:t>Eat</a:t>
            </a:r>
          </a:p>
          <a:p>
            <a:r>
              <a:rPr lang="en-US" dirty="0" smtClean="0"/>
              <a:t>Sleep	</a:t>
            </a:r>
          </a:p>
          <a:p>
            <a:r>
              <a:rPr lang="en-US" dirty="0" smtClean="0"/>
              <a:t>Walk	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3276600" y="2819400"/>
            <a:ext cx="193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Attributes:</a:t>
            </a:r>
          </a:p>
          <a:p>
            <a:r>
              <a:rPr lang="en-US" dirty="0" smtClean="0"/>
              <a:t>Company</a:t>
            </a:r>
          </a:p>
          <a:p>
            <a:r>
              <a:rPr lang="en-US" dirty="0" smtClean="0"/>
              <a:t>Model</a:t>
            </a:r>
          </a:p>
          <a:p>
            <a:r>
              <a:rPr lang="en-US" dirty="0" smtClean="0"/>
              <a:t>Weight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3327400" y="4191000"/>
            <a:ext cx="193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Operations:</a:t>
            </a:r>
          </a:p>
          <a:p>
            <a:r>
              <a:rPr lang="en-US" dirty="0" smtClean="0"/>
              <a:t>Drive</a:t>
            </a:r>
          </a:p>
          <a:p>
            <a:r>
              <a:rPr lang="en-US" dirty="0" smtClean="0"/>
              <a:t>Stop</a:t>
            </a:r>
          </a:p>
          <a:p>
            <a:r>
              <a:rPr lang="en-US" dirty="0" err="1" smtClean="0"/>
              <a:t>FillFuel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6096000" y="2819400"/>
            <a:ext cx="193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Attributes:</a:t>
            </a:r>
          </a:p>
          <a:p>
            <a:r>
              <a:rPr lang="en-US" dirty="0" err="1" smtClean="0"/>
              <a:t>AccountNo</a:t>
            </a:r>
            <a:endParaRPr lang="en-US" dirty="0" smtClean="0"/>
          </a:p>
          <a:p>
            <a:r>
              <a:rPr lang="en-US" dirty="0" err="1" smtClean="0"/>
              <a:t>HolderName</a:t>
            </a:r>
            <a:endParaRPr lang="en-US" dirty="0" smtClean="0"/>
          </a:p>
          <a:p>
            <a:r>
              <a:rPr lang="en-US" dirty="0" smtClean="0"/>
              <a:t>Balance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46800" y="4191000"/>
            <a:ext cx="193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Operations:</a:t>
            </a:r>
          </a:p>
          <a:p>
            <a:r>
              <a:rPr lang="en-US" dirty="0" smtClean="0"/>
              <a:t>Deposit</a:t>
            </a:r>
          </a:p>
          <a:p>
            <a:r>
              <a:rPr lang="en-US" dirty="0" smtClean="0"/>
              <a:t>Withdraw</a:t>
            </a:r>
          </a:p>
          <a:p>
            <a:r>
              <a:rPr lang="en-US" dirty="0" smtClean="0"/>
              <a:t>Transfer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845586" y="5726668"/>
            <a:ext cx="7452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Write down 5 objects with its attributes and operations </a:t>
            </a:r>
            <a:endParaRPr lang="en-IN" sz="24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479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latin typeface="+mj-lt"/>
              </a:rPr>
              <a:t>What is Object ?</a:t>
            </a:r>
            <a:endParaRPr lang="en-IN" b="1" dirty="0">
              <a:latin typeface="+mj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066800"/>
            <a:ext cx="2743200" cy="1179576"/>
          </a:xfr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104821"/>
              </p:ext>
            </p:extLst>
          </p:nvPr>
        </p:nvGraphicFramePr>
        <p:xfrm>
          <a:off x="457200" y="2895600"/>
          <a:ext cx="22860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Properties (Describe)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Manufacturer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684556"/>
              </p:ext>
            </p:extLst>
          </p:nvPr>
        </p:nvGraphicFramePr>
        <p:xfrm>
          <a:off x="3657600" y="4495800"/>
          <a:ext cx="2133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Methods (Actions)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102698"/>
              </p:ext>
            </p:extLst>
          </p:nvPr>
        </p:nvGraphicFramePr>
        <p:xfrm>
          <a:off x="6629400" y="2743199"/>
          <a:ext cx="1524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</a:tblGrid>
              <a:tr h="218440">
                <a:tc>
                  <a:txBody>
                    <a:bodyPr/>
                    <a:lstStyle/>
                    <a:p>
                      <a:r>
                        <a:rPr lang="en-US" dirty="0" smtClean="0"/>
                        <a:t>Events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On_Start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On_Parked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On_Brake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010400" y="1219200"/>
            <a:ext cx="1371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OBJECT: CAR</a:t>
            </a:r>
            <a:endParaRPr lang="en-US" dirty="0"/>
          </a:p>
        </p:txBody>
      </p:sp>
      <p:cxnSp>
        <p:nvCxnSpPr>
          <p:cNvPr id="9" name="Straight Arrow Connector 8"/>
          <p:cNvCxnSpPr>
            <a:stCxn id="3" idx="1"/>
            <a:endCxn id="4" idx="3"/>
          </p:cNvCxnSpPr>
          <p:nvPr/>
        </p:nvCxnSpPr>
        <p:spPr>
          <a:xfrm flipH="1">
            <a:off x="6096000" y="1409700"/>
            <a:ext cx="914400" cy="246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1"/>
            <a:endCxn id="5" idx="0"/>
          </p:cNvCxnSpPr>
          <p:nvPr/>
        </p:nvCxnSpPr>
        <p:spPr>
          <a:xfrm flipH="1">
            <a:off x="1600200" y="1656588"/>
            <a:ext cx="1752600" cy="1239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  <a:endCxn id="6" idx="0"/>
          </p:cNvCxnSpPr>
          <p:nvPr/>
        </p:nvCxnSpPr>
        <p:spPr>
          <a:xfrm>
            <a:off x="4724400" y="2246376"/>
            <a:ext cx="0" cy="2249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0"/>
          </p:cNvCxnSpPr>
          <p:nvPr/>
        </p:nvCxnSpPr>
        <p:spPr>
          <a:xfrm>
            <a:off x="6096000" y="2133600"/>
            <a:ext cx="1295400" cy="609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16816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latin typeface="+mj-lt"/>
              </a:rPr>
              <a:t>Classes…</a:t>
            </a:r>
            <a:endParaRPr lang="en-IN" b="1" dirty="0">
              <a:latin typeface="+mj-lt"/>
            </a:endParaRPr>
          </a:p>
        </p:txBody>
      </p:sp>
      <p:pic>
        <p:nvPicPr>
          <p:cNvPr id="3074" name="Picture 2" descr="Image result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33600"/>
            <a:ext cx="2871216" cy="227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76" y="1371600"/>
            <a:ext cx="50292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67000" y="533400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Class</a:t>
            </a:r>
            <a:r>
              <a:rPr lang="en-US" dirty="0" smtClean="0"/>
              <a:t>: Blueprint (template) for object.</a:t>
            </a:r>
          </a:p>
          <a:p>
            <a:r>
              <a:rPr lang="en-US" b="1" dirty="0" smtClean="0"/>
              <a:t>Object</a:t>
            </a:r>
            <a:r>
              <a:rPr lang="en-US" dirty="0" smtClean="0"/>
              <a:t>: Instance of class.</a:t>
            </a:r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426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0.8|0.6|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2|1.1|1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3.9|5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1.1|0.7|0.7|0.7|0.6|0.6|0.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1.7|1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4|0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2|0.2|0.2|0.2|0.2|0.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2|0.2|0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4|2.4|1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5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1.3|1.1|1.1|1.1|1.7|1.4|1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8|0.5|0.6|0.3|0.4|0.4|0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0.8|1.5|1.7|0.9|1.4|1.6|0.8|2|2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1.4|2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2|2.3|1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8835</TotalTime>
  <Words>842</Words>
  <Application>Microsoft Office PowerPoint</Application>
  <PresentationFormat>On-screen Show (4:3)</PresentationFormat>
  <Paragraphs>221</Paragraphs>
  <Slides>24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UNIT-1 Concepts of OOP</vt:lpstr>
      <vt:lpstr>Concepts of OOP                </vt:lpstr>
      <vt:lpstr>Introduction to OOP</vt:lpstr>
      <vt:lpstr>Introduction to OOP</vt:lpstr>
      <vt:lpstr>What is Object?</vt:lpstr>
      <vt:lpstr>What is Object?</vt:lpstr>
      <vt:lpstr>Attributes and operations</vt:lpstr>
      <vt:lpstr>What is Object ?</vt:lpstr>
      <vt:lpstr>Classes…</vt:lpstr>
      <vt:lpstr>Class</vt:lpstr>
      <vt:lpstr>Applications of OOP</vt:lpstr>
      <vt:lpstr>Procedural Vs. Object Oriented Programming</vt:lpstr>
      <vt:lpstr>Procedural Vs. Object Oriented Programming</vt:lpstr>
      <vt:lpstr>Principles of OOP (A.E.I.P)</vt:lpstr>
      <vt:lpstr>Abstraction</vt:lpstr>
      <vt:lpstr>Abstraction Example</vt:lpstr>
      <vt:lpstr>Abstraction Example</vt:lpstr>
      <vt:lpstr>Encapsulation</vt:lpstr>
      <vt:lpstr>Encapsulation</vt:lpstr>
      <vt:lpstr>Abstraction Vs Encapsulation</vt:lpstr>
      <vt:lpstr>Abstraction Vs Encapsulation</vt:lpstr>
      <vt:lpstr>Inheritance</vt:lpstr>
      <vt:lpstr>Polymorphism</vt:lpstr>
      <vt:lpstr>PowerPoint Presentation</vt:lpstr>
    </vt:vector>
  </TitlesOfParts>
  <Company>Darshan Institute of Engg. &amp; Tech.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OOPC++ UNIT-1</dc:title>
  <dc:creator>Darshan Institute of Engg. &amp; Tech.</dc:creator>
  <cp:lastModifiedBy>RUPESH-PC</cp:lastModifiedBy>
  <cp:revision>1635</cp:revision>
  <dcterms:created xsi:type="dcterms:W3CDTF">2013-05-17T03:00:03Z</dcterms:created>
  <dcterms:modified xsi:type="dcterms:W3CDTF">2017-04-28T05:15:42Z</dcterms:modified>
</cp:coreProperties>
</file>