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92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73" r:id="rId14"/>
    <p:sldId id="341" r:id="rId15"/>
    <p:sldId id="375" r:id="rId16"/>
    <p:sldId id="344" r:id="rId17"/>
    <p:sldId id="345" r:id="rId18"/>
    <p:sldId id="374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80" r:id="rId28"/>
    <p:sldId id="355" r:id="rId29"/>
    <p:sldId id="381" r:id="rId30"/>
    <p:sldId id="361" r:id="rId31"/>
    <p:sldId id="365" r:id="rId32"/>
    <p:sldId id="364" r:id="rId33"/>
    <p:sldId id="376" r:id="rId34"/>
    <p:sldId id="377" r:id="rId35"/>
    <p:sldId id="354" r:id="rId36"/>
    <p:sldId id="382" r:id="rId37"/>
    <p:sldId id="378" r:id="rId38"/>
    <p:sldId id="379" r:id="rId39"/>
    <p:sldId id="370" r:id="rId40"/>
    <p:sldId id="371" r:id="rId41"/>
    <p:sldId id="372" r:id="rId42"/>
    <p:sldId id="32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1mJagRj4zINF1Twr1WaPA==" hashData="7vL2dGt8cv9/ugghfCjwpBXpFWsjj/8Fa39d/rbFcPYRkViLQy9TMHiFTQPSpwoJn2/b2tUqVi2yEUJTj/9MA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008000"/>
    <a:srgbClr val="385D8A"/>
    <a:srgbClr val="34495E"/>
    <a:srgbClr val="FDFDFD"/>
    <a:srgbClr val="EAEAEA"/>
    <a:srgbClr val="F8F8F8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6" autoAdjust="0"/>
    <p:restoredTop sz="91562" autoAdjust="0"/>
  </p:normalViewPr>
  <p:slideViewPr>
    <p:cSldViewPr>
      <p:cViewPr varScale="1">
        <p:scale>
          <a:sx n="64" d="100"/>
          <a:sy n="64" d="100"/>
        </p:scale>
        <p:origin x="15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Function and array</a:t>
            </a:r>
          </a:p>
          <a:p>
            <a:r>
              <a:rPr lang="en-IN" dirty="0" smtClean="0"/>
              <a:t>Function and pointer</a:t>
            </a:r>
          </a:p>
          <a:p>
            <a:r>
              <a:rPr lang="en-IN" dirty="0" smtClean="0"/>
              <a:t>Functions and string</a:t>
            </a:r>
          </a:p>
          <a:p>
            <a:r>
              <a:rPr lang="en-IN" dirty="0" smtClean="0"/>
              <a:t>Reference variable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 parameters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parameters as they appear in function calls.</a:t>
            </a:r>
          </a:p>
          <a:p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 parameters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parameters as they appear in function declarations.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If the argument/s are not passed while invoking a function then, the default values are used.</a:t>
            </a:r>
          </a:p>
          <a:p>
            <a:pPr algn="just"/>
            <a:r>
              <a:rPr lang="en-IN" dirty="0" smtClean="0"/>
              <a:t>If a function is called by passing argument/s, those arguments are used by the function.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Unit-3 C++ Functions</a:t>
            </a:r>
            <a:r>
              <a:rPr lang="da-DK" sz="160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7467600" cy="32004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UNIT-3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C++ Functions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5" t="6451" r="19355" b="6453"/>
          <a:stretch/>
        </p:blipFill>
        <p:spPr>
          <a:xfrm>
            <a:off x="7653963" y="116632"/>
            <a:ext cx="1368152" cy="194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Function with arguments but no return value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" y="1304764"/>
            <a:ext cx="4977325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add(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a=5,b=6;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add(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&lt;&lt;"Addition is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="&lt;&lt;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2479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Function with no argument but returns value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1103839"/>
            <a:ext cx="5161669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add();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&lt;&lt;"Addition is="&lt;&lt;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a=5,b=6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63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Function with no argument and no return value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1473170"/>
            <a:ext cx="5161669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add();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add();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a=5,b=6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&lt;&lt;"Addition is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="&lt;&lt;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644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Call by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call by reference</a:t>
            </a:r>
            <a:r>
              <a:rPr lang="en-IN" dirty="0"/>
              <a:t> method of passing arguments to a function copies the reference of an argument into the </a:t>
            </a:r>
            <a:r>
              <a:rPr lang="en-IN" u="sng" dirty="0"/>
              <a:t>formal parameter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Inside </a:t>
            </a:r>
            <a:r>
              <a:rPr lang="en-IN" dirty="0"/>
              <a:t>the </a:t>
            </a:r>
            <a:r>
              <a:rPr lang="en-IN" dirty="0" smtClean="0"/>
              <a:t>function body, </a:t>
            </a:r>
            <a:r>
              <a:rPr lang="en-IN" dirty="0"/>
              <a:t>the reference is used to access the actual argument used in the call. 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4617132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i="1" dirty="0" smtClean="0"/>
              <a:t>Note: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i="1" dirty="0" smtClean="0"/>
              <a:t>Actual </a:t>
            </a:r>
            <a:r>
              <a:rPr lang="en-IN" sz="2400" i="1" dirty="0"/>
              <a:t>parameters</a:t>
            </a:r>
            <a:r>
              <a:rPr lang="en-IN" sz="2400" dirty="0"/>
              <a:t> are parameters as they appear in function calls.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i="1" dirty="0"/>
              <a:t>Formal parameters</a:t>
            </a:r>
            <a:r>
              <a:rPr lang="en-IN" sz="2400" dirty="0"/>
              <a:t> are parameters as they appear in function declarations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437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C++ program that to swap two values using function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With pass by pointer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With pass by reference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77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#2 Solution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3508" y="958791"/>
            <a:ext cx="55086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swapptr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z = *x;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*x=*y;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*y=z;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swapref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z = x;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y;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z;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2060" y="3825044"/>
            <a:ext cx="3636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swapptr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a,&amp;b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swapref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2100" y="1772816"/>
            <a:ext cx="334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Pointers as arguments</a:t>
            </a:r>
            <a:endParaRPr lang="en-IN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99892" y="1340768"/>
            <a:ext cx="2052228" cy="66288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12060" y="1340768"/>
            <a:ext cx="540060" cy="6628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2100" y="219258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References as arguments</a:t>
            </a:r>
            <a:endParaRPr lang="en-IN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12060" y="2423422"/>
            <a:ext cx="540060" cy="78955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99892" y="2423421"/>
            <a:ext cx="2052228" cy="78955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0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-6371"/>
            <a:ext cx="8763000" cy="808037"/>
          </a:xfrm>
        </p:spPr>
        <p:txBody>
          <a:bodyPr/>
          <a:lstStyle/>
          <a:p>
            <a:r>
              <a:rPr lang="en-IN" dirty="0" smtClean="0"/>
              <a:t>Program #2 Solution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8244" y="892751"/>
            <a:ext cx="7986161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swapptr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swapref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45;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35;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&lt;&lt;"Before Swap\n";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&lt;&lt;"a="&lt;&lt;a&lt;&lt;" b="&lt;&lt;b&lt;&lt;"\n";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swapptr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a,&amp;b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&lt;&lt;"After Swap with pass by pointer\n";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&lt;&lt;"a="&lt;&lt;a&lt;&lt;" b="&lt;&lt;b&lt;&lt;"\n";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swapref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&lt;&lt;"After Swap with pass by reference\n";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&lt;&lt;"a="&lt;&lt;a&lt;&lt;" b="&lt;&lt;b&lt;&lt;"\n";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9044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#2 Solution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3508" y="1052736"/>
            <a:ext cx="58686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swapptr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 = *x;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x=*y;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y=z;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swapref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 = x;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y;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z;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79" y="3717032"/>
            <a:ext cx="63001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OUTPUT</a:t>
            </a:r>
          </a:p>
          <a:p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a=45 b=35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Swap with pass by pointer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a=35 b=45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Swap with pass by reference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a=45 b=35</a:t>
            </a:r>
          </a:p>
        </p:txBody>
      </p:sp>
    </p:spTree>
    <p:extLst>
      <p:ext uri="{BB962C8B-B14F-4D97-AF65-F5344CB8AC3E}">
        <p14:creationId xmlns:p14="http://schemas.microsoft.com/office/powerpoint/2010/main" val="14395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by Reference Program #3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Write a C++ program to return reference of maximum of two numbers from function max.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09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#3 Solution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7524" y="1124744"/>
            <a:ext cx="4792979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max(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a=5,b=6,ans;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&lt;&lt;"Maximum="&lt;&lt;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max(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(x&gt;y)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6585" y="1531657"/>
            <a:ext cx="3209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Function declaration returning reference </a:t>
            </a:r>
            <a:endParaRPr lang="en-IN" sz="2400" dirty="0"/>
          </a:p>
        </p:txBody>
      </p:sp>
      <p:sp>
        <p:nvSpPr>
          <p:cNvPr id="5" name="Oval 4"/>
          <p:cNvSpPr/>
          <p:nvPr/>
        </p:nvSpPr>
        <p:spPr>
          <a:xfrm>
            <a:off x="702324" y="1124744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endCxn id="5" idx="5"/>
          </p:cNvCxnSpPr>
          <p:nvPr/>
        </p:nvCxnSpPr>
        <p:spPr>
          <a:xfrm flipH="1" flipV="1">
            <a:off x="1040369" y="1462789"/>
            <a:ext cx="3709689" cy="2740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3301380" cy="80803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C++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functions</a:t>
            </a:r>
          </a:p>
          <a:p>
            <a:r>
              <a:rPr lang="en-IN" dirty="0" smtClean="0"/>
              <a:t>Call and Return by reference</a:t>
            </a:r>
          </a:p>
          <a:p>
            <a:r>
              <a:rPr lang="en-IN" dirty="0" smtClean="0"/>
              <a:t>Inline functions</a:t>
            </a:r>
          </a:p>
          <a:p>
            <a:r>
              <a:rPr lang="en-IN" dirty="0" smtClean="0"/>
              <a:t>Macro </a:t>
            </a:r>
            <a:r>
              <a:rPr lang="en-IN" dirty="0"/>
              <a:t>v</a:t>
            </a:r>
            <a:r>
              <a:rPr lang="en-IN" dirty="0" smtClean="0"/>
              <a:t>s. Inline functions</a:t>
            </a:r>
          </a:p>
          <a:p>
            <a:r>
              <a:rPr lang="en-IN" dirty="0" smtClean="0"/>
              <a:t>Overloading of functions</a:t>
            </a:r>
          </a:p>
          <a:p>
            <a:r>
              <a:rPr lang="en-IN" dirty="0" smtClean="0"/>
              <a:t>Default arguments</a:t>
            </a:r>
          </a:p>
          <a:p>
            <a:r>
              <a:rPr lang="en-IN" dirty="0" smtClean="0"/>
              <a:t>Static functions</a:t>
            </a:r>
          </a:p>
          <a:p>
            <a:r>
              <a:rPr lang="en-IN" dirty="0" smtClean="0"/>
              <a:t>Friend functions</a:t>
            </a:r>
          </a:p>
          <a:p>
            <a:r>
              <a:rPr lang="en-IN" dirty="0" smtClean="0"/>
              <a:t>Virtual functions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28184" y="106363"/>
            <a:ext cx="2611016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 smtClean="0">
                <a:latin typeface="+mj-lt"/>
              </a:rPr>
              <a:t>Weightage: 12%</a:t>
            </a:r>
            <a:endParaRPr lang="en-IN" b="1" dirty="0">
              <a:latin typeface="+mj-lt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879812" y="4005064"/>
            <a:ext cx="432048" cy="14761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474598" y="4242283"/>
            <a:ext cx="343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Will be covered in unit 4,5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975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</a:t>
            </a:r>
            <a:r>
              <a:rPr lang="en-IN" dirty="0" err="1" smtClean="0"/>
              <a:t>Preprocessors</a:t>
            </a:r>
            <a:r>
              <a:rPr lang="en-IN" dirty="0" smtClean="0"/>
              <a:t> 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Preprocessor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a </a:t>
            </a:r>
            <a:r>
              <a:rPr lang="en-IN" dirty="0"/>
              <a:t>text substitution </a:t>
            </a:r>
            <a:r>
              <a:rPr lang="en-IN" dirty="0" smtClean="0"/>
              <a:t>in program.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instructs the compiler to do </a:t>
            </a:r>
            <a:r>
              <a:rPr lang="en-IN" dirty="0" smtClean="0"/>
              <a:t>pre-processing </a:t>
            </a:r>
            <a:r>
              <a:rPr lang="en-IN" dirty="0"/>
              <a:t>before the actual compilation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All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preprocessor</a:t>
            </a:r>
            <a:r>
              <a:rPr lang="en-IN" dirty="0"/>
              <a:t> commands begin with a hash symbol </a:t>
            </a:r>
            <a:r>
              <a:rPr lang="en-IN" dirty="0" smtClean="0"/>
              <a:t>(#).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7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</a:t>
            </a:r>
            <a:r>
              <a:rPr lang="en-IN" dirty="0" err="1" smtClean="0"/>
              <a:t>Preprocessor</a:t>
            </a:r>
            <a:r>
              <a:rPr lang="en-IN" dirty="0" smtClean="0"/>
              <a:t> Macro Example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133" y="980728"/>
            <a:ext cx="608339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PI 3.1415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(r) (PI*r*r)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radius;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area;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("Enter the radius: 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("%d", &amp;radius);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 =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(radius);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("Area = %f", area);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3371" y="148478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Preprocessor</a:t>
            </a:r>
            <a:endParaRPr lang="en-IN" sz="2400" dirty="0"/>
          </a:p>
        </p:txBody>
      </p:sp>
      <p:sp>
        <p:nvSpPr>
          <p:cNvPr id="7" name="Right Brace 6"/>
          <p:cNvSpPr/>
          <p:nvPr/>
        </p:nvSpPr>
        <p:spPr>
          <a:xfrm>
            <a:off x="5741282" y="1484784"/>
            <a:ext cx="432048" cy="720080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059832" y="5085769"/>
            <a:ext cx="5748418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Every time the program encounters </a:t>
            </a:r>
            <a:r>
              <a:rPr lang="en-IN" sz="2400" dirty="0" err="1"/>
              <a:t>circleArea</a:t>
            </a:r>
            <a:r>
              <a:rPr lang="en-IN" sz="2400" dirty="0"/>
              <a:t>(argument), it is replaced by (3.1415*(argument)*(argument)).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9416" y="4257092"/>
            <a:ext cx="34203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Inline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Every time a function is called it takes a lot of extra time to execute series of instructions such as</a:t>
            </a:r>
          </a:p>
          <a:p>
            <a:pPr marL="8572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u="sng" dirty="0" smtClean="0"/>
              <a:t>Jumping</a:t>
            </a:r>
            <a:r>
              <a:rPr lang="en-IN" sz="2400" dirty="0" smtClean="0"/>
              <a:t> to the function</a:t>
            </a:r>
          </a:p>
          <a:p>
            <a:pPr marL="8572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/>
              <a:t>Saving</a:t>
            </a:r>
            <a:r>
              <a:rPr lang="en-IN" sz="2400" dirty="0" smtClean="0"/>
              <a:t> </a:t>
            </a:r>
            <a:r>
              <a:rPr lang="en-IN" sz="2400" u="sng" dirty="0" smtClean="0"/>
              <a:t>registers</a:t>
            </a:r>
          </a:p>
          <a:p>
            <a:pPr marL="8572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 smtClean="0"/>
              <a:t>Pushing  </a:t>
            </a:r>
            <a:r>
              <a:rPr lang="en-IN" sz="2400" dirty="0"/>
              <a:t>arguments into </a:t>
            </a:r>
            <a:r>
              <a:rPr lang="en-IN" sz="2400" u="sng" dirty="0"/>
              <a:t>stack</a:t>
            </a:r>
          </a:p>
          <a:p>
            <a:pPr marL="8572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u="sng" dirty="0"/>
              <a:t>Returnin</a:t>
            </a:r>
            <a:r>
              <a:rPr lang="en-IN" sz="2400" dirty="0"/>
              <a:t>g</a:t>
            </a:r>
            <a:r>
              <a:rPr lang="en-IN" sz="2400" dirty="0" smtClean="0"/>
              <a:t> to the calling function</a:t>
            </a:r>
            <a:endParaRPr lang="en-IN" sz="2400" dirty="0"/>
          </a:p>
          <a:p>
            <a:pPr algn="just"/>
            <a:r>
              <a:rPr lang="en-IN" dirty="0" smtClean="0"/>
              <a:t>If a function body is small then overhead time is more than actual code execution time so it becomes more time consuming.</a:t>
            </a:r>
          </a:p>
          <a:p>
            <a:pPr algn="just">
              <a:buClr>
                <a:schemeClr val="tx1"/>
              </a:buClr>
            </a:pP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Preprocessor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macros</a:t>
            </a:r>
            <a:r>
              <a:rPr lang="en-IN" dirty="0"/>
              <a:t> </a:t>
            </a:r>
            <a:r>
              <a:rPr lang="en-IN" dirty="0" smtClean="0"/>
              <a:t>is a solution to the problem of small functions in C.</a:t>
            </a:r>
          </a:p>
          <a:p>
            <a:pPr algn="just"/>
            <a:r>
              <a:rPr lang="en-IN" dirty="0" smtClean="0"/>
              <a:t>In</a:t>
            </a:r>
            <a:r>
              <a:rPr lang="en-IN" dirty="0"/>
              <a:t> C</a:t>
            </a:r>
            <a:r>
              <a:rPr lang="en-IN" dirty="0" smtClean="0"/>
              <a:t>++,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inline function</a:t>
            </a:r>
            <a:r>
              <a:rPr lang="en-IN" dirty="0" smtClean="0"/>
              <a:t> is used to </a:t>
            </a:r>
            <a:r>
              <a:rPr lang="en-IN" dirty="0"/>
              <a:t>reduce the function call </a:t>
            </a:r>
            <a:r>
              <a:rPr lang="en-IN" dirty="0" smtClean="0"/>
              <a:t>overhead.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Inline Functions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3628" y="1177810"/>
            <a:ext cx="829554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 return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-type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function-name(parameters)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2852936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Add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inline </a:t>
            </a:r>
            <a:r>
              <a:rPr lang="en-IN" sz="2400" dirty="0" smtClean="0"/>
              <a:t>word before the function definition to convert simple function to inline function. </a:t>
            </a:r>
            <a:endParaRPr lang="en-IN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58938" y="3881731"/>
            <a:ext cx="534601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(x&gt;y)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007" y="3643355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Example: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9502" y="890759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Syntax: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099661" y="3839144"/>
            <a:ext cx="1271681" cy="449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C++ program to create inline function that returns cube of given number (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n=3, cube=(n*n*n)=27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6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#4 Solution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213008"/>
            <a:ext cx="829554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cube(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s*s*s;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"The cube of 3 is: " &lt;&lt; cube(3);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2220" y="4437112"/>
            <a:ext cx="1260140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915816" y="5805264"/>
            <a:ext cx="5976664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Calls inline function cube with argument 3</a:t>
            </a:r>
            <a:endParaRPr lang="en-IN" sz="2400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V="1">
            <a:off x="3059832" y="4671112"/>
            <a:ext cx="3492388" cy="127816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1123" y="2269444"/>
            <a:ext cx="1259954" cy="46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situations </a:t>
            </a:r>
            <a:r>
              <a:rPr lang="en-IN" dirty="0" smtClean="0"/>
              <a:t>Inline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 of the situations inline expansion may not work</a:t>
            </a:r>
          </a:p>
          <a:p>
            <a:pPr marL="400050" lvl="1" indent="0">
              <a:buNone/>
            </a:pPr>
            <a:r>
              <a:rPr lang="en-IN" sz="2400" dirty="0"/>
              <a:t>1) If a loop, a switch or a </a:t>
            </a:r>
            <a:r>
              <a:rPr lang="en-IN" sz="2400" dirty="0" err="1"/>
              <a:t>goto</a:t>
            </a:r>
            <a:r>
              <a:rPr lang="en-IN" sz="2400" dirty="0"/>
              <a:t> exists in function body. </a:t>
            </a:r>
          </a:p>
          <a:p>
            <a:pPr marL="400050" lvl="1" indent="0">
              <a:buNone/>
            </a:pPr>
            <a:r>
              <a:rPr lang="en-IN" sz="2400" dirty="0"/>
              <a:t>2) If function is not returning any value. </a:t>
            </a:r>
          </a:p>
          <a:p>
            <a:pPr marL="400050" lvl="1" indent="0">
              <a:buNone/>
            </a:pPr>
            <a:r>
              <a:rPr lang="en-IN" sz="2400" dirty="0"/>
              <a:t>3) If function contains static variables. </a:t>
            </a:r>
          </a:p>
          <a:p>
            <a:pPr marL="400050" lvl="1" indent="0">
              <a:buNone/>
            </a:pPr>
            <a:r>
              <a:rPr lang="en-IN" sz="2400" dirty="0"/>
              <a:t>4) If function is recursive. </a:t>
            </a:r>
          </a:p>
        </p:txBody>
      </p:sp>
    </p:spTree>
    <p:extLst>
      <p:ext uri="{BB962C8B-B14F-4D97-AF65-F5344CB8AC3E}">
        <p14:creationId xmlns:p14="http://schemas.microsoft.com/office/powerpoint/2010/main" val="13939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9428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Suppose we want to make functions for adding 2 values, 3 values, 4 values.</a:t>
            </a:r>
          </a:p>
          <a:p>
            <a:r>
              <a:rPr lang="en-IN" dirty="0" smtClean="0"/>
              <a:t>We need to make functions like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832" y="2443361"/>
            <a:ext cx="759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sum2(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sum3(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</a:p>
          <a:p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sum4(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d);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7391" y="3743706"/>
            <a:ext cx="8763000" cy="241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smtClean="0"/>
              <a:t>C++ provides function overloading which </a:t>
            </a:r>
            <a:r>
              <a:rPr lang="en-US" dirty="0" smtClean="0"/>
              <a:t>is </a:t>
            </a:r>
            <a:r>
              <a:rPr lang="en-US" dirty="0"/>
              <a:t>the practice of declaring the same function with different </a:t>
            </a:r>
            <a:r>
              <a:rPr lang="en-US" dirty="0" smtClean="0"/>
              <a:t>signatures.</a:t>
            </a:r>
            <a:endParaRPr lang="en-IN" dirty="0" smtClean="0"/>
          </a:p>
          <a:p>
            <a:pPr lvl="0" algn="just"/>
            <a:r>
              <a:rPr lang="en-IN" dirty="0"/>
              <a:t>The same function name will be used with different number of parameters and parameters of different type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dirty="0" smtClean="0"/>
              <a:t>If two </a:t>
            </a:r>
            <a:r>
              <a:rPr lang="en-IN" dirty="0"/>
              <a:t>or more functions </a:t>
            </a:r>
            <a:r>
              <a:rPr lang="en-IN" dirty="0" smtClean="0"/>
              <a:t>have same </a:t>
            </a:r>
            <a:r>
              <a:rPr lang="en-IN" dirty="0"/>
              <a:t>name </a:t>
            </a:r>
            <a:r>
              <a:rPr lang="en-IN" dirty="0" smtClean="0"/>
              <a:t>then its called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Function Overloading</a:t>
            </a:r>
            <a:r>
              <a:rPr lang="en-IN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Function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overloading </a:t>
            </a:r>
            <a:r>
              <a:rPr lang="en-IN" dirty="0" smtClean="0"/>
              <a:t>does not depends on return type.</a:t>
            </a:r>
          </a:p>
          <a:p>
            <a:pPr lvl="0"/>
            <a:r>
              <a:rPr lang="en-IN" dirty="0"/>
              <a:t>However, the two functions with the same name must differ in at least one of the following, </a:t>
            </a:r>
          </a:p>
          <a:p>
            <a:pPr marL="400050" lvl="1" indent="0">
              <a:buNone/>
            </a:pPr>
            <a:r>
              <a:rPr lang="en-IN" sz="2400" dirty="0"/>
              <a:t>a) The number of parameters </a:t>
            </a:r>
          </a:p>
          <a:p>
            <a:pPr marL="400050" lvl="1" indent="0">
              <a:buNone/>
            </a:pPr>
            <a:r>
              <a:rPr lang="en-IN" sz="2400" dirty="0"/>
              <a:t>b) The data type of parameters </a:t>
            </a:r>
          </a:p>
          <a:p>
            <a:pPr marL="400050" lvl="1" indent="0">
              <a:buNone/>
            </a:pPr>
            <a:r>
              <a:rPr lang="en-US" sz="2400" dirty="0"/>
              <a:t>c) The order of appearance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9368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Overloading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91627"/>
              </p:ext>
            </p:extLst>
          </p:nvPr>
        </p:nvGraphicFramePr>
        <p:xfrm>
          <a:off x="190500" y="1051066"/>
          <a:ext cx="6757764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7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sum(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sum(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sum(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sum(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float b);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sum(float b, 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sum(float a, float b);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sum(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b, 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sum(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float</a:t>
                      </a:r>
                      <a:r>
                        <a:rPr lang="en-IN" sz="2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b, </a:t>
                      </a:r>
                      <a:r>
                        <a:rPr lang="en-IN" sz="2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IN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sum(</a:t>
                      </a:r>
                      <a:r>
                        <a:rPr lang="en-IN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float</a:t>
                      </a:r>
                      <a:r>
                        <a:rPr lang="en-IN" sz="2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IN" sz="2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IN" sz="2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r>
                        <a:rPr lang="en-IN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IN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16238"/>
              </p:ext>
            </p:extLst>
          </p:nvPr>
        </p:nvGraphicFramePr>
        <p:xfrm>
          <a:off x="7225307" y="1051066"/>
          <a:ext cx="1728193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8193"/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en-IN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IN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IN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en-IN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en-IN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en-IN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en-IN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en-IN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sz="2400" b="0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IN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0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21499"/>
            <a:ext cx="8763000" cy="1194996"/>
          </a:xfrm>
        </p:spPr>
        <p:txBody>
          <a:bodyPr>
            <a:noAutofit/>
          </a:bodyPr>
          <a:lstStyle/>
          <a:p>
            <a:r>
              <a:rPr lang="en-IN" dirty="0"/>
              <a:t>A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IN" dirty="0"/>
              <a:t> is a group of statements </a:t>
            </a:r>
            <a:r>
              <a:rPr lang="en-IN" dirty="0" smtClean="0"/>
              <a:t>that </a:t>
            </a:r>
            <a:r>
              <a:rPr lang="en-IN" dirty="0"/>
              <a:t>together perform a </a:t>
            </a:r>
            <a:r>
              <a:rPr lang="en-IN" dirty="0" smtClean="0"/>
              <a:t>task.</a:t>
            </a:r>
          </a:p>
          <a:p>
            <a:r>
              <a:rPr lang="en-IN" dirty="0" smtClean="0"/>
              <a:t>There are three elements of user defined function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21136" y="2251601"/>
            <a:ext cx="2580835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func1();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func1();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func1()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2279478"/>
            <a:ext cx="259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Function Declaration</a:t>
            </a:r>
            <a:endParaRPr lang="en-IN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3640378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Function call</a:t>
            </a:r>
            <a:endParaRPr lang="en-IN" sz="2200" dirty="0"/>
          </a:p>
        </p:txBody>
      </p:sp>
      <p:sp>
        <p:nvSpPr>
          <p:cNvPr id="13" name="Right Brace 12"/>
          <p:cNvSpPr/>
          <p:nvPr/>
        </p:nvSpPr>
        <p:spPr>
          <a:xfrm>
            <a:off x="4046007" y="5027309"/>
            <a:ext cx="468052" cy="1116124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514058" y="5231428"/>
            <a:ext cx="1174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Function body</a:t>
            </a:r>
            <a:endParaRPr lang="en-IN" sz="2200" dirty="0"/>
          </a:p>
        </p:txBody>
      </p:sp>
      <p:sp>
        <p:nvSpPr>
          <p:cNvPr id="17" name="Right Brace 16"/>
          <p:cNvSpPr/>
          <p:nvPr/>
        </p:nvSpPr>
        <p:spPr>
          <a:xfrm>
            <a:off x="5469907" y="4557917"/>
            <a:ext cx="468052" cy="1754284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7374229" y="5037275"/>
            <a:ext cx="1584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Function </a:t>
            </a:r>
          </a:p>
          <a:p>
            <a:r>
              <a:rPr lang="en-IN" sz="2200" dirty="0" smtClean="0"/>
              <a:t>definition</a:t>
            </a:r>
            <a:endParaRPr lang="en-IN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14058" y="2475258"/>
            <a:ext cx="1714126" cy="1763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23928" y="3869565"/>
            <a:ext cx="2557994" cy="6349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  <a:endCxn id="17" idx="1"/>
          </p:cNvCxnSpPr>
          <p:nvPr/>
        </p:nvCxnSpPr>
        <p:spPr>
          <a:xfrm flipH="1">
            <a:off x="5937959" y="5421996"/>
            <a:ext cx="1436270" cy="130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6" grpId="0"/>
      <p:bldP spid="17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#6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C++ program to demonstrate function overloading. Create function display with different arguments but same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</a:t>
            </a:r>
            <a:r>
              <a:rPr lang="en-IN" dirty="0" smtClean="0"/>
              <a:t>#6 Solution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9532" y="1232756"/>
            <a:ext cx="8593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"Integer number: " &lt;&lt;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display(float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"Float number: " &lt;&lt;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var1, float var2) {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"Integer number: " &lt;&lt; var1;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and float number:" &lt;&lt; var2;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#6 Solution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60748"/>
            <a:ext cx="5749652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5; float b = 5.5;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display(a);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display(b);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display(a, b);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306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Write a C++ program to demonstrate function overloading. Create function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area()</a:t>
            </a:r>
            <a:r>
              <a:rPr lang="en-IN" dirty="0" smtClean="0"/>
              <a:t> that calculates area of circle, triangle and box.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9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208" y="77674"/>
            <a:ext cx="2556284" cy="126014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600" dirty="0" smtClean="0"/>
              <a:t>Program #7 </a:t>
            </a:r>
            <a:br>
              <a:rPr lang="en-IN" sz="3600" dirty="0" smtClean="0"/>
            </a:br>
            <a:r>
              <a:rPr lang="en-IN" sz="3600" dirty="0" smtClean="0"/>
              <a:t>Solution</a:t>
            </a:r>
            <a:endParaRPr lang="en-IN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9164" y="63349"/>
            <a:ext cx="589905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area(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3.14*r*r;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area(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0.5*h*b;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area(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l*w*h;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299" y="4293096"/>
            <a:ext cx="8087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&lt;&lt;"area of circle="&lt;&lt;area(5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&lt;&lt;“\n area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of triangle="&lt;&lt;area(4,9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&lt;&lt;“\n area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box="&lt;&lt;area(5,8,2);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920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24671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IN" dirty="0"/>
              <a:t>while invoking a function If the argument/s are not passed then, the default values are </a:t>
            </a:r>
            <a:r>
              <a:rPr lang="en-IN" dirty="0" smtClean="0"/>
              <a:t>used.</a:t>
            </a:r>
            <a:endParaRPr lang="en-US" dirty="0" smtClean="0"/>
          </a:p>
          <a:p>
            <a:pPr lvl="0" algn="just"/>
            <a:r>
              <a:rPr lang="en-US" dirty="0" smtClean="0"/>
              <a:t>C</a:t>
            </a:r>
            <a:r>
              <a:rPr lang="en-US" dirty="0"/>
              <a:t>++ allows us to call a function without specifying all its arguments.</a:t>
            </a:r>
            <a:endParaRPr lang="en-IN" dirty="0"/>
          </a:p>
          <a:p>
            <a:pPr lvl="0" algn="just"/>
            <a:r>
              <a:rPr lang="en-US" dirty="0"/>
              <a:t>In such cases, the function assigns a default value to the parameter.</a:t>
            </a:r>
            <a:endParaRPr lang="en-IN" dirty="0"/>
          </a:p>
          <a:p>
            <a:pPr lvl="0" algn="just"/>
            <a:r>
              <a:rPr lang="en-US" dirty="0"/>
              <a:t>Default values are specified when the function is declared.</a:t>
            </a:r>
            <a:endParaRPr lang="en-IN" dirty="0"/>
          </a:p>
          <a:p>
            <a:pPr lvl="0" algn="just"/>
            <a:r>
              <a:rPr lang="en-US" dirty="0"/>
              <a:t>We must add default arguments from right to left. </a:t>
            </a:r>
            <a:endParaRPr lang="en-IN" dirty="0"/>
          </a:p>
          <a:p>
            <a:pPr lvl="0" algn="just"/>
            <a:r>
              <a:rPr lang="en-US" dirty="0"/>
              <a:t>We cannot provide a default value to a particular argument in the middle of an argument list.</a:t>
            </a:r>
            <a:endParaRPr lang="en-IN" dirty="0"/>
          </a:p>
          <a:p>
            <a:pPr lvl="0" algn="just"/>
            <a:r>
              <a:rPr lang="en-US" dirty="0"/>
              <a:t>Default arguments are useful in situations where some arguments always have the same value.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64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Arguments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32110"/>
            <a:ext cx="8763000" cy="5334000"/>
          </a:xfrm>
        </p:spPr>
        <p:txBody>
          <a:bodyPr/>
          <a:lstStyle/>
          <a:p>
            <a:pPr lvl="0"/>
            <a:r>
              <a:rPr lang="en-US" dirty="0" smtClean="0"/>
              <a:t>Legal </a:t>
            </a:r>
            <a:r>
              <a:rPr lang="en-US" dirty="0"/>
              <a:t>and illegal default arguments</a:t>
            </a:r>
            <a:endParaRPr lang="en-IN" sz="3600" dirty="0"/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 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a,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b,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c=0); 	</a:t>
            </a:r>
            <a:endParaRPr lang="en-I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 f(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a,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b=0,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c=0);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 f(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a=0,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b,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c=0);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a=0,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b,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a=0,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b=0,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c=0);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1412776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legal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2370" y="1930510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legal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8881" y="3410650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legal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0521" y="2922139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illegal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2430" y="2430057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illegal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Write a C++ program to demonstrate </a:t>
            </a:r>
            <a:r>
              <a:rPr lang="en-IN" dirty="0" smtClean="0"/>
              <a:t>default function arguments. </a:t>
            </a:r>
            <a:r>
              <a:rPr lang="en-IN" dirty="0"/>
              <a:t>Create function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volume()</a:t>
            </a:r>
            <a:r>
              <a:rPr lang="en-IN" dirty="0" smtClean="0"/>
              <a:t> </a:t>
            </a:r>
            <a:r>
              <a:rPr lang="en-IN" dirty="0"/>
              <a:t>that calculates </a:t>
            </a:r>
            <a:r>
              <a:rPr lang="en-IN" dirty="0" smtClean="0"/>
              <a:t>volume </a:t>
            </a:r>
            <a:r>
              <a:rPr lang="en-IN" dirty="0"/>
              <a:t>of </a:t>
            </a:r>
            <a:r>
              <a:rPr lang="en-IN" dirty="0" smtClean="0"/>
              <a:t>a box.</a:t>
            </a:r>
          </a:p>
          <a:p>
            <a:pPr algn="just"/>
            <a:r>
              <a:rPr lang="en-IN" dirty="0" smtClean="0"/>
              <a:t>Passing no argument,  only one argument, two arguments, all arguments.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7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#8 Solution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9701" y="1016732"/>
            <a:ext cx="8953500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volume(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l=5,int w=6,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h=7)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return l*w*h;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&lt;&lt;"volume of box1="&lt;&lt;volume()&lt;&lt;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&lt;&lt;"volume of box2="&lt;&lt;volume(9)&lt;&lt;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&lt;&lt;"volume of box3="&lt;&lt;volume(15,2)&lt;&lt;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&lt;&lt;"volume of box1="&lt;&lt;volume(3,4,7)&lt;&lt;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0500" y="2993441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31540" y="5181713"/>
            <a:ext cx="852196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Function call without passing argument.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Default value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5,6,7</a:t>
            </a:r>
            <a:r>
              <a:rPr lang="en-IN" sz="2400" dirty="0" smtClean="0"/>
              <a:t> considered for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 w, h </a:t>
            </a:r>
            <a:r>
              <a:rPr lang="en-IN" sz="2400" dirty="0" smtClean="0"/>
              <a:t>respectively.</a:t>
            </a:r>
            <a:endParaRPr lang="en-IN" sz="2400" dirty="0"/>
          </a:p>
        </p:txBody>
      </p:sp>
      <p:sp>
        <p:nvSpPr>
          <p:cNvPr id="10" name="Right Arrow 9"/>
          <p:cNvSpPr/>
          <p:nvPr/>
        </p:nvSpPr>
        <p:spPr>
          <a:xfrm>
            <a:off x="190500" y="3329517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90500" y="3698850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190500" y="4102619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22481" y="5181713"/>
            <a:ext cx="852196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Function call passing only one argument.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Explicitly </a:t>
            </a:r>
            <a:r>
              <a:rPr lang="en-IN" sz="2400" dirty="0" smtClean="0"/>
              <a:t>value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IN" sz="2400" dirty="0" smtClean="0"/>
              <a:t> </a:t>
            </a:r>
            <a:r>
              <a:rPr lang="en-IN" sz="2400" dirty="0"/>
              <a:t>passed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Default value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6,7</a:t>
            </a:r>
            <a:r>
              <a:rPr lang="en-IN" sz="2400" dirty="0" smtClean="0"/>
              <a:t> considered for 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w,h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smtClean="0"/>
              <a:t>respectively.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7062" y="5181712"/>
            <a:ext cx="852196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Function call passing two arguments.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Explicitly </a:t>
            </a:r>
            <a:r>
              <a:rPr lang="en-IN" sz="2400" dirty="0" smtClean="0"/>
              <a:t>value 1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5,2</a:t>
            </a:r>
            <a:r>
              <a:rPr lang="en-IN" sz="2400" dirty="0" smtClean="0"/>
              <a:t> </a:t>
            </a:r>
            <a:r>
              <a:rPr lang="en-IN" sz="2400" dirty="0"/>
              <a:t>passed </a:t>
            </a:r>
            <a:r>
              <a:rPr lang="en-IN" sz="2400" dirty="0" smtClean="0"/>
              <a:t>to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l,w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/>
              <a:t>respectively</a:t>
            </a:r>
            <a:r>
              <a:rPr lang="en-IN" sz="2400" dirty="0" smtClean="0"/>
              <a:t>.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Default value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N" sz="2400" dirty="0" smtClean="0"/>
              <a:t> considered for 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IN" sz="2400" dirty="0" smtClean="0"/>
              <a:t>respectively.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1540" y="5181713"/>
            <a:ext cx="852196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Function call passing all arguments.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Explicitly </a:t>
            </a:r>
            <a:r>
              <a:rPr lang="en-IN" sz="2400" dirty="0" smtClean="0"/>
              <a:t>value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3,4,7</a:t>
            </a:r>
            <a:r>
              <a:rPr lang="en-IN" sz="2400" dirty="0" smtClean="0"/>
              <a:t> </a:t>
            </a:r>
            <a:r>
              <a:rPr lang="en-IN" sz="2400" dirty="0"/>
              <a:t>passed </a:t>
            </a:r>
            <a:r>
              <a:rPr lang="en-IN" sz="2400" dirty="0" smtClean="0"/>
              <a:t>to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l,w,h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/>
              <a:t>respectively</a:t>
            </a:r>
            <a:r>
              <a:rPr lang="en-IN" sz="2400" dirty="0" smtClean="0"/>
              <a:t>.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Mistakes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8328" y="1248503"/>
            <a:ext cx="7885172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add(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en-US" altLang="en-US" sz="2400" b="1" i="0" u="none" strike="sngStrike" cap="none" normalizeH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kumimoji="0" lang="en-US" altLang="en-US" sz="2400" b="1" i="0" u="none" strike="sngStrike" cap="none" normalizeH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sng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926" y="3320988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strike="sngStrike" dirty="0"/>
              <a:t>You must provide default values for each argument after </a:t>
            </a:r>
            <a:r>
              <a:rPr lang="en-IN" sz="24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sz="2400" strike="sngStrike" dirty="0" smtClean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strike="sngStrike" dirty="0" smtClean="0"/>
              <a:t>In </a:t>
            </a:r>
            <a:r>
              <a:rPr lang="en-IN" sz="2400" strike="sngStrike" dirty="0"/>
              <a:t>this case, </a:t>
            </a:r>
            <a:r>
              <a:rPr lang="en-IN" sz="24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sz="2400" strike="sngStrike" dirty="0"/>
              <a:t> and </a:t>
            </a:r>
            <a:r>
              <a:rPr lang="en-IN" sz="24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IN" sz="2400" strike="sngStrike" dirty="0"/>
              <a:t> should also be assigned default values</a:t>
            </a:r>
            <a:r>
              <a:rPr lang="en-IN" sz="2400" strike="sngStrike" dirty="0" smtClean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strike="sngStrike" dirty="0" smtClean="0"/>
              <a:t>If </a:t>
            </a:r>
            <a:r>
              <a:rPr lang="en-IN" sz="2400" strike="sngStrike" dirty="0"/>
              <a:t>you want a single default argument, make sure the argument is the last one.</a:t>
            </a:r>
            <a:endParaRPr lang="en-IN" sz="2400" strike="sngStrike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8328" y="2802466"/>
            <a:ext cx="7205499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add(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en-US" altLang="en-US" sz="2400" b="1" i="0" u="none" strike="sngStrike" cap="none" normalizeH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d);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sng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" y="1853208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strike="sngStrike" dirty="0">
                <a:solidFill>
                  <a:srgbClr val="252830"/>
                </a:solidFill>
                <a:latin typeface="+mj-lt"/>
              </a:rPr>
              <a:t>You cannot miss a default argument in between two arguments</a:t>
            </a:r>
            <a:r>
              <a:rPr lang="en-IN" sz="2400" strike="sngStrike" dirty="0" smtClean="0">
                <a:solidFill>
                  <a:srgbClr val="252830"/>
                </a:solidFill>
                <a:latin typeface="+mj-lt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strike="sngStrike" dirty="0" smtClean="0">
                <a:solidFill>
                  <a:srgbClr val="252830"/>
                </a:solidFill>
                <a:latin typeface="+mj-lt"/>
              </a:rPr>
              <a:t>In </a:t>
            </a:r>
            <a:r>
              <a:rPr lang="en-IN" sz="2400" strike="sngStrike" dirty="0">
                <a:solidFill>
                  <a:srgbClr val="252830"/>
                </a:solidFill>
                <a:latin typeface="+mj-lt"/>
              </a:rPr>
              <a:t>this case, </a:t>
            </a:r>
            <a:r>
              <a:rPr lang="en-IN" sz="24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sz="2400" strike="sngStrike" dirty="0">
                <a:solidFill>
                  <a:srgbClr val="252830"/>
                </a:solidFill>
                <a:latin typeface="+mj-lt"/>
              </a:rPr>
              <a:t> should also be assigned a default value.</a:t>
            </a:r>
            <a:endParaRPr lang="en-IN" sz="2400" strike="sngStrike" dirty="0">
              <a:latin typeface="+mj-lt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8327" y="5024373"/>
            <a:ext cx="7205499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add(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kumimoji="0" lang="en-US" altLang="en-US" sz="2400" b="0" i="0" u="none" strike="sngStrike" cap="none" normalizeH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kumimoji="0" lang="en-US" altLang="en-US" sz="2400" b="1" i="0" u="none" strike="sngStrike" cap="none" normalizeH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sng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sng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355" y="1202337"/>
            <a:ext cx="64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(1)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8355" y="2725597"/>
            <a:ext cx="64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(2)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13943" y="4978207"/>
            <a:ext cx="64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(3)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4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 of Function 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99792" y="2204864"/>
            <a:ext cx="4424288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func1(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func1(5,6);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func1(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 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01673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(1) Function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with arguments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returns</a:t>
            </a:r>
            <a:r>
              <a:rPr lang="en-IN" sz="2400" dirty="0" smtClean="0"/>
              <a:t> value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107504" y="2204864"/>
            <a:ext cx="1548172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Return type</a:t>
            </a:r>
            <a:endParaRPr lang="en-IN" sz="2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 flipV="1">
            <a:off x="1655676" y="2420888"/>
            <a:ext cx="1080120" cy="1800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92180" y="1248080"/>
            <a:ext cx="3060340" cy="101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Function arguments/ parameters</a:t>
            </a:r>
            <a:endParaRPr lang="en-IN" sz="2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738812" y="1696018"/>
            <a:ext cx="1741400" cy="61685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88124" y="1696018"/>
            <a:ext cx="792088" cy="56656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3264458"/>
            <a:ext cx="2544430" cy="1026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Function </a:t>
            </a:r>
            <a:r>
              <a:rPr lang="en-IN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</a:t>
            </a:r>
            <a:r>
              <a:rPr lang="en-IN" sz="2200" dirty="0" smtClean="0">
                <a:solidFill>
                  <a:schemeClr val="tx1"/>
                </a:solidFill>
              </a:rPr>
              <a:t> returns integer value to variable z </a:t>
            </a:r>
            <a:endParaRPr lang="en-IN" sz="2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195736" y="3645024"/>
            <a:ext cx="864096" cy="25202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436096" y="5874535"/>
            <a:ext cx="3698782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Returns </a:t>
            </a:r>
            <a:r>
              <a:rPr lang="en-IN" sz="2200" dirty="0" err="1" smtClean="0">
                <a:solidFill>
                  <a:schemeClr val="tx1"/>
                </a:solidFill>
              </a:rPr>
              <a:t>a+b</a:t>
            </a:r>
            <a:r>
              <a:rPr lang="en-IN" sz="2200" dirty="0" smtClean="0">
                <a:solidFill>
                  <a:schemeClr val="tx1"/>
                </a:solidFill>
              </a:rPr>
              <a:t> to calling function</a:t>
            </a:r>
            <a:endParaRPr lang="en-IN" sz="2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69793" y="4005064"/>
            <a:ext cx="354335" cy="5015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20172" y="3969060"/>
            <a:ext cx="401172" cy="5052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2843808" y="3965996"/>
            <a:ext cx="1564158" cy="1299208"/>
          </a:xfrm>
          <a:prstGeom prst="curvedConnector3">
            <a:avLst>
              <a:gd name="adj1" fmla="val 182135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600575" y="3254654"/>
            <a:ext cx="3217994" cy="2274609"/>
          </a:xfrm>
          <a:custGeom>
            <a:avLst/>
            <a:gdLst>
              <a:gd name="connsiteX0" fmla="*/ 0 w 3217994"/>
              <a:gd name="connsiteY0" fmla="*/ 2274609 h 2274609"/>
              <a:gd name="connsiteX1" fmla="*/ 3214688 w 3217994"/>
              <a:gd name="connsiteY1" fmla="*/ 1288771 h 2274609"/>
              <a:gd name="connsiteX2" fmla="*/ 600075 w 3217994"/>
              <a:gd name="connsiteY2" fmla="*/ 31471 h 2274609"/>
              <a:gd name="connsiteX3" fmla="*/ 114300 w 3217994"/>
              <a:gd name="connsiteY3" fmla="*/ 502959 h 227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7994" h="2274609">
                <a:moveTo>
                  <a:pt x="0" y="2274609"/>
                </a:moveTo>
                <a:cubicBezTo>
                  <a:pt x="1557338" y="1968618"/>
                  <a:pt x="3114676" y="1662627"/>
                  <a:pt x="3214688" y="1288771"/>
                </a:cubicBezTo>
                <a:cubicBezTo>
                  <a:pt x="3314701" y="914915"/>
                  <a:pt x="1116806" y="162440"/>
                  <a:pt x="600075" y="31471"/>
                </a:cubicBezTo>
                <a:cubicBezTo>
                  <a:pt x="83344" y="-99498"/>
                  <a:pt x="98822" y="201730"/>
                  <a:pt x="114300" y="50295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3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4" grpId="0"/>
      <p:bldP spid="45" grpId="0"/>
      <p:bldP spid="5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Write a C++ program to create function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IN" dirty="0" smtClean="0"/>
              <a:t>, that performs addition of 3 integers also demonstrate Default Arguments concept.</a:t>
            </a:r>
          </a:p>
        </p:txBody>
      </p:sp>
    </p:spTree>
    <p:extLst>
      <p:ext uri="{BB962C8B-B14F-4D97-AF65-F5344CB8AC3E}">
        <p14:creationId xmlns:p14="http://schemas.microsoft.com/office/powerpoint/2010/main" val="35682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#9 Solution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3960" y="1160748"/>
            <a:ext cx="884857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y=10,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z=20)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x+y+z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"Sum is : " &lt;&lt; sum(5) &lt;&lt;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"Sum is : " &lt;&lt; sum(5,15) &lt;&lt;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"Sum is : " &lt;&lt; sum(5,15,25) &lt;&lt;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160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3768" y="764704"/>
            <a:ext cx="4225652" cy="4766029"/>
            <a:chOff x="2627784" y="908720"/>
            <a:chExt cx="4225652" cy="47660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908720"/>
              <a:ext cx="3932092" cy="473994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407543" y="4566753"/>
              <a:ext cx="4458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b="1" dirty="0" smtClean="0">
                  <a:latin typeface="Arial Narrow" panose="020B0606020202030204" pitchFamily="34" charset="0"/>
                </a:rPr>
                <a:t>?</a:t>
              </a:r>
              <a:endParaRPr lang="en-IN" sz="66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4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 of Function (</a:t>
            </a:r>
            <a:r>
              <a:rPr lang="en-IN" dirty="0" err="1" smtClean="0"/>
              <a:t>Cont</a:t>
            </a:r>
            <a:r>
              <a:rPr lang="en-IN" dirty="0" smtClean="0"/>
              <a:t>…) 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99792" y="2204864"/>
            <a:ext cx="4608634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func1(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func1(5,6);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oid func1(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 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....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016732"/>
            <a:ext cx="633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(2) Function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with arguments</a:t>
            </a:r>
            <a:r>
              <a:rPr lang="en-IN" sz="2400" dirty="0" smtClean="0"/>
              <a:t> but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no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IN" sz="2400" dirty="0" smtClean="0"/>
              <a:t> value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73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 of Function (Cont..) 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99792" y="2204864"/>
            <a:ext cx="3502562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func1();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func1();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func1()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 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99;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016732"/>
            <a:ext cx="644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(3) Function with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no argument</a:t>
            </a:r>
            <a:r>
              <a:rPr lang="en-IN" sz="2400" dirty="0" smtClean="0"/>
              <a:t> but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returns</a:t>
            </a:r>
            <a:r>
              <a:rPr lang="en-IN" sz="2400" dirty="0" smtClean="0"/>
              <a:t> value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08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 of Function (</a:t>
            </a:r>
            <a:r>
              <a:rPr lang="en-IN" dirty="0" err="1" smtClean="0"/>
              <a:t>Cont</a:t>
            </a:r>
            <a:r>
              <a:rPr lang="en-IN" dirty="0" smtClean="0"/>
              <a:t>…) 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23828" y="2094575"/>
            <a:ext cx="2580835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func1();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func1();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oid func1()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 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....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016732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(4) Function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with no argument</a:t>
            </a:r>
            <a:r>
              <a:rPr lang="en-IN" sz="2400" dirty="0" smtClean="0"/>
              <a:t> and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no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IN" sz="2400" dirty="0" smtClean="0"/>
              <a:t> value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77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#1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Write C++ programs to demonstrate various categories </a:t>
            </a:r>
            <a:r>
              <a:rPr lang="en-IN" smtClean="0"/>
              <a:t>of function, Create </a:t>
            </a:r>
            <a:r>
              <a:rPr lang="en-IN" dirty="0" smtClean="0"/>
              <a:t>function </a:t>
            </a:r>
            <a:r>
              <a:rPr lang="en-IN" b="1" dirty="0" smtClean="0">
                <a:solidFill>
                  <a:srgbClr val="FF0000"/>
                </a:solidFill>
              </a:rPr>
              <a:t>addition</a:t>
            </a:r>
            <a:r>
              <a:rPr lang="en-IN" dirty="0" smtClean="0"/>
              <a:t> for all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0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Function with argument and returns value</a:t>
            </a:r>
            <a:endParaRPr lang="en-IN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1134616"/>
            <a:ext cx="5346015" cy="5109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a=5,b=6,ans;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add(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&lt;&lt;"Addition is="&lt;&lt;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160" y="1989420"/>
            <a:ext cx="2772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Function declaration</a:t>
            </a:r>
          </a:p>
          <a:p>
            <a:r>
              <a:rPr lang="en-IN" sz="2200" dirty="0"/>
              <a:t>c</a:t>
            </a:r>
            <a:r>
              <a:rPr lang="en-IN" sz="2200" dirty="0" smtClean="0"/>
              <a:t>ontains </a:t>
            </a:r>
            <a:r>
              <a:rPr lang="en-IN" sz="2200" dirty="0" smtClean="0">
                <a:solidFill>
                  <a:srgbClr val="FF0000"/>
                </a:solidFill>
              </a:rPr>
              <a:t>return</a:t>
            </a:r>
            <a:r>
              <a:rPr lang="en-IN" sz="2200" dirty="0" smtClean="0"/>
              <a:t> type and </a:t>
            </a:r>
            <a:r>
              <a:rPr lang="en-IN" sz="2200" dirty="0" smtClean="0">
                <a:solidFill>
                  <a:srgbClr val="FF0000"/>
                </a:solidFill>
              </a:rPr>
              <a:t>arguments</a:t>
            </a:r>
            <a:endParaRPr lang="en-IN" sz="2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527884" y="2203636"/>
            <a:ext cx="2484276" cy="33978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7167" y="3241692"/>
            <a:ext cx="2772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Function Call</a:t>
            </a:r>
            <a:endParaRPr lang="en-IN" sz="22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311861" y="3457136"/>
            <a:ext cx="2735306" cy="786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2160" y="5525302"/>
            <a:ext cx="2515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Function Definition</a:t>
            </a:r>
            <a:endParaRPr lang="en-IN" sz="2200" dirty="0"/>
          </a:p>
        </p:txBody>
      </p:sp>
      <p:sp>
        <p:nvSpPr>
          <p:cNvPr id="17" name="Right Brace 16"/>
          <p:cNvSpPr/>
          <p:nvPr/>
        </p:nvSpPr>
        <p:spPr>
          <a:xfrm>
            <a:off x="5454597" y="5083895"/>
            <a:ext cx="557563" cy="1313702"/>
          </a:xfrm>
          <a:prstGeom prst="righ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3117713" y="5571468"/>
            <a:ext cx="2268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Returns to calling function</a:t>
            </a:r>
            <a:endParaRPr lang="en-IN" sz="2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699792" y="5805264"/>
            <a:ext cx="417921" cy="1509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2254</Words>
  <Application>Microsoft Office PowerPoint</Application>
  <PresentationFormat>On-screen Show (4:3)</PresentationFormat>
  <Paragraphs>478</Paragraphs>
  <Slides>42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 Narrow</vt:lpstr>
      <vt:lpstr>Calibri</vt:lpstr>
      <vt:lpstr>Consolas</vt:lpstr>
      <vt:lpstr>Courier New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UNIT-3 C++ Functions</vt:lpstr>
      <vt:lpstr>C++ Functions</vt:lpstr>
      <vt:lpstr>Simple Function</vt:lpstr>
      <vt:lpstr>Categories of Function </vt:lpstr>
      <vt:lpstr>Categories of Function (Cont…) </vt:lpstr>
      <vt:lpstr>Categories of Function (Cont..) </vt:lpstr>
      <vt:lpstr>Categories of Function (Cont…) </vt:lpstr>
      <vt:lpstr>Program #1</vt:lpstr>
      <vt:lpstr>Function with argument and returns value</vt:lpstr>
      <vt:lpstr>Function with arguments but no return value</vt:lpstr>
      <vt:lpstr>Function with no argument but returns value</vt:lpstr>
      <vt:lpstr>Function with no argument and no return value</vt:lpstr>
      <vt:lpstr>Call by reference</vt:lpstr>
      <vt:lpstr>Program #2</vt:lpstr>
      <vt:lpstr>Program #2 Solution</vt:lpstr>
      <vt:lpstr>Program #2 Solution</vt:lpstr>
      <vt:lpstr>Program #2 Solution (Cont…)</vt:lpstr>
      <vt:lpstr>Return by Reference Program #3</vt:lpstr>
      <vt:lpstr>Program #3 Solution</vt:lpstr>
      <vt:lpstr>C Preprocessors Macros</vt:lpstr>
      <vt:lpstr>C Preprocessor Macro Example</vt:lpstr>
      <vt:lpstr>Inline Functions</vt:lpstr>
      <vt:lpstr>Inline Functions (Cont…)</vt:lpstr>
      <vt:lpstr>Program #4</vt:lpstr>
      <vt:lpstr>Program #4 Solution</vt:lpstr>
      <vt:lpstr>Critical situations Inline Functions</vt:lpstr>
      <vt:lpstr>Function overloading</vt:lpstr>
      <vt:lpstr>Function Overloading</vt:lpstr>
      <vt:lpstr>Function Overloading</vt:lpstr>
      <vt:lpstr>Program #6</vt:lpstr>
      <vt:lpstr>Program #6 Solution (Cont…)</vt:lpstr>
      <vt:lpstr>Program #6 Solution</vt:lpstr>
      <vt:lpstr>Program #7</vt:lpstr>
      <vt:lpstr>Program #7  Solution</vt:lpstr>
      <vt:lpstr>Default Arguments</vt:lpstr>
      <vt:lpstr>Default Arguments (Cont…)</vt:lpstr>
      <vt:lpstr>Program #8</vt:lpstr>
      <vt:lpstr>Program #8 Solution</vt:lpstr>
      <vt:lpstr>Common Mistakes</vt:lpstr>
      <vt:lpstr>Program #9</vt:lpstr>
      <vt:lpstr>Program #9 Solution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admin</cp:lastModifiedBy>
  <cp:revision>1284</cp:revision>
  <dcterms:created xsi:type="dcterms:W3CDTF">2013-05-17T03:00:03Z</dcterms:created>
  <dcterms:modified xsi:type="dcterms:W3CDTF">2017-02-22T02:40:24Z</dcterms:modified>
</cp:coreProperties>
</file>