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9"/>
  </p:notesMasterIdLst>
  <p:sldIdLst>
    <p:sldId id="256" r:id="rId2"/>
    <p:sldId id="280" r:id="rId3"/>
    <p:sldId id="282" r:id="rId4"/>
    <p:sldId id="283" r:id="rId5"/>
    <p:sldId id="284" r:id="rId6"/>
    <p:sldId id="322" r:id="rId7"/>
    <p:sldId id="323" r:id="rId8"/>
    <p:sldId id="285" r:id="rId9"/>
    <p:sldId id="290" r:id="rId10"/>
    <p:sldId id="289" r:id="rId11"/>
    <p:sldId id="328" r:id="rId12"/>
    <p:sldId id="295" r:id="rId13"/>
    <p:sldId id="324" r:id="rId14"/>
    <p:sldId id="293" r:id="rId15"/>
    <p:sldId id="327" r:id="rId16"/>
    <p:sldId id="296" r:id="rId17"/>
    <p:sldId id="292" r:id="rId18"/>
    <p:sldId id="329" r:id="rId19"/>
    <p:sldId id="325" r:id="rId20"/>
    <p:sldId id="330" r:id="rId21"/>
    <p:sldId id="298" r:id="rId22"/>
    <p:sldId id="299" r:id="rId23"/>
    <p:sldId id="297" r:id="rId24"/>
    <p:sldId id="300" r:id="rId25"/>
    <p:sldId id="301" r:id="rId26"/>
    <p:sldId id="302" r:id="rId27"/>
    <p:sldId id="303" r:id="rId28"/>
    <p:sldId id="304" r:id="rId29"/>
    <p:sldId id="306" r:id="rId30"/>
    <p:sldId id="307" r:id="rId31"/>
    <p:sldId id="340" r:id="rId32"/>
    <p:sldId id="339" r:id="rId33"/>
    <p:sldId id="341" r:id="rId34"/>
    <p:sldId id="342" r:id="rId35"/>
    <p:sldId id="343" r:id="rId36"/>
    <p:sldId id="344" r:id="rId37"/>
    <p:sldId id="309" r:id="rId38"/>
    <p:sldId id="310" r:id="rId39"/>
    <p:sldId id="345" r:id="rId40"/>
    <p:sldId id="334" r:id="rId41"/>
    <p:sldId id="337" r:id="rId42"/>
    <p:sldId id="346" r:id="rId43"/>
    <p:sldId id="315" r:id="rId44"/>
    <p:sldId id="347" r:id="rId45"/>
    <p:sldId id="348" r:id="rId46"/>
    <p:sldId id="318" r:id="rId47"/>
    <p:sldId id="319" r:id="rId48"/>
    <p:sldId id="333" r:id="rId49"/>
    <p:sldId id="332" r:id="rId50"/>
    <p:sldId id="350" r:id="rId51"/>
    <p:sldId id="349" r:id="rId52"/>
    <p:sldId id="351" r:id="rId53"/>
    <p:sldId id="358" r:id="rId54"/>
    <p:sldId id="359" r:id="rId55"/>
    <p:sldId id="354" r:id="rId56"/>
    <p:sldId id="355" r:id="rId57"/>
    <p:sldId id="360" r:id="rId58"/>
    <p:sldId id="361" r:id="rId59"/>
    <p:sldId id="352" r:id="rId60"/>
    <p:sldId id="335" r:id="rId61"/>
    <p:sldId id="362" r:id="rId62"/>
    <p:sldId id="336" r:id="rId63"/>
    <p:sldId id="356" r:id="rId64"/>
    <p:sldId id="357" r:id="rId65"/>
    <p:sldId id="338" r:id="rId66"/>
    <p:sldId id="363" r:id="rId67"/>
    <p:sldId id="365" r:id="rId68"/>
    <p:sldId id="374" r:id="rId69"/>
    <p:sldId id="366" r:id="rId70"/>
    <p:sldId id="367" r:id="rId71"/>
    <p:sldId id="368" r:id="rId72"/>
    <p:sldId id="369" r:id="rId73"/>
    <p:sldId id="370" r:id="rId74"/>
    <p:sldId id="371" r:id="rId75"/>
    <p:sldId id="372" r:id="rId76"/>
    <p:sldId id="394" r:id="rId77"/>
    <p:sldId id="373" r:id="rId78"/>
    <p:sldId id="376" r:id="rId79"/>
    <p:sldId id="378" r:id="rId80"/>
    <p:sldId id="383" r:id="rId81"/>
    <p:sldId id="380" r:id="rId82"/>
    <p:sldId id="384" r:id="rId83"/>
    <p:sldId id="395" r:id="rId84"/>
    <p:sldId id="379" r:id="rId85"/>
    <p:sldId id="375" r:id="rId86"/>
    <p:sldId id="381" r:id="rId87"/>
    <p:sldId id="382" r:id="rId88"/>
    <p:sldId id="396" r:id="rId89"/>
    <p:sldId id="385" r:id="rId90"/>
    <p:sldId id="386" r:id="rId91"/>
    <p:sldId id="387" r:id="rId92"/>
    <p:sldId id="388" r:id="rId93"/>
    <p:sldId id="389" r:id="rId94"/>
    <p:sldId id="390" r:id="rId95"/>
    <p:sldId id="391" r:id="rId96"/>
    <p:sldId id="392" r:id="rId97"/>
    <p:sldId id="393" r:id="rId9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+D3mdo/NHquUvgmmFEPMqw==" hashData="VTnw9NdcQNXvQ+ONJRS2gK5Uzwo="/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FF6702"/>
    <a:srgbClr val="FDFDFD"/>
    <a:srgbClr val="D0D8E8"/>
    <a:srgbClr val="EAEAEA"/>
    <a:srgbClr val="F8F8F8"/>
    <a:srgbClr val="34495E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2775" autoAdjust="0"/>
  </p:normalViewPr>
  <p:slideViewPr>
    <p:cSldViewPr>
      <p:cViewPr>
        <p:scale>
          <a:sx n="66" d="100"/>
          <a:sy n="66" d="100"/>
        </p:scale>
        <p:origin x="-1205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 data1 and data2 are private members where as function1() and function2() are public members.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try to access private data from outside of the class, compiler throws error. This feature in OOP is known as data hiding.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44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Return-type class-name :: function-name(argument declaration)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74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cannot initialize a static member variable inside the class declaration.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39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439C"/>
                </a:solidFill>
                <a:effectLst/>
                <a:latin typeface="Consolas" panose="020B0609020204030204" pitchFamily="49" charset="0"/>
              </a:rPr>
              <a:t>shared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439C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53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53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{a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b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j;}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439C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shared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anose="020B0609020204030204" pitchFamily="49" charset="0"/>
              </a:rPr>
              <a:t>// define 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shared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show()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"This is static a: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nThis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is non-static b: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shared x, y;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anose="020B0609020204030204" pitchFamily="49" charset="0"/>
              </a:rPr>
              <a:t>// set a to 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anose="020B0609020204030204" pitchFamily="49" charset="0"/>
              </a:rPr>
              <a:t>// change a to 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anose="020B0609020204030204" pitchFamily="49" charset="0"/>
              </a:rPr>
              <a:t>/* Here, a has been changed for both x and y because a is shared by both objects. */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83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One of the important concepts of OOP is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data hiding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i.e., a non-member function cannot access an object's private or protected data.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7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26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en-IN" sz="1200" dirty="0" smtClean="0"/>
              <a:t>We can declare </a:t>
            </a:r>
            <a:r>
              <a:rPr lang="en-IN" sz="1200" b="1" kern="12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IN" sz="1200" dirty="0" smtClean="0"/>
              <a:t> the member functions of one class as the </a:t>
            </a:r>
            <a:r>
              <a:rPr lang="en-IN" sz="1200" b="1" kern="12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friend functions</a:t>
            </a:r>
            <a:r>
              <a:rPr lang="en-IN" sz="1200" dirty="0" smtClean="0"/>
              <a:t> of another class. 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en-IN" sz="1200" dirty="0" smtClean="0"/>
              <a:t>In such cases, the class is called a friend class, like </a:t>
            </a:r>
            <a:r>
              <a:rPr lang="en-IN" sz="12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X</a:t>
            </a:r>
            <a:r>
              <a:rPr lang="en-IN" sz="1200" dirty="0" smtClean="0"/>
              <a:t> is the friend class of </a:t>
            </a:r>
            <a:r>
              <a:rPr lang="en-IN" sz="12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Z</a:t>
            </a:r>
            <a:r>
              <a:rPr lang="en-IN" sz="1200" dirty="0" smtClean="0"/>
              <a:t>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94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18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Cube Example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10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81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These are special type of Constructors, and is used to copy values of data members of one object into other object.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64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32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68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To define an additional task</a:t>
            </a:r>
            <a:r>
              <a:rPr lang="en-IN" baseline="0" dirty="0" smtClean="0"/>
              <a:t> to an operator , we must specify what it means in relation to class to which operator is applied. This is done with the help of special function is called operator function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C++ allows you to specify more than one definition for a </a:t>
            </a:r>
            <a:r>
              <a:rPr lang="en-IN" b="1" dirty="0" smtClean="0"/>
              <a:t>function</a:t>
            </a:r>
            <a:r>
              <a:rPr lang="en-IN" dirty="0" smtClean="0"/>
              <a:t> name or an </a:t>
            </a:r>
            <a:r>
              <a:rPr lang="en-IN" b="1" dirty="0" smtClean="0"/>
              <a:t>operator</a:t>
            </a:r>
            <a:r>
              <a:rPr lang="en-IN" dirty="0" smtClean="0"/>
              <a:t> in the same scope, which is called </a:t>
            </a:r>
            <a:r>
              <a:rPr lang="en-IN" b="1" dirty="0" smtClean="0"/>
              <a:t>function overloading</a:t>
            </a:r>
            <a:r>
              <a:rPr lang="en-IN" dirty="0" smtClean="0"/>
              <a:t> and </a:t>
            </a:r>
            <a:r>
              <a:rPr lang="en-IN" b="1" dirty="0" smtClean="0"/>
              <a:t>operator overloading</a:t>
            </a:r>
            <a:r>
              <a:rPr lang="en-IN" dirty="0" smtClean="0"/>
              <a:t> respectively.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 give special meaning to any operators in which program it is implemented.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502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94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94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945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94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945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9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222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40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72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Describe car Properties:</a:t>
            </a:r>
            <a:r>
              <a:rPr lang="en-IN" baseline="0" dirty="0" smtClean="0"/>
              <a:t> Make, Model, </a:t>
            </a:r>
            <a:r>
              <a:rPr lang="en-IN" baseline="0" dirty="0" err="1" smtClean="0"/>
              <a:t>Color</a:t>
            </a:r>
            <a:r>
              <a:rPr lang="en-IN" baseline="0" dirty="0" smtClean="0"/>
              <a:t>, Year, Price</a:t>
            </a:r>
          </a:p>
          <a:p>
            <a:r>
              <a:rPr lang="en-IN" baseline="0" dirty="0" smtClean="0"/>
              <a:t>Actions Start, Drive, Park</a:t>
            </a:r>
          </a:p>
          <a:p>
            <a:r>
              <a:rPr lang="en-IN" baseline="0" dirty="0" smtClean="0"/>
              <a:t>Thing happens to a car Events </a:t>
            </a:r>
            <a:r>
              <a:rPr lang="en-IN" baseline="0" dirty="0" err="1" smtClean="0"/>
              <a:t>On_Strart</a:t>
            </a:r>
            <a:r>
              <a:rPr lang="en-IN" baseline="0" dirty="0" smtClean="0"/>
              <a:t>(Turn on head light),</a:t>
            </a:r>
            <a:r>
              <a:rPr lang="en-IN" baseline="0" dirty="0" err="1" smtClean="0"/>
              <a:t>On_Parked</a:t>
            </a:r>
            <a:r>
              <a:rPr lang="en-IN" baseline="0" dirty="0" smtClean="0"/>
              <a:t>, </a:t>
            </a:r>
            <a:r>
              <a:rPr lang="en-IN" baseline="0" dirty="0" err="1" smtClean="0"/>
              <a:t>On_Brake</a:t>
            </a:r>
            <a:r>
              <a:rPr lang="en-IN" baseline="0" dirty="0" smtClean="0"/>
              <a:t> </a:t>
            </a:r>
          </a:p>
          <a:p>
            <a:r>
              <a:rPr lang="en-IN" baseline="0" dirty="0" smtClean="0"/>
              <a:t>These are backbone of object oriented programming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91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29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</a:t>
            </a:r>
            <a:r>
              <a:rPr lang="en-I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as you might remember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Chapter 1, is a particular instance of a class, and a </a:t>
            </a:r>
            <a:r>
              <a:rPr lang="en-I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defines how data is stored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used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48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 smtClean="0"/>
              <a:t>Executes statements and return to calling function</a:t>
            </a:r>
            <a:endParaRPr lang="en-IN" sz="12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6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  <a:ea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/>
                <a:cs typeface="Open Sans Semibold" panose="020B0706030804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Unit-4 Objects and Classes     </a:t>
            </a:r>
            <a:r>
              <a:rPr lang="da-DK" sz="1600" noProof="1" smtClean="0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da-DK" sz="1600" baseline="0" noProof="1" smtClean="0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0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9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46" y="4800600"/>
            <a:ext cx="4895374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Rupesh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G.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Vaishnav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rupesh.vaishnav@darshan.ac.in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      	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399"/>
            <a:ext cx="7696200" cy="3200401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UNIT-4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Objects and Classes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953000"/>
            <a:ext cx="4114800" cy="9498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0324" y="270369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702"/>
                </a:solidFill>
              </a:rPr>
              <a:t>C++ is Very Easy to Understand</a:t>
            </a:r>
          </a:p>
          <a:p>
            <a:endParaRPr lang="en-US" dirty="0">
              <a:solidFill>
                <a:srgbClr val="FF6702"/>
              </a:solidFill>
            </a:endParaRPr>
          </a:p>
          <a:p>
            <a:r>
              <a:rPr lang="en-US" dirty="0" smtClean="0">
                <a:solidFill>
                  <a:srgbClr val="FF6702"/>
                </a:solidFill>
              </a:rPr>
              <a:t>I Love C++ Language</a:t>
            </a:r>
            <a:endParaRPr lang="en-US" dirty="0">
              <a:solidFill>
                <a:srgbClr val="FF670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5" t="6451" r="19355" b="6453"/>
          <a:stretch/>
        </p:blipFill>
        <p:spPr>
          <a:xfrm>
            <a:off x="7471048" y="221816"/>
            <a:ext cx="1368152" cy="19442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1225" y="5902891"/>
            <a:ext cx="21226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94280-37452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1"/>
    </mc:Choice>
    <mc:Fallback xmlns="">
      <p:transition spd="slow" advTm="336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 in C++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An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object</a:t>
            </a:r>
            <a:r>
              <a:rPr lang="en-IN" dirty="0" smtClean="0"/>
              <a:t> </a:t>
            </a:r>
            <a:r>
              <a:rPr lang="en-IN" dirty="0"/>
              <a:t>is an instance of </a:t>
            </a:r>
            <a:r>
              <a:rPr lang="en-IN" dirty="0" smtClean="0"/>
              <a:t>a class</a:t>
            </a:r>
          </a:p>
          <a:p>
            <a:pPr algn="just"/>
            <a:r>
              <a:rPr lang="en-IN" dirty="0" smtClean="0"/>
              <a:t>An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object</a:t>
            </a:r>
            <a:r>
              <a:rPr lang="en-IN" dirty="0" smtClean="0"/>
              <a:t> is a variable of type class</a:t>
            </a:r>
            <a:endParaRPr lang="en-IN" dirty="0"/>
          </a:p>
          <a:p>
            <a:pPr algn="just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43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Class,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Write a C++ program to create class Test having data members mark and </a:t>
            </a:r>
            <a:r>
              <a:rPr lang="en-IN" dirty="0" err="1" smtClean="0"/>
              <a:t>spi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Create member functions </a:t>
            </a:r>
            <a:r>
              <a:rPr lang="en-I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SetData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dirty="0" smtClean="0"/>
              <a:t> and </a:t>
            </a:r>
            <a:r>
              <a:rPr lang="en-I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DisplayData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()to </a:t>
            </a:r>
            <a:r>
              <a:rPr lang="en-IN" dirty="0" smtClean="0">
                <a:cs typeface="Courier New" panose="02070309020205020404" pitchFamily="49" charset="0"/>
              </a:rPr>
              <a:t>demonstrate class and objects.</a:t>
            </a:r>
            <a:endParaRPr lang="en-IN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451" y="103290"/>
            <a:ext cx="7164215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mark;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spi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mark = 70;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spi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6.5;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"Mark=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&lt;&lt;mark&lt;&lt;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spi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spi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;</a:t>
            </a:r>
            <a:endParaRPr lang="en-IN" sz="2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200" y="3303181"/>
            <a:ext cx="6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6400" y="1072739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0600" y="3559352"/>
            <a:ext cx="3886200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Starting point of a Program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55299"/>
            <a:ext cx="48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400" dirty="0" smtClean="0">
                <a:latin typeface="+mj-lt"/>
              </a:rPr>
              <a:t>Program</a:t>
            </a:r>
            <a:endParaRPr lang="en-IN" sz="4400" dirty="0">
              <a:latin typeface="+mj-l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107007" y="1192789"/>
            <a:ext cx="381000" cy="169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800600" y="3575527"/>
            <a:ext cx="3886200" cy="8309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Creates an object </a:t>
            </a:r>
            <a:r>
              <a:rPr lang="en-I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  <a:r>
              <a:rPr lang="en-IN" sz="2400" dirty="0" smtClean="0"/>
              <a:t> of 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endParaRPr lang="en-IN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709348" y="1758368"/>
            <a:ext cx="381000" cy="169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4786489" y="3534952"/>
            <a:ext cx="3886200" cy="12003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Calling member function. Control jumps to definition of </a:t>
            </a:r>
            <a:r>
              <a:rPr lang="en-IN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SetData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5705115" y="2103903"/>
            <a:ext cx="381000" cy="169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792133" y="3518883"/>
            <a:ext cx="3886200" cy="8309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Executes statements and return to calling function</a:t>
            </a:r>
            <a:endParaRPr lang="en-IN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601132" y="2923855"/>
            <a:ext cx="381000" cy="169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>
            <a:off x="5705115" y="2455082"/>
            <a:ext cx="381000" cy="169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4797778" y="3531619"/>
            <a:ext cx="3886200" cy="12003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Calling member function. Control jumps to definition of </a:t>
            </a:r>
            <a:r>
              <a:rPr lang="en-IN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DisplayData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584199" y="4613522"/>
            <a:ext cx="381000" cy="169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Arrow 18"/>
          <p:cNvSpPr/>
          <p:nvPr/>
        </p:nvSpPr>
        <p:spPr>
          <a:xfrm>
            <a:off x="5705115" y="2805324"/>
            <a:ext cx="381000" cy="169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711163" y="1000913"/>
            <a:ext cx="335220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Test o1;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o1.SetData();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o1.DisplayData();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04541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Keyword Private and Public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723852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solidFill>
                  <a:srgbClr val="FF0000"/>
                </a:solidFill>
              </a:rPr>
              <a:t>Private</a:t>
            </a:r>
            <a:endParaRPr lang="en-IN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0800" y="2747665"/>
            <a:ext cx="158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solidFill>
                  <a:srgbClr val="00B050"/>
                </a:solidFill>
              </a:rPr>
              <a:t>Public</a:t>
            </a:r>
            <a:endParaRPr lang="en-IN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Public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The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IN" dirty="0"/>
              <a:t> keyword makes data and functions public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Public members of the class are accessible by any program from anywhere.</a:t>
            </a:r>
          </a:p>
          <a:p>
            <a:r>
              <a:rPr lang="en-IN" dirty="0"/>
              <a:t>Class members that allow manipulating or accessing the class data are made public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752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Private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</a:pP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en-IN" dirty="0" smtClean="0"/>
              <a:t> </a:t>
            </a:r>
            <a:r>
              <a:rPr lang="en-IN" dirty="0"/>
              <a:t>members of the class can be accessed within the class and from member functions of the class.</a:t>
            </a:r>
          </a:p>
          <a:p>
            <a:pPr algn="just"/>
            <a:r>
              <a:rPr lang="en-IN" dirty="0"/>
              <a:t>They cannot be accessed outside the class or from other programs, not even from inherited class.</a:t>
            </a:r>
          </a:p>
          <a:p>
            <a:pPr algn="just"/>
            <a:r>
              <a:rPr lang="en-IN" dirty="0"/>
              <a:t>If you try to access private data from outside of the class, compiler throws error. </a:t>
            </a:r>
          </a:p>
          <a:p>
            <a:pPr algn="just"/>
            <a:r>
              <a:rPr lang="en-IN" dirty="0"/>
              <a:t>This feature in OOP is known as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hiding / Encapsulation</a:t>
            </a:r>
            <a:r>
              <a:rPr lang="en-IN" dirty="0"/>
              <a:t>.</a:t>
            </a:r>
          </a:p>
          <a:p>
            <a:pPr algn="just"/>
            <a:r>
              <a:rPr lang="en-IN" dirty="0" smtClean="0"/>
              <a:t>If </a:t>
            </a:r>
            <a:r>
              <a:rPr lang="en-IN" dirty="0"/>
              <a:t>any other access modifier is not specified then member default acts as Private member.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71" y="83350"/>
            <a:ext cx="8763000" cy="808037"/>
          </a:xfrm>
        </p:spPr>
        <p:txBody>
          <a:bodyPr/>
          <a:lstStyle/>
          <a:p>
            <a:r>
              <a:rPr lang="en-IN" dirty="0" smtClean="0"/>
              <a:t>Data Hiding in Classes</a:t>
            </a:r>
            <a:endParaRPr lang="en-IN" dirty="0"/>
          </a:p>
        </p:txBody>
      </p:sp>
      <p:grpSp>
        <p:nvGrpSpPr>
          <p:cNvPr id="77" name="Group 76"/>
          <p:cNvGrpSpPr/>
          <p:nvPr/>
        </p:nvGrpSpPr>
        <p:grpSpPr>
          <a:xfrm>
            <a:off x="3793765" y="1676400"/>
            <a:ext cx="3430412" cy="3666890"/>
            <a:chOff x="1141588" y="1866450"/>
            <a:chExt cx="3430412" cy="3666890"/>
          </a:xfrm>
        </p:grpSpPr>
        <p:grpSp>
          <p:nvGrpSpPr>
            <p:cNvPr id="74" name="Group 73"/>
            <p:cNvGrpSpPr/>
            <p:nvPr/>
          </p:nvGrpSpPr>
          <p:grpSpPr>
            <a:xfrm>
              <a:off x="2012395" y="3686634"/>
              <a:ext cx="1638300" cy="1534527"/>
              <a:chOff x="2012395" y="3686634"/>
              <a:chExt cx="1638300" cy="153452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107645" y="4840161"/>
                <a:ext cx="1409700" cy="381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dirty="0" smtClean="0">
                    <a:solidFill>
                      <a:schemeClr val="tx1"/>
                    </a:solidFill>
                  </a:rPr>
                  <a:t>Functions</a:t>
                </a:r>
                <a:endParaRPr lang="en-IN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012395" y="3686634"/>
                <a:ext cx="16383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200" dirty="0" smtClean="0"/>
                  <a:t>Public Area</a:t>
                </a:r>
                <a:endParaRPr lang="en-IN" sz="22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107645" y="4353251"/>
                <a:ext cx="1409700" cy="381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dirty="0" smtClean="0">
                    <a:solidFill>
                      <a:schemeClr val="tx1"/>
                    </a:solidFill>
                  </a:rPr>
                  <a:t>Data</a:t>
                </a:r>
                <a:endParaRPr lang="en-IN" sz="2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1891394" y="1866450"/>
              <a:ext cx="1885950" cy="1521955"/>
              <a:chOff x="1891394" y="1866450"/>
              <a:chExt cx="1885950" cy="152195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91394" y="2245405"/>
                <a:ext cx="1885950" cy="1143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2019300" y="1866450"/>
                <a:ext cx="1638300" cy="1404707"/>
                <a:chOff x="2019300" y="1866450"/>
                <a:chExt cx="1638300" cy="1404707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114550" y="2890157"/>
                  <a:ext cx="1409700" cy="3810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200" dirty="0" smtClean="0">
                      <a:solidFill>
                        <a:schemeClr val="tx1"/>
                      </a:solidFill>
                    </a:rPr>
                    <a:t>Functions</a:t>
                  </a:r>
                  <a:endParaRPr lang="en-IN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2019300" y="1866450"/>
                  <a:ext cx="16383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200" dirty="0" smtClean="0"/>
                    <a:t>Private Area</a:t>
                  </a:r>
                  <a:endParaRPr lang="en-IN" sz="2200" dirty="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114550" y="2403247"/>
                  <a:ext cx="1409700" cy="3810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200" dirty="0" smtClean="0">
                      <a:solidFill>
                        <a:schemeClr val="tx1"/>
                      </a:solidFill>
                    </a:rPr>
                    <a:t>Data</a:t>
                  </a:r>
                  <a:endParaRPr lang="en-IN" sz="2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3" name="Group 72"/>
            <p:cNvGrpSpPr/>
            <p:nvPr/>
          </p:nvGrpSpPr>
          <p:grpSpPr>
            <a:xfrm>
              <a:off x="1143000" y="1905000"/>
              <a:ext cx="3429000" cy="1752600"/>
              <a:chOff x="1143000" y="1905000"/>
              <a:chExt cx="3429000" cy="17526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1143000" y="3657600"/>
                <a:ext cx="28194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4191000" y="3657600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1143000" y="1905000"/>
                <a:ext cx="0" cy="1752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1143000" y="1905000"/>
                <a:ext cx="3429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4569178" y="1905000"/>
                <a:ext cx="0" cy="1752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Elbow Connector 43"/>
            <p:cNvCxnSpPr/>
            <p:nvPr/>
          </p:nvCxnSpPr>
          <p:spPr>
            <a:xfrm rot="10800000" flipV="1">
              <a:off x="1143000" y="4049936"/>
              <a:ext cx="2590800" cy="598264"/>
            </a:xfrm>
            <a:prstGeom prst="bentConnector3">
              <a:avLst>
                <a:gd name="adj1" fmla="val 7984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143000" y="3657600"/>
              <a:ext cx="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 rot="10800000">
              <a:off x="1143000" y="4954480"/>
              <a:ext cx="2590801" cy="450072"/>
            </a:xfrm>
            <a:prstGeom prst="bentConnector3">
              <a:avLst>
                <a:gd name="adj1" fmla="val 7963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733800" y="4044042"/>
              <a:ext cx="1" cy="1360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141588" y="4954480"/>
              <a:ext cx="1411" cy="578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569178" y="3657600"/>
              <a:ext cx="0" cy="1875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1141588" y="5533339"/>
              <a:ext cx="342759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4941958" y="1228260"/>
            <a:ext cx="951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CLASS</a:t>
            </a:r>
            <a:endParaRPr lang="en-IN" sz="2400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622771" y="2538174"/>
            <a:ext cx="17899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622113" y="1750545"/>
            <a:ext cx="1811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/>
              <a:t>No entry to</a:t>
            </a:r>
          </a:p>
          <a:p>
            <a:r>
              <a:rPr lang="en-IN" sz="2200" dirty="0" smtClean="0"/>
              <a:t>Private area </a:t>
            </a:r>
            <a:endParaRPr lang="en-IN" sz="2200" dirty="0"/>
          </a:p>
        </p:txBody>
      </p:sp>
      <p:sp>
        <p:nvSpPr>
          <p:cNvPr id="82" name="TextBox 81"/>
          <p:cNvSpPr txBox="1"/>
          <p:nvPr/>
        </p:nvSpPr>
        <p:spPr>
          <a:xfrm>
            <a:off x="3365015" y="2251682"/>
            <a:ext cx="345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X</a:t>
            </a:r>
            <a:endParaRPr lang="en-IN" sz="3200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622113" y="4598125"/>
            <a:ext cx="17899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94171" y="3821051"/>
            <a:ext cx="20396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/>
              <a:t>Entry allowed to</a:t>
            </a:r>
          </a:p>
          <a:p>
            <a:r>
              <a:rPr lang="en-IN" sz="2200" dirty="0" smtClean="0"/>
              <a:t>Public area </a:t>
            </a:r>
            <a:endParaRPr lang="en-IN" sz="2200" dirty="0"/>
          </a:p>
        </p:txBody>
      </p:sp>
      <p:cxnSp>
        <p:nvCxnSpPr>
          <p:cNvPr id="4" name="Elbow Connector 3"/>
          <p:cNvCxnSpPr>
            <a:endCxn id="25" idx="1"/>
          </p:cNvCxnSpPr>
          <p:nvPr/>
        </p:nvCxnSpPr>
        <p:spPr>
          <a:xfrm flipV="1">
            <a:off x="3412107" y="4353701"/>
            <a:ext cx="1347715" cy="244424"/>
          </a:xfrm>
          <a:prstGeom prst="bentConnector3">
            <a:avLst>
              <a:gd name="adj1" fmla="val 75129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57377" y="4840611"/>
            <a:ext cx="570794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25" idx="3"/>
          </p:cNvCxnSpPr>
          <p:nvPr/>
        </p:nvCxnSpPr>
        <p:spPr>
          <a:xfrm rot="16200000" flipV="1">
            <a:off x="6091092" y="4432131"/>
            <a:ext cx="486910" cy="330049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8" idx="3"/>
          </p:cNvCxnSpPr>
          <p:nvPr/>
        </p:nvCxnSpPr>
        <p:spPr>
          <a:xfrm rot="16200000" flipV="1">
            <a:off x="5233842" y="3346282"/>
            <a:ext cx="2436914" cy="551744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169522" y="2890607"/>
            <a:ext cx="558649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7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1450" y="944434"/>
            <a:ext cx="4572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data1;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data2;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function1()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data1 = 2;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}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function2()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data2 = 3.5;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data2;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}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Class in C++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1227953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E40524"/>
                </a:solidFill>
              </a:rPr>
              <a:t>private</a:t>
            </a:r>
            <a:r>
              <a:rPr lang="en-IN" sz="2400" dirty="0" smtClean="0"/>
              <a:t> is a Keyword</a:t>
            </a:r>
            <a:endParaRPr lang="en-IN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133600" y="1482116"/>
            <a:ext cx="2819400" cy="3403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4343400" y="1981200"/>
            <a:ext cx="609600" cy="762000"/>
          </a:xfrm>
          <a:prstGeom prst="rightBrac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059866" y="1900535"/>
            <a:ext cx="3893634" cy="8309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Private data and functions can be written here</a:t>
            </a:r>
            <a:endParaRPr lang="en-IN" sz="2400" dirty="0"/>
          </a:p>
        </p:txBody>
      </p:sp>
      <p:sp>
        <p:nvSpPr>
          <p:cNvPr id="12" name="Right Brace 11"/>
          <p:cNvSpPr/>
          <p:nvPr/>
        </p:nvSpPr>
        <p:spPr>
          <a:xfrm>
            <a:off x="4577368" y="3023926"/>
            <a:ext cx="609600" cy="2995873"/>
          </a:xfrm>
          <a:prstGeom prst="rightBrac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5311423" y="4147318"/>
            <a:ext cx="3467100" cy="8309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Public data and functions can be written here</a:t>
            </a:r>
            <a:endParaRPr lang="en-IN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040816" y="1030069"/>
            <a:ext cx="3912684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By Default the members of a class are </a:t>
            </a:r>
            <a:r>
              <a:rPr lang="en-IN" sz="2400" dirty="0" smtClean="0">
                <a:solidFill>
                  <a:srgbClr val="E40524"/>
                </a:solidFill>
              </a:rPr>
              <a:t>private.</a:t>
            </a:r>
            <a:r>
              <a:rPr lang="en-IN" sz="2400" dirty="0" smtClean="0"/>
              <a:t> </a:t>
            </a:r>
            <a:endParaRPr lang="en-IN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356" y="3581400"/>
            <a:ext cx="158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E40524"/>
                </a:solidFill>
              </a:rPr>
              <a:t>public</a:t>
            </a:r>
            <a:r>
              <a:rPr lang="en-IN" sz="2400" dirty="0" smtClean="0"/>
              <a:t> is </a:t>
            </a:r>
            <a:r>
              <a:rPr lang="en-IN" sz="2400" dirty="0"/>
              <a:t>a</a:t>
            </a:r>
            <a:r>
              <a:rPr lang="en-IN" sz="2400" dirty="0" smtClean="0"/>
              <a:t> Keyword</a:t>
            </a:r>
            <a:endParaRPr lang="en-IN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09600" y="3023926"/>
            <a:ext cx="457200" cy="67510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9600" y="1548859"/>
            <a:ext cx="1524000" cy="54727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34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Write a C++ program to create class Car having data members Company and </a:t>
            </a:r>
            <a:r>
              <a:rPr lang="en-IN" dirty="0" err="1" smtClean="0"/>
              <a:t>Top_Speed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Create member functions </a:t>
            </a:r>
            <a:r>
              <a:rPr lang="en-I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SetData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dirty="0" smtClean="0"/>
              <a:t> and </a:t>
            </a:r>
            <a:r>
              <a:rPr lang="en-I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DisplayData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N" dirty="0"/>
              <a:t>and create two objects of </a:t>
            </a:r>
            <a:r>
              <a:rPr lang="en-IN" dirty="0" smtClean="0"/>
              <a:t>class Car.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6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611" y="25403"/>
            <a:ext cx="8458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Car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company[20];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top_speed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Company:"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&gt;&gt;company;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top speed:"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top_speed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nCompany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&lt;&lt;company;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tTop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Speed:"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top_speed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;</a:t>
            </a:r>
          </a:p>
        </p:txBody>
      </p:sp>
      <p:sp>
        <p:nvSpPr>
          <p:cNvPr id="4" name="Rectangle 3"/>
          <p:cNvSpPr/>
          <p:nvPr/>
        </p:nvSpPr>
        <p:spPr>
          <a:xfrm>
            <a:off x="5638800" y="846169"/>
            <a:ext cx="365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Car o1;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o1.SetData();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o1.DisplayData();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0" y="55299"/>
            <a:ext cx="48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400" dirty="0" smtClean="0">
                <a:latin typeface="+mj-lt"/>
              </a:rPr>
              <a:t>Program</a:t>
            </a:r>
            <a:endParaRPr lang="en-I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66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4305300" cy="808037"/>
          </a:xfrm>
        </p:spPr>
        <p:txBody>
          <a:bodyPr/>
          <a:lstStyle/>
          <a:p>
            <a:r>
              <a:rPr lang="en-IN" dirty="0" smtClean="0">
                <a:latin typeface="+mj-lt"/>
              </a:rPr>
              <a:t>Outline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Basics of Object and Class in C++</a:t>
            </a:r>
          </a:p>
          <a:p>
            <a:r>
              <a:rPr lang="en-US" dirty="0" smtClean="0"/>
              <a:t>Private and Public Members</a:t>
            </a:r>
          </a:p>
          <a:p>
            <a:r>
              <a:rPr lang="en-US" dirty="0" smtClean="0"/>
              <a:t>Static data and Function </a:t>
            </a:r>
            <a:r>
              <a:rPr lang="en-US" dirty="0"/>
              <a:t>M</a:t>
            </a:r>
            <a:r>
              <a:rPr lang="en-US" dirty="0" smtClean="0"/>
              <a:t>embers</a:t>
            </a:r>
          </a:p>
          <a:p>
            <a:r>
              <a:rPr lang="en-US" dirty="0" smtClean="0"/>
              <a:t>Constructors and their types</a:t>
            </a:r>
          </a:p>
          <a:p>
            <a:r>
              <a:rPr lang="en-US" dirty="0" smtClean="0"/>
              <a:t>Destructors</a:t>
            </a:r>
          </a:p>
          <a:p>
            <a:r>
              <a:rPr lang="en-US" dirty="0" smtClean="0"/>
              <a:t>Operator Overloading</a:t>
            </a:r>
          </a:p>
          <a:p>
            <a:r>
              <a:rPr lang="en-US" dirty="0" smtClean="0"/>
              <a:t>Type Conversion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48400" y="106363"/>
            <a:ext cx="2590800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IN" b="1" dirty="0" smtClean="0">
                <a:latin typeface="+mj-lt"/>
              </a:rPr>
              <a:t>Weightage: 15%</a:t>
            </a:r>
            <a:endParaRPr lang="en-IN" b="1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45"/>
    </mc:Choice>
    <mc:Fallback xmlns="">
      <p:transition spd="slow" advTm="5145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Write a C++ program to create class Employee having data members </a:t>
            </a:r>
            <a:r>
              <a:rPr lang="en-IN" dirty="0" err="1" smtClean="0"/>
              <a:t>Emp_Name</a:t>
            </a:r>
            <a:r>
              <a:rPr lang="en-IN" dirty="0" smtClean="0"/>
              <a:t>, Salary, Age.</a:t>
            </a:r>
          </a:p>
          <a:p>
            <a:pPr algn="just"/>
            <a:r>
              <a:rPr lang="en-IN" dirty="0" smtClean="0"/>
              <a:t>Create member functions </a:t>
            </a:r>
            <a:r>
              <a:rPr lang="en-I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SetData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dirty="0" smtClean="0"/>
              <a:t> and </a:t>
            </a:r>
            <a:r>
              <a:rPr lang="en-I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DisplayData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Create two objects of class Employee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51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200" y="148471"/>
            <a:ext cx="6966651" cy="66479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name[10];    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salary,age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&gt;&gt;name&gt;&gt;salary&gt;&gt;age;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“Name=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"&lt;&lt;name&lt;&lt;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“salary=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"&lt;&lt;salary&lt;&lt;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“age=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"&lt;&lt;age;  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;</a:t>
            </a:r>
            <a:endParaRPr kumimoji="0" lang="en-US" altLang="en-US" sz="220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9222" y="1595021"/>
            <a:ext cx="36547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Employee o1;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o1.SetData();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o1.DisplayData();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55299"/>
            <a:ext cx="6096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400" dirty="0" smtClean="0">
                <a:latin typeface="+mj-lt"/>
              </a:rPr>
              <a:t>Program (Function with arguments)</a:t>
            </a:r>
            <a:endParaRPr lang="en-I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35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definition outside the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74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 smtClean="0">
                <a:cs typeface="Courier New" panose="02070309020205020404" pitchFamily="49" charset="0"/>
              </a:rPr>
              <a:t>Syntax:</a:t>
            </a:r>
          </a:p>
          <a:p>
            <a:pPr marL="0" indent="0">
              <a:buNone/>
            </a:pPr>
            <a:r>
              <a:rPr lang="en-IN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Return-type </a:t>
            </a:r>
            <a:r>
              <a:rPr lang="en-IN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class-name</a:t>
            </a:r>
            <a:r>
              <a:rPr lang="en-I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I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function-name(argument declaration)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en-I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4856" y="3730978"/>
            <a:ext cx="8763000" cy="259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IN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2557668"/>
            <a:ext cx="5334000" cy="110799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200" dirty="0" smtClean="0"/>
              <a:t>The membership label </a:t>
            </a:r>
            <a:r>
              <a:rPr lang="en-IN" sz="22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class-name:: </a:t>
            </a:r>
            <a:r>
              <a:rPr lang="en-IN" sz="2200" dirty="0" smtClean="0"/>
              <a:t>tells the compiler that the function belongs to class</a:t>
            </a:r>
            <a:endParaRPr lang="en-IN" sz="2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505200" y="1865490"/>
            <a:ext cx="533400" cy="80151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4800" y="4282377"/>
            <a:ext cx="60198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 ::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i,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j)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mark =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spi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j;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05511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600" y="197078"/>
            <a:ext cx="6477000" cy="66479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mark;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spi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 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 ::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i,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mark =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spi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j;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 ::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"Mark= 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&lt;&lt;mark;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“\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nspi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"&lt;&lt;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spi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1600" y="769441"/>
            <a:ext cx="39316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Test o1;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o1.SetData(70,6.5);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o1.DisplayData();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0"/>
            <a:ext cx="518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400" dirty="0" smtClean="0">
                <a:latin typeface="+mj-lt"/>
              </a:rPr>
              <a:t>Program</a:t>
            </a:r>
            <a:endParaRPr lang="en-IN" sz="44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4410" y="3436400"/>
            <a:ext cx="1202992" cy="502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44410" y="4957234"/>
            <a:ext cx="1201572" cy="502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484328" y="4267200"/>
            <a:ext cx="3278672" cy="1447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638445" y="3924293"/>
            <a:ext cx="4466665" cy="22159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The membership label </a:t>
            </a:r>
            <a:r>
              <a:rPr lang="en-IN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Test::</a:t>
            </a:r>
            <a:r>
              <a:rPr lang="en-IN" sz="2400" b="1" dirty="0" smtClean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2400" dirty="0">
                <a:latin typeface="+mj-lt"/>
              </a:rPr>
              <a:t>tells the compiler that the </a:t>
            </a:r>
            <a:r>
              <a:rPr lang="en-IN" sz="24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SetData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  <a:r>
              <a:rPr lang="en-IN" sz="2400" dirty="0" smtClean="0">
                <a:latin typeface="+mj-lt"/>
              </a:rPr>
              <a:t>and </a:t>
            </a:r>
            <a:r>
              <a:rPr lang="en-IN" sz="24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DisplayData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  <a:r>
              <a:rPr lang="en-IN" sz="2400" dirty="0">
                <a:latin typeface="+mj-lt"/>
              </a:rPr>
              <a:t>belongs to 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</a:t>
            </a:r>
            <a:r>
              <a:rPr lang="en-IN" sz="2400" dirty="0" smtClean="0">
                <a:latin typeface="+mj-lt"/>
              </a:rPr>
              <a:t> class</a:t>
            </a:r>
            <a:endParaRPr lang="en-IN" sz="2400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47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Define class 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IN" dirty="0" smtClean="0"/>
              <a:t> with members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minute</a:t>
            </a:r>
            <a:r>
              <a:rPr lang="en-IN" dirty="0" smtClean="0"/>
              <a:t> and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IN" dirty="0" smtClean="0"/>
              <a:t>. Also define function to </a:t>
            </a:r>
            <a:r>
              <a:rPr lang="en-I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N" dirty="0" smtClean="0"/>
              <a:t>to initialize the members, 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IN" dirty="0" smtClean="0"/>
              <a:t> to display time. Demonstrate class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IN" dirty="0" smtClean="0"/>
              <a:t> for two objects.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</a:t>
            </a:r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217711"/>
            <a:ext cx="6796732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Time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hour, minute, second;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setTime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h,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m,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 </a:t>
            </a:r>
            <a:endParaRPr kumimoji="0" lang="en-US" altLang="en-US" sz="220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39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</a:t>
            </a:r>
            <a:endParaRPr lang="en-I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1186934"/>
            <a:ext cx="6796732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Time::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setTime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h,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m,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hour=h;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minute=m;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second=s;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Time::print()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"hours=\n"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&lt;&lt;hour;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"minutes=\n"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&lt;&lt;minute;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"seconds=\n"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&lt;&lt;second;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kumimoji="0" lang="en-US" altLang="en-US" sz="220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65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186934"/>
            <a:ext cx="5777223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h,m,s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Time t1;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hours="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&gt;&gt;h; </a:t>
            </a: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cout&lt;&lt;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minutes="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&gt;&gt;m; </a:t>
            </a: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cout&lt;&lt;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seconds="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&gt;&gt;s;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en-IN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t1.setTime(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h,m,s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t1.print();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kumimoji="0" lang="en-US" altLang="en-US" sz="220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7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Define class 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IN" dirty="0" smtClean="0"/>
              <a:t> with members 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 </a:t>
            </a:r>
            <a:r>
              <a:rPr lang="en-IN" dirty="0"/>
              <a:t>and 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IN" dirty="0" smtClean="0"/>
              <a:t>. Also define function to </a:t>
            </a:r>
            <a:r>
              <a:rPr lang="en-I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set_values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N" dirty="0" smtClean="0"/>
              <a:t>to initialize the members, 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area()</a:t>
            </a:r>
            <a:r>
              <a:rPr lang="en-IN" dirty="0" smtClean="0"/>
              <a:t> to calculate area. Demonstrate class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IN" dirty="0" smtClean="0"/>
              <a:t>  for two objects.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96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8600" y="79271"/>
            <a:ext cx="7306487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Rectangle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width, height;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set_values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width*height;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 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Rectangle::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set_values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width = x;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 = y;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14800" y="97801"/>
            <a:ext cx="48768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dirty="0" smtClean="0"/>
              <a:t>Program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86143" y="4560454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Rectangle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rect.set_values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(3,4);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"area: 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rect.area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9935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What is an Object?</a:t>
            </a:r>
            <a:endParaRPr lang="en-IN" dirty="0">
              <a:latin typeface="+mj-lt"/>
            </a:endParaRPr>
          </a:p>
        </p:txBody>
      </p:sp>
      <p:pic>
        <p:nvPicPr>
          <p:cNvPr id="1028" name="Picture 4" descr="Image result for pen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503366"/>
            <a:ext cx="1999211" cy="143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39677"/>
            <a:ext cx="210526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2429" y="1439677"/>
            <a:ext cx="2086495" cy="144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52800"/>
            <a:ext cx="1983761" cy="198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352800" y="3657599"/>
            <a:ext cx="2567608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70808" y="2950141"/>
            <a:ext cx="67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Pen</a:t>
            </a:r>
            <a:endParaRPr lang="en-IN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842200" y="2943366"/>
            <a:ext cx="1126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Board</a:t>
            </a:r>
            <a:endParaRPr lang="en-IN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793350" y="2943366"/>
            <a:ext cx="1084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Laptop</a:t>
            </a:r>
            <a:endParaRPr lang="en-IN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15680" y="5363434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Bench</a:t>
            </a:r>
            <a:endParaRPr lang="en-IN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950803" y="5363434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Projector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208669" y="5964688"/>
            <a:ext cx="2726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Physical objects…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2027" y="3681411"/>
            <a:ext cx="2347113" cy="127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090175" y="5345234"/>
            <a:ext cx="750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Bike</a:t>
            </a:r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660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  <p:bldP spid="16" grpId="0"/>
      <p:bldP spid="18" grpId="0"/>
      <p:bldP spid="3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Define class 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IN" dirty="0" smtClean="0"/>
              <a:t> with members 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lang="en-IN" dirty="0"/>
              <a:t>and 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IN" dirty="0" smtClean="0"/>
              <a:t>. </a:t>
            </a:r>
          </a:p>
          <a:p>
            <a:pPr marL="714375" lvl="1" indent="-357188" algn="just">
              <a:buFont typeface="+mj-lt"/>
              <a:buAutoNum type="arabicPeriod"/>
            </a:pPr>
            <a:r>
              <a:rPr lang="en-IN" sz="2400" dirty="0" smtClean="0"/>
              <a:t>Also define function to </a:t>
            </a:r>
            <a:r>
              <a:rPr lang="en-IN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setdata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N" sz="2400" dirty="0" smtClean="0"/>
              <a:t>to initialize the members.</a:t>
            </a:r>
          </a:p>
          <a:p>
            <a:pPr marL="714375" lvl="1" indent="-357188" algn="just">
              <a:buFont typeface="+mj-lt"/>
              <a:buAutoNum type="arabicPeriod"/>
            </a:pPr>
            <a:r>
              <a:rPr lang="en-IN" sz="2400" dirty="0" smtClean="0"/>
              <a:t>Define function </a:t>
            </a:r>
            <a:r>
              <a:rPr lang="en-IN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displaydata</a:t>
            </a:r>
            <a:r>
              <a:rPr lang="en-I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N" sz="2400" dirty="0" smtClean="0"/>
              <a:t>to display data.</a:t>
            </a:r>
          </a:p>
          <a:p>
            <a:pPr marL="714375" lvl="1" indent="-357188" algn="just">
              <a:buFont typeface="+mj-lt"/>
              <a:buAutoNum type="arabicPeriod"/>
            </a:pPr>
            <a:r>
              <a:rPr lang="en-IN" sz="2400" dirty="0" smtClean="0"/>
              <a:t>Demonstrate class </a:t>
            </a:r>
            <a:r>
              <a:rPr lang="en-I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IN" sz="2400" dirty="0" smtClean="0"/>
              <a:t>  for two objects.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533400" y="30480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Employee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yash,raj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yash.setData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(23,1500);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yash.displaydata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raj.setData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(27,1800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raj.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2544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7432" y="506626"/>
            <a:ext cx="8784167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age;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salary;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,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Employee,Employee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 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Employee::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age=x;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salary=y;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Employee::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"age="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&lt;&lt;age&lt;&lt;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"salary="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&lt;&lt;salary&lt;&lt;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8700" y="0"/>
            <a:ext cx="3009900" cy="808037"/>
          </a:xfrm>
        </p:spPr>
        <p:txBody>
          <a:bodyPr/>
          <a:lstStyle/>
          <a:p>
            <a:r>
              <a:rPr lang="en-IN" dirty="0" smtClean="0"/>
              <a:t>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32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Program Passing and Returning an Object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Define class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IN" dirty="0"/>
              <a:t> with members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hour, minute</a:t>
            </a:r>
            <a:r>
              <a:rPr lang="en-IN" dirty="0"/>
              <a:t> and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IN" dirty="0"/>
              <a:t>. Also define function to </a:t>
            </a:r>
            <a:r>
              <a:rPr lang="en-I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getTime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N" dirty="0"/>
              <a:t>to initialize the members, </a:t>
            </a:r>
            <a:r>
              <a:rPr lang="en-I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printTime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dirty="0" smtClean="0"/>
              <a:t> </a:t>
            </a:r>
            <a:r>
              <a:rPr lang="en-IN" dirty="0"/>
              <a:t>to display </a:t>
            </a:r>
            <a:r>
              <a:rPr lang="en-IN" dirty="0" smtClean="0"/>
              <a:t>time and </a:t>
            </a:r>
            <a:r>
              <a:rPr lang="en-I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addTime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N" dirty="0" smtClean="0"/>
              <a:t>to add two time objects. Demonstrate class 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IN" dirty="0" smtClean="0"/>
              <a:t>.</a:t>
            </a:r>
          </a:p>
          <a:p>
            <a:pPr marL="400050" lvl="1" indent="0" algn="just">
              <a:buNone/>
            </a:pPr>
            <a:r>
              <a:rPr lang="en-IN" sz="2400" dirty="0" smtClean="0"/>
              <a:t>1. Passing object as argument</a:t>
            </a:r>
          </a:p>
          <a:p>
            <a:pPr marL="400050" lvl="1" indent="0" algn="just">
              <a:buNone/>
            </a:pPr>
            <a:r>
              <a:rPr lang="en-IN" sz="2400" dirty="0" smtClean="0"/>
              <a:t>2. Returning object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80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9525"/>
            <a:ext cx="86106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Time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hour, minute, second;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getTime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nEnter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hours:"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&gt;&gt;hour;</a:t>
            </a:r>
          </a:p>
          <a:p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fr-FR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cout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Minutes:"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&gt;&gt;minute;</a:t>
            </a:r>
          </a:p>
          <a:p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fr-FR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cout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Seconds:"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&gt;&gt;second;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printTime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nhour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&lt;&lt;hour;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tminute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&lt;&lt;minute;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tsecond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&lt;&lt;second;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addTime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 t1, Time t2){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hour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t1.hour + t2.hour;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minute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t1.minute + t2.minute;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second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t1.second + t2.second;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 </a:t>
            </a:r>
            <a:endParaRPr lang="en-I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52900" y="-41275"/>
            <a:ext cx="49149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3600" dirty="0" smtClean="0"/>
              <a:t>Program passing object as argument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4688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8669" y="237081"/>
            <a:ext cx="7467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Time t1,t2,t3;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t1.getTime();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t1.printTime();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t2.getTime();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t2.printTime();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t3.addTime(t1,t2);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nafter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adding two objects"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t3.printTime();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lang="en-I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52900" y="-41275"/>
            <a:ext cx="49149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3600" dirty="0" smtClean="0"/>
              <a:t>Program passing object as argument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29354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9525"/>
            <a:ext cx="8610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Time{ 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hour, minute, second;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getTime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nEnter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hours:"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&gt;&gt;hour;</a:t>
            </a: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cout&lt;&lt;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Minutes:"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&gt;&gt;minute;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printTime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nhour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&lt;&lt;hour;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tminute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&lt;&lt;minute;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Time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addTime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 t1, Time t2){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Time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t4;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t4.hour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t1.hour + t2.hour;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t4.minute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t1.minute + t2.minute;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t4;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 </a:t>
            </a:r>
            <a:endParaRPr lang="en-I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52900" y="-41275"/>
            <a:ext cx="49149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3600" dirty="0" smtClean="0"/>
              <a:t>Program returning object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6960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609599"/>
            <a:ext cx="7467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Time t1,t2,t3,ans;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t1.getTime();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t1.printTime();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t2.getTime();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t2.printTime();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=t3.addTime(t1,t2);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nafter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adding two objects"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ans.printTime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lang="en-I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52900" y="-41275"/>
            <a:ext cx="49149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3600" dirty="0" smtClean="0"/>
              <a:t>Program #7 returning object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7700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Nesting Member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 </a:t>
            </a:r>
            <a:r>
              <a:rPr lang="en-IN" u="sng" dirty="0" smtClean="0"/>
              <a:t>member function </a:t>
            </a:r>
            <a:r>
              <a:rPr lang="en-IN" dirty="0" smtClean="0"/>
              <a:t>of a class can be called by </a:t>
            </a:r>
            <a:r>
              <a:rPr lang="en-IN" u="sng" dirty="0" smtClean="0"/>
              <a:t>an object of that class </a:t>
            </a:r>
            <a:r>
              <a:rPr lang="en-IN" dirty="0" smtClean="0"/>
              <a:t>using dot operator.</a:t>
            </a:r>
          </a:p>
          <a:p>
            <a:pPr algn="just"/>
            <a:r>
              <a:rPr lang="en-IN" dirty="0" smtClean="0"/>
              <a:t>A member function can be also called by </a:t>
            </a:r>
            <a:r>
              <a:rPr lang="en-IN" u="sng" dirty="0" smtClean="0"/>
              <a:t>another member function</a:t>
            </a:r>
            <a:r>
              <a:rPr lang="en-IN" dirty="0" smtClean="0"/>
              <a:t> of same class.</a:t>
            </a:r>
          </a:p>
          <a:p>
            <a:pPr algn="just"/>
            <a:r>
              <a:rPr lang="en-IN" dirty="0" smtClean="0"/>
              <a:t>This is known as </a:t>
            </a:r>
            <a:r>
              <a:rPr lang="en-IN" u="sng" dirty="0" smtClean="0"/>
              <a:t>nesting of member functions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81000" y="3429000"/>
            <a:ext cx="8572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set_values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width = x;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height = y;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02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Define class 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IN" dirty="0" smtClean="0"/>
              <a:t> </a:t>
            </a:r>
            <a:r>
              <a:rPr lang="en-IN" dirty="0"/>
              <a:t>with </a:t>
            </a:r>
            <a:r>
              <a:rPr lang="en-IN" dirty="0" smtClean="0"/>
              <a:t>member </a:t>
            </a:r>
            <a:r>
              <a:rPr lang="en-I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width,height</a:t>
            </a:r>
            <a:r>
              <a:rPr lang="en-IN" dirty="0" smtClean="0"/>
              <a:t>. </a:t>
            </a:r>
            <a:r>
              <a:rPr lang="en-IN" dirty="0"/>
              <a:t>Also define function to  </a:t>
            </a:r>
            <a:r>
              <a:rPr lang="en-I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I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displayvalue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dirty="0" smtClean="0"/>
              <a:t>. Demonstrate nested member functions.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42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0500" y="919162"/>
            <a:ext cx="54483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rectangle{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w,h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setvalue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ww,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hh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w=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ww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h=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hh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displayvalue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displayvalue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"width="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&lt;&lt;w;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theigth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&lt;&lt;h;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5264944" y="2971800"/>
            <a:ext cx="36885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rectangle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r1;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r1.setvalue(5,6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r1.displayvalue();</a:t>
            </a:r>
            <a:endParaRPr lang="en-IN" sz="2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793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What is an Object? (</a:t>
            </a:r>
            <a:r>
              <a:rPr lang="en-IN" dirty="0" err="1" smtClean="0">
                <a:latin typeface="+mj-lt"/>
              </a:rPr>
              <a:t>Cont</a:t>
            </a:r>
            <a:r>
              <a:rPr lang="en-IN" dirty="0" smtClean="0">
                <a:latin typeface="+mj-lt"/>
              </a:rPr>
              <a:t>…)</a:t>
            </a:r>
            <a:endParaRPr lang="en-IN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797" y="5969511"/>
            <a:ext cx="310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Logical objects…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26" y="1143000"/>
            <a:ext cx="3182774" cy="27170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3903936"/>
            <a:ext cx="1151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</a:t>
            </a:r>
            <a:endParaRPr lang="en-US" sz="2400" dirty="0"/>
          </a:p>
        </p:txBody>
      </p:sp>
      <p:pic>
        <p:nvPicPr>
          <p:cNvPr id="2052" name="Picture 4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3400" y="1828800"/>
            <a:ext cx="442468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791200" y="39039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Bank Account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325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allocation of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member functions</a:t>
            </a:r>
            <a:r>
              <a:rPr lang="en-US" dirty="0"/>
              <a:t> are created and placed in the memory space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only once </a:t>
            </a:r>
            <a:r>
              <a:rPr lang="en-US" dirty="0"/>
              <a:t>when they are defined as part of a class specification.</a:t>
            </a:r>
            <a:endParaRPr lang="en-IN" dirty="0"/>
          </a:p>
          <a:p>
            <a:pPr lvl="0" algn="just"/>
            <a:r>
              <a:rPr lang="en-US" dirty="0"/>
              <a:t>No separate space is allocated for member functions when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objects</a:t>
            </a:r>
            <a:r>
              <a:rPr lang="en-US" dirty="0"/>
              <a:t> are created.</a:t>
            </a:r>
            <a:endParaRPr lang="en-IN" dirty="0"/>
          </a:p>
          <a:p>
            <a:pPr lvl="0" algn="just"/>
            <a:r>
              <a:rPr lang="en-US" dirty="0"/>
              <a:t>Only space for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member variable </a:t>
            </a:r>
            <a:r>
              <a:rPr lang="en-US" dirty="0"/>
              <a:t>is allocated separately for each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object</a:t>
            </a:r>
            <a:r>
              <a:rPr lang="en-US" dirty="0" smtClean="0"/>
              <a:t> because, </a:t>
            </a:r>
            <a:r>
              <a:rPr lang="en-US" dirty="0"/>
              <a:t>the member variables will hold different data values for different objects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705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allocation of objects(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533400" y="1295399"/>
            <a:ext cx="124409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AutoShape 25"/>
          <p:cNvSpPr>
            <a:spLocks noChangeAspect="1" noChangeArrowheads="1" noTextEdit="1"/>
          </p:cNvSpPr>
          <p:nvPr/>
        </p:nvSpPr>
        <p:spPr bwMode="auto">
          <a:xfrm>
            <a:off x="533400" y="914336"/>
            <a:ext cx="7865826" cy="53340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572851" y="3826878"/>
            <a:ext cx="2387196" cy="3172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11" tIns="40054" rIns="80111" bIns="4005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Member variable 1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249632" y="3826039"/>
            <a:ext cx="2387196" cy="3172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11" tIns="40054" rIns="80111" bIns="4005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Member variable 1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5911305" y="3826878"/>
            <a:ext cx="2387196" cy="3172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11" tIns="40054" rIns="80111" bIns="4005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Member variable 1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3362109" y="4144152"/>
            <a:ext cx="2187423" cy="3164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3336928" y="5080866"/>
            <a:ext cx="2187423" cy="3164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6023782" y="5080866"/>
            <a:ext cx="2187423" cy="3164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28250" y="5080866"/>
            <a:ext cx="2187423" cy="3164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AutoShape 14"/>
          <p:cNvSpPr>
            <a:spLocks noChangeShapeType="1"/>
          </p:cNvSpPr>
          <p:nvPr/>
        </p:nvSpPr>
        <p:spPr bwMode="auto">
          <a:xfrm>
            <a:off x="542633" y="3252763"/>
            <a:ext cx="7856593" cy="83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3753379" y="2796275"/>
            <a:ext cx="4597282" cy="433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80111" tIns="40054" rIns="80111" bIns="4005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Memory created 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 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hen, Functions defined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572851" y="3340056"/>
            <a:ext cx="2387196" cy="3172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11" tIns="40054" rIns="80111" bIns="4005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Object 1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3249632" y="3340056"/>
            <a:ext cx="2387196" cy="3172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11" tIns="40054" rIns="80111" bIns="4005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Object 2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5911305" y="3340056"/>
            <a:ext cx="2387196" cy="3172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11" tIns="40054" rIns="80111" bIns="4005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Object 3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3362949" y="1437251"/>
            <a:ext cx="2186584" cy="3088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11" tIns="40054" rIns="80111" bIns="4005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Member function 1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3292441" y="2116284"/>
            <a:ext cx="2346905" cy="2316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11" tIns="40054" rIns="80111" bIns="4005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Member function 2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362109" y="1755364"/>
            <a:ext cx="2187423" cy="3164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3362109" y="2434398"/>
            <a:ext cx="2187423" cy="3164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3105259" y="1040238"/>
            <a:ext cx="2686854" cy="3189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11" tIns="40054" rIns="80111" bIns="4005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Common for all objects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628250" y="4144992"/>
            <a:ext cx="2187423" cy="3164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6023782" y="4144992"/>
            <a:ext cx="2187423" cy="3164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4183862" y="5765775"/>
            <a:ext cx="4181789" cy="4179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80111" tIns="40054" rIns="80111" bIns="4005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Memory created when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Object created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583011" y="4762752"/>
            <a:ext cx="2387196" cy="3172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11" tIns="40054" rIns="80111" bIns="4005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Member variable 2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3259792" y="4761913"/>
            <a:ext cx="2387196" cy="3172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11" tIns="40054" rIns="80111" bIns="4005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Member variable 2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5921465" y="4762752"/>
            <a:ext cx="2387196" cy="3172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11" tIns="40054" rIns="80111" bIns="4005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Member variable 2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1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2526" y="64579"/>
            <a:ext cx="623207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Account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Account_no,Balance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Account_type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an,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at[],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an;cin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at;cin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an;cout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at;cout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Rectangle 3"/>
          <p:cNvSpPr/>
          <p:nvPr/>
        </p:nvSpPr>
        <p:spPr>
          <a:xfrm>
            <a:off x="92525" y="4456711"/>
            <a:ext cx="577487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Account A1,A2,A3;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A1.setdata(101,“Current“,3400);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A2.setdata(102,“Saving“,150);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A3.setdata(103,“Current“,7900);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171945"/>
              </p:ext>
            </p:extLst>
          </p:nvPr>
        </p:nvGraphicFramePr>
        <p:xfrm>
          <a:off x="6024562" y="274619"/>
          <a:ext cx="297180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371601"/>
              </a:tblGrid>
              <a:tr h="41275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Object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A1</a:t>
                      </a:r>
                      <a:endParaRPr lang="en-IN" sz="2000" dirty="0"/>
                    </a:p>
                  </a:txBody>
                  <a:tcPr/>
                </a:tc>
              </a:tr>
              <a:tr h="41275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Account No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101</a:t>
                      </a:r>
                      <a:endParaRPr lang="en-IN" sz="2000" dirty="0"/>
                    </a:p>
                  </a:txBody>
                  <a:tcPr/>
                </a:tc>
              </a:tr>
              <a:tr h="41275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Account</a:t>
                      </a:r>
                      <a:r>
                        <a:rPr lang="en-IN" sz="2000" baseline="0" dirty="0" smtClean="0"/>
                        <a:t> Type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Current</a:t>
                      </a:r>
                      <a:endParaRPr lang="en-IN" sz="2000" dirty="0"/>
                    </a:p>
                  </a:txBody>
                  <a:tcPr/>
                </a:tc>
              </a:tr>
              <a:tr h="41275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Balance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3400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624760" y="714338"/>
            <a:ext cx="1371603" cy="1182705"/>
            <a:chOff x="7619998" y="2424112"/>
            <a:chExt cx="1371603" cy="1182705"/>
          </a:xfrm>
        </p:grpSpPr>
        <p:sp>
          <p:nvSpPr>
            <p:cNvPr id="6" name="Rectangle 5"/>
            <p:cNvSpPr/>
            <p:nvPr/>
          </p:nvSpPr>
          <p:spPr>
            <a:xfrm>
              <a:off x="7620000" y="2424112"/>
              <a:ext cx="1371601" cy="381000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19999" y="2830529"/>
              <a:ext cx="1371601" cy="381000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619998" y="3225817"/>
              <a:ext cx="1371601" cy="381000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35633"/>
              </p:ext>
            </p:extLst>
          </p:nvPr>
        </p:nvGraphicFramePr>
        <p:xfrm>
          <a:off x="6005507" y="2216313"/>
          <a:ext cx="297180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371601"/>
              </a:tblGrid>
              <a:tr h="41275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Object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A2</a:t>
                      </a:r>
                      <a:endParaRPr lang="en-IN" sz="2000" dirty="0"/>
                    </a:p>
                  </a:txBody>
                  <a:tcPr/>
                </a:tc>
              </a:tr>
              <a:tr h="41275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Account No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102</a:t>
                      </a:r>
                      <a:endParaRPr lang="en-IN" sz="2000" dirty="0"/>
                    </a:p>
                  </a:txBody>
                  <a:tcPr/>
                </a:tc>
              </a:tr>
              <a:tr h="41275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Account</a:t>
                      </a:r>
                      <a:r>
                        <a:rPr lang="en-IN" sz="2000" baseline="0" dirty="0" smtClean="0"/>
                        <a:t> Type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Saving</a:t>
                      </a:r>
                      <a:endParaRPr lang="en-IN" sz="2000" dirty="0"/>
                    </a:p>
                  </a:txBody>
                  <a:tcPr/>
                </a:tc>
              </a:tr>
              <a:tr h="41275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Balance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150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290681"/>
              </p:ext>
            </p:extLst>
          </p:nvPr>
        </p:nvGraphicFramePr>
        <p:xfrm>
          <a:off x="5986454" y="4183424"/>
          <a:ext cx="297180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371601"/>
              </a:tblGrid>
              <a:tr h="41275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Object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A3</a:t>
                      </a:r>
                      <a:endParaRPr lang="en-IN" sz="2000" dirty="0"/>
                    </a:p>
                  </a:txBody>
                  <a:tcPr/>
                </a:tc>
              </a:tr>
              <a:tr h="41275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Account No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103</a:t>
                      </a:r>
                      <a:endParaRPr lang="en-IN" sz="2000" dirty="0"/>
                    </a:p>
                  </a:txBody>
                  <a:tcPr/>
                </a:tc>
              </a:tr>
              <a:tr h="41275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Account</a:t>
                      </a:r>
                      <a:r>
                        <a:rPr lang="en-IN" sz="2000" baseline="0" dirty="0" smtClean="0"/>
                        <a:t> Type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Current</a:t>
                      </a:r>
                      <a:endParaRPr lang="en-IN" sz="2000" dirty="0"/>
                    </a:p>
                  </a:txBody>
                  <a:tcPr/>
                </a:tc>
              </a:tr>
              <a:tr h="41275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Balance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7900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605705" y="2648567"/>
            <a:ext cx="1371603" cy="1182705"/>
            <a:chOff x="7619998" y="2424112"/>
            <a:chExt cx="1371603" cy="1182705"/>
          </a:xfrm>
        </p:grpSpPr>
        <p:sp>
          <p:nvSpPr>
            <p:cNvPr id="13" name="Rectangle 12"/>
            <p:cNvSpPr/>
            <p:nvPr/>
          </p:nvSpPr>
          <p:spPr>
            <a:xfrm>
              <a:off x="7620000" y="2424112"/>
              <a:ext cx="1371601" cy="381000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19999" y="2830529"/>
              <a:ext cx="1371601" cy="381000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19998" y="3225817"/>
              <a:ext cx="1371601" cy="381000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591404" y="4621757"/>
            <a:ext cx="1371603" cy="1182705"/>
            <a:chOff x="7619998" y="2424112"/>
            <a:chExt cx="1371603" cy="1182705"/>
          </a:xfrm>
        </p:grpSpPr>
        <p:sp>
          <p:nvSpPr>
            <p:cNvPr id="17" name="Rectangle 16"/>
            <p:cNvSpPr/>
            <p:nvPr/>
          </p:nvSpPr>
          <p:spPr>
            <a:xfrm>
              <a:off x="7620000" y="2424112"/>
              <a:ext cx="1371601" cy="381000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19999" y="2830529"/>
              <a:ext cx="1371601" cy="381000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19998" y="3225817"/>
              <a:ext cx="1371601" cy="381000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2536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 Data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algn="just"/>
            <a:r>
              <a:rPr lang="en-US" dirty="0"/>
              <a:t>Data members of the class which are shared by all objects are known as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static</a:t>
            </a:r>
            <a:r>
              <a:rPr lang="en-US" dirty="0"/>
              <a:t> data members. </a:t>
            </a:r>
            <a:endParaRPr lang="en-IN" dirty="0"/>
          </a:p>
          <a:p>
            <a:pPr lvl="0" algn="just">
              <a:buClr>
                <a:schemeClr val="tx1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Only one copy </a:t>
            </a:r>
            <a:r>
              <a:rPr lang="en-US" dirty="0"/>
              <a:t>of a static variable is maintained by the class and it is common for all objects.</a:t>
            </a:r>
            <a:endParaRPr lang="en-IN" dirty="0"/>
          </a:p>
          <a:p>
            <a:pPr algn="just">
              <a:buClr>
                <a:schemeClr val="tx1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Static members </a:t>
            </a:r>
            <a:r>
              <a:rPr lang="en-US" dirty="0"/>
              <a:t>are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declared</a:t>
            </a:r>
            <a:r>
              <a:rPr lang="en-US" dirty="0"/>
              <a:t> inside the class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defined</a:t>
            </a:r>
            <a:r>
              <a:rPr lang="en-US" dirty="0"/>
              <a:t> outside the class.</a:t>
            </a:r>
            <a:endParaRPr lang="en-IN" dirty="0"/>
          </a:p>
          <a:p>
            <a:pPr lvl="0" algn="just"/>
            <a:r>
              <a:rPr lang="en-US" dirty="0"/>
              <a:t>It is initialized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zero</a:t>
            </a:r>
            <a:r>
              <a:rPr lang="en-US" dirty="0"/>
              <a:t> when the first object of its class is created. </a:t>
            </a:r>
            <a:endParaRPr lang="en-US" strike="sngStrike" dirty="0" smtClean="0"/>
          </a:p>
          <a:p>
            <a:pPr algn="just"/>
            <a:r>
              <a:rPr lang="en-IN" dirty="0"/>
              <a:t>you cannot initialize a static member variable inside the class declaration.</a:t>
            </a:r>
          </a:p>
          <a:p>
            <a:pPr lvl="0" algn="just"/>
            <a:r>
              <a:rPr lang="en-US" dirty="0" smtClean="0"/>
              <a:t>It </a:t>
            </a:r>
            <a:r>
              <a:rPr lang="en-US" dirty="0"/>
              <a:t>is visible only within the class but its lifetime is the entire program. </a:t>
            </a:r>
            <a:endParaRPr lang="en-IN" dirty="0"/>
          </a:p>
          <a:p>
            <a:pPr lvl="0" algn="just">
              <a:buClr>
                <a:schemeClr val="tx1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Static members </a:t>
            </a:r>
            <a:r>
              <a:rPr lang="en-US" dirty="0"/>
              <a:t>are generally used to maintain values common to the entire class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73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Program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0500" y="914400"/>
            <a:ext cx="8915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count;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static variable declaration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number = a;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count++;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getcount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nvalue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of count: 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&lt;&lt;count;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:: count;  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static variable definition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2054222"/>
            <a:ext cx="2895600" cy="384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047750" y="3549988"/>
            <a:ext cx="1447800" cy="378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98967" y="5740398"/>
            <a:ext cx="31623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01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0500" y="1066798"/>
            <a:ext cx="4572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IN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item </a:t>
            </a:r>
            <a:r>
              <a:rPr lang="en-IN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IN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IN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a.getdata</a:t>
            </a:r>
            <a:r>
              <a:rPr lang="en-IN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en-IN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a.getcount</a:t>
            </a:r>
            <a:r>
              <a:rPr lang="en-IN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IN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b.getdata</a:t>
            </a:r>
            <a:r>
              <a:rPr lang="en-IN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(200);</a:t>
            </a:r>
          </a:p>
          <a:p>
            <a:r>
              <a:rPr lang="en-IN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a.getcount</a:t>
            </a:r>
            <a:r>
              <a:rPr lang="en-IN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IN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c.getdata</a:t>
            </a:r>
            <a:r>
              <a:rPr lang="en-IN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(300);</a:t>
            </a:r>
          </a:p>
          <a:p>
            <a:r>
              <a:rPr lang="en-IN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a.getcount</a:t>
            </a:r>
            <a:r>
              <a:rPr lang="en-IN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IN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N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n-IN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81500" y="46482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 smtClean="0"/>
              <a:t>Output:</a:t>
            </a:r>
          </a:p>
          <a:p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of count: 1</a:t>
            </a:r>
          </a:p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value of count: 2</a:t>
            </a:r>
          </a:p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value of count: 3</a:t>
            </a:r>
          </a:p>
        </p:txBody>
      </p:sp>
      <p:sp>
        <p:nvSpPr>
          <p:cNvPr id="5" name="Rectangle 4"/>
          <p:cNvSpPr/>
          <p:nvPr/>
        </p:nvSpPr>
        <p:spPr>
          <a:xfrm>
            <a:off x="4381500" y="1371600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Object a</a:t>
            </a:r>
            <a:endParaRPr lang="en-IN" sz="2200" dirty="0"/>
          </a:p>
        </p:txBody>
      </p:sp>
      <p:sp>
        <p:nvSpPr>
          <p:cNvPr id="6" name="Rectangle 5"/>
          <p:cNvSpPr/>
          <p:nvPr/>
        </p:nvSpPr>
        <p:spPr>
          <a:xfrm>
            <a:off x="4381500" y="1852612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100</a:t>
            </a:r>
            <a:endParaRPr lang="en-IN" sz="2200" dirty="0"/>
          </a:p>
        </p:txBody>
      </p:sp>
      <p:sp>
        <p:nvSpPr>
          <p:cNvPr id="7" name="Rectangle 6"/>
          <p:cNvSpPr/>
          <p:nvPr/>
        </p:nvSpPr>
        <p:spPr>
          <a:xfrm>
            <a:off x="6019800" y="1371600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Object b</a:t>
            </a:r>
            <a:endParaRPr lang="en-IN" sz="2200" dirty="0"/>
          </a:p>
        </p:txBody>
      </p:sp>
      <p:sp>
        <p:nvSpPr>
          <p:cNvPr id="8" name="Rectangle 7"/>
          <p:cNvSpPr/>
          <p:nvPr/>
        </p:nvSpPr>
        <p:spPr>
          <a:xfrm>
            <a:off x="6019800" y="1852612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2</a:t>
            </a:r>
            <a:r>
              <a:rPr lang="en-IN" sz="2200" dirty="0" smtClean="0"/>
              <a:t>00</a:t>
            </a:r>
            <a:endParaRPr lang="en-IN" sz="2200" dirty="0"/>
          </a:p>
        </p:txBody>
      </p:sp>
      <p:sp>
        <p:nvSpPr>
          <p:cNvPr id="9" name="Rectangle 8"/>
          <p:cNvSpPr/>
          <p:nvPr/>
        </p:nvSpPr>
        <p:spPr>
          <a:xfrm>
            <a:off x="7658100" y="1371600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Object c</a:t>
            </a:r>
            <a:endParaRPr lang="en-IN" sz="2200" dirty="0"/>
          </a:p>
        </p:txBody>
      </p:sp>
      <p:sp>
        <p:nvSpPr>
          <p:cNvPr id="10" name="Rectangle 9"/>
          <p:cNvSpPr/>
          <p:nvPr/>
        </p:nvSpPr>
        <p:spPr>
          <a:xfrm>
            <a:off x="7658100" y="1852612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300</a:t>
            </a:r>
            <a:endParaRPr lang="en-IN" sz="2200" dirty="0"/>
          </a:p>
        </p:txBody>
      </p:sp>
      <p:sp>
        <p:nvSpPr>
          <p:cNvPr id="11" name="Rectangle 10"/>
          <p:cNvSpPr/>
          <p:nvPr/>
        </p:nvSpPr>
        <p:spPr>
          <a:xfrm>
            <a:off x="6019800" y="2771776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c</a:t>
            </a:r>
            <a:r>
              <a:rPr lang="en-IN" sz="2200" dirty="0" smtClean="0"/>
              <a:t>ount</a:t>
            </a:r>
            <a:endParaRPr lang="en-IN" sz="2200" dirty="0"/>
          </a:p>
        </p:txBody>
      </p:sp>
      <p:sp>
        <p:nvSpPr>
          <p:cNvPr id="12" name="Rectangle 11"/>
          <p:cNvSpPr/>
          <p:nvPr/>
        </p:nvSpPr>
        <p:spPr>
          <a:xfrm>
            <a:off x="6019800" y="3238500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10274" y="3218916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2</a:t>
            </a:r>
            <a:endParaRPr lang="en-IN" sz="2200" dirty="0"/>
          </a:p>
        </p:txBody>
      </p:sp>
      <p:sp>
        <p:nvSpPr>
          <p:cNvPr id="14" name="Rectangle 13"/>
          <p:cNvSpPr/>
          <p:nvPr/>
        </p:nvSpPr>
        <p:spPr>
          <a:xfrm>
            <a:off x="6019789" y="3228435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3</a:t>
            </a:r>
            <a:endParaRPr lang="en-IN" sz="2200" dirty="0"/>
          </a:p>
        </p:txBody>
      </p:sp>
      <p:sp>
        <p:nvSpPr>
          <p:cNvPr id="15" name="Rectangle 14"/>
          <p:cNvSpPr/>
          <p:nvPr/>
        </p:nvSpPr>
        <p:spPr>
          <a:xfrm>
            <a:off x="6010280" y="3223143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1</a:t>
            </a:r>
            <a:endParaRPr lang="en-IN" sz="2200" dirty="0"/>
          </a:p>
        </p:txBody>
      </p:sp>
      <p:cxnSp>
        <p:nvCxnSpPr>
          <p:cNvPr id="17" name="Straight Connector 16"/>
          <p:cNvCxnSpPr>
            <a:stCxn id="6" idx="2"/>
            <a:endCxn id="11" idx="0"/>
          </p:cNvCxnSpPr>
          <p:nvPr/>
        </p:nvCxnSpPr>
        <p:spPr>
          <a:xfrm>
            <a:off x="4972050" y="2309812"/>
            <a:ext cx="1638300" cy="4619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  <a:endCxn id="11" idx="0"/>
          </p:cNvCxnSpPr>
          <p:nvPr/>
        </p:nvCxnSpPr>
        <p:spPr>
          <a:xfrm>
            <a:off x="6610350" y="2309812"/>
            <a:ext cx="0" cy="4619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11" idx="0"/>
          </p:cNvCxnSpPr>
          <p:nvPr/>
        </p:nvCxnSpPr>
        <p:spPr>
          <a:xfrm flipH="1">
            <a:off x="6610350" y="2309812"/>
            <a:ext cx="1638300" cy="4619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81498" y="1848116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 dirty="0"/>
          </a:p>
        </p:txBody>
      </p:sp>
      <p:sp>
        <p:nvSpPr>
          <p:cNvPr id="23" name="Rectangle 22"/>
          <p:cNvSpPr/>
          <p:nvPr/>
        </p:nvSpPr>
        <p:spPr>
          <a:xfrm>
            <a:off x="6019799" y="1857372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 dirty="0"/>
          </a:p>
        </p:txBody>
      </p:sp>
      <p:sp>
        <p:nvSpPr>
          <p:cNvPr id="24" name="Rectangle 23"/>
          <p:cNvSpPr/>
          <p:nvPr/>
        </p:nvSpPr>
        <p:spPr>
          <a:xfrm>
            <a:off x="7658098" y="1843088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78212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#10 Static Data member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200" y="1102433"/>
            <a:ext cx="8181727" cy="4001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shared {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b; </a:t>
            </a:r>
          </a:p>
          <a:p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set(</a:t>
            </a:r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j) {a=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b=j;}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show();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; </a:t>
            </a:r>
          </a:p>
          <a:p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shared::a; </a:t>
            </a:r>
          </a:p>
          <a:p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shared::show()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"This is static a: "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a;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IN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nThis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non-static b: "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b;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48400" y="990600"/>
            <a:ext cx="2819400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shared x, y;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x.set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1);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x.show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y.set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(2, 2);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y.show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x.show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5188773"/>
            <a:ext cx="5410200" cy="8309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s</a:t>
            </a:r>
            <a:r>
              <a:rPr lang="en-IN" sz="2400" dirty="0" smtClean="0"/>
              <a:t>tatic variable </a:t>
            </a:r>
            <a:r>
              <a:rPr lang="en-IN" sz="2400" b="1" dirty="0" smtClean="0">
                <a:solidFill>
                  <a:srgbClr val="E405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IN" sz="2400" dirty="0" smtClean="0"/>
              <a:t> declared inside class but, storage is not allocated</a:t>
            </a:r>
            <a:endParaRPr lang="en-IN" sz="2400" b="1" dirty="0">
              <a:solidFill>
                <a:srgbClr val="E405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433469"/>
            <a:ext cx="2133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6200" y="3264203"/>
            <a:ext cx="2144486" cy="347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752600" y="5188773"/>
            <a:ext cx="5638800" cy="12003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variable </a:t>
            </a:r>
            <a:r>
              <a:rPr lang="en-IN" sz="2400" b="1" dirty="0" smtClean="0">
                <a:solidFill>
                  <a:srgbClr val="E405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IN" sz="2400" dirty="0" smtClean="0"/>
              <a:t> </a:t>
            </a:r>
            <a:r>
              <a:rPr lang="en-IN" sz="2400" dirty="0" err="1" smtClean="0"/>
              <a:t>redeclared</a:t>
            </a:r>
            <a:r>
              <a:rPr lang="en-IN" sz="2400" dirty="0" smtClean="0"/>
              <a:t> outside the class using scope resolution operator.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Storage for </a:t>
            </a:r>
            <a:r>
              <a:rPr lang="en-IN" sz="2400" dirty="0"/>
              <a:t>the variable </a:t>
            </a:r>
            <a:r>
              <a:rPr lang="en-IN" sz="2400" dirty="0" smtClean="0"/>
              <a:t>will </a:t>
            </a:r>
            <a:r>
              <a:rPr lang="en-IN" sz="2400" dirty="0"/>
              <a:t>be allocated</a:t>
            </a:r>
            <a:endParaRPr lang="en-IN" sz="2400" b="1" dirty="0">
              <a:solidFill>
                <a:srgbClr val="E405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97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 Member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buClr>
                <a:schemeClr val="tx1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Static member functions </a:t>
            </a:r>
            <a:r>
              <a:rPr lang="en-US" dirty="0"/>
              <a:t>can be invoked using class name, not object.</a:t>
            </a:r>
            <a:endParaRPr lang="en-IN" dirty="0"/>
          </a:p>
          <a:p>
            <a:pPr lvl="0" algn="just"/>
            <a:r>
              <a:rPr lang="en-US" dirty="0"/>
              <a:t>They can access only static members of the class.</a:t>
            </a:r>
            <a:endParaRPr lang="en-IN" dirty="0"/>
          </a:p>
          <a:p>
            <a:pPr lvl="0" algn="just"/>
            <a:r>
              <a:rPr lang="en-US" dirty="0"/>
              <a:t>They cannot be virtual.</a:t>
            </a:r>
            <a:endParaRPr lang="en-IN" dirty="0"/>
          </a:p>
          <a:p>
            <a:pPr lvl="0" algn="just"/>
            <a:r>
              <a:rPr lang="en-US" dirty="0"/>
              <a:t>They cannot be declared as constant or volatile.</a:t>
            </a:r>
            <a:endParaRPr lang="en-IN" dirty="0"/>
          </a:p>
          <a:p>
            <a:pPr lvl="0" algn="just"/>
            <a:r>
              <a:rPr lang="en-US" dirty="0"/>
              <a:t>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static member function </a:t>
            </a:r>
            <a:r>
              <a:rPr lang="en-US" dirty="0"/>
              <a:t>can be called, even when a class is not instantiated.</a:t>
            </a:r>
            <a:endParaRPr lang="en-IN" dirty="0"/>
          </a:p>
          <a:p>
            <a:pPr lvl="0" algn="just"/>
            <a:r>
              <a:rPr lang="en-US" dirty="0"/>
              <a:t>There cannot be static and non-static version of the same function.</a:t>
            </a:r>
            <a:endParaRPr lang="en-IN" dirty="0"/>
          </a:p>
          <a:p>
            <a:pPr lvl="0" algn="just"/>
            <a:r>
              <a:rPr lang="en-US" dirty="0"/>
              <a:t>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static member function </a:t>
            </a:r>
            <a:r>
              <a:rPr lang="en-US" dirty="0"/>
              <a:t>does not have this pointer.</a:t>
            </a:r>
            <a:endParaRPr lang="en-IN" dirty="0"/>
          </a:p>
          <a:p>
            <a:pPr algn="just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0933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Program#10 Static Member function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0500" y="897467"/>
            <a:ext cx="8915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count;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static variable declaration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number = a;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count++;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getcount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&lt;&lt;”value of count: “&lt;&lt;count;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:: count;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static variable definition</a:t>
            </a:r>
            <a:endParaRPr lang="en-IN" sz="2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2082797"/>
            <a:ext cx="2895600" cy="355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14312" y="5723471"/>
            <a:ext cx="313848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85800" y="4258735"/>
            <a:ext cx="5867400" cy="1151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83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0500" y="1066798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item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a,b,c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a.getdata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item::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getcount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b.getdata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item::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getcount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c.getdata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(300);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item::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getcount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81500" y="46482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 smtClean="0"/>
              <a:t>Output:</a:t>
            </a:r>
          </a:p>
          <a:p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of count: 1</a:t>
            </a:r>
          </a:p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value of count: 2</a:t>
            </a:r>
          </a:p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value of count: 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09600" y="2957509"/>
            <a:ext cx="2895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609600" y="4064001"/>
            <a:ext cx="2895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600075" y="5168364"/>
            <a:ext cx="2895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74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6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Attributes and Operations of an Object</a:t>
            </a:r>
            <a:endParaRPr lang="en-IN" dirty="0">
              <a:latin typeface="+mj-lt"/>
            </a:endParaRPr>
          </a:p>
        </p:txBody>
      </p:sp>
      <p:pic>
        <p:nvPicPr>
          <p:cNvPr id="1026" name="Picture 2" descr="Image result for person cartoon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19304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4" descr="Image resul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346" y="1041400"/>
            <a:ext cx="19812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38200" y="2699359"/>
            <a:ext cx="193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Attributes:</a:t>
            </a:r>
          </a:p>
          <a:p>
            <a:r>
              <a:rPr lang="en-US" sz="2400" dirty="0" smtClean="0"/>
              <a:t>Name</a:t>
            </a:r>
          </a:p>
          <a:p>
            <a:r>
              <a:rPr lang="en-US" sz="2400" dirty="0" smtClean="0"/>
              <a:t>Age</a:t>
            </a:r>
          </a:p>
          <a:p>
            <a:r>
              <a:rPr lang="en-US" sz="2400" dirty="0" smtClean="0"/>
              <a:t>Weight</a:t>
            </a:r>
            <a:endParaRPr lang="en-IN" sz="2400" dirty="0"/>
          </a:p>
        </p:txBody>
      </p:sp>
      <p:pic>
        <p:nvPicPr>
          <p:cNvPr id="14" name="Picture 4" descr="Image resul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88" y="1041400"/>
            <a:ext cx="2949787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38200" y="4237745"/>
            <a:ext cx="193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Methods :</a:t>
            </a:r>
          </a:p>
          <a:p>
            <a:r>
              <a:rPr lang="en-US" sz="2400" dirty="0" smtClean="0"/>
              <a:t>Eat</a:t>
            </a:r>
          </a:p>
          <a:p>
            <a:r>
              <a:rPr lang="en-US" sz="2400" dirty="0" smtClean="0"/>
              <a:t>Sleep	</a:t>
            </a:r>
          </a:p>
          <a:p>
            <a:r>
              <a:rPr lang="en-US" sz="2400" dirty="0" smtClean="0"/>
              <a:t>Walk	</a:t>
            </a:r>
            <a:endParaRPr lang="en-IN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321746" y="2694140"/>
            <a:ext cx="193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Attributes:</a:t>
            </a:r>
          </a:p>
          <a:p>
            <a:r>
              <a:rPr lang="en-US" sz="2400" dirty="0" smtClean="0"/>
              <a:t>Company</a:t>
            </a:r>
          </a:p>
          <a:p>
            <a:r>
              <a:rPr lang="en-US" sz="2400" dirty="0" smtClean="0"/>
              <a:t>Color</a:t>
            </a:r>
          </a:p>
          <a:p>
            <a:r>
              <a:rPr lang="en-US" sz="2400" dirty="0" err="1" smtClean="0"/>
              <a:t>Fueltype</a:t>
            </a:r>
            <a:endParaRPr lang="en-IN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321746" y="4263800"/>
            <a:ext cx="193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Methods :</a:t>
            </a:r>
            <a:endParaRPr lang="en-US" sz="2400" b="1" dirty="0" smtClean="0"/>
          </a:p>
          <a:p>
            <a:r>
              <a:rPr lang="en-US" sz="2400" dirty="0" smtClean="0"/>
              <a:t>Start</a:t>
            </a:r>
          </a:p>
          <a:p>
            <a:r>
              <a:rPr lang="en-US" sz="2400" dirty="0" smtClean="0"/>
              <a:t>Drive</a:t>
            </a:r>
          </a:p>
          <a:p>
            <a:r>
              <a:rPr lang="en-US" sz="2400" dirty="0" smtClean="0"/>
              <a:t>Stop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35581" y="2750507"/>
            <a:ext cx="193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Attributes:</a:t>
            </a:r>
          </a:p>
          <a:p>
            <a:r>
              <a:rPr lang="en-US" sz="2400" dirty="0" err="1" smtClean="0"/>
              <a:t>AccountNo</a:t>
            </a:r>
            <a:endParaRPr lang="en-US" sz="2400" dirty="0" smtClean="0"/>
          </a:p>
          <a:p>
            <a:r>
              <a:rPr lang="en-US" sz="2400" dirty="0" err="1" smtClean="0"/>
              <a:t>HolderName</a:t>
            </a:r>
            <a:endParaRPr lang="en-US" sz="2400" dirty="0" smtClean="0"/>
          </a:p>
          <a:p>
            <a:r>
              <a:rPr lang="en-US" sz="2400" dirty="0" err="1" smtClean="0"/>
              <a:t>AccountType</a:t>
            </a:r>
            <a:endParaRPr lang="en-US" sz="2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135581" y="4263319"/>
            <a:ext cx="193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Methods :</a:t>
            </a:r>
            <a:endParaRPr lang="en-US" sz="2400" b="1" dirty="0" smtClean="0"/>
          </a:p>
          <a:p>
            <a:r>
              <a:rPr lang="en-US" sz="2400" dirty="0" smtClean="0"/>
              <a:t>Deposit</a:t>
            </a:r>
          </a:p>
          <a:p>
            <a:r>
              <a:rPr lang="en-US" sz="2400" dirty="0" smtClean="0"/>
              <a:t>Withdraw</a:t>
            </a:r>
          </a:p>
          <a:p>
            <a:r>
              <a:rPr lang="en-US" sz="2400" dirty="0" smtClean="0"/>
              <a:t>Transfer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5889827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List 2 objects with its attributes and operations 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4608" y="2438400"/>
            <a:ext cx="157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Object: Person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671692" y="2438400"/>
            <a:ext cx="123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Object: Car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6228700" y="2481084"/>
            <a:ext cx="174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Object: Account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73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11" grpId="0"/>
      <p:bldP spid="3" grpId="0"/>
      <p:bldP spid="15" grpId="0"/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Friend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205408"/>
          </a:xfrm>
        </p:spPr>
        <p:txBody>
          <a:bodyPr/>
          <a:lstStyle/>
          <a:p>
            <a:pPr lvl="0" algn="just"/>
            <a:r>
              <a:rPr lang="en-IN" dirty="0" smtClean="0"/>
              <a:t>A </a:t>
            </a:r>
            <a:r>
              <a:rPr lang="en-IN" dirty="0"/>
              <a:t>friend function is a function which is declared using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friend</a:t>
            </a:r>
            <a:r>
              <a:rPr lang="en-IN" b="1" dirty="0"/>
              <a:t> </a:t>
            </a:r>
            <a:r>
              <a:rPr lang="en-IN" dirty="0"/>
              <a:t>keyword. </a:t>
            </a:r>
            <a:endParaRPr lang="en-IN" dirty="0" smtClean="0"/>
          </a:p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Friend Function </a:t>
            </a:r>
            <a:r>
              <a:rPr lang="en-IN" dirty="0"/>
              <a:t>is mechanism built in C++ programming to access private or protected data from non-member functions.</a:t>
            </a:r>
          </a:p>
          <a:p>
            <a:pPr lvl="0" algn="just"/>
            <a:r>
              <a:rPr lang="en-IN" dirty="0" smtClean="0"/>
              <a:t>It </a:t>
            </a:r>
            <a:r>
              <a:rPr lang="en-IN" dirty="0"/>
              <a:t>is not a member of the </a:t>
            </a:r>
            <a:r>
              <a:rPr lang="en-IN" dirty="0" smtClean="0"/>
              <a:t>class.</a:t>
            </a:r>
          </a:p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Friend function</a:t>
            </a:r>
            <a:r>
              <a:rPr lang="en-IN" dirty="0"/>
              <a:t> cannot access the member names directly. </a:t>
            </a:r>
          </a:p>
          <a:p>
            <a:pPr marL="0" lvl="0" indent="0" algn="just">
              <a:buNone/>
            </a:pPr>
            <a:endParaRPr lang="en-IN" dirty="0"/>
          </a:p>
          <a:p>
            <a:pPr marL="0" indent="0" algn="just">
              <a:buClr>
                <a:schemeClr val="tx1"/>
              </a:buCl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98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Friend Function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>
              <a:buClr>
                <a:schemeClr val="tx1"/>
              </a:buClr>
            </a:pP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Friend function</a:t>
            </a:r>
            <a:r>
              <a:rPr lang="en-IN" dirty="0" smtClean="0"/>
              <a:t> </a:t>
            </a:r>
            <a:r>
              <a:rPr lang="en-IN" dirty="0"/>
              <a:t>can be declared either in public or private part of the class. </a:t>
            </a:r>
          </a:p>
          <a:p>
            <a:pPr lvl="0" algn="just"/>
            <a:r>
              <a:rPr lang="en-IN" dirty="0"/>
              <a:t>It is not a member of the class so it cannot be called using the object. </a:t>
            </a:r>
          </a:p>
          <a:p>
            <a:pPr lvl="0" algn="just"/>
            <a:r>
              <a:rPr lang="en-IN" dirty="0" smtClean="0"/>
              <a:t>Usually</a:t>
            </a:r>
            <a:r>
              <a:rPr lang="en-IN" dirty="0"/>
              <a:t>, it has the objects as arguments.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686" y="3352800"/>
            <a:ext cx="87868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spcAft>
                <a:spcPts val="0"/>
              </a:spcAft>
            </a:pP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ABC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…………………………………………… 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friend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xyz(argument/s);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//declaration 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…………………………………………… 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 </a:t>
            </a:r>
            <a:endParaRPr lang="en-IN" sz="2200" dirty="0"/>
          </a:p>
        </p:txBody>
      </p:sp>
      <p:sp>
        <p:nvSpPr>
          <p:cNvPr id="5" name="Rectangle 4"/>
          <p:cNvSpPr/>
          <p:nvPr/>
        </p:nvSpPr>
        <p:spPr>
          <a:xfrm>
            <a:off x="999068" y="5181600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21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90500" y="971552"/>
            <a:ext cx="75819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 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num1, num2;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add(numbers N);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 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 ::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num1=a;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num2=b;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add(numbers N){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(N.num1+N.num2);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lang="en-I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2106" y="3736981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numbers N1;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N1.setdata(10,20);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&lt;&lt;”Sum = ”&lt;&lt;add(N1);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2438400"/>
            <a:ext cx="4495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90500" y="4707467"/>
            <a:ext cx="4305300" cy="1140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80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Box 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printWidth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Box 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setWidth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Box::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setWidth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width =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printWidth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(Box b) 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"Width of box : 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b.width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454967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 ) 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box.setWidth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(10.0);</a:t>
            </a:r>
          </a:p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printWidth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box );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1201" y="1310428"/>
            <a:ext cx="5334000" cy="384810"/>
          </a:xfrm>
          <a:prstGeom prst="rect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52400" y="3495593"/>
            <a:ext cx="7772400" cy="1165289"/>
          </a:xfrm>
          <a:prstGeom prst="rect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76900" y="-23018"/>
            <a:ext cx="33147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dirty="0" smtClean="0"/>
              <a:t>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316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2872" y="-14289"/>
            <a:ext cx="8686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base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val1,val2;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get(){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two values:"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&gt;&gt;val1&gt;&gt;val2;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mean(base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mean(base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(ob.val1+ob.val2)/2;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base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obj.get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Mean value is : 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&lt;&lt;mean(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15000" y="23811"/>
            <a:ext cx="32766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dirty="0" smtClean="0"/>
              <a:t>Program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821267" y="2986828"/>
            <a:ext cx="5105400" cy="384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69333" y="3689659"/>
            <a:ext cx="6172200" cy="1121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68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Member function, friend to another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612" y="1066800"/>
            <a:ext cx="5219700" cy="2438400"/>
          </a:xfrm>
        </p:spPr>
        <p:txBody>
          <a:bodyPr>
            <a:normAutofit/>
          </a:bodyPr>
          <a:lstStyle/>
          <a:p>
            <a:pPr lvl="0" algn="just"/>
            <a:r>
              <a:rPr lang="en-IN" dirty="0" smtClean="0"/>
              <a:t>Member functions of one class can be made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friend function</a:t>
            </a:r>
            <a:r>
              <a:rPr lang="en-IN" dirty="0" smtClean="0"/>
              <a:t> of another class.</a:t>
            </a:r>
          </a:p>
          <a:p>
            <a:pPr lvl="0" algn="just"/>
            <a:r>
              <a:rPr lang="en-IN" dirty="0"/>
              <a:t>The function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IN" dirty="0"/>
              <a:t> is a member of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X</a:t>
            </a:r>
            <a:r>
              <a:rPr lang="en-IN" dirty="0"/>
              <a:t> and a friend of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Y</a:t>
            </a:r>
            <a:r>
              <a:rPr lang="en-IN" dirty="0"/>
              <a:t>. </a:t>
            </a:r>
          </a:p>
          <a:p>
            <a:pPr marL="0" lv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23837" y="1066800"/>
            <a:ext cx="373856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………………………………………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 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………………………………………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:: f();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419999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7382" y="76200"/>
            <a:ext cx="4188418" cy="3539430"/>
          </a:xfrm>
          <a:prstGeom prst="rect">
            <a:avLst/>
          </a:prstGeom>
          <a:ln w="254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B;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//forward </a:t>
            </a:r>
            <a:r>
              <a:rPr lang="en-IN" sz="16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declaration</a:t>
            </a:r>
            <a:endParaRPr lang="en-IN" sz="1100" b="1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ABC {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=10;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friend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add(ABC, XYZ);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I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07918" y="79587"/>
            <a:ext cx="4340818" cy="3534859"/>
          </a:xfrm>
          <a:prstGeom prst="rect">
            <a:avLst/>
          </a:prstGeom>
          <a:ln w="254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endParaRPr lang="en-IN" sz="2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XYZ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=25;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add(ABC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XYZ);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382" y="3813798"/>
            <a:ext cx="8641354" cy="2800767"/>
          </a:xfrm>
          <a:prstGeom prst="rect">
            <a:avLst/>
          </a:prstGeom>
          <a:ln w="254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add(ABC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XYZ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objB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objA.numA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objB.numB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ABC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objA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XYZ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objB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objA.setdata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objB.setdata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"Sum: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add(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objB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419945" y="109538"/>
            <a:ext cx="3963292" cy="352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07382" y="3813798"/>
            <a:ext cx="5255218" cy="1063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34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72681"/>
            <a:ext cx="8610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Square; 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forward declaration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Rectangle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width=5, height=6;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display(Rectangle , Square 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Square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side=9;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display(Rectangle , Square 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display(Rectangle r, Square s)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"Rectangle:"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r.width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r.height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"Square:"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s.side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s.side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294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381000"/>
            <a:ext cx="373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 () {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Rectangle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rec;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Square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display(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rec,sq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62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90600"/>
            <a:ext cx="8763000" cy="808037"/>
          </a:xfrm>
        </p:spPr>
        <p:txBody>
          <a:bodyPr/>
          <a:lstStyle/>
          <a:p>
            <a:r>
              <a:rPr lang="en-IN" dirty="0" smtClean="0"/>
              <a:t>Program  (GTU JAN’16)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98637"/>
            <a:ext cx="8763000" cy="1752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Write </a:t>
            </a:r>
            <a:r>
              <a:rPr lang="en-IN" dirty="0"/>
              <a:t>a program to find out sum of two private data members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IN" dirty="0"/>
              <a:t> and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IN" dirty="0"/>
              <a:t> of two classes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IN" dirty="0"/>
              <a:t> and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IN" dirty="0"/>
              <a:t> using a common friend function</a:t>
            </a:r>
            <a:r>
              <a:rPr lang="en-IN" dirty="0" smtClean="0"/>
              <a:t>. Assume </a:t>
            </a:r>
            <a:r>
              <a:rPr lang="en-IN" dirty="0"/>
              <a:t>that the prototype for both the classes will be void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(A, B);</a:t>
            </a:r>
            <a:r>
              <a:rPr lang="en-IN" b="1" dirty="0"/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3396457"/>
            <a:ext cx="8763000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Open Sans Semibold" panose="020B0706030804020204"/>
                <a:cs typeface="Open Sans Semibold" panose="020B0706030804020204"/>
              </a:defRPr>
            </a:lvl1pPr>
          </a:lstStyle>
          <a:p>
            <a:r>
              <a:rPr lang="en-IN" dirty="0" smtClean="0"/>
              <a:t>Program  (GTU JUN’16)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4114800"/>
            <a:ext cx="8763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 smtClean="0"/>
              <a:t>Create two classes 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IN" dirty="0" smtClean="0"/>
              <a:t> and 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IN" dirty="0" smtClean="0"/>
              <a:t> containing private variables 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IN" dirty="0" smtClean="0"/>
              <a:t> and 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IN" dirty="0" smtClean="0"/>
              <a:t>  respectively. Using a common friend function, perform multiplication operation between 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IN" dirty="0" smtClean="0"/>
              <a:t> and 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IN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24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892451"/>
            <a:ext cx="8763000" cy="5334000"/>
          </a:xfrm>
        </p:spPr>
        <p:txBody>
          <a:bodyPr/>
          <a:lstStyle/>
          <a:p>
            <a:pPr lvl="0" algn="just"/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constructor</a:t>
            </a:r>
            <a:r>
              <a:rPr lang="en-US" dirty="0" smtClean="0"/>
              <a:t> is a “special” member function which has same name as class name and being called when object of class is created.</a:t>
            </a:r>
          </a:p>
          <a:p>
            <a:pPr marL="285750" indent="-285750" algn="just"/>
            <a:r>
              <a:rPr lang="en-IN" dirty="0"/>
              <a:t>A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constructor</a:t>
            </a:r>
            <a:r>
              <a:rPr lang="en-IN" dirty="0"/>
              <a:t> executed automatically whenever object is created. i.e. not by calling explicitly to a function.</a:t>
            </a:r>
          </a:p>
          <a:p>
            <a:pPr marL="285750" lvl="0" indent="-285750" algn="just"/>
            <a:r>
              <a:rPr lang="en-US" dirty="0"/>
              <a:t>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constructor</a:t>
            </a:r>
            <a:r>
              <a:rPr lang="en-US" dirty="0"/>
              <a:t> is used to initialize the objects of class </a:t>
            </a:r>
            <a:r>
              <a:rPr lang="en-IN" dirty="0"/>
              <a:t>as soon as the object is created</a:t>
            </a:r>
            <a:r>
              <a:rPr lang="en-US" dirty="0"/>
              <a:t>.</a:t>
            </a:r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606026" y="3518078"/>
            <a:ext cx="6324600" cy="30315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IN" sz="2300" dirty="0" smtClean="0">
                <a:latin typeface="+mj-lt"/>
                <a:cs typeface="Courier New" panose="02070309020205020404" pitchFamily="49" charset="0"/>
              </a:rPr>
              <a:t>Syntax: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class_name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....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class_name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....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4800" y="5014220"/>
            <a:ext cx="2590800" cy="1087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ine Callout 1 7"/>
          <p:cNvSpPr/>
          <p:nvPr/>
        </p:nvSpPr>
        <p:spPr>
          <a:xfrm>
            <a:off x="6781800" y="4343400"/>
            <a:ext cx="1981200" cy="533400"/>
          </a:xfrm>
          <a:prstGeom prst="borderCallout1">
            <a:avLst>
              <a:gd name="adj1" fmla="val 50587"/>
              <a:gd name="adj2" fmla="val -346"/>
              <a:gd name="adj3" fmla="val 127472"/>
              <a:gd name="adj4" fmla="val -72668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Constructor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40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Constructor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90500" y="912260"/>
            <a:ext cx="73533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Rectangle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width,height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Rectangle(){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width=5;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height=6;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&lt;&lt;”Constructor Called”;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Rectangle r1;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5373476"/>
            <a:ext cx="2514600" cy="348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81000" y="2423749"/>
            <a:ext cx="5486400" cy="1831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69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Properties of 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804856"/>
            <a:ext cx="8763000" cy="5519744"/>
          </a:xfrm>
        </p:spPr>
        <p:txBody>
          <a:bodyPr>
            <a:noAutofit/>
          </a:bodyPr>
          <a:lstStyle/>
          <a:p>
            <a:pPr lvl="0" algn="just">
              <a:buClr>
                <a:schemeClr val="tx1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Constructor</a:t>
            </a:r>
            <a:r>
              <a:rPr lang="en-US" dirty="0" smtClean="0"/>
              <a:t> should be declared in public section because private constructor cannot be invoked outside the class so they are useless.</a:t>
            </a:r>
            <a:endParaRPr lang="en-IN" dirty="0" smtClean="0"/>
          </a:p>
          <a:p>
            <a:pPr lvl="0" algn="just"/>
            <a:r>
              <a:rPr lang="en-US" dirty="0" smtClean="0"/>
              <a:t>Constructors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 not have return types </a:t>
            </a:r>
            <a:r>
              <a:rPr lang="en-US" dirty="0" smtClean="0"/>
              <a:t>and they cannot return values, not even void.</a:t>
            </a:r>
            <a:endParaRPr lang="en-IN" dirty="0" smtClean="0"/>
          </a:p>
          <a:p>
            <a:pPr lvl="0" algn="just"/>
            <a:r>
              <a:rPr lang="en-US" dirty="0" smtClean="0"/>
              <a:t>Constructors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cannot be inherited</a:t>
            </a:r>
            <a:r>
              <a:rPr lang="en-US" dirty="0" smtClean="0"/>
              <a:t>, even though a derived class can call the base class constructor.</a:t>
            </a:r>
            <a:endParaRPr lang="en-IN" dirty="0" smtClean="0"/>
          </a:p>
          <a:p>
            <a:pPr lvl="0" algn="just"/>
            <a:r>
              <a:rPr lang="en-US" dirty="0" smtClean="0"/>
              <a:t>Constructors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cannot be virtual</a:t>
            </a:r>
            <a:r>
              <a:rPr lang="en-US" dirty="0" smtClean="0"/>
              <a:t>.</a:t>
            </a:r>
            <a:endParaRPr lang="en-IN" dirty="0" smtClean="0"/>
          </a:p>
          <a:p>
            <a:pPr lvl="0" algn="just"/>
            <a:r>
              <a:rPr lang="en-US" dirty="0" smtClean="0"/>
              <a:t>They make implicit calls to the operators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dirty="0" smtClean="0"/>
              <a:t>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delete</a:t>
            </a:r>
            <a:r>
              <a:rPr lang="en-US" dirty="0" smtClean="0"/>
              <a:t> when memory allocation is required.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18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Constructors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Default </a:t>
            </a:r>
            <a:r>
              <a:rPr lang="en-US" dirty="0" smtClean="0"/>
              <a:t>constructor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US" dirty="0"/>
              <a:t>Parameterized constructor</a:t>
            </a:r>
            <a:endParaRPr lang="en-IN" dirty="0"/>
          </a:p>
          <a:p>
            <a:pPr marL="457200" lvl="0" indent="-457200">
              <a:buFont typeface="+mj-lt"/>
              <a:buAutoNum type="arabicParenR"/>
            </a:pPr>
            <a:r>
              <a:rPr lang="en-US" dirty="0"/>
              <a:t>Copy </a:t>
            </a:r>
            <a:r>
              <a:rPr lang="en-US" dirty="0" smtClean="0"/>
              <a:t>constructor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7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1) Default 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573053"/>
          </a:xfrm>
        </p:spPr>
        <p:txBody>
          <a:bodyPr/>
          <a:lstStyle/>
          <a:p>
            <a:pPr lvl="0" algn="just">
              <a:buClr>
                <a:schemeClr val="tx1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Default constructor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is the one which invokes by default when object of the class is created.</a:t>
            </a:r>
            <a:endParaRPr lang="en-IN" dirty="0"/>
          </a:p>
          <a:p>
            <a:pPr lvl="0" algn="just"/>
            <a:r>
              <a:rPr lang="en-US" dirty="0"/>
              <a:t>It is generally used to initialize the </a:t>
            </a:r>
            <a:r>
              <a:rPr lang="en-US" dirty="0" smtClean="0"/>
              <a:t>default value </a:t>
            </a:r>
            <a:r>
              <a:rPr lang="en-US" dirty="0"/>
              <a:t>of the data members.</a:t>
            </a:r>
            <a:endParaRPr lang="en-IN" dirty="0"/>
          </a:p>
          <a:p>
            <a:pPr lvl="0" algn="just"/>
            <a:r>
              <a:rPr lang="en-US" dirty="0"/>
              <a:t>It is also called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 argument constructor</a:t>
            </a:r>
            <a:r>
              <a:rPr lang="en-US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66725" y="3571872"/>
            <a:ext cx="2933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integer{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m,n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integer(){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m=n=10;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I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81425" y="3571872"/>
            <a:ext cx="2514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integer i1;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102826" y="4309397"/>
            <a:ext cx="2076450" cy="514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68184" y="4394771"/>
            <a:ext cx="2082169" cy="1419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010400" y="4080380"/>
            <a:ext cx="1295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Object i1</a:t>
            </a:r>
            <a:endParaRPr lang="en-IN" sz="2200" dirty="0"/>
          </a:p>
        </p:txBody>
      </p:sp>
      <p:sp>
        <p:nvSpPr>
          <p:cNvPr id="10" name="Rectangle 9"/>
          <p:cNvSpPr/>
          <p:nvPr/>
        </p:nvSpPr>
        <p:spPr>
          <a:xfrm>
            <a:off x="6991350" y="5054307"/>
            <a:ext cx="59817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10</a:t>
            </a:r>
            <a:endParaRPr lang="en-IN" sz="2200" dirty="0"/>
          </a:p>
        </p:txBody>
      </p:sp>
      <p:sp>
        <p:nvSpPr>
          <p:cNvPr id="11" name="Rectangle 10"/>
          <p:cNvSpPr/>
          <p:nvPr/>
        </p:nvSpPr>
        <p:spPr>
          <a:xfrm>
            <a:off x="7714706" y="5054307"/>
            <a:ext cx="59109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10</a:t>
            </a:r>
            <a:endParaRPr lang="en-IN" sz="2200" dirty="0"/>
          </a:p>
        </p:txBody>
      </p:sp>
      <p:sp>
        <p:nvSpPr>
          <p:cNvPr id="13" name="Rectangle 12"/>
          <p:cNvSpPr/>
          <p:nvPr/>
        </p:nvSpPr>
        <p:spPr>
          <a:xfrm>
            <a:off x="6998426" y="4567343"/>
            <a:ext cx="59109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m</a:t>
            </a:r>
            <a:endParaRPr lang="en-IN" sz="2200" dirty="0"/>
          </a:p>
        </p:txBody>
      </p:sp>
      <p:sp>
        <p:nvSpPr>
          <p:cNvPr id="14" name="Rectangle 13"/>
          <p:cNvSpPr/>
          <p:nvPr/>
        </p:nvSpPr>
        <p:spPr>
          <a:xfrm>
            <a:off x="7714706" y="4562273"/>
            <a:ext cx="59109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n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11139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Constructor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9060" y="892635"/>
            <a:ext cx="72009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length, breadth;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Area(){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length=5;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breadth=2;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Calculate(){ 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narea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&lt;&lt;length * breadth; 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34044" y="990600"/>
            <a:ext cx="3124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 A1;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A1.Calculate();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 A2;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A2.Calculate();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2048" y="974140"/>
            <a:ext cx="838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91459" y="2778317"/>
            <a:ext cx="1061141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919786" y="1447800"/>
            <a:ext cx="1524000" cy="319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85800" y="3190829"/>
            <a:ext cx="2209800" cy="68864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517496" y="5010784"/>
            <a:ext cx="1295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A1</a:t>
            </a:r>
            <a:endParaRPr lang="en-IN" sz="2200" dirty="0"/>
          </a:p>
        </p:txBody>
      </p:sp>
      <p:sp>
        <p:nvSpPr>
          <p:cNvPr id="16" name="Rectangle 15"/>
          <p:cNvSpPr/>
          <p:nvPr/>
        </p:nvSpPr>
        <p:spPr>
          <a:xfrm>
            <a:off x="4052002" y="6000832"/>
            <a:ext cx="10836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5</a:t>
            </a:r>
            <a:endParaRPr lang="en-IN" sz="2200" dirty="0"/>
          </a:p>
        </p:txBody>
      </p:sp>
      <p:sp>
        <p:nvSpPr>
          <p:cNvPr id="17" name="Rectangle 16"/>
          <p:cNvSpPr/>
          <p:nvPr/>
        </p:nvSpPr>
        <p:spPr>
          <a:xfrm>
            <a:off x="5177587" y="6000832"/>
            <a:ext cx="1083876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2</a:t>
            </a:r>
            <a:endParaRPr lang="en-IN" sz="2200" dirty="0"/>
          </a:p>
        </p:txBody>
      </p:sp>
      <p:sp>
        <p:nvSpPr>
          <p:cNvPr id="18" name="Rectangle 17"/>
          <p:cNvSpPr/>
          <p:nvPr/>
        </p:nvSpPr>
        <p:spPr>
          <a:xfrm>
            <a:off x="4052002" y="5505504"/>
            <a:ext cx="10836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length</a:t>
            </a:r>
            <a:endParaRPr lang="en-IN" sz="2200" dirty="0"/>
          </a:p>
        </p:txBody>
      </p:sp>
      <p:sp>
        <p:nvSpPr>
          <p:cNvPr id="19" name="Rectangle 18"/>
          <p:cNvSpPr/>
          <p:nvPr/>
        </p:nvSpPr>
        <p:spPr>
          <a:xfrm>
            <a:off x="5177587" y="5500434"/>
            <a:ext cx="1083876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breadth</a:t>
            </a:r>
            <a:endParaRPr lang="en-IN" sz="2200" dirty="0"/>
          </a:p>
        </p:txBody>
      </p:sp>
      <p:sp>
        <p:nvSpPr>
          <p:cNvPr id="20" name="Rectangle 19"/>
          <p:cNvSpPr/>
          <p:nvPr/>
        </p:nvSpPr>
        <p:spPr>
          <a:xfrm>
            <a:off x="7124700" y="4987854"/>
            <a:ext cx="1295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A2</a:t>
            </a:r>
            <a:endParaRPr lang="en-IN" sz="2200" dirty="0"/>
          </a:p>
        </p:txBody>
      </p:sp>
      <p:sp>
        <p:nvSpPr>
          <p:cNvPr id="21" name="Rectangle 20"/>
          <p:cNvSpPr/>
          <p:nvPr/>
        </p:nvSpPr>
        <p:spPr>
          <a:xfrm>
            <a:off x="6659206" y="5977902"/>
            <a:ext cx="10836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5</a:t>
            </a:r>
            <a:endParaRPr lang="en-IN" sz="2200" dirty="0"/>
          </a:p>
        </p:txBody>
      </p:sp>
      <p:sp>
        <p:nvSpPr>
          <p:cNvPr id="22" name="Rectangle 21"/>
          <p:cNvSpPr/>
          <p:nvPr/>
        </p:nvSpPr>
        <p:spPr>
          <a:xfrm>
            <a:off x="7784791" y="5977902"/>
            <a:ext cx="1083876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2</a:t>
            </a:r>
            <a:endParaRPr lang="en-IN" sz="2200" dirty="0"/>
          </a:p>
        </p:txBody>
      </p:sp>
      <p:sp>
        <p:nvSpPr>
          <p:cNvPr id="23" name="Rectangle 22"/>
          <p:cNvSpPr/>
          <p:nvPr/>
        </p:nvSpPr>
        <p:spPr>
          <a:xfrm>
            <a:off x="6659206" y="5482574"/>
            <a:ext cx="10836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length</a:t>
            </a:r>
            <a:endParaRPr lang="en-IN" sz="2200" dirty="0"/>
          </a:p>
        </p:txBody>
      </p:sp>
      <p:sp>
        <p:nvSpPr>
          <p:cNvPr id="24" name="Rectangle 23"/>
          <p:cNvSpPr/>
          <p:nvPr/>
        </p:nvSpPr>
        <p:spPr>
          <a:xfrm>
            <a:off x="7784791" y="5477504"/>
            <a:ext cx="1083876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breadth</a:t>
            </a:r>
            <a:endParaRPr lang="en-IN" sz="2200" dirty="0"/>
          </a:p>
        </p:txBody>
      </p:sp>
      <p:sp>
        <p:nvSpPr>
          <p:cNvPr id="25" name="Rectangle 24"/>
          <p:cNvSpPr/>
          <p:nvPr/>
        </p:nvSpPr>
        <p:spPr>
          <a:xfrm>
            <a:off x="5932849" y="2184172"/>
            <a:ext cx="1524000" cy="319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62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2) Parameterized 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Constructors that can take arguments are called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parameterized constructors</a:t>
            </a:r>
            <a:r>
              <a:rPr lang="en-US" b="1" dirty="0"/>
              <a:t>.</a:t>
            </a:r>
            <a:endParaRPr lang="en-IN" dirty="0"/>
          </a:p>
          <a:p>
            <a:pPr lvl="0" algn="just"/>
            <a:r>
              <a:rPr lang="en-US" dirty="0"/>
              <a:t>Sometimes it is necessary to initialize the various data elements of different objects with different values when they are created.</a:t>
            </a:r>
            <a:endParaRPr lang="en-IN" dirty="0"/>
          </a:p>
          <a:p>
            <a:pPr lvl="0" algn="just"/>
            <a:r>
              <a:rPr lang="en-US" dirty="0"/>
              <a:t>We can achieve this objective by passing arguments to the constructor function when the objects are created.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223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Parameterized Constructor (</a:t>
            </a:r>
            <a:r>
              <a:rPr lang="en-IN" dirty="0" err="1" smtClean="0"/>
              <a:t>Cont</a:t>
            </a:r>
            <a:r>
              <a:rPr lang="en-IN" dirty="0" smtClean="0"/>
              <a:t>…)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14312" y="990600"/>
            <a:ext cx="87391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integer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m,n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integer(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x,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y){ </a:t>
            </a:r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//Parameterized Constructor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m=x;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n=y;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&lt;&lt;“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 Called“;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integer i1(5,6);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5432926"/>
            <a:ext cx="3048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33552" y="2509295"/>
            <a:ext cx="8029447" cy="182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023462" y="4766177"/>
            <a:ext cx="1295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i1</a:t>
            </a:r>
            <a:endParaRPr lang="en-IN" sz="2200" dirty="0"/>
          </a:p>
        </p:txBody>
      </p:sp>
      <p:sp>
        <p:nvSpPr>
          <p:cNvPr id="7" name="Rectangle 6"/>
          <p:cNvSpPr/>
          <p:nvPr/>
        </p:nvSpPr>
        <p:spPr>
          <a:xfrm>
            <a:off x="7004412" y="5740104"/>
            <a:ext cx="59817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5</a:t>
            </a:r>
            <a:endParaRPr lang="en-IN" sz="2200" dirty="0"/>
          </a:p>
        </p:txBody>
      </p:sp>
      <p:sp>
        <p:nvSpPr>
          <p:cNvPr id="8" name="Rectangle 7"/>
          <p:cNvSpPr/>
          <p:nvPr/>
        </p:nvSpPr>
        <p:spPr>
          <a:xfrm>
            <a:off x="7727768" y="5740104"/>
            <a:ext cx="59109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6</a:t>
            </a:r>
            <a:endParaRPr lang="en-IN" sz="2200" dirty="0"/>
          </a:p>
        </p:txBody>
      </p:sp>
      <p:sp>
        <p:nvSpPr>
          <p:cNvPr id="9" name="Rectangle 8"/>
          <p:cNvSpPr/>
          <p:nvPr/>
        </p:nvSpPr>
        <p:spPr>
          <a:xfrm>
            <a:off x="7011488" y="5253140"/>
            <a:ext cx="59109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m</a:t>
            </a:r>
            <a:endParaRPr lang="en-IN" sz="2200" dirty="0"/>
          </a:p>
        </p:txBody>
      </p:sp>
      <p:sp>
        <p:nvSpPr>
          <p:cNvPr id="10" name="Rectangle 9"/>
          <p:cNvSpPr/>
          <p:nvPr/>
        </p:nvSpPr>
        <p:spPr>
          <a:xfrm>
            <a:off x="7727768" y="5248070"/>
            <a:ext cx="59109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n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91723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Parameterized 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a class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IN" dirty="0" smtClean="0"/>
              <a:t> having data members </a:t>
            </a:r>
            <a:r>
              <a:rPr lang="en-I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feet</a:t>
            </a:r>
            <a:r>
              <a:rPr lang="en-IN" dirty="0" smtClean="0"/>
              <a:t> and </a:t>
            </a:r>
            <a:r>
              <a:rPr lang="en-I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inch</a:t>
            </a:r>
            <a:r>
              <a:rPr lang="en-IN" dirty="0" smtClean="0"/>
              <a:t>. Create parameterized constructor to initialize members </a:t>
            </a:r>
            <a:r>
              <a:rPr lang="en-I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feet</a:t>
            </a:r>
            <a:r>
              <a:rPr lang="en-IN" dirty="0" smtClean="0"/>
              <a:t> </a:t>
            </a:r>
            <a:r>
              <a:rPr lang="en-IN" smtClean="0"/>
              <a:t>and </a:t>
            </a:r>
            <a:r>
              <a:rPr lang="en-IN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inch.</a:t>
            </a:r>
            <a:endParaRPr lang="en-I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00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3) Copy 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copy constructor </a:t>
            </a:r>
            <a:r>
              <a:rPr lang="en-US" dirty="0"/>
              <a:t>is used to declare and initialize an object from another </a:t>
            </a:r>
            <a:r>
              <a:rPr lang="en-US" dirty="0" smtClean="0"/>
              <a:t>object </a:t>
            </a:r>
            <a:r>
              <a:rPr lang="en-IN" dirty="0" smtClean="0"/>
              <a:t>using an </a:t>
            </a:r>
            <a:r>
              <a:rPr lang="en-IN" dirty="0"/>
              <a:t>object as argument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For example</a:t>
            </a:r>
            <a:r>
              <a:rPr lang="en-US" dirty="0"/>
              <a:t>:</a:t>
            </a:r>
            <a:endParaRPr lang="en-US" dirty="0" smtClean="0"/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integer(integer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/>
              <a:t> </a:t>
            </a:r>
            <a:r>
              <a:rPr lang="en-US" dirty="0" smtClean="0"/>
              <a:t>//declaration</a:t>
            </a:r>
          </a:p>
          <a:p>
            <a:pPr marL="0" lv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b="1" dirty="0" smtClean="0"/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I2(I1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</a:t>
            </a:r>
            <a:r>
              <a:rPr lang="en-US" dirty="0" smtClean="0"/>
              <a:t>//copy object</a:t>
            </a:r>
          </a:p>
          <a:p>
            <a:pPr marL="0" lv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en-US" dirty="0" smtClean="0"/>
              <a:t>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interger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I2=I1;</a:t>
            </a:r>
            <a:r>
              <a:rPr lang="en-US" dirty="0" smtClean="0"/>
              <a:t>              //copy object</a:t>
            </a:r>
            <a:endParaRPr lang="en-IN" dirty="0"/>
          </a:p>
          <a:p>
            <a:pPr algn="just"/>
            <a:r>
              <a:rPr lang="en-US" dirty="0"/>
              <a:t>Constructor which accepts a reference to its own class as a parameter is called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copy constructor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1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Car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2177143" cy="1524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8585" y="2482334"/>
            <a:ext cx="177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Honda City</a:t>
            </a:r>
            <a:endParaRPr lang="en-IN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3" y="1339780"/>
            <a:ext cx="2177143" cy="11304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30388" y="2482334"/>
            <a:ext cx="177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Hyundai i20</a:t>
            </a:r>
            <a:endParaRPr lang="en-IN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371" y="1275016"/>
            <a:ext cx="2177143" cy="12197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47756" y="2462212"/>
            <a:ext cx="177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Sumo Grand </a:t>
            </a:r>
            <a:endParaRPr lang="en-IN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8" y="3343469"/>
            <a:ext cx="2177143" cy="9330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57892" y="4387334"/>
            <a:ext cx="238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Mercedes E </a:t>
            </a:r>
            <a:r>
              <a:rPr lang="en-IN" sz="2400" dirty="0"/>
              <a:t>class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3" y="3303031"/>
            <a:ext cx="2177143" cy="10477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54881" y="4404240"/>
            <a:ext cx="172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Swift  </a:t>
            </a:r>
            <a:r>
              <a:rPr lang="en-IN" sz="2400" dirty="0" err="1" smtClean="0"/>
              <a:t>Dzire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1732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Copy Constructor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0500" y="968834"/>
            <a:ext cx="78867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integer</a:t>
            </a:r>
          </a:p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m, n;</a:t>
            </a:r>
          </a:p>
          <a:p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x,int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m=x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n=y;</a:t>
            </a:r>
          </a:p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&lt;&lt;“Constructor Called“;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integer(integer 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&amp;x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 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x.m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 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x.n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IN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&lt;&lt;“Copy Constructor 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Called“;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29641" y="1025439"/>
            <a:ext cx="3733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i1(5,6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integer i2(i1);  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4330338"/>
            <a:ext cx="6096000" cy="182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943600" y="2133600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160621" y="2831629"/>
            <a:ext cx="1295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i1</a:t>
            </a:r>
            <a:endParaRPr lang="en-IN" sz="2200" dirty="0"/>
          </a:p>
        </p:txBody>
      </p:sp>
      <p:sp>
        <p:nvSpPr>
          <p:cNvPr id="8" name="Rectangle 7"/>
          <p:cNvSpPr/>
          <p:nvPr/>
        </p:nvSpPr>
        <p:spPr>
          <a:xfrm>
            <a:off x="7141571" y="3805556"/>
            <a:ext cx="59817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5</a:t>
            </a:r>
            <a:endParaRPr lang="en-IN" sz="2200" dirty="0"/>
          </a:p>
        </p:txBody>
      </p:sp>
      <p:sp>
        <p:nvSpPr>
          <p:cNvPr id="9" name="Rectangle 8"/>
          <p:cNvSpPr/>
          <p:nvPr/>
        </p:nvSpPr>
        <p:spPr>
          <a:xfrm>
            <a:off x="7864927" y="3805556"/>
            <a:ext cx="59109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6</a:t>
            </a:r>
            <a:endParaRPr lang="en-IN" sz="2200" dirty="0"/>
          </a:p>
        </p:txBody>
      </p:sp>
      <p:sp>
        <p:nvSpPr>
          <p:cNvPr id="10" name="Rectangle 9"/>
          <p:cNvSpPr/>
          <p:nvPr/>
        </p:nvSpPr>
        <p:spPr>
          <a:xfrm>
            <a:off x="7148647" y="3318592"/>
            <a:ext cx="59109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m</a:t>
            </a:r>
            <a:endParaRPr lang="en-IN" sz="2200" dirty="0"/>
          </a:p>
        </p:txBody>
      </p:sp>
      <p:sp>
        <p:nvSpPr>
          <p:cNvPr id="11" name="Rectangle 10"/>
          <p:cNvSpPr/>
          <p:nvPr/>
        </p:nvSpPr>
        <p:spPr>
          <a:xfrm>
            <a:off x="7864927" y="3313522"/>
            <a:ext cx="59109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n</a:t>
            </a:r>
            <a:endParaRPr lang="en-IN" sz="2200" dirty="0"/>
          </a:p>
        </p:txBody>
      </p:sp>
      <p:sp>
        <p:nvSpPr>
          <p:cNvPr id="12" name="Rectangle 11"/>
          <p:cNvSpPr/>
          <p:nvPr/>
        </p:nvSpPr>
        <p:spPr>
          <a:xfrm>
            <a:off x="7179671" y="4512473"/>
            <a:ext cx="1295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i2</a:t>
            </a:r>
            <a:endParaRPr lang="en-IN" sz="2200" dirty="0"/>
          </a:p>
        </p:txBody>
      </p:sp>
      <p:sp>
        <p:nvSpPr>
          <p:cNvPr id="13" name="Rectangle 12"/>
          <p:cNvSpPr/>
          <p:nvPr/>
        </p:nvSpPr>
        <p:spPr>
          <a:xfrm>
            <a:off x="7160621" y="5486400"/>
            <a:ext cx="59817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5</a:t>
            </a:r>
            <a:endParaRPr lang="en-IN" sz="2200" dirty="0"/>
          </a:p>
        </p:txBody>
      </p:sp>
      <p:sp>
        <p:nvSpPr>
          <p:cNvPr id="14" name="Rectangle 13"/>
          <p:cNvSpPr/>
          <p:nvPr/>
        </p:nvSpPr>
        <p:spPr>
          <a:xfrm>
            <a:off x="7883977" y="5486400"/>
            <a:ext cx="59109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6</a:t>
            </a:r>
            <a:endParaRPr lang="en-IN" sz="2200" dirty="0"/>
          </a:p>
        </p:txBody>
      </p:sp>
      <p:sp>
        <p:nvSpPr>
          <p:cNvPr id="15" name="Rectangle 14"/>
          <p:cNvSpPr/>
          <p:nvPr/>
        </p:nvSpPr>
        <p:spPr>
          <a:xfrm>
            <a:off x="7167697" y="4999436"/>
            <a:ext cx="59109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m</a:t>
            </a:r>
            <a:endParaRPr lang="en-IN" sz="2200" dirty="0"/>
          </a:p>
        </p:txBody>
      </p:sp>
      <p:sp>
        <p:nvSpPr>
          <p:cNvPr id="16" name="Rectangle 15"/>
          <p:cNvSpPr/>
          <p:nvPr/>
        </p:nvSpPr>
        <p:spPr>
          <a:xfrm>
            <a:off x="7883977" y="4994366"/>
            <a:ext cx="59109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n</a:t>
            </a:r>
            <a:endParaRPr lang="en-IN" sz="2200" dirty="0"/>
          </a:p>
        </p:txBody>
      </p:sp>
      <p:sp>
        <p:nvSpPr>
          <p:cNvPr id="17" name="Rectangle 16"/>
          <p:cNvSpPr/>
          <p:nvPr/>
        </p:nvSpPr>
        <p:spPr>
          <a:xfrm>
            <a:off x="7167697" y="2831629"/>
            <a:ext cx="1295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i1 or x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97754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062" y="779054"/>
            <a:ext cx="8991600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rectangle{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length, width;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rectangle(){ </a:t>
            </a:r>
            <a:r>
              <a:rPr lang="en-IN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Default constructor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length=0;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width=0;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 marL="6543675" indent="-6543675"/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rectangle(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r>
              <a:rPr lang="en-IN" sz="2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IN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Parameterized  </a:t>
            </a:r>
            <a:r>
              <a:rPr lang="en-IN" sz="2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constructor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length = 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width = 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y;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rectangle(rectangle &amp;_r){ </a:t>
            </a:r>
            <a:r>
              <a:rPr lang="en-IN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Copy constructor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length = _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r.length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width = _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r.width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IN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500" y="77787"/>
            <a:ext cx="8763000" cy="67269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Program Types of Constructor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6248400" y="914400"/>
            <a:ext cx="2577737" cy="98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This is constructor overloading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" y="1864273"/>
            <a:ext cx="1981200" cy="389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685800" y="3276600"/>
            <a:ext cx="3886200" cy="38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685800" y="5029200"/>
            <a:ext cx="4191000" cy="389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77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  <p:bldP spid="2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219200"/>
            <a:ext cx="845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rectangle r1;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Invokes default constructor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400550" indent="-4400550"/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rectangle r2(10,20);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Invokes parameterized constructor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rectangle r3(r2); 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Invokes copy constructor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0500" y="77787"/>
            <a:ext cx="8763000" cy="67269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 smtClean="0"/>
              <a:t>Program Types of Constructor (</a:t>
            </a:r>
            <a:r>
              <a:rPr lang="en-IN" sz="3600" dirty="0" err="1" smtClean="0"/>
              <a:t>Cont</a:t>
            </a:r>
            <a:r>
              <a:rPr lang="en-IN" sz="3600" dirty="0" smtClean="0"/>
              <a:t>…)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1724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buClr>
                <a:schemeClr val="tx1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Destructor</a:t>
            </a:r>
            <a:r>
              <a:rPr lang="en-US" dirty="0"/>
              <a:t> is used to destroy the objects that have been created by a constructor. </a:t>
            </a:r>
            <a:endParaRPr lang="en-US" dirty="0" smtClean="0"/>
          </a:p>
          <a:p>
            <a:pPr lvl="0" algn="just">
              <a:buClr>
                <a:schemeClr val="tx1"/>
              </a:buClr>
            </a:pPr>
            <a:r>
              <a:rPr lang="en-IN" dirty="0"/>
              <a:t>The syntax for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destructor</a:t>
            </a:r>
            <a:r>
              <a:rPr lang="en-IN" dirty="0"/>
              <a:t> is same as that for the constructor, the class name is used for the name of destructor, with a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tilde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(~)</a:t>
            </a:r>
            <a:r>
              <a:rPr lang="en-IN" dirty="0" smtClean="0"/>
              <a:t> </a:t>
            </a:r>
            <a:r>
              <a:rPr lang="en-IN" dirty="0"/>
              <a:t>sign as prefix to it.</a:t>
            </a:r>
          </a:p>
          <a:p>
            <a:pPr lvl="0" algn="just">
              <a:buClr>
                <a:schemeClr val="tx1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Destructor</a:t>
            </a:r>
            <a:r>
              <a:rPr lang="en-US" dirty="0" smtClean="0"/>
              <a:t> </a:t>
            </a:r>
            <a:r>
              <a:rPr lang="en-US" dirty="0"/>
              <a:t>never takes any argument nor it returns any value nor it has return type. </a:t>
            </a:r>
            <a:endParaRPr lang="en-IN" dirty="0"/>
          </a:p>
          <a:p>
            <a:pPr lvl="0" algn="just">
              <a:buClr>
                <a:schemeClr val="tx1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Destructor</a:t>
            </a:r>
            <a:r>
              <a:rPr lang="en-US" dirty="0"/>
              <a:t> is invoked automatically by the complier upon exit from the program. </a:t>
            </a:r>
            <a:endParaRPr lang="en-IN" dirty="0"/>
          </a:p>
          <a:p>
            <a:pPr algn="just">
              <a:buClr>
                <a:schemeClr val="tx1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Destructor</a:t>
            </a:r>
            <a:r>
              <a:rPr lang="en-US" dirty="0"/>
              <a:t> should be declared in the public </a:t>
            </a:r>
            <a:r>
              <a:rPr lang="en-US" dirty="0" smtClean="0"/>
              <a:t>section.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30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Destructor Example-1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04800" y="905697"/>
            <a:ext cx="86868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rectangle 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length, width; 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rectangle(){ </a:t>
            </a:r>
            <a:r>
              <a:rPr lang="en-IN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//Constructor 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length=0; 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width=0;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&lt;&lt;”Constructor Called”; 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~rectangle() </a:t>
            </a:r>
            <a:r>
              <a:rPr lang="en-IN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//Destructor 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&lt;&lt;”Destructor Called”;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</a:p>
          <a:p>
            <a:r>
              <a:rPr lang="en-IN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other functions for reading, writing and processing can be written here 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 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0" y="914400"/>
            <a:ext cx="365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rectangle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 </a:t>
            </a:r>
            <a:endParaRPr lang="en-IN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 constructor is called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6131" y="4119159"/>
            <a:ext cx="48768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Destructor Example-2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90500" y="1066800"/>
            <a:ext cx="8774289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Marks{</a:t>
            </a:r>
          </a:p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maths;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science;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//constructor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Marks() {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"Inside Constructor"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"C++ Object created"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//Destructor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~Marks() {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"Inside Destructor"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"C++ Object destructed"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IN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9400" y="990600"/>
            <a:ext cx="23353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 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Marks m1;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Marks m2;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4286255"/>
            <a:ext cx="7315200" cy="175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95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Operator Overloading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08501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latin typeface="Consolas" pitchFamily="49" charset="0"/>
              </a:rPr>
              <a:t>i</a:t>
            </a:r>
            <a:r>
              <a:rPr lang="en-IN" sz="2400" dirty="0" err="1" smtClean="0">
                <a:latin typeface="Consolas" pitchFamily="49" charset="0"/>
              </a:rPr>
              <a:t>nt</a:t>
            </a:r>
            <a:r>
              <a:rPr lang="en-IN" sz="2400" dirty="0" smtClean="0">
                <a:latin typeface="Consolas" pitchFamily="49" charset="0"/>
              </a:rPr>
              <a:t> a=5, b=10,c;</a:t>
            </a:r>
          </a:p>
          <a:p>
            <a:r>
              <a:rPr lang="en-IN" sz="2400" dirty="0" smtClean="0">
                <a:latin typeface="Consolas" pitchFamily="49" charset="0"/>
              </a:rPr>
              <a:t>c = a + b;</a:t>
            </a:r>
            <a:endParaRPr lang="en-IN" sz="2400" dirty="0">
              <a:latin typeface="Consolas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3505200" y="1752600"/>
            <a:ext cx="5562600" cy="796499"/>
          </a:xfrm>
          <a:prstGeom prst="wedgeRectCallout">
            <a:avLst>
              <a:gd name="adj1" fmla="val -87785"/>
              <a:gd name="adj2" fmla="val -4052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Operator + performs addition of  integer operands a, b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3768" y="4003404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Consolas" pitchFamily="49" charset="0"/>
              </a:rPr>
              <a:t>time t1,t2,t3;</a:t>
            </a:r>
          </a:p>
          <a:p>
            <a:r>
              <a:rPr lang="en-IN" sz="2400" dirty="0">
                <a:latin typeface="Consolas" pitchFamily="49" charset="0"/>
              </a:rPr>
              <a:t>t</a:t>
            </a:r>
            <a:r>
              <a:rPr lang="en-IN" sz="2400" dirty="0" smtClean="0">
                <a:latin typeface="Consolas" pitchFamily="49" charset="0"/>
              </a:rPr>
              <a:t>3 = t1 + t2;</a:t>
            </a:r>
            <a:endParaRPr lang="en-IN" sz="24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768" y="2337386"/>
            <a:ext cx="4155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onsolas" pitchFamily="49" charset="0"/>
              </a:rPr>
              <a:t>c</a:t>
            </a:r>
            <a:r>
              <a:rPr lang="en-IN" sz="2400" dirty="0" smtClean="0">
                <a:latin typeface="Consolas" pitchFamily="49" charset="0"/>
              </a:rPr>
              <a:t>lass time</a:t>
            </a:r>
          </a:p>
          <a:p>
            <a:r>
              <a:rPr lang="en-IN" sz="2400" dirty="0" smtClean="0">
                <a:latin typeface="Consolas" pitchFamily="49" charset="0"/>
              </a:rPr>
              <a:t>{</a:t>
            </a:r>
          </a:p>
          <a:p>
            <a:r>
              <a:rPr lang="en-IN" sz="2400" dirty="0" smtClean="0">
                <a:latin typeface="Consolas" pitchFamily="49" charset="0"/>
              </a:rPr>
              <a:t>  </a:t>
            </a:r>
            <a:r>
              <a:rPr lang="en-IN" sz="2400" dirty="0" err="1" smtClean="0">
                <a:latin typeface="Consolas" pitchFamily="49" charset="0"/>
              </a:rPr>
              <a:t>int</a:t>
            </a:r>
            <a:r>
              <a:rPr lang="en-IN" sz="2400" dirty="0" smtClean="0">
                <a:latin typeface="Consolas" pitchFamily="49" charset="0"/>
              </a:rPr>
              <a:t> hour, minute;</a:t>
            </a:r>
          </a:p>
          <a:p>
            <a:r>
              <a:rPr lang="en-IN" sz="2400" dirty="0" smtClean="0">
                <a:latin typeface="Consolas" pitchFamily="49" charset="0"/>
              </a:rPr>
              <a:t>};</a:t>
            </a:r>
            <a:endParaRPr lang="en-IN" sz="2400" dirty="0">
              <a:latin typeface="Consolas" pitchFamily="49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3429000" y="3508796"/>
            <a:ext cx="5562600" cy="796499"/>
          </a:xfrm>
          <a:prstGeom prst="wedgeRectCallout">
            <a:avLst>
              <a:gd name="adj1" fmla="val -94164"/>
              <a:gd name="adj2" fmla="val 8310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Operator + performs addition of objects of type time t1,t2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054" y="49530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Consolas" pitchFamily="49" charset="0"/>
              </a:rPr>
              <a:t>string str1=“Hello”,str2=“Good Day”;</a:t>
            </a:r>
          </a:p>
          <a:p>
            <a:r>
              <a:rPr lang="en-IN" sz="2400" dirty="0" smtClean="0">
                <a:latin typeface="Consolas" pitchFamily="49" charset="0"/>
              </a:rPr>
              <a:t>str1 + str2;</a:t>
            </a:r>
            <a:endParaRPr lang="en-IN" sz="2400" dirty="0">
              <a:latin typeface="Consolas" pitchFamily="49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390900" y="5486400"/>
            <a:ext cx="5562600" cy="796499"/>
          </a:xfrm>
          <a:prstGeom prst="wedgeRectCallout">
            <a:avLst>
              <a:gd name="adj1" fmla="val -87630"/>
              <a:gd name="adj2" fmla="val -2875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Operator + concatenates two strings str1,str2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1547447"/>
            <a:ext cx="1790700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16523" y="4418902"/>
            <a:ext cx="2274277" cy="335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98950" y="5368498"/>
            <a:ext cx="2133600" cy="346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65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 Overloading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10200"/>
          </a:xfrm>
        </p:spPr>
        <p:txBody>
          <a:bodyPr>
            <a:normAutofit/>
          </a:bodyPr>
          <a:lstStyle/>
          <a:p>
            <a:pPr lvl="0" algn="just"/>
            <a:r>
              <a:rPr lang="en-IN" dirty="0"/>
              <a:t>S</a:t>
            </a:r>
            <a:r>
              <a:rPr lang="en-IN" dirty="0" smtClean="0"/>
              <a:t>pecifying </a:t>
            </a:r>
            <a:r>
              <a:rPr lang="en-IN" dirty="0"/>
              <a:t>more than one </a:t>
            </a:r>
            <a:r>
              <a:rPr lang="en-IN" dirty="0" smtClean="0"/>
              <a:t>definition for an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operator</a:t>
            </a:r>
            <a:r>
              <a:rPr lang="en-IN" b="1" dirty="0" smtClean="0"/>
              <a:t> </a:t>
            </a:r>
            <a:r>
              <a:rPr lang="en-IN" dirty="0"/>
              <a:t>in the same </a:t>
            </a:r>
            <a:r>
              <a:rPr lang="en-IN" dirty="0" smtClean="0"/>
              <a:t>scope, is called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operator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overloading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You overload operators by creating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operator functions</a:t>
            </a:r>
            <a:r>
              <a:rPr lang="en-IN" dirty="0"/>
              <a:t>. </a:t>
            </a:r>
          </a:p>
          <a:p>
            <a:pPr lvl="0" algn="just"/>
            <a:endParaRPr lang="en-IN" dirty="0" smtClean="0"/>
          </a:p>
          <a:p>
            <a:pPr marL="0" lvl="0" indent="0" algn="just">
              <a:buClr>
                <a:schemeClr val="tx1"/>
              </a:buClr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lvl="0" indent="0" algn="just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77969" y="2352557"/>
            <a:ext cx="86106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Syntax: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return-type </a:t>
            </a:r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 operator-symbol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(argument-list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// </a:t>
            </a:r>
            <a:r>
              <a:rPr lang="en-IN" sz="23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operations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300" dirty="0"/>
          </a:p>
        </p:txBody>
      </p:sp>
      <p:sp>
        <p:nvSpPr>
          <p:cNvPr id="11" name="Rectangle 10"/>
          <p:cNvSpPr/>
          <p:nvPr/>
        </p:nvSpPr>
        <p:spPr>
          <a:xfrm>
            <a:off x="304800" y="4291549"/>
            <a:ext cx="693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highlight>
                  <a:srgbClr val="FFFFFF"/>
                </a:highlight>
                <a:latin typeface="+mj-lt"/>
              </a:rPr>
              <a:t>Example: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 (arguments);</a:t>
            </a:r>
          </a:p>
          <a:p>
            <a:r>
              <a:rPr lang="en-IN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(arguments);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class-name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 (arguments);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(arguments);</a:t>
            </a:r>
            <a:endParaRPr lang="en-IN" sz="2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3233195" y="3962400"/>
            <a:ext cx="1676400" cy="609600"/>
          </a:xfrm>
          <a:prstGeom prst="wedgeRectCallout">
            <a:avLst>
              <a:gd name="adj1" fmla="val -51558"/>
              <a:gd name="adj2" fmla="val -19193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Keyword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5105400" y="3962400"/>
            <a:ext cx="3657600" cy="609600"/>
          </a:xfrm>
          <a:prstGeom prst="wedgeRectCallout">
            <a:avLst>
              <a:gd name="adj1" fmla="val -53859"/>
              <a:gd name="adj2" fmla="val -189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substitute the </a:t>
            </a:r>
            <a:r>
              <a:rPr lang="en-IN" sz="2400" dirty="0" smtClean="0">
                <a:solidFill>
                  <a:schemeClr val="tx1"/>
                </a:solidFill>
              </a:rPr>
              <a:t>operator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77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3" grpId="0" animBg="1"/>
      <p:bldP spid="1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766" y="449662"/>
            <a:ext cx="8610600" cy="647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complex{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real,imag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complex(){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real=0; </a:t>
            </a:r>
            <a:r>
              <a:rPr lang="en-IN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imag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=0;}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complex(</a:t>
            </a:r>
            <a:r>
              <a:rPr lang="en-IN" sz="2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x,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real=x; </a:t>
            </a:r>
            <a:r>
              <a:rPr lang="en-IN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imag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=y;}</a:t>
            </a:r>
          </a:p>
          <a:p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void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IN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nreal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value="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&lt;&lt;real&lt;&lt;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IN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IN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imag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value="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imag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complex </a:t>
            </a:r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(complex);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complex complex::</a:t>
            </a:r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(complex c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complex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tmp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tmp.real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real +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c.real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tmp.imag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imag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c.imag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en-IN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tmp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300" dirty="0"/>
          </a:p>
        </p:txBody>
      </p:sp>
      <p:sp>
        <p:nvSpPr>
          <p:cNvPr id="5" name="Rectangle 4"/>
          <p:cNvSpPr/>
          <p:nvPr/>
        </p:nvSpPr>
        <p:spPr>
          <a:xfrm>
            <a:off x="4648200" y="299285"/>
            <a:ext cx="4419600" cy="292387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complex 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c1(4,6),c2(7,9);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complex 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c3;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c3 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c1 + c2;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c1.disp();   c2.disp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c3.disp(); </a:t>
            </a:r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300" dirty="0"/>
          </a:p>
        </p:txBody>
      </p:sp>
      <p:sp>
        <p:nvSpPr>
          <p:cNvPr id="10" name="Rectangular Callout 9"/>
          <p:cNvSpPr/>
          <p:nvPr/>
        </p:nvSpPr>
        <p:spPr>
          <a:xfrm>
            <a:off x="5344610" y="5181600"/>
            <a:ext cx="3733800" cy="1189045"/>
          </a:xfrm>
          <a:prstGeom prst="wedgeRectCallout">
            <a:avLst>
              <a:gd name="adj1" fmla="val -5579"/>
              <a:gd name="adj2" fmla="val -30652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Similar to function call</a:t>
            </a:r>
          </a:p>
          <a:p>
            <a:pPr algn="ctr"/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c3=c1.</a:t>
            </a:r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+(c2);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22444" y="1741906"/>
            <a:ext cx="2140356" cy="392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62000" y="4010634"/>
            <a:ext cx="4800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52400" y="47265"/>
            <a:ext cx="40386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+mj-lt"/>
              </a:rPr>
              <a:t>Overloading Binary operator +</a:t>
            </a:r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192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2400" y="47265"/>
            <a:ext cx="43434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+mj-lt"/>
              </a:rPr>
              <a:t>Overloading Binary operator  ==</a:t>
            </a:r>
            <a:endParaRPr lang="en-IN" b="1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533400"/>
            <a:ext cx="5715000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complex{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r,i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complex(){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r=i=0;}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complex(</a:t>
            </a:r>
            <a:r>
              <a:rPr lang="en-IN" sz="2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x,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 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r=x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i=y;}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display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nreal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&lt;&lt;r&lt;&lt;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IN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imag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&lt;&lt;i&lt;&lt;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==(complex); 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300" dirty="0"/>
          </a:p>
        </p:txBody>
      </p:sp>
      <p:sp>
        <p:nvSpPr>
          <p:cNvPr id="5" name="Rectangle 4"/>
          <p:cNvSpPr/>
          <p:nvPr/>
        </p:nvSpPr>
        <p:spPr>
          <a:xfrm>
            <a:off x="129252" y="5073558"/>
            <a:ext cx="60198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complex::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==(complex c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(r=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c.r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 i==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c.i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1;</a:t>
            </a:r>
          </a:p>
          <a:p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  <a:endParaRPr lang="en-IN" sz="2200" dirty="0"/>
          </a:p>
        </p:txBody>
      </p:sp>
      <p:sp>
        <p:nvSpPr>
          <p:cNvPr id="7" name="Rectangle 6"/>
          <p:cNvSpPr/>
          <p:nvPr/>
        </p:nvSpPr>
        <p:spPr>
          <a:xfrm>
            <a:off x="4106106" y="546298"/>
            <a:ext cx="50648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complex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c1(5,3),c2(5,3);</a:t>
            </a:r>
          </a:p>
          <a:p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(c1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==c2)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"objects are equal"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"objects are not equal"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0;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  <a:endParaRPr lang="en-IN" sz="2200" dirty="0"/>
          </a:p>
        </p:txBody>
      </p:sp>
      <p:sp>
        <p:nvSpPr>
          <p:cNvPr id="9" name="Rectangle 8"/>
          <p:cNvSpPr/>
          <p:nvPr/>
        </p:nvSpPr>
        <p:spPr>
          <a:xfrm>
            <a:off x="685800" y="4419600"/>
            <a:ext cx="3962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08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CAR</a:t>
            </a:r>
            <a:endParaRPr lang="en-IN" dirty="0">
              <a:latin typeface="+mj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909639"/>
            <a:ext cx="2743200" cy="1179576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742899"/>
              </p:ext>
            </p:extLst>
          </p:nvPr>
        </p:nvGraphicFramePr>
        <p:xfrm>
          <a:off x="152400" y="2057400"/>
          <a:ext cx="33528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Properties (Describe)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Company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Color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Mfg. Year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Price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Fuel Type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Mileage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Gear Type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Power Steering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Anti-Lock braking system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172244"/>
              </p:ext>
            </p:extLst>
          </p:nvPr>
        </p:nvGraphicFramePr>
        <p:xfrm>
          <a:off x="5881688" y="2124206"/>
          <a:ext cx="3047999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Methods (Functions)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Start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Drive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Park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On_break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On_lock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On_turn</a:t>
                      </a: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10400" y="1219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CLASS: CAR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3" idx="1"/>
            <a:endCxn id="4" idx="3"/>
          </p:cNvCxnSpPr>
          <p:nvPr/>
        </p:nvCxnSpPr>
        <p:spPr>
          <a:xfrm flipH="1">
            <a:off x="6096000" y="1450033"/>
            <a:ext cx="914400" cy="4939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1"/>
            <a:endCxn id="5" idx="0"/>
          </p:cNvCxnSpPr>
          <p:nvPr/>
        </p:nvCxnSpPr>
        <p:spPr>
          <a:xfrm flipH="1">
            <a:off x="1828800" y="1499427"/>
            <a:ext cx="1524000" cy="55797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6" idx="0"/>
          </p:cNvCxnSpPr>
          <p:nvPr/>
        </p:nvCxnSpPr>
        <p:spPr>
          <a:xfrm>
            <a:off x="6096000" y="1499427"/>
            <a:ext cx="1309687" cy="6247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7659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22812" y="1066800"/>
            <a:ext cx="86925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Create a class coordinate containing x, y and z private variables</a:t>
            </a:r>
            <a:r>
              <a:rPr lang="en-IN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Perform 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operations for incrementing, adding and </a:t>
            </a:r>
            <a:r>
              <a:rPr lang="en-IN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comparing object(s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by overloading + +, + = and = = operators respectively</a:t>
            </a:r>
            <a:r>
              <a:rPr lang="en-IN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Define 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necessary functions to set and display the variables. </a:t>
            </a:r>
          </a:p>
        </p:txBody>
      </p:sp>
    </p:spTree>
    <p:extLst>
      <p:ext uri="{BB962C8B-B14F-4D97-AF65-F5344CB8AC3E}">
        <p14:creationId xmlns:p14="http://schemas.microsoft.com/office/powerpoint/2010/main" val="332221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2400" y="47265"/>
            <a:ext cx="4191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+mj-lt"/>
              </a:rPr>
              <a:t>Overloading Unary operator −−</a:t>
            </a:r>
            <a:endParaRPr lang="en-IN" b="1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589082"/>
            <a:ext cx="73914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space {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x,y,z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space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x=y=z=0;}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space(</a:t>
            </a:r>
            <a:r>
              <a:rPr lang="en-IN" sz="2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a, 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b,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x=a; y=b; z=c; }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display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nx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&lt;&lt;x&lt;&lt;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",y="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&lt;&lt;y&lt;&lt;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",z="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&lt;&lt;z;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--();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300" dirty="0"/>
          </a:p>
        </p:txBody>
      </p:sp>
      <p:sp>
        <p:nvSpPr>
          <p:cNvPr id="3" name="Rectangle 2"/>
          <p:cNvSpPr/>
          <p:nvPr/>
        </p:nvSpPr>
        <p:spPr>
          <a:xfrm>
            <a:off x="168797" y="4832039"/>
            <a:ext cx="4572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space::</a:t>
            </a:r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-() {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x-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y-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z-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300" dirty="0"/>
          </a:p>
        </p:txBody>
      </p:sp>
      <p:sp>
        <p:nvSpPr>
          <p:cNvPr id="4" name="Rectangle 3"/>
          <p:cNvSpPr/>
          <p:nvPr/>
        </p:nvSpPr>
        <p:spPr>
          <a:xfrm>
            <a:off x="5638800" y="138236"/>
            <a:ext cx="3285281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space 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s1(5,4,3);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s1.display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--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s1;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s1.display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}</a:t>
            </a:r>
            <a:endParaRPr lang="en-IN" sz="2300" dirty="0"/>
          </a:p>
        </p:txBody>
      </p:sp>
      <p:sp>
        <p:nvSpPr>
          <p:cNvPr id="5" name="Rectangle 4"/>
          <p:cNvSpPr/>
          <p:nvPr/>
        </p:nvSpPr>
        <p:spPr>
          <a:xfrm>
            <a:off x="533400" y="4137948"/>
            <a:ext cx="2971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64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2400" y="47265"/>
            <a:ext cx="4191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+mj-lt"/>
              </a:rPr>
              <a:t>Overloading Unary operator −</a:t>
            </a:r>
            <a:endParaRPr lang="en-IN" b="1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589082"/>
            <a:ext cx="73914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space {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x,y,z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space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x=y=z=0;}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space(</a:t>
            </a:r>
            <a:r>
              <a:rPr lang="en-IN" sz="2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a, 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b,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x=a; y=b; z=c; }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display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nx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&lt;&lt;x&lt;&lt;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",y="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&lt;&lt;y&lt;&lt;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",z="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&lt;&lt;z;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-();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300" dirty="0"/>
          </a:p>
        </p:txBody>
      </p:sp>
      <p:sp>
        <p:nvSpPr>
          <p:cNvPr id="3" name="Rectangle 2"/>
          <p:cNvSpPr/>
          <p:nvPr/>
        </p:nvSpPr>
        <p:spPr>
          <a:xfrm>
            <a:off x="168797" y="4832039"/>
            <a:ext cx="4572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space::</a:t>
            </a:r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-() {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x=-x;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y=-y;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z=-z;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300" dirty="0"/>
          </a:p>
        </p:txBody>
      </p:sp>
      <p:sp>
        <p:nvSpPr>
          <p:cNvPr id="4" name="Rectangle 3"/>
          <p:cNvSpPr/>
          <p:nvPr/>
        </p:nvSpPr>
        <p:spPr>
          <a:xfrm>
            <a:off x="5638800" y="138236"/>
            <a:ext cx="3285281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space 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s1(5,4,3);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s1.display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-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s1;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s1.display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}</a:t>
            </a:r>
            <a:endParaRPr lang="en-IN" sz="2300" dirty="0"/>
          </a:p>
        </p:txBody>
      </p:sp>
      <p:sp>
        <p:nvSpPr>
          <p:cNvPr id="5" name="Rectangle 4"/>
          <p:cNvSpPr/>
          <p:nvPr/>
        </p:nvSpPr>
        <p:spPr>
          <a:xfrm>
            <a:off x="533400" y="4137948"/>
            <a:ext cx="2971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09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766" y="449662"/>
            <a:ext cx="861060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complex{...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complex </a:t>
            </a:r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(complex);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complex complex::</a:t>
            </a:r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(complex c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complex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tmp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tmp.real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real +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c.real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tmp.imag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imag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c.imag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en-IN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tmp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300" dirty="0"/>
          </a:p>
        </p:txBody>
      </p:sp>
      <p:sp>
        <p:nvSpPr>
          <p:cNvPr id="13" name="Rectangle 12"/>
          <p:cNvSpPr/>
          <p:nvPr/>
        </p:nvSpPr>
        <p:spPr>
          <a:xfrm>
            <a:off x="457200" y="838200"/>
            <a:ext cx="4800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52400" y="47265"/>
            <a:ext cx="40386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+mj-lt"/>
              </a:rPr>
              <a:t>Overloading Binary operator +</a:t>
            </a:r>
            <a:endParaRPr lang="en-IN" b="1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7569" y="3771900"/>
            <a:ext cx="84582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complex{...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friend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complex </a:t>
            </a:r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+(complex , complex); 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300" dirty="0"/>
          </a:p>
        </p:txBody>
      </p:sp>
      <p:sp>
        <p:nvSpPr>
          <p:cNvPr id="11" name="Rectangle 10"/>
          <p:cNvSpPr/>
          <p:nvPr/>
        </p:nvSpPr>
        <p:spPr>
          <a:xfrm>
            <a:off x="592014" y="4178983"/>
            <a:ext cx="7086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61080" y="4888374"/>
            <a:ext cx="822092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friend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complex </a:t>
            </a:r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+(complex c1,complex c2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complex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tmp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tmp.real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c1.real + c2.real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endParaRPr lang="en-IN" sz="23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tmp.imag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c1.imag + c2.imag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tmp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  <a:endParaRPr lang="en-IN" sz="23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733800"/>
            <a:ext cx="9144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640580" y="1567599"/>
            <a:ext cx="1844040" cy="335280"/>
          </a:xfrm>
          <a:prstGeom prst="rect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248882" y="4926062"/>
            <a:ext cx="3691304" cy="407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171700" y="2286000"/>
            <a:ext cx="8763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286000" y="5638800"/>
            <a:ext cx="1219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3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2" grpId="0" animBg="1"/>
      <p:bldP spid="5" grpId="0" animBg="1"/>
      <p:bldP spid="6" grpId="0" animBg="1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2400" y="47265"/>
            <a:ext cx="65532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+mj-lt"/>
              </a:rPr>
              <a:t>Overloading Binary operator using friend function</a:t>
            </a:r>
            <a:endParaRPr lang="en-IN" b="1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609600"/>
            <a:ext cx="84582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complex{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r, i;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complex (){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r=i=0;}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complex(</a:t>
            </a:r>
            <a:r>
              <a:rPr lang="en-IN" sz="2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x, 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y) 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r=x; i=y;}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void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nThe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value of real="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&lt;&lt;r&lt;&lt;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"The value of </a:t>
            </a:r>
            <a:r>
              <a:rPr lang="en-IN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imag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&lt;&lt;i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friend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complex </a:t>
            </a:r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+(complex , complex); 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300" dirty="0"/>
          </a:p>
        </p:txBody>
      </p:sp>
      <p:sp>
        <p:nvSpPr>
          <p:cNvPr id="4" name="Rectangle 3"/>
          <p:cNvSpPr/>
          <p:nvPr/>
        </p:nvSpPr>
        <p:spPr>
          <a:xfrm>
            <a:off x="161080" y="4888374"/>
            <a:ext cx="822092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friend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complex </a:t>
            </a:r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+(complex c1,complex c2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complex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tmp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tmp.r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=c1.r+c2.r; </a:t>
            </a:r>
            <a:r>
              <a:rPr lang="en-IN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tmp.i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=c1.i+c2.i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tmp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300" dirty="0"/>
          </a:p>
        </p:txBody>
      </p:sp>
      <p:sp>
        <p:nvSpPr>
          <p:cNvPr id="5" name="Rectangle 4"/>
          <p:cNvSpPr/>
          <p:nvPr/>
        </p:nvSpPr>
        <p:spPr>
          <a:xfrm>
            <a:off x="5562600" y="533400"/>
            <a:ext cx="34290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complex 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c1(3,5);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complex 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c2(4,9);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complex 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c3;   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c3=c1+c2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c3.disp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 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4135582"/>
            <a:ext cx="7162800" cy="415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08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 Overloading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Operator overloading </a:t>
            </a:r>
            <a:r>
              <a:rPr lang="en-US" dirty="0"/>
              <a:t>is compile time polymorphism.</a:t>
            </a:r>
          </a:p>
          <a:p>
            <a:pPr lvl="0" algn="just">
              <a:buClr>
                <a:schemeClr val="tx1"/>
              </a:buClr>
            </a:pPr>
            <a:r>
              <a:rPr lang="en-IN" dirty="0"/>
              <a:t>You can overload most of the built-in operators available in C++. 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81350"/>
              </p:ext>
            </p:extLst>
          </p:nvPr>
        </p:nvGraphicFramePr>
        <p:xfrm>
          <a:off x="990600" y="2057400"/>
          <a:ext cx="6912000" cy="29870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52000"/>
                <a:gridCol w="1152000"/>
                <a:gridCol w="1152000"/>
                <a:gridCol w="1152000"/>
                <a:gridCol w="1152000"/>
                <a:gridCol w="1152000"/>
              </a:tblGrid>
              <a:tr h="3600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smtClean="0">
                          <a:effectLst/>
                        </a:rPr>
                        <a:t>+</a:t>
                      </a:r>
                      <a:endParaRPr lang="en-IN" sz="2400" dirty="0">
                        <a:effectLst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-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*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/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%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^</a:t>
                      </a:r>
                    </a:p>
                  </a:txBody>
                  <a:tcPr marL="30480" marR="30480" marT="30480" marB="30480" anchor="ctr"/>
                </a:tc>
              </a:tr>
              <a:tr h="3600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&amp;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|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~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!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,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=</a:t>
                      </a:r>
                    </a:p>
                  </a:txBody>
                  <a:tcPr marL="30480" marR="30480" marT="30480" marB="30480" anchor="ctr"/>
                </a:tc>
              </a:tr>
              <a:tr h="3600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&lt;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&gt;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&lt;=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&gt;=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++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--</a:t>
                      </a:r>
                    </a:p>
                  </a:txBody>
                  <a:tcPr marL="30480" marR="30480" marT="30480" marB="30480" anchor="ctr"/>
                </a:tc>
              </a:tr>
              <a:tr h="3600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&lt;&lt;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 smtClean="0">
                          <a:effectLst/>
                        </a:rPr>
                        <a:t>&gt;&gt;</a:t>
                      </a:r>
                      <a:endParaRPr lang="en-IN" sz="2400" dirty="0">
                        <a:effectLst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==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!=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&amp;&amp;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||</a:t>
                      </a:r>
                    </a:p>
                  </a:txBody>
                  <a:tcPr marL="30480" marR="30480" marT="30480" marB="30480" anchor="ctr"/>
                </a:tc>
              </a:tr>
              <a:tr h="3600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+=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-=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/=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%=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^=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&amp;=</a:t>
                      </a:r>
                    </a:p>
                  </a:txBody>
                  <a:tcPr marL="30480" marR="30480" marT="30480" marB="30480" anchor="ctr"/>
                </a:tc>
              </a:tr>
              <a:tr h="3600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|=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*=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&lt;&lt;=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&gt;&gt;=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[]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()</a:t>
                      </a:r>
                    </a:p>
                  </a:txBody>
                  <a:tcPr marL="30480" marR="30480" marT="30480" marB="30480" anchor="ctr"/>
                </a:tc>
              </a:tr>
              <a:tr h="3600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-&gt;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-&gt;*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new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new []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delete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 smtClean="0">
                          <a:effectLst/>
                        </a:rPr>
                        <a:t>delete []</a:t>
                      </a:r>
                      <a:endParaRPr lang="en-IN" sz="2400" dirty="0">
                        <a:effectLst/>
                      </a:endParaRPr>
                    </a:p>
                  </a:txBody>
                  <a:tcPr marL="30480" marR="30480" marT="30480" marB="3048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5334000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Operator overloading </a:t>
            </a:r>
            <a:r>
              <a:rPr lang="en-US" sz="2400" dirty="0"/>
              <a:t>provides mechanism to perform operations on user defined data type as well.</a:t>
            </a:r>
          </a:p>
        </p:txBody>
      </p:sp>
    </p:spTree>
    <p:extLst>
      <p:ext uri="{BB962C8B-B14F-4D97-AF65-F5344CB8AC3E}">
        <p14:creationId xmlns:p14="http://schemas.microsoft.com/office/powerpoint/2010/main" val="227361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 for operator overloading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Only existing operator can be overloaded.</a:t>
            </a:r>
          </a:p>
          <a:p>
            <a:pPr algn="just"/>
            <a:r>
              <a:rPr lang="en-IN" dirty="0"/>
              <a:t>The overloaded operator must have at least one operand that is user defined type.</a:t>
            </a:r>
          </a:p>
          <a:p>
            <a:pPr algn="just"/>
            <a:r>
              <a:rPr lang="en-IN" dirty="0"/>
              <a:t>We cannot change the basic meaning and syntax of an operator.</a:t>
            </a:r>
          </a:p>
          <a:p>
            <a:pPr algn="just"/>
            <a:r>
              <a:rPr lang="en-IN" dirty="0"/>
              <a:t>We cannot use friend function to overload certain operators. </a:t>
            </a:r>
          </a:p>
          <a:p>
            <a:pPr algn="just"/>
            <a:r>
              <a:rPr lang="en-IN" dirty="0"/>
              <a:t>Unary operators, overloaded by means of a member function, take no explicit arguments and return no explicit </a:t>
            </a:r>
            <a:r>
              <a:rPr lang="en-IN" dirty="0" smtClean="0"/>
              <a:t>value</a:t>
            </a:r>
            <a:r>
              <a:rPr lang="en-IN" dirty="0"/>
              <a:t>.</a:t>
            </a:r>
          </a:p>
          <a:p>
            <a:pPr algn="just"/>
            <a:r>
              <a:rPr lang="en-IN" dirty="0" smtClean="0"/>
              <a:t>But</a:t>
            </a:r>
            <a:r>
              <a:rPr lang="en-IN" dirty="0"/>
              <a:t>, those overloaded by means of a friend function, take one reference argument. </a:t>
            </a:r>
          </a:p>
          <a:p>
            <a:pPr algn="just"/>
            <a:r>
              <a:rPr lang="en-IN" dirty="0"/>
              <a:t>Binary operators overloaded through a member function take one explicit argument and those which are overloaded through a friend function take two explicit arguments. </a:t>
            </a:r>
          </a:p>
        </p:txBody>
      </p:sp>
    </p:spTree>
    <p:extLst>
      <p:ext uri="{BB962C8B-B14F-4D97-AF65-F5344CB8AC3E}">
        <p14:creationId xmlns:p14="http://schemas.microsoft.com/office/powerpoint/2010/main" val="248472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Rules for operator overloading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When using binary operators overloaded through a member function, the left hand operand must be an object of the relevant class. </a:t>
            </a:r>
          </a:p>
          <a:p>
            <a:r>
              <a:rPr lang="en-IN" dirty="0"/>
              <a:t>We cannot overload following operators.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6254"/>
              </p:ext>
            </p:extLst>
          </p:nvPr>
        </p:nvGraphicFramePr>
        <p:xfrm>
          <a:off x="1447800" y="2971800"/>
          <a:ext cx="6248400" cy="320040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539592"/>
                <a:gridCol w="4708808"/>
              </a:tblGrid>
              <a:tr h="43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Operator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Name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.  and  .*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Class member access operator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::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Scope Resolution Operator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sizeof()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Size Operator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?: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Conditional Operator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3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 Conversion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48488" y="1034815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>
                <a:latin typeface="Consolas" pitchFamily="49" charset="0"/>
              </a:rPr>
              <a:t>int</a:t>
            </a:r>
            <a:r>
              <a:rPr lang="en-IN" sz="2400" dirty="0" smtClean="0">
                <a:latin typeface="Consolas" pitchFamily="49" charset="0"/>
              </a:rPr>
              <a:t> a;</a:t>
            </a:r>
          </a:p>
          <a:p>
            <a:r>
              <a:rPr lang="en-IN" sz="2400" dirty="0" smtClean="0">
                <a:latin typeface="Consolas" pitchFamily="49" charset="0"/>
              </a:rPr>
              <a:t>float b = 10.54;</a:t>
            </a:r>
            <a:endParaRPr lang="en-IN" sz="2400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757628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Consolas" pitchFamily="49" charset="0"/>
              </a:rPr>
              <a:t>a = b;</a:t>
            </a:r>
            <a:endParaRPr lang="en-IN" sz="2400" dirty="0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236220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integer</a:t>
            </a:r>
          </a:p>
          <a:p>
            <a:pPr algn="ctr"/>
            <a:r>
              <a:rPr lang="en-IN" sz="2400" dirty="0" smtClean="0"/>
              <a:t>(Basic)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352550" y="2362200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float</a:t>
            </a:r>
          </a:p>
          <a:p>
            <a:pPr algn="ctr"/>
            <a:r>
              <a:rPr lang="en-IN" sz="2400" dirty="0" smtClean="0"/>
              <a:t>(Basic)</a:t>
            </a:r>
            <a:endParaRPr lang="en-IN" sz="2400" dirty="0"/>
          </a:p>
        </p:txBody>
      </p:sp>
      <p:sp>
        <p:nvSpPr>
          <p:cNvPr id="12" name="Arc 11"/>
          <p:cNvSpPr/>
          <p:nvPr/>
        </p:nvSpPr>
        <p:spPr>
          <a:xfrm flipH="1">
            <a:off x="495300" y="2003700"/>
            <a:ext cx="685800" cy="907140"/>
          </a:xfrm>
          <a:prstGeom prst="arc">
            <a:avLst>
              <a:gd name="adj1" fmla="val 16200000"/>
              <a:gd name="adj2" fmla="val 21475798"/>
            </a:avLst>
          </a:prstGeom>
          <a:ln w="25400"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c 14"/>
          <p:cNvSpPr/>
          <p:nvPr/>
        </p:nvSpPr>
        <p:spPr>
          <a:xfrm>
            <a:off x="1394460" y="1996080"/>
            <a:ext cx="609600" cy="835405"/>
          </a:xfrm>
          <a:prstGeom prst="arc">
            <a:avLst>
              <a:gd name="adj1" fmla="val 16200000"/>
              <a:gd name="adj2" fmla="val 847024"/>
            </a:avLst>
          </a:prstGeom>
          <a:ln w="254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762000" y="33528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onsolas" pitchFamily="49" charset="0"/>
              </a:rPr>
              <a:t>T</a:t>
            </a:r>
            <a:r>
              <a:rPr lang="en-IN" sz="2400" dirty="0" smtClean="0">
                <a:latin typeface="Consolas" pitchFamily="49" charset="0"/>
              </a:rPr>
              <a:t>ime t1;</a:t>
            </a:r>
          </a:p>
          <a:p>
            <a:r>
              <a:rPr lang="en-IN" sz="2400" dirty="0" err="1" smtClean="0">
                <a:latin typeface="Consolas" pitchFamily="49" charset="0"/>
              </a:rPr>
              <a:t>int</a:t>
            </a:r>
            <a:r>
              <a:rPr lang="en-IN" sz="2400" dirty="0" smtClean="0">
                <a:latin typeface="Consolas" pitchFamily="49" charset="0"/>
              </a:rPr>
              <a:t> m;</a:t>
            </a:r>
          </a:p>
          <a:p>
            <a:r>
              <a:rPr lang="en-IN" sz="2400" dirty="0" smtClean="0">
                <a:latin typeface="Consolas" pitchFamily="49" charset="0"/>
              </a:rPr>
              <a:t>m = t1;</a:t>
            </a:r>
            <a:endParaRPr lang="en-IN" sz="2400" dirty="0">
              <a:latin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" y="472440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integer</a:t>
            </a:r>
          </a:p>
          <a:p>
            <a:pPr algn="ctr"/>
            <a:r>
              <a:rPr lang="en-IN" sz="2400" dirty="0" smtClean="0"/>
              <a:t>(Basic)</a:t>
            </a:r>
            <a:endParaRPr lang="en-IN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479864" y="4707039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Time</a:t>
            </a:r>
          </a:p>
          <a:p>
            <a:pPr algn="ctr"/>
            <a:r>
              <a:rPr lang="en-IN" sz="2400" dirty="0" smtClean="0"/>
              <a:t>(Class)</a:t>
            </a:r>
            <a:endParaRPr lang="en-IN" sz="2400" dirty="0"/>
          </a:p>
        </p:txBody>
      </p:sp>
      <p:sp>
        <p:nvSpPr>
          <p:cNvPr id="23" name="Arc 22"/>
          <p:cNvSpPr/>
          <p:nvPr/>
        </p:nvSpPr>
        <p:spPr>
          <a:xfrm flipH="1">
            <a:off x="495300" y="4365900"/>
            <a:ext cx="685800" cy="907140"/>
          </a:xfrm>
          <a:prstGeom prst="arc">
            <a:avLst>
              <a:gd name="adj1" fmla="val 16200000"/>
              <a:gd name="adj2" fmla="val 21475798"/>
            </a:avLst>
          </a:prstGeom>
          <a:ln w="25400"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c 23"/>
          <p:cNvSpPr/>
          <p:nvPr/>
        </p:nvSpPr>
        <p:spPr>
          <a:xfrm>
            <a:off x="1521774" y="4340919"/>
            <a:ext cx="609600" cy="835405"/>
          </a:xfrm>
          <a:prstGeom prst="arc">
            <a:avLst>
              <a:gd name="adj1" fmla="val 16200000"/>
              <a:gd name="adj2" fmla="val 847024"/>
            </a:avLst>
          </a:prstGeom>
          <a:ln w="254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ular Callout 24"/>
          <p:cNvSpPr/>
          <p:nvPr/>
        </p:nvSpPr>
        <p:spPr>
          <a:xfrm>
            <a:off x="3733800" y="1219201"/>
            <a:ext cx="5181600" cy="1447800"/>
          </a:xfrm>
          <a:prstGeom prst="wedgeRectCallout">
            <a:avLst>
              <a:gd name="adj1" fmla="val -85790"/>
              <a:gd name="adj2" fmla="val 501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a = 10;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float is converted to integer automatically by complier.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b</a:t>
            </a:r>
            <a:r>
              <a:rPr lang="en-IN" sz="2400" dirty="0" smtClean="0">
                <a:solidFill>
                  <a:schemeClr val="tx1"/>
                </a:solidFill>
              </a:rPr>
              <a:t>asic to basic type conversion.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31036" y="407141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Consolas" pitchFamily="49" charset="0"/>
              </a:rPr>
              <a:t>t1 = m;</a:t>
            </a:r>
            <a:endParaRPr lang="en-IN" sz="2400" dirty="0">
              <a:latin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58736" y="4697168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Time</a:t>
            </a:r>
          </a:p>
          <a:p>
            <a:pPr algn="ctr"/>
            <a:r>
              <a:rPr lang="en-IN" sz="2400" dirty="0" smtClean="0"/>
              <a:t>(Basic)</a:t>
            </a:r>
            <a:endParaRPr lang="en-IN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049205" y="4702955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integer</a:t>
            </a:r>
          </a:p>
          <a:p>
            <a:pPr algn="ctr"/>
            <a:r>
              <a:rPr lang="en-IN" sz="2400" dirty="0" smtClean="0"/>
              <a:t>(Class)</a:t>
            </a:r>
            <a:endParaRPr lang="en-IN" sz="2400" dirty="0"/>
          </a:p>
        </p:txBody>
      </p:sp>
      <p:sp>
        <p:nvSpPr>
          <p:cNvPr id="35" name="Arc 34"/>
          <p:cNvSpPr/>
          <p:nvPr/>
        </p:nvSpPr>
        <p:spPr>
          <a:xfrm flipH="1">
            <a:off x="2977836" y="4338668"/>
            <a:ext cx="685800" cy="907140"/>
          </a:xfrm>
          <a:prstGeom prst="arc">
            <a:avLst>
              <a:gd name="adj1" fmla="val 16200000"/>
              <a:gd name="adj2" fmla="val 21475798"/>
            </a:avLst>
          </a:prstGeom>
          <a:ln w="25400"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c 35"/>
          <p:cNvSpPr/>
          <p:nvPr/>
        </p:nvSpPr>
        <p:spPr>
          <a:xfrm>
            <a:off x="4091115" y="4336835"/>
            <a:ext cx="609600" cy="835405"/>
          </a:xfrm>
          <a:prstGeom prst="arc">
            <a:avLst>
              <a:gd name="adj1" fmla="val 16200000"/>
              <a:gd name="adj2" fmla="val 847024"/>
            </a:avLst>
          </a:prstGeom>
          <a:ln w="254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5116005" y="3429000"/>
            <a:ext cx="3799395" cy="228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class type </a:t>
            </a:r>
            <a:r>
              <a:rPr lang="en-IN" sz="2400" dirty="0" smtClean="0">
                <a:solidFill>
                  <a:schemeClr val="tx1"/>
                </a:solidFill>
              </a:rPr>
              <a:t>will </a:t>
            </a:r>
            <a:r>
              <a:rPr lang="en-IN" sz="2400" dirty="0">
                <a:solidFill>
                  <a:schemeClr val="tx1"/>
                </a:solidFill>
              </a:rPr>
              <a:t>not </a:t>
            </a:r>
            <a:r>
              <a:rPr lang="en-IN" sz="2400" dirty="0" smtClean="0">
                <a:solidFill>
                  <a:schemeClr val="tx1"/>
                </a:solidFill>
              </a:rPr>
              <a:t>be converted </a:t>
            </a:r>
            <a:r>
              <a:rPr lang="en-IN" sz="2400" dirty="0">
                <a:solidFill>
                  <a:schemeClr val="tx1"/>
                </a:solidFill>
              </a:rPr>
              <a:t>to b</a:t>
            </a:r>
            <a:r>
              <a:rPr lang="en-IN" sz="2400" dirty="0" smtClean="0">
                <a:solidFill>
                  <a:schemeClr val="tx1"/>
                </a:solidFill>
              </a:rPr>
              <a:t>asic type OR basic type will not be converted class type automatically.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91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2" grpId="0" animBg="1"/>
      <p:bldP spid="15" grpId="0" animBg="1"/>
      <p:bldP spid="19" grpId="0"/>
      <p:bldP spid="21" grpId="0"/>
      <p:bldP spid="22" grpId="0"/>
      <p:bldP spid="23" grpId="0" animBg="1"/>
      <p:bldP spid="24" grpId="0" animBg="1"/>
      <p:bldP spid="25" grpId="0" animBg="1"/>
      <p:bldP spid="27" grpId="0"/>
      <p:bldP spid="33" grpId="0"/>
      <p:bldP spid="34" grpId="0"/>
      <p:bldP spid="35" grpId="0" animBg="1"/>
      <p:bldP spid="36" grpId="0" animBg="1"/>
      <p:bldP spid="3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 Conversion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C++ provides mechanism to perform automatic type conversion if all variable are of basic type.</a:t>
            </a:r>
            <a:endParaRPr lang="en-IN" dirty="0"/>
          </a:p>
          <a:p>
            <a:pPr lvl="0" algn="just"/>
            <a:r>
              <a:rPr lang="en-US" dirty="0"/>
              <a:t>For user defined data type programmers have to convert it by using constructor or by using casting operator.</a:t>
            </a:r>
            <a:endParaRPr lang="en-IN" dirty="0"/>
          </a:p>
          <a:p>
            <a:pPr lvl="0" algn="just"/>
            <a:r>
              <a:rPr lang="en-US" dirty="0"/>
              <a:t>Three type of situation arise in user defined data type conversion.</a:t>
            </a:r>
            <a:endParaRPr lang="en-IN" dirty="0"/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/>
              <a:t>Basic type to Class type</a:t>
            </a:r>
            <a:endParaRPr lang="en-IN" sz="2400" dirty="0"/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/>
              <a:t>Class type to Basic type</a:t>
            </a:r>
            <a:endParaRPr lang="en-IN" sz="2400" dirty="0"/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/>
              <a:t>Class type to Class type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402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in C++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85" y="990600"/>
            <a:ext cx="8763000" cy="1066800"/>
          </a:xfrm>
        </p:spPr>
        <p:txBody>
          <a:bodyPr/>
          <a:lstStyle/>
          <a:p>
            <a:pPr algn="just"/>
            <a:r>
              <a:rPr lang="en-IN" dirty="0" smtClean="0"/>
              <a:t>A 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IN" dirty="0" smtClean="0"/>
              <a:t> is a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blueprint </a:t>
            </a:r>
            <a:r>
              <a:rPr lang="en-IN" dirty="0" smtClean="0"/>
              <a:t>or</a:t>
            </a:r>
            <a:r>
              <a:rPr lang="en-IN" dirty="0"/>
              <a:t> 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template</a:t>
            </a:r>
            <a:r>
              <a:rPr lang="en-IN" dirty="0" smtClean="0"/>
              <a:t> </a:t>
            </a:r>
            <a:r>
              <a:rPr lang="en-IN" dirty="0"/>
              <a:t>that describes the </a:t>
            </a:r>
            <a:r>
              <a:rPr lang="en-IN" dirty="0" smtClean="0"/>
              <a:t>object.</a:t>
            </a:r>
          </a:p>
          <a:p>
            <a:pPr algn="just"/>
            <a:r>
              <a:rPr lang="en-IN" dirty="0" smtClean="0"/>
              <a:t> A class specifies the attributes and methods of objects.</a:t>
            </a:r>
          </a:p>
          <a:p>
            <a:pPr algn="just"/>
            <a:endParaRPr lang="en-IN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4785" y="4162570"/>
            <a:ext cx="8763000" cy="1442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In above syntax class name is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employee</a:t>
            </a:r>
            <a:r>
              <a:rPr lang="en-IN" dirty="0" smtClean="0"/>
              <a:t>, </a:t>
            </a:r>
            <a:r>
              <a:rPr lang="en-IN" dirty="0"/>
              <a:t>and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IN" dirty="0"/>
              <a:t> is object of that </a:t>
            </a:r>
            <a:r>
              <a:rPr lang="en-IN" dirty="0" smtClean="0"/>
              <a:t>class.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2023533"/>
            <a:ext cx="670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Example: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data members and member functions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}a; </a:t>
            </a:r>
          </a:p>
        </p:txBody>
      </p:sp>
    </p:spTree>
    <p:extLst>
      <p:ext uri="{BB962C8B-B14F-4D97-AF65-F5344CB8AC3E}">
        <p14:creationId xmlns:p14="http://schemas.microsoft.com/office/powerpoint/2010/main" val="287646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(1) Basic to class </a:t>
            </a:r>
            <a:r>
              <a:rPr lang="en-IN" smtClean="0"/>
              <a:t>type conversion</a:t>
            </a:r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28600" y="1534578"/>
            <a:ext cx="7391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sample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a;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sample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(){}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sample(</a:t>
            </a:r>
            <a:r>
              <a:rPr lang="en-IN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a=x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"The value of a="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&lt;&lt;a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15100" y="1752600"/>
            <a:ext cx="2209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=10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sample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 = m; 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.disp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06680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IN" sz="2400" dirty="0" smtClean="0"/>
              <a:t>Basic to class type can be achieved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using constructor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235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(2) Class to basic type conversion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60" y="990600"/>
            <a:ext cx="8993040" cy="3429000"/>
          </a:xfrm>
        </p:spPr>
        <p:txBody>
          <a:bodyPr/>
          <a:lstStyle/>
          <a:p>
            <a:pPr lvl="0"/>
            <a:r>
              <a:rPr lang="en-US" sz="2300" dirty="0"/>
              <a:t>The Class type to Basic type conversion is done </a:t>
            </a:r>
            <a:r>
              <a:rPr lang="en-US" sz="2300" b="1" dirty="0" smtClean="0">
                <a:solidFill>
                  <a:schemeClr val="accent1">
                    <a:lumMod val="75000"/>
                  </a:schemeClr>
                </a:solidFill>
              </a:rPr>
              <a:t>using casting operator function</a:t>
            </a:r>
            <a:r>
              <a:rPr lang="en-US" sz="2300" dirty="0" smtClean="0"/>
              <a:t>.</a:t>
            </a:r>
            <a:endParaRPr lang="en-IN" sz="2300" dirty="0"/>
          </a:p>
          <a:p>
            <a:pPr lvl="0"/>
            <a:r>
              <a:rPr lang="en-US" sz="2300" dirty="0"/>
              <a:t>The casting operator function should satisfy the following </a:t>
            </a:r>
            <a:r>
              <a:rPr lang="en-US" sz="2300" dirty="0" smtClean="0"/>
              <a:t>conditions</a:t>
            </a:r>
            <a:r>
              <a:rPr lang="en-US" sz="2300" dirty="0"/>
              <a:t>.</a:t>
            </a:r>
            <a:endParaRPr lang="en-IN" sz="2300" dirty="0"/>
          </a:p>
          <a:p>
            <a:pPr marL="857250" lvl="1" indent="-457200">
              <a:buFont typeface="+mj-lt"/>
              <a:buAutoNum type="arabicPeriod"/>
            </a:pPr>
            <a:r>
              <a:rPr lang="en-US" sz="2300" dirty="0"/>
              <a:t>It must be a class member.</a:t>
            </a:r>
            <a:endParaRPr lang="en-IN" sz="2300" dirty="0"/>
          </a:p>
          <a:p>
            <a:pPr marL="857250" lvl="1" indent="-457200">
              <a:buFont typeface="+mj-lt"/>
              <a:buAutoNum type="arabicPeriod"/>
            </a:pPr>
            <a:r>
              <a:rPr lang="en-US" sz="2300" dirty="0"/>
              <a:t>It must not specify a return type.</a:t>
            </a:r>
            <a:endParaRPr lang="en-IN" sz="2300" dirty="0"/>
          </a:p>
          <a:p>
            <a:pPr marL="857250" lvl="1" indent="-457200">
              <a:buFont typeface="+mj-lt"/>
              <a:buAutoNum type="arabicPeriod"/>
            </a:pPr>
            <a:r>
              <a:rPr lang="en-US" sz="2300" dirty="0"/>
              <a:t>It must not have any arguments.</a:t>
            </a:r>
            <a:endParaRPr lang="en-IN" sz="2300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28600" y="38862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 smtClean="0">
                <a:highlight>
                  <a:srgbClr val="FFFFFF"/>
                </a:highlight>
                <a:latin typeface="+mj-lt"/>
              </a:rPr>
              <a:t>Syntax: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destinationtype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....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6510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Example Class </a:t>
            </a:r>
            <a:r>
              <a:rPr lang="en-IN" dirty="0"/>
              <a:t>to basic type conversion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014964"/>
            <a:ext cx="6248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vector{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a[5];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vector(){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for(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i=0;i&lt;5;i++)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		a[i] = i*2;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operator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sample::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sum=0;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for(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i=0;i&lt;5;i++)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	sum = sum + a[i];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return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sum;}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4464927" y="1143000"/>
            <a:ext cx="4876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main()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vector v;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len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len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v;           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“Length of V="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len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return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0;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762000" y="3646453"/>
            <a:ext cx="2971800" cy="408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04800" y="4366548"/>
            <a:ext cx="4800600" cy="1958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63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(3) Class type to Class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can be achieved by two ways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dirty="0" smtClean="0"/>
              <a:t>Using constructor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dirty="0" smtClean="0"/>
              <a:t>Using casting operator function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1580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4530" y="71382"/>
            <a:ext cx="86868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stock2 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stock1{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code , item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price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stock1 (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,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 ,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code = a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item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b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price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c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 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code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code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\n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items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item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\n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price per item 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Rs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.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price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\n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getcode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code;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getitem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item ;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getprice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price ;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 item*price )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96150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36984"/>
            <a:ext cx="77724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stock2{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code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stock2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code = 0;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stock2(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,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code = x ;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y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code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code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\n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total value 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Rs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.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\n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stock2( stock1 p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code =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p.getcode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p.getitem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*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p.getprice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00958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304800"/>
            <a:ext cx="8534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stock1 i1 ( 101 , 10 ,125.0 )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stock2 i2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tot_val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i1;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i2 = i1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Stock Details : Stock 1 type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\n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i1.disp 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Stock Value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-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tot_val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\n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Stock Details : Stock 2 type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\n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i2.disp ()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4821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83768" y="764704"/>
            <a:ext cx="4225652" cy="4766029"/>
            <a:chOff x="2627784" y="908720"/>
            <a:chExt cx="4225652" cy="476602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784" y="908720"/>
              <a:ext cx="3932092" cy="473994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6407543" y="4566753"/>
              <a:ext cx="44589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600" b="1" dirty="0" smtClean="0">
                  <a:latin typeface="Arial Narrow" panose="020B0606020202030204" pitchFamily="34" charset="0"/>
                </a:rPr>
                <a:t>?</a:t>
              </a:r>
              <a:endParaRPr lang="en-IN" sz="6600" b="1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64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8|0.6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.3|1.1|1.1|1.1|1.7|1.4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|0.5|0.6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0.8|1.5|1.7|0.9|1.4|1.6|0.8|2|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4|2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7033</TotalTime>
  <Words>6759</Words>
  <Application>Microsoft Office PowerPoint</Application>
  <PresentationFormat>On-screen Show (4:3)</PresentationFormat>
  <Paragraphs>1514</Paragraphs>
  <Slides>97</Slides>
  <Notes>30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Office Theme</vt:lpstr>
      <vt:lpstr>UNIT-4 Objects and Classes</vt:lpstr>
      <vt:lpstr>Outline</vt:lpstr>
      <vt:lpstr>What is an Object?</vt:lpstr>
      <vt:lpstr>What is an Object? (Cont…)</vt:lpstr>
      <vt:lpstr>Attributes and Operations of an Object</vt:lpstr>
      <vt:lpstr>PowerPoint Presentation</vt:lpstr>
      <vt:lpstr>Class Car</vt:lpstr>
      <vt:lpstr>CAR</vt:lpstr>
      <vt:lpstr>Class in C++</vt:lpstr>
      <vt:lpstr>Object in C++</vt:lpstr>
      <vt:lpstr>Program Class, Object</vt:lpstr>
      <vt:lpstr>PowerPoint Presentation</vt:lpstr>
      <vt:lpstr>Keyword Private and Public</vt:lpstr>
      <vt:lpstr>Public Members</vt:lpstr>
      <vt:lpstr>Private Members</vt:lpstr>
      <vt:lpstr>Data Hiding in Classes</vt:lpstr>
      <vt:lpstr>Example Class in C++</vt:lpstr>
      <vt:lpstr>Program</vt:lpstr>
      <vt:lpstr>PowerPoint Presentation</vt:lpstr>
      <vt:lpstr>Program</vt:lpstr>
      <vt:lpstr>PowerPoint Presentation</vt:lpstr>
      <vt:lpstr>Function definition outside the class</vt:lpstr>
      <vt:lpstr>PowerPoint Presentation</vt:lpstr>
      <vt:lpstr>Program</vt:lpstr>
      <vt:lpstr>Program</vt:lpstr>
      <vt:lpstr>Program</vt:lpstr>
      <vt:lpstr>Program</vt:lpstr>
      <vt:lpstr>Program</vt:lpstr>
      <vt:lpstr>PowerPoint Presentation</vt:lpstr>
      <vt:lpstr>Program</vt:lpstr>
      <vt:lpstr>Program</vt:lpstr>
      <vt:lpstr>Program Passing and Returning an Object</vt:lpstr>
      <vt:lpstr>PowerPoint Presentation</vt:lpstr>
      <vt:lpstr>PowerPoint Presentation</vt:lpstr>
      <vt:lpstr>PowerPoint Presentation</vt:lpstr>
      <vt:lpstr>PowerPoint Presentation</vt:lpstr>
      <vt:lpstr>Nesting Member functions</vt:lpstr>
      <vt:lpstr>Program</vt:lpstr>
      <vt:lpstr>Program</vt:lpstr>
      <vt:lpstr>Memory allocation of objects</vt:lpstr>
      <vt:lpstr>Memory allocation of objects(Cont…)</vt:lpstr>
      <vt:lpstr>PowerPoint Presentation</vt:lpstr>
      <vt:lpstr>Static Data Members</vt:lpstr>
      <vt:lpstr>Program</vt:lpstr>
      <vt:lpstr>Program</vt:lpstr>
      <vt:lpstr>Program #10 Static Data member</vt:lpstr>
      <vt:lpstr>Static Member Functions</vt:lpstr>
      <vt:lpstr>Program#10 Static Member function </vt:lpstr>
      <vt:lpstr>Program</vt:lpstr>
      <vt:lpstr>Friend Function</vt:lpstr>
      <vt:lpstr>Friend Function (Cont…)</vt:lpstr>
      <vt:lpstr>Program</vt:lpstr>
      <vt:lpstr>PowerPoint Presentation</vt:lpstr>
      <vt:lpstr>PowerPoint Presentation</vt:lpstr>
      <vt:lpstr>Member function, friend to another class</vt:lpstr>
      <vt:lpstr>PowerPoint Presentation</vt:lpstr>
      <vt:lpstr>PowerPoint Presentation</vt:lpstr>
      <vt:lpstr>PowerPoint Presentation</vt:lpstr>
      <vt:lpstr>Program  (GTU JAN’16)</vt:lpstr>
      <vt:lpstr>Constructor</vt:lpstr>
      <vt:lpstr>Constructor (Cont…)</vt:lpstr>
      <vt:lpstr>Properties of Constructor</vt:lpstr>
      <vt:lpstr>Types of Constructors</vt:lpstr>
      <vt:lpstr>1) Default Constructor</vt:lpstr>
      <vt:lpstr>Program Constructor</vt:lpstr>
      <vt:lpstr>2) Parameterized Constructor</vt:lpstr>
      <vt:lpstr>Parameterized Constructor (Cont…) </vt:lpstr>
      <vt:lpstr>Program Parameterized Constructor</vt:lpstr>
      <vt:lpstr>3) Copy Constructor</vt:lpstr>
      <vt:lpstr>Copy Constructor (Cont…)</vt:lpstr>
      <vt:lpstr>PowerPoint Presentation</vt:lpstr>
      <vt:lpstr>PowerPoint Presentation</vt:lpstr>
      <vt:lpstr>Destructor</vt:lpstr>
      <vt:lpstr>Destructor Example-1</vt:lpstr>
      <vt:lpstr>Destructor Example-2</vt:lpstr>
      <vt:lpstr>Operator Overloading</vt:lpstr>
      <vt:lpstr>Operator Overloading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Operator Overloading</vt:lpstr>
      <vt:lpstr>Rules for operator overloading</vt:lpstr>
      <vt:lpstr>Rules for operator overloading (Cont…)</vt:lpstr>
      <vt:lpstr>Type Conversion</vt:lpstr>
      <vt:lpstr>Type Conversion</vt:lpstr>
      <vt:lpstr>(1) Basic to class type conversion</vt:lpstr>
      <vt:lpstr>(2) Class to basic type conversion</vt:lpstr>
      <vt:lpstr>Example Class to basic type conversion</vt:lpstr>
      <vt:lpstr>(3) Class type to Class type</vt:lpstr>
      <vt:lpstr>PowerPoint Presentation</vt:lpstr>
      <vt:lpstr>PowerPoint Presentation</vt:lpstr>
      <vt:lpstr>PowerPoint Presentation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RUPESH-PC</cp:lastModifiedBy>
  <cp:revision>1552</cp:revision>
  <dcterms:created xsi:type="dcterms:W3CDTF">2013-05-17T03:00:03Z</dcterms:created>
  <dcterms:modified xsi:type="dcterms:W3CDTF">2017-05-13T07:31:02Z</dcterms:modified>
</cp:coreProperties>
</file>