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80" r:id="rId3"/>
    <p:sldId id="394" r:id="rId4"/>
    <p:sldId id="395" r:id="rId5"/>
    <p:sldId id="396" r:id="rId6"/>
    <p:sldId id="397" r:id="rId7"/>
    <p:sldId id="398" r:id="rId8"/>
    <p:sldId id="399" r:id="rId9"/>
    <p:sldId id="404" r:id="rId10"/>
    <p:sldId id="400" r:id="rId11"/>
    <p:sldId id="405" r:id="rId12"/>
    <p:sldId id="402" r:id="rId13"/>
    <p:sldId id="406" r:id="rId14"/>
    <p:sldId id="401" r:id="rId15"/>
    <p:sldId id="407" r:id="rId16"/>
    <p:sldId id="403" r:id="rId17"/>
    <p:sldId id="408" r:id="rId18"/>
    <p:sldId id="409" r:id="rId19"/>
    <p:sldId id="410" r:id="rId20"/>
    <p:sldId id="419" r:id="rId21"/>
    <p:sldId id="427" r:id="rId22"/>
    <p:sldId id="420" r:id="rId23"/>
    <p:sldId id="412" r:id="rId24"/>
    <p:sldId id="421" r:id="rId25"/>
    <p:sldId id="422" r:id="rId26"/>
    <p:sldId id="413" r:id="rId27"/>
    <p:sldId id="418" r:id="rId28"/>
    <p:sldId id="417" r:id="rId29"/>
    <p:sldId id="423" r:id="rId30"/>
    <p:sldId id="424" r:id="rId31"/>
    <p:sldId id="425" r:id="rId32"/>
    <p:sldId id="428" r:id="rId33"/>
    <p:sldId id="429" r:id="rId34"/>
    <p:sldId id="430" r:id="rId35"/>
    <p:sldId id="431" r:id="rId36"/>
    <p:sldId id="432" r:id="rId37"/>
    <p:sldId id="433" r:id="rId38"/>
    <p:sldId id="3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zCSGuFWjEAv3zxOvpwd4g==" hashData="IxJznKuUz6kdy4Ffo5AxCBdGFdv4thbo6PsIaoplLs0LQkabBzEEvXZBhS+P5aVVARUiO9gPYmnv4g/EycKGt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8F8F8"/>
    <a:srgbClr val="FDFDFD"/>
    <a:srgbClr val="FF6702"/>
    <a:srgbClr val="D0D8E8"/>
    <a:srgbClr val="EAEAEA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 autoAdjust="0"/>
    <p:restoredTop sz="90853" autoAdjust="0"/>
  </p:normalViewPr>
  <p:slideViewPr>
    <p:cSldViewPr>
      <p:cViewPr varScale="1">
        <p:scale>
          <a:sx n="64" d="100"/>
          <a:sy n="64" d="100"/>
        </p:scale>
        <p:origin x="17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30-Mar-17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http://www.cppforschool.com/tutorial/inheritance.html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/>
                <a:cs typeface="Open Sans Semibold" panose="020B07060308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Objects and Classes     </a:t>
            </a:r>
            <a:r>
              <a:rPr lang="da-DK" sz="160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4895374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76962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UNIT-5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Inheritance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4114800" cy="949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324" y="2703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702"/>
                </a:solidFill>
              </a:rPr>
              <a:t>C++ is Very Easy to Understand</a:t>
            </a:r>
          </a:p>
          <a:p>
            <a:endParaRPr lang="en-US" dirty="0">
              <a:solidFill>
                <a:srgbClr val="FF6702"/>
              </a:solidFill>
            </a:endParaRPr>
          </a:p>
          <a:p>
            <a:r>
              <a:rPr lang="en-US" dirty="0" smtClean="0">
                <a:solidFill>
                  <a:srgbClr val="FF6702"/>
                </a:solidFill>
              </a:rPr>
              <a:t>I Love C++ Language</a:t>
            </a:r>
            <a:endParaRPr lang="en-US" dirty="0">
              <a:solidFill>
                <a:srgbClr val="FF670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6451" r="19355" b="6453"/>
          <a:stretch/>
        </p:blipFill>
        <p:spPr>
          <a:xfrm>
            <a:off x="7471048" y="221816"/>
            <a:ext cx="1368152" cy="1944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225" y="5902891"/>
            <a:ext cx="212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1"/>
    </mc:Choice>
    <mc:Fallback xmlns="">
      <p:transition spd="slow" advTm="33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 Multilevel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718" y="990600"/>
            <a:ext cx="6593682" cy="25908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Any </a:t>
            </a:r>
            <a:r>
              <a:rPr lang="en-US" dirty="0"/>
              <a:t>class is derived from a class which is derived from another class then it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multilevel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r>
              <a:rPr lang="en-US" b="1" dirty="0" smtClean="0"/>
              <a:t>.</a:t>
            </a:r>
            <a:endParaRPr lang="en-IN" b="1" dirty="0"/>
          </a:p>
          <a:p>
            <a:pPr lvl="0" algn="just"/>
            <a:r>
              <a:rPr lang="en-US" dirty="0"/>
              <a:t>Here,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 is derived from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 is derived from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, so it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multilevel inheritance</a:t>
            </a:r>
            <a:r>
              <a:rPr lang="en-US" b="1" dirty="0"/>
              <a:t>.</a:t>
            </a:r>
            <a:endParaRPr lang="en-IN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28600" y="996191"/>
            <a:ext cx="1981200" cy="5457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28600" y="1910080"/>
            <a:ext cx="1981200" cy="5457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219201" y="1541986"/>
            <a:ext cx="1375" cy="3765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219201" y="2475620"/>
            <a:ext cx="1375" cy="39489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494" y="2870511"/>
            <a:ext cx="1981200" cy="5457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411" y="33894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class person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 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Student 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29200" y="3679779"/>
            <a:ext cx="403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ITStudent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</a:t>
            </a:r>
            <a:r>
              <a:rPr lang="en-IN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ITStudent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4820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482052"/>
            <a:ext cx="0" cy="299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4038600"/>
            <a:ext cx="19812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76400" y="4267200"/>
            <a:ext cx="34290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 animBg="1"/>
      <p:bldP spid="24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76200"/>
            <a:ext cx="6629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display1(){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nPerson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Student: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display2(){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nStudent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ITStudent: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display3(){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nITStudent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class"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0" y="-14834"/>
            <a:ext cx="2971800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Person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Student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s; </a:t>
            </a:r>
            <a:endParaRPr lang="en-IN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ITStudent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p.display1();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s.display2();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s.display1();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i.display3();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i.display2();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i.display1();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590800" y="2344219"/>
            <a:ext cx="2209800" cy="39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90044" y="4507524"/>
            <a:ext cx="2430780" cy="39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00800" y="4237920"/>
            <a:ext cx="2667000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b="1" dirty="0" smtClean="0"/>
              <a:t>Output:</a:t>
            </a:r>
          </a:p>
          <a:p>
            <a:r>
              <a:rPr lang="en-IN" sz="2400" dirty="0" smtClean="0"/>
              <a:t>Person </a:t>
            </a:r>
            <a:r>
              <a:rPr lang="en-IN" sz="2400" dirty="0"/>
              <a:t>class</a:t>
            </a:r>
          </a:p>
          <a:p>
            <a:r>
              <a:rPr lang="en-IN" sz="2400" dirty="0"/>
              <a:t>Student class</a:t>
            </a:r>
          </a:p>
          <a:p>
            <a:r>
              <a:rPr lang="en-IN" sz="2400" dirty="0"/>
              <a:t>Person class</a:t>
            </a:r>
          </a:p>
          <a:p>
            <a:r>
              <a:rPr lang="en-IN" sz="2400" dirty="0" err="1"/>
              <a:t>ITStudent</a:t>
            </a:r>
            <a:r>
              <a:rPr lang="en-IN" sz="2400" dirty="0"/>
              <a:t> class</a:t>
            </a:r>
          </a:p>
          <a:p>
            <a:r>
              <a:rPr lang="en-IN" sz="2400" dirty="0"/>
              <a:t>Student class</a:t>
            </a:r>
          </a:p>
          <a:p>
            <a:r>
              <a:rPr lang="en-IN" sz="2400" dirty="0"/>
              <a:t>Person </a:t>
            </a:r>
            <a:r>
              <a:rPr lang="en-IN" sz="2400" dirty="0" smtClean="0"/>
              <a:t>class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9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Multiple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238" y="990600"/>
            <a:ext cx="6593682" cy="20297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a class is derived from more than one class then it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multiple inheritance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Here,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 is derived from two classes,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79411" y="33894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Liquid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Liquid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Fuel 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class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9200" y="3679779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Petrol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Liquid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</a:t>
            </a:r>
            <a:r>
              <a:rPr lang="en-I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Petrol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class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782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69762" y="1143000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425456" y="1143000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785287" y="2286000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5712" y="1877365"/>
            <a:ext cx="1255694" cy="408636"/>
            <a:chOff x="625712" y="1877365"/>
            <a:chExt cx="1255694" cy="408636"/>
          </a:xfrm>
        </p:grpSpPr>
        <p:cxnSp>
          <p:nvCxnSpPr>
            <p:cNvPr id="17" name="Elbow Connector 16"/>
            <p:cNvCxnSpPr>
              <a:stCxn id="21" idx="2"/>
              <a:endCxn id="22" idx="0"/>
            </p:cNvCxnSpPr>
            <p:nvPr/>
          </p:nvCxnSpPr>
          <p:spPr>
            <a:xfrm rot="5400000">
              <a:off x="1357005" y="1761599"/>
              <a:ext cx="408634" cy="64016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20" idx="2"/>
            </p:cNvCxnSpPr>
            <p:nvPr/>
          </p:nvCxnSpPr>
          <p:spPr>
            <a:xfrm rot="16200000" flipH="1">
              <a:off x="831316" y="1671761"/>
              <a:ext cx="204317" cy="61552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24400" y="3255513"/>
            <a:ext cx="0" cy="323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3962400"/>
            <a:ext cx="29718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28800" y="4419600"/>
            <a:ext cx="59436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6477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Liquid{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display1(){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nLiquid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Fuel{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display2(){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nFuel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Petrol: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Liquid,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Fuel{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display3(){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nPetrol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6406716" y="152400"/>
            <a:ext cx="270799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Liquid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Fuel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Petrol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l.display1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f.display2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p.display3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p.display2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p.display1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7409016" y="4577862"/>
            <a:ext cx="1676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 smtClean="0"/>
              <a:t>Output:</a:t>
            </a:r>
          </a:p>
          <a:p>
            <a:r>
              <a:rPr lang="en-IN" sz="2300" dirty="0" smtClean="0"/>
              <a:t>Liquid </a:t>
            </a:r>
            <a:r>
              <a:rPr lang="en-IN" sz="2300" dirty="0"/>
              <a:t>class</a:t>
            </a:r>
          </a:p>
          <a:p>
            <a:r>
              <a:rPr lang="en-IN" sz="2300" dirty="0"/>
              <a:t>Fuel class</a:t>
            </a:r>
          </a:p>
          <a:p>
            <a:r>
              <a:rPr lang="en-IN" sz="2300" dirty="0"/>
              <a:t>Petrol class</a:t>
            </a:r>
          </a:p>
          <a:p>
            <a:r>
              <a:rPr lang="en-IN" sz="2300" dirty="0"/>
              <a:t>Fuel class</a:t>
            </a:r>
          </a:p>
          <a:p>
            <a:r>
              <a:rPr lang="en-IN" sz="2300" dirty="0"/>
              <a:t>Liquid class</a:t>
            </a:r>
          </a:p>
        </p:txBody>
      </p:sp>
    </p:spTree>
    <p:extLst>
      <p:ext uri="{BB962C8B-B14F-4D97-AF65-F5344CB8AC3E}">
        <p14:creationId xmlns:p14="http://schemas.microsoft.com/office/powerpoint/2010/main" val="10466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Hierarchical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990600"/>
            <a:ext cx="5638800" cy="25908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If one or more classes are derived from one class then it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hierarchical inheritance</a:t>
            </a:r>
            <a:r>
              <a:rPr lang="en-US" dirty="0"/>
              <a:t>.</a:t>
            </a:r>
            <a:endParaRPr lang="en-IN" dirty="0"/>
          </a:p>
          <a:p>
            <a:pPr algn="just"/>
            <a:r>
              <a:rPr lang="en-US" dirty="0"/>
              <a:t>Here,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/>
              <a:t> are derived from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.</a:t>
            </a:r>
            <a:endParaRPr lang="en-IN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79410" y="3320016"/>
            <a:ext cx="5078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Elephant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Elephant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36052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72" y="1074151"/>
            <a:ext cx="1992619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3115" y="2543203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05246" y="2543203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089804" y="2543203"/>
            <a:ext cx="911900" cy="7343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589065" y="1808517"/>
            <a:ext cx="284484" cy="73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6" idx="0"/>
          </p:cNvCxnSpPr>
          <p:nvPr/>
        </p:nvCxnSpPr>
        <p:spPr>
          <a:xfrm flipH="1">
            <a:off x="1561197" y="1808517"/>
            <a:ext cx="2185" cy="73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2237972" y="1808517"/>
            <a:ext cx="307782" cy="73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03797" y="3646025"/>
            <a:ext cx="43164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Horse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Horse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Cow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//content of class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Cow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24400" y="3361443"/>
            <a:ext cx="0" cy="309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89804" y="3886200"/>
            <a:ext cx="1872596" cy="1160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9804" y="3886200"/>
            <a:ext cx="5682596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89804" y="3810000"/>
            <a:ext cx="5987396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26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337"/>
            <a:ext cx="5410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display1(){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nAnimal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Elephant: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display2(){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nElephant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6704" y="-25066"/>
            <a:ext cx="4313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Horse: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display3(){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nHorse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Cow: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display4(){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nCow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6" name="Rectangle 5"/>
          <p:cNvSpPr/>
          <p:nvPr/>
        </p:nvSpPr>
        <p:spPr>
          <a:xfrm>
            <a:off x="47265" y="4183401"/>
            <a:ext cx="6019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 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Elephant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Horse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Cowc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a.display1();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e.display2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e.display1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h.display3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h.display1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c.display4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c.display1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11562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8881" y="18338"/>
            <a:ext cx="0" cy="409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4044052"/>
            <a:ext cx="2362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 smtClean="0"/>
              <a:t>Output:</a:t>
            </a:r>
          </a:p>
          <a:p>
            <a:r>
              <a:rPr lang="en-IN" sz="2200" dirty="0" smtClean="0"/>
              <a:t>Animal </a:t>
            </a:r>
            <a:r>
              <a:rPr lang="en-IN" sz="2200" dirty="0"/>
              <a:t>Class</a:t>
            </a:r>
          </a:p>
          <a:p>
            <a:r>
              <a:rPr lang="en-IN" sz="2200" dirty="0"/>
              <a:t>Elephant class</a:t>
            </a:r>
          </a:p>
          <a:p>
            <a:r>
              <a:rPr lang="en-IN" sz="2200" dirty="0"/>
              <a:t>Animal Class</a:t>
            </a:r>
          </a:p>
          <a:p>
            <a:r>
              <a:rPr lang="en-IN" sz="2200" dirty="0"/>
              <a:t>Horse class</a:t>
            </a:r>
          </a:p>
          <a:p>
            <a:r>
              <a:rPr lang="en-IN" sz="2200" dirty="0"/>
              <a:t>Animal Class</a:t>
            </a:r>
          </a:p>
          <a:p>
            <a:r>
              <a:rPr lang="en-IN" sz="2200" dirty="0"/>
              <a:t>Cow class</a:t>
            </a:r>
          </a:p>
          <a:p>
            <a:r>
              <a:rPr lang="en-IN" sz="2200" dirty="0"/>
              <a:t>Animal Class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4115626"/>
            <a:ext cx="0" cy="274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lang="en-IN" dirty="0" smtClean="0"/>
              <a:t>. Hybrid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0208"/>
            <a:ext cx="8915400" cy="3064392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a combination of any </a:t>
            </a:r>
            <a:r>
              <a:rPr lang="en-US" dirty="0" smtClean="0"/>
              <a:t>other inheritance </a:t>
            </a:r>
            <a:r>
              <a:rPr lang="en-US" dirty="0"/>
              <a:t>types. That is either multiple or multilevel or hierarchical or any other combination.</a:t>
            </a:r>
            <a:endParaRPr lang="en-IN" dirty="0"/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 are derived from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/>
              <a:t> is derived from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.</a:t>
            </a:r>
            <a:endParaRPr lang="en-IN" dirty="0"/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 is example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Hierarchical Inheritance </a:t>
            </a:r>
            <a:r>
              <a:rPr lang="en-US" dirty="0"/>
              <a:t>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,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/>
              <a:t> and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/>
              <a:t> is example of Multiple Inheritance so this hybrid inheritance is combination of Hierarchical and Multiple Inheritance.</a:t>
            </a:r>
            <a:endParaRPr lang="en-I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96831" y="1087389"/>
            <a:ext cx="1238485" cy="5047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04800" y="1759356"/>
            <a:ext cx="756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957083" y="1747782"/>
            <a:ext cx="756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914400" y="2700753"/>
            <a:ext cx="1238485" cy="5047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Elbow Connector 39"/>
          <p:cNvCxnSpPr>
            <a:stCxn id="35" idx="3"/>
            <a:endCxn id="38" idx="0"/>
          </p:cNvCxnSpPr>
          <p:nvPr/>
        </p:nvCxnSpPr>
        <p:spPr>
          <a:xfrm>
            <a:off x="2135316" y="1339788"/>
            <a:ext cx="199767" cy="40799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5" idx="1"/>
            <a:endCxn id="36" idx="0"/>
          </p:cNvCxnSpPr>
          <p:nvPr/>
        </p:nvCxnSpPr>
        <p:spPr>
          <a:xfrm rot="10800000" flipV="1">
            <a:off x="682801" y="1339788"/>
            <a:ext cx="214031" cy="41956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2800" y="2251781"/>
            <a:ext cx="1652284" cy="448971"/>
            <a:chOff x="682800" y="2251781"/>
            <a:chExt cx="1652284" cy="448971"/>
          </a:xfrm>
        </p:grpSpPr>
        <p:cxnSp>
          <p:nvCxnSpPr>
            <p:cNvPr id="50" name="Elbow Connector 49"/>
            <p:cNvCxnSpPr>
              <a:stCxn id="38" idx="2"/>
              <a:endCxn id="39" idx="0"/>
            </p:cNvCxnSpPr>
            <p:nvPr/>
          </p:nvCxnSpPr>
          <p:spPr>
            <a:xfrm rot="5400000">
              <a:off x="1709878" y="2075547"/>
              <a:ext cx="448971" cy="801440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6" idx="2"/>
            </p:cNvCxnSpPr>
            <p:nvPr/>
          </p:nvCxnSpPr>
          <p:spPr>
            <a:xfrm rot="16200000" flipH="1">
              <a:off x="1001766" y="1944389"/>
              <a:ext cx="212911" cy="850843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07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Inheritance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2662" y="86394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class 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class </a:t>
            </a:r>
            <a:r>
              <a:rPr lang="en-IN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ElectricCar: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class </a:t>
            </a:r>
            <a:r>
              <a:rPr lang="en-IN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ElectricCar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HybridCar: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ElectricCar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 of </a:t>
            </a:r>
            <a:r>
              <a:rPr lang="en-IN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classHybridCar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1143000"/>
            <a:ext cx="22098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1219200"/>
            <a:ext cx="2819400" cy="2514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1600" y="2590800"/>
            <a:ext cx="2667000" cy="2590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3962400"/>
            <a:ext cx="411480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330" y="-792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display1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Car{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display2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nFuelCar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5618" y="-7926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ElecCar: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display3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nElecCar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HybridCar: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ElecCar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display4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nHybridCar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class"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43810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01690" y="-7926"/>
            <a:ext cx="0" cy="444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40" y="4390604"/>
            <a:ext cx="49193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FuelCar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ElecCar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HybridCar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h.display4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h.display3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h.display2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13" name="Rectangle 12"/>
          <p:cNvSpPr/>
          <p:nvPr/>
        </p:nvSpPr>
        <p:spPr>
          <a:xfrm>
            <a:off x="6172200" y="4475998"/>
            <a:ext cx="2895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 smtClean="0"/>
              <a:t>Output:</a:t>
            </a:r>
          </a:p>
          <a:p>
            <a:r>
              <a:rPr lang="en-IN" sz="2200" dirty="0" err="1" smtClean="0"/>
              <a:t>HybridCar</a:t>
            </a:r>
            <a:r>
              <a:rPr lang="en-IN" sz="2200" dirty="0" smtClean="0"/>
              <a:t> </a:t>
            </a:r>
            <a:r>
              <a:rPr lang="en-IN" sz="2200" dirty="0"/>
              <a:t>class</a:t>
            </a:r>
          </a:p>
          <a:p>
            <a:r>
              <a:rPr lang="en-IN" sz="2200" dirty="0" err="1" smtClean="0"/>
              <a:t>ElecCar</a:t>
            </a:r>
            <a:r>
              <a:rPr lang="en-IN" sz="2200" dirty="0" smtClean="0"/>
              <a:t> </a:t>
            </a:r>
            <a:r>
              <a:rPr lang="en-IN" sz="2200" dirty="0"/>
              <a:t>class</a:t>
            </a:r>
          </a:p>
          <a:p>
            <a:r>
              <a:rPr lang="en-IN" sz="2200" dirty="0" err="1"/>
              <a:t>FuelCar</a:t>
            </a:r>
            <a:r>
              <a:rPr lang="en-IN" sz="22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200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GTU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05000"/>
          </a:xfrm>
        </p:spPr>
        <p:txBody>
          <a:bodyPr/>
          <a:lstStyle/>
          <a:p>
            <a:pPr algn="just"/>
            <a:r>
              <a:rPr lang="en-IN" dirty="0"/>
              <a:t>Create a class student that stores </a:t>
            </a:r>
            <a:r>
              <a:rPr lang="en-IN" dirty="0" err="1"/>
              <a:t>roll_no</a:t>
            </a:r>
            <a:r>
              <a:rPr lang="en-IN" dirty="0"/>
              <a:t>, name. Create a class test that stores marks obtained in five subjects. Class result derived from student and test contains the total marks and percentage obtained in test. Input and display information of a student.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88302" y="3264724"/>
            <a:ext cx="267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err="1" smtClean="0"/>
              <a:t>roll_no</a:t>
            </a:r>
            <a:endParaRPr lang="en-IN" sz="2400" dirty="0" smtClean="0"/>
          </a:p>
          <a:p>
            <a:r>
              <a:rPr lang="en-IN" sz="2400" dirty="0" smtClean="0"/>
              <a:t>name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1687333" y="285172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student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4888702" y="3265713"/>
            <a:ext cx="267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/>
              <a:t>m</a:t>
            </a:r>
            <a:r>
              <a:rPr lang="en-IN" sz="2400" dirty="0" smtClean="0"/>
              <a:t>arks[5]</a:t>
            </a:r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4887733" y="2852709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Class test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3437900" y="5245924"/>
            <a:ext cx="267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err="1" smtClean="0"/>
              <a:t>totalmarks</a:t>
            </a:r>
            <a:endParaRPr lang="en-IN" sz="2400" dirty="0" smtClean="0"/>
          </a:p>
          <a:p>
            <a:r>
              <a:rPr lang="en-IN" sz="2400" dirty="0" smtClean="0"/>
              <a:t>percentage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3439933" y="483292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result</a:t>
            </a:r>
            <a:endParaRPr lang="en-IN" sz="2400" dirty="0"/>
          </a:p>
        </p:txBody>
      </p:sp>
      <p:cxnSp>
        <p:nvCxnSpPr>
          <p:cNvPr id="25" name="Elbow Connector 24"/>
          <p:cNvCxnSpPr>
            <a:stCxn id="20" idx="2"/>
            <a:endCxn id="23" idx="0"/>
          </p:cNvCxnSpPr>
          <p:nvPr/>
        </p:nvCxnSpPr>
        <p:spPr>
          <a:xfrm rot="5400000">
            <a:off x="5251254" y="3858071"/>
            <a:ext cx="500407" cy="144929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2"/>
            <a:endCxn id="23" idx="0"/>
          </p:cNvCxnSpPr>
          <p:nvPr/>
        </p:nvCxnSpPr>
        <p:spPr>
          <a:xfrm rot="16200000" flipH="1">
            <a:off x="3650558" y="3706667"/>
            <a:ext cx="501396" cy="175110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inheritance</a:t>
            </a:r>
          </a:p>
          <a:p>
            <a:r>
              <a:rPr lang="en-US" dirty="0" smtClean="0"/>
              <a:t>Types of inheritance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Single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Multiple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Multilevel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Hierarchical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Hybrid</a:t>
            </a:r>
          </a:p>
          <a:p>
            <a:r>
              <a:rPr lang="en-US" dirty="0"/>
              <a:t>Protected members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Virtual base class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 smtClean="0">
                <a:latin typeface="+mj-lt"/>
              </a:rPr>
              <a:t>Weightage: 15%</a:t>
            </a:r>
            <a:endParaRPr lang="en-IN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Protected </a:t>
            </a:r>
            <a:r>
              <a:rPr lang="en-IN" dirty="0"/>
              <a:t>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Protected</a:t>
            </a:r>
            <a:r>
              <a:rPr lang="en-IN" dirty="0" smtClean="0"/>
              <a:t> </a:t>
            </a:r>
            <a:r>
              <a:rPr lang="en-IN" dirty="0"/>
              <a:t>access modifier plays a key role in inheritance.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Protected</a:t>
            </a:r>
            <a:r>
              <a:rPr lang="en-IN" dirty="0" smtClean="0"/>
              <a:t> </a:t>
            </a:r>
            <a:r>
              <a:rPr lang="en-IN" dirty="0"/>
              <a:t>members of the class can be accessed within the class and from derived class but cannot be accessed from any other class or program.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works like public for derived class and private for other </a:t>
            </a:r>
            <a:r>
              <a:rPr lang="en-IN" dirty="0" smtClean="0"/>
              <a:t>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2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-29227"/>
            <a:ext cx="5486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 { 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setProtMemb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i; }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 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Protfunc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nAccess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allowed\n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 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  <a:endParaRPr lang="en-IN" sz="2200" dirty="0"/>
          </a:p>
        </p:txBody>
      </p:sp>
      <p:sp>
        <p:nvSpPr>
          <p:cNvPr id="4" name="Rectangle 3"/>
          <p:cNvSpPr/>
          <p:nvPr/>
        </p:nvSpPr>
        <p:spPr>
          <a:xfrm>
            <a:off x="5410200" y="-4175"/>
            <a:ext cx="3886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XYZ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ABC{ 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useProtfunc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 </a:t>
            </a:r>
            <a:endParaRPr lang="en-IN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0" y="0"/>
            <a:ext cx="0" cy="37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73083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84" y="3686994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ABC a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XYZ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a.m_protMemb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a.setProtMemb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a.Display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a.Protfunc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en-IN" sz="2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x.setProtMemb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(5);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x.Display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x.useProtfunc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();}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43434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m_protMemb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protected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474351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OK,uses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public access function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3469" y="5701503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OK,uses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public access function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15221" y="5353833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Protfunc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is protected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3261275" y="6399033"/>
            <a:ext cx="4980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OK, uses public access function</a:t>
            </a:r>
            <a:endParaRPr lang="en-IN" sz="2000" dirty="0"/>
          </a:p>
        </p:txBody>
      </p:sp>
      <p:sp>
        <p:nvSpPr>
          <p:cNvPr id="2" name="Rectangle 1"/>
          <p:cNvSpPr/>
          <p:nvPr/>
        </p:nvSpPr>
        <p:spPr>
          <a:xfrm>
            <a:off x="533400" y="700205"/>
            <a:ext cx="3990584" cy="67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400" y="2718148"/>
            <a:ext cx="4724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67400" y="700205"/>
            <a:ext cx="3152384" cy="747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5410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protected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getdata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value of a:"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&gt;&gt;a;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B: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"Value of a is:"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5943600" y="159707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x.show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36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access modifiers 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altLang="en-US" dirty="0" smtClean="0"/>
              <a:t> – </a:t>
            </a:r>
            <a:r>
              <a:rPr lang="en-IN" altLang="en-US" dirty="0"/>
              <a:t>Public </a:t>
            </a:r>
            <a:r>
              <a:rPr lang="en-IN" altLang="en-US" dirty="0" smtClean="0"/>
              <a:t>members are visible </a:t>
            </a:r>
            <a:r>
              <a:rPr lang="en-IN" altLang="en-US" dirty="0"/>
              <a:t>to all classes</a:t>
            </a:r>
            <a:r>
              <a:rPr lang="en-IN" altLang="en-US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en-US" altLang="en-US" dirty="0"/>
              <a:t> – </a:t>
            </a:r>
            <a:r>
              <a:rPr lang="en-IN" altLang="en-US" dirty="0"/>
              <a:t>Private </a:t>
            </a:r>
            <a:r>
              <a:rPr lang="en-IN" altLang="en-US" dirty="0" smtClean="0"/>
              <a:t>members </a:t>
            </a:r>
            <a:r>
              <a:rPr lang="en-IN" altLang="en-US" dirty="0"/>
              <a:t>are visible only to the class to which they belong</a:t>
            </a:r>
            <a:r>
              <a:rPr lang="en-IN" altLang="en-US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protected</a:t>
            </a:r>
            <a:r>
              <a:rPr lang="en-US" altLang="en-US" dirty="0" smtClean="0"/>
              <a:t> – </a:t>
            </a:r>
            <a:r>
              <a:rPr lang="en-IN" altLang="en-US" dirty="0"/>
              <a:t>Protected </a:t>
            </a:r>
            <a:r>
              <a:rPr lang="en-IN" altLang="en-US" dirty="0" smtClean="0"/>
              <a:t>members </a:t>
            </a:r>
            <a:r>
              <a:rPr lang="en-IN" altLang="en-US" dirty="0"/>
              <a:t>are visible only to the class to which they belong, and </a:t>
            </a:r>
            <a:r>
              <a:rPr lang="en-IN" altLang="en-US" dirty="0" smtClean="0"/>
              <a:t>derived classes</a:t>
            </a:r>
            <a:r>
              <a:rPr lang="en-IN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modifiers</a:t>
            </a:r>
            <a:endParaRPr lang="en-I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42596" y="915535"/>
            <a:ext cx="22661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alibri (Headings)"/>
              </a:rPr>
              <a:t>Base class members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079602" y="891772"/>
            <a:ext cx="3486411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How inherited base class members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appear in derived class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66396" y="1874957"/>
            <a:ext cx="2458495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x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568864" y="1888205"/>
            <a:ext cx="259080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x</a:t>
            </a:r>
            <a:r>
              <a:rPr lang="en-US" altLang="en-US" sz="2400" dirty="0">
                <a:solidFill>
                  <a:srgbClr val="FDFDFD"/>
                </a:solidFill>
              </a:rPr>
              <a:t> is inaccessible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  <a:endParaRPr lang="en-US" altLang="en-US" sz="2400" dirty="0">
              <a:solidFill>
                <a:srgbClr val="FDFDFD"/>
              </a:solidFill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2819400" y="2500173"/>
            <a:ext cx="27066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250295" y="2069165"/>
            <a:ext cx="1753107" cy="46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ourier New" pitchFamily="112" charset="0"/>
              </a:rPr>
              <a:t>public</a:t>
            </a:r>
          </a:p>
          <a:p>
            <a:pPr algn="ctr" eaLnBrk="1" hangingPunct="1"/>
            <a:r>
              <a:rPr lang="en-US" altLang="en-US" sz="2400" dirty="0"/>
              <a:t>base class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60904" y="3252089"/>
            <a:ext cx="2453004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x</a:t>
            </a:r>
          </a:p>
          <a:p>
            <a:pPr eaLnBrk="1" hangingPunct="1"/>
            <a:r>
              <a:rPr lang="en-US" altLang="en-US" sz="2400" dirty="0" err="1" smtClean="0">
                <a:solidFill>
                  <a:srgbClr val="FDFDFD"/>
                </a:solidFill>
                <a:latin typeface="Courier New" pitchFamily="112" charset="0"/>
              </a:rPr>
              <a:t>protected:y</a:t>
            </a:r>
            <a:endParaRPr lang="en-US" altLang="en-US" sz="2400" dirty="0">
              <a:solidFill>
                <a:srgbClr val="FDFDFD"/>
              </a:solidFill>
              <a:latin typeface="Courier New" pitchFamily="112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557108" y="3267546"/>
            <a:ext cx="259080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x</a:t>
            </a:r>
            <a:r>
              <a:rPr lang="en-US" altLang="en-US" sz="2400" dirty="0">
                <a:solidFill>
                  <a:srgbClr val="FDFDFD"/>
                </a:solidFill>
              </a:rPr>
              <a:t> is inaccessible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z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2819399" y="3851091"/>
            <a:ext cx="2737709" cy="2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996168" y="3440482"/>
            <a:ext cx="2261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ourier New" pitchFamily="112" charset="0"/>
              </a:rPr>
              <a:t>private</a:t>
            </a:r>
          </a:p>
          <a:p>
            <a:pPr algn="ctr" eaLnBrk="1" hangingPunct="1"/>
            <a:r>
              <a:rPr lang="en-US" altLang="en-US" sz="2400" dirty="0"/>
              <a:t>base class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66396" y="4705611"/>
            <a:ext cx="2458495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private: x</a:t>
            </a:r>
          </a:p>
          <a:p>
            <a:pPr eaLnBrk="1" hangingPunct="1"/>
            <a:r>
              <a:rPr lang="en-US" altLang="en-US" sz="2400" dirty="0" err="1" smtClean="0">
                <a:solidFill>
                  <a:srgbClr val="FDFDFD"/>
                </a:solidFill>
                <a:latin typeface="Courier New" pitchFamily="112" charset="0"/>
              </a:rPr>
              <a:t>protected:y</a:t>
            </a:r>
            <a:endParaRPr lang="en-US" altLang="en-US" sz="2400" dirty="0">
              <a:solidFill>
                <a:srgbClr val="FDFDFD"/>
              </a:solidFill>
              <a:latin typeface="Courier New" pitchFamily="112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public: z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562601" y="4661770"/>
            <a:ext cx="259080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x</a:t>
            </a:r>
            <a:r>
              <a:rPr lang="en-US" altLang="en-US" sz="2400" dirty="0">
                <a:solidFill>
                  <a:srgbClr val="FDFDFD"/>
                </a:solidFill>
              </a:rPr>
              <a:t> is inaccessible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y</a:t>
            </a:r>
          </a:p>
          <a:p>
            <a:pPr eaLnBrk="1" hangingPunct="1"/>
            <a:r>
              <a:rPr lang="en-US" altLang="en-US" sz="2400" dirty="0">
                <a:solidFill>
                  <a:srgbClr val="FDFDFD"/>
                </a:solidFill>
                <a:latin typeface="Courier New" pitchFamily="112" charset="0"/>
              </a:rPr>
              <a:t>protected: z</a:t>
            </a:r>
            <a:endParaRPr lang="en-US" altLang="en-US" sz="2400" dirty="0">
              <a:solidFill>
                <a:srgbClr val="FDFDFD"/>
              </a:solidFill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2824891" y="5324564"/>
            <a:ext cx="27011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248947" y="4908553"/>
            <a:ext cx="18390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Courier New" pitchFamily="112" charset="0"/>
              </a:rPr>
              <a:t>protected</a:t>
            </a:r>
          </a:p>
          <a:p>
            <a:pPr algn="ctr" eaLnBrk="1" hangingPunct="1"/>
            <a:r>
              <a:rPr lang="en-US" altLang="en-US" sz="2400" dirty="0"/>
              <a:t>base class</a:t>
            </a:r>
          </a:p>
        </p:txBody>
      </p:sp>
    </p:spTree>
    <p:extLst>
      <p:ext uri="{BB962C8B-B14F-4D97-AF65-F5344CB8AC3E}">
        <p14:creationId xmlns:p14="http://schemas.microsoft.com/office/powerpoint/2010/main" val="29513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564714"/>
            <a:ext cx="6553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z;</a:t>
            </a:r>
          </a:p>
          <a:p>
            <a:pPr lvl="1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pPr lvl="1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y;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publicDerived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public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is protected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 is not accessible from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publicDerived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protectedDerived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base{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protected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is protected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 is not accessible from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protectedDerived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7036" y="548014"/>
            <a:ext cx="5562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privateDerived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is private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 is private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z is not accessible from </a:t>
            </a:r>
            <a:r>
              <a:rPr lang="en-IN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privateDerived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32766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using Public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FC834F-BCAD-4C47-9DE1-3D1137B00E0E}" type="slidenum">
              <a:rPr lang="en-US" smtClean="0"/>
              <a:t>26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627512"/>
            <a:ext cx="4092787" cy="22760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char letter;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float score;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calcGrade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setScore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getScore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char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getLetter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  <a:endParaRPr lang="en-US" altLang="en-US" sz="2200" dirty="0">
              <a:solidFill>
                <a:srgbClr val="F8F8F8"/>
              </a:solidFill>
              <a:latin typeface="Courier New" pitchFamily="11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9" y="1143000"/>
            <a:ext cx="4092787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lt1"/>
                </a:solidFill>
              </a:rPr>
              <a:t>class Grade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81400" cy="17912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numQuestions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pointsEach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numMissed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Test(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,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05400" y="1143000"/>
            <a:ext cx="3581400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class Test : public Grade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0" y="4419600"/>
            <a:ext cx="3886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300" dirty="0"/>
              <a:t>When </a:t>
            </a:r>
            <a:r>
              <a:rPr lang="en-US" altLang="en-US" sz="2300" dirty="0">
                <a:latin typeface="Courier New" pitchFamily="112" charset="0"/>
              </a:rPr>
              <a:t>Test</a:t>
            </a:r>
            <a:r>
              <a:rPr lang="en-US" altLang="en-US" sz="2300" dirty="0"/>
              <a:t> class inherits</a:t>
            </a:r>
          </a:p>
          <a:p>
            <a:pPr eaLnBrk="1" hangingPunct="1"/>
            <a:r>
              <a:rPr lang="en-US" altLang="en-US" sz="2300" dirty="0"/>
              <a:t>from </a:t>
            </a:r>
            <a:r>
              <a:rPr lang="en-US" altLang="en-US" sz="2300" dirty="0">
                <a:latin typeface="Courier New" pitchFamily="112" charset="0"/>
              </a:rPr>
              <a:t>Grade</a:t>
            </a:r>
            <a:r>
              <a:rPr lang="en-US" altLang="en-US" sz="2300" dirty="0"/>
              <a:t> class using </a:t>
            </a:r>
          </a:p>
          <a:p>
            <a:pPr eaLnBrk="1" hangingPunct="1"/>
            <a:r>
              <a:rPr lang="en-US" altLang="en-US" sz="2300" dirty="0">
                <a:latin typeface="Courier New" pitchFamily="112" charset="0"/>
              </a:rPr>
              <a:t>public</a:t>
            </a:r>
            <a:r>
              <a:rPr lang="en-US" altLang="en-US" sz="2300" dirty="0"/>
              <a:t> class access, it looks like this: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495800" y="3786949"/>
            <a:ext cx="4313238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 </a:t>
            </a:r>
            <a:r>
              <a:rPr lang="en-US" altLang="en-US" sz="2300" dirty="0" err="1" smtClean="0">
                <a:latin typeface="Courier New" pitchFamily="112" charset="0"/>
              </a:rPr>
              <a:t>numQuestions</a:t>
            </a:r>
            <a:r>
              <a:rPr lang="en-US" altLang="en-US" sz="2300" dirty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float </a:t>
            </a:r>
            <a:r>
              <a:rPr lang="en-US" altLang="en-US" sz="2300" dirty="0" err="1">
                <a:latin typeface="Courier New" pitchFamily="112" charset="0"/>
              </a:rPr>
              <a:t>pointsEach</a:t>
            </a:r>
            <a:r>
              <a:rPr lang="en-US" altLang="en-US" sz="2300" dirty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 </a:t>
            </a:r>
            <a:r>
              <a:rPr lang="en-US" altLang="en-US" sz="2300" dirty="0" err="1">
                <a:latin typeface="Courier New" pitchFamily="112" charset="0"/>
              </a:rPr>
              <a:t>numMissed</a:t>
            </a:r>
            <a:r>
              <a:rPr lang="en-US" altLang="en-US" sz="2300" dirty="0"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Test(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, </a:t>
            </a:r>
            <a:r>
              <a:rPr lang="en-US" altLang="en-US" sz="2300" dirty="0" err="1">
                <a:latin typeface="Courier New" pitchFamily="112" charset="0"/>
              </a:rPr>
              <a:t>int</a:t>
            </a:r>
            <a:r>
              <a:rPr lang="en-US" altLang="en-US" sz="2300" dirty="0">
                <a:latin typeface="Courier New" pitchFamily="112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void </a:t>
            </a:r>
            <a:r>
              <a:rPr lang="en-US" altLang="en-US" sz="2300" dirty="0" err="1">
                <a:latin typeface="Courier New" pitchFamily="112" charset="0"/>
              </a:rPr>
              <a:t>setScore</a:t>
            </a:r>
            <a:r>
              <a:rPr lang="en-US" altLang="en-US" sz="2300" dirty="0"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float </a:t>
            </a:r>
            <a:r>
              <a:rPr lang="en-US" altLang="en-US" sz="2300" dirty="0" err="1">
                <a:latin typeface="Courier New" pitchFamily="112" charset="0"/>
              </a:rPr>
              <a:t>getScore</a:t>
            </a:r>
            <a:r>
              <a:rPr lang="en-US" altLang="en-US" sz="2300" dirty="0"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latin typeface="Courier New" pitchFamily="112" charset="0"/>
              </a:rPr>
              <a:t>  </a:t>
            </a:r>
            <a:r>
              <a:rPr lang="en-US" altLang="en-US" sz="2300" dirty="0" smtClean="0">
                <a:latin typeface="Courier New" pitchFamily="112" charset="0"/>
              </a:rPr>
              <a:t>char </a:t>
            </a:r>
            <a:r>
              <a:rPr lang="en-US" altLang="en-US" sz="2300" dirty="0" err="1">
                <a:latin typeface="Courier New" pitchFamily="112" charset="0"/>
              </a:rPr>
              <a:t>getLetter</a:t>
            </a:r>
            <a:r>
              <a:rPr lang="en-US" altLang="en-US" sz="2300" dirty="0">
                <a:latin typeface="Courier New" pitchFamily="112" charset="0"/>
              </a:rPr>
              <a:t>();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96433" y="511728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5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using Private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FC834F-BCAD-4C47-9DE1-3D1137B00E0E}" type="slidenum">
              <a:rPr lang="en-US" smtClean="0"/>
              <a:t>27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627512"/>
            <a:ext cx="4092787" cy="22760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char letter;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float score;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calcGrade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setScore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getScore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char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getLetter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  <a:endParaRPr lang="en-US" altLang="en-US" sz="2200" dirty="0">
              <a:solidFill>
                <a:srgbClr val="F8F8F8"/>
              </a:solidFill>
              <a:latin typeface="Courier New" pitchFamily="11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9" y="1143000"/>
            <a:ext cx="4092787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8F8F8"/>
                </a:solidFill>
                <a:latin typeface="+mj-lt"/>
              </a:rPr>
              <a:t>c</a:t>
            </a:r>
            <a:r>
              <a:rPr lang="en-US" altLang="en-US" sz="2400" dirty="0" smtClean="0">
                <a:solidFill>
                  <a:srgbClr val="F8F8F8"/>
                </a:solidFill>
                <a:latin typeface="+mj-lt"/>
              </a:rPr>
              <a:t>lass Grade</a:t>
            </a:r>
            <a:endParaRPr lang="en-US" altLang="en-US" sz="2400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81400" cy="17912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numQuestions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pointsEach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numMissed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Test(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,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05400" y="1143000"/>
            <a:ext cx="3581400" cy="4462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300" dirty="0" smtClean="0">
                <a:solidFill>
                  <a:srgbClr val="F8F8F8"/>
                </a:solidFill>
                <a:latin typeface="+mj-lt"/>
              </a:rPr>
              <a:t>class Test : private Grade</a:t>
            </a:r>
            <a:endParaRPr lang="en-US" altLang="en-US" sz="2300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0" y="4419600"/>
            <a:ext cx="3886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300" dirty="0"/>
              <a:t>When </a:t>
            </a:r>
            <a:r>
              <a:rPr lang="en-US" altLang="en-US" sz="2300" dirty="0">
                <a:latin typeface="Courier New" pitchFamily="112" charset="0"/>
              </a:rPr>
              <a:t>Test</a:t>
            </a:r>
            <a:r>
              <a:rPr lang="en-US" altLang="en-US" sz="2300" dirty="0"/>
              <a:t> class inherits</a:t>
            </a:r>
          </a:p>
          <a:p>
            <a:pPr eaLnBrk="1" hangingPunct="1"/>
            <a:r>
              <a:rPr lang="en-US" altLang="en-US" sz="2300" dirty="0"/>
              <a:t>from </a:t>
            </a:r>
            <a:r>
              <a:rPr lang="en-US" altLang="en-US" sz="2300" dirty="0">
                <a:latin typeface="Courier New" pitchFamily="112" charset="0"/>
              </a:rPr>
              <a:t>Grade</a:t>
            </a:r>
            <a:r>
              <a:rPr lang="en-US" altLang="en-US" sz="2300" dirty="0"/>
              <a:t> class using </a:t>
            </a:r>
          </a:p>
          <a:p>
            <a:pPr eaLnBrk="1" hangingPunct="1"/>
            <a:r>
              <a:rPr lang="en-US" altLang="en-US" sz="2300" smtClean="0">
                <a:latin typeface="Courier New" pitchFamily="112" charset="0"/>
              </a:rPr>
              <a:t>private</a:t>
            </a:r>
            <a:r>
              <a:rPr lang="en-US" altLang="en-US" sz="2300" smtClean="0"/>
              <a:t> </a:t>
            </a:r>
            <a:r>
              <a:rPr lang="en-US" altLang="en-US" sz="2300" dirty="0"/>
              <a:t>class access, it looks like this: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596008" y="3768160"/>
            <a:ext cx="4313238" cy="265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private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numQuestions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pointsEach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numMissed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void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setScore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(float);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getLetter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public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Test(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,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);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96433" y="511728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5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using Protected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FC834F-BCAD-4C47-9DE1-3D1137B00E0E}" type="slidenum">
              <a:rPr lang="en-US" smtClean="0"/>
              <a:t>28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627512"/>
            <a:ext cx="4092787" cy="227600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char letter;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float score;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calcGrade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void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setScore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(float);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getScore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  char </a:t>
            </a:r>
            <a:r>
              <a:rPr lang="en-US" altLang="en-US" sz="2200" dirty="0" err="1" smtClean="0">
                <a:solidFill>
                  <a:srgbClr val="F8F8F8"/>
                </a:solidFill>
                <a:latin typeface="Courier New" pitchFamily="112" charset="0"/>
              </a:rPr>
              <a:t>getLetter</a:t>
            </a:r>
            <a:r>
              <a:rPr lang="en-US" altLang="en-US" sz="2200" dirty="0" smtClean="0">
                <a:solidFill>
                  <a:srgbClr val="F8F8F8"/>
                </a:solidFill>
                <a:latin typeface="Courier New" pitchFamily="112" charset="0"/>
              </a:rPr>
              <a:t>();</a:t>
            </a:r>
            <a:endParaRPr lang="en-US" altLang="en-US" sz="2200" dirty="0">
              <a:solidFill>
                <a:srgbClr val="F8F8F8"/>
              </a:solidFill>
              <a:latin typeface="Courier New" pitchFamily="11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599" y="1143000"/>
            <a:ext cx="4092787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8F8F8"/>
                </a:solidFill>
                <a:latin typeface="+mj-lt"/>
              </a:rPr>
              <a:t>c</a:t>
            </a:r>
            <a:r>
              <a:rPr lang="en-US" altLang="en-US" sz="2400" dirty="0" smtClean="0">
                <a:solidFill>
                  <a:srgbClr val="F8F8F8"/>
                </a:solidFill>
                <a:latin typeface="+mj-lt"/>
              </a:rPr>
              <a:t>lass Grade</a:t>
            </a:r>
            <a:endParaRPr lang="en-US" altLang="en-US" sz="2400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5400" y="1676400"/>
            <a:ext cx="3581400" cy="179126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private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numQuestions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float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pointsEach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numMissed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</a:rPr>
              <a:t>public members: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  Test(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, </a:t>
            </a:r>
            <a:r>
              <a:rPr lang="en-US" altLang="en-US" sz="2300" dirty="0" err="1">
                <a:solidFill>
                  <a:srgbClr val="F8F8F8"/>
                </a:solidFill>
                <a:latin typeface="Courier New" pitchFamily="112" charset="0"/>
              </a:rPr>
              <a:t>int</a:t>
            </a:r>
            <a:r>
              <a:rPr lang="en-US" altLang="en-US" sz="2300" dirty="0">
                <a:solidFill>
                  <a:srgbClr val="F8F8F8"/>
                </a:solidFill>
                <a:latin typeface="Courier New" pitchFamily="112" charset="0"/>
              </a:rPr>
              <a:t>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05400" y="1143000"/>
            <a:ext cx="3581400" cy="4462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300" dirty="0" smtClean="0">
                <a:solidFill>
                  <a:srgbClr val="F8F8F8"/>
                </a:solidFill>
                <a:latin typeface="+mj-lt"/>
              </a:rPr>
              <a:t>class Test : protected Grade</a:t>
            </a:r>
            <a:endParaRPr lang="en-US" altLang="en-US" sz="2300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140" y="4419600"/>
            <a:ext cx="38862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300" dirty="0"/>
              <a:t>When </a:t>
            </a:r>
            <a:r>
              <a:rPr lang="en-US" altLang="en-US" sz="2300" dirty="0">
                <a:latin typeface="Courier New" pitchFamily="112" charset="0"/>
              </a:rPr>
              <a:t>Test</a:t>
            </a:r>
            <a:r>
              <a:rPr lang="en-US" altLang="en-US" sz="2300" dirty="0"/>
              <a:t> class inherits</a:t>
            </a:r>
          </a:p>
          <a:p>
            <a:pPr eaLnBrk="1" hangingPunct="1"/>
            <a:r>
              <a:rPr lang="en-US" altLang="en-US" sz="2300" dirty="0"/>
              <a:t>from </a:t>
            </a:r>
            <a:r>
              <a:rPr lang="en-US" altLang="en-US" sz="2300" dirty="0">
                <a:latin typeface="Courier New" pitchFamily="112" charset="0"/>
              </a:rPr>
              <a:t>Grade</a:t>
            </a:r>
            <a:r>
              <a:rPr lang="en-US" altLang="en-US" sz="2300" dirty="0"/>
              <a:t> class using </a:t>
            </a:r>
          </a:p>
          <a:p>
            <a:pPr eaLnBrk="1" hangingPunct="1"/>
            <a:r>
              <a:rPr lang="en-US" altLang="en-US" sz="2300" dirty="0" smtClean="0">
                <a:latin typeface="Courier New" pitchFamily="112" charset="0"/>
              </a:rPr>
              <a:t>protected</a:t>
            </a:r>
            <a:r>
              <a:rPr lang="en-US" altLang="en-US" sz="2300" dirty="0" smtClean="0"/>
              <a:t> </a:t>
            </a:r>
            <a:r>
              <a:rPr lang="en-US" altLang="en-US" sz="2300" dirty="0"/>
              <a:t>class access, it looks like this: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596008" y="3511377"/>
            <a:ext cx="4313238" cy="294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private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numQuestions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pointsEach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numMissed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public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Test(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,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int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alibri"/>
                <a:cs typeface="+mn-cs"/>
              </a:rPr>
              <a:t>protected members: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void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setScore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(float);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getScore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  <a:p>
            <a:pPr lvl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  float </a:t>
            </a:r>
            <a:r>
              <a:rPr lang="en-US" altLang="en-US" sz="2300" dirty="0" err="1">
                <a:solidFill>
                  <a:prstClr val="black"/>
                </a:solidFill>
                <a:latin typeface="Courier New" pitchFamily="112" charset="0"/>
                <a:cs typeface="+mn-cs"/>
              </a:rPr>
              <a:t>getLetter</a:t>
            </a:r>
            <a:r>
              <a:rPr lang="en-US" altLang="en-US" sz="2300" dirty="0">
                <a:solidFill>
                  <a:prstClr val="black"/>
                </a:solidFill>
                <a:latin typeface="Courier New" pitchFamily="112" charset="0"/>
                <a:cs typeface="+mn-cs"/>
              </a:rPr>
              <a:t>();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96433" y="511728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5" grpId="0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Visibility </a:t>
            </a:r>
            <a:r>
              <a:rPr lang="en-IN" dirty="0"/>
              <a:t>of inherited members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0537"/>
              </p:ext>
            </p:extLst>
          </p:nvPr>
        </p:nvGraphicFramePr>
        <p:xfrm>
          <a:off x="304800" y="1066800"/>
          <a:ext cx="86868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917"/>
                <a:gridCol w="2171049"/>
                <a:gridCol w="2171917"/>
                <a:gridCol w="2171917"/>
              </a:tblGrid>
              <a:tr h="1005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 class visibility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Derived class visibility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05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Public derivation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 derivation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 derivation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inherited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inherited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inherited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Protected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  <a:tr h="1005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Public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Public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Private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Protected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95550" y="3120390"/>
            <a:ext cx="211455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67250" y="3122930"/>
            <a:ext cx="212598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861810" y="3135630"/>
            <a:ext cx="2088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667250" y="4117340"/>
            <a:ext cx="212598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514600" y="4114800"/>
            <a:ext cx="2124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835140" y="4114800"/>
            <a:ext cx="21240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52010" y="5138420"/>
            <a:ext cx="212598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518410" y="5135880"/>
            <a:ext cx="2088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846570" y="5151120"/>
            <a:ext cx="2088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Inheritance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6086" y="1408260"/>
            <a:ext cx="2674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smtClean="0"/>
              <a:t>Age, Height, Weight</a:t>
            </a:r>
          </a:p>
          <a:p>
            <a:r>
              <a:rPr lang="en-IN" sz="2400" b="1" dirty="0" smtClean="0"/>
              <a:t>Methods:</a:t>
            </a:r>
          </a:p>
          <a:p>
            <a:r>
              <a:rPr lang="en-IN" sz="2400" dirty="0" smtClean="0"/>
              <a:t>Talk()</a:t>
            </a:r>
          </a:p>
          <a:p>
            <a:r>
              <a:rPr lang="en-IN" sz="2400" dirty="0" smtClean="0"/>
              <a:t>Walk()</a:t>
            </a:r>
          </a:p>
          <a:p>
            <a:r>
              <a:rPr lang="en-IN" sz="2400" dirty="0" smtClean="0"/>
              <a:t>Eat()</a:t>
            </a:r>
          </a:p>
          <a:p>
            <a:r>
              <a:rPr lang="en-IN" sz="2400" dirty="0" smtClean="0"/>
              <a:t>Diagnose()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405117" y="995256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Doctor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255391" y="1389933"/>
            <a:ext cx="2674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smtClean="0"/>
              <a:t>Age, Height, Weight</a:t>
            </a:r>
          </a:p>
          <a:p>
            <a:r>
              <a:rPr lang="en-IN" sz="2400" b="1" dirty="0" smtClean="0"/>
              <a:t>Methods:</a:t>
            </a:r>
          </a:p>
          <a:p>
            <a:r>
              <a:rPr lang="en-IN" sz="2400" dirty="0" smtClean="0"/>
              <a:t>Talk()</a:t>
            </a:r>
          </a:p>
          <a:p>
            <a:r>
              <a:rPr lang="en-IN" sz="2400" dirty="0" smtClean="0"/>
              <a:t>Walk()</a:t>
            </a:r>
          </a:p>
          <a:p>
            <a:r>
              <a:rPr lang="en-IN" sz="2400" dirty="0" smtClean="0"/>
              <a:t>Eat()</a:t>
            </a:r>
          </a:p>
          <a:p>
            <a:r>
              <a:rPr lang="en-IN" sz="2400" dirty="0" err="1" smtClean="0"/>
              <a:t>Playfootball</a:t>
            </a:r>
            <a:r>
              <a:rPr lang="en-IN" sz="2400" dirty="0" smtClean="0"/>
              <a:t>()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254422" y="976929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class Footballer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086364" y="1393791"/>
            <a:ext cx="2674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smtClean="0"/>
              <a:t>Age, Height, Weight</a:t>
            </a:r>
          </a:p>
          <a:p>
            <a:r>
              <a:rPr lang="en-IN" sz="2400" b="1" dirty="0" smtClean="0"/>
              <a:t>Methods:</a:t>
            </a:r>
          </a:p>
          <a:p>
            <a:r>
              <a:rPr lang="en-IN" sz="2400" dirty="0" smtClean="0"/>
              <a:t>Talk()</a:t>
            </a:r>
          </a:p>
          <a:p>
            <a:r>
              <a:rPr lang="en-IN" sz="2400" dirty="0" smtClean="0"/>
              <a:t>Walk()</a:t>
            </a:r>
          </a:p>
          <a:p>
            <a:r>
              <a:rPr lang="en-IN" sz="2400" dirty="0" smtClean="0"/>
              <a:t>Eat()</a:t>
            </a:r>
          </a:p>
          <a:p>
            <a:r>
              <a:rPr lang="en-IN" sz="2400" dirty="0" err="1" smtClean="0"/>
              <a:t>Runbusiness</a:t>
            </a:r>
            <a:r>
              <a:rPr lang="en-IN" sz="2400" dirty="0" smtClean="0"/>
              <a:t>()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6085395" y="980787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class Businessman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173191" y="4237308"/>
            <a:ext cx="8839200" cy="216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All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dirty="0" smtClean="0">
                <a:solidFill>
                  <a:schemeClr val="tx1"/>
                </a:solidFill>
              </a:rPr>
              <a:t>classes have common attributes (Age</a:t>
            </a:r>
            <a:r>
              <a:rPr lang="en-IN" sz="2400" dirty="0">
                <a:solidFill>
                  <a:schemeClr val="tx1"/>
                </a:solidFill>
              </a:rPr>
              <a:t>, Height, </a:t>
            </a:r>
            <a:r>
              <a:rPr lang="en-IN" sz="2400" dirty="0" smtClean="0">
                <a:solidFill>
                  <a:schemeClr val="tx1"/>
                </a:solidFill>
              </a:rPr>
              <a:t>Weight) and methods (Walk, Talk, Eat).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However</a:t>
            </a:r>
            <a:r>
              <a:rPr lang="en-IN" sz="2400" dirty="0">
                <a:solidFill>
                  <a:schemeClr val="tx1"/>
                </a:solidFill>
              </a:rPr>
              <a:t>, they </a:t>
            </a:r>
            <a:r>
              <a:rPr lang="en-IN" sz="2400" dirty="0" smtClean="0">
                <a:solidFill>
                  <a:schemeClr val="tx1"/>
                </a:solidFill>
              </a:rPr>
              <a:t>have </a:t>
            </a:r>
            <a:r>
              <a:rPr lang="en-IN" sz="2400" dirty="0">
                <a:solidFill>
                  <a:schemeClr val="tx1"/>
                </a:solidFill>
              </a:rPr>
              <a:t>some special </a:t>
            </a:r>
            <a:r>
              <a:rPr lang="en-IN" sz="2400" dirty="0" smtClean="0">
                <a:solidFill>
                  <a:schemeClr val="tx1"/>
                </a:solidFill>
              </a:rPr>
              <a:t>skills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like Diagnose, </a:t>
            </a:r>
            <a:r>
              <a:rPr lang="en-IN" sz="2400" dirty="0" err="1" smtClean="0">
                <a:solidFill>
                  <a:schemeClr val="tx1"/>
                </a:solidFill>
              </a:rPr>
              <a:t>Playfootball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dirty="0" err="1" smtClean="0">
                <a:solidFill>
                  <a:schemeClr val="tx1"/>
                </a:solidFill>
              </a:rPr>
              <a:t>Runbusiness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In each of the classes, you would be copying the same code for </a:t>
            </a:r>
            <a:r>
              <a:rPr lang="en-IN" sz="2400" dirty="0" smtClean="0">
                <a:solidFill>
                  <a:schemeClr val="tx1"/>
                </a:solidFill>
              </a:rPr>
              <a:t>Walk, Talk and Eat for </a:t>
            </a:r>
            <a:r>
              <a:rPr lang="en-IN" sz="2400" dirty="0">
                <a:solidFill>
                  <a:schemeClr val="tx1"/>
                </a:solidFill>
              </a:rPr>
              <a:t>each character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3447" y="2632278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284322" y="2607203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6110479" y="2599489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Overriding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If base class and derived class have member functions with same name and </a:t>
            </a:r>
            <a:r>
              <a:rPr lang="en-US" dirty="0" smtClean="0"/>
              <a:t>arguments then method is said to be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overridden</a:t>
            </a:r>
            <a:r>
              <a:rPr lang="en-US" dirty="0"/>
              <a:t> </a:t>
            </a:r>
            <a:r>
              <a:rPr lang="en-US" dirty="0" smtClean="0"/>
              <a:t>and it </a:t>
            </a:r>
            <a:r>
              <a:rPr lang="en-US" dirty="0"/>
              <a:t>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 overriding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method overriding </a:t>
            </a:r>
            <a:r>
              <a:rPr lang="en-US" dirty="0"/>
              <a:t>in C++.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3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ABC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"This is parent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XYZ: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ABC{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//overrides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display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IN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mehtod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of class 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ABC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nThis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child class"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" y="4882020"/>
            <a:ext cx="89916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XYZ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x.display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//method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of class 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XYZ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invokes, instead of class </a:t>
            </a:r>
            <a:r>
              <a:rPr lang="en-I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ABC</a:t>
            </a:r>
          </a:p>
          <a:p>
            <a:r>
              <a:rPr lang="en-IN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x.ABC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::display();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726" y="6012493"/>
            <a:ext cx="2730674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4418" y="1221914"/>
            <a:ext cx="2799697" cy="39115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96867" y="3429000"/>
            <a:ext cx="2779734" cy="39115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Base Class</a:t>
            </a:r>
            <a:endParaRPr lang="en-IN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371600" y="1076951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177452" y="2206668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463451" y="2206668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371600" y="3611671"/>
            <a:ext cx="1541569" cy="89381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latin typeface="Calibri" pitchFamily="34" charset="0"/>
                <a:ea typeface="Calibri" pitchFamily="34" charset="0"/>
                <a:cs typeface="Shruti"/>
              </a:rPr>
              <a:t>memberA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Elbow Connector 39"/>
          <p:cNvCxnSpPr>
            <a:stCxn id="24" idx="1"/>
            <a:endCxn id="36" idx="0"/>
          </p:cNvCxnSpPr>
          <p:nvPr/>
        </p:nvCxnSpPr>
        <p:spPr>
          <a:xfrm rot="10800000" flipV="1">
            <a:off x="948238" y="1523856"/>
            <a:ext cx="423363" cy="6828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  <a:endCxn id="37" idx="0"/>
          </p:cNvCxnSpPr>
          <p:nvPr/>
        </p:nvCxnSpPr>
        <p:spPr>
          <a:xfrm>
            <a:off x="2913169" y="1523857"/>
            <a:ext cx="321067" cy="6828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  <a:endCxn id="38" idx="0"/>
          </p:cNvCxnSpPr>
          <p:nvPr/>
        </p:nvCxnSpPr>
        <p:spPr>
          <a:xfrm rot="16200000" flipH="1">
            <a:off x="1289715" y="2759001"/>
            <a:ext cx="511192" cy="1194148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2"/>
            <a:endCxn id="38" idx="0"/>
          </p:cNvCxnSpPr>
          <p:nvPr/>
        </p:nvCxnSpPr>
        <p:spPr>
          <a:xfrm rot="5400000">
            <a:off x="2432715" y="2810150"/>
            <a:ext cx="511192" cy="109185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y 46"/>
          <p:cNvSpPr/>
          <p:nvPr/>
        </p:nvSpPr>
        <p:spPr>
          <a:xfrm>
            <a:off x="1793285" y="3962400"/>
            <a:ext cx="698198" cy="685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ular Callout 48"/>
          <p:cNvSpPr/>
          <p:nvPr/>
        </p:nvSpPr>
        <p:spPr>
          <a:xfrm>
            <a:off x="3581400" y="4039930"/>
            <a:ext cx="3784298" cy="446906"/>
          </a:xfrm>
          <a:prstGeom prst="wedgeRectCallout">
            <a:avLst>
              <a:gd name="adj1" fmla="val -71052"/>
              <a:gd name="adj2" fmla="val -476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Multiple copies of member </a:t>
            </a:r>
            <a:r>
              <a:rPr lang="en-IN" sz="2400" dirty="0" smtClean="0">
                <a:solidFill>
                  <a:schemeClr val="tx1"/>
                </a:solidFill>
              </a:rPr>
              <a:t>A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4" idx="2"/>
          </p:cNvCxnSpPr>
          <p:nvPr/>
        </p:nvCxnSpPr>
        <p:spPr>
          <a:xfrm flipH="1">
            <a:off x="2142384" y="1970762"/>
            <a:ext cx="1" cy="13853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56"/>
          <p:cNvSpPr/>
          <p:nvPr/>
        </p:nvSpPr>
        <p:spPr>
          <a:xfrm>
            <a:off x="4495800" y="1076951"/>
            <a:ext cx="4038600" cy="1818649"/>
          </a:xfrm>
          <a:prstGeom prst="borderCallout1">
            <a:avLst>
              <a:gd name="adj1" fmla="val 154"/>
              <a:gd name="adj2" fmla="val 41"/>
              <a:gd name="adj3" fmla="val 63598"/>
              <a:gd name="adj4" fmla="val -5740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we can prevent multiple copies of the base class by declaring the base class as virtual when it is being inherited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37" grpId="0" animBg="1"/>
      <p:bldP spid="38" grpId="0" animBg="1"/>
      <p:bldP spid="47" grpId="0" animBg="1"/>
      <p:bldP spid="47" grpId="1" animBg="1"/>
      <p:bldP spid="49" grpId="0" animBg="1"/>
      <p:bldP spid="49" grpId="1" animBg="1"/>
      <p:bldP spid="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base class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Virtual base class</a:t>
            </a:r>
            <a:r>
              <a:rPr lang="en-IN" dirty="0"/>
              <a:t> is used to prevent the duplication/ambiguity.</a:t>
            </a:r>
          </a:p>
          <a:p>
            <a:pPr algn="just"/>
            <a:r>
              <a:rPr lang="en-IN" dirty="0"/>
              <a:t>In hybrid inheritance child class has two direct parents which themselves have a common base class.</a:t>
            </a:r>
          </a:p>
          <a:p>
            <a:pPr algn="just"/>
            <a:r>
              <a:rPr lang="en-IN" dirty="0"/>
              <a:t>So, the child class inherits the grandparent via two </a:t>
            </a:r>
            <a:r>
              <a:rPr lang="en-IN" dirty="0" err="1"/>
              <a:t>seperate</a:t>
            </a:r>
            <a:r>
              <a:rPr lang="en-IN" dirty="0"/>
              <a:t> paths. it is also called as indirect parent class.</a:t>
            </a:r>
          </a:p>
          <a:p>
            <a:pPr algn="just"/>
            <a:r>
              <a:rPr lang="en-IN" dirty="0"/>
              <a:t>All the public and protected member of grandparent are inherited twice into child</a:t>
            </a:r>
            <a:r>
              <a:rPr lang="en-IN" dirty="0" smtClean="0"/>
              <a:t>.</a:t>
            </a:r>
          </a:p>
          <a:p>
            <a:pPr lvl="0" algn="just"/>
            <a:r>
              <a:rPr lang="en-US" dirty="0"/>
              <a:t>We can stop this duplication by making base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r>
              <a:rPr lang="en-US" dirty="0"/>
              <a:t>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9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B: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C: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582438" y="15866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D: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B,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ob1;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ob1.i=10;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ob1.j=20;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ob1.k=30;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ob1.sum=ob1.i+ob1.j+ob1.k;</a:t>
            </a:r>
          </a:p>
          <a:p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&lt;&lt;ob1.sum;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2711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37570" y="2042160"/>
            <a:ext cx="129540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61151" y="3886200"/>
            <a:ext cx="129540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Derived class constructor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" y="866384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Base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cout &lt;&lt; 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"Base default </a:t>
            </a:r>
            <a:r>
              <a:rPr lang="fr-FR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constrictors"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Derived 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Derived() {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Derived default constructor"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Derived parameterized constructor</a:t>
            </a:r>
            <a:r>
              <a:rPr lang="en-IN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b;        </a:t>
            </a:r>
            <a:endParaRPr lang="en-IN" sz="2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    </a:t>
            </a:r>
            <a:endParaRPr lang="en-IN" sz="2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d2(10);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3620984"/>
            <a:ext cx="1524000" cy="341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7200" y="3962400"/>
            <a:ext cx="236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Derived class </a:t>
            </a:r>
            <a:r>
              <a:rPr lang="en-IN" dirty="0" smtClean="0"/>
              <a:t>constructor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3005" y="9144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Base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Base(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x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Derived(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j) : Base(j)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y = i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IN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&lt;&lt;y;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1076" y="974808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Derived d(10,20) 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71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 of base </a:t>
            </a:r>
            <a:r>
              <a:rPr lang="en-IN" smtClean="0"/>
              <a:t>class constructor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69645"/>
              </p:ext>
            </p:extLst>
          </p:nvPr>
        </p:nvGraphicFramePr>
        <p:xfrm>
          <a:off x="228600" y="972856"/>
          <a:ext cx="868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3200400"/>
              </a:tblGrid>
              <a:tr h="45719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Method of</a:t>
                      </a:r>
                      <a:r>
                        <a:rPr lang="en-IN" sz="2400" baseline="0" dirty="0" smtClean="0"/>
                        <a:t> inheritance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Order of execution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86075"/>
              </p:ext>
            </p:extLst>
          </p:nvPr>
        </p:nvGraphicFramePr>
        <p:xfrm>
          <a:off x="228600" y="1511474"/>
          <a:ext cx="5486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class Derived:</a:t>
                      </a:r>
                      <a:r>
                        <a:rPr lang="en-IN" sz="2200" b="0" baseline="0" dirty="0" smtClean="0">
                          <a:latin typeface="Consolas" pitchFamily="49" charset="0"/>
                        </a:rPr>
                        <a:t> public Base</a:t>
                      </a:r>
                    </a:p>
                    <a:p>
                      <a:r>
                        <a:rPr lang="en-IN" sz="2200" b="0" baseline="0" dirty="0" smtClean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IN" sz="2200" b="0" baseline="0" dirty="0" smtClean="0">
                          <a:latin typeface="Consolas" pitchFamily="49" charset="0"/>
                        </a:rPr>
                        <a:t>};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17105"/>
              </p:ext>
            </p:extLst>
          </p:nvPr>
        </p:nvGraphicFramePr>
        <p:xfrm>
          <a:off x="5715000" y="1510430"/>
          <a:ext cx="3200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Base();</a:t>
                      </a:r>
                    </a:p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Derived();</a:t>
                      </a:r>
                    </a:p>
                    <a:p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84219"/>
              </p:ext>
            </p:extLst>
          </p:nvPr>
        </p:nvGraphicFramePr>
        <p:xfrm>
          <a:off x="228600" y="2743200"/>
          <a:ext cx="5486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class C:</a:t>
                      </a:r>
                      <a:r>
                        <a:rPr lang="en-IN" sz="2200" b="0" baseline="0" dirty="0" smtClean="0">
                          <a:latin typeface="Consolas" pitchFamily="49" charset="0"/>
                        </a:rPr>
                        <a:t> public A, public B</a:t>
                      </a:r>
                    </a:p>
                    <a:p>
                      <a:r>
                        <a:rPr lang="en-IN" sz="2200" b="0" baseline="0" dirty="0" smtClean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IN" sz="2200" b="0" baseline="0" dirty="0" smtClean="0">
                          <a:latin typeface="Consolas" pitchFamily="49" charset="0"/>
                        </a:rPr>
                        <a:t>};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438"/>
              </p:ext>
            </p:extLst>
          </p:nvPr>
        </p:nvGraphicFramePr>
        <p:xfrm>
          <a:off x="5715000" y="2742156"/>
          <a:ext cx="3200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A();//base(first)</a:t>
                      </a:r>
                    </a:p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B();//base(Second)</a:t>
                      </a:r>
                    </a:p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C();derived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83512"/>
              </p:ext>
            </p:extLst>
          </p:nvPr>
        </p:nvGraphicFramePr>
        <p:xfrm>
          <a:off x="228600" y="3983277"/>
          <a:ext cx="5486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class C:</a:t>
                      </a:r>
                      <a:r>
                        <a:rPr lang="en-IN" sz="2200" b="0" baseline="0" dirty="0" smtClean="0">
                          <a:latin typeface="Consolas" pitchFamily="49" charset="0"/>
                        </a:rPr>
                        <a:t>public A, virtual public B</a:t>
                      </a:r>
                    </a:p>
                    <a:p>
                      <a:r>
                        <a:rPr lang="en-IN" sz="2200" b="0" baseline="0" dirty="0" smtClean="0"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en-IN" sz="2200" b="0" baseline="0" dirty="0" smtClean="0">
                          <a:latin typeface="Consolas" pitchFamily="49" charset="0"/>
                        </a:rPr>
                        <a:t>};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87847"/>
              </p:ext>
            </p:extLst>
          </p:nvPr>
        </p:nvGraphicFramePr>
        <p:xfrm>
          <a:off x="5715000" y="3982233"/>
          <a:ext cx="32004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B();//virtual base</a:t>
                      </a:r>
                    </a:p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A();//base</a:t>
                      </a:r>
                    </a:p>
                    <a:p>
                      <a:r>
                        <a:rPr lang="en-IN" sz="2200" b="0" dirty="0" smtClean="0">
                          <a:latin typeface="Consolas" pitchFamily="49" charset="0"/>
                        </a:rPr>
                        <a:t>C();derived</a:t>
                      </a:r>
                      <a:endParaRPr lang="en-IN" sz="2200" b="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764704"/>
            <a:ext cx="4225652" cy="4766029"/>
            <a:chOff x="2627784" y="908720"/>
            <a:chExt cx="4225652" cy="4766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908720"/>
              <a:ext cx="3932092" cy="47399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07543" y="4566753"/>
              <a:ext cx="4458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b="1" dirty="0" smtClean="0">
                  <a:latin typeface="Arial Narrow" panose="020B0606020202030204" pitchFamily="34" charset="0"/>
                </a:rPr>
                <a:t>?</a:t>
              </a:r>
              <a:endParaRPr lang="en-IN" sz="66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Inheritance(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351" y="4093532"/>
            <a:ext cx="26748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Methods:</a:t>
            </a:r>
          </a:p>
          <a:p>
            <a:r>
              <a:rPr lang="en-IN" sz="2400" dirty="0" smtClean="0"/>
              <a:t>Diagnose()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68382" y="3680528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Doctor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212869" y="4075205"/>
            <a:ext cx="26748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Methods:</a:t>
            </a:r>
          </a:p>
          <a:p>
            <a:r>
              <a:rPr lang="en-IN" sz="2400" dirty="0" err="1" smtClean="0"/>
              <a:t>Playfootball</a:t>
            </a:r>
            <a:r>
              <a:rPr lang="en-IN" sz="2400" dirty="0" smtClean="0"/>
              <a:t>()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206113" y="3662201"/>
            <a:ext cx="2673756" cy="368808"/>
          </a:xfrm>
          <a:prstGeom prst="rect">
            <a:avLst/>
          </a:prstGeom>
          <a:ln w="2540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Footballer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049629" y="4076184"/>
            <a:ext cx="26748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Methods:</a:t>
            </a:r>
          </a:p>
          <a:p>
            <a:r>
              <a:rPr lang="en-IN" sz="2400" dirty="0" err="1" smtClean="0"/>
              <a:t>Runbusiness</a:t>
            </a:r>
            <a:r>
              <a:rPr lang="en-IN" sz="2400" dirty="0" smtClean="0"/>
              <a:t>()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6048660" y="366318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Businessman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3205143" y="1492319"/>
            <a:ext cx="2674800" cy="16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smtClean="0"/>
              <a:t>Age, Height, Weight</a:t>
            </a:r>
          </a:p>
          <a:p>
            <a:r>
              <a:rPr lang="en-IN" sz="2400" b="1" dirty="0" smtClean="0"/>
              <a:t>Methods:</a:t>
            </a:r>
          </a:p>
          <a:p>
            <a:r>
              <a:rPr lang="en-IN" sz="2400" dirty="0" smtClean="0"/>
              <a:t>Talk() , Walk(), Eat()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4174" y="1079315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Person</a:t>
            </a:r>
            <a:endParaRPr lang="en-IN" sz="2400" dirty="0"/>
          </a:p>
        </p:txBody>
      </p:sp>
      <p:cxnSp>
        <p:nvCxnSpPr>
          <p:cNvPr id="15" name="Elbow Connector 14"/>
          <p:cNvCxnSpPr>
            <a:stCxn id="11" idx="1"/>
            <a:endCxn id="5" idx="0"/>
          </p:cNvCxnSpPr>
          <p:nvPr/>
        </p:nvCxnSpPr>
        <p:spPr>
          <a:xfrm rot="10800000" flipV="1">
            <a:off x="1705261" y="2338318"/>
            <a:ext cx="1499883" cy="1342209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5879943" y="2338319"/>
            <a:ext cx="1505595" cy="1327740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7" idx="0"/>
          </p:cNvCxnSpPr>
          <p:nvPr/>
        </p:nvCxnSpPr>
        <p:spPr>
          <a:xfrm rot="16200000" flipH="1">
            <a:off x="4303826" y="3423036"/>
            <a:ext cx="477882" cy="44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6400800" y="914722"/>
            <a:ext cx="2552229" cy="1257475"/>
          </a:xfrm>
          <a:prstGeom prst="wedgeEllipseCallout">
            <a:avLst>
              <a:gd name="adj1" fmla="val -68678"/>
              <a:gd name="adj2" fmla="val -139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class Person is called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Base class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42138" y="5222109"/>
            <a:ext cx="2835792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These classes are called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Derived class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0716" y="3052090"/>
            <a:ext cx="2969664" cy="2811500"/>
          </a:xfrm>
          <a:custGeom>
            <a:avLst/>
            <a:gdLst>
              <a:gd name="connsiteX0" fmla="*/ 2969664 w 2969664"/>
              <a:gd name="connsiteY0" fmla="*/ 2811500 h 2811500"/>
              <a:gd name="connsiteX1" fmla="*/ 192174 w 2969664"/>
              <a:gd name="connsiteY1" fmla="*/ 2209520 h 2811500"/>
              <a:gd name="connsiteX2" fmla="*/ 329334 w 2969664"/>
              <a:gd name="connsiteY2" fmla="*/ 83540 h 2811500"/>
              <a:gd name="connsiteX3" fmla="*/ 1053234 w 2969664"/>
              <a:gd name="connsiteY3" fmla="*/ 632180 h 28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9664" h="2811500">
                <a:moveTo>
                  <a:pt x="2969664" y="2811500"/>
                </a:moveTo>
                <a:cubicBezTo>
                  <a:pt x="1800946" y="2737840"/>
                  <a:pt x="632229" y="2664180"/>
                  <a:pt x="192174" y="2209520"/>
                </a:cubicBezTo>
                <a:cubicBezTo>
                  <a:pt x="-247881" y="1754860"/>
                  <a:pt x="185824" y="346430"/>
                  <a:pt x="329334" y="83540"/>
                </a:cubicBezTo>
                <a:cubicBezTo>
                  <a:pt x="472844" y="-179350"/>
                  <a:pt x="763039" y="226415"/>
                  <a:pt x="1053234" y="632180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5886450" y="2979166"/>
            <a:ext cx="3168437" cy="2880614"/>
          </a:xfrm>
          <a:custGeom>
            <a:avLst/>
            <a:gdLst>
              <a:gd name="connsiteX0" fmla="*/ 0 w 3168437"/>
              <a:gd name="connsiteY0" fmla="*/ 2880614 h 2880614"/>
              <a:gd name="connsiteX1" fmla="*/ 3028950 w 3168437"/>
              <a:gd name="connsiteY1" fmla="*/ 2248154 h 2880614"/>
              <a:gd name="connsiteX2" fmla="*/ 2606040 w 3168437"/>
              <a:gd name="connsiteY2" fmla="*/ 80264 h 2880614"/>
              <a:gd name="connsiteX3" fmla="*/ 2114550 w 3168437"/>
              <a:gd name="connsiteY3" fmla="*/ 674624 h 288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437" h="2880614">
                <a:moveTo>
                  <a:pt x="0" y="2880614"/>
                </a:moveTo>
                <a:cubicBezTo>
                  <a:pt x="1297305" y="2797746"/>
                  <a:pt x="2594610" y="2714879"/>
                  <a:pt x="3028950" y="2248154"/>
                </a:cubicBezTo>
                <a:cubicBezTo>
                  <a:pt x="3463290" y="1781429"/>
                  <a:pt x="2758440" y="342519"/>
                  <a:pt x="2606040" y="80264"/>
                </a:cubicBezTo>
                <a:cubicBezTo>
                  <a:pt x="2453640" y="-181991"/>
                  <a:pt x="2284095" y="246316"/>
                  <a:pt x="2114550" y="674624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 32"/>
          <p:cNvSpPr/>
          <p:nvPr/>
        </p:nvSpPr>
        <p:spPr>
          <a:xfrm>
            <a:off x="5292090" y="3344322"/>
            <a:ext cx="717317" cy="2142078"/>
          </a:xfrm>
          <a:custGeom>
            <a:avLst/>
            <a:gdLst>
              <a:gd name="connsiteX0" fmla="*/ 361950 w 717317"/>
              <a:gd name="connsiteY0" fmla="*/ 2119218 h 2119218"/>
              <a:gd name="connsiteX1" fmla="*/ 681990 w 717317"/>
              <a:gd name="connsiteY1" fmla="*/ 1631538 h 2119218"/>
              <a:gd name="connsiteX2" fmla="*/ 632460 w 717317"/>
              <a:gd name="connsiteY2" fmla="*/ 96108 h 2119218"/>
              <a:gd name="connsiteX3" fmla="*/ 0 w 717317"/>
              <a:gd name="connsiteY3" fmla="*/ 290418 h 211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17" h="2119218">
                <a:moveTo>
                  <a:pt x="361950" y="2119218"/>
                </a:moveTo>
                <a:cubicBezTo>
                  <a:pt x="499427" y="2043970"/>
                  <a:pt x="636905" y="1968723"/>
                  <a:pt x="681990" y="1631538"/>
                </a:cubicBezTo>
                <a:cubicBezTo>
                  <a:pt x="727075" y="1294353"/>
                  <a:pt x="746125" y="319628"/>
                  <a:pt x="632460" y="96108"/>
                </a:cubicBezTo>
                <a:cubicBezTo>
                  <a:pt x="518795" y="-127412"/>
                  <a:pt x="259397" y="81503"/>
                  <a:pt x="0" y="290418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3" grpId="0" animBg="1"/>
      <p:bldP spid="29" grpId="0" animBg="1"/>
      <p:bldP spid="3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r>
              <a:rPr lang="en-IN" dirty="0" smtClean="0"/>
              <a:t> </a:t>
            </a:r>
            <a:r>
              <a:rPr lang="en-IN" dirty="0"/>
              <a:t>is the process, by which class can </a:t>
            </a:r>
            <a:r>
              <a:rPr lang="en-IN" dirty="0" smtClean="0"/>
              <a:t>acquire(reuse) </a:t>
            </a:r>
            <a:r>
              <a:rPr lang="en-IN" dirty="0"/>
              <a:t>the properties and methods of another class</a:t>
            </a:r>
            <a:r>
              <a:rPr lang="en-IN" dirty="0" smtClean="0"/>
              <a:t>.</a:t>
            </a:r>
          </a:p>
          <a:p>
            <a:pPr lvl="0" algn="just"/>
            <a:r>
              <a:rPr lang="en-US" dirty="0"/>
              <a:t>The mechanism of deriving a new class from an old class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r>
              <a:rPr lang="en-US" dirty="0"/>
              <a:t>.</a:t>
            </a:r>
            <a:endParaRPr lang="en-IN" dirty="0"/>
          </a:p>
          <a:p>
            <a:pPr lvl="0" algn="just"/>
            <a:r>
              <a:rPr lang="en-US" dirty="0"/>
              <a:t>The new class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derived class </a:t>
            </a:r>
            <a:r>
              <a:rPr lang="en-US" dirty="0"/>
              <a:t>and old class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base class</a:t>
            </a:r>
            <a:r>
              <a:rPr lang="en-US" dirty="0"/>
              <a:t>.</a:t>
            </a:r>
            <a:endParaRPr lang="en-IN" dirty="0"/>
          </a:p>
          <a:p>
            <a:pPr lvl="0" algn="just"/>
            <a:r>
              <a:rPr lang="en-US" dirty="0"/>
              <a:t>The derived class may have all the features of the base class and the programmer can add new features to the derived class.</a:t>
            </a:r>
            <a:endParaRPr lang="en-IN" dirty="0"/>
          </a:p>
          <a:p>
            <a:pPr marL="0" indent="0" algn="just">
              <a:buClr>
                <a:schemeClr val="tx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63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to Inherit class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984732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+mj-lt"/>
              </a:rPr>
              <a:t>Syntax:</a:t>
            </a:r>
          </a:p>
          <a:p>
            <a:r>
              <a:rPr lang="en-IN" sz="2400" dirty="0" smtClean="0">
                <a:latin typeface="Consolas" pitchFamily="49" charset="0"/>
              </a:rPr>
              <a:t>class </a:t>
            </a:r>
            <a:r>
              <a:rPr lang="en-IN" sz="2400" i="1" dirty="0">
                <a:latin typeface="Consolas" pitchFamily="49" charset="0"/>
              </a:rPr>
              <a:t>derived-class-name </a:t>
            </a:r>
            <a:r>
              <a:rPr lang="en-IN" sz="2400" dirty="0">
                <a:latin typeface="Consolas" pitchFamily="49" charset="0"/>
              </a:rPr>
              <a:t>:</a:t>
            </a:r>
            <a:r>
              <a:rPr lang="en-IN" sz="2400" i="1" dirty="0">
                <a:latin typeface="Consolas" pitchFamily="49" charset="0"/>
              </a:rPr>
              <a:t> </a:t>
            </a:r>
            <a:r>
              <a:rPr lang="en-IN" sz="2400" i="1" dirty="0" smtClean="0">
                <a:latin typeface="Consolas" pitchFamily="49" charset="0"/>
              </a:rPr>
              <a:t>access-mode </a:t>
            </a:r>
            <a:r>
              <a:rPr lang="en-IN" sz="2400" i="1" dirty="0">
                <a:latin typeface="Consolas" pitchFamily="49" charset="0"/>
              </a:rPr>
              <a:t>base-class-name </a:t>
            </a:r>
            <a:endParaRPr lang="en-IN" sz="2400" i="1" dirty="0" smtClean="0">
              <a:latin typeface="Consolas" pitchFamily="49" charset="0"/>
            </a:endParaRPr>
          </a:p>
          <a:p>
            <a:r>
              <a:rPr lang="en-IN" sz="2400" i="1" dirty="0" smtClean="0">
                <a:latin typeface="Consolas" pitchFamily="49" charset="0"/>
              </a:rPr>
              <a:t>{</a:t>
            </a:r>
            <a:endParaRPr lang="en-IN" sz="2400" i="1" dirty="0">
              <a:latin typeface="Consolas" pitchFamily="49" charset="0"/>
            </a:endParaRPr>
          </a:p>
          <a:p>
            <a:r>
              <a:rPr lang="en-IN" sz="2400" dirty="0" smtClean="0">
                <a:latin typeface="Consolas" pitchFamily="49" charset="0"/>
              </a:rPr>
              <a:t>	// </a:t>
            </a:r>
            <a:r>
              <a:rPr lang="en-IN" sz="2400" i="1" dirty="0">
                <a:latin typeface="Consolas" pitchFamily="49" charset="0"/>
              </a:rPr>
              <a:t>body of class</a:t>
            </a:r>
          </a:p>
          <a:p>
            <a:r>
              <a:rPr lang="en-IN" sz="2400" dirty="0">
                <a:latin typeface="Consolas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738" y="3287194"/>
            <a:ext cx="5035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+mj-lt"/>
              </a:rPr>
              <a:t>Example: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body of class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doctor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        person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body of class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4242" y="4746206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ublic</a:t>
            </a:r>
            <a:endParaRPr lang="en-IN" sz="2400" dirty="0"/>
          </a:p>
        </p:txBody>
      </p:sp>
      <p:sp>
        <p:nvSpPr>
          <p:cNvPr id="10" name="Right Brace 9"/>
          <p:cNvSpPr/>
          <p:nvPr/>
        </p:nvSpPr>
        <p:spPr>
          <a:xfrm>
            <a:off x="4886960" y="3733800"/>
            <a:ext cx="609600" cy="1012406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21566" y="4011403"/>
            <a:ext cx="1600200" cy="4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Base Class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876800" y="4898606"/>
            <a:ext cx="609600" cy="1197394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506326" y="5263745"/>
            <a:ext cx="1869834" cy="4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Derived Class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1606" y="4582159"/>
            <a:ext cx="1905000" cy="4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Access Mode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4" idx="1"/>
            <a:endCxn id="7" idx="0"/>
          </p:cNvCxnSpPr>
          <p:nvPr/>
        </p:nvCxnSpPr>
        <p:spPr>
          <a:xfrm rot="10800000">
            <a:off x="3216330" y="4746207"/>
            <a:ext cx="3895276" cy="64553"/>
          </a:xfrm>
          <a:prstGeom prst="bentConnector4">
            <a:avLst>
              <a:gd name="adj1" fmla="val 88830"/>
              <a:gd name="adj2" fmla="val 45412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02840" y="4773357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2648958" y="4773357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5503666" y="5776547"/>
            <a:ext cx="3411733" cy="669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By default access mode is private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1" grpId="0" animBg="1"/>
      <p:bldP spid="12" grpId="0" animBg="1"/>
      <p:bldP spid="13" grpId="0" animBg="1"/>
      <p:bldP spid="14" grpId="0" animBg="1"/>
      <p:bldP spid="23" grpId="0"/>
      <p:bldP spid="23" grpId="1"/>
      <p:bldP spid="24" grpId="0"/>
      <p:bldP spid="24" grpId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Single </a:t>
            </a:r>
            <a:r>
              <a:rPr lang="en-IN" dirty="0" smtClean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Multilevel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Multiple </a:t>
            </a:r>
            <a:r>
              <a:rPr lang="en-IN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Hierarchical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Hybrid </a:t>
            </a:r>
            <a:r>
              <a:rPr lang="en-IN" dirty="0"/>
              <a:t>Inheritance (also known as Virtual Inheritance)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Single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990600"/>
            <a:ext cx="6134100" cy="1524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a class is derived from a single class then it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inheritance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/>
              <a:t> is derived from class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066800"/>
            <a:ext cx="2262134" cy="6151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435867" y="1703951"/>
            <a:ext cx="1571" cy="41430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2137088"/>
            <a:ext cx="2262134" cy="6151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Shruti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372" y="2987233"/>
            <a:ext cx="48796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highlight>
                  <a:srgbClr val="FFFFFF"/>
                </a:highlight>
                <a:latin typeface="+mj-lt"/>
              </a:rPr>
              <a:t>Example: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legs = 4;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tail = 1;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93228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09800" y="4800600"/>
            <a:ext cx="228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5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Inheritance Program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8600" y="990600"/>
            <a:ext cx="52578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legs=4;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display1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nLegs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&lt;&lt;legs;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 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Animal{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tail =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display2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I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nTail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&lt;&lt;tail;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400" dirty="0"/>
          </a:p>
          <a:p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008927"/>
            <a:ext cx="2981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Animal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a1;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Dog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d1;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d1.display1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d1.display2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943600" y="3886200"/>
            <a:ext cx="298144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dirty="0" smtClean="0">
                <a:latin typeface="Consolas" pitchFamily="49" charset="0"/>
              </a:rPr>
              <a:t>Legs=4</a:t>
            </a:r>
          </a:p>
          <a:p>
            <a:r>
              <a:rPr lang="en-IN" sz="2400" dirty="0" smtClean="0">
                <a:latin typeface="Consolas" pitchFamily="49" charset="0"/>
              </a:rPr>
              <a:t>Tail=1</a:t>
            </a:r>
            <a:endParaRPr lang="en-IN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6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8150</TotalTime>
  <Words>2796</Words>
  <Application>Microsoft Office PowerPoint</Application>
  <PresentationFormat>On-screen Show (4:3)</PresentationFormat>
  <Paragraphs>736</Paragraphs>
  <Slides>38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Narrow</vt:lpstr>
      <vt:lpstr>Calibri</vt:lpstr>
      <vt:lpstr>Calibri (Headings)</vt:lpstr>
      <vt:lpstr>Consolas</vt:lpstr>
      <vt:lpstr>Courier New</vt:lpstr>
      <vt:lpstr>Open Sans</vt:lpstr>
      <vt:lpstr>Open Sans Semibold</vt:lpstr>
      <vt:lpstr>Shruti</vt:lpstr>
      <vt:lpstr>Times New Roman</vt:lpstr>
      <vt:lpstr>Wingdings</vt:lpstr>
      <vt:lpstr>Office Theme</vt:lpstr>
      <vt:lpstr>UNIT-5 Inheritance</vt:lpstr>
      <vt:lpstr>Outline</vt:lpstr>
      <vt:lpstr>Concept of Inheritance</vt:lpstr>
      <vt:lpstr>Concept of Inheritance(Cont…)</vt:lpstr>
      <vt:lpstr>Inheritance </vt:lpstr>
      <vt:lpstr>Syntax to Inherit class</vt:lpstr>
      <vt:lpstr>Types of Inheritance</vt:lpstr>
      <vt:lpstr>1. Single Inheritance</vt:lpstr>
      <vt:lpstr>Simple Inheritance Program</vt:lpstr>
      <vt:lpstr>2. Multilevel Inheritance</vt:lpstr>
      <vt:lpstr>PowerPoint Presentation</vt:lpstr>
      <vt:lpstr>3. Multiple Inheritance</vt:lpstr>
      <vt:lpstr>PowerPoint Presentation</vt:lpstr>
      <vt:lpstr>4. Hierarchical Inheritance</vt:lpstr>
      <vt:lpstr>PowerPoint Presentation</vt:lpstr>
      <vt:lpstr>5. Hybrid Inheritance</vt:lpstr>
      <vt:lpstr>Hybrid Inheritance (Cont…)</vt:lpstr>
      <vt:lpstr>PowerPoint Presentation</vt:lpstr>
      <vt:lpstr>GTU Program</vt:lpstr>
      <vt:lpstr>Protected access modifier</vt:lpstr>
      <vt:lpstr>PowerPoint Presentation</vt:lpstr>
      <vt:lpstr>PowerPoint Presentation</vt:lpstr>
      <vt:lpstr>Class access modifiers </vt:lpstr>
      <vt:lpstr>Access modifiers</vt:lpstr>
      <vt:lpstr>PowerPoint Presentation</vt:lpstr>
      <vt:lpstr>Inheritance using Public Access</vt:lpstr>
      <vt:lpstr>Inheritance using Private Access</vt:lpstr>
      <vt:lpstr>Inheritance using Protected Access</vt:lpstr>
      <vt:lpstr>Visibility of inherited members </vt:lpstr>
      <vt:lpstr>Method Overriding </vt:lpstr>
      <vt:lpstr>PowerPoint Presentation</vt:lpstr>
      <vt:lpstr>Virtual Base Class</vt:lpstr>
      <vt:lpstr>Virtual base class (Cont…)</vt:lpstr>
      <vt:lpstr>PowerPoint Presentation</vt:lpstr>
      <vt:lpstr>Derived class constructor</vt:lpstr>
      <vt:lpstr>Derived class constructor (Cont…)</vt:lpstr>
      <vt:lpstr>Execution of base class constructor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admin</cp:lastModifiedBy>
  <cp:revision>1753</cp:revision>
  <dcterms:created xsi:type="dcterms:W3CDTF">2013-05-17T03:00:03Z</dcterms:created>
  <dcterms:modified xsi:type="dcterms:W3CDTF">2017-03-30T02:24:45Z</dcterms:modified>
</cp:coreProperties>
</file>