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380" r:id="rId3"/>
    <p:sldId id="381" r:id="rId4"/>
    <p:sldId id="382" r:id="rId5"/>
    <p:sldId id="383" r:id="rId6"/>
    <p:sldId id="387" r:id="rId7"/>
    <p:sldId id="388" r:id="rId8"/>
    <p:sldId id="389" r:id="rId9"/>
    <p:sldId id="390" r:id="rId10"/>
    <p:sldId id="393" r:id="rId11"/>
    <p:sldId id="392" r:id="rId12"/>
    <p:sldId id="394" r:id="rId13"/>
    <p:sldId id="396" r:id="rId14"/>
    <p:sldId id="395" r:id="rId15"/>
    <p:sldId id="397" r:id="rId16"/>
    <p:sldId id="401" r:id="rId17"/>
    <p:sldId id="398" r:id="rId18"/>
    <p:sldId id="399" r:id="rId19"/>
    <p:sldId id="400" r:id="rId20"/>
    <p:sldId id="407" r:id="rId21"/>
    <p:sldId id="402" r:id="rId22"/>
    <p:sldId id="404" r:id="rId23"/>
    <p:sldId id="405" r:id="rId24"/>
    <p:sldId id="406" r:id="rId25"/>
    <p:sldId id="408" r:id="rId26"/>
    <p:sldId id="409" r:id="rId27"/>
    <p:sldId id="410" r:id="rId28"/>
    <p:sldId id="384" r:id="rId29"/>
    <p:sldId id="385" r:id="rId30"/>
    <p:sldId id="386" r:id="rId31"/>
    <p:sldId id="32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Rhax0V6Te45IPZtVuUbAA==" hashData="Vp8OuVq8YCjup0UtkRb6YlMfwjXIsOUxytiVqA0pVvXW2UynXOZ39mZmlvduQq5AIi6tva05/Ep1DyTuOkavU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008000"/>
    <a:srgbClr val="385D8A"/>
    <a:srgbClr val="34495E"/>
    <a:srgbClr val="FDFDFD"/>
    <a:srgbClr val="EAEAEA"/>
    <a:srgbClr val="F8F8F8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6" autoAdjust="0"/>
    <p:restoredTop sz="96541" autoAdjust="0"/>
  </p:normalViewPr>
  <p:slideViewPr>
    <p:cSldViewPr>
      <p:cViewPr varScale="1">
        <p:scale>
          <a:sx n="60" d="100"/>
          <a:sy n="60" d="100"/>
        </p:scale>
        <p:origin x="148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return reference to the calling object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dirty="0" smtClean="0"/>
              <a:t>class Test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x; </a:t>
            </a:r>
            <a:r>
              <a:rPr lang="en-IN" dirty="0" err="1" smtClean="0"/>
              <a:t>int</a:t>
            </a:r>
            <a:r>
              <a:rPr lang="en-IN" dirty="0" smtClean="0"/>
              <a:t> y;</a:t>
            </a:r>
          </a:p>
          <a:p>
            <a:r>
              <a:rPr lang="en-IN" dirty="0" smtClean="0"/>
              <a:t>public:</a:t>
            </a:r>
          </a:p>
          <a:p>
            <a:r>
              <a:rPr lang="en-IN" dirty="0" smtClean="0"/>
              <a:t>  Test&amp; </a:t>
            </a:r>
            <a:r>
              <a:rPr lang="en-IN" dirty="0" err="1" smtClean="0"/>
              <a:t>setX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a) { x = a; return *this; }</a:t>
            </a:r>
          </a:p>
          <a:p>
            <a:r>
              <a:rPr lang="en-IN" dirty="0" smtClean="0"/>
              <a:t>  Test&amp; </a:t>
            </a:r>
            <a:r>
              <a:rPr lang="en-IN" dirty="0" err="1" smtClean="0"/>
              <a:t>setY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b) { y = b; return *this; }</a:t>
            </a:r>
          </a:p>
          <a:p>
            <a:r>
              <a:rPr lang="en-IN" dirty="0" smtClean="0"/>
              <a:t>  void print() { </a:t>
            </a:r>
            <a:r>
              <a:rPr lang="en-IN" dirty="0" err="1" smtClean="0"/>
              <a:t>cout</a:t>
            </a:r>
            <a:r>
              <a:rPr lang="en-IN" dirty="0" smtClean="0"/>
              <a:t> &lt;&lt; "x = " &lt;&lt; x &lt;&lt; " y = " &lt;&lt; y &lt;&lt; </a:t>
            </a:r>
            <a:r>
              <a:rPr lang="en-IN" dirty="0" err="1" smtClean="0"/>
              <a:t>endl</a:t>
            </a:r>
            <a:r>
              <a:rPr lang="en-IN" dirty="0" smtClean="0"/>
              <a:t>; }</a:t>
            </a:r>
          </a:p>
          <a:p>
            <a:r>
              <a:rPr lang="en-IN" dirty="0" smtClean="0"/>
              <a:t>};</a:t>
            </a:r>
          </a:p>
          <a:p>
            <a:r>
              <a:rPr lang="en-IN" dirty="0" smtClean="0"/>
              <a:t> 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Test obj1;</a:t>
            </a:r>
          </a:p>
          <a:p>
            <a:r>
              <a:rPr lang="en-IN" dirty="0" smtClean="0"/>
              <a:t>  obj1.setX(10).</a:t>
            </a:r>
            <a:r>
              <a:rPr lang="en-IN" dirty="0" err="1" smtClean="0"/>
              <a:t>setY</a:t>
            </a:r>
            <a:r>
              <a:rPr lang="en-IN" dirty="0" smtClean="0"/>
              <a:t>(20);</a:t>
            </a:r>
          </a:p>
          <a:p>
            <a:r>
              <a:rPr lang="en-IN" dirty="0" smtClean="0"/>
              <a:t>  obj1.print();</a:t>
            </a:r>
          </a:p>
          <a:p>
            <a:r>
              <a:rPr lang="en-IN" dirty="0" smtClean="0"/>
              <a:t>  return 0;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9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return reference to the calling object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dirty="0" smtClean="0"/>
              <a:t>class Test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x; </a:t>
            </a:r>
            <a:r>
              <a:rPr lang="en-IN" dirty="0" err="1" smtClean="0"/>
              <a:t>int</a:t>
            </a:r>
            <a:r>
              <a:rPr lang="en-IN" dirty="0" smtClean="0"/>
              <a:t> y;</a:t>
            </a:r>
          </a:p>
          <a:p>
            <a:r>
              <a:rPr lang="en-IN" dirty="0" smtClean="0"/>
              <a:t>public:</a:t>
            </a:r>
          </a:p>
          <a:p>
            <a:r>
              <a:rPr lang="en-IN" dirty="0" smtClean="0"/>
              <a:t>  Test&amp; </a:t>
            </a:r>
            <a:r>
              <a:rPr lang="en-IN" dirty="0" err="1" smtClean="0"/>
              <a:t>setX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a) { x = a; return *this; }</a:t>
            </a:r>
          </a:p>
          <a:p>
            <a:r>
              <a:rPr lang="en-IN" dirty="0" smtClean="0"/>
              <a:t>  Test&amp; </a:t>
            </a:r>
            <a:r>
              <a:rPr lang="en-IN" dirty="0" err="1" smtClean="0"/>
              <a:t>setY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b) { y = b; return *this; }</a:t>
            </a:r>
          </a:p>
          <a:p>
            <a:r>
              <a:rPr lang="en-IN" dirty="0" smtClean="0"/>
              <a:t>  void print() { </a:t>
            </a:r>
            <a:r>
              <a:rPr lang="en-IN" dirty="0" err="1" smtClean="0"/>
              <a:t>cout</a:t>
            </a:r>
            <a:r>
              <a:rPr lang="en-IN" dirty="0" smtClean="0"/>
              <a:t> &lt;&lt; "x = " &lt;&lt; x &lt;&lt; " y = " &lt;&lt; y &lt;&lt; </a:t>
            </a:r>
            <a:r>
              <a:rPr lang="en-IN" dirty="0" err="1" smtClean="0"/>
              <a:t>endl</a:t>
            </a:r>
            <a:r>
              <a:rPr lang="en-IN" dirty="0" smtClean="0"/>
              <a:t>; }</a:t>
            </a:r>
          </a:p>
          <a:p>
            <a:r>
              <a:rPr lang="en-IN" dirty="0" smtClean="0"/>
              <a:t>};</a:t>
            </a:r>
          </a:p>
          <a:p>
            <a:r>
              <a:rPr lang="en-IN" dirty="0" smtClean="0"/>
              <a:t> 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Test obj1;</a:t>
            </a:r>
          </a:p>
          <a:p>
            <a:r>
              <a:rPr lang="en-IN" dirty="0" smtClean="0"/>
              <a:t>  obj1.setX(10).</a:t>
            </a:r>
            <a:r>
              <a:rPr lang="en-IN" dirty="0" err="1" smtClean="0"/>
              <a:t>setY</a:t>
            </a:r>
            <a:r>
              <a:rPr lang="en-IN" dirty="0" smtClean="0"/>
              <a:t>(20);</a:t>
            </a:r>
          </a:p>
          <a:p>
            <a:r>
              <a:rPr lang="en-IN" dirty="0" smtClean="0"/>
              <a:t>  obj1.print();</a:t>
            </a:r>
          </a:p>
          <a:p>
            <a:r>
              <a:rPr lang="en-IN" dirty="0" smtClean="0"/>
              <a:t>  return 0;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9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4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Unit-6 Polymorphism </a:t>
            </a:r>
            <a:r>
              <a:rPr lang="da-DK" sz="160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7467600" cy="3200401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UNIT-6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C++ </a:t>
            </a:r>
            <a:r>
              <a:rPr lang="en-IN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Polymorphism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5" t="6451" r="19355" b="6453"/>
          <a:stretch/>
        </p:blipFill>
        <p:spPr>
          <a:xfrm>
            <a:off x="7653963" y="116632"/>
            <a:ext cx="1368152" cy="1944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165" y="4757302"/>
            <a:ext cx="33522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Test o1;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o1.SetData();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o1.DisplayData(); 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200" dirty="0"/>
          </a:p>
        </p:txBody>
      </p:sp>
      <p:sp>
        <p:nvSpPr>
          <p:cNvPr id="3" name="Rectangle 2"/>
          <p:cNvSpPr/>
          <p:nvPr/>
        </p:nvSpPr>
        <p:spPr>
          <a:xfrm>
            <a:off x="130147" y="116632"/>
            <a:ext cx="48739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mark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70;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6.5;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"Mark=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mark;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;</a:t>
            </a:r>
            <a:endParaRPr lang="en-IN" sz="2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0152" y="-38312"/>
            <a:ext cx="3013348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IN" dirty="0" smtClean="0"/>
              <a:t> pointer</a:t>
            </a:r>
            <a:endParaRPr lang="en-IN" dirty="0"/>
          </a:p>
        </p:txBody>
      </p:sp>
      <p:sp>
        <p:nvSpPr>
          <p:cNvPr id="6" name="Line Callout 1 5"/>
          <p:cNvSpPr/>
          <p:nvPr/>
        </p:nvSpPr>
        <p:spPr>
          <a:xfrm>
            <a:off x="4211960" y="4282439"/>
            <a:ext cx="4741540" cy="1661356"/>
          </a:xfrm>
          <a:prstGeom prst="borderCallout1">
            <a:avLst>
              <a:gd name="adj1" fmla="val 48"/>
              <a:gd name="adj2" fmla="val -23"/>
              <a:gd name="adj3" fmla="val 88286"/>
              <a:gd name="adj4" fmla="val -3223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When a member function is called, it automatically passes a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pointer</a:t>
            </a:r>
            <a:r>
              <a:rPr lang="en-IN" sz="2400" dirty="0" smtClean="0">
                <a:solidFill>
                  <a:schemeClr val="tx1"/>
                </a:solidFill>
              </a:rPr>
              <a:t> to invoking object.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560" y="5769260"/>
            <a:ext cx="212423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ine Callout 1 7"/>
          <p:cNvSpPr/>
          <p:nvPr/>
        </p:nvSpPr>
        <p:spPr>
          <a:xfrm>
            <a:off x="4103948" y="627098"/>
            <a:ext cx="4921560" cy="2772308"/>
          </a:xfrm>
          <a:prstGeom prst="borderCallout1">
            <a:avLst>
              <a:gd name="adj1" fmla="val 126"/>
              <a:gd name="adj2" fmla="val 218"/>
              <a:gd name="adj3" fmla="val 60836"/>
              <a:gd name="adj4" fmla="val -2767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Within member function, the members can be accessed directly, without any object or class qualification.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But implicitly members are being accessed   using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2400" dirty="0" smtClean="0">
                <a:solidFill>
                  <a:schemeClr val="tx1"/>
                </a:solidFill>
              </a:rPr>
              <a:t> pointer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353" y="2204864"/>
            <a:ext cx="180020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330885" y="2237595"/>
            <a:ext cx="2397507" cy="654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this-&gt;mark = 70;</a:t>
            </a:r>
          </a:p>
          <a:p>
            <a:pPr algn="ctr"/>
            <a:r>
              <a:rPr lang="en-IN" sz="2200" dirty="0">
                <a:solidFill>
                  <a:schemeClr val="tx1"/>
                </a:solidFill>
              </a:rPr>
              <a:t>t</a:t>
            </a:r>
            <a:r>
              <a:rPr lang="en-IN" sz="2200" dirty="0" smtClean="0">
                <a:solidFill>
                  <a:schemeClr val="tx1"/>
                </a:solidFill>
              </a:rPr>
              <a:t>his-&gt;</a:t>
            </a:r>
            <a:r>
              <a:rPr lang="en-IN" sz="2200" dirty="0" err="1" smtClean="0">
                <a:solidFill>
                  <a:schemeClr val="tx1"/>
                </a:solidFill>
              </a:rPr>
              <a:t>spi</a:t>
            </a:r>
            <a:r>
              <a:rPr lang="en-IN" sz="2200" dirty="0" smtClean="0">
                <a:solidFill>
                  <a:schemeClr val="tx1"/>
                </a:solidFill>
              </a:rPr>
              <a:t> = 6.5 ;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4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IN" dirty="0"/>
              <a:t> </a:t>
            </a:r>
            <a:r>
              <a:rPr lang="en-IN" dirty="0" smtClean="0"/>
              <a:t>pointer(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‘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IN" dirty="0"/>
              <a:t>’ pointer represent an object that invoke or call a member function.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will point to the object for which member function is called.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is automatically passed to a member function when it is called.</a:t>
            </a:r>
          </a:p>
          <a:p>
            <a:pPr algn="just"/>
            <a:r>
              <a:rPr lang="en-IN" dirty="0" smtClean="0"/>
              <a:t>It is also called as implicit argument to all member function.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426" y="4233393"/>
            <a:ext cx="8680187" cy="20162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Note: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</a:rPr>
              <a:t>Friend functions </a:t>
            </a:r>
            <a:r>
              <a:rPr lang="en-IN" sz="2400" dirty="0" smtClean="0">
                <a:solidFill>
                  <a:schemeClr val="tx1"/>
                </a:solidFill>
              </a:rPr>
              <a:t>can not be accessed using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IN" sz="2400" dirty="0">
                <a:solidFill>
                  <a:schemeClr val="tx1"/>
                </a:solidFill>
              </a:rPr>
              <a:t> pointer, because friends are not members of a class.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IN" sz="2400" dirty="0" smtClean="0">
                <a:solidFill>
                  <a:schemeClr val="tx1"/>
                </a:solidFill>
              </a:rPr>
              <a:t>Only </a:t>
            </a:r>
            <a:r>
              <a:rPr lang="en-IN" sz="2400" dirty="0">
                <a:solidFill>
                  <a:schemeClr val="tx1"/>
                </a:solidFill>
              </a:rPr>
              <a:t>member functions have a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IN" sz="2400" dirty="0">
                <a:solidFill>
                  <a:schemeClr val="tx1"/>
                </a:solidFill>
              </a:rPr>
              <a:t> pointer.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en-IN" sz="2400" dirty="0" smtClean="0">
                <a:solidFill>
                  <a:schemeClr val="tx1"/>
                </a:solidFill>
              </a:rPr>
              <a:t> member function does not have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IN" sz="2400" dirty="0" smtClean="0">
                <a:solidFill>
                  <a:schemeClr val="tx1"/>
                </a:solidFill>
              </a:rPr>
              <a:t> pointer.</a:t>
            </a:r>
          </a:p>
        </p:txBody>
      </p:sp>
    </p:spTree>
    <p:extLst>
      <p:ext uri="{BB962C8B-B14F-4D97-AF65-F5344CB8AC3E}">
        <p14:creationId xmlns:p14="http://schemas.microsoft.com/office/powerpoint/2010/main" val="1124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62216" y="25345"/>
            <a:ext cx="4853027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IN" dirty="0" smtClean="0"/>
              <a:t> pointer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5516" y="116632"/>
            <a:ext cx="550861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sample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a,b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input(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a,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a + 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= a - 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output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 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&lt;&lt;b;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sample ob1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a=5,b=8;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ob1.input(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a,b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ob1.output();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7" name="Rectangular Callout 6"/>
          <p:cNvSpPr/>
          <p:nvPr/>
        </p:nvSpPr>
        <p:spPr>
          <a:xfrm>
            <a:off x="4788024" y="2240868"/>
            <a:ext cx="4104456" cy="1152128"/>
          </a:xfrm>
          <a:prstGeom prst="wedgeRectCallout">
            <a:avLst>
              <a:gd name="adj1" fmla="val -75504"/>
              <a:gd name="adj2" fmla="val -5353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IN" sz="2400" dirty="0">
                <a:solidFill>
                  <a:schemeClr val="tx1"/>
                </a:solidFill>
              </a:rPr>
              <a:t> pointer is used when local variable’s name is same as member’s </a:t>
            </a:r>
            <a:r>
              <a:rPr lang="en-IN" sz="2400" dirty="0" smtClean="0">
                <a:solidFill>
                  <a:schemeClr val="tx1"/>
                </a:solidFill>
              </a:rPr>
              <a:t>name.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52990" y="1511170"/>
            <a:ext cx="26779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151765" y="1507885"/>
            <a:ext cx="26779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703597" y="1880803"/>
            <a:ext cx="1016963" cy="631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480958" y="5540281"/>
            <a:ext cx="1353578" cy="356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7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58847"/>
            <a:ext cx="8784976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2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x){age=x;}</a:t>
            </a:r>
          </a:p>
          <a:p>
            <a:pPr lvl="2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display(){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"Age="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&lt;&lt;age;}</a:t>
            </a:r>
          </a:p>
          <a:p>
            <a:pPr lvl="2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person&amp;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olderperson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(person p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3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(age &gt;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p.age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lvl="3"/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3"/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3"/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p;</a:t>
            </a:r>
          </a:p>
          <a:p>
            <a:pPr lvl="2"/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 r(35),h(30);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 o=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r.olderperson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(h);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o.display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4" name="Line Callout 1 3"/>
          <p:cNvSpPr/>
          <p:nvPr/>
        </p:nvSpPr>
        <p:spPr>
          <a:xfrm>
            <a:off x="4932040" y="2708920"/>
            <a:ext cx="4032448" cy="900100"/>
          </a:xfrm>
          <a:prstGeom prst="borderCallout1">
            <a:avLst>
              <a:gd name="adj1" fmla="val 530"/>
              <a:gd name="adj2" fmla="val 184"/>
              <a:gd name="adj3" fmla="val -33209"/>
              <a:gd name="adj4" fmla="val -6692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IN" sz="2400" dirty="0">
                <a:solidFill>
                  <a:schemeClr val="tx1"/>
                </a:solidFill>
              </a:rPr>
              <a:t> pointer is used to return reference to the calling </a:t>
            </a:r>
            <a:r>
              <a:rPr lang="en-IN" sz="2400" dirty="0" smtClean="0">
                <a:solidFill>
                  <a:schemeClr val="tx1"/>
                </a:solidFill>
              </a:rPr>
              <a:t>object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62216" y="25345"/>
            <a:ext cx="4853027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IN" dirty="0" smtClean="0"/>
              <a:t> pointer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07504" y="80628"/>
            <a:ext cx="734481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Test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Test&amp;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setX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a) { x = a;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Test&amp;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setY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 { y = b;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print()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 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x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y 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Test obj1;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obj1.setX(10).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setY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(20);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obj1.print();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4932040" y="2708920"/>
            <a:ext cx="4032448" cy="900100"/>
          </a:xfrm>
          <a:prstGeom prst="borderCallout1">
            <a:avLst>
              <a:gd name="adj1" fmla="val 530"/>
              <a:gd name="adj2" fmla="val 184"/>
              <a:gd name="adj3" fmla="val -60857"/>
              <a:gd name="adj4" fmla="val -9131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IN" sz="2400" dirty="0">
                <a:solidFill>
                  <a:schemeClr val="tx1"/>
                </a:solidFill>
              </a:rPr>
              <a:t> pointer is used to return reference to the calling </a:t>
            </a:r>
            <a:r>
              <a:rPr lang="en-IN" sz="2400" dirty="0" smtClean="0">
                <a:solidFill>
                  <a:schemeClr val="tx1"/>
                </a:solidFill>
              </a:rPr>
              <a:t>object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503195"/>
            <a:ext cx="900100" cy="612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3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to derived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We </a:t>
            </a:r>
            <a:r>
              <a:rPr lang="en-IN" dirty="0"/>
              <a:t>can use pointers not only to the base objects but also to the objects of derived classes.</a:t>
            </a:r>
          </a:p>
          <a:p>
            <a:pPr algn="just"/>
            <a:r>
              <a:rPr lang="en-IN" dirty="0" smtClean="0"/>
              <a:t>A </a:t>
            </a:r>
            <a:r>
              <a:rPr lang="en-IN" dirty="0"/>
              <a:t>single pointer variable </a:t>
            </a:r>
            <a:r>
              <a:rPr lang="en-IN" dirty="0" smtClean="0"/>
              <a:t>of base type can </a:t>
            </a:r>
            <a:r>
              <a:rPr lang="en-IN" dirty="0"/>
              <a:t>be made to point to objects belonging to </a:t>
            </a:r>
            <a:r>
              <a:rPr lang="en-IN" dirty="0" smtClean="0"/>
              <a:t>base as well as derived classes.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/>
              <a:t>example:</a:t>
            </a:r>
          </a:p>
          <a:p>
            <a:pPr marL="400050" lvl="1" indent="0">
              <a:buNone/>
            </a:pPr>
            <a:r>
              <a:rPr lang="en-IN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 *</a:t>
            </a:r>
            <a:r>
              <a:rPr lang="en-IN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</a:t>
            </a:r>
          </a:p>
          <a:p>
            <a:pPr marL="400050" lvl="1" indent="0">
              <a:buNone/>
            </a:pPr>
            <a:r>
              <a:rPr lang="en-IN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 b; </a:t>
            </a:r>
          </a:p>
          <a:p>
            <a:pPr marL="400050" lvl="1" indent="0">
              <a:buNone/>
            </a:pPr>
            <a:r>
              <a:rPr lang="en-IN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Derived d;</a:t>
            </a:r>
          </a:p>
          <a:p>
            <a:pPr marL="400050" lvl="1" indent="0">
              <a:buNone/>
            </a:pPr>
            <a:r>
              <a:rPr lang="en-IN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&amp;b; //points to base object</a:t>
            </a:r>
            <a:endParaRPr lang="en-IN" dirty="0"/>
          </a:p>
          <a:p>
            <a:r>
              <a:rPr lang="en-IN" dirty="0" smtClean="0"/>
              <a:t>We </a:t>
            </a:r>
            <a:r>
              <a:rPr lang="en-IN" dirty="0"/>
              <a:t>can make </a:t>
            </a:r>
            <a:r>
              <a:rPr lang="en-IN" dirty="0" err="1"/>
              <a:t>ptr</a:t>
            </a:r>
            <a:r>
              <a:rPr lang="en-IN" dirty="0"/>
              <a:t> to point to the object d as </a:t>
            </a:r>
            <a:r>
              <a:rPr lang="en-IN" dirty="0" smtClean="0"/>
              <a:t>follows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highlight>
                  <a:srgbClr val="FFFFFF"/>
                </a:highlight>
              </a:rPr>
              <a:t>      </a:t>
            </a:r>
            <a:r>
              <a:rPr lang="en-I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&amp;d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//base pointer point to derived object</a:t>
            </a:r>
            <a:endParaRPr lang="en-IN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072223" y="2956511"/>
            <a:ext cx="1139210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905" y="2917130"/>
            <a:ext cx="67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/>
              <a:t>ptr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7056276" y="2960855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6276" y="345349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1000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700778" y="2963587"/>
            <a:ext cx="39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b</a:t>
            </a:r>
            <a:endParaRPr lang="en-IN" sz="2000" dirty="0"/>
          </a:p>
        </p:txBody>
      </p:sp>
      <p:sp>
        <p:nvSpPr>
          <p:cNvPr id="10" name="Rectangle 9"/>
          <p:cNvSpPr/>
          <p:nvPr/>
        </p:nvSpPr>
        <p:spPr>
          <a:xfrm>
            <a:off x="7096822" y="3989815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6822" y="448245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2</a:t>
            </a:r>
            <a:r>
              <a:rPr lang="en-IN" sz="2000" dirty="0" smtClean="0"/>
              <a:t>000</a:t>
            </a:r>
            <a:endParaRPr lang="en-I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41324" y="3998334"/>
            <a:ext cx="39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</a:t>
            </a:r>
            <a:endParaRPr lang="en-IN" sz="2000" dirty="0"/>
          </a:p>
        </p:txBody>
      </p:sp>
      <p:sp>
        <p:nvSpPr>
          <p:cNvPr id="13" name="Rectangle 12"/>
          <p:cNvSpPr/>
          <p:nvPr/>
        </p:nvSpPr>
        <p:spPr>
          <a:xfrm>
            <a:off x="4067944" y="2946807"/>
            <a:ext cx="11376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1000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8476" y="2960855"/>
            <a:ext cx="11376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2000</a:t>
            </a:r>
            <a:endParaRPr lang="en-IN" sz="2000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207154" y="2853595"/>
            <a:ext cx="1493624" cy="707886"/>
            <a:chOff x="5207154" y="2853595"/>
            <a:chExt cx="1493624" cy="707886"/>
          </a:xfrm>
        </p:grpSpPr>
        <p:cxnSp>
          <p:nvCxnSpPr>
            <p:cNvPr id="18" name="Straight Arrow Connector 17"/>
            <p:cNvCxnSpPr>
              <a:endCxn id="9" idx="1"/>
            </p:cNvCxnSpPr>
            <p:nvPr/>
          </p:nvCxnSpPr>
          <p:spPr>
            <a:xfrm>
              <a:off x="5207154" y="3216777"/>
              <a:ext cx="1493624" cy="842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256076" y="2853595"/>
              <a:ext cx="13321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Pointer to</a:t>
              </a:r>
            </a:p>
            <a:p>
              <a:r>
                <a:rPr lang="en-IN" sz="2000" dirty="0" smtClean="0"/>
                <a:t>Base class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35996" y="3496571"/>
            <a:ext cx="2205328" cy="1064205"/>
            <a:chOff x="4535996" y="3496571"/>
            <a:chExt cx="2205328" cy="1064205"/>
          </a:xfrm>
        </p:grpSpPr>
        <p:cxnSp>
          <p:nvCxnSpPr>
            <p:cNvPr id="22" name="Straight Arrow Connector 21"/>
            <p:cNvCxnSpPr>
              <a:stCxn id="5" idx="2"/>
              <a:endCxn id="12" idx="1"/>
            </p:cNvCxnSpPr>
            <p:nvPr/>
          </p:nvCxnSpPr>
          <p:spPr>
            <a:xfrm>
              <a:off x="4641828" y="3496571"/>
              <a:ext cx="2099496" cy="76337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35996" y="3852890"/>
              <a:ext cx="15979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Pointer to derived class</a:t>
              </a:r>
              <a:endParaRPr lang="en-I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353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/>
      <p:bldP spid="13" grpId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80628"/>
            <a:ext cx="50045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 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show(){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"Base\n"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Derv1 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 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show(){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"Derv1\n"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854" y="3801814"/>
            <a:ext cx="48881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Derv1 dv1; </a:t>
            </a:r>
            <a:endParaRPr lang="en-IN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en-IN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&amp;dv1; </a:t>
            </a:r>
            <a:endParaRPr lang="en-IN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&gt;show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lvl="1"/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((Derv1 *)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)-&gt;show();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5580112" y="4725144"/>
            <a:ext cx="3132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Output:</a:t>
            </a:r>
          </a:p>
          <a:p>
            <a:r>
              <a:rPr lang="en-IN" sz="2400" dirty="0" smtClean="0"/>
              <a:t>Base</a:t>
            </a:r>
            <a:endParaRPr lang="en-IN" sz="2400" dirty="0"/>
          </a:p>
          <a:p>
            <a:r>
              <a:rPr lang="en-IN" sz="2400" dirty="0" smtClean="0"/>
              <a:t>Derv1</a:t>
            </a:r>
            <a:endParaRPr lang="en-IN" sz="2400" dirty="0"/>
          </a:p>
        </p:txBody>
      </p:sp>
      <p:sp>
        <p:nvSpPr>
          <p:cNvPr id="2" name="Rectangular Callout 1"/>
          <p:cNvSpPr/>
          <p:nvPr/>
        </p:nvSpPr>
        <p:spPr>
          <a:xfrm>
            <a:off x="5004048" y="2744924"/>
            <a:ext cx="3312368" cy="1121356"/>
          </a:xfrm>
          <a:prstGeom prst="wedgeRectCallout">
            <a:avLst>
              <a:gd name="adj1" fmla="val -153969"/>
              <a:gd name="adj2" fmla="val 16262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Derived type casted to base type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13069" y="3241136"/>
            <a:ext cx="3312368" cy="1121356"/>
          </a:xfrm>
          <a:prstGeom prst="wedgeRectCallout">
            <a:avLst>
              <a:gd name="adj1" fmla="val -130906"/>
              <a:gd name="adj2" fmla="val 17707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Base pointer explicitly casted into derived type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to derived class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We </a:t>
            </a:r>
            <a:r>
              <a:rPr lang="en-IN" dirty="0"/>
              <a:t>can access those members of derived class which are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inherited from base class </a:t>
            </a:r>
            <a:r>
              <a:rPr lang="en-IN" dirty="0"/>
              <a:t>by base class pointer. </a:t>
            </a:r>
          </a:p>
          <a:p>
            <a:pPr algn="just"/>
            <a:r>
              <a:rPr lang="en-IN" dirty="0" smtClean="0"/>
              <a:t>But </a:t>
            </a:r>
            <a:r>
              <a:rPr lang="en-IN" dirty="0"/>
              <a:t>we cannot access original member of derived class which are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not inherited </a:t>
            </a:r>
            <a:r>
              <a:rPr lang="en-IN" dirty="0" smtClean="0"/>
              <a:t>from </a:t>
            </a:r>
            <a:r>
              <a:rPr lang="en-IN" dirty="0"/>
              <a:t>base </a:t>
            </a:r>
            <a:r>
              <a:rPr lang="en-IN" dirty="0" smtClean="0"/>
              <a:t>class using base class pointer.</a:t>
            </a:r>
            <a:endParaRPr lang="en-IN" dirty="0"/>
          </a:p>
          <a:p>
            <a:pPr algn="just"/>
            <a:r>
              <a:rPr lang="en-IN" dirty="0" smtClean="0"/>
              <a:t>We </a:t>
            </a:r>
            <a:r>
              <a:rPr lang="en-IN" dirty="0"/>
              <a:t>can access original member of derived class which are not inherited by using pointer of derived class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60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751" y="188640"/>
            <a:ext cx="55806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show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lvl="1"/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nb</a:t>
            </a:r>
            <a:r>
              <a:rPr lang="en-IN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derived : 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show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lvl="1"/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b="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b&lt;&lt;</a:t>
            </a:r>
            <a:r>
              <a:rPr lang="en-IN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d="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&lt;&lt;d;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08204" y="44625"/>
            <a:ext cx="2689312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smtClean="0"/>
              <a:t>Program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0136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751" y="188640"/>
            <a:ext cx="55806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36096" y="44624"/>
            <a:ext cx="366142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smtClean="0"/>
              <a:t>Program (</a:t>
            </a:r>
            <a:r>
              <a:rPr lang="en-IN" sz="3600" dirty="0" err="1" smtClean="0"/>
              <a:t>Cont</a:t>
            </a:r>
            <a:r>
              <a:rPr lang="en-IN" sz="3600" dirty="0" smtClean="0"/>
              <a:t>…)</a:t>
            </a:r>
            <a:endParaRPr lang="en-IN" sz="3600" dirty="0"/>
          </a:p>
        </p:txBody>
      </p:sp>
      <p:sp>
        <p:nvSpPr>
          <p:cNvPr id="2" name="Rectangle 1"/>
          <p:cNvSpPr/>
          <p:nvPr/>
        </p:nvSpPr>
        <p:spPr>
          <a:xfrm>
            <a:off x="156125" y="104056"/>
            <a:ext cx="871296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B1;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derived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D1;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 *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=&amp;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B1;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nBase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 pointer assign address of base class object"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-&gt;b=100;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-&gt;show();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=&amp;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D1;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-&gt;b=200;</a:t>
            </a:r>
          </a:p>
          <a:p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nBase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 pointer assign address of derived class object"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-&gt;show();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derived *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=&amp;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D1;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nDerived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 pointer assign address of derived class object"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-&gt;d=300;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-&gt;show();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449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Pointers in C</a:t>
            </a:r>
            <a:r>
              <a:rPr lang="en-IN" dirty="0" smtClean="0"/>
              <a:t>++</a:t>
            </a:r>
          </a:p>
          <a:p>
            <a:r>
              <a:rPr lang="en-IN" dirty="0" smtClean="0"/>
              <a:t>Pointers </a:t>
            </a:r>
            <a:r>
              <a:rPr lang="en-IN" dirty="0"/>
              <a:t>and </a:t>
            </a:r>
            <a:r>
              <a:rPr lang="en-IN" dirty="0" smtClean="0"/>
              <a:t>Objects</a:t>
            </a:r>
          </a:p>
          <a:p>
            <a:r>
              <a:rPr lang="en-IN" dirty="0"/>
              <a:t>this </a:t>
            </a:r>
            <a:r>
              <a:rPr lang="en-IN" dirty="0" smtClean="0"/>
              <a:t>pointer</a:t>
            </a:r>
          </a:p>
          <a:p>
            <a:r>
              <a:rPr lang="en-IN" dirty="0"/>
              <a:t>virtual and pure virtual </a:t>
            </a:r>
            <a:r>
              <a:rPr lang="en-IN" dirty="0" smtClean="0"/>
              <a:t>functions</a:t>
            </a:r>
          </a:p>
          <a:p>
            <a:r>
              <a:rPr lang="en-IN" dirty="0"/>
              <a:t>Implementing polymorphism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48400" y="106363"/>
            <a:ext cx="25908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IN" b="1" dirty="0" smtClean="0">
                <a:latin typeface="+mj-lt"/>
              </a:rPr>
              <a:t>Weightage: 10%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751" y="188640"/>
            <a:ext cx="55806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36096" y="44624"/>
            <a:ext cx="366142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smtClean="0"/>
              <a:t>Program (</a:t>
            </a:r>
            <a:r>
              <a:rPr lang="en-IN" sz="3600" dirty="0" err="1" smtClean="0"/>
              <a:t>Cont</a:t>
            </a:r>
            <a:r>
              <a:rPr lang="en-IN" sz="3600" dirty="0" smtClean="0"/>
              <a:t>…)</a:t>
            </a:r>
            <a:endParaRPr lang="en-IN" sz="3600" dirty="0"/>
          </a:p>
        </p:txBody>
      </p:sp>
      <p:sp>
        <p:nvSpPr>
          <p:cNvPr id="2" name="Rectangle 1"/>
          <p:cNvSpPr/>
          <p:nvPr/>
        </p:nvSpPr>
        <p:spPr>
          <a:xfrm>
            <a:off x="156125" y="104056"/>
            <a:ext cx="871296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B1;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derived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D1;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 *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=&amp;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B1;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nBase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 pointer assign address of base class object"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-&gt;b=100;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-&gt;show();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=&amp;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D1;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-&gt;b=200;</a:t>
            </a:r>
          </a:p>
          <a:p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nBase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 pointer assign address of derived class object"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-&gt;show();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derived *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=&amp;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D1;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nDerived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 pointer assign address of derived class object"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-&gt;d=300;</a:t>
            </a:r>
          </a:p>
          <a:p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-&gt;show();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3416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Base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It is a run time polymorphism.</a:t>
            </a:r>
            <a:endParaRPr lang="en-IN" dirty="0"/>
          </a:p>
          <a:p>
            <a:pPr lvl="0" algn="just"/>
            <a:r>
              <a:rPr lang="en-US" dirty="0"/>
              <a:t>Base class and derived class have same function name and base class pointer is assigned address of derived class object then also pointer will execute base class function.</a:t>
            </a:r>
            <a:endParaRPr lang="en-IN" dirty="0"/>
          </a:p>
          <a:p>
            <a:pPr lvl="0" algn="just"/>
            <a:r>
              <a:rPr lang="en-US" dirty="0"/>
              <a:t>After making virtual function, the compiler will determine which function to execute at run time on the basis of assigned address to pointer of base class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07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80628"/>
            <a:ext cx="50045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 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 void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show(){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"Base\n"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Derv1 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 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show(){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"Derv1\n"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Derv2 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 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show(){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"Derv2\n"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0152" y="188640"/>
            <a:ext cx="27363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Derv1 dv1; </a:t>
            </a:r>
            <a:endParaRPr lang="en-IN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Derv2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dv2; </a:t>
            </a:r>
            <a:endParaRPr lang="en-IN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en-IN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&amp;dv1; </a:t>
            </a:r>
            <a:endParaRPr lang="en-IN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&gt;show(); </a:t>
            </a:r>
            <a:endParaRPr lang="en-IN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&amp;dv2; </a:t>
            </a:r>
            <a:endParaRPr lang="en-IN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&gt;show();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3609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80112" y="4725144"/>
            <a:ext cx="3132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Output:</a:t>
            </a:r>
          </a:p>
          <a:p>
            <a:r>
              <a:rPr lang="en-IN" sz="2400" dirty="0" smtClean="0"/>
              <a:t>Derv1</a:t>
            </a:r>
            <a:endParaRPr lang="en-IN" sz="2400" dirty="0"/>
          </a:p>
          <a:p>
            <a:r>
              <a:rPr lang="en-IN" sz="2400" dirty="0" smtClean="0"/>
              <a:t>Derv2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173725" y="888532"/>
            <a:ext cx="1224136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2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535965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5301208"/>
            <a:ext cx="882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/>
              <a:t>When a function is made virtual, C++ determines which function to use at run time based on the type of object pointed by the base pointer, rather than the type of </a:t>
            </a:r>
            <a:r>
              <a:rPr lang="en-IN" sz="2400" dirty="0" err="1" smtClean="0"/>
              <a:t>poinnter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60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Rules for virtual base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The virtual functions must be member of any </a:t>
            </a:r>
            <a:r>
              <a:rPr lang="en-US" dirty="0" smtClean="0"/>
              <a:t>class. </a:t>
            </a:r>
            <a:endParaRPr lang="en-IN" dirty="0" smtClean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They cannot be static members.</a:t>
            </a:r>
            <a:endParaRPr lang="en-IN" dirty="0" smtClean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They </a:t>
            </a:r>
            <a:r>
              <a:rPr lang="en-US" dirty="0"/>
              <a:t>are accessed by using object pointers.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A virtual function can be a friend of another class.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A virtual function in a base class must be defined, even though it may not be used.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cannot have virtual constructors, but we can have virtual destructors.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The derived class pointer cannot point to the object of base class.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When a base pointer points to a derived class, then also it is incremented or decremented only relative to its base type. </a:t>
            </a:r>
            <a:r>
              <a:rPr lang="en-US" dirty="0" smtClean="0"/>
              <a:t>Therefore </a:t>
            </a:r>
            <a:r>
              <a:rPr lang="en-US" dirty="0"/>
              <a:t>we should not use this method to move the pointer to the next object.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If a virtual function is defined in base class, it need not be necessarily redefined in the derived class. In such cases, call will invoke the base class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69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Pure virtual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pure virtual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/>
              <a:t> means ‘do nothing’ function.</a:t>
            </a:r>
            <a:endParaRPr lang="en-IN" dirty="0"/>
          </a:p>
          <a:p>
            <a:pPr lvl="0" algn="just"/>
            <a:r>
              <a:rPr lang="en-US" dirty="0"/>
              <a:t>We can say empty function.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pure virtual function</a:t>
            </a:r>
            <a:r>
              <a:rPr lang="en-US" dirty="0"/>
              <a:t> has no definition relative to the base class.</a:t>
            </a:r>
            <a:endParaRPr lang="en-IN" dirty="0"/>
          </a:p>
          <a:p>
            <a:pPr lvl="0" algn="just"/>
            <a:r>
              <a:rPr lang="en-US" dirty="0"/>
              <a:t>Programmers have to redefine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pure virtual function</a:t>
            </a:r>
            <a:r>
              <a:rPr lang="en-US" dirty="0"/>
              <a:t> in derived class, because it has no definition in base class.</a:t>
            </a:r>
            <a:endParaRPr lang="en-IN" dirty="0"/>
          </a:p>
          <a:p>
            <a:pPr lvl="0" algn="just"/>
            <a:r>
              <a:rPr lang="en-US" dirty="0"/>
              <a:t>A class containing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pure virtual function</a:t>
            </a:r>
            <a:r>
              <a:rPr lang="en-US" dirty="0"/>
              <a:t> cannot be used to create any direct objects of its own. </a:t>
            </a:r>
            <a:endParaRPr lang="en-IN" dirty="0"/>
          </a:p>
          <a:p>
            <a:pPr lvl="0" algn="just"/>
            <a:r>
              <a:rPr lang="en-US" dirty="0"/>
              <a:t>This type of class is also called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abstract class</a:t>
            </a:r>
            <a:r>
              <a:rPr lang="en-US" dirty="0"/>
              <a:t>.</a:t>
            </a:r>
            <a:endParaRPr lang="en-IN" dirty="0"/>
          </a:p>
          <a:p>
            <a:pPr marL="0" lvl="0" indent="0" algn="just">
              <a:buNone/>
            </a:pPr>
            <a:r>
              <a:rPr lang="en-US" b="1" dirty="0"/>
              <a:t>Syntax:</a:t>
            </a:r>
            <a:endParaRPr lang="en-IN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pitchFamily="49" charset="0"/>
              </a:rPr>
              <a:t>virtual </a:t>
            </a:r>
            <a:r>
              <a:rPr lang="en-US" dirty="0">
                <a:latin typeface="Consolas" pitchFamily="49" charset="0"/>
              </a:rPr>
              <a:t>void display() = 0; </a:t>
            </a:r>
            <a:endParaRPr lang="en-US" dirty="0" smtClean="0">
              <a:latin typeface="Consolas" pitchFamily="49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onsolas" pitchFamily="49" charset="0"/>
              </a:rPr>
              <a:t>                  OR </a:t>
            </a:r>
          </a:p>
          <a:p>
            <a:pPr marL="0" indent="0" algn="just">
              <a:buNone/>
            </a:pPr>
            <a:r>
              <a:rPr lang="en-US" dirty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virtual </a:t>
            </a:r>
            <a:r>
              <a:rPr lang="en-US" dirty="0">
                <a:latin typeface="Consolas" pitchFamily="49" charset="0"/>
              </a:rPr>
              <a:t>void display() {}</a:t>
            </a:r>
            <a:endParaRPr lang="en-IN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6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516" y="152636"/>
            <a:ext cx="664248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Shape{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getData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 x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calculateArea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 0;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Square :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Shape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calculateArea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{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l*l;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Circle :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Shape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calculateArea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{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3.14*l*l;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  <p:sp>
        <p:nvSpPr>
          <p:cNvPr id="5" name="Rectangle 4"/>
          <p:cNvSpPr/>
          <p:nvPr/>
        </p:nvSpPr>
        <p:spPr>
          <a:xfrm>
            <a:off x="1331640" y="1863467"/>
            <a:ext cx="5400600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ular Callout 5"/>
          <p:cNvSpPr/>
          <p:nvPr/>
        </p:nvSpPr>
        <p:spPr>
          <a:xfrm>
            <a:off x="4103948" y="872716"/>
            <a:ext cx="3924436" cy="576064"/>
          </a:xfrm>
          <a:prstGeom prst="wedgeRectCallout">
            <a:avLst>
              <a:gd name="adj1" fmla="val -106701"/>
              <a:gd name="adj2" fmla="val -10962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This is called abstract class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88024" y="8620"/>
            <a:ext cx="4165476" cy="5863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3600" dirty="0" smtClean="0"/>
              <a:t>Program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287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24644"/>
            <a:ext cx="88209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Square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Circle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length to calculate the area of a square</a:t>
            </a:r>
            <a:r>
              <a:rPr lang="en-IN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:"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s.getData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"Area of square: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s.calculateArea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radius to calculate the area of a circle: 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c.getData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"Area of circle: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c.calculateArea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5" name="Rectangle 4"/>
          <p:cNvSpPr/>
          <p:nvPr/>
        </p:nvSpPr>
        <p:spPr>
          <a:xfrm>
            <a:off x="323528" y="4617132"/>
            <a:ext cx="62646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Output:</a:t>
            </a:r>
          </a:p>
          <a:p>
            <a:r>
              <a:rPr lang="en-IN" sz="2400" dirty="0" smtClean="0"/>
              <a:t>Enter </a:t>
            </a:r>
            <a:r>
              <a:rPr lang="en-IN" sz="2400" dirty="0"/>
              <a:t>length to calculate the area of a square: 10</a:t>
            </a:r>
          </a:p>
          <a:p>
            <a:r>
              <a:rPr lang="en-IN" sz="2400" dirty="0"/>
              <a:t>Area of square: 100</a:t>
            </a:r>
          </a:p>
          <a:p>
            <a:r>
              <a:rPr lang="en-IN" sz="2400" dirty="0"/>
              <a:t>Enter radius to calculate the area of a circle: 9</a:t>
            </a:r>
          </a:p>
          <a:p>
            <a:r>
              <a:rPr lang="en-IN" sz="2400" dirty="0"/>
              <a:t>Area of circle: 254.34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88024" y="34355"/>
            <a:ext cx="4165476" cy="5863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3600" dirty="0" smtClean="0"/>
              <a:t>Program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9697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Memory allocation using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new </a:t>
            </a:r>
            <a:r>
              <a:rPr lang="en-IN" dirty="0" smtClean="0"/>
              <a:t>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970348"/>
          </a:xfrm>
        </p:spPr>
        <p:txBody>
          <a:bodyPr/>
          <a:lstStyle/>
          <a:p>
            <a:pPr algn="just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new</a:t>
            </a:r>
            <a:r>
              <a:rPr lang="en-US" dirty="0" smtClean="0"/>
              <a:t> is used </a:t>
            </a:r>
            <a:r>
              <a:rPr lang="en-US" dirty="0"/>
              <a:t>to dynamically allocate </a:t>
            </a:r>
            <a:r>
              <a:rPr lang="en-US" dirty="0" smtClean="0"/>
              <a:t>memory</a:t>
            </a:r>
          </a:p>
          <a:p>
            <a:pPr algn="just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new</a:t>
            </a:r>
            <a:r>
              <a:rPr lang="en-US" dirty="0" smtClean="0"/>
              <a:t> finds a block of the correct size and returns the address of the block.</a:t>
            </a:r>
          </a:p>
          <a:p>
            <a:pPr algn="just">
              <a:buClr>
                <a:schemeClr val="tx1"/>
              </a:buClr>
            </a:pPr>
            <a:r>
              <a:rPr lang="en-US" dirty="0" smtClean="0"/>
              <a:t>Assign this address to a pointer.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9986" y="2998637"/>
            <a:ext cx="3243196" cy="46166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3358" y="3505960"/>
            <a:ext cx="8763000" cy="276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</a:pP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/>
              <a:t> part tells the program you want some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new</a:t>
            </a:r>
            <a:r>
              <a:rPr lang="en-US" dirty="0" smtClean="0"/>
              <a:t> storage of size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int</a:t>
            </a:r>
            <a:r>
              <a:rPr lang="en-US" dirty="0"/>
              <a:t>.</a:t>
            </a:r>
          </a:p>
          <a:p>
            <a:pPr algn="just"/>
            <a:r>
              <a:rPr lang="en-IN" dirty="0" smtClean="0"/>
              <a:t>Then it finds the memory and returns the address.</a:t>
            </a:r>
          </a:p>
          <a:p>
            <a:pPr algn="just"/>
            <a:r>
              <a:rPr lang="en-IN" dirty="0" smtClean="0"/>
              <a:t>Next, assign the address to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*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pt</a:t>
            </a:r>
            <a:r>
              <a:rPr lang="en-IN" dirty="0"/>
              <a:t>.</a:t>
            </a:r>
          </a:p>
          <a:p>
            <a:pPr algn="just"/>
            <a:r>
              <a:rPr lang="en-IN" dirty="0" smtClean="0"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Now </a:t>
            </a:r>
            <a:r>
              <a:rPr lang="en-IN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pt</a:t>
            </a:r>
            <a:r>
              <a:rPr lang="en-IN" dirty="0" smtClean="0"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 </a:t>
            </a:r>
            <a:r>
              <a:rPr lang="en-IN" dirty="0"/>
              <a:t>is the address and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*</a:t>
            </a:r>
            <a:r>
              <a:rPr lang="en-IN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pt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 </a:t>
            </a:r>
            <a:r>
              <a:rPr lang="en-IN" dirty="0"/>
              <a:t>is the value stored there.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0221" y="2515621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0221" y="3008265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1000</a:t>
            </a:r>
            <a:endParaRPr lang="en-IN" sz="1600" dirty="0"/>
          </a:p>
        </p:txBody>
      </p:sp>
      <p:sp>
        <p:nvSpPr>
          <p:cNvPr id="10" name="Rectangle 9"/>
          <p:cNvSpPr/>
          <p:nvPr/>
        </p:nvSpPr>
        <p:spPr>
          <a:xfrm>
            <a:off x="8052549" y="2505993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1000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2320" y="2487950"/>
            <a:ext cx="55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/>
              <a:t>pt</a:t>
            </a:r>
            <a:endParaRPr lang="en-I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052549" y="2998637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2000</a:t>
            </a:r>
            <a:endParaRPr lang="en-IN" sz="1600" dirty="0"/>
          </a:p>
        </p:txBody>
      </p:sp>
      <p:cxnSp>
        <p:nvCxnSpPr>
          <p:cNvPr id="13" name="Elbow Connector 12"/>
          <p:cNvCxnSpPr>
            <a:stCxn id="10" idx="0"/>
          </p:cNvCxnSpPr>
          <p:nvPr/>
        </p:nvCxnSpPr>
        <p:spPr>
          <a:xfrm rot="16200000" flipH="1" flipV="1">
            <a:off x="6831369" y="1519089"/>
            <a:ext cx="702329" cy="2676135"/>
          </a:xfrm>
          <a:prstGeom prst="bentConnector4">
            <a:avLst>
              <a:gd name="adj1" fmla="val -32549"/>
              <a:gd name="adj2" fmla="val 58745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0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0" grpId="0" animBg="1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9512" y="1016732"/>
            <a:ext cx="59766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 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*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55;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"value="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naddress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nsize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nsize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5100221" y="1207759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55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221" y="1700403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1000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8052549" y="1215492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1000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1180088"/>
            <a:ext cx="55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/>
              <a:t>pt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052549" y="170813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2000</a:t>
            </a:r>
            <a:endParaRPr lang="en-IN" sz="1600" dirty="0"/>
          </a:p>
        </p:txBody>
      </p:sp>
      <p:cxnSp>
        <p:nvCxnSpPr>
          <p:cNvPr id="10" name="Elbow Connector 9"/>
          <p:cNvCxnSpPr/>
          <p:nvPr/>
        </p:nvCxnSpPr>
        <p:spPr>
          <a:xfrm rot="16200000" flipH="1" flipV="1">
            <a:off x="6831369" y="211227"/>
            <a:ext cx="702329" cy="2676135"/>
          </a:xfrm>
          <a:prstGeom prst="bentConnector4">
            <a:avLst>
              <a:gd name="adj1" fmla="val -32549"/>
              <a:gd name="adj2" fmla="val 58745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74621" y="2019495"/>
            <a:ext cx="109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2 bytes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0286" y="2016818"/>
            <a:ext cx="1235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4</a:t>
            </a:r>
            <a:r>
              <a:rPr lang="en-IN" sz="2400" dirty="0" smtClean="0">
                <a:solidFill>
                  <a:srgbClr val="FF0000"/>
                </a:solidFill>
              </a:rPr>
              <a:t> bytes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04136" y="3032956"/>
            <a:ext cx="2156095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onsolas" pitchFamily="49" charset="0"/>
              </a:rPr>
              <a:t>value=55</a:t>
            </a:r>
            <a:endParaRPr lang="en-IN" dirty="0"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0032" y="3605644"/>
            <a:ext cx="2322501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onsolas" pitchFamily="49" charset="0"/>
              </a:rPr>
              <a:t>address=1000</a:t>
            </a:r>
            <a:endParaRPr lang="en-IN" dirty="0">
              <a:latin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52120" y="4140651"/>
            <a:ext cx="2322501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onsolas" pitchFamily="49" charset="0"/>
              </a:rPr>
              <a:t>size=4</a:t>
            </a:r>
            <a:endParaRPr lang="en-IN" dirty="0">
              <a:latin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48236" y="4704593"/>
            <a:ext cx="2322501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onsolas" pitchFamily="49" charset="0"/>
              </a:rPr>
              <a:t>size=2</a:t>
            </a:r>
            <a:endParaRPr lang="en-IN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5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1" grpId="0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62236"/>
          </a:xfrm>
        </p:spPr>
        <p:txBody>
          <a:bodyPr/>
          <a:lstStyle/>
          <a:p>
            <a:pPr algn="just"/>
            <a:r>
              <a:rPr lang="en-IN" dirty="0"/>
              <a:t>Pointer is a variable that holds a memory address, </a:t>
            </a:r>
            <a:r>
              <a:rPr lang="en-IN" dirty="0" smtClean="0"/>
              <a:t>of </a:t>
            </a:r>
            <a:r>
              <a:rPr lang="en-IN" dirty="0"/>
              <a:t>another variable.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27701" y="1816120"/>
            <a:ext cx="216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latin typeface="Consolas" pitchFamily="49" charset="0"/>
              </a:rPr>
              <a:t>int</a:t>
            </a:r>
            <a:r>
              <a:rPr lang="en-IN" sz="2400" dirty="0">
                <a:latin typeface="Consolas" pitchFamily="49" charset="0"/>
              </a:rPr>
              <a:t> </a:t>
            </a:r>
            <a:r>
              <a:rPr lang="en-IN" sz="2400" dirty="0" smtClean="0">
                <a:latin typeface="Consolas" pitchFamily="49" charset="0"/>
              </a:rPr>
              <a:t>a = 25</a:t>
            </a:r>
            <a:r>
              <a:rPr lang="en-IN" sz="2400" dirty="0">
                <a:latin typeface="Consolas" pitchFamily="49" charset="0"/>
              </a:rPr>
              <a:t>;</a:t>
            </a:r>
          </a:p>
          <a:p>
            <a:r>
              <a:rPr lang="en-IN" sz="2400" dirty="0" err="1" smtClean="0">
                <a:latin typeface="Consolas" pitchFamily="49" charset="0"/>
              </a:rPr>
              <a:t>int</a:t>
            </a:r>
            <a:r>
              <a:rPr lang="en-IN" sz="2400" dirty="0" smtClean="0">
                <a:latin typeface="Consolas" pitchFamily="49" charset="0"/>
              </a:rPr>
              <a:t> </a:t>
            </a:r>
            <a:r>
              <a:rPr lang="en-IN" sz="2400" dirty="0">
                <a:latin typeface="Consolas" pitchFamily="49" charset="0"/>
              </a:rPr>
              <a:t>*p;</a:t>
            </a:r>
          </a:p>
          <a:p>
            <a:r>
              <a:rPr lang="en-IN" sz="2400" dirty="0" smtClean="0">
                <a:latin typeface="Consolas" pitchFamily="49" charset="0"/>
              </a:rPr>
              <a:t>p = &amp;</a:t>
            </a:r>
            <a:r>
              <a:rPr lang="en-IN" sz="2400" dirty="0">
                <a:latin typeface="Consolas" pitchFamily="49" charset="0"/>
              </a:rPr>
              <a:t>a;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5767" y="1779168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25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1779914"/>
            <a:ext cx="32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35767" y="227181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1000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6888095" y="1769540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1000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6216" y="1751497"/>
            <a:ext cx="32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888095" y="22621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2000</a:t>
            </a:r>
            <a:endParaRPr lang="en-IN" sz="1600" dirty="0"/>
          </a:p>
        </p:txBody>
      </p:sp>
      <p:cxnSp>
        <p:nvCxnSpPr>
          <p:cNvPr id="19" name="Elbow Connector 18"/>
          <p:cNvCxnSpPr>
            <a:stCxn id="12" idx="0"/>
          </p:cNvCxnSpPr>
          <p:nvPr/>
        </p:nvCxnSpPr>
        <p:spPr>
          <a:xfrm rot="16200000" flipH="1" flipV="1">
            <a:off x="5666915" y="782636"/>
            <a:ext cx="702329" cy="2676135"/>
          </a:xfrm>
          <a:prstGeom prst="bentConnector4">
            <a:avLst>
              <a:gd name="adj1" fmla="val -32549"/>
              <a:gd name="adj2" fmla="val 58745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1941" y="3011369"/>
            <a:ext cx="4572000" cy="34317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"&amp;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&lt;&lt;&amp;a;</a:t>
            </a:r>
          </a:p>
          <a:p>
            <a:pPr>
              <a:spcAft>
                <a:spcPts val="600"/>
              </a:spcAft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&lt;&lt;p;</a:t>
            </a:r>
          </a:p>
          <a:p>
            <a:pPr>
              <a:spcAft>
                <a:spcPts val="600"/>
              </a:spcAft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"&amp;p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&lt;&lt;&amp;p;</a:t>
            </a:r>
          </a:p>
          <a:p>
            <a:pPr>
              <a:spcAft>
                <a:spcPts val="600"/>
              </a:spcAft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"*p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&lt;&lt;*p;</a:t>
            </a:r>
          </a:p>
          <a:p>
            <a:pPr>
              <a:spcAft>
                <a:spcPts val="600"/>
              </a:spcAft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"*(&amp;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a):"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&lt;&lt;*(&amp;a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(*p)++;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&lt;&lt;*p;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&lt;&lt;a;</a:t>
            </a:r>
            <a:endParaRPr lang="en-IN" sz="2400" dirty="0"/>
          </a:p>
        </p:txBody>
      </p:sp>
      <p:sp>
        <p:nvSpPr>
          <p:cNvPr id="22" name="Rectangle 21"/>
          <p:cNvSpPr/>
          <p:nvPr/>
        </p:nvSpPr>
        <p:spPr>
          <a:xfrm>
            <a:off x="3347864" y="3065362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&amp;</a:t>
            </a:r>
            <a:r>
              <a:rPr lang="en-IN" sz="2400" dirty="0" smtClean="0"/>
              <a:t>a:1000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347864" y="3537012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p:1000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346976" y="4005064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&amp;p:2000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3346976" y="4455856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*p:25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319972" y="4905164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*(&amp;a):25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7182290" y="3494288"/>
            <a:ext cx="126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Consolas" pitchFamily="49" charset="0"/>
              </a:rPr>
              <a:t>*()</a:t>
            </a:r>
            <a:endParaRPr lang="en-IN" sz="2800" dirty="0">
              <a:latin typeface="Consolas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548045" y="3326955"/>
            <a:ext cx="396044" cy="361726"/>
            <a:chOff x="7674059" y="4859854"/>
            <a:chExt cx="396044" cy="361726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7679774" y="4859854"/>
              <a:ext cx="0" cy="2857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74059" y="4859854"/>
              <a:ext cx="3960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8064388" y="4859854"/>
              <a:ext cx="0" cy="3617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678234" y="4059339"/>
            <a:ext cx="2268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*</a:t>
            </a:r>
            <a:r>
              <a:rPr lang="en-IN" sz="2400" dirty="0" smtClean="0"/>
              <a:t>Indicates value at address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3327496" y="5592238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*p:26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3327496" y="6033433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a:26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63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2" grpId="0" animBg="1"/>
      <p:bldP spid="13" grpId="0"/>
      <p:bldP spid="14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48" grpId="0"/>
      <p:bldP spid="49" grpId="0" animBg="1"/>
      <p:bldP spid="5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Free memory using </a:t>
            </a: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en-IN" dirty="0" smtClean="0"/>
              <a:t>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58241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delete </a:t>
            </a:r>
            <a:r>
              <a:rPr lang="en-IN" dirty="0" smtClean="0"/>
              <a:t>operator frees memory allocated using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new</a:t>
            </a:r>
            <a:r>
              <a:rPr lang="en-IN" dirty="0" smtClean="0"/>
              <a:t>.</a:t>
            </a:r>
          </a:p>
          <a:p>
            <a:pPr marL="627063" indent="-87313">
              <a:buNone/>
            </a:pP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ps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allocate memory with new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627063" indent="-87313">
              <a:buNone/>
            </a:pP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 . . </a:t>
            </a:r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use the memory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627063" indent="-87313">
              <a:buNone/>
            </a:pP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delete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ps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free memory with delete when done</a:t>
            </a:r>
            <a:endParaRPr lang="en-IN" sz="2000" dirty="0" smtClean="0"/>
          </a:p>
          <a:p>
            <a:pPr>
              <a:buClr>
                <a:schemeClr val="tx1"/>
              </a:buClr>
            </a:pPr>
            <a:r>
              <a:rPr lang="en-IN" dirty="0"/>
              <a:t>it doesn’t remove the </a:t>
            </a:r>
            <a:r>
              <a:rPr lang="en-IN" dirty="0" smtClean="0"/>
              <a:t>pointer </a:t>
            </a:r>
            <a:r>
              <a:rPr lang="en-IN" dirty="0" err="1" smtClean="0"/>
              <a:t>ps</a:t>
            </a:r>
            <a:r>
              <a:rPr lang="en-IN" dirty="0" smtClean="0"/>
              <a:t> itself</a:t>
            </a:r>
            <a:r>
              <a:rPr lang="en-IN" dirty="0"/>
              <a:t>. You </a:t>
            </a:r>
            <a:r>
              <a:rPr lang="en-IN" dirty="0" smtClean="0"/>
              <a:t>can reuse </a:t>
            </a:r>
            <a:r>
              <a:rPr lang="en-IN" dirty="0" err="1" smtClean="0"/>
              <a:t>ps</a:t>
            </a:r>
            <a:r>
              <a:rPr lang="en-IN" dirty="0" smtClean="0"/>
              <a:t>, </a:t>
            </a:r>
            <a:r>
              <a:rPr lang="en-IN" dirty="0"/>
              <a:t>to point to another new </a:t>
            </a:r>
            <a:r>
              <a:rPr lang="en-IN" dirty="0" smtClean="0"/>
              <a:t>allocation.</a:t>
            </a:r>
          </a:p>
          <a:p>
            <a:pPr>
              <a:buClr>
                <a:schemeClr val="tx1"/>
              </a:buClr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4888" y="3459925"/>
            <a:ext cx="8974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ok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ok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not ok now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jugs = 5;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ok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pi = &amp;jugs;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ok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IN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//not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allowed, memory not allocated by new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158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83768" y="764704"/>
            <a:ext cx="4225652" cy="4766029"/>
            <a:chOff x="2627784" y="908720"/>
            <a:chExt cx="4225652" cy="47660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908720"/>
              <a:ext cx="3932092" cy="473994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407543" y="4566753"/>
              <a:ext cx="4458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600" b="1" dirty="0" smtClean="0">
                  <a:latin typeface="Arial Narrow" panose="020B0606020202030204" pitchFamily="34" charset="0"/>
                </a:rPr>
                <a:t>?</a:t>
              </a:r>
              <a:endParaRPr lang="en-IN" sz="6600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4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62236"/>
          </a:xfrm>
        </p:spPr>
        <p:txBody>
          <a:bodyPr/>
          <a:lstStyle/>
          <a:p>
            <a:pPr algn="just"/>
            <a:r>
              <a:rPr lang="en-IN" dirty="0" smtClean="0"/>
              <a:t>Pointer to pointer </a:t>
            </a:r>
            <a:r>
              <a:rPr lang="en-IN" dirty="0"/>
              <a:t>is a variable that holds a memory address, </a:t>
            </a:r>
            <a:r>
              <a:rPr lang="en-IN" dirty="0" smtClean="0"/>
              <a:t>of </a:t>
            </a:r>
            <a:r>
              <a:rPr lang="en-IN" dirty="0"/>
              <a:t>another </a:t>
            </a:r>
            <a:r>
              <a:rPr lang="en-IN" dirty="0" smtClean="0"/>
              <a:t>pointer variable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27701" y="1867313"/>
            <a:ext cx="2160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latin typeface="Consolas" pitchFamily="49" charset="0"/>
              </a:rPr>
              <a:t>int</a:t>
            </a:r>
            <a:r>
              <a:rPr lang="en-IN" sz="2400" dirty="0">
                <a:latin typeface="Consolas" pitchFamily="49" charset="0"/>
              </a:rPr>
              <a:t> </a:t>
            </a:r>
            <a:r>
              <a:rPr lang="en-IN" sz="2400" dirty="0" smtClean="0">
                <a:latin typeface="Consolas" pitchFamily="49" charset="0"/>
              </a:rPr>
              <a:t>a = 25</a:t>
            </a:r>
            <a:r>
              <a:rPr lang="en-IN" sz="2400" dirty="0">
                <a:latin typeface="Consolas" pitchFamily="49" charset="0"/>
              </a:rPr>
              <a:t>;</a:t>
            </a:r>
          </a:p>
          <a:p>
            <a:r>
              <a:rPr lang="en-IN" sz="2400" dirty="0" err="1" smtClean="0">
                <a:latin typeface="Consolas" pitchFamily="49" charset="0"/>
              </a:rPr>
              <a:t>int</a:t>
            </a:r>
            <a:r>
              <a:rPr lang="en-IN" sz="2400" dirty="0" smtClean="0">
                <a:latin typeface="Consolas" pitchFamily="49" charset="0"/>
              </a:rPr>
              <a:t> </a:t>
            </a:r>
            <a:r>
              <a:rPr lang="en-IN" sz="2400" dirty="0">
                <a:latin typeface="Consolas" pitchFamily="49" charset="0"/>
              </a:rPr>
              <a:t>*</a:t>
            </a:r>
            <a:r>
              <a:rPr lang="en-IN" sz="2400" dirty="0" smtClean="0">
                <a:latin typeface="Consolas" pitchFamily="49" charset="0"/>
              </a:rPr>
              <a:t>p,**s;</a:t>
            </a:r>
            <a:endParaRPr lang="en-IN" sz="2400" dirty="0">
              <a:latin typeface="Consolas" pitchFamily="49" charset="0"/>
            </a:endParaRPr>
          </a:p>
          <a:p>
            <a:r>
              <a:rPr lang="en-IN" sz="2400" dirty="0" smtClean="0">
                <a:latin typeface="Consolas" pitchFamily="49" charset="0"/>
              </a:rPr>
              <a:t>p = &amp;</a:t>
            </a:r>
            <a:r>
              <a:rPr lang="en-IN" sz="2400" dirty="0">
                <a:latin typeface="Consolas" pitchFamily="49" charset="0"/>
              </a:rPr>
              <a:t>a</a:t>
            </a:r>
            <a:r>
              <a:rPr lang="en-IN" sz="2400" dirty="0" smtClean="0">
                <a:latin typeface="Consolas" pitchFamily="49" charset="0"/>
              </a:rPr>
              <a:t>;</a:t>
            </a:r>
          </a:p>
          <a:p>
            <a:r>
              <a:rPr lang="en-IN" sz="2400" dirty="0" smtClean="0">
                <a:latin typeface="Consolas" pitchFamily="49" charset="0"/>
              </a:rPr>
              <a:t>s = &amp;p;</a:t>
            </a:r>
            <a:endParaRPr lang="en-IN" sz="2400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5767" y="2089048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25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2089794"/>
            <a:ext cx="32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35767" y="25816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1000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5544090" y="2048029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1000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72211" y="2029986"/>
            <a:ext cx="32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44090" y="2540673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2000</a:t>
            </a:r>
            <a:endParaRPr lang="en-IN" sz="1600" dirty="0"/>
          </a:p>
        </p:txBody>
      </p:sp>
      <p:cxnSp>
        <p:nvCxnSpPr>
          <p:cNvPr id="19" name="Elbow Connector 18"/>
          <p:cNvCxnSpPr>
            <a:stCxn id="12" idx="0"/>
          </p:cNvCxnSpPr>
          <p:nvPr/>
        </p:nvCxnSpPr>
        <p:spPr>
          <a:xfrm rot="16200000" flipH="1" flipV="1">
            <a:off x="4976249" y="1745854"/>
            <a:ext cx="733718" cy="1338068"/>
          </a:xfrm>
          <a:prstGeom prst="bentConnector4">
            <a:avLst>
              <a:gd name="adj1" fmla="val -31156"/>
              <a:gd name="adj2" fmla="val 6749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92175" y="2017314"/>
            <a:ext cx="936104" cy="5400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2</a:t>
            </a:r>
            <a:r>
              <a:rPr lang="en-IN" sz="2400" dirty="0" smtClean="0">
                <a:solidFill>
                  <a:schemeClr val="bg1"/>
                </a:solidFill>
              </a:rPr>
              <a:t>000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20296" y="1999271"/>
            <a:ext cx="32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</a:t>
            </a:r>
            <a:endParaRPr lang="en-IN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92175" y="250995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3</a:t>
            </a:r>
            <a:r>
              <a:rPr lang="en-IN" sz="2000" dirty="0" smtClean="0"/>
              <a:t>000</a:t>
            </a:r>
            <a:endParaRPr lang="en-IN" sz="1600" dirty="0"/>
          </a:p>
        </p:txBody>
      </p:sp>
      <p:cxnSp>
        <p:nvCxnSpPr>
          <p:cNvPr id="29" name="Elbow Connector 28"/>
          <p:cNvCxnSpPr>
            <a:stCxn id="20" idx="0"/>
          </p:cNvCxnSpPr>
          <p:nvPr/>
        </p:nvCxnSpPr>
        <p:spPr>
          <a:xfrm rot="16200000" flipH="1" flipV="1">
            <a:off x="6624334" y="1715139"/>
            <a:ext cx="733718" cy="1338068"/>
          </a:xfrm>
          <a:prstGeom prst="bentConnector4">
            <a:avLst>
              <a:gd name="adj1" fmla="val -31156"/>
              <a:gd name="adj2" fmla="val 6749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1520" y="3501008"/>
            <a:ext cx="5400600" cy="280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"\n*p:"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&lt;&lt;*p;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"\n*s:"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&lt;&lt;*s;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"\n**s:"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&lt;&lt;**s;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"\n*(*(&amp;p)):"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&lt;&lt;*(*(&amp;p));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"\n***(&amp;s):"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&lt;&lt;***(&amp;s);</a:t>
            </a:r>
            <a:endParaRPr lang="en-IN" sz="2400" dirty="0"/>
          </a:p>
        </p:txBody>
      </p:sp>
      <p:sp>
        <p:nvSpPr>
          <p:cNvPr id="30" name="Rectangle 29"/>
          <p:cNvSpPr/>
          <p:nvPr/>
        </p:nvSpPr>
        <p:spPr>
          <a:xfrm>
            <a:off x="3579970" y="3681027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*p:25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3587870" y="4257092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*s:1000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3769205" y="4803673"/>
            <a:ext cx="1352516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**s:25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5442626" y="5270991"/>
            <a:ext cx="2009694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*(*(&amp;p)):25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5442626" y="5824651"/>
            <a:ext cx="2009694" cy="40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***(&amp;</a:t>
            </a:r>
            <a:r>
              <a:rPr lang="en-IN" sz="2400" dirty="0"/>
              <a:t>s</a:t>
            </a:r>
            <a:r>
              <a:rPr lang="en-IN" sz="2400" dirty="0" smtClean="0"/>
              <a:t>):25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06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2" grpId="0" animBg="1"/>
      <p:bldP spid="13" grpId="0"/>
      <p:bldP spid="14" grpId="0"/>
      <p:bldP spid="20" grpId="0" animBg="1"/>
      <p:bldP spid="27" grpId="0"/>
      <p:bldP spid="28" grpId="0"/>
      <p:bldP spid="9" grpId="0"/>
      <p:bldP spid="30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to arrays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5516" y="1009177"/>
            <a:ext cx="79568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 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[5] = {10,20,30,40,50};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5; i++ 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"*(</a:t>
            </a:r>
            <a:r>
              <a:rPr lang="en-IN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+"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i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"):"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&lt;&lt;*(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i) &lt;&lt;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sp>
        <p:nvSpPr>
          <p:cNvPr id="5" name="Line Callout 1 4"/>
          <p:cNvSpPr/>
          <p:nvPr/>
        </p:nvSpPr>
        <p:spPr>
          <a:xfrm>
            <a:off x="3383868" y="2312876"/>
            <a:ext cx="2700300" cy="720080"/>
          </a:xfrm>
          <a:prstGeom prst="borderCallout1">
            <a:avLst>
              <a:gd name="adj1" fmla="val 50669"/>
              <a:gd name="adj2" fmla="val 268"/>
              <a:gd name="adj3" fmla="val 80811"/>
              <a:gd name="adj4" fmla="val -640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Also, written as</a:t>
            </a:r>
          </a:p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Consolas" pitchFamily="49" charset="0"/>
              </a:rPr>
              <a:t>ptr</a:t>
            </a:r>
            <a:r>
              <a:rPr lang="en-IN" sz="24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IN" sz="2400" dirty="0" err="1" smtClean="0">
                <a:solidFill>
                  <a:schemeClr val="tx1"/>
                </a:solidFill>
                <a:latin typeface="Consolas" pitchFamily="49" charset="0"/>
              </a:rPr>
              <a:t>arr</a:t>
            </a:r>
            <a:r>
              <a:rPr lang="en-IN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0232" y="4160690"/>
            <a:ext cx="24172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Output:</a:t>
            </a:r>
          </a:p>
          <a:p>
            <a:r>
              <a:rPr lang="en-IN" sz="2400" dirty="0" smtClean="0"/>
              <a:t>*(</a:t>
            </a:r>
            <a:r>
              <a:rPr lang="en-IN" sz="2400" dirty="0" err="1"/>
              <a:t>ptr</a:t>
            </a:r>
            <a:r>
              <a:rPr lang="en-IN" sz="2400" dirty="0"/>
              <a:t> + 0) : 10</a:t>
            </a:r>
          </a:p>
          <a:p>
            <a:r>
              <a:rPr lang="en-IN" sz="2400" dirty="0"/>
              <a:t>*(</a:t>
            </a:r>
            <a:r>
              <a:rPr lang="en-IN" sz="2400" dirty="0" err="1"/>
              <a:t>ptr</a:t>
            </a:r>
            <a:r>
              <a:rPr lang="en-IN" sz="2400" dirty="0"/>
              <a:t> + 1) : 20</a:t>
            </a:r>
          </a:p>
          <a:p>
            <a:r>
              <a:rPr lang="en-IN" sz="2400" dirty="0"/>
              <a:t>*(</a:t>
            </a:r>
            <a:r>
              <a:rPr lang="en-IN" sz="2400" dirty="0" err="1"/>
              <a:t>ptr</a:t>
            </a:r>
            <a:r>
              <a:rPr lang="en-IN" sz="2400" dirty="0"/>
              <a:t> + 2) : 30</a:t>
            </a:r>
          </a:p>
          <a:p>
            <a:r>
              <a:rPr lang="en-IN" sz="2400" dirty="0"/>
              <a:t>*(</a:t>
            </a:r>
            <a:r>
              <a:rPr lang="en-IN" sz="2400" dirty="0" err="1"/>
              <a:t>ptr</a:t>
            </a:r>
            <a:r>
              <a:rPr lang="en-IN" sz="2400" dirty="0"/>
              <a:t> + 3) : 40</a:t>
            </a:r>
          </a:p>
          <a:p>
            <a:r>
              <a:rPr lang="en-IN" sz="2400" dirty="0"/>
              <a:t>*(</a:t>
            </a:r>
            <a:r>
              <a:rPr lang="en-IN" sz="2400" dirty="0" err="1"/>
              <a:t>ptr</a:t>
            </a:r>
            <a:r>
              <a:rPr lang="en-IN" sz="2400" dirty="0"/>
              <a:t> + 4) : 50</a:t>
            </a:r>
          </a:p>
        </p:txBody>
      </p:sp>
      <p:sp>
        <p:nvSpPr>
          <p:cNvPr id="3" name="Rectangle 2"/>
          <p:cNvSpPr/>
          <p:nvPr/>
        </p:nvSpPr>
        <p:spPr>
          <a:xfrm>
            <a:off x="719572" y="2888940"/>
            <a:ext cx="2412268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83071"/>
              </p:ext>
            </p:extLst>
          </p:nvPr>
        </p:nvGraphicFramePr>
        <p:xfrm>
          <a:off x="6408204" y="1159090"/>
          <a:ext cx="203988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540060"/>
                <a:gridCol w="106778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1000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1002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1004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1006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1008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8244408" y="1070097"/>
            <a:ext cx="632652" cy="306675"/>
            <a:chOff x="8244408" y="1070097"/>
            <a:chExt cx="632652" cy="306675"/>
          </a:xfrm>
        </p:grpSpPr>
        <p:sp>
          <p:nvSpPr>
            <p:cNvPr id="13" name="Rectangle 12"/>
            <p:cNvSpPr/>
            <p:nvPr/>
          </p:nvSpPr>
          <p:spPr>
            <a:xfrm>
              <a:off x="8371617" y="1070097"/>
              <a:ext cx="505443" cy="304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 smtClean="0">
                  <a:solidFill>
                    <a:schemeClr val="tx1"/>
                  </a:solidFill>
                </a:rPr>
                <a:t>ptr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8244408" y="1376772"/>
              <a:ext cx="54006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559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Pointers and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89022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Just like pointers to normal variables and functions, we can have pointers to </a:t>
            </a:r>
            <a:r>
              <a:rPr lang="en-IN" dirty="0" smtClean="0"/>
              <a:t>class members (variables and methods).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7524" y="1844824"/>
            <a:ext cx="86769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ABC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a=50;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ABC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ob1;</a:t>
            </a:r>
          </a:p>
          <a:p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ABC *ptr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&amp;ob1;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ob1.a;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-&gt;a; </a:t>
            </a:r>
            <a:r>
              <a:rPr lang="en-IN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Accessing member with pointer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sp>
        <p:nvSpPr>
          <p:cNvPr id="5" name="Line Callout 1 4"/>
          <p:cNvSpPr/>
          <p:nvPr/>
        </p:nvSpPr>
        <p:spPr>
          <a:xfrm>
            <a:off x="6120172" y="2204864"/>
            <a:ext cx="2808312" cy="3060340"/>
          </a:xfrm>
          <a:prstGeom prst="borderCallout1">
            <a:avLst>
              <a:gd name="adj1" fmla="val 100519"/>
              <a:gd name="adj2" fmla="val -787"/>
              <a:gd name="adj3" fmla="val 124591"/>
              <a:gd name="adj4" fmla="val -116831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When accessing members of a class given a pointer to an object, use the </a:t>
            </a:r>
            <a:r>
              <a:rPr lang="en-IN" sz="2400" dirty="0" smtClean="0"/>
              <a:t> arrow</a:t>
            </a:r>
            <a:endParaRPr lang="en-IN" sz="2400" dirty="0"/>
          </a:p>
          <a:p>
            <a:r>
              <a:rPr lang="en-IN" sz="2400" dirty="0"/>
              <a:t>(–&gt;) operator instead of the dot </a:t>
            </a:r>
            <a:r>
              <a:rPr lang="en-IN" sz="2400" dirty="0" smtClean="0"/>
              <a:t>operator.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2835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814223"/>
            <a:ext cx="65344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demo{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pPr lvl="1"/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demo(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i=x; }</a:t>
            </a:r>
          </a:p>
          <a:p>
            <a:pPr lvl="1"/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getdata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demo </a:t>
            </a:r>
            <a:r>
              <a:rPr lang="en-IN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d(55),*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=&amp;d;</a:t>
            </a:r>
          </a:p>
          <a:p>
            <a:pPr lvl="1"/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getdata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 smtClean="0"/>
              <a:t>Pointers and objects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79612" y="2723717"/>
            <a:ext cx="2592288" cy="72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779767" y="5238210"/>
            <a:ext cx="266429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70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727418"/>
            <a:ext cx="65344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demo{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demo(</a:t>
            </a:r>
            <a:r>
              <a:rPr lang="en-IN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i=x; }</a:t>
            </a:r>
          </a:p>
          <a:p>
            <a:pPr lvl="1"/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getdata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demo d[3]={55,66,77};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demo *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=d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//similar to *</a:t>
            </a:r>
            <a:r>
              <a:rPr lang="en-IN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=&amp;d[0]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i=0;i&lt;3;i++)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2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2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 smtClean="0"/>
              <a:t>Pointers and objects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87624" y="5841268"/>
            <a:ext cx="1044116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ine Callout 1 6"/>
          <p:cNvSpPr/>
          <p:nvPr/>
        </p:nvSpPr>
        <p:spPr>
          <a:xfrm>
            <a:off x="4677562" y="1048264"/>
            <a:ext cx="4392488" cy="2772308"/>
          </a:xfrm>
          <a:prstGeom prst="borderCallout1">
            <a:avLst>
              <a:gd name="adj1" fmla="val 99538"/>
              <a:gd name="adj2" fmla="val -32"/>
              <a:gd name="adj3" fmla="val 178884"/>
              <a:gd name="adj4" fmla="val -5427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When a pointer incremented it points to next element of its type.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An integer pointer will point to the next integer.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same is true for pointer to </a:t>
            </a:r>
            <a:r>
              <a:rPr lang="en-IN" sz="2400" dirty="0" smtClean="0">
                <a:solidFill>
                  <a:schemeClr val="tx1"/>
                </a:solidFill>
              </a:rPr>
              <a:t>objects</a:t>
            </a:r>
            <a:r>
              <a:rPr lang="en-IN" dirty="0" smtClean="0"/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7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Create a class student having private members marks, name and public members </a:t>
            </a:r>
            <a:r>
              <a:rPr lang="en-IN" dirty="0" err="1" smtClean="0"/>
              <a:t>rollno</a:t>
            </a:r>
            <a:r>
              <a:rPr lang="en-IN" dirty="0" smtClean="0"/>
              <a:t>, </a:t>
            </a:r>
            <a:r>
              <a:rPr lang="en-IN" dirty="0" err="1" smtClean="0"/>
              <a:t>getdata</a:t>
            </a:r>
            <a:r>
              <a:rPr lang="en-IN" dirty="0" smtClean="0"/>
              <a:t>(), </a:t>
            </a:r>
            <a:r>
              <a:rPr lang="en-IN" dirty="0" err="1" smtClean="0"/>
              <a:t>printdata</a:t>
            </a:r>
            <a:r>
              <a:rPr lang="en-IN" dirty="0" smtClean="0"/>
              <a:t>(). Demonstrate concept of pointer to class members for array of 3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7140</TotalTime>
  <Words>2542</Words>
  <Application>Microsoft Office PowerPoint</Application>
  <PresentationFormat>On-screen Show (4:3)</PresentationFormat>
  <Paragraphs>539</Paragraphs>
  <Slides>31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Narrow</vt:lpstr>
      <vt:lpstr>Calibri</vt:lpstr>
      <vt:lpstr>Consolas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UNIT-6 C++ Polymorphism</vt:lpstr>
      <vt:lpstr>Polymorphism</vt:lpstr>
      <vt:lpstr>Pointer</vt:lpstr>
      <vt:lpstr>Pointer (Cont…)</vt:lpstr>
      <vt:lpstr>Pointer to arrays</vt:lpstr>
      <vt:lpstr>Pointers and objects</vt:lpstr>
      <vt:lpstr>PowerPoint Presentation</vt:lpstr>
      <vt:lpstr>PowerPoint Presentation</vt:lpstr>
      <vt:lpstr>Program</vt:lpstr>
      <vt:lpstr>PowerPoint Presentation</vt:lpstr>
      <vt:lpstr>this pointer(Cont…)</vt:lpstr>
      <vt:lpstr>PowerPoint Presentation</vt:lpstr>
      <vt:lpstr>PowerPoint Presentation</vt:lpstr>
      <vt:lpstr>PowerPoint Presentation</vt:lpstr>
      <vt:lpstr>Pointer to derived class</vt:lpstr>
      <vt:lpstr>PowerPoint Presentation</vt:lpstr>
      <vt:lpstr>Pointer to derived class (Cont…)</vt:lpstr>
      <vt:lpstr>PowerPoint Presentation</vt:lpstr>
      <vt:lpstr>PowerPoint Presentation</vt:lpstr>
      <vt:lpstr>PowerPoint Presentation</vt:lpstr>
      <vt:lpstr>Virtual Base Function</vt:lpstr>
      <vt:lpstr>PowerPoint Presentation</vt:lpstr>
      <vt:lpstr>PowerPoint Presentation</vt:lpstr>
      <vt:lpstr>Rules for virtual base function</vt:lpstr>
      <vt:lpstr>Pure virtual functions</vt:lpstr>
      <vt:lpstr>PowerPoint Presentation</vt:lpstr>
      <vt:lpstr>PowerPoint Presentation</vt:lpstr>
      <vt:lpstr>Memory allocation using new operator</vt:lpstr>
      <vt:lpstr>Program</vt:lpstr>
      <vt:lpstr>Free memory using delete operator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ADMIN</cp:lastModifiedBy>
  <cp:revision>1423</cp:revision>
  <dcterms:created xsi:type="dcterms:W3CDTF">2013-05-17T03:00:03Z</dcterms:created>
  <dcterms:modified xsi:type="dcterms:W3CDTF">2017-04-12T12:28:29Z</dcterms:modified>
</cp:coreProperties>
</file>