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380" r:id="rId3"/>
    <p:sldId id="381" r:id="rId4"/>
    <p:sldId id="383" r:id="rId5"/>
    <p:sldId id="390" r:id="rId6"/>
    <p:sldId id="384" r:id="rId7"/>
    <p:sldId id="386" r:id="rId8"/>
    <p:sldId id="387" r:id="rId9"/>
    <p:sldId id="391" r:id="rId10"/>
    <p:sldId id="388" r:id="rId11"/>
    <p:sldId id="389" r:id="rId12"/>
    <p:sldId id="385" r:id="rId13"/>
    <p:sldId id="392" r:id="rId14"/>
    <p:sldId id="396" r:id="rId15"/>
    <p:sldId id="393" r:id="rId16"/>
    <p:sldId id="397" r:id="rId17"/>
    <p:sldId id="394" r:id="rId18"/>
    <p:sldId id="395" r:id="rId19"/>
    <p:sldId id="398" r:id="rId20"/>
    <p:sldId id="400" r:id="rId21"/>
    <p:sldId id="399" r:id="rId22"/>
    <p:sldId id="406" r:id="rId23"/>
    <p:sldId id="402" r:id="rId24"/>
    <p:sldId id="401" r:id="rId25"/>
    <p:sldId id="403" r:id="rId26"/>
    <p:sldId id="404" r:id="rId27"/>
    <p:sldId id="405" r:id="rId28"/>
    <p:sldId id="32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uYVGO5vGILFtrHyxv0Xm3w==" hashData="uzmU+PHBV/RTcDeRKidQP1DFe5HFBsngskpwk269DkWWbBBf8+TeGWniG0kSJa2lkjbkR0viC2OcBV9cRVC79w=="/>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56" autoAdjust="0"/>
    <p:restoredTop sz="94543" autoAdjust="0"/>
  </p:normalViewPr>
  <p:slideViewPr>
    <p:cSldViewPr>
      <p:cViewPr varScale="1">
        <p:scale>
          <a:sx n="67" d="100"/>
          <a:sy n="67" d="100"/>
        </p:scale>
        <p:origin x="1494"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19-Apr-17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	</a:t>
            </a:r>
            <a:r>
              <a:rPr lang="fr-FR" dirty="0" err="1" smtClean="0"/>
              <a:t>cin.get</a:t>
            </a:r>
            <a:r>
              <a:rPr lang="fr-FR" dirty="0" smtClean="0"/>
              <a:t>(c);</a:t>
            </a:r>
          </a:p>
          <a:p>
            <a:r>
              <a:rPr lang="fr-FR" dirty="0" smtClean="0"/>
              <a:t>	cout&lt;&lt;</a:t>
            </a:r>
            <a:r>
              <a:rPr lang="fr-FR" dirty="0" err="1" smtClean="0"/>
              <a:t>int</a:t>
            </a:r>
            <a:r>
              <a:rPr lang="fr-FR" dirty="0" smtClean="0"/>
              <a:t>(c)&lt;&lt;</a:t>
            </a:r>
            <a:r>
              <a:rPr lang="fr-FR" dirty="0" err="1" smtClean="0"/>
              <a:t>endl</a:t>
            </a:r>
            <a:r>
              <a:rPr lang="fr-FR" dirty="0" smtClean="0"/>
              <a:t>;</a:t>
            </a:r>
          </a:p>
          <a:p>
            <a:r>
              <a:rPr lang="fr-FR" dirty="0" smtClean="0"/>
              <a:t>	</a:t>
            </a:r>
          </a:p>
          <a:p>
            <a:r>
              <a:rPr lang="fr-FR" dirty="0" smtClean="0"/>
              <a:t>	</a:t>
            </a:r>
            <a:r>
              <a:rPr lang="fr-FR" dirty="0" err="1" smtClean="0"/>
              <a:t>cin</a:t>
            </a:r>
            <a:r>
              <a:rPr lang="fr-FR" dirty="0" smtClean="0"/>
              <a:t>&gt;&gt;c;</a:t>
            </a:r>
          </a:p>
          <a:p>
            <a:r>
              <a:rPr lang="fr-FR" dirty="0" smtClean="0"/>
              <a:t>	cout&lt;&lt;</a:t>
            </a:r>
            <a:r>
              <a:rPr lang="fr-FR" dirty="0" err="1" smtClean="0"/>
              <a:t>int</a:t>
            </a:r>
            <a:r>
              <a:rPr lang="fr-FR" dirty="0" smtClean="0"/>
              <a:t>(c);</a:t>
            </a:r>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1878735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if (</a:t>
            </a:r>
            <a:r>
              <a:rPr lang="en-IN" dirty="0" err="1" smtClean="0"/>
              <a:t>myfile.is_open</a:t>
            </a:r>
            <a:r>
              <a:rPr lang="en-IN" dirty="0" smtClean="0"/>
              <a:t>())</a:t>
            </a:r>
          </a:p>
          <a:p>
            <a:r>
              <a:rPr lang="en-IN" dirty="0" smtClean="0"/>
              <a:t>  {</a:t>
            </a:r>
          </a:p>
          <a:p>
            <a:r>
              <a:rPr lang="en-IN" dirty="0" smtClean="0"/>
              <a:t>    </a:t>
            </a:r>
            <a:r>
              <a:rPr lang="en-IN" dirty="0" err="1" smtClean="0"/>
              <a:t>myfile</a:t>
            </a:r>
            <a:r>
              <a:rPr lang="en-IN" dirty="0" smtClean="0"/>
              <a:t> &lt;&lt; "This is a line.\n";</a:t>
            </a:r>
          </a:p>
          <a:p>
            <a:r>
              <a:rPr lang="en-IN" dirty="0" smtClean="0"/>
              <a:t>    </a:t>
            </a:r>
            <a:r>
              <a:rPr lang="en-IN" dirty="0" err="1" smtClean="0"/>
              <a:t>myfile</a:t>
            </a:r>
            <a:r>
              <a:rPr lang="en-IN" dirty="0" smtClean="0"/>
              <a:t> &lt;&lt; "This is another line.\n";</a:t>
            </a:r>
          </a:p>
          <a:p>
            <a:r>
              <a:rPr lang="en-IN" dirty="0" smtClean="0"/>
              <a:t>    </a:t>
            </a:r>
            <a:r>
              <a:rPr lang="en-IN" dirty="0" err="1" smtClean="0"/>
              <a:t>myfile.close</a:t>
            </a:r>
            <a:r>
              <a:rPr lang="en-IN" dirty="0" smtClean="0"/>
              <a:t>();</a:t>
            </a:r>
          </a:p>
          <a:p>
            <a:r>
              <a:rPr lang="en-IN" dirty="0" smtClean="0"/>
              <a:t>  }</a:t>
            </a:r>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1685137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file1.open("one.txt",</a:t>
            </a:r>
            <a:r>
              <a:rPr lang="en-IN" sz="1200" kern="1200" dirty="0" err="1" smtClean="0">
                <a:solidFill>
                  <a:schemeClr val="tx1"/>
                </a:solidFill>
                <a:latin typeface="+mn-lt"/>
                <a:ea typeface="+mn-ea"/>
                <a:cs typeface="+mn-cs"/>
              </a:rPr>
              <a:t>ios</a:t>
            </a:r>
            <a:r>
              <a:rPr lang="en-IN" sz="1200" kern="1200" dirty="0" smtClean="0">
                <a:solidFill>
                  <a:schemeClr val="tx1"/>
                </a:solidFill>
                <a:latin typeface="+mn-lt"/>
                <a:ea typeface="+mn-ea"/>
                <a:cs typeface="+mn-cs"/>
              </a:rPr>
              <a:t>::in);</a:t>
            </a:r>
          </a:p>
          <a:p>
            <a:r>
              <a:rPr lang="en-IN" sz="1200" kern="1200" dirty="0" smtClean="0">
                <a:solidFill>
                  <a:schemeClr val="tx1"/>
                </a:solidFill>
                <a:latin typeface="+mn-lt"/>
                <a:ea typeface="+mn-ea"/>
                <a:cs typeface="+mn-cs"/>
              </a:rPr>
              <a:t>file2.open("two.txt",</a:t>
            </a:r>
            <a:r>
              <a:rPr lang="en-IN" sz="1200" kern="1200" dirty="0" err="1" smtClean="0">
                <a:solidFill>
                  <a:schemeClr val="tx1"/>
                </a:solidFill>
                <a:latin typeface="+mn-lt"/>
                <a:ea typeface="+mn-ea"/>
                <a:cs typeface="+mn-cs"/>
              </a:rPr>
              <a:t>ios</a:t>
            </a:r>
            <a:r>
              <a:rPr lang="en-IN" sz="1200" kern="1200" dirty="0" smtClean="0">
                <a:solidFill>
                  <a:schemeClr val="tx1"/>
                </a:solidFill>
                <a:latin typeface="+mn-lt"/>
                <a:ea typeface="+mn-ea"/>
                <a:cs typeface="+mn-cs"/>
              </a:rPr>
              <a:t>::in);</a:t>
            </a:r>
          </a:p>
          <a:p>
            <a:r>
              <a:rPr lang="en-IN" sz="1200" kern="1200" dirty="0" smtClean="0">
                <a:solidFill>
                  <a:schemeClr val="tx1"/>
                </a:solidFill>
                <a:latin typeface="+mn-lt"/>
                <a:ea typeface="+mn-ea"/>
                <a:cs typeface="+mn-cs"/>
              </a:rPr>
              <a:t>file3.open("three.txt",</a:t>
            </a:r>
            <a:r>
              <a:rPr lang="en-IN" sz="1200" kern="1200" dirty="0" err="1" smtClean="0">
                <a:solidFill>
                  <a:schemeClr val="tx1"/>
                </a:solidFill>
                <a:latin typeface="+mn-lt"/>
                <a:ea typeface="+mn-ea"/>
                <a:cs typeface="+mn-cs"/>
              </a:rPr>
              <a:t>ios</a:t>
            </a:r>
            <a:r>
              <a:rPr lang="en-IN" sz="1200" kern="1200" dirty="0" smtClean="0">
                <a:solidFill>
                  <a:schemeClr val="tx1"/>
                </a:solidFill>
                <a:latin typeface="+mn-lt"/>
                <a:ea typeface="+mn-ea"/>
                <a:cs typeface="+mn-cs"/>
              </a:rPr>
              <a:t>::app);</a:t>
            </a:r>
          </a:p>
          <a:p>
            <a:r>
              <a:rPr lang="en-IN" sz="1200" kern="1200" dirty="0" smtClean="0">
                <a:solidFill>
                  <a:schemeClr val="tx1"/>
                </a:solidFill>
                <a:latin typeface="+mn-lt"/>
                <a:ea typeface="+mn-ea"/>
                <a:cs typeface="+mn-cs"/>
              </a:rPr>
              <a:t>char ch1,ch2;</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while(!file1.eof())</a:t>
            </a:r>
          </a:p>
          <a:p>
            <a:r>
              <a:rPr lang="en-IN" sz="1200" kern="1200" dirty="0" smtClean="0">
                <a:solidFill>
                  <a:schemeClr val="tx1"/>
                </a:solidFill>
                <a:latin typeface="+mn-lt"/>
                <a:ea typeface="+mn-ea"/>
                <a:cs typeface="+mn-cs"/>
              </a:rPr>
              <a:t>{</a:t>
            </a:r>
          </a:p>
          <a:p>
            <a:r>
              <a:rPr lang="en-IN" sz="1200" kern="1200" dirty="0" smtClean="0">
                <a:solidFill>
                  <a:schemeClr val="tx1"/>
                </a:solidFill>
                <a:latin typeface="+mn-lt"/>
                <a:ea typeface="+mn-ea"/>
                <a:cs typeface="+mn-cs"/>
              </a:rPr>
              <a:t>file1.get(ch1);</a:t>
            </a:r>
          </a:p>
          <a:p>
            <a:r>
              <a:rPr lang="en-IN" sz="1200" kern="1200" dirty="0" err="1" smtClean="0">
                <a:solidFill>
                  <a:schemeClr val="tx1"/>
                </a:solidFill>
                <a:latin typeface="+mn-lt"/>
                <a:ea typeface="+mn-ea"/>
                <a:cs typeface="+mn-cs"/>
              </a:rPr>
              <a:t>cout</a:t>
            </a:r>
            <a:r>
              <a:rPr lang="en-IN" sz="1200" kern="1200" dirty="0" smtClean="0">
                <a:solidFill>
                  <a:schemeClr val="tx1"/>
                </a:solidFill>
                <a:latin typeface="+mn-lt"/>
                <a:ea typeface="+mn-ea"/>
                <a:cs typeface="+mn-cs"/>
              </a:rPr>
              <a:t>&lt;&lt;ch1&lt;&lt;</a:t>
            </a:r>
            <a:r>
              <a:rPr lang="en-IN" sz="1200" kern="1200" dirty="0" err="1" smtClean="0">
                <a:solidFill>
                  <a:schemeClr val="tx1"/>
                </a:solidFill>
                <a:latin typeface="+mn-lt"/>
                <a:ea typeface="+mn-ea"/>
                <a:cs typeface="+mn-cs"/>
              </a:rPr>
              <a:t>endl</a:t>
            </a:r>
            <a:r>
              <a:rPr lang="en-IN" sz="1200" kern="1200" dirty="0" smtClean="0">
                <a:solidFill>
                  <a:schemeClr val="tx1"/>
                </a:solidFill>
                <a:latin typeface="+mn-lt"/>
                <a:ea typeface="+mn-ea"/>
                <a:cs typeface="+mn-cs"/>
              </a:rPr>
              <a:t>;</a:t>
            </a:r>
          </a:p>
          <a:p>
            <a:r>
              <a:rPr lang="en-IN" sz="1200" kern="1200" dirty="0" smtClean="0">
                <a:solidFill>
                  <a:schemeClr val="tx1"/>
                </a:solidFill>
                <a:latin typeface="+mn-lt"/>
                <a:ea typeface="+mn-ea"/>
                <a:cs typeface="+mn-cs"/>
              </a:rPr>
              <a:t>file3.put(ch1);</a:t>
            </a:r>
          </a:p>
          <a:p>
            <a:r>
              <a:rPr lang="en-IN" sz="1200" kern="1200" dirty="0" smtClean="0">
                <a:solidFill>
                  <a:schemeClr val="tx1"/>
                </a:solidFill>
                <a:latin typeface="+mn-lt"/>
                <a:ea typeface="+mn-ea"/>
                <a:cs typeface="+mn-cs"/>
              </a:rPr>
              <a:t>}</a:t>
            </a:r>
          </a:p>
          <a:p>
            <a:r>
              <a:rPr lang="en-IN" sz="1200" kern="1200" dirty="0" smtClean="0">
                <a:solidFill>
                  <a:schemeClr val="tx1"/>
                </a:solidFill>
                <a:latin typeface="+mn-lt"/>
                <a:ea typeface="+mn-ea"/>
                <a:cs typeface="+mn-cs"/>
              </a:rPr>
              <a:t>while(!file2.eof())</a:t>
            </a:r>
          </a:p>
          <a:p>
            <a:r>
              <a:rPr lang="en-IN" sz="1200" kern="1200" dirty="0" smtClean="0">
                <a:solidFill>
                  <a:schemeClr val="tx1"/>
                </a:solidFill>
                <a:latin typeface="+mn-lt"/>
                <a:ea typeface="+mn-ea"/>
                <a:cs typeface="+mn-cs"/>
              </a:rPr>
              <a:t>{</a:t>
            </a:r>
          </a:p>
          <a:p>
            <a:r>
              <a:rPr lang="en-IN" sz="1200" kern="1200" dirty="0" smtClean="0">
                <a:solidFill>
                  <a:schemeClr val="tx1"/>
                </a:solidFill>
                <a:latin typeface="+mn-lt"/>
                <a:ea typeface="+mn-ea"/>
                <a:cs typeface="+mn-cs"/>
              </a:rPr>
              <a:t>file2.get(ch2);</a:t>
            </a:r>
          </a:p>
          <a:p>
            <a:r>
              <a:rPr lang="en-IN" sz="1200" kern="1200" dirty="0" err="1" smtClean="0">
                <a:solidFill>
                  <a:schemeClr val="tx1"/>
                </a:solidFill>
                <a:latin typeface="+mn-lt"/>
                <a:ea typeface="+mn-ea"/>
                <a:cs typeface="+mn-cs"/>
              </a:rPr>
              <a:t>cout</a:t>
            </a:r>
            <a:r>
              <a:rPr lang="en-IN" sz="1200" kern="1200" dirty="0" smtClean="0">
                <a:solidFill>
                  <a:schemeClr val="tx1"/>
                </a:solidFill>
                <a:latin typeface="+mn-lt"/>
                <a:ea typeface="+mn-ea"/>
                <a:cs typeface="+mn-cs"/>
              </a:rPr>
              <a:t>&lt;&lt;ch1&lt;&lt;</a:t>
            </a:r>
            <a:r>
              <a:rPr lang="en-IN" sz="1200" kern="1200" dirty="0" err="1" smtClean="0">
                <a:solidFill>
                  <a:schemeClr val="tx1"/>
                </a:solidFill>
                <a:latin typeface="+mn-lt"/>
                <a:ea typeface="+mn-ea"/>
                <a:cs typeface="+mn-cs"/>
              </a:rPr>
              <a:t>endl</a:t>
            </a:r>
            <a:r>
              <a:rPr lang="en-IN" sz="1200" kern="1200" dirty="0" smtClean="0">
                <a:solidFill>
                  <a:schemeClr val="tx1"/>
                </a:solidFill>
                <a:latin typeface="+mn-lt"/>
                <a:ea typeface="+mn-ea"/>
                <a:cs typeface="+mn-cs"/>
              </a:rPr>
              <a:t>;</a:t>
            </a:r>
          </a:p>
          <a:p>
            <a:r>
              <a:rPr lang="en-IN" sz="1200" kern="1200" dirty="0" smtClean="0">
                <a:solidFill>
                  <a:schemeClr val="tx1"/>
                </a:solidFill>
                <a:latin typeface="+mn-lt"/>
                <a:ea typeface="+mn-ea"/>
                <a:cs typeface="+mn-cs"/>
              </a:rPr>
              <a:t>file3.put(ch2);</a:t>
            </a:r>
          </a:p>
          <a:p>
            <a:r>
              <a:rPr lang="en-IN" sz="1200" kern="1200" dirty="0" smtClean="0">
                <a:solidFill>
                  <a:schemeClr val="tx1"/>
                </a:solidFill>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24</a:t>
            </a:fld>
            <a:endParaRPr lang="en-US"/>
          </a:p>
        </p:txBody>
      </p:sp>
    </p:spTree>
    <p:extLst>
      <p:ext uri="{BB962C8B-B14F-4D97-AF65-F5344CB8AC3E}">
        <p14:creationId xmlns:p14="http://schemas.microsoft.com/office/powerpoint/2010/main" val="3945203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28</a:t>
            </a:fld>
            <a:endParaRPr lang="en-US" dirty="0"/>
          </a:p>
        </p:txBody>
      </p:sp>
    </p:spTree>
    <p:extLst>
      <p:ext uri="{BB962C8B-B14F-4D97-AF65-F5344CB8AC3E}">
        <p14:creationId xmlns:p14="http://schemas.microsoft.com/office/powerpoint/2010/main" val="23585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600" noProof="1" smtClean="0">
                <a:solidFill>
                  <a:srgbClr val="FFFFFF"/>
                </a:solidFill>
                <a:latin typeface="+mj-lt"/>
                <a:ea typeface="Open Sans" panose="020B0606030504020204" pitchFamily="34" charset="0"/>
                <a:cs typeface="Open Sans" panose="020B0606030504020204" pitchFamily="34" charset="0"/>
              </a:rPr>
              <a:t>Unit-7</a:t>
            </a:r>
            <a:r>
              <a:rPr lang="da-DK" sz="1600" baseline="0" noProof="1" smtClean="0">
                <a:solidFill>
                  <a:srgbClr val="FFFFFF"/>
                </a:solidFill>
                <a:latin typeface="+mj-lt"/>
                <a:ea typeface="Open Sans" panose="020B0606030504020204" pitchFamily="34" charset="0"/>
                <a:cs typeface="Open Sans" panose="020B0606030504020204" pitchFamily="34" charset="0"/>
              </a:rPr>
              <a:t> </a:t>
            </a:r>
            <a:r>
              <a:rPr lang="en-IN" sz="1600" kern="1200" dirty="0" smtClean="0">
                <a:solidFill>
                  <a:srgbClr val="FFFFFF"/>
                </a:solidFill>
                <a:latin typeface="+mj-lt"/>
                <a:ea typeface="Open Sans" panose="020B0606030504020204" pitchFamily="34" charset="0"/>
                <a:cs typeface="Open Sans" panose="020B0606030504020204" pitchFamily="34" charset="0"/>
              </a:rPr>
              <a:t>I/O and File Management</a:t>
            </a:r>
            <a:r>
              <a:rPr lang="da-DK" sz="1600" kern="1200" noProof="1" smtClean="0">
                <a:solidFill>
                  <a:srgbClr val="FFFFFF"/>
                </a:solidFill>
                <a:latin typeface="+mj-lt"/>
                <a:ea typeface="Open Sans" panose="020B0606030504020204" pitchFamily="34" charset="0"/>
                <a:cs typeface="Open Sans" panose="020B0606030504020204" pitchFamily="34" charset="0"/>
              </a:rPr>
              <a:t>        </a:t>
            </a:r>
            <a:r>
              <a:rPr lang="da-DK" sz="1600" baseline="0" noProof="1" smtClean="0">
                <a:solidFill>
                  <a:srgbClr val="F8F8F8"/>
                </a:solidFill>
                <a:latin typeface="+mj-lt"/>
                <a:ea typeface="Open Sans" panose="020B0606030504020204" pitchFamily="34" charset="0"/>
                <a:cs typeface="Open Sans" panose="020B0606030504020204" pitchFamily="34" charset="0"/>
              </a:rPr>
              <a:t>                            </a:t>
            </a:r>
            <a:r>
              <a:rPr lang="da-DK" sz="1600" noProof="1" smtClean="0">
                <a:solidFill>
                  <a:srgbClr val="FFFFFF"/>
                </a:solidFill>
                <a:latin typeface="+mj-lt"/>
                <a:ea typeface="Open Sans" panose="020B0606030504020204" pitchFamily="34" charset="0"/>
                <a:cs typeface="Open Sans" panose="020B0606030504020204" pitchFamily="34" charset="0"/>
              </a:rPr>
              <a:t>Darshan </a:t>
            </a:r>
            <a:r>
              <a:rPr lang="da-DK" sz="1600" noProof="1">
                <a:solidFill>
                  <a:srgbClr val="FFFFFF"/>
                </a:solidFill>
                <a:latin typeface="+mj-lt"/>
                <a:ea typeface="Open Sans" panose="020B0606030504020204" pitchFamily="34" charset="0"/>
                <a:cs typeface="Open Sans" panose="020B0606030504020204" pitchFamily="34" charset="0"/>
              </a:rPr>
              <a:t>Institute of Engineering &amp; </a:t>
            </a:r>
            <a:r>
              <a:rPr lang="da-DK" sz="1600" noProof="1" smtClean="0">
                <a:solidFill>
                  <a:srgbClr val="FFFFFF"/>
                </a:solidFill>
                <a:latin typeface="+mj-lt"/>
                <a:ea typeface="Open Sans" panose="020B0606030504020204" pitchFamily="34" charset="0"/>
                <a:cs typeface="Open Sans" panose="020B0606030504020204" pitchFamily="34" charset="0"/>
              </a:rPr>
              <a:t>Technology            </a:t>
            </a:r>
            <a:fld id="{6E8469F3-9EE8-43CF-BEDC-475B89412D1D}" type="slidenum">
              <a:rPr lang="da-DK" sz="1600" noProof="1" smtClean="0">
                <a:solidFill>
                  <a:srgbClr val="FFFFFF"/>
                </a:solidFill>
                <a:latin typeface="+mj-lt"/>
                <a:ea typeface="Open Sans" panose="020B0606030504020204" pitchFamily="34" charset="0"/>
                <a:cs typeface="Open Sans" panose="020B0606030504020204" pitchFamily="34" charset="0"/>
              </a:rPr>
              <a:pPr indent="-342900">
                <a:def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ubtitle 2"/>
          <p:cNvSpPr>
            <a:spLocks noGrp="1"/>
          </p:cNvSpPr>
          <p:nvPr>
            <p:ph type="subTitle" idx="1"/>
          </p:nvPr>
        </p:nvSpPr>
        <p:spPr>
          <a:xfrm>
            <a:off x="103346" y="4800600"/>
            <a:ext cx="5476766"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Rupesh</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G.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Vaishnav</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rupesh.vaishnav@darshan.ac.in</a:t>
            </a:r>
          </a:p>
          <a:p>
            <a:pPr algn="l">
              <a:spcBef>
                <a:spcPts val="0"/>
              </a:spcBef>
            </a:pP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94280-37452</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799" y="1295399"/>
            <a:ext cx="8708637" cy="3200401"/>
          </a:xfrm>
        </p:spPr>
        <p:txBody>
          <a:bodyPr anchor="b">
            <a:noAutofit/>
          </a:bodyPr>
          <a:lstStyle/>
          <a:p>
            <a:pPr algn="l"/>
            <a:r>
              <a:rPr lang="en-US" sz="7200" b="1" dirty="0" smtClean="0">
                <a:solidFill>
                  <a:schemeClr val="bg1"/>
                </a:solidFill>
                <a:latin typeface="+mj-lt"/>
                <a:ea typeface="Open Sans Semibold" panose="020B0706030804020204" pitchFamily="34" charset="0"/>
                <a:cs typeface="Open Sans Semibold" panose="020B0706030804020204" pitchFamily="34" charset="0"/>
              </a:rPr>
              <a:t>UNIT-7</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IN" sz="7200" b="1" dirty="0" smtClean="0">
                <a:solidFill>
                  <a:schemeClr val="bg1"/>
                </a:solidFill>
                <a:latin typeface="+mj-lt"/>
                <a:ea typeface="Open Sans Semibold" panose="020B0706030804020204" pitchFamily="34" charset="0"/>
                <a:cs typeface="Open Sans Semibold" panose="020B0706030804020204" pitchFamily="34" charset="0"/>
              </a:rPr>
              <a:t>I/O </a:t>
            </a:r>
            <a:r>
              <a:rPr lang="en-IN" sz="7200" b="1" dirty="0">
                <a:solidFill>
                  <a:schemeClr val="bg1"/>
                </a:solidFill>
                <a:latin typeface="+mj-lt"/>
                <a:ea typeface="Open Sans Semibold" panose="020B0706030804020204" pitchFamily="34" charset="0"/>
                <a:cs typeface="Open Sans Semibold" panose="020B0706030804020204" pitchFamily="34" charset="0"/>
              </a:rPr>
              <a:t>and File </a:t>
            </a:r>
            <a:r>
              <a:rPr lang="en-IN" sz="7200" b="1" dirty="0" smtClean="0">
                <a:solidFill>
                  <a:schemeClr val="bg1"/>
                </a:solidFill>
                <a:latin typeface="+mj-lt"/>
                <a:ea typeface="Open Sans Semibold" panose="020B0706030804020204" pitchFamily="34" charset="0"/>
                <a:cs typeface="Open Sans Semibold" panose="020B0706030804020204" pitchFamily="34" charset="0"/>
              </a:rPr>
              <a:t>Management</a:t>
            </a:r>
            <a:endParaRPr lang="en-US" sz="7200"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58" y="5085184"/>
            <a:ext cx="3329979" cy="768717"/>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19355" t="6451" r="19355" b="6453"/>
          <a:stretch/>
        </p:blipFill>
        <p:spPr>
          <a:xfrm>
            <a:off x="7653963" y="116632"/>
            <a:ext cx="1368152" cy="19442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Manipulators for formatted I/O operations</a:t>
            </a:r>
            <a:endParaRPr lang="en-IN" sz="3600" dirty="0"/>
          </a:p>
        </p:txBody>
      </p:sp>
      <p:sp>
        <p:nvSpPr>
          <p:cNvPr id="3" name="Content Placeholder 2"/>
          <p:cNvSpPr>
            <a:spLocks noGrp="1"/>
          </p:cNvSpPr>
          <p:nvPr>
            <p:ph idx="1"/>
          </p:nvPr>
        </p:nvSpPr>
        <p:spPr>
          <a:xfrm>
            <a:off x="190500" y="990600"/>
            <a:ext cx="8763000" cy="1862336"/>
          </a:xfrm>
        </p:spPr>
        <p:txBody>
          <a:bodyPr>
            <a:normAutofit/>
          </a:bodyPr>
          <a:lstStyle/>
          <a:p>
            <a:pPr algn="just">
              <a:buClr>
                <a:schemeClr val="tx1"/>
              </a:buClr>
            </a:pPr>
            <a:r>
              <a:rPr lang="en-IN" b="1" dirty="0" smtClean="0">
                <a:solidFill>
                  <a:schemeClr val="accent1">
                    <a:lumMod val="75000"/>
                  </a:schemeClr>
                </a:solidFill>
              </a:rPr>
              <a:t>Manipulators</a:t>
            </a:r>
            <a:r>
              <a:rPr lang="en-IN" dirty="0" smtClean="0"/>
              <a:t> are special functions that can be included in the I/O statements to alter the format parameters of a stream.</a:t>
            </a:r>
          </a:p>
          <a:p>
            <a:pPr algn="just"/>
            <a:r>
              <a:rPr lang="en-IN" dirty="0" smtClean="0"/>
              <a:t>To access manipulators, the file </a:t>
            </a:r>
            <a:r>
              <a:rPr lang="en-IN" dirty="0" smtClean="0">
                <a:solidFill>
                  <a:srgbClr val="A31515"/>
                </a:solidFill>
                <a:highlight>
                  <a:srgbClr val="FFFFFF"/>
                </a:highlight>
                <a:latin typeface="Consolas"/>
              </a:rPr>
              <a:t>&lt;</a:t>
            </a:r>
            <a:r>
              <a:rPr lang="en-IN" dirty="0" err="1">
                <a:solidFill>
                  <a:srgbClr val="A31515"/>
                </a:solidFill>
                <a:highlight>
                  <a:srgbClr val="FFFFFF"/>
                </a:highlight>
                <a:latin typeface="Consolas"/>
              </a:rPr>
              <a:t>iomanip</a:t>
            </a:r>
            <a:r>
              <a:rPr lang="en-IN" dirty="0">
                <a:solidFill>
                  <a:srgbClr val="A31515"/>
                </a:solidFill>
                <a:highlight>
                  <a:srgbClr val="FFFFFF"/>
                </a:highlight>
                <a:latin typeface="Consolas"/>
              </a:rPr>
              <a:t>&gt;</a:t>
            </a:r>
            <a:r>
              <a:rPr lang="en-IN" dirty="0" smtClean="0"/>
              <a:t> should be included in the program.</a:t>
            </a:r>
            <a:endParaRPr lang="en-IN" dirty="0"/>
          </a:p>
        </p:txBody>
      </p:sp>
      <p:graphicFrame>
        <p:nvGraphicFramePr>
          <p:cNvPr id="4" name="Content Placeholder 4"/>
          <p:cNvGraphicFramePr>
            <a:graphicFrameLocks/>
          </p:cNvGraphicFramePr>
          <p:nvPr>
            <p:extLst>
              <p:ext uri="{D42A27DB-BD31-4B8C-83A1-F6EECF244321}">
                <p14:modId xmlns:p14="http://schemas.microsoft.com/office/powerpoint/2010/main" val="3069759884"/>
              </p:ext>
            </p:extLst>
          </p:nvPr>
        </p:nvGraphicFramePr>
        <p:xfrm>
          <a:off x="179512" y="2986792"/>
          <a:ext cx="8763000" cy="396240"/>
        </p:xfrm>
        <a:graphic>
          <a:graphicData uri="http://schemas.openxmlformats.org/drawingml/2006/table">
            <a:tbl>
              <a:tblPr firstRow="1" bandRow="1">
                <a:tableStyleId>{5C22544A-7EE6-4342-B048-85BDC9FD1C3A}</a:tableStyleId>
              </a:tblPr>
              <a:tblGrid>
                <a:gridCol w="1368152"/>
                <a:gridCol w="1980220"/>
                <a:gridCol w="5414628"/>
              </a:tblGrid>
              <a:tr h="370840">
                <a:tc>
                  <a:txBody>
                    <a:bodyPr/>
                    <a:lstStyle/>
                    <a:p>
                      <a:pPr algn="ctr"/>
                      <a:r>
                        <a:rPr lang="en-IN" sz="2000" dirty="0" smtClean="0"/>
                        <a:t>Function</a:t>
                      </a:r>
                      <a:endParaRPr lang="en-IN" sz="2000" dirty="0"/>
                    </a:p>
                  </a:txBody>
                  <a:tcPr/>
                </a:tc>
                <a:tc>
                  <a:txBody>
                    <a:bodyPr/>
                    <a:lstStyle/>
                    <a:p>
                      <a:pPr algn="ctr"/>
                      <a:r>
                        <a:rPr lang="en-IN" sz="2000" dirty="0" smtClean="0"/>
                        <a:t>Manipulator</a:t>
                      </a:r>
                      <a:endParaRPr lang="en-IN" sz="2000" dirty="0"/>
                    </a:p>
                  </a:txBody>
                  <a:tcPr/>
                </a:tc>
                <a:tc>
                  <a:txBody>
                    <a:bodyPr/>
                    <a:lstStyle/>
                    <a:p>
                      <a:pPr algn="l"/>
                      <a:r>
                        <a:rPr lang="en-IN" sz="2000" dirty="0" smtClean="0"/>
                        <a:t>Meaning</a:t>
                      </a:r>
                      <a:endParaRPr lang="en-IN" sz="20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4023812"/>
              </p:ext>
            </p:extLst>
          </p:nvPr>
        </p:nvGraphicFramePr>
        <p:xfrm>
          <a:off x="204528" y="3424900"/>
          <a:ext cx="8712968" cy="396240"/>
        </p:xfrm>
        <a:graphic>
          <a:graphicData uri="http://schemas.openxmlformats.org/drawingml/2006/table">
            <a:tbl>
              <a:tblPr firstRow="1" bandRow="1">
                <a:tableStyleId>{69CF1AB2-1976-4502-BF36-3FF5EA218861}</a:tableStyleId>
              </a:tblPr>
              <a:tblGrid>
                <a:gridCol w="1343136"/>
                <a:gridCol w="1980220"/>
                <a:gridCol w="5389612"/>
              </a:tblGrid>
              <a:tr h="182070">
                <a:tc>
                  <a:txBody>
                    <a:bodyPr/>
                    <a:lstStyle/>
                    <a:p>
                      <a:r>
                        <a:rPr lang="en-IN" sz="2000" dirty="0" smtClean="0"/>
                        <a:t>width()</a:t>
                      </a:r>
                      <a:endParaRPr lang="en-IN" sz="2000" dirty="0"/>
                    </a:p>
                  </a:txBody>
                  <a:tcPr/>
                </a:tc>
                <a:tc>
                  <a:txBody>
                    <a:bodyPr/>
                    <a:lstStyle/>
                    <a:p>
                      <a:r>
                        <a:rPr lang="en-IN" sz="2000" b="1" kern="1200" dirty="0" err="1" smtClean="0">
                          <a:solidFill>
                            <a:schemeClr val="dk1"/>
                          </a:solidFill>
                          <a:latin typeface="+mn-lt"/>
                          <a:ea typeface="+mn-ea"/>
                          <a:cs typeface="+mn-cs"/>
                        </a:rPr>
                        <a:t>setw</a:t>
                      </a:r>
                      <a:r>
                        <a:rPr lang="en-IN" sz="2000" b="1" kern="1200" dirty="0" smtClean="0">
                          <a:solidFill>
                            <a:schemeClr val="dk1"/>
                          </a:solidFill>
                          <a:latin typeface="+mn-lt"/>
                          <a:ea typeface="+mn-ea"/>
                          <a:cs typeface="+mn-cs"/>
                        </a:rPr>
                        <a:t>()</a:t>
                      </a:r>
                      <a:endParaRPr lang="en-IN" sz="2000" b="1" kern="1200" dirty="0">
                        <a:solidFill>
                          <a:schemeClr val="dk1"/>
                        </a:solidFill>
                        <a:latin typeface="+mn-lt"/>
                        <a:ea typeface="+mn-ea"/>
                        <a:cs typeface="+mn-cs"/>
                      </a:endParaRPr>
                    </a:p>
                  </a:txBody>
                  <a:tcPr/>
                </a:tc>
                <a:tc>
                  <a:txBody>
                    <a:bodyPr/>
                    <a:lstStyle/>
                    <a:p>
                      <a:r>
                        <a:rPr lang="en-IN" sz="2000" b="0" dirty="0" smtClean="0"/>
                        <a:t>Set the field width.</a:t>
                      </a:r>
                      <a:endParaRPr lang="en-IN" sz="2000" b="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644288061"/>
              </p:ext>
            </p:extLst>
          </p:nvPr>
        </p:nvGraphicFramePr>
        <p:xfrm>
          <a:off x="205356" y="3897052"/>
          <a:ext cx="8712968" cy="396240"/>
        </p:xfrm>
        <a:graphic>
          <a:graphicData uri="http://schemas.openxmlformats.org/drawingml/2006/table">
            <a:tbl>
              <a:tblPr firstRow="1" bandRow="1">
                <a:tableStyleId>{69CF1AB2-1976-4502-BF36-3FF5EA218861}</a:tableStyleId>
              </a:tblPr>
              <a:tblGrid>
                <a:gridCol w="1343136"/>
                <a:gridCol w="1993512"/>
                <a:gridCol w="5376320"/>
              </a:tblGrid>
              <a:tr h="370840">
                <a:tc>
                  <a:txBody>
                    <a:bodyPr/>
                    <a:lstStyle/>
                    <a:p>
                      <a:r>
                        <a:rPr lang="en-IN" sz="2000" dirty="0" smtClean="0"/>
                        <a:t>precision()</a:t>
                      </a:r>
                      <a:endParaRPr lang="en-IN" sz="2000" dirty="0"/>
                    </a:p>
                  </a:txBody>
                  <a:tcPr/>
                </a:tc>
                <a:tc>
                  <a:txBody>
                    <a:bodyPr/>
                    <a:lstStyle/>
                    <a:p>
                      <a:r>
                        <a:rPr lang="en-IN" sz="2000" b="1" kern="1200" dirty="0" err="1" smtClean="0">
                          <a:solidFill>
                            <a:schemeClr val="dk1"/>
                          </a:solidFill>
                          <a:latin typeface="+mn-lt"/>
                          <a:ea typeface="+mn-ea"/>
                          <a:cs typeface="+mn-cs"/>
                        </a:rPr>
                        <a:t>setprecision</a:t>
                      </a:r>
                      <a:r>
                        <a:rPr lang="en-IN" sz="2000" b="1" kern="1200" dirty="0" smtClean="0">
                          <a:solidFill>
                            <a:schemeClr val="dk1"/>
                          </a:solidFill>
                          <a:latin typeface="+mn-lt"/>
                          <a:ea typeface="+mn-ea"/>
                          <a:cs typeface="+mn-cs"/>
                        </a:rPr>
                        <a:t>()</a:t>
                      </a:r>
                      <a:endParaRPr lang="en-IN" sz="2000" b="1" kern="1200" dirty="0">
                        <a:solidFill>
                          <a:schemeClr val="dk1"/>
                        </a:solidFill>
                        <a:latin typeface="+mn-lt"/>
                        <a:ea typeface="+mn-ea"/>
                        <a:cs typeface="+mn-cs"/>
                      </a:endParaRPr>
                    </a:p>
                  </a:txBody>
                  <a:tcPr/>
                </a:tc>
                <a:tc>
                  <a:txBody>
                    <a:bodyPr/>
                    <a:lstStyle/>
                    <a:p>
                      <a:r>
                        <a:rPr lang="en-IN" sz="2000" b="0" dirty="0" smtClean="0"/>
                        <a:t>Set the floating point precision.</a:t>
                      </a:r>
                      <a:endParaRPr lang="en-IN" sz="2000" b="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56488147"/>
              </p:ext>
            </p:extLst>
          </p:nvPr>
        </p:nvGraphicFramePr>
        <p:xfrm>
          <a:off x="189672" y="4365104"/>
          <a:ext cx="8712968" cy="396240"/>
        </p:xfrm>
        <a:graphic>
          <a:graphicData uri="http://schemas.openxmlformats.org/drawingml/2006/table">
            <a:tbl>
              <a:tblPr firstRow="1" bandRow="1">
                <a:tableStyleId>{69CF1AB2-1976-4502-BF36-3FF5EA218861}</a:tableStyleId>
              </a:tblPr>
              <a:tblGrid>
                <a:gridCol w="1343136"/>
                <a:gridCol w="1980220"/>
                <a:gridCol w="5389612"/>
              </a:tblGrid>
              <a:tr h="370840">
                <a:tc>
                  <a:txBody>
                    <a:bodyPr/>
                    <a:lstStyle/>
                    <a:p>
                      <a:r>
                        <a:rPr lang="en-IN" sz="2000" dirty="0" smtClean="0"/>
                        <a:t>fill()</a:t>
                      </a:r>
                      <a:endParaRPr lang="en-IN" sz="2000" dirty="0"/>
                    </a:p>
                  </a:txBody>
                  <a:tcPr/>
                </a:tc>
                <a:tc>
                  <a:txBody>
                    <a:bodyPr/>
                    <a:lstStyle/>
                    <a:p>
                      <a:r>
                        <a:rPr lang="en-IN" sz="2000" b="1" kern="1200" dirty="0" err="1" smtClean="0">
                          <a:solidFill>
                            <a:schemeClr val="dk1"/>
                          </a:solidFill>
                          <a:latin typeface="+mn-lt"/>
                          <a:ea typeface="+mn-ea"/>
                          <a:cs typeface="+mn-cs"/>
                        </a:rPr>
                        <a:t>setfill</a:t>
                      </a:r>
                      <a:r>
                        <a:rPr lang="en-IN" sz="2000" b="1" kern="1200" dirty="0" smtClean="0">
                          <a:solidFill>
                            <a:schemeClr val="dk1"/>
                          </a:solidFill>
                          <a:latin typeface="+mn-lt"/>
                          <a:ea typeface="+mn-ea"/>
                          <a:cs typeface="+mn-cs"/>
                        </a:rPr>
                        <a:t>()</a:t>
                      </a:r>
                      <a:endParaRPr lang="en-IN" sz="2000" b="1" kern="1200" dirty="0">
                        <a:solidFill>
                          <a:schemeClr val="dk1"/>
                        </a:solidFill>
                        <a:latin typeface="+mn-lt"/>
                        <a:ea typeface="+mn-ea"/>
                        <a:cs typeface="+mn-cs"/>
                      </a:endParaRPr>
                    </a:p>
                  </a:txBody>
                  <a:tcPr/>
                </a:tc>
                <a:tc>
                  <a:txBody>
                    <a:bodyPr/>
                    <a:lstStyle/>
                    <a:p>
                      <a:r>
                        <a:rPr lang="en-IN" sz="2000" b="0" dirty="0" smtClean="0"/>
                        <a:t>Set the fill</a:t>
                      </a:r>
                      <a:r>
                        <a:rPr lang="en-IN" sz="2000" b="0" baseline="0" dirty="0" smtClean="0"/>
                        <a:t> character</a:t>
                      </a:r>
                      <a:r>
                        <a:rPr lang="en-IN" sz="2000" b="0" dirty="0" smtClean="0"/>
                        <a:t>.</a:t>
                      </a:r>
                      <a:endParaRPr lang="en-IN" sz="2000" b="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64475418"/>
              </p:ext>
            </p:extLst>
          </p:nvPr>
        </p:nvGraphicFramePr>
        <p:xfrm>
          <a:off x="186540" y="4831394"/>
          <a:ext cx="8712968" cy="396240"/>
        </p:xfrm>
        <a:graphic>
          <a:graphicData uri="http://schemas.openxmlformats.org/drawingml/2006/table">
            <a:tbl>
              <a:tblPr firstRow="1" bandRow="1">
                <a:tableStyleId>{69CF1AB2-1976-4502-BF36-3FF5EA218861}</a:tableStyleId>
              </a:tblPr>
              <a:tblGrid>
                <a:gridCol w="1343136"/>
                <a:gridCol w="1993512"/>
                <a:gridCol w="5376320"/>
              </a:tblGrid>
              <a:tr h="370840">
                <a:tc>
                  <a:txBody>
                    <a:bodyPr/>
                    <a:lstStyle/>
                    <a:p>
                      <a:r>
                        <a:rPr lang="en-IN" sz="2000" dirty="0" err="1" smtClean="0"/>
                        <a:t>setf</a:t>
                      </a:r>
                      <a:r>
                        <a:rPr lang="en-IN" sz="2000" dirty="0" smtClean="0"/>
                        <a:t>()</a:t>
                      </a:r>
                      <a:endParaRPr lang="en-IN" sz="2000" dirty="0"/>
                    </a:p>
                  </a:txBody>
                  <a:tcPr/>
                </a:tc>
                <a:tc>
                  <a:txBody>
                    <a:bodyPr/>
                    <a:lstStyle/>
                    <a:p>
                      <a:r>
                        <a:rPr lang="en-IN" sz="2000" b="1" kern="1200" dirty="0" err="1" smtClean="0">
                          <a:solidFill>
                            <a:schemeClr val="dk1"/>
                          </a:solidFill>
                          <a:latin typeface="+mn-lt"/>
                          <a:ea typeface="+mn-ea"/>
                          <a:cs typeface="+mn-cs"/>
                        </a:rPr>
                        <a:t>setiosflags</a:t>
                      </a:r>
                      <a:r>
                        <a:rPr lang="en-IN" sz="2000" b="1" kern="1200" dirty="0" smtClean="0">
                          <a:solidFill>
                            <a:schemeClr val="dk1"/>
                          </a:solidFill>
                          <a:latin typeface="+mn-lt"/>
                          <a:ea typeface="+mn-ea"/>
                          <a:cs typeface="+mn-cs"/>
                        </a:rPr>
                        <a:t>()</a:t>
                      </a:r>
                      <a:endParaRPr lang="en-IN" sz="2000" b="1" kern="1200" dirty="0">
                        <a:solidFill>
                          <a:schemeClr val="dk1"/>
                        </a:solidFill>
                        <a:latin typeface="+mn-lt"/>
                        <a:ea typeface="+mn-ea"/>
                        <a:cs typeface="+mn-cs"/>
                      </a:endParaRPr>
                    </a:p>
                  </a:txBody>
                  <a:tcPr/>
                </a:tc>
                <a:tc>
                  <a:txBody>
                    <a:bodyPr/>
                    <a:lstStyle/>
                    <a:p>
                      <a:r>
                        <a:rPr lang="en-IN" sz="2000" b="0" dirty="0" smtClean="0"/>
                        <a:t>Set the format flag.</a:t>
                      </a:r>
                      <a:endParaRPr lang="en-IN" sz="2000" b="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48981953"/>
              </p:ext>
            </p:extLst>
          </p:nvPr>
        </p:nvGraphicFramePr>
        <p:xfrm>
          <a:off x="182644" y="5302970"/>
          <a:ext cx="8712968" cy="396240"/>
        </p:xfrm>
        <a:graphic>
          <a:graphicData uri="http://schemas.openxmlformats.org/drawingml/2006/table">
            <a:tbl>
              <a:tblPr firstRow="1" bandRow="1">
                <a:tableStyleId>{69CF1AB2-1976-4502-BF36-3FF5EA218861}</a:tableStyleId>
              </a:tblPr>
              <a:tblGrid>
                <a:gridCol w="1343136"/>
                <a:gridCol w="1980220"/>
                <a:gridCol w="5389612"/>
              </a:tblGrid>
              <a:tr h="370840">
                <a:tc>
                  <a:txBody>
                    <a:bodyPr/>
                    <a:lstStyle/>
                    <a:p>
                      <a:r>
                        <a:rPr lang="en-IN" sz="2000" dirty="0" err="1" smtClean="0"/>
                        <a:t>unsetf</a:t>
                      </a:r>
                      <a:r>
                        <a:rPr lang="en-IN" sz="2000" dirty="0" smtClean="0"/>
                        <a:t>()</a:t>
                      </a:r>
                      <a:endParaRPr lang="en-IN" sz="2000" dirty="0"/>
                    </a:p>
                  </a:txBody>
                  <a:tcPr/>
                </a:tc>
                <a:tc>
                  <a:txBody>
                    <a:bodyPr/>
                    <a:lstStyle/>
                    <a:p>
                      <a:r>
                        <a:rPr lang="en-IN" sz="2000" b="1" kern="1200" dirty="0" err="1" smtClean="0">
                          <a:solidFill>
                            <a:schemeClr val="dk1"/>
                          </a:solidFill>
                          <a:latin typeface="+mn-lt"/>
                          <a:ea typeface="+mn-ea"/>
                          <a:cs typeface="+mn-cs"/>
                        </a:rPr>
                        <a:t>resetiosflags</a:t>
                      </a:r>
                      <a:r>
                        <a:rPr lang="en-IN" sz="2000" b="1" kern="1200" dirty="0" smtClean="0">
                          <a:solidFill>
                            <a:schemeClr val="dk1"/>
                          </a:solidFill>
                          <a:latin typeface="+mn-lt"/>
                          <a:ea typeface="+mn-ea"/>
                          <a:cs typeface="+mn-cs"/>
                        </a:rPr>
                        <a:t>()</a:t>
                      </a:r>
                      <a:endParaRPr lang="en-IN" sz="2000" b="1" kern="1200" dirty="0">
                        <a:solidFill>
                          <a:schemeClr val="dk1"/>
                        </a:solidFill>
                        <a:latin typeface="+mn-lt"/>
                        <a:ea typeface="+mn-ea"/>
                        <a:cs typeface="+mn-cs"/>
                      </a:endParaRPr>
                    </a:p>
                  </a:txBody>
                  <a:tcPr/>
                </a:tc>
                <a:tc>
                  <a:txBody>
                    <a:bodyPr/>
                    <a:lstStyle/>
                    <a:p>
                      <a:r>
                        <a:rPr lang="en-IN" sz="2000" b="0" dirty="0" smtClean="0"/>
                        <a:t>Clear the flag specified.</a:t>
                      </a:r>
                      <a:endParaRPr lang="en-IN" sz="2000" b="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563364083"/>
              </p:ext>
            </p:extLst>
          </p:nvPr>
        </p:nvGraphicFramePr>
        <p:xfrm>
          <a:off x="179512" y="5769260"/>
          <a:ext cx="8712968" cy="396240"/>
        </p:xfrm>
        <a:graphic>
          <a:graphicData uri="http://schemas.openxmlformats.org/drawingml/2006/table">
            <a:tbl>
              <a:tblPr firstRow="1" bandRow="1">
                <a:tableStyleId>{69CF1AB2-1976-4502-BF36-3FF5EA218861}</a:tableStyleId>
              </a:tblPr>
              <a:tblGrid>
                <a:gridCol w="1343136"/>
                <a:gridCol w="1993512"/>
                <a:gridCol w="5376320"/>
              </a:tblGrid>
              <a:tr h="370840">
                <a:tc>
                  <a:txBody>
                    <a:bodyPr/>
                    <a:lstStyle/>
                    <a:p>
                      <a:r>
                        <a:rPr lang="en-IN" sz="2000" dirty="0" smtClean="0"/>
                        <a:t>“\n”</a:t>
                      </a:r>
                      <a:endParaRPr lang="en-IN" sz="2000" dirty="0"/>
                    </a:p>
                  </a:txBody>
                  <a:tcPr/>
                </a:tc>
                <a:tc>
                  <a:txBody>
                    <a:bodyPr/>
                    <a:lstStyle/>
                    <a:p>
                      <a:r>
                        <a:rPr lang="en-IN" sz="2000" b="1" kern="1200" dirty="0" err="1" smtClean="0">
                          <a:solidFill>
                            <a:schemeClr val="dk1"/>
                          </a:solidFill>
                          <a:latin typeface="+mn-lt"/>
                          <a:ea typeface="+mn-ea"/>
                          <a:cs typeface="+mn-cs"/>
                        </a:rPr>
                        <a:t>endl</a:t>
                      </a:r>
                      <a:endParaRPr lang="en-IN" sz="2000" b="1" kern="1200" dirty="0">
                        <a:solidFill>
                          <a:schemeClr val="dk1"/>
                        </a:solidFill>
                        <a:latin typeface="+mn-lt"/>
                        <a:ea typeface="+mn-ea"/>
                        <a:cs typeface="+mn-cs"/>
                      </a:endParaRPr>
                    </a:p>
                  </a:txBody>
                  <a:tcPr/>
                </a:tc>
                <a:tc>
                  <a:txBody>
                    <a:bodyPr/>
                    <a:lstStyle/>
                    <a:p>
                      <a:r>
                        <a:rPr lang="en-IN" sz="2000" b="0" dirty="0" smtClean="0"/>
                        <a:t>Insert a new line and flush stream.</a:t>
                      </a:r>
                      <a:endParaRPr lang="en-IN" sz="2000" b="0" dirty="0"/>
                    </a:p>
                  </a:txBody>
                  <a:tcPr/>
                </a:tc>
              </a:tr>
            </a:tbl>
          </a:graphicData>
        </a:graphic>
      </p:graphicFrame>
    </p:spTree>
    <p:extLst>
      <p:ext uri="{BB962C8B-B14F-4D97-AF65-F5344CB8AC3E}">
        <p14:creationId xmlns:p14="http://schemas.microsoft.com/office/powerpoint/2010/main" val="55322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input output streams</a:t>
            </a:r>
            <a:endParaRPr lang="en-IN" dirty="0"/>
          </a:p>
        </p:txBody>
      </p:sp>
      <p:grpSp>
        <p:nvGrpSpPr>
          <p:cNvPr id="139" name="Group 138"/>
          <p:cNvGrpSpPr/>
          <p:nvPr/>
        </p:nvGrpSpPr>
        <p:grpSpPr>
          <a:xfrm>
            <a:off x="1695450" y="1943100"/>
            <a:ext cx="5753100" cy="2971800"/>
            <a:chOff x="0" y="0"/>
            <a:chExt cx="5753100" cy="2971800"/>
          </a:xfrm>
        </p:grpSpPr>
        <p:sp>
          <p:nvSpPr>
            <p:cNvPr id="140" name="Freeform 139"/>
            <p:cNvSpPr/>
            <p:nvPr/>
          </p:nvSpPr>
          <p:spPr>
            <a:xfrm>
              <a:off x="4126230" y="594360"/>
              <a:ext cx="731520" cy="400050"/>
            </a:xfrm>
            <a:custGeom>
              <a:avLst/>
              <a:gdLst>
                <a:gd name="connsiteX0" fmla="*/ 0 w 731520"/>
                <a:gd name="connsiteY0" fmla="*/ 0 h 400050"/>
                <a:gd name="connsiteX1" fmla="*/ 731520 w 731520"/>
                <a:gd name="connsiteY1" fmla="*/ 0 h 400050"/>
                <a:gd name="connsiteX2" fmla="*/ 731520 w 731520"/>
                <a:gd name="connsiteY2" fmla="*/ 400050 h 400050"/>
              </a:gdLst>
              <a:ahLst/>
              <a:cxnLst>
                <a:cxn ang="0">
                  <a:pos x="connsiteX0" y="connsiteY0"/>
                </a:cxn>
                <a:cxn ang="0">
                  <a:pos x="connsiteX1" y="connsiteY1"/>
                </a:cxn>
                <a:cxn ang="0">
                  <a:pos x="connsiteX2" y="connsiteY2"/>
                </a:cxn>
              </a:cxnLst>
              <a:rect l="l" t="t" r="r" b="b"/>
              <a:pathLst>
                <a:path w="731520" h="400050">
                  <a:moveTo>
                    <a:pt x="0" y="0"/>
                  </a:moveTo>
                  <a:lnTo>
                    <a:pt x="731520" y="0"/>
                  </a:lnTo>
                  <a:lnTo>
                    <a:pt x="731520" y="400050"/>
                  </a:ln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nvGrpSpPr>
            <p:cNvPr id="141" name="Group 140"/>
            <p:cNvGrpSpPr/>
            <p:nvPr/>
          </p:nvGrpSpPr>
          <p:grpSpPr>
            <a:xfrm>
              <a:off x="0" y="0"/>
              <a:ext cx="5753100" cy="2971800"/>
              <a:chOff x="0" y="0"/>
              <a:chExt cx="5753100" cy="2971800"/>
            </a:xfrm>
          </p:grpSpPr>
          <p:sp>
            <p:nvSpPr>
              <p:cNvPr id="142" name="Text Box 2"/>
              <p:cNvSpPr txBox="1">
                <a:spLocks noChangeArrowheads="1"/>
              </p:cNvSpPr>
              <p:nvPr/>
            </p:nvSpPr>
            <p:spPr bwMode="auto">
              <a:xfrm>
                <a:off x="1790700" y="1592580"/>
                <a:ext cx="2026920" cy="47244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nSpc>
                    <a:spcPct val="115000"/>
                  </a:lnSpc>
                  <a:spcBef>
                    <a:spcPts val="0"/>
                  </a:spcBef>
                  <a:spcAft>
                    <a:spcPts val="0"/>
                  </a:spcAft>
                </a:pPr>
                <a:r>
                  <a:rPr lang="en-IN" sz="2400">
                    <a:effectLst/>
                    <a:latin typeface="Calibri"/>
                    <a:ea typeface="Calibri"/>
                    <a:cs typeface="Shruti"/>
                  </a:rPr>
                  <a:t>Output stream</a:t>
                </a:r>
                <a:endParaRPr lang="en-IN" sz="1100">
                  <a:effectLst/>
                  <a:latin typeface="Calibri"/>
                  <a:ea typeface="Calibri"/>
                  <a:cs typeface="Shruti"/>
                </a:endParaRPr>
              </a:p>
            </p:txBody>
          </p:sp>
          <p:grpSp>
            <p:nvGrpSpPr>
              <p:cNvPr id="143" name="Group 142"/>
              <p:cNvGrpSpPr/>
              <p:nvPr/>
            </p:nvGrpSpPr>
            <p:grpSpPr>
              <a:xfrm>
                <a:off x="0" y="0"/>
                <a:ext cx="5753100" cy="2971800"/>
                <a:chOff x="0" y="0"/>
                <a:chExt cx="5753100" cy="2971800"/>
              </a:xfrm>
            </p:grpSpPr>
            <p:sp>
              <p:nvSpPr>
                <p:cNvPr id="144" name="Text Box 2"/>
                <p:cNvSpPr txBox="1">
                  <a:spLocks noChangeArrowheads="1"/>
                </p:cNvSpPr>
                <p:nvPr/>
              </p:nvSpPr>
              <p:spPr bwMode="auto">
                <a:xfrm>
                  <a:off x="1836420" y="0"/>
                  <a:ext cx="1885950" cy="47244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nSpc>
                      <a:spcPct val="115000"/>
                    </a:lnSpc>
                    <a:spcBef>
                      <a:spcPts val="0"/>
                    </a:spcBef>
                    <a:spcAft>
                      <a:spcPts val="0"/>
                    </a:spcAft>
                  </a:pPr>
                  <a:r>
                    <a:rPr lang="en-IN" sz="2400">
                      <a:effectLst/>
                      <a:latin typeface="Calibri"/>
                      <a:ea typeface="Calibri"/>
                      <a:cs typeface="Shruti"/>
                    </a:rPr>
                    <a:t>Input stream</a:t>
                  </a:r>
                  <a:endParaRPr lang="en-IN" sz="1100">
                    <a:effectLst/>
                    <a:latin typeface="Calibri"/>
                    <a:ea typeface="Calibri"/>
                    <a:cs typeface="Shruti"/>
                  </a:endParaRPr>
                </a:p>
              </p:txBody>
            </p:sp>
            <p:grpSp>
              <p:nvGrpSpPr>
                <p:cNvPr id="145" name="Group 144"/>
                <p:cNvGrpSpPr/>
                <p:nvPr/>
              </p:nvGrpSpPr>
              <p:grpSpPr>
                <a:xfrm>
                  <a:off x="0" y="262890"/>
                  <a:ext cx="5753100" cy="2708910"/>
                  <a:chOff x="0" y="0"/>
                  <a:chExt cx="5753100" cy="2708910"/>
                </a:xfrm>
              </p:grpSpPr>
              <p:sp>
                <p:nvSpPr>
                  <p:cNvPr id="146" name="Rectangle 145"/>
                  <p:cNvSpPr/>
                  <p:nvPr/>
                </p:nvSpPr>
                <p:spPr>
                  <a:xfrm>
                    <a:off x="4267200" y="739140"/>
                    <a:ext cx="1207008" cy="713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2000">
                        <a:solidFill>
                          <a:srgbClr val="000000"/>
                        </a:solidFill>
                        <a:effectLst/>
                        <a:ea typeface="Calibri"/>
                        <a:cs typeface="Shruti"/>
                      </a:rPr>
                      <a:t>Program</a:t>
                    </a:r>
                    <a:endParaRPr lang="en-IN" sz="1100">
                      <a:effectLst/>
                      <a:ea typeface="Calibri"/>
                      <a:cs typeface="Shruti"/>
                    </a:endParaRPr>
                  </a:p>
                </p:txBody>
              </p:sp>
              <p:grpSp>
                <p:nvGrpSpPr>
                  <p:cNvPr id="147" name="Group 146"/>
                  <p:cNvGrpSpPr/>
                  <p:nvPr/>
                </p:nvGrpSpPr>
                <p:grpSpPr>
                  <a:xfrm>
                    <a:off x="1379220" y="175260"/>
                    <a:ext cx="2743200" cy="342900"/>
                    <a:chOff x="0" y="0"/>
                    <a:chExt cx="2743200" cy="342900"/>
                  </a:xfrm>
                </p:grpSpPr>
                <p:grpSp>
                  <p:nvGrpSpPr>
                    <p:cNvPr id="172" name="Group 171"/>
                    <p:cNvGrpSpPr/>
                    <p:nvPr/>
                  </p:nvGrpSpPr>
                  <p:grpSpPr>
                    <a:xfrm>
                      <a:off x="0" y="0"/>
                      <a:ext cx="1371600" cy="342900"/>
                      <a:chOff x="0" y="0"/>
                      <a:chExt cx="1371600" cy="342900"/>
                    </a:xfrm>
                  </p:grpSpPr>
                  <p:grpSp>
                    <p:nvGrpSpPr>
                      <p:cNvPr id="180" name="Group 179"/>
                      <p:cNvGrpSpPr/>
                      <p:nvPr/>
                    </p:nvGrpSpPr>
                    <p:grpSpPr>
                      <a:xfrm>
                        <a:off x="0" y="0"/>
                        <a:ext cx="685800" cy="342900"/>
                        <a:chOff x="0" y="0"/>
                        <a:chExt cx="685800" cy="342900"/>
                      </a:xfrm>
                    </p:grpSpPr>
                    <p:sp>
                      <p:nvSpPr>
                        <p:cNvPr id="184" name="Rectangle 183"/>
                        <p:cNvSpPr/>
                        <p:nvPr/>
                      </p:nvSpPr>
                      <p:spPr>
                        <a:xfrm>
                          <a:off x="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85" name="Rectangle 184"/>
                        <p:cNvSpPr/>
                        <p:nvPr/>
                      </p:nvSpPr>
                      <p:spPr>
                        <a:xfrm>
                          <a:off x="34290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81" name="Group 180"/>
                      <p:cNvGrpSpPr/>
                      <p:nvPr/>
                    </p:nvGrpSpPr>
                    <p:grpSpPr>
                      <a:xfrm>
                        <a:off x="685800" y="0"/>
                        <a:ext cx="685800" cy="342900"/>
                        <a:chOff x="0" y="0"/>
                        <a:chExt cx="685800" cy="342900"/>
                      </a:xfrm>
                    </p:grpSpPr>
                    <p:sp>
                      <p:nvSpPr>
                        <p:cNvPr id="182" name="Rectangle 181"/>
                        <p:cNvSpPr/>
                        <p:nvPr/>
                      </p:nvSpPr>
                      <p:spPr>
                        <a:xfrm>
                          <a:off x="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83" name="Rectangle 182"/>
                        <p:cNvSpPr/>
                        <p:nvPr/>
                      </p:nvSpPr>
                      <p:spPr>
                        <a:xfrm>
                          <a:off x="34290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173" name="Group 172"/>
                    <p:cNvGrpSpPr/>
                    <p:nvPr/>
                  </p:nvGrpSpPr>
                  <p:grpSpPr>
                    <a:xfrm>
                      <a:off x="1371600" y="0"/>
                      <a:ext cx="1371600" cy="342900"/>
                      <a:chOff x="0" y="0"/>
                      <a:chExt cx="1371600" cy="342900"/>
                    </a:xfrm>
                  </p:grpSpPr>
                  <p:grpSp>
                    <p:nvGrpSpPr>
                      <p:cNvPr id="174" name="Group 173"/>
                      <p:cNvGrpSpPr/>
                      <p:nvPr/>
                    </p:nvGrpSpPr>
                    <p:grpSpPr>
                      <a:xfrm>
                        <a:off x="0" y="0"/>
                        <a:ext cx="685800" cy="342900"/>
                        <a:chOff x="0" y="0"/>
                        <a:chExt cx="685800" cy="342900"/>
                      </a:xfrm>
                    </p:grpSpPr>
                    <p:sp>
                      <p:nvSpPr>
                        <p:cNvPr id="178" name="Rectangle 177"/>
                        <p:cNvSpPr/>
                        <p:nvPr/>
                      </p:nvSpPr>
                      <p:spPr>
                        <a:xfrm>
                          <a:off x="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9" name="Rectangle 178"/>
                        <p:cNvSpPr/>
                        <p:nvPr/>
                      </p:nvSpPr>
                      <p:spPr>
                        <a:xfrm>
                          <a:off x="34290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75" name="Group 174"/>
                      <p:cNvGrpSpPr/>
                      <p:nvPr/>
                    </p:nvGrpSpPr>
                    <p:grpSpPr>
                      <a:xfrm>
                        <a:off x="685800" y="0"/>
                        <a:ext cx="685800" cy="342900"/>
                        <a:chOff x="0" y="0"/>
                        <a:chExt cx="685800" cy="342900"/>
                      </a:xfrm>
                    </p:grpSpPr>
                    <p:sp>
                      <p:nvSpPr>
                        <p:cNvPr id="176" name="Rectangle 175"/>
                        <p:cNvSpPr/>
                        <p:nvPr/>
                      </p:nvSpPr>
                      <p:spPr>
                        <a:xfrm>
                          <a:off x="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7" name="Rectangle 176"/>
                        <p:cNvSpPr/>
                        <p:nvPr/>
                      </p:nvSpPr>
                      <p:spPr>
                        <a:xfrm>
                          <a:off x="34290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grpSp>
                <p:nvGrpSpPr>
                  <p:cNvPr id="148" name="Group 147"/>
                  <p:cNvGrpSpPr/>
                  <p:nvPr/>
                </p:nvGrpSpPr>
                <p:grpSpPr>
                  <a:xfrm>
                    <a:off x="1379220" y="1725930"/>
                    <a:ext cx="2743200" cy="342900"/>
                    <a:chOff x="0" y="0"/>
                    <a:chExt cx="2743200" cy="342900"/>
                  </a:xfrm>
                </p:grpSpPr>
                <p:grpSp>
                  <p:nvGrpSpPr>
                    <p:cNvPr id="158" name="Group 157"/>
                    <p:cNvGrpSpPr/>
                    <p:nvPr/>
                  </p:nvGrpSpPr>
                  <p:grpSpPr>
                    <a:xfrm>
                      <a:off x="0" y="0"/>
                      <a:ext cx="1371600" cy="342900"/>
                      <a:chOff x="0" y="0"/>
                      <a:chExt cx="1371600" cy="342900"/>
                    </a:xfrm>
                  </p:grpSpPr>
                  <p:grpSp>
                    <p:nvGrpSpPr>
                      <p:cNvPr id="166" name="Group 165"/>
                      <p:cNvGrpSpPr/>
                      <p:nvPr/>
                    </p:nvGrpSpPr>
                    <p:grpSpPr>
                      <a:xfrm>
                        <a:off x="0" y="0"/>
                        <a:ext cx="685800" cy="342900"/>
                        <a:chOff x="0" y="0"/>
                        <a:chExt cx="685800" cy="342900"/>
                      </a:xfrm>
                    </p:grpSpPr>
                    <p:sp>
                      <p:nvSpPr>
                        <p:cNvPr id="170" name="Rectangle 169"/>
                        <p:cNvSpPr/>
                        <p:nvPr/>
                      </p:nvSpPr>
                      <p:spPr>
                        <a:xfrm>
                          <a:off x="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1" name="Rectangle 170"/>
                        <p:cNvSpPr/>
                        <p:nvPr/>
                      </p:nvSpPr>
                      <p:spPr>
                        <a:xfrm>
                          <a:off x="34290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67" name="Group 166"/>
                      <p:cNvGrpSpPr/>
                      <p:nvPr/>
                    </p:nvGrpSpPr>
                    <p:grpSpPr>
                      <a:xfrm>
                        <a:off x="685800" y="0"/>
                        <a:ext cx="685800" cy="342900"/>
                        <a:chOff x="0" y="0"/>
                        <a:chExt cx="685800" cy="342900"/>
                      </a:xfrm>
                    </p:grpSpPr>
                    <p:sp>
                      <p:nvSpPr>
                        <p:cNvPr id="168" name="Rectangle 167"/>
                        <p:cNvSpPr/>
                        <p:nvPr/>
                      </p:nvSpPr>
                      <p:spPr>
                        <a:xfrm>
                          <a:off x="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9" name="Rectangle 168"/>
                        <p:cNvSpPr/>
                        <p:nvPr/>
                      </p:nvSpPr>
                      <p:spPr>
                        <a:xfrm>
                          <a:off x="34290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159" name="Group 158"/>
                    <p:cNvGrpSpPr/>
                    <p:nvPr/>
                  </p:nvGrpSpPr>
                  <p:grpSpPr>
                    <a:xfrm>
                      <a:off x="1371600" y="0"/>
                      <a:ext cx="1371600" cy="342900"/>
                      <a:chOff x="0" y="0"/>
                      <a:chExt cx="1371600" cy="342900"/>
                    </a:xfrm>
                  </p:grpSpPr>
                  <p:grpSp>
                    <p:nvGrpSpPr>
                      <p:cNvPr id="160" name="Group 159"/>
                      <p:cNvGrpSpPr/>
                      <p:nvPr/>
                    </p:nvGrpSpPr>
                    <p:grpSpPr>
                      <a:xfrm>
                        <a:off x="0" y="0"/>
                        <a:ext cx="685800" cy="342900"/>
                        <a:chOff x="0" y="0"/>
                        <a:chExt cx="685800" cy="342900"/>
                      </a:xfrm>
                    </p:grpSpPr>
                    <p:sp>
                      <p:nvSpPr>
                        <p:cNvPr id="164" name="Rectangle 163"/>
                        <p:cNvSpPr/>
                        <p:nvPr/>
                      </p:nvSpPr>
                      <p:spPr>
                        <a:xfrm>
                          <a:off x="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5" name="Rectangle 164"/>
                        <p:cNvSpPr/>
                        <p:nvPr/>
                      </p:nvSpPr>
                      <p:spPr>
                        <a:xfrm>
                          <a:off x="34290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161" name="Group 160"/>
                      <p:cNvGrpSpPr/>
                      <p:nvPr/>
                    </p:nvGrpSpPr>
                    <p:grpSpPr>
                      <a:xfrm>
                        <a:off x="685800" y="0"/>
                        <a:ext cx="685800" cy="342900"/>
                        <a:chOff x="0" y="0"/>
                        <a:chExt cx="685800" cy="342900"/>
                      </a:xfrm>
                    </p:grpSpPr>
                    <p:sp>
                      <p:nvSpPr>
                        <p:cNvPr id="162" name="Rectangle 161"/>
                        <p:cNvSpPr/>
                        <p:nvPr/>
                      </p:nvSpPr>
                      <p:spPr>
                        <a:xfrm>
                          <a:off x="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3" name="Rectangle 162"/>
                        <p:cNvSpPr/>
                        <p:nvPr/>
                      </p:nvSpPr>
                      <p:spPr>
                        <a:xfrm>
                          <a:off x="34290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sp>
                <p:nvSpPr>
                  <p:cNvPr id="149" name="Freeform 148"/>
                  <p:cNvSpPr/>
                  <p:nvPr/>
                </p:nvSpPr>
                <p:spPr>
                  <a:xfrm>
                    <a:off x="4122420" y="1537134"/>
                    <a:ext cx="765810" cy="441960"/>
                  </a:xfrm>
                  <a:custGeom>
                    <a:avLst/>
                    <a:gdLst>
                      <a:gd name="connsiteX0" fmla="*/ 0 w 765810"/>
                      <a:gd name="connsiteY0" fmla="*/ 441960 h 441960"/>
                      <a:gd name="connsiteX1" fmla="*/ 765810 w 765810"/>
                      <a:gd name="connsiteY1" fmla="*/ 441960 h 441960"/>
                      <a:gd name="connsiteX2" fmla="*/ 765810 w 765810"/>
                      <a:gd name="connsiteY2" fmla="*/ 0 h 441960"/>
                    </a:gdLst>
                    <a:ahLst/>
                    <a:cxnLst>
                      <a:cxn ang="0">
                        <a:pos x="connsiteX0" y="connsiteY0"/>
                      </a:cxn>
                      <a:cxn ang="0">
                        <a:pos x="connsiteX1" y="connsiteY1"/>
                      </a:cxn>
                      <a:cxn ang="0">
                        <a:pos x="connsiteX2" y="connsiteY2"/>
                      </a:cxn>
                    </a:cxnLst>
                    <a:rect l="l" t="t" r="r" b="b"/>
                    <a:pathLst>
                      <a:path w="765810" h="441960">
                        <a:moveTo>
                          <a:pt x="0" y="441960"/>
                        </a:moveTo>
                        <a:lnTo>
                          <a:pt x="765810" y="441960"/>
                        </a:lnTo>
                        <a:lnTo>
                          <a:pt x="765810" y="0"/>
                        </a:lnTo>
                      </a:path>
                    </a:pathLst>
                  </a:cu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50" name="Rectangle 149"/>
                  <p:cNvSpPr/>
                  <p:nvPr/>
                </p:nvSpPr>
                <p:spPr>
                  <a:xfrm>
                    <a:off x="0" y="735330"/>
                    <a:ext cx="1206500" cy="71310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2000" dirty="0">
                        <a:solidFill>
                          <a:srgbClr val="000000"/>
                        </a:solidFill>
                        <a:effectLst/>
                        <a:ea typeface="Calibri"/>
                        <a:cs typeface="Shruti"/>
                      </a:rPr>
                      <a:t>Disk Files</a:t>
                    </a:r>
                    <a:endParaRPr lang="en-IN" sz="1100" dirty="0">
                      <a:effectLst/>
                      <a:ea typeface="Calibri"/>
                      <a:cs typeface="Shruti"/>
                    </a:endParaRPr>
                  </a:p>
                </p:txBody>
              </p:sp>
              <p:sp>
                <p:nvSpPr>
                  <p:cNvPr id="151" name="Freeform 150"/>
                  <p:cNvSpPr/>
                  <p:nvPr/>
                </p:nvSpPr>
                <p:spPr>
                  <a:xfrm>
                    <a:off x="586740" y="320040"/>
                    <a:ext cx="788670" cy="407670"/>
                  </a:xfrm>
                  <a:custGeom>
                    <a:avLst/>
                    <a:gdLst>
                      <a:gd name="connsiteX0" fmla="*/ 0 w 788670"/>
                      <a:gd name="connsiteY0" fmla="*/ 407670 h 407670"/>
                      <a:gd name="connsiteX1" fmla="*/ 0 w 788670"/>
                      <a:gd name="connsiteY1" fmla="*/ 0 h 407670"/>
                      <a:gd name="connsiteX2" fmla="*/ 788670 w 788670"/>
                      <a:gd name="connsiteY2" fmla="*/ 0 h 407670"/>
                    </a:gdLst>
                    <a:ahLst/>
                    <a:cxnLst>
                      <a:cxn ang="0">
                        <a:pos x="connsiteX0" y="connsiteY0"/>
                      </a:cxn>
                      <a:cxn ang="0">
                        <a:pos x="connsiteX1" y="connsiteY1"/>
                      </a:cxn>
                      <a:cxn ang="0">
                        <a:pos x="connsiteX2" y="connsiteY2"/>
                      </a:cxn>
                    </a:cxnLst>
                    <a:rect l="l" t="t" r="r" b="b"/>
                    <a:pathLst>
                      <a:path w="788670" h="407670">
                        <a:moveTo>
                          <a:pt x="0" y="407670"/>
                        </a:moveTo>
                        <a:lnTo>
                          <a:pt x="0" y="0"/>
                        </a:lnTo>
                        <a:lnTo>
                          <a:pt x="788670" y="0"/>
                        </a:ln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52" name="Freeform 151"/>
                  <p:cNvSpPr/>
                  <p:nvPr/>
                </p:nvSpPr>
                <p:spPr>
                  <a:xfrm>
                    <a:off x="579120" y="1537134"/>
                    <a:ext cx="803910" cy="422910"/>
                  </a:xfrm>
                  <a:custGeom>
                    <a:avLst/>
                    <a:gdLst>
                      <a:gd name="connsiteX0" fmla="*/ 0 w 803910"/>
                      <a:gd name="connsiteY0" fmla="*/ 0 h 422910"/>
                      <a:gd name="connsiteX1" fmla="*/ 0 w 803910"/>
                      <a:gd name="connsiteY1" fmla="*/ 422910 h 422910"/>
                      <a:gd name="connsiteX2" fmla="*/ 803910 w 803910"/>
                      <a:gd name="connsiteY2" fmla="*/ 422910 h 422910"/>
                    </a:gdLst>
                    <a:ahLst/>
                    <a:cxnLst>
                      <a:cxn ang="0">
                        <a:pos x="connsiteX0" y="connsiteY0"/>
                      </a:cxn>
                      <a:cxn ang="0">
                        <a:pos x="connsiteX1" y="connsiteY1"/>
                      </a:cxn>
                      <a:cxn ang="0">
                        <a:pos x="connsiteX2" y="connsiteY2"/>
                      </a:cxn>
                    </a:cxnLst>
                    <a:rect l="l" t="t" r="r" b="b"/>
                    <a:pathLst>
                      <a:path w="803910" h="422910">
                        <a:moveTo>
                          <a:pt x="0" y="0"/>
                        </a:moveTo>
                        <a:lnTo>
                          <a:pt x="0" y="422910"/>
                        </a:lnTo>
                        <a:lnTo>
                          <a:pt x="803910" y="422910"/>
                        </a:lnTo>
                      </a:path>
                    </a:pathLst>
                  </a:cu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53" name="Rectangle 152"/>
                  <p:cNvSpPr/>
                  <p:nvPr/>
                </p:nvSpPr>
                <p:spPr>
                  <a:xfrm>
                    <a:off x="4850130" y="26670"/>
                    <a:ext cx="745490" cy="72009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0"/>
                      </a:spcAft>
                    </a:pPr>
                    <a:r>
                      <a:rPr lang="en-IN" sz="1800">
                        <a:solidFill>
                          <a:srgbClr val="000000"/>
                        </a:solidFill>
                        <a:effectLst/>
                        <a:ea typeface="Calibri"/>
                        <a:cs typeface="Shruti"/>
                      </a:rPr>
                      <a:t>data</a:t>
                    </a:r>
                    <a:endParaRPr lang="en-IN" sz="1100">
                      <a:effectLst/>
                      <a:ea typeface="Calibri"/>
                      <a:cs typeface="Shruti"/>
                    </a:endParaRPr>
                  </a:p>
                  <a:p>
                    <a:pPr marL="0" marR="0">
                      <a:lnSpc>
                        <a:spcPct val="115000"/>
                      </a:lnSpc>
                      <a:spcBef>
                        <a:spcPts val="0"/>
                      </a:spcBef>
                      <a:spcAft>
                        <a:spcPts val="0"/>
                      </a:spcAft>
                    </a:pPr>
                    <a:r>
                      <a:rPr lang="en-IN" sz="1800">
                        <a:solidFill>
                          <a:srgbClr val="000000"/>
                        </a:solidFill>
                        <a:effectLst/>
                        <a:ea typeface="Calibri"/>
                        <a:cs typeface="Shruti"/>
                      </a:rPr>
                      <a:t>input</a:t>
                    </a:r>
                    <a:endParaRPr lang="en-IN" sz="1100">
                      <a:effectLst/>
                      <a:ea typeface="Calibri"/>
                      <a:cs typeface="Shruti"/>
                    </a:endParaRPr>
                  </a:p>
                </p:txBody>
              </p:sp>
              <p:sp>
                <p:nvSpPr>
                  <p:cNvPr id="154" name="Rectangle 153"/>
                  <p:cNvSpPr/>
                  <p:nvPr/>
                </p:nvSpPr>
                <p:spPr>
                  <a:xfrm>
                    <a:off x="4857750" y="1417320"/>
                    <a:ext cx="895350" cy="72009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0"/>
                      </a:spcAft>
                    </a:pPr>
                    <a:r>
                      <a:rPr lang="en-IN" sz="1800">
                        <a:solidFill>
                          <a:srgbClr val="000000"/>
                        </a:solidFill>
                        <a:effectLst/>
                        <a:ea typeface="Calibri"/>
                        <a:cs typeface="Shruti"/>
                      </a:rPr>
                      <a:t>data</a:t>
                    </a:r>
                    <a:endParaRPr lang="en-IN" sz="1100">
                      <a:effectLst/>
                      <a:ea typeface="Calibri"/>
                      <a:cs typeface="Shruti"/>
                    </a:endParaRPr>
                  </a:p>
                  <a:p>
                    <a:pPr marL="0" marR="0">
                      <a:lnSpc>
                        <a:spcPct val="115000"/>
                      </a:lnSpc>
                      <a:spcBef>
                        <a:spcPts val="0"/>
                      </a:spcBef>
                      <a:spcAft>
                        <a:spcPts val="0"/>
                      </a:spcAft>
                    </a:pPr>
                    <a:r>
                      <a:rPr lang="en-IN" sz="1800">
                        <a:solidFill>
                          <a:srgbClr val="000000"/>
                        </a:solidFill>
                        <a:effectLst/>
                        <a:ea typeface="Calibri"/>
                        <a:cs typeface="Shruti"/>
                      </a:rPr>
                      <a:t>output</a:t>
                    </a:r>
                    <a:endParaRPr lang="en-IN" sz="1100">
                      <a:effectLst/>
                      <a:ea typeface="Calibri"/>
                      <a:cs typeface="Shruti"/>
                    </a:endParaRPr>
                  </a:p>
                </p:txBody>
              </p:sp>
              <p:sp>
                <p:nvSpPr>
                  <p:cNvPr id="155" name="Rectangle 154"/>
                  <p:cNvSpPr/>
                  <p:nvPr/>
                </p:nvSpPr>
                <p:spPr>
                  <a:xfrm>
                    <a:off x="224790" y="0"/>
                    <a:ext cx="1226820" cy="3429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0"/>
                      </a:spcAft>
                    </a:pPr>
                    <a:r>
                      <a:rPr lang="en-IN" sz="1800">
                        <a:solidFill>
                          <a:srgbClr val="000000"/>
                        </a:solidFill>
                        <a:effectLst/>
                        <a:ea typeface="Calibri"/>
                        <a:cs typeface="Shruti"/>
                      </a:rPr>
                      <a:t>read data</a:t>
                    </a:r>
                    <a:endParaRPr lang="en-IN" sz="1100">
                      <a:effectLst/>
                      <a:ea typeface="Calibri"/>
                      <a:cs typeface="Shruti"/>
                    </a:endParaRPr>
                  </a:p>
                </p:txBody>
              </p:sp>
              <p:sp>
                <p:nvSpPr>
                  <p:cNvPr id="156" name="Rectangle 155"/>
                  <p:cNvSpPr/>
                  <p:nvPr/>
                </p:nvSpPr>
                <p:spPr>
                  <a:xfrm>
                    <a:off x="163830" y="1813560"/>
                    <a:ext cx="1226820" cy="3429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0"/>
                      </a:spcAft>
                    </a:pPr>
                    <a:r>
                      <a:rPr lang="en-IN" sz="1800">
                        <a:solidFill>
                          <a:srgbClr val="000000"/>
                        </a:solidFill>
                        <a:effectLst/>
                        <a:ea typeface="Calibri"/>
                        <a:cs typeface="Shruti"/>
                      </a:rPr>
                      <a:t>write data</a:t>
                    </a:r>
                    <a:endParaRPr lang="en-IN" sz="1100">
                      <a:effectLst/>
                      <a:ea typeface="Calibri"/>
                      <a:cs typeface="Shruti"/>
                    </a:endParaRPr>
                  </a:p>
                </p:txBody>
              </p:sp>
              <p:sp>
                <p:nvSpPr>
                  <p:cNvPr id="157" name="Rectangle 156"/>
                  <p:cNvSpPr/>
                  <p:nvPr/>
                </p:nvSpPr>
                <p:spPr>
                  <a:xfrm>
                    <a:off x="1295400" y="2251710"/>
                    <a:ext cx="2971800" cy="4572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2000" i="1">
                        <a:solidFill>
                          <a:srgbClr val="000000"/>
                        </a:solidFill>
                        <a:effectLst/>
                        <a:ea typeface="Calibri"/>
                        <a:cs typeface="Shruti"/>
                      </a:rPr>
                      <a:t>File input output streams</a:t>
                    </a:r>
                    <a:endParaRPr lang="en-IN" sz="1100">
                      <a:effectLst/>
                      <a:ea typeface="Calibri"/>
                      <a:cs typeface="Shruti"/>
                    </a:endParaRPr>
                  </a:p>
                </p:txBody>
              </p:sp>
            </p:grpSp>
          </p:grpSp>
        </p:grpSp>
      </p:grpSp>
    </p:spTree>
    <p:extLst>
      <p:ext uri="{BB962C8B-B14F-4D97-AF65-F5344CB8AC3E}">
        <p14:creationId xmlns:p14="http://schemas.microsoft.com/office/powerpoint/2010/main" val="2733244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stream classes for file operations</a:t>
            </a:r>
            <a:endParaRPr lang="en-IN" dirty="0"/>
          </a:p>
        </p:txBody>
      </p:sp>
      <p:sp>
        <p:nvSpPr>
          <p:cNvPr id="16" name="Rectangle 15"/>
          <p:cNvSpPr/>
          <p:nvPr/>
        </p:nvSpPr>
        <p:spPr>
          <a:xfrm>
            <a:off x="3378344" y="1078258"/>
            <a:ext cx="1584176" cy="46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err="1" smtClean="0"/>
              <a:t>ios</a:t>
            </a:r>
            <a:endParaRPr lang="en-IN" sz="2400" dirty="0"/>
          </a:p>
        </p:txBody>
      </p:sp>
      <p:sp>
        <p:nvSpPr>
          <p:cNvPr id="17" name="Rectangle 16"/>
          <p:cNvSpPr/>
          <p:nvPr/>
        </p:nvSpPr>
        <p:spPr>
          <a:xfrm>
            <a:off x="1614148" y="1861870"/>
            <a:ext cx="1584176" cy="46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istream</a:t>
            </a:r>
            <a:endParaRPr lang="en-IN" sz="2400" dirty="0"/>
          </a:p>
        </p:txBody>
      </p:sp>
      <p:sp>
        <p:nvSpPr>
          <p:cNvPr id="18" name="Rectangle 17"/>
          <p:cNvSpPr/>
          <p:nvPr/>
        </p:nvSpPr>
        <p:spPr>
          <a:xfrm>
            <a:off x="3380212" y="1861870"/>
            <a:ext cx="1584176" cy="46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err="1" smtClean="0"/>
              <a:t>streambuf</a:t>
            </a:r>
            <a:endParaRPr lang="en-IN" sz="2400" dirty="0"/>
          </a:p>
        </p:txBody>
      </p:sp>
      <p:sp>
        <p:nvSpPr>
          <p:cNvPr id="19" name="Rectangle 18"/>
          <p:cNvSpPr/>
          <p:nvPr/>
        </p:nvSpPr>
        <p:spPr>
          <a:xfrm>
            <a:off x="5178544" y="1861870"/>
            <a:ext cx="1584176" cy="46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err="1" smtClean="0"/>
              <a:t>ostream</a:t>
            </a:r>
            <a:endParaRPr lang="en-IN" sz="2400" dirty="0"/>
          </a:p>
        </p:txBody>
      </p:sp>
      <p:sp>
        <p:nvSpPr>
          <p:cNvPr id="20" name="Rectangle 19"/>
          <p:cNvSpPr/>
          <p:nvPr/>
        </p:nvSpPr>
        <p:spPr>
          <a:xfrm>
            <a:off x="3370940" y="2841474"/>
            <a:ext cx="1584176" cy="46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err="1" smtClean="0"/>
              <a:t>iostream</a:t>
            </a:r>
            <a:endParaRPr lang="en-IN" sz="2400" dirty="0"/>
          </a:p>
        </p:txBody>
      </p:sp>
      <p:sp>
        <p:nvSpPr>
          <p:cNvPr id="21" name="Rectangle 20"/>
          <p:cNvSpPr/>
          <p:nvPr/>
        </p:nvSpPr>
        <p:spPr>
          <a:xfrm>
            <a:off x="1614148" y="3805394"/>
            <a:ext cx="1584176" cy="4680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dirty="0" err="1" smtClean="0"/>
              <a:t>ifstream</a:t>
            </a:r>
            <a:endParaRPr lang="en-IN" sz="2400" dirty="0"/>
          </a:p>
        </p:txBody>
      </p:sp>
      <p:sp>
        <p:nvSpPr>
          <p:cNvPr id="22" name="Rectangle 21"/>
          <p:cNvSpPr/>
          <p:nvPr/>
        </p:nvSpPr>
        <p:spPr>
          <a:xfrm>
            <a:off x="3375132" y="3805394"/>
            <a:ext cx="1584176" cy="4680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dirty="0" err="1" smtClean="0"/>
              <a:t>fstream</a:t>
            </a:r>
            <a:endParaRPr lang="en-IN" sz="2400" dirty="0"/>
          </a:p>
        </p:txBody>
      </p:sp>
      <p:sp>
        <p:nvSpPr>
          <p:cNvPr id="23" name="Rectangle 22"/>
          <p:cNvSpPr/>
          <p:nvPr/>
        </p:nvSpPr>
        <p:spPr>
          <a:xfrm>
            <a:off x="5178544" y="3805394"/>
            <a:ext cx="1584176" cy="4680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dirty="0" err="1" smtClean="0"/>
              <a:t>ofstream</a:t>
            </a:r>
            <a:endParaRPr lang="en-IN" sz="2400" dirty="0"/>
          </a:p>
        </p:txBody>
      </p:sp>
      <p:sp>
        <p:nvSpPr>
          <p:cNvPr id="24" name="Rectangle 23"/>
          <p:cNvSpPr/>
          <p:nvPr/>
        </p:nvSpPr>
        <p:spPr>
          <a:xfrm>
            <a:off x="3264260" y="4714570"/>
            <a:ext cx="1807604" cy="4680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dirty="0" err="1" smtClean="0"/>
              <a:t>fstream</a:t>
            </a:r>
            <a:r>
              <a:rPr lang="en-IN" sz="2400" dirty="0" smtClean="0"/>
              <a:t> base</a:t>
            </a:r>
            <a:endParaRPr lang="en-IN" sz="2400" dirty="0"/>
          </a:p>
        </p:txBody>
      </p:sp>
      <p:cxnSp>
        <p:nvCxnSpPr>
          <p:cNvPr id="26" name="Elbow Connector 25"/>
          <p:cNvCxnSpPr>
            <a:stCxn id="16" idx="1"/>
            <a:endCxn id="17" idx="0"/>
          </p:cNvCxnSpPr>
          <p:nvPr/>
        </p:nvCxnSpPr>
        <p:spPr>
          <a:xfrm rot="10800000" flipV="1">
            <a:off x="2406236" y="1312284"/>
            <a:ext cx="972108" cy="549586"/>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6" idx="3"/>
            <a:endCxn id="19" idx="0"/>
          </p:cNvCxnSpPr>
          <p:nvPr/>
        </p:nvCxnSpPr>
        <p:spPr>
          <a:xfrm>
            <a:off x="4962520" y="1312284"/>
            <a:ext cx="1008112" cy="549586"/>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6" idx="2"/>
            <a:endCxn id="18" idx="0"/>
          </p:cNvCxnSpPr>
          <p:nvPr/>
        </p:nvCxnSpPr>
        <p:spPr>
          <a:xfrm>
            <a:off x="4170432" y="1546310"/>
            <a:ext cx="1868" cy="31556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7" idx="2"/>
            <a:endCxn id="20" idx="0"/>
          </p:cNvCxnSpPr>
          <p:nvPr/>
        </p:nvCxnSpPr>
        <p:spPr>
          <a:xfrm rot="16200000" flipH="1">
            <a:off x="3028856" y="1707302"/>
            <a:ext cx="511552" cy="1756792"/>
          </a:xfrm>
          <a:prstGeom prst="bentConnector3">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9" idx="2"/>
            <a:endCxn id="20" idx="0"/>
          </p:cNvCxnSpPr>
          <p:nvPr/>
        </p:nvCxnSpPr>
        <p:spPr>
          <a:xfrm rot="5400000">
            <a:off x="4811054" y="1681896"/>
            <a:ext cx="511552" cy="1807604"/>
          </a:xfrm>
          <a:prstGeom prst="bentConnector3">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722160" y="2329922"/>
            <a:ext cx="0" cy="147241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654708" y="2329921"/>
            <a:ext cx="0" cy="147547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2"/>
            <a:endCxn id="22" idx="0"/>
          </p:cNvCxnSpPr>
          <p:nvPr/>
        </p:nvCxnSpPr>
        <p:spPr>
          <a:xfrm>
            <a:off x="4163028" y="3309526"/>
            <a:ext cx="4192" cy="49586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1466644" y="1188306"/>
            <a:ext cx="1894840" cy="3841916"/>
          </a:xfrm>
          <a:custGeom>
            <a:avLst/>
            <a:gdLst>
              <a:gd name="connsiteX0" fmla="*/ 1894840 w 1894840"/>
              <a:gd name="connsiteY0" fmla="*/ 0 h 3647440"/>
              <a:gd name="connsiteX1" fmla="*/ 0 w 1894840"/>
              <a:gd name="connsiteY1" fmla="*/ 10160 h 3647440"/>
              <a:gd name="connsiteX2" fmla="*/ 10160 w 1894840"/>
              <a:gd name="connsiteY2" fmla="*/ 3642360 h 3647440"/>
              <a:gd name="connsiteX3" fmla="*/ 1793240 w 1894840"/>
              <a:gd name="connsiteY3" fmla="*/ 3647440 h 3647440"/>
              <a:gd name="connsiteX4" fmla="*/ 1793240 w 1894840"/>
              <a:gd name="connsiteY4" fmla="*/ 3647440 h 364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840" h="3647440">
                <a:moveTo>
                  <a:pt x="1894840" y="0"/>
                </a:moveTo>
                <a:lnTo>
                  <a:pt x="0" y="10160"/>
                </a:lnTo>
                <a:cubicBezTo>
                  <a:pt x="3387" y="1220893"/>
                  <a:pt x="6773" y="2431627"/>
                  <a:pt x="10160" y="3642360"/>
                </a:cubicBezTo>
                <a:lnTo>
                  <a:pt x="1793240" y="3647440"/>
                </a:lnTo>
                <a:lnTo>
                  <a:pt x="1793240" y="3647440"/>
                </a:lnTo>
              </a:path>
            </a:pathLst>
          </a:custGeom>
          <a:ln w="254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3" name="Elbow Connector 12"/>
          <p:cNvCxnSpPr>
            <a:endCxn id="21" idx="2"/>
          </p:cNvCxnSpPr>
          <p:nvPr/>
        </p:nvCxnSpPr>
        <p:spPr>
          <a:xfrm rot="10800000">
            <a:off x="2406236" y="4273446"/>
            <a:ext cx="878396" cy="558212"/>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23" idx="2"/>
          </p:cNvCxnSpPr>
          <p:nvPr/>
        </p:nvCxnSpPr>
        <p:spPr>
          <a:xfrm flipV="1">
            <a:off x="5082024" y="4273446"/>
            <a:ext cx="888608" cy="558212"/>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0"/>
            <a:endCxn id="22" idx="2"/>
          </p:cNvCxnSpPr>
          <p:nvPr/>
        </p:nvCxnSpPr>
        <p:spPr>
          <a:xfrm flipH="1" flipV="1">
            <a:off x="4167220" y="4273446"/>
            <a:ext cx="842" cy="44112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978744" y="3802337"/>
            <a:ext cx="1584176" cy="4680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dirty="0" err="1" smtClean="0"/>
              <a:t>filebuf</a:t>
            </a:r>
            <a:endParaRPr lang="en-IN" sz="2400" dirty="0"/>
          </a:p>
        </p:txBody>
      </p:sp>
      <p:cxnSp>
        <p:nvCxnSpPr>
          <p:cNvPr id="34" name="Elbow Connector 33"/>
          <p:cNvCxnSpPr>
            <a:stCxn id="18" idx="2"/>
            <a:endCxn id="37" idx="0"/>
          </p:cNvCxnSpPr>
          <p:nvPr/>
        </p:nvCxnSpPr>
        <p:spPr>
          <a:xfrm rot="16200000" flipH="1">
            <a:off x="5235359" y="1266863"/>
            <a:ext cx="1472415" cy="3598532"/>
          </a:xfrm>
          <a:prstGeom prst="bentConnector3">
            <a:avLst>
              <a:gd name="adj1" fmla="val 8599"/>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67544" y="3429000"/>
            <a:ext cx="8280920"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15516" y="1808820"/>
            <a:ext cx="1188132" cy="9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err="1">
                <a:solidFill>
                  <a:schemeClr val="tx1"/>
                </a:solidFill>
              </a:rPr>
              <a:t>i</a:t>
            </a:r>
            <a:r>
              <a:rPr lang="en-IN" sz="2200" dirty="0" err="1" smtClean="0">
                <a:solidFill>
                  <a:schemeClr val="tx1"/>
                </a:solidFill>
              </a:rPr>
              <a:t>ostream</a:t>
            </a:r>
            <a:endParaRPr lang="en-IN" sz="2200" dirty="0" smtClean="0">
              <a:solidFill>
                <a:schemeClr val="tx1"/>
              </a:solidFill>
            </a:endParaRPr>
          </a:p>
          <a:p>
            <a:pPr algn="ctr"/>
            <a:r>
              <a:rPr lang="en-IN" sz="2200" dirty="0" smtClean="0">
                <a:solidFill>
                  <a:schemeClr val="tx1"/>
                </a:solidFill>
              </a:rPr>
              <a:t>file</a:t>
            </a:r>
            <a:endParaRPr lang="en-IN" sz="2200" dirty="0">
              <a:solidFill>
                <a:schemeClr val="tx1"/>
              </a:solidFill>
            </a:endParaRPr>
          </a:p>
        </p:txBody>
      </p:sp>
      <p:sp>
        <p:nvSpPr>
          <p:cNvPr id="32" name="Rectangle 31"/>
          <p:cNvSpPr/>
          <p:nvPr/>
        </p:nvSpPr>
        <p:spPr>
          <a:xfrm>
            <a:off x="215516" y="3823396"/>
            <a:ext cx="1188132" cy="9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err="1" smtClean="0">
                <a:solidFill>
                  <a:schemeClr val="tx1"/>
                </a:solidFill>
              </a:rPr>
              <a:t>fstream</a:t>
            </a:r>
            <a:endParaRPr lang="en-IN" sz="2200" dirty="0" smtClean="0">
              <a:solidFill>
                <a:schemeClr val="tx1"/>
              </a:solidFill>
            </a:endParaRPr>
          </a:p>
          <a:p>
            <a:pPr algn="ctr"/>
            <a:r>
              <a:rPr lang="en-IN" sz="2200" dirty="0" smtClean="0">
                <a:solidFill>
                  <a:schemeClr val="tx1"/>
                </a:solidFill>
              </a:rPr>
              <a:t>file</a:t>
            </a:r>
            <a:endParaRPr lang="en-IN" sz="2200" dirty="0">
              <a:solidFill>
                <a:schemeClr val="tx1"/>
              </a:solidFill>
            </a:endParaRPr>
          </a:p>
        </p:txBody>
      </p:sp>
      <p:sp>
        <p:nvSpPr>
          <p:cNvPr id="35" name="Rectangle 34"/>
          <p:cNvSpPr/>
          <p:nvPr/>
        </p:nvSpPr>
        <p:spPr>
          <a:xfrm>
            <a:off x="5988381" y="5544885"/>
            <a:ext cx="2052229" cy="9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200" dirty="0" smtClean="0">
                <a:solidFill>
                  <a:schemeClr val="tx1"/>
                </a:solidFill>
              </a:rPr>
              <a:t>To read content from the file</a:t>
            </a:r>
            <a:endParaRPr lang="en-IN" sz="2200" dirty="0">
              <a:solidFill>
                <a:schemeClr val="tx1"/>
              </a:solidFill>
            </a:endParaRPr>
          </a:p>
        </p:txBody>
      </p:sp>
      <p:cxnSp>
        <p:nvCxnSpPr>
          <p:cNvPr id="10" name="Straight Arrow Connector 9"/>
          <p:cNvCxnSpPr>
            <a:stCxn id="35" idx="0"/>
          </p:cNvCxnSpPr>
          <p:nvPr/>
        </p:nvCxnSpPr>
        <p:spPr>
          <a:xfrm flipH="1" flipV="1">
            <a:off x="6300192" y="4270389"/>
            <a:ext cx="714304" cy="127449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03920" y="5582825"/>
            <a:ext cx="2052229" cy="90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200" dirty="0" smtClean="0">
                <a:solidFill>
                  <a:schemeClr val="tx1"/>
                </a:solidFill>
              </a:rPr>
              <a:t>To read content from the file</a:t>
            </a:r>
            <a:endParaRPr lang="en-IN" sz="2200" dirty="0">
              <a:solidFill>
                <a:schemeClr val="tx1"/>
              </a:solidFill>
            </a:endParaRPr>
          </a:p>
        </p:txBody>
      </p:sp>
      <p:cxnSp>
        <p:nvCxnSpPr>
          <p:cNvPr id="40" name="Straight Arrow Connector 39"/>
          <p:cNvCxnSpPr>
            <a:stCxn id="39" idx="0"/>
          </p:cNvCxnSpPr>
          <p:nvPr/>
        </p:nvCxnSpPr>
        <p:spPr>
          <a:xfrm flipV="1">
            <a:off x="1430035" y="4273446"/>
            <a:ext cx="558061" cy="130937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64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up)">
                                      <p:cBhvr>
                                        <p:cTn id="20" dur="500"/>
                                        <p:tgtEl>
                                          <p:spTgt spid="30"/>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up)">
                                      <p:cBhvr>
                                        <p:cTn id="28" dur="500"/>
                                        <p:tgtEl>
                                          <p:spTgt spid="28"/>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up)">
                                      <p:cBhvr>
                                        <p:cTn id="36" dur="500"/>
                                        <p:tgtEl>
                                          <p:spTgt spid="36"/>
                                        </p:tgtEl>
                                      </p:cBhvr>
                                    </p:animEffect>
                                  </p:childTnLst>
                                </p:cTn>
                              </p:par>
                              <p:par>
                                <p:cTn id="37" presetID="22" presetClass="entr" presetSubtype="1"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up)">
                                      <p:cBhvr>
                                        <p:cTn id="39" dur="500"/>
                                        <p:tgtEl>
                                          <p:spTgt spid="3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up)">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up)">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down)">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down)">
                                      <p:cBhvr>
                                        <p:cTn id="66" dur="500"/>
                                        <p:tgtEl>
                                          <p:spTgt spid="13"/>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down)">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down)">
                                      <p:cBhvr>
                                        <p:cTn id="74" dur="500"/>
                                        <p:tgtEl>
                                          <p:spTgt spid="25"/>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down)">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down)">
                                      <p:cBhvr>
                                        <p:cTn id="82" dur="500"/>
                                        <p:tgtEl>
                                          <p:spTgt spid="2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wipe(down)">
                                      <p:cBhvr>
                                        <p:cTn id="85" dur="500"/>
                                        <p:tgtEl>
                                          <p:spTgt spid="22"/>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wipe(up)">
                                      <p:cBhvr>
                                        <p:cTn id="90" dur="500"/>
                                        <p:tgtEl>
                                          <p:spTgt spid="4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wipe(up)">
                                      <p:cBhvr>
                                        <p:cTn id="95" dur="500"/>
                                        <p:tgtEl>
                                          <p:spTgt spid="44"/>
                                        </p:tgtEl>
                                      </p:cBhvr>
                                    </p:animEffect>
                                  </p:childTnLst>
                                </p:cTn>
                              </p:par>
                              <p:par>
                                <p:cTn id="96" presetID="22" presetClass="entr" presetSubtype="1" fill="hold"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wipe(up)">
                                      <p:cBhvr>
                                        <p:cTn id="98" dur="500"/>
                                        <p:tgtEl>
                                          <p:spTgt spid="4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wipe(up)">
                                      <p:cBhvr>
                                        <p:cTn id="103" dur="500"/>
                                        <p:tgtEl>
                                          <p:spTgt spid="34"/>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wipe(up)">
                                      <p:cBhvr>
                                        <p:cTn id="108" dur="500"/>
                                        <p:tgtEl>
                                          <p:spTgt spid="37"/>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wipe(down)">
                                      <p:cBhvr>
                                        <p:cTn id="117" dur="500"/>
                                        <p:tgtEl>
                                          <p:spTgt spid="40"/>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39"/>
                                        </p:tgtEl>
                                        <p:attrNameLst>
                                          <p:attrName>style.visibility</p:attrName>
                                        </p:attrNameLst>
                                      </p:cBhvr>
                                      <p:to>
                                        <p:strVal val="visible"/>
                                      </p:to>
                                    </p:set>
                                    <p:animEffect transition="in" filter="wipe(down)">
                                      <p:cBhvr>
                                        <p:cTn id="120" dur="500"/>
                                        <p:tgtEl>
                                          <p:spTgt spid="3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35"/>
                                        </p:tgtEl>
                                        <p:attrNameLst>
                                          <p:attrName>style.visibility</p:attrName>
                                        </p:attrNameLst>
                                      </p:cBhvr>
                                      <p:to>
                                        <p:strVal val="visible"/>
                                      </p:to>
                                    </p:set>
                                    <p:animEffect transition="in" filter="wipe(down)">
                                      <p:cBhvr>
                                        <p:cTn id="125" dur="500"/>
                                        <p:tgtEl>
                                          <p:spTgt spid="35"/>
                                        </p:tgtEl>
                                      </p:cBhvr>
                                    </p:animEffect>
                                  </p:childTnLst>
                                </p:cTn>
                              </p:par>
                              <p:par>
                                <p:cTn id="126" presetID="22" presetClass="entr" presetSubtype="4" fill="hold" nodeType="withEffect">
                                  <p:stCondLst>
                                    <p:cond delay="0"/>
                                  </p:stCondLst>
                                  <p:childTnLst>
                                    <p:set>
                                      <p:cBhvr>
                                        <p:cTn id="127" dur="1" fill="hold">
                                          <p:stCondLst>
                                            <p:cond delay="0"/>
                                          </p:stCondLst>
                                        </p:cTn>
                                        <p:tgtEl>
                                          <p:spTgt spid="10"/>
                                        </p:tgtEl>
                                        <p:attrNameLst>
                                          <p:attrName>style.visibility</p:attrName>
                                        </p:attrNameLst>
                                      </p:cBhvr>
                                      <p:to>
                                        <p:strVal val="visible"/>
                                      </p:to>
                                    </p:set>
                                    <p:animEffect transition="in" filter="wipe(down)">
                                      <p:cBhvr>
                                        <p:cTn id="1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11" grpId="0" animBg="1"/>
      <p:bldP spid="37" grpId="0" animBg="1"/>
      <p:bldP spid="7" grpId="0"/>
      <p:bldP spid="32" grpId="0"/>
      <p:bldP spid="35"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stream classes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22352475"/>
              </p:ext>
            </p:extLst>
          </p:nvPr>
        </p:nvGraphicFramePr>
        <p:xfrm>
          <a:off x="190500" y="990600"/>
          <a:ext cx="8763000" cy="457200"/>
        </p:xfrm>
        <a:graphic>
          <a:graphicData uri="http://schemas.openxmlformats.org/drawingml/2006/table">
            <a:tbl>
              <a:tblPr firstRow="1" bandRow="1">
                <a:tableStyleId>{5C22544A-7EE6-4342-B048-85BDC9FD1C3A}</a:tableStyleId>
              </a:tblPr>
              <a:tblGrid>
                <a:gridCol w="1825216"/>
                <a:gridCol w="6937784"/>
              </a:tblGrid>
              <a:tr h="370840">
                <a:tc>
                  <a:txBody>
                    <a:bodyPr/>
                    <a:lstStyle/>
                    <a:p>
                      <a:r>
                        <a:rPr lang="en-IN" sz="2400" dirty="0" smtClean="0"/>
                        <a:t>class</a:t>
                      </a:r>
                      <a:endParaRPr lang="en-IN" sz="2400" dirty="0"/>
                    </a:p>
                  </a:txBody>
                  <a:tcPr/>
                </a:tc>
                <a:tc>
                  <a:txBody>
                    <a:bodyPr/>
                    <a:lstStyle/>
                    <a:p>
                      <a:r>
                        <a:rPr lang="en-IN" sz="2400" dirty="0" smtClean="0"/>
                        <a:t>contents</a:t>
                      </a:r>
                      <a:endParaRPr lang="en-IN" sz="24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59901813"/>
              </p:ext>
            </p:extLst>
          </p:nvPr>
        </p:nvGraphicFramePr>
        <p:xfrm>
          <a:off x="215516" y="4890403"/>
          <a:ext cx="8712968" cy="960120"/>
        </p:xfrm>
        <a:graphic>
          <a:graphicData uri="http://schemas.openxmlformats.org/drawingml/2006/table">
            <a:tbl>
              <a:tblPr firstRow="1" bandRow="1">
                <a:tableStyleId>{69CF1AB2-1976-4502-BF36-3FF5EA218861}</a:tableStyleId>
              </a:tblPr>
              <a:tblGrid>
                <a:gridCol w="1800200"/>
                <a:gridCol w="6912768"/>
              </a:tblGrid>
              <a:tr h="370840">
                <a:tc>
                  <a:txBody>
                    <a:bodyPr/>
                    <a:lstStyle/>
                    <a:p>
                      <a:r>
                        <a:rPr lang="en-IN" sz="2400" dirty="0" err="1" smtClean="0"/>
                        <a:t>fstream</a:t>
                      </a:r>
                      <a:endParaRPr lang="en-IN" sz="2400" dirty="0"/>
                    </a:p>
                  </a:txBody>
                  <a:tcPr/>
                </a:tc>
                <a:tc>
                  <a:txBody>
                    <a:bodyPr/>
                    <a:lstStyle/>
                    <a:p>
                      <a:pPr marL="342900" indent="-342900">
                        <a:buFont typeface="Wingdings" pitchFamily="2" charset="2"/>
                        <a:buChar char="§"/>
                      </a:pPr>
                      <a:r>
                        <a:rPr lang="en-IN" sz="1900" b="0" dirty="0" smtClean="0"/>
                        <a:t>Provides support</a:t>
                      </a:r>
                      <a:r>
                        <a:rPr lang="en-IN" sz="1900" b="0" baseline="0" dirty="0" smtClean="0"/>
                        <a:t> for simultaneous input and output operations.</a:t>
                      </a:r>
                    </a:p>
                    <a:p>
                      <a:pPr marL="342900" indent="-342900">
                        <a:buFont typeface="Wingdings" pitchFamily="2" charset="2"/>
                        <a:buChar char="§"/>
                      </a:pPr>
                      <a:r>
                        <a:rPr lang="en-IN" sz="1900" b="0" baseline="0" dirty="0" smtClean="0"/>
                        <a:t>Inherits all the functions from istream and </a:t>
                      </a:r>
                      <a:r>
                        <a:rPr lang="en-IN" sz="1900" b="0" baseline="0" dirty="0" err="1" smtClean="0"/>
                        <a:t>ostream</a:t>
                      </a:r>
                      <a:r>
                        <a:rPr lang="en-IN" sz="1900" b="0" baseline="0" dirty="0" smtClean="0"/>
                        <a:t> from </a:t>
                      </a:r>
                      <a:r>
                        <a:rPr lang="en-IN" sz="1900" b="0" baseline="0" dirty="0" err="1" smtClean="0"/>
                        <a:t>iostream</a:t>
                      </a:r>
                      <a:r>
                        <a:rPr lang="en-IN" sz="1900" b="0" baseline="0" dirty="0" smtClean="0"/>
                        <a:t>.</a:t>
                      </a: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42284325"/>
              </p:ext>
            </p:extLst>
          </p:nvPr>
        </p:nvGraphicFramePr>
        <p:xfrm>
          <a:off x="215516" y="1484784"/>
          <a:ext cx="8712968" cy="670560"/>
        </p:xfrm>
        <a:graphic>
          <a:graphicData uri="http://schemas.openxmlformats.org/drawingml/2006/table">
            <a:tbl>
              <a:tblPr firstRow="1" bandRow="1">
                <a:tableStyleId>{69CF1AB2-1976-4502-BF36-3FF5EA218861}</a:tableStyleId>
              </a:tblPr>
              <a:tblGrid>
                <a:gridCol w="1800200"/>
                <a:gridCol w="6912768"/>
              </a:tblGrid>
              <a:tr h="612068">
                <a:tc>
                  <a:txBody>
                    <a:bodyPr/>
                    <a:lstStyle/>
                    <a:p>
                      <a:r>
                        <a:rPr lang="en-IN" sz="2400" dirty="0" err="1" smtClean="0"/>
                        <a:t>fstreambase</a:t>
                      </a:r>
                      <a:endParaRPr lang="en-IN" sz="2400" dirty="0"/>
                    </a:p>
                  </a:txBody>
                  <a:tcPr/>
                </a:tc>
                <a:tc>
                  <a:txBody>
                    <a:bodyPr/>
                    <a:lstStyle/>
                    <a:p>
                      <a:pPr marL="342900" indent="-342900">
                        <a:buFont typeface="Wingdings" pitchFamily="2" charset="2"/>
                        <a:buChar char="§"/>
                      </a:pPr>
                      <a:r>
                        <a:rPr lang="en-IN" sz="1900" b="0" dirty="0" smtClean="0"/>
                        <a:t>Provides operations common to the file streams.</a:t>
                      </a:r>
                    </a:p>
                    <a:p>
                      <a:pPr marL="342900" indent="-342900">
                        <a:buFont typeface="Wingdings" pitchFamily="2" charset="2"/>
                        <a:buChar char="§"/>
                      </a:pPr>
                      <a:r>
                        <a:rPr lang="en-IN" sz="1900" b="0" dirty="0" smtClean="0"/>
                        <a:t>Contains</a:t>
                      </a:r>
                      <a:r>
                        <a:rPr lang="en-IN" sz="1900" b="0" baseline="0" dirty="0" smtClean="0"/>
                        <a:t> </a:t>
                      </a:r>
                      <a:r>
                        <a:rPr lang="en-IN" sz="1900" b="1" baseline="0" dirty="0" smtClean="0"/>
                        <a:t>open()</a:t>
                      </a:r>
                      <a:r>
                        <a:rPr lang="en-IN" sz="1900" b="0" baseline="0" dirty="0" smtClean="0"/>
                        <a:t> and </a:t>
                      </a:r>
                      <a:r>
                        <a:rPr lang="en-IN" sz="1900" b="1" kern="1200" baseline="0" dirty="0" smtClean="0">
                          <a:solidFill>
                            <a:schemeClr val="dk1"/>
                          </a:solidFill>
                          <a:latin typeface="+mn-lt"/>
                          <a:ea typeface="+mn-ea"/>
                          <a:cs typeface="+mn-cs"/>
                        </a:rPr>
                        <a:t>close() </a:t>
                      </a:r>
                      <a:r>
                        <a:rPr lang="en-IN" sz="1900" b="0" baseline="0" dirty="0" smtClean="0"/>
                        <a:t>functions.</a:t>
                      </a:r>
                      <a:endParaRPr lang="en-IN" sz="1900" b="0" dirty="0" smtClean="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40014510"/>
              </p:ext>
            </p:extLst>
          </p:nvPr>
        </p:nvGraphicFramePr>
        <p:xfrm>
          <a:off x="214234" y="2230576"/>
          <a:ext cx="8712968" cy="1249680"/>
        </p:xfrm>
        <a:graphic>
          <a:graphicData uri="http://schemas.openxmlformats.org/drawingml/2006/table">
            <a:tbl>
              <a:tblPr firstRow="1" bandRow="1">
                <a:tableStyleId>{69CF1AB2-1976-4502-BF36-3FF5EA218861}</a:tableStyleId>
              </a:tblPr>
              <a:tblGrid>
                <a:gridCol w="1800200"/>
                <a:gridCol w="6912768"/>
              </a:tblGrid>
              <a:tr h="370840">
                <a:tc>
                  <a:txBody>
                    <a:bodyPr/>
                    <a:lstStyle/>
                    <a:p>
                      <a:r>
                        <a:rPr lang="en-IN" sz="2400" dirty="0" err="1" smtClean="0"/>
                        <a:t>ifstream</a:t>
                      </a:r>
                      <a:endParaRPr lang="en-IN" sz="2400" dirty="0"/>
                    </a:p>
                  </a:txBody>
                  <a:tcPr/>
                </a:tc>
                <a:tc>
                  <a:txBody>
                    <a:bodyPr/>
                    <a:lstStyle/>
                    <a:p>
                      <a:pPr marL="342900" indent="-342900">
                        <a:buFont typeface="Wingdings" pitchFamily="2" charset="2"/>
                        <a:buChar char="§"/>
                      </a:pPr>
                      <a:r>
                        <a:rPr lang="en-IN" sz="1900" b="0" dirty="0" smtClean="0"/>
                        <a:t>Provides input operations.</a:t>
                      </a:r>
                    </a:p>
                    <a:p>
                      <a:pPr marL="342900" indent="-342900">
                        <a:buFont typeface="Wingdings" pitchFamily="2" charset="2"/>
                        <a:buChar char="§"/>
                      </a:pPr>
                      <a:r>
                        <a:rPr lang="en-IN" sz="1900" b="0" dirty="0" smtClean="0"/>
                        <a:t>Contains </a:t>
                      </a:r>
                      <a:r>
                        <a:rPr lang="en-IN" sz="1900" b="1" kern="1200" baseline="0" dirty="0" smtClean="0">
                          <a:solidFill>
                            <a:schemeClr val="dk1"/>
                          </a:solidFill>
                          <a:latin typeface="+mn-lt"/>
                          <a:ea typeface="+mn-ea"/>
                          <a:cs typeface="+mn-cs"/>
                        </a:rPr>
                        <a:t>open() </a:t>
                      </a:r>
                      <a:r>
                        <a:rPr lang="en-IN" sz="1900" b="0" dirty="0" smtClean="0"/>
                        <a:t>with default input mode.</a:t>
                      </a:r>
                    </a:p>
                    <a:p>
                      <a:pPr marL="342900" indent="-342900">
                        <a:buFont typeface="Wingdings" pitchFamily="2" charset="2"/>
                        <a:buChar char="§"/>
                      </a:pPr>
                      <a:r>
                        <a:rPr lang="en-IN" sz="1900" b="0" dirty="0" smtClean="0"/>
                        <a:t>Inherits </a:t>
                      </a:r>
                      <a:r>
                        <a:rPr lang="en-IN" sz="1900" b="1" kern="1200" baseline="0" dirty="0" smtClean="0">
                          <a:solidFill>
                            <a:schemeClr val="dk1"/>
                          </a:solidFill>
                          <a:latin typeface="+mn-lt"/>
                          <a:ea typeface="+mn-ea"/>
                          <a:cs typeface="+mn-cs"/>
                        </a:rPr>
                        <a:t>get(), </a:t>
                      </a:r>
                      <a:r>
                        <a:rPr lang="en-IN" sz="1900" b="1" kern="1200" baseline="0" dirty="0" err="1" smtClean="0">
                          <a:solidFill>
                            <a:schemeClr val="dk1"/>
                          </a:solidFill>
                          <a:latin typeface="+mn-lt"/>
                          <a:ea typeface="+mn-ea"/>
                          <a:cs typeface="+mn-cs"/>
                        </a:rPr>
                        <a:t>getline</a:t>
                      </a:r>
                      <a:r>
                        <a:rPr lang="en-IN" sz="1900" b="1" kern="1200" baseline="0" dirty="0" smtClean="0">
                          <a:solidFill>
                            <a:schemeClr val="dk1"/>
                          </a:solidFill>
                          <a:latin typeface="+mn-lt"/>
                          <a:ea typeface="+mn-ea"/>
                          <a:cs typeface="+mn-cs"/>
                        </a:rPr>
                        <a:t>(), read(), </a:t>
                      </a:r>
                      <a:r>
                        <a:rPr lang="en-IN" sz="1900" b="1" kern="1200" baseline="0" dirty="0" err="1" smtClean="0">
                          <a:solidFill>
                            <a:schemeClr val="dk1"/>
                          </a:solidFill>
                          <a:latin typeface="+mn-lt"/>
                          <a:ea typeface="+mn-ea"/>
                          <a:cs typeface="+mn-cs"/>
                        </a:rPr>
                        <a:t>seekg</a:t>
                      </a:r>
                      <a:r>
                        <a:rPr lang="en-IN" sz="1900" b="1" kern="1200" baseline="0" dirty="0" smtClean="0">
                          <a:solidFill>
                            <a:schemeClr val="dk1"/>
                          </a:solidFill>
                          <a:latin typeface="+mn-lt"/>
                          <a:ea typeface="+mn-ea"/>
                          <a:cs typeface="+mn-cs"/>
                        </a:rPr>
                        <a:t>()</a:t>
                      </a:r>
                      <a:r>
                        <a:rPr lang="en-IN" sz="1900" b="0" dirty="0" smtClean="0"/>
                        <a:t> and </a:t>
                      </a:r>
                      <a:r>
                        <a:rPr lang="en-IN" sz="1900" b="1" kern="1200" baseline="0" dirty="0" err="1" smtClean="0">
                          <a:solidFill>
                            <a:schemeClr val="dk1"/>
                          </a:solidFill>
                          <a:latin typeface="+mn-lt"/>
                          <a:ea typeface="+mn-ea"/>
                          <a:cs typeface="+mn-cs"/>
                        </a:rPr>
                        <a:t>tellg</a:t>
                      </a:r>
                      <a:r>
                        <a:rPr lang="en-IN" sz="1900" b="1" kern="1200" baseline="0" dirty="0" smtClean="0">
                          <a:solidFill>
                            <a:schemeClr val="dk1"/>
                          </a:solidFill>
                          <a:latin typeface="+mn-lt"/>
                          <a:ea typeface="+mn-ea"/>
                          <a:cs typeface="+mn-cs"/>
                        </a:rPr>
                        <a:t>() </a:t>
                      </a:r>
                      <a:r>
                        <a:rPr lang="en-IN" sz="1900" b="0" dirty="0" smtClean="0"/>
                        <a:t>functions from istream.</a:t>
                      </a:r>
                      <a:endParaRPr lang="en-IN" sz="1900" b="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40502026"/>
              </p:ext>
            </p:extLst>
          </p:nvPr>
        </p:nvGraphicFramePr>
        <p:xfrm>
          <a:off x="215516" y="3567337"/>
          <a:ext cx="8712968" cy="1249680"/>
        </p:xfrm>
        <a:graphic>
          <a:graphicData uri="http://schemas.openxmlformats.org/drawingml/2006/table">
            <a:tbl>
              <a:tblPr firstRow="1" bandRow="1">
                <a:tableStyleId>{69CF1AB2-1976-4502-BF36-3FF5EA218861}</a:tableStyleId>
              </a:tblPr>
              <a:tblGrid>
                <a:gridCol w="1800200"/>
                <a:gridCol w="6912768"/>
              </a:tblGrid>
              <a:tr h="370840">
                <a:tc>
                  <a:txBody>
                    <a:bodyPr/>
                    <a:lstStyle/>
                    <a:p>
                      <a:r>
                        <a:rPr lang="en-IN" sz="2400" dirty="0" err="1" smtClean="0"/>
                        <a:t>ofstream</a:t>
                      </a:r>
                      <a:endParaRPr lang="en-IN" sz="2400" dirty="0"/>
                    </a:p>
                  </a:txBody>
                  <a:tcPr/>
                </a:tc>
                <a:tc>
                  <a:txBody>
                    <a:bodyPr/>
                    <a:lstStyle/>
                    <a:p>
                      <a:pPr marL="342900" indent="-342900">
                        <a:buFont typeface="Wingdings" pitchFamily="2" charset="2"/>
                        <a:buChar char="§"/>
                      </a:pPr>
                      <a:r>
                        <a:rPr lang="en-IN" sz="1900" b="0" dirty="0" smtClean="0"/>
                        <a:t>Provides output operations.</a:t>
                      </a:r>
                    </a:p>
                    <a:p>
                      <a:pPr marL="342900" indent="-342900">
                        <a:buFont typeface="Wingdings" pitchFamily="2" charset="2"/>
                        <a:buChar char="§"/>
                      </a:pPr>
                      <a:r>
                        <a:rPr lang="en-IN" sz="1900" b="0" dirty="0" smtClean="0"/>
                        <a:t>Contains </a:t>
                      </a:r>
                      <a:r>
                        <a:rPr lang="en-IN" sz="1900" b="1" kern="1200" baseline="0" dirty="0" smtClean="0">
                          <a:solidFill>
                            <a:schemeClr val="dk1"/>
                          </a:solidFill>
                          <a:latin typeface="+mn-lt"/>
                          <a:ea typeface="+mn-ea"/>
                          <a:cs typeface="+mn-cs"/>
                        </a:rPr>
                        <a:t>open() </a:t>
                      </a:r>
                      <a:r>
                        <a:rPr lang="en-IN" sz="1900" b="0" dirty="0" smtClean="0"/>
                        <a:t>with</a:t>
                      </a:r>
                      <a:r>
                        <a:rPr lang="en-IN" sz="1900" b="0" baseline="0" dirty="0" smtClean="0"/>
                        <a:t> default output mode.</a:t>
                      </a:r>
                      <a:endParaRPr lang="en-IN" sz="1900" b="0" dirty="0" smtClean="0"/>
                    </a:p>
                    <a:p>
                      <a:pPr marL="342900" indent="-342900">
                        <a:buFont typeface="Wingdings" pitchFamily="2" charset="2"/>
                        <a:buChar char="§"/>
                      </a:pPr>
                      <a:r>
                        <a:rPr lang="en-IN" sz="1900" b="0" dirty="0" smtClean="0"/>
                        <a:t>Inherits </a:t>
                      </a:r>
                      <a:r>
                        <a:rPr lang="en-IN" sz="1900" b="1" kern="1200" baseline="0" dirty="0" smtClean="0">
                          <a:solidFill>
                            <a:schemeClr val="dk1"/>
                          </a:solidFill>
                          <a:latin typeface="+mn-lt"/>
                          <a:ea typeface="+mn-ea"/>
                          <a:cs typeface="+mn-cs"/>
                        </a:rPr>
                        <a:t>put(), </a:t>
                      </a:r>
                      <a:r>
                        <a:rPr lang="en-IN" sz="1900" b="1" kern="1200" baseline="0" dirty="0" err="1" smtClean="0">
                          <a:solidFill>
                            <a:schemeClr val="dk1"/>
                          </a:solidFill>
                          <a:latin typeface="+mn-lt"/>
                          <a:ea typeface="+mn-ea"/>
                          <a:cs typeface="+mn-cs"/>
                        </a:rPr>
                        <a:t>seekp</a:t>
                      </a:r>
                      <a:r>
                        <a:rPr lang="en-IN" sz="1900" b="1" kern="1200" baseline="0" dirty="0" smtClean="0">
                          <a:solidFill>
                            <a:schemeClr val="dk1"/>
                          </a:solidFill>
                          <a:latin typeface="+mn-lt"/>
                          <a:ea typeface="+mn-ea"/>
                          <a:cs typeface="+mn-cs"/>
                        </a:rPr>
                        <a:t>(), </a:t>
                      </a:r>
                      <a:r>
                        <a:rPr lang="en-IN" sz="1900" b="1" kern="1200" baseline="0" dirty="0" err="1" smtClean="0">
                          <a:solidFill>
                            <a:schemeClr val="dk1"/>
                          </a:solidFill>
                          <a:latin typeface="+mn-lt"/>
                          <a:ea typeface="+mn-ea"/>
                          <a:cs typeface="+mn-cs"/>
                        </a:rPr>
                        <a:t>tellp</a:t>
                      </a:r>
                      <a:r>
                        <a:rPr lang="en-IN" sz="1900" b="1" kern="1200" baseline="0" dirty="0" smtClean="0">
                          <a:solidFill>
                            <a:schemeClr val="dk1"/>
                          </a:solidFill>
                          <a:latin typeface="+mn-lt"/>
                          <a:ea typeface="+mn-ea"/>
                          <a:cs typeface="+mn-cs"/>
                        </a:rPr>
                        <a:t>() </a:t>
                      </a:r>
                      <a:r>
                        <a:rPr lang="en-IN" sz="1900" b="0" baseline="0" dirty="0" smtClean="0"/>
                        <a:t>and </a:t>
                      </a:r>
                      <a:r>
                        <a:rPr lang="en-IN" sz="1900" b="1" kern="1200" baseline="0" dirty="0" smtClean="0">
                          <a:solidFill>
                            <a:schemeClr val="dk1"/>
                          </a:solidFill>
                          <a:latin typeface="+mn-lt"/>
                          <a:ea typeface="+mn-ea"/>
                          <a:cs typeface="+mn-cs"/>
                        </a:rPr>
                        <a:t>write() </a:t>
                      </a:r>
                      <a:r>
                        <a:rPr lang="en-IN" sz="1900" b="0" baseline="0" dirty="0" smtClean="0"/>
                        <a:t>functions from </a:t>
                      </a:r>
                      <a:r>
                        <a:rPr lang="en-IN" sz="1900" b="1" baseline="0" dirty="0" err="1" smtClean="0"/>
                        <a:t>ostream</a:t>
                      </a:r>
                      <a:r>
                        <a:rPr lang="en-IN" sz="1900" b="0" baseline="0" dirty="0" smtClean="0"/>
                        <a:t>.</a:t>
                      </a:r>
                      <a:endParaRPr lang="en-IN" sz="1900" b="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555477482"/>
              </p:ext>
            </p:extLst>
          </p:nvPr>
        </p:nvGraphicFramePr>
        <p:xfrm>
          <a:off x="215516" y="5928948"/>
          <a:ext cx="8712968" cy="457200"/>
        </p:xfrm>
        <a:graphic>
          <a:graphicData uri="http://schemas.openxmlformats.org/drawingml/2006/table">
            <a:tbl>
              <a:tblPr firstRow="1" bandRow="1">
                <a:tableStyleId>{69CF1AB2-1976-4502-BF36-3FF5EA218861}</a:tableStyleId>
              </a:tblPr>
              <a:tblGrid>
                <a:gridCol w="1800200"/>
                <a:gridCol w="6912768"/>
              </a:tblGrid>
              <a:tr h="370840">
                <a:tc>
                  <a:txBody>
                    <a:bodyPr/>
                    <a:lstStyle/>
                    <a:p>
                      <a:r>
                        <a:rPr lang="en-IN" sz="2400" dirty="0" err="1" smtClean="0"/>
                        <a:t>filebuf</a:t>
                      </a:r>
                      <a:endParaRPr lang="en-IN" sz="2400" dirty="0"/>
                    </a:p>
                  </a:txBody>
                  <a:tcPr/>
                </a:tc>
                <a:tc>
                  <a:txBody>
                    <a:bodyPr/>
                    <a:lstStyle/>
                    <a:p>
                      <a:pPr marL="342900" indent="-342900">
                        <a:buFont typeface="Wingdings" pitchFamily="2" charset="2"/>
                        <a:buChar char="§"/>
                      </a:pPr>
                      <a:r>
                        <a:rPr lang="en-IN" sz="1900" b="0" dirty="0" smtClean="0"/>
                        <a:t>Its purpose</a:t>
                      </a:r>
                      <a:r>
                        <a:rPr lang="en-IN" sz="1900" b="0" baseline="0" dirty="0" smtClean="0"/>
                        <a:t> is to set the file buffers to read and write.</a:t>
                      </a:r>
                      <a:endParaRPr lang="en-IN" sz="1900" b="0" dirty="0"/>
                    </a:p>
                  </a:txBody>
                  <a:tcPr/>
                </a:tc>
              </a:tr>
            </a:tbl>
          </a:graphicData>
        </a:graphic>
      </p:graphicFrame>
    </p:spTree>
    <p:extLst>
      <p:ext uri="{BB962C8B-B14F-4D97-AF65-F5344CB8AC3E}">
        <p14:creationId xmlns:p14="http://schemas.microsoft.com/office/powerpoint/2010/main" val="316057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handling steps</a:t>
            </a:r>
            <a:endParaRPr lang="en-IN" dirty="0"/>
          </a:p>
        </p:txBody>
      </p:sp>
      <p:sp>
        <p:nvSpPr>
          <p:cNvPr id="3" name="Content Placeholder 2"/>
          <p:cNvSpPr>
            <a:spLocks noGrp="1"/>
          </p:cNvSpPr>
          <p:nvPr>
            <p:ph idx="1"/>
          </p:nvPr>
        </p:nvSpPr>
        <p:spPr>
          <a:xfrm>
            <a:off x="190500" y="990600"/>
            <a:ext cx="8763000" cy="1682316"/>
          </a:xfrm>
        </p:spPr>
        <p:txBody>
          <a:bodyPr/>
          <a:lstStyle/>
          <a:p>
            <a:pPr marL="457200" indent="-457200">
              <a:buFont typeface="+mj-lt"/>
              <a:buAutoNum type="arabicPeriod"/>
            </a:pPr>
            <a:r>
              <a:rPr lang="en-IN" dirty="0" smtClean="0"/>
              <a:t>Open / Create a file</a:t>
            </a:r>
          </a:p>
          <a:p>
            <a:pPr marL="457200" indent="-457200">
              <a:buFont typeface="+mj-lt"/>
              <a:buAutoNum type="arabicPeriod"/>
            </a:pPr>
            <a:r>
              <a:rPr lang="en-IN" dirty="0" smtClean="0"/>
              <a:t>Read / Write a file</a:t>
            </a:r>
          </a:p>
          <a:p>
            <a:pPr marL="457200" indent="-457200">
              <a:buFont typeface="+mj-lt"/>
              <a:buAutoNum type="arabicPeriod"/>
            </a:pPr>
            <a:r>
              <a:rPr lang="en-IN" dirty="0" smtClean="0"/>
              <a:t>Close file</a:t>
            </a:r>
            <a:endParaRPr lang="en-IN" dirty="0"/>
          </a:p>
        </p:txBody>
      </p:sp>
    </p:spTree>
    <p:extLst>
      <p:ext uri="{BB962C8B-B14F-4D97-AF65-F5344CB8AC3E}">
        <p14:creationId xmlns:p14="http://schemas.microsoft.com/office/powerpoint/2010/main" val="94186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Opening a file</a:t>
            </a:r>
            <a:endParaRPr lang="en-IN" dirty="0"/>
          </a:p>
        </p:txBody>
      </p:sp>
      <p:sp>
        <p:nvSpPr>
          <p:cNvPr id="4" name="Rectangle 3"/>
          <p:cNvSpPr/>
          <p:nvPr/>
        </p:nvSpPr>
        <p:spPr>
          <a:xfrm>
            <a:off x="212293" y="992925"/>
            <a:ext cx="8604956" cy="830997"/>
          </a:xfrm>
          <a:prstGeom prst="rect">
            <a:avLst/>
          </a:prstGeom>
        </p:spPr>
        <p:txBody>
          <a:bodyPr wrap="square">
            <a:spAutoFit/>
          </a:bodyPr>
          <a:lstStyle/>
          <a:p>
            <a:r>
              <a:rPr lang="en-IN" sz="2400" dirty="0" err="1">
                <a:solidFill>
                  <a:srgbClr val="000000"/>
                </a:solidFill>
                <a:highlight>
                  <a:srgbClr val="FFFFFF"/>
                </a:highlight>
                <a:latin typeface="Consolas"/>
              </a:rPr>
              <a:t>ofstream</a:t>
            </a:r>
            <a:r>
              <a:rPr lang="en-IN" sz="2400" dirty="0">
                <a:solidFill>
                  <a:srgbClr val="000000"/>
                </a:solidFill>
                <a:highlight>
                  <a:srgbClr val="FFFFFF"/>
                </a:highlight>
                <a:latin typeface="Consolas"/>
              </a:rPr>
              <a:t> </a:t>
            </a:r>
            <a:r>
              <a:rPr lang="en-IN" sz="2400" dirty="0" err="1">
                <a:solidFill>
                  <a:srgbClr val="000000"/>
                </a:solidFill>
                <a:highlight>
                  <a:srgbClr val="FFFFFF"/>
                </a:highlight>
                <a:latin typeface="Consolas"/>
              </a:rPr>
              <a:t>outFile</a:t>
            </a:r>
            <a:r>
              <a:rPr lang="en-IN" sz="2400" dirty="0">
                <a:solidFill>
                  <a:srgbClr val="000000"/>
                </a:solidFill>
                <a:highlight>
                  <a:srgbClr val="FFFFFF"/>
                </a:highlight>
                <a:latin typeface="Consolas"/>
              </a:rPr>
              <a:t>(</a:t>
            </a:r>
            <a:r>
              <a:rPr lang="en-IN" sz="2400" dirty="0">
                <a:solidFill>
                  <a:srgbClr val="A31515"/>
                </a:solidFill>
                <a:highlight>
                  <a:srgbClr val="FFFFFF"/>
                </a:highlight>
                <a:latin typeface="Consolas"/>
              </a:rPr>
              <a:t>"sample.txt"</a:t>
            </a:r>
            <a:r>
              <a:rPr lang="en-IN" sz="2400" dirty="0">
                <a:solidFill>
                  <a:srgbClr val="000000"/>
                </a:solidFill>
                <a:highlight>
                  <a:srgbClr val="FFFFFF"/>
                </a:highlight>
                <a:latin typeface="Consolas"/>
              </a:rPr>
              <a:t>); </a:t>
            </a:r>
            <a:r>
              <a:rPr lang="en-IN" sz="2400" dirty="0" smtClean="0">
                <a:solidFill>
                  <a:srgbClr val="000000"/>
                </a:solidFill>
                <a:highlight>
                  <a:srgbClr val="FFFFFF"/>
                </a:highlight>
                <a:latin typeface="Consolas"/>
              </a:rPr>
              <a:t> </a:t>
            </a:r>
            <a:r>
              <a:rPr lang="en-IN" sz="2400" dirty="0" smtClean="0">
                <a:solidFill>
                  <a:srgbClr val="008000"/>
                </a:solidFill>
                <a:highlight>
                  <a:srgbClr val="FFFFFF"/>
                </a:highlight>
                <a:latin typeface="Consolas"/>
              </a:rPr>
              <a:t>//</a:t>
            </a:r>
            <a:r>
              <a:rPr lang="en-IN" sz="2400" dirty="0">
                <a:solidFill>
                  <a:srgbClr val="008000"/>
                </a:solidFill>
                <a:highlight>
                  <a:srgbClr val="FFFFFF"/>
                </a:highlight>
                <a:latin typeface="Consolas"/>
              </a:rPr>
              <a:t>output only</a:t>
            </a:r>
            <a:endParaRPr lang="en-IN" sz="2400" dirty="0">
              <a:solidFill>
                <a:srgbClr val="000000"/>
              </a:solidFill>
              <a:highlight>
                <a:srgbClr val="FFFFFF"/>
              </a:highlight>
              <a:latin typeface="Consolas"/>
            </a:endParaRPr>
          </a:p>
          <a:p>
            <a:r>
              <a:rPr lang="en-IN" sz="2400" dirty="0" err="1">
                <a:solidFill>
                  <a:srgbClr val="000000"/>
                </a:solidFill>
                <a:highlight>
                  <a:srgbClr val="FFFFFF"/>
                </a:highlight>
                <a:latin typeface="Consolas"/>
              </a:rPr>
              <a:t>ifstream</a:t>
            </a:r>
            <a:r>
              <a:rPr lang="en-IN" sz="2400" dirty="0">
                <a:solidFill>
                  <a:srgbClr val="000000"/>
                </a:solidFill>
                <a:highlight>
                  <a:srgbClr val="FFFFFF"/>
                </a:highlight>
                <a:latin typeface="Consolas"/>
              </a:rPr>
              <a:t> </a:t>
            </a:r>
            <a:r>
              <a:rPr lang="en-IN" sz="2400" dirty="0" err="1">
                <a:solidFill>
                  <a:srgbClr val="000000"/>
                </a:solidFill>
                <a:highlight>
                  <a:srgbClr val="FFFFFF"/>
                </a:highlight>
                <a:latin typeface="Consolas"/>
              </a:rPr>
              <a:t>inFile</a:t>
            </a:r>
            <a:r>
              <a:rPr lang="en-IN" sz="2400" dirty="0">
                <a:solidFill>
                  <a:srgbClr val="000000"/>
                </a:solidFill>
                <a:highlight>
                  <a:srgbClr val="FFFFFF"/>
                </a:highlight>
                <a:latin typeface="Consolas"/>
              </a:rPr>
              <a:t>(</a:t>
            </a:r>
            <a:r>
              <a:rPr lang="en-IN" sz="2400" dirty="0">
                <a:solidFill>
                  <a:srgbClr val="A31515"/>
                </a:solidFill>
                <a:highlight>
                  <a:srgbClr val="FFFFFF"/>
                </a:highlight>
                <a:latin typeface="Consolas"/>
              </a:rPr>
              <a:t>"sample.txt"</a:t>
            </a:r>
            <a:r>
              <a:rPr lang="en-IN" sz="2400" dirty="0">
                <a:solidFill>
                  <a:srgbClr val="000000"/>
                </a:solidFill>
                <a:highlight>
                  <a:srgbClr val="FFFFFF"/>
                </a:highlight>
                <a:latin typeface="Consolas"/>
              </a:rPr>
              <a:t>);  </a:t>
            </a:r>
            <a:r>
              <a:rPr lang="en-IN" sz="2400" dirty="0">
                <a:solidFill>
                  <a:srgbClr val="008000"/>
                </a:solidFill>
                <a:highlight>
                  <a:srgbClr val="FFFFFF"/>
                </a:highlight>
                <a:latin typeface="Consolas"/>
              </a:rPr>
              <a:t>//input only</a:t>
            </a:r>
            <a:endParaRPr lang="en-IN" sz="2400" dirty="0"/>
          </a:p>
        </p:txBody>
      </p:sp>
      <p:sp>
        <p:nvSpPr>
          <p:cNvPr id="5" name="Rectangle 4"/>
          <p:cNvSpPr/>
          <p:nvPr/>
        </p:nvSpPr>
        <p:spPr>
          <a:xfrm>
            <a:off x="237384" y="1916832"/>
            <a:ext cx="8680187" cy="1938992"/>
          </a:xfrm>
          <a:prstGeom prst="rect">
            <a:avLst/>
          </a:prstGeom>
        </p:spPr>
        <p:txBody>
          <a:bodyPr wrap="square">
            <a:spAutoFit/>
          </a:bodyPr>
          <a:lstStyle/>
          <a:p>
            <a:r>
              <a:rPr lang="en-IN" sz="2400" dirty="0" err="1" smtClean="0">
                <a:solidFill>
                  <a:srgbClr val="000000"/>
                </a:solidFill>
                <a:highlight>
                  <a:srgbClr val="FFFFFF"/>
                </a:highlight>
                <a:latin typeface="Consolas"/>
              </a:rPr>
              <a:t>ofstream</a:t>
            </a:r>
            <a:r>
              <a:rPr lang="en-IN" sz="2400" dirty="0" smtClean="0">
                <a:solidFill>
                  <a:srgbClr val="000000"/>
                </a:solidFill>
                <a:highlight>
                  <a:srgbClr val="FFFFFF"/>
                </a:highlight>
                <a:latin typeface="Consolas"/>
              </a:rPr>
              <a:t> </a:t>
            </a:r>
            <a:r>
              <a:rPr lang="en-IN" sz="2400" dirty="0" err="1">
                <a:solidFill>
                  <a:srgbClr val="000000"/>
                </a:solidFill>
                <a:highlight>
                  <a:srgbClr val="FFFFFF"/>
                </a:highlight>
                <a:latin typeface="Consolas"/>
              </a:rPr>
              <a:t>outFile</a:t>
            </a:r>
            <a:r>
              <a:rPr lang="en-IN" sz="2400" dirty="0">
                <a:solidFill>
                  <a:srgbClr val="000000"/>
                </a:solidFill>
                <a:highlight>
                  <a:srgbClr val="FFFFFF"/>
                </a:highlight>
                <a:latin typeface="Consolas"/>
              </a:rPr>
              <a:t>;</a:t>
            </a:r>
          </a:p>
          <a:p>
            <a:r>
              <a:rPr lang="en-IN" sz="2400" dirty="0" err="1" smtClean="0">
                <a:solidFill>
                  <a:srgbClr val="000000"/>
                </a:solidFill>
                <a:highlight>
                  <a:srgbClr val="FFFFFF"/>
                </a:highlight>
                <a:latin typeface="Consolas"/>
              </a:rPr>
              <a:t>outFile.open</a:t>
            </a:r>
            <a:r>
              <a:rPr lang="en-IN" sz="2400" dirty="0">
                <a:solidFill>
                  <a:srgbClr val="000000"/>
                </a:solidFill>
                <a:highlight>
                  <a:srgbClr val="FFFFFF"/>
                </a:highlight>
                <a:latin typeface="Consolas"/>
              </a:rPr>
              <a:t>(</a:t>
            </a:r>
            <a:r>
              <a:rPr lang="en-IN" sz="2400" dirty="0">
                <a:solidFill>
                  <a:srgbClr val="A31515"/>
                </a:solidFill>
                <a:highlight>
                  <a:srgbClr val="FFFFFF"/>
                </a:highlight>
                <a:latin typeface="Consolas"/>
              </a:rPr>
              <a:t>"sample.txt"</a:t>
            </a:r>
            <a:r>
              <a:rPr lang="en-IN" sz="2400" dirty="0">
                <a:solidFill>
                  <a:srgbClr val="000000"/>
                </a:solidFill>
                <a:highlight>
                  <a:srgbClr val="FFFFFF"/>
                </a:highlight>
                <a:latin typeface="Consolas"/>
              </a:rPr>
              <a:t>);</a:t>
            </a:r>
          </a:p>
          <a:p>
            <a:r>
              <a:rPr lang="en-IN" sz="2400" dirty="0">
                <a:solidFill>
                  <a:srgbClr val="000000"/>
                </a:solidFill>
                <a:highlight>
                  <a:srgbClr val="FFFFFF"/>
                </a:highlight>
                <a:latin typeface="Consolas"/>
              </a:rPr>
              <a:t>      </a:t>
            </a:r>
          </a:p>
          <a:p>
            <a:r>
              <a:rPr lang="en-IN" sz="2400" dirty="0" err="1" smtClean="0">
                <a:solidFill>
                  <a:srgbClr val="000000"/>
                </a:solidFill>
                <a:highlight>
                  <a:srgbClr val="FFFFFF"/>
                </a:highlight>
                <a:latin typeface="Consolas"/>
              </a:rPr>
              <a:t>ifstream</a:t>
            </a:r>
            <a:r>
              <a:rPr lang="en-IN" sz="2400" dirty="0" smtClean="0">
                <a:solidFill>
                  <a:srgbClr val="000000"/>
                </a:solidFill>
                <a:highlight>
                  <a:srgbClr val="FFFFFF"/>
                </a:highlight>
                <a:latin typeface="Consolas"/>
              </a:rPr>
              <a:t> </a:t>
            </a:r>
            <a:r>
              <a:rPr lang="en-IN" sz="2400" dirty="0" err="1">
                <a:solidFill>
                  <a:srgbClr val="000000"/>
                </a:solidFill>
                <a:highlight>
                  <a:srgbClr val="FFFFFF"/>
                </a:highlight>
                <a:latin typeface="Consolas"/>
              </a:rPr>
              <a:t>inFile</a:t>
            </a:r>
            <a:r>
              <a:rPr lang="en-IN" sz="2400" dirty="0">
                <a:solidFill>
                  <a:srgbClr val="000000"/>
                </a:solidFill>
                <a:highlight>
                  <a:srgbClr val="FFFFFF"/>
                </a:highlight>
                <a:latin typeface="Consolas"/>
              </a:rPr>
              <a:t>;</a:t>
            </a:r>
          </a:p>
          <a:p>
            <a:r>
              <a:rPr lang="en-IN" sz="2400" dirty="0" err="1" smtClean="0">
                <a:solidFill>
                  <a:srgbClr val="000000"/>
                </a:solidFill>
                <a:highlight>
                  <a:srgbClr val="FFFFFF"/>
                </a:highlight>
                <a:latin typeface="Consolas"/>
              </a:rPr>
              <a:t>inFile.open</a:t>
            </a:r>
            <a:r>
              <a:rPr lang="en-IN" sz="2400" dirty="0">
                <a:solidFill>
                  <a:srgbClr val="000000"/>
                </a:solidFill>
                <a:highlight>
                  <a:srgbClr val="FFFFFF"/>
                </a:highlight>
                <a:latin typeface="Consolas"/>
              </a:rPr>
              <a:t>(</a:t>
            </a:r>
            <a:r>
              <a:rPr lang="en-IN" sz="2400" dirty="0">
                <a:solidFill>
                  <a:srgbClr val="A31515"/>
                </a:solidFill>
                <a:highlight>
                  <a:srgbClr val="FFFFFF"/>
                </a:highlight>
                <a:latin typeface="Consolas"/>
              </a:rPr>
              <a:t>"sample.txt"</a:t>
            </a:r>
            <a:r>
              <a:rPr lang="en-IN" sz="2400" dirty="0">
                <a:solidFill>
                  <a:srgbClr val="000000"/>
                </a:solidFill>
                <a:highlight>
                  <a:srgbClr val="FFFFFF"/>
                </a:highlight>
                <a:latin typeface="Consolas"/>
              </a:rPr>
              <a:t>);</a:t>
            </a:r>
            <a:endParaRPr lang="en-IN" sz="2400" dirty="0"/>
          </a:p>
        </p:txBody>
      </p:sp>
      <p:sp>
        <p:nvSpPr>
          <p:cNvPr id="6" name="Rounded Rectangular Callout 5"/>
          <p:cNvSpPr/>
          <p:nvPr/>
        </p:nvSpPr>
        <p:spPr>
          <a:xfrm>
            <a:off x="228038" y="2492896"/>
            <a:ext cx="8664442" cy="1245038"/>
          </a:xfrm>
          <a:prstGeom prst="wedgeRoundRectCallout">
            <a:avLst>
              <a:gd name="adj1" fmla="val -25904"/>
              <a:gd name="adj2" fmla="val -137378"/>
              <a:gd name="adj3" fmla="val 16667"/>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2400" dirty="0" smtClean="0">
                <a:solidFill>
                  <a:schemeClr val="tx1"/>
                </a:solidFill>
              </a:rPr>
              <a:t>This creates </a:t>
            </a:r>
            <a:r>
              <a:rPr lang="en-IN" sz="2400" b="1" dirty="0" err="1" smtClean="0">
                <a:solidFill>
                  <a:schemeClr val="accent1">
                    <a:lumMod val="75000"/>
                  </a:schemeClr>
                </a:solidFill>
              </a:rPr>
              <a:t>outFile</a:t>
            </a:r>
            <a:r>
              <a:rPr lang="en-IN" sz="2400" dirty="0" smtClean="0">
                <a:solidFill>
                  <a:schemeClr val="tx1"/>
                </a:solidFill>
              </a:rPr>
              <a:t> as an </a:t>
            </a:r>
            <a:r>
              <a:rPr lang="en-IN" sz="2400" b="1" dirty="0" err="1">
                <a:solidFill>
                  <a:schemeClr val="accent1">
                    <a:lumMod val="75000"/>
                  </a:schemeClr>
                </a:solidFill>
              </a:rPr>
              <a:t>ofstream</a:t>
            </a:r>
            <a:r>
              <a:rPr lang="en-IN" sz="2400" dirty="0" smtClean="0">
                <a:solidFill>
                  <a:schemeClr val="tx1"/>
                </a:solidFill>
              </a:rPr>
              <a:t> object that manages the output stream. </a:t>
            </a:r>
          </a:p>
          <a:p>
            <a:r>
              <a:rPr lang="en-IN" sz="2400" dirty="0" smtClean="0">
                <a:solidFill>
                  <a:schemeClr val="tx1"/>
                </a:solidFill>
              </a:rPr>
              <a:t>This object can be any valid C++ name such as </a:t>
            </a:r>
            <a:r>
              <a:rPr lang="en-IN" sz="2400" dirty="0" err="1" smtClean="0">
                <a:solidFill>
                  <a:schemeClr val="tx1"/>
                </a:solidFill>
              </a:rPr>
              <a:t>myfile</a:t>
            </a:r>
            <a:r>
              <a:rPr lang="en-IN" sz="2400" dirty="0" smtClean="0">
                <a:solidFill>
                  <a:schemeClr val="tx1"/>
                </a:solidFill>
              </a:rPr>
              <a:t>, </a:t>
            </a:r>
            <a:r>
              <a:rPr lang="en-IN" sz="2400" dirty="0" err="1" smtClean="0">
                <a:solidFill>
                  <a:schemeClr val="tx1"/>
                </a:solidFill>
              </a:rPr>
              <a:t>o_file</a:t>
            </a:r>
            <a:r>
              <a:rPr lang="en-IN" sz="2400" dirty="0" smtClean="0">
                <a:solidFill>
                  <a:schemeClr val="tx1"/>
                </a:solidFill>
              </a:rPr>
              <a:t> .</a:t>
            </a:r>
            <a:endParaRPr lang="en-IN" sz="2400" dirty="0">
              <a:solidFill>
                <a:schemeClr val="tx1"/>
              </a:solidFill>
            </a:endParaRPr>
          </a:p>
        </p:txBody>
      </p:sp>
      <p:sp>
        <p:nvSpPr>
          <p:cNvPr id="3" name="TextBox 2"/>
          <p:cNvSpPr txBox="1"/>
          <p:nvPr/>
        </p:nvSpPr>
        <p:spPr>
          <a:xfrm>
            <a:off x="237384" y="4041068"/>
            <a:ext cx="8680187" cy="1846659"/>
          </a:xfrm>
          <a:prstGeom prst="rect">
            <a:avLst/>
          </a:prstGeom>
          <a:noFill/>
        </p:spPr>
        <p:txBody>
          <a:bodyPr wrap="square" rtlCol="0">
            <a:spAutoFit/>
          </a:bodyPr>
          <a:lstStyle/>
          <a:p>
            <a:pPr marL="342900" indent="-342900" algn="just">
              <a:buFont typeface="Wingdings" pitchFamily="2" charset="2"/>
              <a:buChar char="§"/>
            </a:pPr>
            <a:r>
              <a:rPr lang="en-IN" sz="2400" dirty="0" smtClean="0"/>
              <a:t>Syntax file </a:t>
            </a:r>
            <a:r>
              <a:rPr lang="en-IN" sz="2400" b="1" dirty="0" smtClean="0">
                <a:solidFill>
                  <a:schemeClr val="tx2"/>
                </a:solidFill>
              </a:rPr>
              <a:t>open()</a:t>
            </a:r>
            <a:r>
              <a:rPr lang="en-IN" sz="2400" dirty="0" smtClean="0"/>
              <a:t> function:</a:t>
            </a:r>
          </a:p>
          <a:p>
            <a:pPr algn="just"/>
            <a:r>
              <a:rPr lang="en-IN" sz="2400" dirty="0"/>
              <a:t>	</a:t>
            </a:r>
            <a:r>
              <a:rPr lang="en-IN" sz="2400" dirty="0" smtClean="0">
                <a:latin typeface="Consolas" pitchFamily="49" charset="0"/>
              </a:rPr>
              <a:t>stream-</a:t>
            </a:r>
            <a:r>
              <a:rPr lang="en-IN" sz="2400" dirty="0" err="1" smtClean="0">
                <a:latin typeface="Consolas" pitchFamily="49" charset="0"/>
              </a:rPr>
              <a:t>object.open</a:t>
            </a:r>
            <a:r>
              <a:rPr lang="en-IN" sz="2400" dirty="0" smtClean="0">
                <a:latin typeface="Consolas" pitchFamily="49" charset="0"/>
              </a:rPr>
              <a:t>(</a:t>
            </a:r>
            <a:r>
              <a:rPr lang="en-IN" sz="2400" dirty="0">
                <a:highlight>
                  <a:srgbClr val="FFFFFF"/>
                </a:highlight>
                <a:latin typeface="Consolas"/>
              </a:rPr>
              <a:t>"</a:t>
            </a:r>
            <a:r>
              <a:rPr lang="en-IN" sz="2400" dirty="0" smtClean="0">
                <a:latin typeface="Consolas" pitchFamily="49" charset="0"/>
              </a:rPr>
              <a:t>filename</a:t>
            </a:r>
            <a:r>
              <a:rPr lang="en-IN" sz="2400" dirty="0" smtClean="0">
                <a:highlight>
                  <a:srgbClr val="FFFFFF"/>
                </a:highlight>
                <a:latin typeface="Consolas"/>
              </a:rPr>
              <a:t>"</a:t>
            </a:r>
            <a:r>
              <a:rPr lang="en-IN" sz="2400" dirty="0" smtClean="0">
                <a:latin typeface="Consolas" pitchFamily="49" charset="0"/>
              </a:rPr>
              <a:t>, mode); </a:t>
            </a:r>
          </a:p>
          <a:p>
            <a:pPr marL="342900" indent="-342900" algn="just">
              <a:buFont typeface="Wingdings" pitchFamily="2" charset="2"/>
              <a:buChar char="§"/>
            </a:pPr>
            <a:r>
              <a:rPr lang="en-IN" sz="2400" dirty="0" smtClean="0"/>
              <a:t>By default </a:t>
            </a:r>
            <a:r>
              <a:rPr lang="en-IN" sz="2400" b="1" dirty="0" err="1">
                <a:solidFill>
                  <a:schemeClr val="tx2"/>
                </a:solidFill>
              </a:rPr>
              <a:t>o</a:t>
            </a:r>
            <a:r>
              <a:rPr lang="en-IN" sz="2400" b="1" dirty="0" err="1" smtClean="0">
                <a:solidFill>
                  <a:schemeClr val="tx2"/>
                </a:solidFill>
              </a:rPr>
              <a:t>fstream</a:t>
            </a:r>
            <a:r>
              <a:rPr lang="en-IN" sz="2400" dirty="0" smtClean="0"/>
              <a:t> opens file for writing only and </a:t>
            </a:r>
            <a:r>
              <a:rPr lang="en-IN" sz="2400" b="1" dirty="0" err="1">
                <a:solidFill>
                  <a:schemeClr val="tx2"/>
                </a:solidFill>
              </a:rPr>
              <a:t>ifstream</a:t>
            </a:r>
            <a:r>
              <a:rPr lang="en-IN" sz="2400" dirty="0" smtClean="0"/>
              <a:t> opens file for reading only.</a:t>
            </a:r>
          </a:p>
          <a:p>
            <a:endParaRPr lang="en-IN" dirty="0"/>
          </a:p>
        </p:txBody>
      </p:sp>
    </p:spTree>
    <p:extLst>
      <p:ext uri="{BB962C8B-B14F-4D97-AF65-F5344CB8AC3E}">
        <p14:creationId xmlns:p14="http://schemas.microsoft.com/office/powerpoint/2010/main" val="268737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opening modes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828064225"/>
              </p:ext>
            </p:extLst>
          </p:nvPr>
        </p:nvGraphicFramePr>
        <p:xfrm>
          <a:off x="215516" y="922858"/>
          <a:ext cx="8640960" cy="457200"/>
        </p:xfrm>
        <a:graphic>
          <a:graphicData uri="http://schemas.openxmlformats.org/drawingml/2006/table">
            <a:tbl>
              <a:tblPr firstRow="1" bandRow="1">
                <a:tableStyleId>{5C22544A-7EE6-4342-B048-85BDC9FD1C3A}</a:tableStyleId>
              </a:tblPr>
              <a:tblGrid>
                <a:gridCol w="2844316"/>
                <a:gridCol w="5796644"/>
              </a:tblGrid>
              <a:tr h="370840">
                <a:tc>
                  <a:txBody>
                    <a:bodyPr/>
                    <a:lstStyle/>
                    <a:p>
                      <a:r>
                        <a:rPr lang="en-IN" sz="2400" dirty="0" smtClean="0"/>
                        <a:t>Parameter</a:t>
                      </a:r>
                      <a:endParaRPr lang="en-IN" sz="2400" dirty="0"/>
                    </a:p>
                  </a:txBody>
                  <a:tcPr/>
                </a:tc>
                <a:tc>
                  <a:txBody>
                    <a:bodyPr/>
                    <a:lstStyle/>
                    <a:p>
                      <a:r>
                        <a:rPr lang="en-IN" sz="2400" dirty="0" smtClean="0"/>
                        <a:t>Meaning</a:t>
                      </a:r>
                      <a:endParaRPr lang="en-IN" sz="2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29263548"/>
              </p:ext>
            </p:extLst>
          </p:nvPr>
        </p:nvGraphicFramePr>
        <p:xfrm>
          <a:off x="215516" y="1415340"/>
          <a:ext cx="8640000" cy="457200"/>
        </p:xfrm>
        <a:graphic>
          <a:graphicData uri="http://schemas.openxmlformats.org/drawingml/2006/table">
            <a:tbl>
              <a:tblPr firstRow="1" bandRow="1">
                <a:tableStyleId>{69CF1AB2-1976-4502-BF36-3FF5EA218861}</a:tableStyleId>
              </a:tblPr>
              <a:tblGrid>
                <a:gridCol w="2819749"/>
                <a:gridCol w="5820251"/>
              </a:tblGrid>
              <a:tr h="370840">
                <a:tc>
                  <a:txBody>
                    <a:bodyPr/>
                    <a:lstStyle/>
                    <a:p>
                      <a:r>
                        <a:rPr lang="en-IN" sz="2400" dirty="0" err="1" smtClean="0"/>
                        <a:t>ios</a:t>
                      </a:r>
                      <a:r>
                        <a:rPr lang="en-IN" sz="2400" dirty="0" smtClean="0"/>
                        <a:t> :: app</a:t>
                      </a:r>
                      <a:endParaRPr lang="en-IN" sz="2400" dirty="0"/>
                    </a:p>
                  </a:txBody>
                  <a:tcPr/>
                </a:tc>
                <a:tc>
                  <a:txBody>
                    <a:bodyPr/>
                    <a:lstStyle/>
                    <a:p>
                      <a:r>
                        <a:rPr lang="en-IN" sz="2400" b="0" dirty="0" smtClean="0"/>
                        <a:t>Append to end-of-file</a:t>
                      </a:r>
                      <a:endParaRPr lang="en-IN" sz="2400" b="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04793009"/>
              </p:ext>
            </p:extLst>
          </p:nvPr>
        </p:nvGraphicFramePr>
        <p:xfrm>
          <a:off x="215516" y="1893684"/>
          <a:ext cx="8640000" cy="457200"/>
        </p:xfrm>
        <a:graphic>
          <a:graphicData uri="http://schemas.openxmlformats.org/drawingml/2006/table">
            <a:tbl>
              <a:tblPr firstRow="1" bandRow="1">
                <a:tableStyleId>{69CF1AB2-1976-4502-BF36-3FF5EA218861}</a:tableStyleId>
              </a:tblPr>
              <a:tblGrid>
                <a:gridCol w="2819749"/>
                <a:gridCol w="5820251"/>
              </a:tblGrid>
              <a:tr h="370840">
                <a:tc>
                  <a:txBody>
                    <a:bodyPr/>
                    <a:lstStyle/>
                    <a:p>
                      <a:r>
                        <a:rPr lang="en-IN" sz="2400" dirty="0" err="1" smtClean="0"/>
                        <a:t>ios</a:t>
                      </a:r>
                      <a:r>
                        <a:rPr lang="en-IN" sz="2400" dirty="0" smtClean="0"/>
                        <a:t> :: ate</a:t>
                      </a:r>
                      <a:endParaRPr lang="en-IN" sz="2400" dirty="0"/>
                    </a:p>
                  </a:txBody>
                  <a:tcPr/>
                </a:tc>
                <a:tc>
                  <a:txBody>
                    <a:bodyPr/>
                    <a:lstStyle/>
                    <a:p>
                      <a:r>
                        <a:rPr lang="en-IN" sz="2400" b="0" dirty="0" smtClean="0"/>
                        <a:t>Go to end-of-file on opening</a:t>
                      </a:r>
                      <a:endParaRPr lang="en-IN" sz="2400" b="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80833906"/>
              </p:ext>
            </p:extLst>
          </p:nvPr>
        </p:nvGraphicFramePr>
        <p:xfrm>
          <a:off x="215516" y="2375874"/>
          <a:ext cx="8640000" cy="457200"/>
        </p:xfrm>
        <a:graphic>
          <a:graphicData uri="http://schemas.openxmlformats.org/drawingml/2006/table">
            <a:tbl>
              <a:tblPr firstRow="1" bandRow="1">
                <a:tableStyleId>{69CF1AB2-1976-4502-BF36-3FF5EA218861}</a:tableStyleId>
              </a:tblPr>
              <a:tblGrid>
                <a:gridCol w="2819749"/>
                <a:gridCol w="5820251"/>
              </a:tblGrid>
              <a:tr h="370840">
                <a:tc>
                  <a:txBody>
                    <a:bodyPr/>
                    <a:lstStyle/>
                    <a:p>
                      <a:r>
                        <a:rPr lang="en-IN" sz="2400" dirty="0" err="1" smtClean="0"/>
                        <a:t>ios</a:t>
                      </a:r>
                      <a:r>
                        <a:rPr lang="en-IN" sz="2400" dirty="0" smtClean="0"/>
                        <a:t> :: binary</a:t>
                      </a:r>
                      <a:endParaRPr lang="en-IN" sz="2400" dirty="0"/>
                    </a:p>
                  </a:txBody>
                  <a:tcPr/>
                </a:tc>
                <a:tc>
                  <a:txBody>
                    <a:bodyPr/>
                    <a:lstStyle/>
                    <a:p>
                      <a:r>
                        <a:rPr lang="en-IN" sz="2400" b="0" dirty="0" smtClean="0"/>
                        <a:t>Binary file</a:t>
                      </a:r>
                      <a:endParaRPr lang="en-IN" sz="2400" b="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2953252"/>
              </p:ext>
            </p:extLst>
          </p:nvPr>
        </p:nvGraphicFramePr>
        <p:xfrm>
          <a:off x="215516" y="2854218"/>
          <a:ext cx="8640000" cy="457200"/>
        </p:xfrm>
        <a:graphic>
          <a:graphicData uri="http://schemas.openxmlformats.org/drawingml/2006/table">
            <a:tbl>
              <a:tblPr firstRow="1" bandRow="1">
                <a:tableStyleId>{69CF1AB2-1976-4502-BF36-3FF5EA218861}</a:tableStyleId>
              </a:tblPr>
              <a:tblGrid>
                <a:gridCol w="2819749"/>
                <a:gridCol w="5820251"/>
              </a:tblGrid>
              <a:tr h="370840">
                <a:tc>
                  <a:txBody>
                    <a:bodyPr/>
                    <a:lstStyle/>
                    <a:p>
                      <a:r>
                        <a:rPr lang="en-IN" sz="2400" dirty="0" err="1" smtClean="0"/>
                        <a:t>ios</a:t>
                      </a:r>
                      <a:r>
                        <a:rPr lang="en-IN" sz="2400" dirty="0" smtClean="0"/>
                        <a:t> :: in</a:t>
                      </a:r>
                      <a:endParaRPr lang="en-IN" sz="2400" dirty="0"/>
                    </a:p>
                  </a:txBody>
                  <a:tcPr/>
                </a:tc>
                <a:tc>
                  <a:txBody>
                    <a:bodyPr/>
                    <a:lstStyle/>
                    <a:p>
                      <a:r>
                        <a:rPr lang="en-IN" sz="2400" b="0" dirty="0" smtClean="0"/>
                        <a:t>Open file for reading only</a:t>
                      </a:r>
                      <a:endParaRPr lang="en-IN" sz="2400" b="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16321380"/>
              </p:ext>
            </p:extLst>
          </p:nvPr>
        </p:nvGraphicFramePr>
        <p:xfrm>
          <a:off x="217454" y="3344349"/>
          <a:ext cx="8640000" cy="457200"/>
        </p:xfrm>
        <a:graphic>
          <a:graphicData uri="http://schemas.openxmlformats.org/drawingml/2006/table">
            <a:tbl>
              <a:tblPr firstRow="1" bandRow="1">
                <a:tableStyleId>{69CF1AB2-1976-4502-BF36-3FF5EA218861}</a:tableStyleId>
              </a:tblPr>
              <a:tblGrid>
                <a:gridCol w="2819749"/>
                <a:gridCol w="5820251"/>
              </a:tblGrid>
              <a:tr h="370840">
                <a:tc>
                  <a:txBody>
                    <a:bodyPr/>
                    <a:lstStyle/>
                    <a:p>
                      <a:r>
                        <a:rPr lang="en-IN" sz="2400" dirty="0" err="1" smtClean="0"/>
                        <a:t>ios</a:t>
                      </a:r>
                      <a:r>
                        <a:rPr lang="en-IN" sz="2400" dirty="0" smtClean="0"/>
                        <a:t> :: out</a:t>
                      </a:r>
                      <a:endParaRPr lang="en-IN" sz="2400" dirty="0"/>
                    </a:p>
                  </a:txBody>
                  <a:tcPr/>
                </a:tc>
                <a:tc>
                  <a:txBody>
                    <a:bodyPr/>
                    <a:lstStyle/>
                    <a:p>
                      <a:r>
                        <a:rPr lang="en-IN" sz="2400" b="0" dirty="0" smtClean="0"/>
                        <a:t>Open file for writing only</a:t>
                      </a:r>
                      <a:endParaRPr lang="en-IN" sz="2400" b="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621990305"/>
              </p:ext>
            </p:extLst>
          </p:nvPr>
        </p:nvGraphicFramePr>
        <p:xfrm>
          <a:off x="217454" y="3822693"/>
          <a:ext cx="8640000" cy="457200"/>
        </p:xfrm>
        <a:graphic>
          <a:graphicData uri="http://schemas.openxmlformats.org/drawingml/2006/table">
            <a:tbl>
              <a:tblPr firstRow="1" bandRow="1">
                <a:tableStyleId>{69CF1AB2-1976-4502-BF36-3FF5EA218861}</a:tableStyleId>
              </a:tblPr>
              <a:tblGrid>
                <a:gridCol w="2819749"/>
                <a:gridCol w="5820251"/>
              </a:tblGrid>
              <a:tr h="370840">
                <a:tc>
                  <a:txBody>
                    <a:bodyPr/>
                    <a:lstStyle/>
                    <a:p>
                      <a:r>
                        <a:rPr lang="en-IN" sz="2400" dirty="0" err="1" smtClean="0"/>
                        <a:t>ios</a:t>
                      </a:r>
                      <a:r>
                        <a:rPr lang="en-IN" sz="2400" dirty="0" smtClean="0"/>
                        <a:t> :: </a:t>
                      </a:r>
                      <a:r>
                        <a:rPr lang="en-IN" sz="2400" dirty="0" err="1" smtClean="0"/>
                        <a:t>trunc</a:t>
                      </a:r>
                      <a:endParaRPr lang="en-IN" sz="2400" dirty="0"/>
                    </a:p>
                  </a:txBody>
                  <a:tcPr/>
                </a:tc>
                <a:tc>
                  <a:txBody>
                    <a:bodyPr/>
                    <a:lstStyle/>
                    <a:p>
                      <a:r>
                        <a:rPr lang="en-IN" sz="2400" b="0" dirty="0" smtClean="0"/>
                        <a:t>Delete content of</a:t>
                      </a:r>
                      <a:r>
                        <a:rPr lang="en-IN" sz="2400" b="0" baseline="0" dirty="0" smtClean="0"/>
                        <a:t> file if exists</a:t>
                      </a:r>
                      <a:endParaRPr lang="en-IN" sz="2400" b="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495149858"/>
              </p:ext>
            </p:extLst>
          </p:nvPr>
        </p:nvGraphicFramePr>
        <p:xfrm>
          <a:off x="217454" y="4304883"/>
          <a:ext cx="8640000" cy="457200"/>
        </p:xfrm>
        <a:graphic>
          <a:graphicData uri="http://schemas.openxmlformats.org/drawingml/2006/table">
            <a:tbl>
              <a:tblPr firstRow="1" bandRow="1">
                <a:tableStyleId>{69CF1AB2-1976-4502-BF36-3FF5EA218861}</a:tableStyleId>
              </a:tblPr>
              <a:tblGrid>
                <a:gridCol w="2819749"/>
                <a:gridCol w="5820251"/>
              </a:tblGrid>
              <a:tr h="370840">
                <a:tc>
                  <a:txBody>
                    <a:bodyPr/>
                    <a:lstStyle/>
                    <a:p>
                      <a:r>
                        <a:rPr lang="en-IN" sz="2400" dirty="0" err="1" smtClean="0"/>
                        <a:t>ios</a:t>
                      </a:r>
                      <a:r>
                        <a:rPr lang="en-IN" sz="2400" dirty="0" smtClean="0"/>
                        <a:t> :: </a:t>
                      </a:r>
                      <a:r>
                        <a:rPr lang="en-IN" sz="2400" dirty="0" err="1" smtClean="0"/>
                        <a:t>nocreate</a:t>
                      </a:r>
                      <a:endParaRPr lang="en-IN" sz="2400" dirty="0"/>
                    </a:p>
                  </a:txBody>
                  <a:tcPr/>
                </a:tc>
                <a:tc>
                  <a:txBody>
                    <a:bodyPr/>
                    <a:lstStyle/>
                    <a:p>
                      <a:r>
                        <a:rPr lang="en-IN" sz="2400" b="0" dirty="0" smtClean="0"/>
                        <a:t>Open fails if the file does not</a:t>
                      </a:r>
                      <a:r>
                        <a:rPr lang="en-IN" sz="2400" b="0" baseline="0" dirty="0" smtClean="0"/>
                        <a:t> exists</a:t>
                      </a:r>
                      <a:endParaRPr lang="en-IN" sz="2400" b="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188521964"/>
              </p:ext>
            </p:extLst>
          </p:nvPr>
        </p:nvGraphicFramePr>
        <p:xfrm>
          <a:off x="217454" y="4783227"/>
          <a:ext cx="8640000" cy="457200"/>
        </p:xfrm>
        <a:graphic>
          <a:graphicData uri="http://schemas.openxmlformats.org/drawingml/2006/table">
            <a:tbl>
              <a:tblPr firstRow="1" bandRow="1">
                <a:tableStyleId>{69CF1AB2-1976-4502-BF36-3FF5EA218861}</a:tableStyleId>
              </a:tblPr>
              <a:tblGrid>
                <a:gridCol w="2819749"/>
                <a:gridCol w="5820251"/>
              </a:tblGrid>
              <a:tr h="370840">
                <a:tc>
                  <a:txBody>
                    <a:bodyPr/>
                    <a:lstStyle/>
                    <a:p>
                      <a:r>
                        <a:rPr lang="en-IN" sz="2400" dirty="0" err="1" smtClean="0"/>
                        <a:t>ios</a:t>
                      </a:r>
                      <a:r>
                        <a:rPr lang="en-IN" sz="2400" dirty="0" smtClean="0"/>
                        <a:t> :: </a:t>
                      </a:r>
                      <a:r>
                        <a:rPr lang="en-IN" sz="2400" dirty="0" err="1" smtClean="0"/>
                        <a:t>noreplace</a:t>
                      </a:r>
                      <a:endParaRPr lang="en-IN" sz="2400" dirty="0"/>
                    </a:p>
                  </a:txBody>
                  <a:tcPr/>
                </a:tc>
                <a:tc>
                  <a:txBody>
                    <a:bodyPr/>
                    <a:lstStyle/>
                    <a:p>
                      <a:r>
                        <a:rPr lang="en-IN" sz="2400" b="0" dirty="0" smtClean="0"/>
                        <a:t>Open fails if</a:t>
                      </a:r>
                      <a:r>
                        <a:rPr lang="en-IN" sz="2400" b="0" baseline="0" dirty="0" smtClean="0"/>
                        <a:t> the file already exists</a:t>
                      </a:r>
                      <a:endParaRPr lang="en-IN" sz="2400" b="0" dirty="0"/>
                    </a:p>
                  </a:txBody>
                  <a:tcPr/>
                </a:tc>
              </a:tr>
            </a:tbl>
          </a:graphicData>
        </a:graphic>
      </p:graphicFrame>
    </p:spTree>
    <p:extLst>
      <p:ext uri="{BB962C8B-B14F-4D97-AF65-F5344CB8AC3E}">
        <p14:creationId xmlns:p14="http://schemas.microsoft.com/office/powerpoint/2010/main" val="91876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operations</a:t>
            </a:r>
            <a:endParaRPr lang="en-IN" dirty="0"/>
          </a:p>
        </p:txBody>
      </p:sp>
      <p:sp>
        <p:nvSpPr>
          <p:cNvPr id="4" name="Rectangle 3"/>
          <p:cNvSpPr/>
          <p:nvPr/>
        </p:nvSpPr>
        <p:spPr>
          <a:xfrm>
            <a:off x="215516" y="886195"/>
            <a:ext cx="8784976" cy="4154984"/>
          </a:xfrm>
          <a:prstGeom prst="rect">
            <a:avLst/>
          </a:prstGeom>
        </p:spPr>
        <p:txBody>
          <a:bodyPr wrap="square">
            <a:spAutoFit/>
          </a:bodyPr>
          <a:lstStyle/>
          <a:p>
            <a:r>
              <a:rPr lang="en-IN" sz="2400" dirty="0">
                <a:solidFill>
                  <a:srgbClr val="0000FF"/>
                </a:solidFill>
                <a:highlight>
                  <a:srgbClr val="FFFFFF"/>
                </a:highlight>
                <a:latin typeface="Consolas"/>
              </a:rPr>
              <a:t>#include</a:t>
            </a:r>
            <a:r>
              <a:rPr lang="en-IN" sz="2400" dirty="0">
                <a:solidFill>
                  <a:srgbClr val="000000"/>
                </a:solidFill>
                <a:highlight>
                  <a:srgbClr val="FFFFFF"/>
                </a:highlight>
                <a:latin typeface="Consolas"/>
              </a:rPr>
              <a:t> </a:t>
            </a:r>
            <a:r>
              <a:rPr lang="en-IN" sz="2400" dirty="0">
                <a:solidFill>
                  <a:srgbClr val="A31515"/>
                </a:solidFill>
                <a:highlight>
                  <a:srgbClr val="FFFFFF"/>
                </a:highlight>
                <a:latin typeface="Consolas"/>
              </a:rPr>
              <a:t>&lt;</a:t>
            </a:r>
            <a:r>
              <a:rPr lang="en-IN" sz="2400" dirty="0" err="1">
                <a:solidFill>
                  <a:srgbClr val="A31515"/>
                </a:solidFill>
                <a:highlight>
                  <a:srgbClr val="FFFFFF"/>
                </a:highlight>
                <a:latin typeface="Consolas"/>
              </a:rPr>
              <a:t>iostream</a:t>
            </a:r>
            <a:r>
              <a:rPr lang="en-IN" sz="2400" dirty="0">
                <a:solidFill>
                  <a:srgbClr val="A31515"/>
                </a:solidFill>
                <a:highlight>
                  <a:srgbClr val="FFFFFF"/>
                </a:highlight>
                <a:latin typeface="Consolas"/>
              </a:rPr>
              <a:t>&gt;</a:t>
            </a:r>
            <a:endParaRPr lang="en-IN" sz="2400" dirty="0">
              <a:solidFill>
                <a:srgbClr val="000000"/>
              </a:solidFill>
              <a:highlight>
                <a:srgbClr val="FFFFFF"/>
              </a:highlight>
              <a:latin typeface="Consolas"/>
            </a:endParaRPr>
          </a:p>
          <a:p>
            <a:r>
              <a:rPr lang="en-IN" sz="2400" dirty="0">
                <a:solidFill>
                  <a:srgbClr val="0000FF"/>
                </a:solidFill>
                <a:highlight>
                  <a:srgbClr val="FFFFFF"/>
                </a:highlight>
                <a:latin typeface="Consolas"/>
              </a:rPr>
              <a:t>#include</a:t>
            </a:r>
            <a:r>
              <a:rPr lang="en-IN" sz="2400" dirty="0">
                <a:solidFill>
                  <a:srgbClr val="000000"/>
                </a:solidFill>
                <a:highlight>
                  <a:srgbClr val="FFFFFF"/>
                </a:highlight>
                <a:latin typeface="Consolas"/>
              </a:rPr>
              <a:t> </a:t>
            </a:r>
            <a:r>
              <a:rPr lang="en-IN" sz="2400" dirty="0">
                <a:solidFill>
                  <a:srgbClr val="A31515"/>
                </a:solidFill>
                <a:highlight>
                  <a:srgbClr val="FFFFFF"/>
                </a:highlight>
                <a:latin typeface="Consolas"/>
              </a:rPr>
              <a:t>&lt;</a:t>
            </a:r>
            <a:r>
              <a:rPr lang="en-IN" sz="2400" dirty="0" err="1">
                <a:solidFill>
                  <a:srgbClr val="A31515"/>
                </a:solidFill>
                <a:highlight>
                  <a:srgbClr val="FFFFFF"/>
                </a:highlight>
                <a:latin typeface="Consolas"/>
              </a:rPr>
              <a:t>fstream</a:t>
            </a:r>
            <a:r>
              <a:rPr lang="en-IN" sz="2400" dirty="0">
                <a:solidFill>
                  <a:srgbClr val="A31515"/>
                </a:solidFill>
                <a:highlight>
                  <a:srgbClr val="FFFFFF"/>
                </a:highlight>
                <a:latin typeface="Consolas"/>
              </a:rPr>
              <a:t>&gt;</a:t>
            </a:r>
            <a:endParaRPr lang="en-IN" sz="2400" dirty="0">
              <a:solidFill>
                <a:srgbClr val="000000"/>
              </a:solidFill>
              <a:highlight>
                <a:srgbClr val="FFFFFF"/>
              </a:highlight>
              <a:latin typeface="Consolas"/>
            </a:endParaRPr>
          </a:p>
          <a:p>
            <a:r>
              <a:rPr lang="en-IN" sz="2400" dirty="0">
                <a:solidFill>
                  <a:srgbClr val="0000FF"/>
                </a:solidFill>
                <a:highlight>
                  <a:srgbClr val="FFFFFF"/>
                </a:highlight>
                <a:latin typeface="Consolas"/>
              </a:rPr>
              <a:t>using</a:t>
            </a:r>
            <a:r>
              <a:rPr lang="en-IN" sz="2400" dirty="0">
                <a:solidFill>
                  <a:srgbClr val="000000"/>
                </a:solidFill>
                <a:highlight>
                  <a:srgbClr val="FFFFFF"/>
                </a:highlight>
                <a:latin typeface="Consolas"/>
              </a:rPr>
              <a:t> </a:t>
            </a:r>
            <a:r>
              <a:rPr lang="en-IN" sz="2400" dirty="0">
                <a:solidFill>
                  <a:srgbClr val="0000FF"/>
                </a:solidFill>
                <a:highlight>
                  <a:srgbClr val="FFFFFF"/>
                </a:highlight>
                <a:latin typeface="Consolas"/>
              </a:rPr>
              <a:t>namespace</a:t>
            </a:r>
            <a:r>
              <a:rPr lang="en-IN" sz="2400" dirty="0">
                <a:solidFill>
                  <a:srgbClr val="000000"/>
                </a:solidFill>
                <a:highlight>
                  <a:srgbClr val="FFFFFF"/>
                </a:highlight>
                <a:latin typeface="Consolas"/>
              </a:rPr>
              <a:t> </a:t>
            </a:r>
            <a:r>
              <a:rPr lang="en-IN" sz="2400" dirty="0" err="1">
                <a:solidFill>
                  <a:srgbClr val="000000"/>
                </a:solidFill>
                <a:highlight>
                  <a:srgbClr val="FFFFFF"/>
                </a:highlight>
                <a:latin typeface="Consolas"/>
              </a:rPr>
              <a:t>std</a:t>
            </a:r>
            <a:r>
              <a:rPr lang="en-IN" sz="2400" dirty="0">
                <a:solidFill>
                  <a:srgbClr val="000000"/>
                </a:solidFill>
                <a:highlight>
                  <a:srgbClr val="FFFFFF"/>
                </a:highlight>
                <a:latin typeface="Consolas"/>
              </a:rPr>
              <a:t>;</a:t>
            </a:r>
          </a:p>
          <a:p>
            <a:r>
              <a:rPr lang="en-IN" sz="2400" dirty="0" err="1" smtClean="0">
                <a:solidFill>
                  <a:srgbClr val="0000FF"/>
                </a:solidFill>
                <a:highlight>
                  <a:srgbClr val="FFFFFF"/>
                </a:highlight>
                <a:latin typeface="Consolas"/>
              </a:rPr>
              <a:t>int</a:t>
            </a:r>
            <a:r>
              <a:rPr lang="en-IN" sz="2400" dirty="0" smtClean="0">
                <a:solidFill>
                  <a:srgbClr val="000000"/>
                </a:solidFill>
                <a:highlight>
                  <a:srgbClr val="FFFFFF"/>
                </a:highlight>
                <a:latin typeface="Consolas"/>
              </a:rPr>
              <a:t> </a:t>
            </a:r>
            <a:r>
              <a:rPr lang="en-IN" sz="2400" dirty="0">
                <a:solidFill>
                  <a:srgbClr val="000000"/>
                </a:solidFill>
                <a:highlight>
                  <a:srgbClr val="FFFFFF"/>
                </a:highlight>
                <a:latin typeface="Consolas"/>
              </a:rPr>
              <a:t>main () </a:t>
            </a:r>
          </a:p>
          <a:p>
            <a:r>
              <a:rPr lang="en-IN" sz="2400" dirty="0">
                <a:solidFill>
                  <a:srgbClr val="000000"/>
                </a:solidFill>
                <a:highlight>
                  <a:srgbClr val="FFFFFF"/>
                </a:highlight>
                <a:latin typeface="Consolas"/>
              </a:rPr>
              <a:t>{</a:t>
            </a:r>
          </a:p>
          <a:p>
            <a:r>
              <a:rPr lang="en-IN" sz="2400" dirty="0">
                <a:solidFill>
                  <a:srgbClr val="000000"/>
                </a:solidFill>
                <a:highlight>
                  <a:srgbClr val="FFFFFF"/>
                </a:highlight>
                <a:latin typeface="Consolas"/>
              </a:rPr>
              <a:t>  </a:t>
            </a:r>
            <a:r>
              <a:rPr lang="en-IN" sz="2400" dirty="0" err="1">
                <a:solidFill>
                  <a:srgbClr val="000000"/>
                </a:solidFill>
                <a:highlight>
                  <a:srgbClr val="FFFFFF"/>
                </a:highlight>
                <a:latin typeface="Consolas"/>
              </a:rPr>
              <a:t>ofstream</a:t>
            </a:r>
            <a:r>
              <a:rPr lang="en-IN" sz="2400" dirty="0">
                <a:solidFill>
                  <a:srgbClr val="000000"/>
                </a:solidFill>
                <a:highlight>
                  <a:srgbClr val="FFFFFF"/>
                </a:highlight>
                <a:latin typeface="Consolas"/>
              </a:rPr>
              <a:t> </a:t>
            </a:r>
            <a:r>
              <a:rPr lang="en-IN" sz="2400" dirty="0" err="1" smtClean="0">
                <a:solidFill>
                  <a:srgbClr val="000000"/>
                </a:solidFill>
                <a:highlight>
                  <a:srgbClr val="FFFFFF"/>
                </a:highlight>
                <a:latin typeface="Consolas"/>
              </a:rPr>
              <a:t>myfile</a:t>
            </a:r>
            <a:r>
              <a:rPr lang="en-IN" sz="2400" dirty="0" smtClean="0">
                <a:solidFill>
                  <a:srgbClr val="000000"/>
                </a:solidFill>
                <a:highlight>
                  <a:srgbClr val="FFFFFF"/>
                </a:highlight>
                <a:latin typeface="Consolas"/>
              </a:rPr>
              <a:t>;</a:t>
            </a:r>
          </a:p>
          <a:p>
            <a:r>
              <a:rPr lang="en-IN" sz="2400" dirty="0" smtClean="0">
                <a:solidFill>
                  <a:srgbClr val="000000"/>
                </a:solidFill>
                <a:highlight>
                  <a:srgbClr val="FFFFFF"/>
                </a:highlight>
                <a:latin typeface="Consolas"/>
              </a:rPr>
              <a:t>  </a:t>
            </a:r>
            <a:r>
              <a:rPr lang="en-IN" sz="2400" dirty="0" err="1">
                <a:solidFill>
                  <a:srgbClr val="000000"/>
                </a:solidFill>
                <a:highlight>
                  <a:srgbClr val="FFFFFF"/>
                </a:highlight>
                <a:latin typeface="Consolas"/>
              </a:rPr>
              <a:t>myfile.open</a:t>
            </a:r>
            <a:r>
              <a:rPr lang="en-IN" sz="2400" dirty="0">
                <a:solidFill>
                  <a:srgbClr val="000000"/>
                </a:solidFill>
                <a:highlight>
                  <a:srgbClr val="FFFFFF"/>
                </a:highlight>
                <a:latin typeface="Consolas"/>
              </a:rPr>
              <a:t>(</a:t>
            </a:r>
            <a:r>
              <a:rPr lang="en-IN" sz="2400" dirty="0">
                <a:solidFill>
                  <a:srgbClr val="A31515"/>
                </a:solidFill>
                <a:highlight>
                  <a:srgbClr val="FFFFFF"/>
                </a:highlight>
                <a:latin typeface="Consolas"/>
              </a:rPr>
              <a:t>"example.txt"</a:t>
            </a:r>
            <a:r>
              <a:rPr lang="en-IN" sz="2400" dirty="0">
                <a:solidFill>
                  <a:srgbClr val="000000"/>
                </a:solidFill>
                <a:highlight>
                  <a:srgbClr val="FFFFFF"/>
                </a:highlight>
                <a:latin typeface="Consolas"/>
              </a:rPr>
              <a:t>,</a:t>
            </a:r>
            <a:r>
              <a:rPr lang="en-IN" sz="2400" dirty="0" err="1">
                <a:solidFill>
                  <a:srgbClr val="000000"/>
                </a:solidFill>
                <a:highlight>
                  <a:srgbClr val="FFFFFF"/>
                </a:highlight>
                <a:latin typeface="Consolas"/>
              </a:rPr>
              <a:t>ios</a:t>
            </a:r>
            <a:r>
              <a:rPr lang="en-IN" sz="2400" dirty="0">
                <a:solidFill>
                  <a:srgbClr val="000000"/>
                </a:solidFill>
                <a:highlight>
                  <a:srgbClr val="FFFFFF"/>
                </a:highlight>
                <a:latin typeface="Consolas"/>
              </a:rPr>
              <a:t>::out</a:t>
            </a:r>
            <a:r>
              <a:rPr lang="en-IN" sz="2400" dirty="0" smtClean="0">
                <a:solidFill>
                  <a:srgbClr val="000000"/>
                </a:solidFill>
                <a:highlight>
                  <a:srgbClr val="FFFFFF"/>
                </a:highlight>
                <a:latin typeface="Consolas"/>
              </a:rPr>
              <a:t>);  </a:t>
            </a:r>
          </a:p>
          <a:p>
            <a:r>
              <a:rPr lang="en-IN" sz="2400" dirty="0">
                <a:solidFill>
                  <a:srgbClr val="000000"/>
                </a:solidFill>
                <a:highlight>
                  <a:srgbClr val="FFFFFF"/>
                </a:highlight>
                <a:latin typeface="Consolas"/>
              </a:rPr>
              <a:t> </a:t>
            </a:r>
            <a:r>
              <a:rPr lang="en-IN" sz="2400" dirty="0" smtClean="0">
                <a:solidFill>
                  <a:srgbClr val="000000"/>
                </a:solidFill>
                <a:highlight>
                  <a:srgbClr val="FFFFFF"/>
                </a:highlight>
                <a:latin typeface="Consolas"/>
              </a:rPr>
              <a:t> </a:t>
            </a:r>
            <a:r>
              <a:rPr lang="en-IN" sz="2400" dirty="0" err="1" smtClean="0">
                <a:solidFill>
                  <a:srgbClr val="000000"/>
                </a:solidFill>
                <a:highlight>
                  <a:srgbClr val="FFFFFF"/>
                </a:highlight>
                <a:latin typeface="Consolas"/>
              </a:rPr>
              <a:t>myfile</a:t>
            </a:r>
            <a:r>
              <a:rPr lang="en-IN" sz="2400" dirty="0" smtClean="0">
                <a:solidFill>
                  <a:srgbClr val="000000"/>
                </a:solidFill>
                <a:highlight>
                  <a:srgbClr val="FFFFFF"/>
                </a:highlight>
                <a:latin typeface="Consolas"/>
              </a:rPr>
              <a:t> </a:t>
            </a:r>
            <a:r>
              <a:rPr lang="en-IN" sz="2400" dirty="0">
                <a:solidFill>
                  <a:srgbClr val="000000"/>
                </a:solidFill>
                <a:highlight>
                  <a:srgbClr val="FFFFFF"/>
                </a:highlight>
                <a:latin typeface="Consolas"/>
              </a:rPr>
              <a:t>&lt;&lt; </a:t>
            </a:r>
            <a:r>
              <a:rPr lang="en-IN" sz="2400" dirty="0">
                <a:solidFill>
                  <a:srgbClr val="A31515"/>
                </a:solidFill>
                <a:highlight>
                  <a:srgbClr val="FFFFFF"/>
                </a:highlight>
                <a:latin typeface="Consolas"/>
              </a:rPr>
              <a:t>"This is India.\n"</a:t>
            </a:r>
            <a:r>
              <a:rPr lang="en-IN" sz="2400" dirty="0">
                <a:solidFill>
                  <a:srgbClr val="000000"/>
                </a:solidFill>
                <a:highlight>
                  <a:srgbClr val="FFFFFF"/>
                </a:highlight>
                <a:latin typeface="Consolas"/>
              </a:rPr>
              <a:t>;</a:t>
            </a:r>
          </a:p>
          <a:p>
            <a:r>
              <a:rPr lang="en-IN" sz="2400" dirty="0">
                <a:solidFill>
                  <a:srgbClr val="000000"/>
                </a:solidFill>
                <a:highlight>
                  <a:srgbClr val="FFFFFF"/>
                </a:highlight>
                <a:latin typeface="Consolas"/>
              </a:rPr>
              <a:t>  </a:t>
            </a:r>
            <a:r>
              <a:rPr lang="en-IN" sz="2400" dirty="0" err="1">
                <a:solidFill>
                  <a:srgbClr val="000000"/>
                </a:solidFill>
                <a:highlight>
                  <a:srgbClr val="FFFFFF"/>
                </a:highlight>
                <a:latin typeface="Consolas"/>
              </a:rPr>
              <a:t>myfile</a:t>
            </a:r>
            <a:r>
              <a:rPr lang="en-IN" sz="2400" dirty="0">
                <a:solidFill>
                  <a:srgbClr val="000000"/>
                </a:solidFill>
                <a:highlight>
                  <a:srgbClr val="FFFFFF"/>
                </a:highlight>
                <a:latin typeface="Consolas"/>
              </a:rPr>
              <a:t> &lt;&lt; </a:t>
            </a:r>
            <a:r>
              <a:rPr lang="en-IN" sz="2400" dirty="0">
                <a:solidFill>
                  <a:srgbClr val="A31515"/>
                </a:solidFill>
                <a:highlight>
                  <a:srgbClr val="FFFFFF"/>
                </a:highlight>
                <a:latin typeface="Consolas"/>
              </a:rPr>
              <a:t>"It is a great country.\n"</a:t>
            </a:r>
            <a:r>
              <a:rPr lang="en-IN" sz="2400" dirty="0">
                <a:solidFill>
                  <a:srgbClr val="000000"/>
                </a:solidFill>
                <a:highlight>
                  <a:srgbClr val="FFFFFF"/>
                </a:highlight>
                <a:latin typeface="Consolas"/>
              </a:rPr>
              <a:t>;</a:t>
            </a:r>
          </a:p>
          <a:p>
            <a:r>
              <a:rPr lang="en-IN" sz="2400" dirty="0">
                <a:solidFill>
                  <a:srgbClr val="000000"/>
                </a:solidFill>
                <a:highlight>
                  <a:srgbClr val="FFFFFF"/>
                </a:highlight>
                <a:latin typeface="Consolas"/>
              </a:rPr>
              <a:t>  </a:t>
            </a:r>
            <a:r>
              <a:rPr lang="en-IN" sz="2400" dirty="0" err="1">
                <a:solidFill>
                  <a:srgbClr val="000000"/>
                </a:solidFill>
                <a:highlight>
                  <a:srgbClr val="FFFFFF"/>
                </a:highlight>
                <a:latin typeface="Consolas"/>
              </a:rPr>
              <a:t>myfile.close</a:t>
            </a:r>
            <a:r>
              <a:rPr lang="en-IN" sz="2400" dirty="0">
                <a:solidFill>
                  <a:srgbClr val="000000"/>
                </a:solidFill>
                <a:highlight>
                  <a:srgbClr val="FFFFFF"/>
                </a:highlight>
                <a:latin typeface="Consolas"/>
              </a:rPr>
              <a:t>();</a:t>
            </a:r>
          </a:p>
          <a:p>
            <a:r>
              <a:rPr lang="en-IN" sz="2400" dirty="0">
                <a:solidFill>
                  <a:srgbClr val="000000"/>
                </a:solidFill>
                <a:highlight>
                  <a:srgbClr val="FFFFFF"/>
                </a:highlight>
                <a:latin typeface="Consolas"/>
              </a:rPr>
              <a:t>}</a:t>
            </a:r>
            <a:endParaRPr lang="en-IN" sz="2400" dirty="0"/>
          </a:p>
        </p:txBody>
      </p:sp>
      <p:sp>
        <p:nvSpPr>
          <p:cNvPr id="5" name="Rectangle 4"/>
          <p:cNvSpPr/>
          <p:nvPr/>
        </p:nvSpPr>
        <p:spPr>
          <a:xfrm>
            <a:off x="275950" y="1336886"/>
            <a:ext cx="309634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015716" y="5157192"/>
            <a:ext cx="1152128" cy="1188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rPr>
              <a:t>.</a:t>
            </a:r>
            <a:r>
              <a:rPr lang="en-IN" sz="2400" dirty="0" err="1" smtClean="0">
                <a:solidFill>
                  <a:schemeClr val="tx1"/>
                </a:solidFill>
              </a:rPr>
              <a:t>cpp</a:t>
            </a:r>
            <a:endParaRPr lang="en-IN" dirty="0">
              <a:solidFill>
                <a:schemeClr val="tx1"/>
              </a:solidFill>
            </a:endParaRPr>
          </a:p>
        </p:txBody>
      </p:sp>
      <p:grpSp>
        <p:nvGrpSpPr>
          <p:cNvPr id="9" name="Group 8"/>
          <p:cNvGrpSpPr/>
          <p:nvPr/>
        </p:nvGrpSpPr>
        <p:grpSpPr>
          <a:xfrm>
            <a:off x="7128284" y="4797152"/>
            <a:ext cx="1764196" cy="1628564"/>
            <a:chOff x="4826592" y="4716760"/>
            <a:chExt cx="1764196" cy="1628564"/>
          </a:xfrm>
        </p:grpSpPr>
        <p:sp>
          <p:nvSpPr>
            <p:cNvPr id="7" name="Rectangle 6"/>
            <p:cNvSpPr/>
            <p:nvPr/>
          </p:nvSpPr>
          <p:spPr>
            <a:xfrm>
              <a:off x="5148064" y="5157192"/>
              <a:ext cx="1152128" cy="1188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Rectangle 7"/>
            <p:cNvSpPr/>
            <p:nvPr/>
          </p:nvSpPr>
          <p:spPr>
            <a:xfrm>
              <a:off x="4826592" y="4716760"/>
              <a:ext cx="1764196" cy="440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rPr>
                <a:t>example.txt</a:t>
              </a:r>
              <a:endParaRPr lang="en-IN" sz="2400" dirty="0">
                <a:solidFill>
                  <a:schemeClr val="tx1"/>
                </a:solidFill>
              </a:endParaRPr>
            </a:p>
          </p:txBody>
        </p:sp>
      </p:grpSp>
      <p:sp>
        <p:nvSpPr>
          <p:cNvPr id="12" name="Right Arrow 11"/>
          <p:cNvSpPr/>
          <p:nvPr/>
        </p:nvSpPr>
        <p:spPr>
          <a:xfrm>
            <a:off x="3167954" y="5237584"/>
            <a:ext cx="4281802" cy="99972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rPr>
              <a:t>This is India</a:t>
            </a:r>
            <a:endParaRPr lang="en-IN" dirty="0">
              <a:solidFill>
                <a:schemeClr val="tx1"/>
              </a:solidFill>
            </a:endParaRPr>
          </a:p>
        </p:txBody>
      </p:sp>
    </p:spTree>
    <p:extLst>
      <p:ext uri="{BB962C8B-B14F-4D97-AF65-F5344CB8AC3E}">
        <p14:creationId xmlns:p14="http://schemas.microsoft.com/office/powerpoint/2010/main" val="274274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operations (Cont..)</a:t>
            </a:r>
            <a:endParaRPr lang="en-IN" dirty="0"/>
          </a:p>
        </p:txBody>
      </p:sp>
      <p:sp>
        <p:nvSpPr>
          <p:cNvPr id="4" name="Rectangle 3"/>
          <p:cNvSpPr/>
          <p:nvPr/>
        </p:nvSpPr>
        <p:spPr>
          <a:xfrm>
            <a:off x="179512" y="944724"/>
            <a:ext cx="8676964" cy="4154984"/>
          </a:xfrm>
          <a:prstGeom prst="rect">
            <a:avLst/>
          </a:prstGeom>
        </p:spPr>
        <p:txBody>
          <a:bodyPr wrap="square">
            <a:spAutoFit/>
          </a:bodyPr>
          <a:lstStyle/>
          <a:p>
            <a:r>
              <a:rPr lang="en-IN" sz="2400" dirty="0" err="1" smtClean="0">
                <a:solidFill>
                  <a:srgbClr val="0000FF"/>
                </a:solidFill>
                <a:highlight>
                  <a:srgbClr val="FFFFFF"/>
                </a:highlight>
                <a:latin typeface="Consolas"/>
              </a:rPr>
              <a:t>int</a:t>
            </a:r>
            <a:r>
              <a:rPr lang="en-IN" sz="2400" dirty="0" smtClean="0">
                <a:solidFill>
                  <a:srgbClr val="000000"/>
                </a:solidFill>
                <a:highlight>
                  <a:srgbClr val="FFFFFF"/>
                </a:highlight>
                <a:latin typeface="Consolas"/>
              </a:rPr>
              <a:t> </a:t>
            </a:r>
            <a:r>
              <a:rPr lang="en-IN" sz="2400" dirty="0">
                <a:solidFill>
                  <a:srgbClr val="000000"/>
                </a:solidFill>
                <a:highlight>
                  <a:srgbClr val="FFFFFF"/>
                </a:highlight>
                <a:latin typeface="Consolas"/>
              </a:rPr>
              <a:t>main () </a:t>
            </a:r>
            <a:endParaRPr lang="en-IN" sz="2400" dirty="0" smtClean="0">
              <a:solidFill>
                <a:srgbClr val="000000"/>
              </a:solidFill>
              <a:highlight>
                <a:srgbClr val="FFFFFF"/>
              </a:highlight>
              <a:latin typeface="Consolas"/>
            </a:endParaRPr>
          </a:p>
          <a:p>
            <a:r>
              <a:rPr lang="en-IN" sz="2400" dirty="0" smtClean="0">
                <a:solidFill>
                  <a:srgbClr val="000000"/>
                </a:solidFill>
                <a:highlight>
                  <a:srgbClr val="FFFFFF"/>
                </a:highlight>
                <a:latin typeface="Consolas"/>
              </a:rPr>
              <a:t>{</a:t>
            </a:r>
            <a:endParaRPr lang="en-IN" sz="2400" dirty="0">
              <a:solidFill>
                <a:srgbClr val="000000"/>
              </a:solidFill>
              <a:highlight>
                <a:srgbClr val="FFFFFF"/>
              </a:highlight>
              <a:latin typeface="Consolas"/>
            </a:endParaRPr>
          </a:p>
          <a:p>
            <a:pPr lvl="1"/>
            <a:r>
              <a:rPr lang="en-IN" sz="2400" dirty="0" smtClean="0">
                <a:solidFill>
                  <a:srgbClr val="0000FF"/>
                </a:solidFill>
                <a:highlight>
                  <a:srgbClr val="FFFFFF"/>
                </a:highlight>
                <a:latin typeface="Consolas"/>
              </a:rPr>
              <a:t>char</a:t>
            </a:r>
            <a:r>
              <a:rPr lang="en-IN" sz="2400" dirty="0" smtClean="0">
                <a:solidFill>
                  <a:srgbClr val="000000"/>
                </a:solidFill>
                <a:highlight>
                  <a:srgbClr val="FFFFFF"/>
                </a:highlight>
                <a:latin typeface="Consolas"/>
              </a:rPr>
              <a:t> </a:t>
            </a:r>
            <a:r>
              <a:rPr lang="en-IN" sz="2400" dirty="0">
                <a:solidFill>
                  <a:srgbClr val="000000"/>
                </a:solidFill>
                <a:highlight>
                  <a:srgbClr val="FFFFFF"/>
                </a:highlight>
                <a:latin typeface="Consolas"/>
              </a:rPr>
              <a:t>line[50];</a:t>
            </a:r>
          </a:p>
          <a:p>
            <a:pPr lvl="1"/>
            <a:r>
              <a:rPr lang="en-IN" sz="2400" dirty="0" err="1">
                <a:solidFill>
                  <a:srgbClr val="000000"/>
                </a:solidFill>
                <a:highlight>
                  <a:srgbClr val="FFFFFF"/>
                </a:highlight>
                <a:latin typeface="Consolas"/>
              </a:rPr>
              <a:t>ifstream</a:t>
            </a:r>
            <a:r>
              <a:rPr lang="en-IN" sz="2400" dirty="0">
                <a:solidFill>
                  <a:srgbClr val="000000"/>
                </a:solidFill>
                <a:highlight>
                  <a:srgbClr val="FFFFFF"/>
                </a:highlight>
                <a:latin typeface="Consolas"/>
              </a:rPr>
              <a:t> </a:t>
            </a:r>
            <a:r>
              <a:rPr lang="en-IN" sz="2400" dirty="0" err="1" smtClean="0">
                <a:solidFill>
                  <a:srgbClr val="000000"/>
                </a:solidFill>
                <a:highlight>
                  <a:srgbClr val="FFFFFF"/>
                </a:highlight>
                <a:latin typeface="Consolas"/>
              </a:rPr>
              <a:t>rfile</a:t>
            </a:r>
            <a:r>
              <a:rPr lang="en-IN" sz="2400" dirty="0" smtClean="0">
                <a:solidFill>
                  <a:srgbClr val="000000"/>
                </a:solidFill>
                <a:highlight>
                  <a:srgbClr val="FFFFFF"/>
                </a:highlight>
                <a:latin typeface="Consolas"/>
              </a:rPr>
              <a:t>;</a:t>
            </a:r>
          </a:p>
          <a:p>
            <a:pPr lvl="1"/>
            <a:r>
              <a:rPr lang="en-IN" sz="2400" dirty="0" err="1" smtClean="0">
                <a:solidFill>
                  <a:srgbClr val="000000"/>
                </a:solidFill>
                <a:highlight>
                  <a:srgbClr val="FFFFFF"/>
                </a:highlight>
                <a:latin typeface="Consolas"/>
              </a:rPr>
              <a:t>rfile.open</a:t>
            </a:r>
            <a:r>
              <a:rPr lang="en-IN" sz="2400" dirty="0">
                <a:solidFill>
                  <a:srgbClr val="000000"/>
                </a:solidFill>
                <a:highlight>
                  <a:srgbClr val="FFFFFF"/>
                </a:highlight>
                <a:latin typeface="Consolas"/>
              </a:rPr>
              <a:t>(</a:t>
            </a:r>
            <a:r>
              <a:rPr lang="en-IN" sz="2400" dirty="0">
                <a:solidFill>
                  <a:srgbClr val="A31515"/>
                </a:solidFill>
                <a:highlight>
                  <a:srgbClr val="FFFFFF"/>
                </a:highlight>
                <a:latin typeface="Consolas"/>
              </a:rPr>
              <a:t>"example.txt"</a:t>
            </a:r>
            <a:r>
              <a:rPr lang="en-IN" sz="2400" dirty="0">
                <a:solidFill>
                  <a:srgbClr val="000000"/>
                </a:solidFill>
                <a:highlight>
                  <a:srgbClr val="FFFFFF"/>
                </a:highlight>
                <a:latin typeface="Consolas"/>
              </a:rPr>
              <a:t>,</a:t>
            </a:r>
            <a:r>
              <a:rPr lang="en-IN" sz="2400" dirty="0" err="1">
                <a:solidFill>
                  <a:srgbClr val="000000"/>
                </a:solidFill>
                <a:highlight>
                  <a:srgbClr val="FFFFFF"/>
                </a:highlight>
                <a:latin typeface="Consolas"/>
              </a:rPr>
              <a:t>ios</a:t>
            </a:r>
            <a:r>
              <a:rPr lang="en-IN" sz="2400" dirty="0" smtClean="0">
                <a:solidFill>
                  <a:srgbClr val="000000"/>
                </a:solidFill>
                <a:highlight>
                  <a:srgbClr val="FFFFFF"/>
                </a:highlight>
                <a:latin typeface="Consolas"/>
              </a:rPr>
              <a:t>::in)</a:t>
            </a:r>
            <a:endParaRPr lang="en-IN" sz="2400" dirty="0">
              <a:solidFill>
                <a:srgbClr val="000000"/>
              </a:solidFill>
              <a:highlight>
                <a:srgbClr val="FFFFFF"/>
              </a:highlight>
              <a:latin typeface="Consolas"/>
            </a:endParaRPr>
          </a:p>
          <a:p>
            <a:pPr lvl="1"/>
            <a:r>
              <a:rPr lang="en-IN" sz="2400" dirty="0" err="1" smtClean="0">
                <a:solidFill>
                  <a:srgbClr val="000000"/>
                </a:solidFill>
                <a:highlight>
                  <a:srgbClr val="FFFFFF"/>
                </a:highlight>
                <a:latin typeface="Consolas"/>
              </a:rPr>
              <a:t>rfile.getline</a:t>
            </a:r>
            <a:r>
              <a:rPr lang="en-IN" sz="2400" dirty="0" smtClean="0">
                <a:solidFill>
                  <a:srgbClr val="000000"/>
                </a:solidFill>
                <a:highlight>
                  <a:srgbClr val="FFFFFF"/>
                </a:highlight>
                <a:latin typeface="Consolas"/>
              </a:rPr>
              <a:t>(line,50); </a:t>
            </a:r>
          </a:p>
          <a:p>
            <a:pPr lvl="1"/>
            <a:r>
              <a:rPr lang="en-IN" sz="2400" dirty="0" smtClean="0">
                <a:solidFill>
                  <a:srgbClr val="008000"/>
                </a:solidFill>
                <a:highlight>
                  <a:srgbClr val="FFFFFF"/>
                </a:highlight>
                <a:latin typeface="Consolas"/>
              </a:rPr>
              <a:t>//</a:t>
            </a:r>
            <a:r>
              <a:rPr lang="en-IN" sz="2400" dirty="0">
                <a:solidFill>
                  <a:srgbClr val="008000"/>
                </a:solidFill>
                <a:highlight>
                  <a:srgbClr val="FFFFFF"/>
                </a:highlight>
                <a:latin typeface="Consolas"/>
              </a:rPr>
              <a:t>we can also </a:t>
            </a:r>
            <a:r>
              <a:rPr lang="en-IN" sz="2400" dirty="0" smtClean="0">
                <a:solidFill>
                  <a:srgbClr val="008000"/>
                </a:solidFill>
                <a:highlight>
                  <a:srgbClr val="FFFFFF"/>
                </a:highlight>
                <a:latin typeface="Consolas"/>
              </a:rPr>
              <a:t>write </a:t>
            </a:r>
            <a:r>
              <a:rPr lang="en-IN" sz="2400" dirty="0" err="1" smtClean="0">
                <a:solidFill>
                  <a:srgbClr val="008000"/>
                </a:solidFill>
                <a:highlight>
                  <a:srgbClr val="FFFFFF"/>
                </a:highlight>
                <a:latin typeface="Consolas"/>
              </a:rPr>
              <a:t>rfile</a:t>
            </a:r>
            <a:r>
              <a:rPr lang="en-IN" sz="2400" dirty="0">
                <a:solidFill>
                  <a:srgbClr val="008000"/>
                </a:solidFill>
                <a:highlight>
                  <a:srgbClr val="FFFFFF"/>
                </a:highlight>
                <a:latin typeface="Consolas"/>
              </a:rPr>
              <a:t>&gt;&gt;line;</a:t>
            </a:r>
            <a:endParaRPr lang="en-IN" sz="2400" dirty="0">
              <a:solidFill>
                <a:srgbClr val="000000"/>
              </a:solidFill>
              <a:highlight>
                <a:srgbClr val="FFFFFF"/>
              </a:highlight>
              <a:latin typeface="Consolas"/>
            </a:endParaRPr>
          </a:p>
          <a:p>
            <a:pPr lvl="1"/>
            <a:endParaRPr lang="en-IN" sz="2400" dirty="0" smtClean="0">
              <a:solidFill>
                <a:srgbClr val="000000"/>
              </a:solidFill>
              <a:highlight>
                <a:srgbClr val="FFFFFF"/>
              </a:highlight>
              <a:latin typeface="Consolas"/>
            </a:endParaRPr>
          </a:p>
          <a:p>
            <a:pPr lvl="1"/>
            <a:r>
              <a:rPr lang="en-IN" sz="2400" dirty="0" err="1" smtClean="0">
                <a:solidFill>
                  <a:srgbClr val="000000"/>
                </a:solidFill>
                <a:highlight>
                  <a:srgbClr val="FFFFFF"/>
                </a:highlight>
                <a:latin typeface="Consolas"/>
              </a:rPr>
              <a:t>cout</a:t>
            </a:r>
            <a:r>
              <a:rPr lang="en-IN" sz="2400" dirty="0">
                <a:solidFill>
                  <a:srgbClr val="000000"/>
                </a:solidFill>
                <a:highlight>
                  <a:srgbClr val="FFFFFF"/>
                </a:highlight>
                <a:latin typeface="Consolas"/>
              </a:rPr>
              <a:t>&lt;&lt;line;</a:t>
            </a:r>
          </a:p>
          <a:p>
            <a:pPr lvl="1"/>
            <a:r>
              <a:rPr lang="en-IN" sz="2400" dirty="0" err="1" smtClean="0">
                <a:solidFill>
                  <a:srgbClr val="000000"/>
                </a:solidFill>
                <a:highlight>
                  <a:srgbClr val="FFFFFF"/>
                </a:highlight>
                <a:latin typeface="Consolas"/>
              </a:rPr>
              <a:t>rfile.close</a:t>
            </a:r>
            <a:r>
              <a:rPr lang="en-IN" sz="2400" dirty="0">
                <a:solidFill>
                  <a:srgbClr val="000000"/>
                </a:solidFill>
                <a:highlight>
                  <a:srgbClr val="FFFFFF"/>
                </a:highlight>
                <a:latin typeface="Consolas"/>
              </a:rPr>
              <a:t>();</a:t>
            </a:r>
          </a:p>
          <a:p>
            <a:r>
              <a:rPr lang="en-IN" sz="2400" dirty="0" smtClean="0">
                <a:solidFill>
                  <a:srgbClr val="000000"/>
                </a:solidFill>
                <a:highlight>
                  <a:srgbClr val="FFFFFF"/>
                </a:highlight>
                <a:latin typeface="Consolas"/>
              </a:rPr>
              <a:t>}</a:t>
            </a:r>
            <a:endParaRPr lang="en-IN" sz="2400" dirty="0"/>
          </a:p>
        </p:txBody>
      </p:sp>
      <p:sp>
        <p:nvSpPr>
          <p:cNvPr id="5" name="Rectangle 4"/>
          <p:cNvSpPr/>
          <p:nvPr/>
        </p:nvSpPr>
        <p:spPr>
          <a:xfrm>
            <a:off x="3181697" y="5157192"/>
            <a:ext cx="1152128" cy="1188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rPr>
              <a:t>.</a:t>
            </a:r>
            <a:r>
              <a:rPr lang="en-IN" sz="2400" dirty="0" err="1" smtClean="0">
                <a:solidFill>
                  <a:schemeClr val="tx1"/>
                </a:solidFill>
              </a:rPr>
              <a:t>cpp</a:t>
            </a:r>
            <a:endParaRPr lang="en-IN" dirty="0">
              <a:solidFill>
                <a:schemeClr val="tx1"/>
              </a:solidFill>
            </a:endParaRPr>
          </a:p>
        </p:txBody>
      </p:sp>
      <p:grpSp>
        <p:nvGrpSpPr>
          <p:cNvPr id="6" name="Group 5"/>
          <p:cNvGrpSpPr/>
          <p:nvPr/>
        </p:nvGrpSpPr>
        <p:grpSpPr>
          <a:xfrm>
            <a:off x="7261385" y="4797152"/>
            <a:ext cx="1764196" cy="1628564"/>
            <a:chOff x="4959693" y="4716760"/>
            <a:chExt cx="1764196" cy="1628564"/>
          </a:xfrm>
        </p:grpSpPr>
        <p:sp>
          <p:nvSpPr>
            <p:cNvPr id="7" name="Rectangle 6"/>
            <p:cNvSpPr/>
            <p:nvPr/>
          </p:nvSpPr>
          <p:spPr>
            <a:xfrm>
              <a:off x="5148064" y="5157192"/>
              <a:ext cx="1406720" cy="1188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dirty="0" smtClean="0">
                  <a:solidFill>
                    <a:schemeClr val="tx1"/>
                  </a:solidFill>
                </a:rPr>
                <a:t>This is India</a:t>
              </a:r>
              <a:endParaRPr lang="en-IN" dirty="0">
                <a:solidFill>
                  <a:schemeClr val="tx1"/>
                </a:solidFill>
              </a:endParaRPr>
            </a:p>
          </p:txBody>
        </p:sp>
        <p:sp>
          <p:nvSpPr>
            <p:cNvPr id="8" name="Rectangle 7"/>
            <p:cNvSpPr/>
            <p:nvPr/>
          </p:nvSpPr>
          <p:spPr>
            <a:xfrm>
              <a:off x="4959693" y="4716760"/>
              <a:ext cx="1764196" cy="440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rPr>
                <a:t>example.txt</a:t>
              </a:r>
              <a:endParaRPr lang="en-IN" sz="2400" dirty="0">
                <a:solidFill>
                  <a:schemeClr val="tx1"/>
                </a:solidFill>
              </a:endParaRPr>
            </a:p>
          </p:txBody>
        </p:sp>
      </p:grpSp>
      <p:sp>
        <p:nvSpPr>
          <p:cNvPr id="12" name="Left Arrow 11"/>
          <p:cNvSpPr/>
          <p:nvPr/>
        </p:nvSpPr>
        <p:spPr>
          <a:xfrm>
            <a:off x="4391980" y="5373215"/>
            <a:ext cx="3057776" cy="834487"/>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This is </a:t>
            </a:r>
            <a:r>
              <a:rPr lang="en-IN" dirty="0" err="1" smtClean="0">
                <a:solidFill>
                  <a:schemeClr val="tx1"/>
                </a:solidFill>
              </a:rPr>
              <a:t>india</a:t>
            </a:r>
            <a:endParaRPr lang="en-IN" dirty="0">
              <a:solidFill>
                <a:schemeClr val="tx1"/>
              </a:solidFill>
            </a:endParaRPr>
          </a:p>
        </p:txBody>
      </p:sp>
      <p:sp>
        <p:nvSpPr>
          <p:cNvPr id="13" name="Rectangle 12"/>
          <p:cNvSpPr/>
          <p:nvPr/>
        </p:nvSpPr>
        <p:spPr>
          <a:xfrm>
            <a:off x="719572" y="2481322"/>
            <a:ext cx="5580620" cy="716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5479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right)">
                                      <p:cBhvr>
                                        <p:cTn id="31" dur="500"/>
                                        <p:tgtEl>
                                          <p:spTgt spid="12"/>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righ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5516" y="-62178"/>
            <a:ext cx="6228692" cy="6863417"/>
          </a:xfrm>
          <a:prstGeom prst="rect">
            <a:avLst/>
          </a:prstGeom>
        </p:spPr>
        <p:txBody>
          <a:bodyPr wrap="square">
            <a:spAutoFit/>
          </a:bodyPr>
          <a:lstStyle/>
          <a:p>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main()</a:t>
            </a:r>
          </a:p>
          <a:p>
            <a:r>
              <a:rPr lang="en-IN" sz="2200" dirty="0">
                <a:solidFill>
                  <a:srgbClr val="000000"/>
                </a:solidFill>
                <a:highlight>
                  <a:srgbClr val="FFFFFF"/>
                </a:highlight>
                <a:latin typeface="Consolas"/>
              </a:rPr>
              <a:t>{</a:t>
            </a:r>
          </a:p>
          <a:p>
            <a:pPr lvl="1"/>
            <a:r>
              <a:rPr lang="en-IN" sz="2200" dirty="0">
                <a:solidFill>
                  <a:srgbClr val="0000FF"/>
                </a:solidFill>
                <a:highlight>
                  <a:srgbClr val="FFFFFF"/>
                </a:highlight>
                <a:latin typeface="Consolas"/>
              </a:rPr>
              <a:t>char</a:t>
            </a:r>
            <a:r>
              <a:rPr lang="en-IN" sz="2200" dirty="0">
                <a:solidFill>
                  <a:srgbClr val="000000"/>
                </a:solidFill>
                <a:highlight>
                  <a:srgbClr val="FFFFFF"/>
                </a:highlight>
                <a:latin typeface="Consolas"/>
              </a:rPr>
              <a:t> product[20];</a:t>
            </a:r>
          </a:p>
          <a:p>
            <a:pPr lvl="1"/>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price;</a:t>
            </a:r>
          </a:p>
          <a:p>
            <a:pPr lvl="1"/>
            <a:r>
              <a:rPr lang="en-IN" sz="2200" dirty="0" err="1" smtClean="0">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"Enter product name="</a:t>
            </a:r>
            <a:r>
              <a:rPr lang="en-IN" sz="2200" dirty="0">
                <a:solidFill>
                  <a:srgbClr val="000000"/>
                </a:solidFill>
                <a:highlight>
                  <a:srgbClr val="FFFFFF"/>
                </a:highlight>
                <a:latin typeface="Consolas"/>
              </a:rPr>
              <a:t>;</a:t>
            </a:r>
          </a:p>
          <a:p>
            <a:pPr lvl="1"/>
            <a:r>
              <a:rPr lang="en-IN" sz="2200" dirty="0" err="1">
                <a:solidFill>
                  <a:srgbClr val="000000"/>
                </a:solidFill>
                <a:highlight>
                  <a:srgbClr val="FFFFFF"/>
                </a:highlight>
                <a:latin typeface="Consolas"/>
              </a:rPr>
              <a:t>cin</a:t>
            </a:r>
            <a:r>
              <a:rPr lang="en-IN" sz="2200" dirty="0">
                <a:solidFill>
                  <a:srgbClr val="000000"/>
                </a:solidFill>
                <a:highlight>
                  <a:srgbClr val="FFFFFF"/>
                </a:highlight>
                <a:latin typeface="Consolas"/>
              </a:rPr>
              <a:t>&gt;&gt;product;</a:t>
            </a:r>
          </a:p>
          <a:p>
            <a:pPr lvl="1"/>
            <a:r>
              <a:rPr lang="en-IN" sz="2200" dirty="0" err="1">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"Enter price="</a:t>
            </a:r>
            <a:r>
              <a:rPr lang="en-IN" sz="2200" dirty="0">
                <a:solidFill>
                  <a:srgbClr val="000000"/>
                </a:solidFill>
                <a:highlight>
                  <a:srgbClr val="FFFFFF"/>
                </a:highlight>
                <a:latin typeface="Consolas"/>
              </a:rPr>
              <a:t>;</a:t>
            </a:r>
          </a:p>
          <a:p>
            <a:pPr lvl="1"/>
            <a:r>
              <a:rPr lang="en-IN" sz="2200" dirty="0" err="1">
                <a:solidFill>
                  <a:srgbClr val="000000"/>
                </a:solidFill>
                <a:highlight>
                  <a:srgbClr val="FFFFFF"/>
                </a:highlight>
                <a:latin typeface="Consolas"/>
              </a:rPr>
              <a:t>cin</a:t>
            </a:r>
            <a:r>
              <a:rPr lang="en-IN" sz="2200" dirty="0">
                <a:solidFill>
                  <a:srgbClr val="000000"/>
                </a:solidFill>
                <a:highlight>
                  <a:srgbClr val="FFFFFF"/>
                </a:highlight>
                <a:latin typeface="Consolas"/>
              </a:rPr>
              <a:t>&gt;&gt;price;</a:t>
            </a:r>
          </a:p>
          <a:p>
            <a:pPr lvl="1"/>
            <a:endParaRPr lang="en-IN" sz="2200" dirty="0">
              <a:solidFill>
                <a:srgbClr val="000000"/>
              </a:solidFill>
              <a:highlight>
                <a:srgbClr val="FFFFFF"/>
              </a:highlight>
              <a:latin typeface="Consolas"/>
            </a:endParaRPr>
          </a:p>
          <a:p>
            <a:pPr lvl="1"/>
            <a:r>
              <a:rPr lang="en-IN" sz="2200" dirty="0" err="1">
                <a:solidFill>
                  <a:srgbClr val="000000"/>
                </a:solidFill>
                <a:highlight>
                  <a:srgbClr val="FFFFFF"/>
                </a:highlight>
                <a:latin typeface="Consolas"/>
              </a:rPr>
              <a:t>ofstream</a:t>
            </a:r>
            <a:r>
              <a:rPr lang="en-IN" sz="2200" dirty="0">
                <a:solidFill>
                  <a:srgbClr val="000000"/>
                </a:solidFill>
                <a:highlight>
                  <a:srgbClr val="FFFFFF"/>
                </a:highlight>
                <a:latin typeface="Consolas"/>
              </a:rPr>
              <a:t> </a:t>
            </a:r>
            <a:r>
              <a:rPr lang="en-IN" sz="2200" dirty="0" err="1" smtClean="0">
                <a:solidFill>
                  <a:srgbClr val="000000"/>
                </a:solidFill>
                <a:highlight>
                  <a:srgbClr val="FFFFFF"/>
                </a:highlight>
                <a:latin typeface="Consolas"/>
              </a:rPr>
              <a:t>outfile</a:t>
            </a:r>
            <a:r>
              <a:rPr lang="en-IN" sz="2200" dirty="0">
                <a:solidFill>
                  <a:srgbClr val="000000"/>
                </a:solidFill>
                <a:highlight>
                  <a:srgbClr val="FFFFFF"/>
                </a:highlight>
                <a:latin typeface="Consolas"/>
              </a:rPr>
              <a:t>(</a:t>
            </a:r>
            <a:r>
              <a:rPr lang="en-IN" sz="2200" dirty="0">
                <a:solidFill>
                  <a:srgbClr val="A31515"/>
                </a:solidFill>
                <a:highlight>
                  <a:srgbClr val="FFFFFF"/>
                </a:highlight>
                <a:latin typeface="Consolas"/>
              </a:rPr>
              <a:t>"stock.txt"</a:t>
            </a:r>
            <a:r>
              <a:rPr lang="en-IN" sz="2200" dirty="0">
                <a:solidFill>
                  <a:srgbClr val="000000"/>
                </a:solidFill>
                <a:highlight>
                  <a:srgbClr val="FFFFFF"/>
                </a:highlight>
                <a:latin typeface="Consolas"/>
              </a:rPr>
              <a:t>);</a:t>
            </a:r>
          </a:p>
          <a:p>
            <a:pPr lvl="1"/>
            <a:r>
              <a:rPr lang="en-IN" sz="2200" dirty="0" err="1">
                <a:solidFill>
                  <a:srgbClr val="000000"/>
                </a:solidFill>
                <a:highlight>
                  <a:srgbClr val="FFFFFF"/>
                </a:highlight>
                <a:latin typeface="Consolas"/>
              </a:rPr>
              <a:t>outfile</a:t>
            </a:r>
            <a:r>
              <a:rPr lang="en-IN" sz="2200" dirty="0">
                <a:solidFill>
                  <a:srgbClr val="000000"/>
                </a:solidFill>
                <a:highlight>
                  <a:srgbClr val="FFFFFF"/>
                </a:highlight>
                <a:latin typeface="Consolas"/>
              </a:rPr>
              <a:t>&lt;&lt;product&lt;&lt;</a:t>
            </a:r>
            <a:r>
              <a:rPr lang="en-IN" sz="2200" dirty="0" err="1">
                <a:solidFill>
                  <a:srgbClr val="000000"/>
                </a:solidFill>
                <a:highlight>
                  <a:srgbClr val="FFFFFF"/>
                </a:highlight>
                <a:latin typeface="Consolas"/>
              </a:rPr>
              <a:t>endl</a:t>
            </a:r>
            <a:r>
              <a:rPr lang="en-IN" sz="2200" dirty="0">
                <a:solidFill>
                  <a:srgbClr val="000000"/>
                </a:solidFill>
                <a:highlight>
                  <a:srgbClr val="FFFFFF"/>
                </a:highlight>
                <a:latin typeface="Consolas"/>
              </a:rPr>
              <a:t>;</a:t>
            </a:r>
          </a:p>
          <a:p>
            <a:pPr lvl="1"/>
            <a:r>
              <a:rPr lang="en-IN" sz="2200" dirty="0" err="1">
                <a:solidFill>
                  <a:srgbClr val="000000"/>
                </a:solidFill>
                <a:highlight>
                  <a:srgbClr val="FFFFFF"/>
                </a:highlight>
                <a:latin typeface="Consolas"/>
              </a:rPr>
              <a:t>outfile</a:t>
            </a:r>
            <a:r>
              <a:rPr lang="en-IN" sz="2200" dirty="0">
                <a:solidFill>
                  <a:srgbClr val="000000"/>
                </a:solidFill>
                <a:highlight>
                  <a:srgbClr val="FFFFFF"/>
                </a:highlight>
                <a:latin typeface="Consolas"/>
              </a:rPr>
              <a:t>&lt;&lt;price;</a:t>
            </a:r>
          </a:p>
          <a:p>
            <a:pPr lvl="1"/>
            <a:endParaRPr lang="en-IN" sz="2200" dirty="0">
              <a:solidFill>
                <a:srgbClr val="000000"/>
              </a:solidFill>
              <a:highlight>
                <a:srgbClr val="FFFFFF"/>
              </a:highlight>
              <a:latin typeface="Consolas"/>
            </a:endParaRPr>
          </a:p>
          <a:p>
            <a:pPr lvl="1"/>
            <a:r>
              <a:rPr lang="en-IN" sz="2200" dirty="0" err="1">
                <a:solidFill>
                  <a:srgbClr val="000000"/>
                </a:solidFill>
                <a:highlight>
                  <a:srgbClr val="FFFFFF"/>
                </a:highlight>
                <a:latin typeface="Consolas"/>
              </a:rPr>
              <a:t>ifstream</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infile</a:t>
            </a:r>
            <a:r>
              <a:rPr lang="en-IN" sz="2200" dirty="0">
                <a:solidFill>
                  <a:srgbClr val="000000"/>
                </a:solidFill>
                <a:highlight>
                  <a:srgbClr val="FFFFFF"/>
                </a:highlight>
                <a:latin typeface="Consolas"/>
              </a:rPr>
              <a:t>(</a:t>
            </a:r>
            <a:r>
              <a:rPr lang="en-IN" sz="2200" dirty="0">
                <a:solidFill>
                  <a:srgbClr val="A31515"/>
                </a:solidFill>
                <a:highlight>
                  <a:srgbClr val="FFFFFF"/>
                </a:highlight>
                <a:latin typeface="Consolas"/>
              </a:rPr>
              <a:t>"stock.txt"</a:t>
            </a:r>
            <a:r>
              <a:rPr lang="en-IN" sz="2200" dirty="0">
                <a:solidFill>
                  <a:srgbClr val="000000"/>
                </a:solidFill>
                <a:highlight>
                  <a:srgbClr val="FFFFFF"/>
                </a:highlight>
                <a:latin typeface="Consolas"/>
              </a:rPr>
              <a:t>);</a:t>
            </a:r>
          </a:p>
          <a:p>
            <a:pPr lvl="1"/>
            <a:r>
              <a:rPr lang="en-IN" sz="2200" dirty="0" err="1">
                <a:solidFill>
                  <a:srgbClr val="000000"/>
                </a:solidFill>
                <a:highlight>
                  <a:srgbClr val="FFFFFF"/>
                </a:highlight>
                <a:latin typeface="Consolas"/>
              </a:rPr>
              <a:t>infile</a:t>
            </a:r>
            <a:r>
              <a:rPr lang="en-IN" sz="2200" dirty="0">
                <a:solidFill>
                  <a:srgbClr val="000000"/>
                </a:solidFill>
                <a:highlight>
                  <a:srgbClr val="FFFFFF"/>
                </a:highlight>
                <a:latin typeface="Consolas"/>
              </a:rPr>
              <a:t>&gt;&gt;product;</a:t>
            </a:r>
          </a:p>
          <a:p>
            <a:pPr lvl="1"/>
            <a:r>
              <a:rPr lang="en-IN" sz="2200" dirty="0" err="1">
                <a:solidFill>
                  <a:srgbClr val="000000"/>
                </a:solidFill>
                <a:highlight>
                  <a:srgbClr val="FFFFFF"/>
                </a:highlight>
                <a:latin typeface="Consolas"/>
              </a:rPr>
              <a:t>infile</a:t>
            </a:r>
            <a:r>
              <a:rPr lang="en-IN" sz="2200" dirty="0">
                <a:solidFill>
                  <a:srgbClr val="000000"/>
                </a:solidFill>
                <a:highlight>
                  <a:srgbClr val="FFFFFF"/>
                </a:highlight>
                <a:latin typeface="Consolas"/>
              </a:rPr>
              <a:t>&gt;&gt;price;</a:t>
            </a:r>
          </a:p>
          <a:p>
            <a:endParaRPr lang="en-IN" sz="2200" dirty="0">
              <a:solidFill>
                <a:srgbClr val="000000"/>
              </a:solidFill>
              <a:highlight>
                <a:srgbClr val="FFFFFF"/>
              </a:highlight>
              <a:latin typeface="Consolas"/>
            </a:endParaRPr>
          </a:p>
          <a:p>
            <a:pPr lvl="1"/>
            <a:r>
              <a:rPr lang="en-IN" sz="2200" dirty="0" err="1">
                <a:solidFill>
                  <a:srgbClr val="000000"/>
                </a:solidFill>
                <a:highlight>
                  <a:srgbClr val="FFFFFF"/>
                </a:highlight>
                <a:latin typeface="Consolas"/>
              </a:rPr>
              <a:t>cout</a:t>
            </a:r>
            <a:r>
              <a:rPr lang="en-IN" sz="2200" dirty="0">
                <a:solidFill>
                  <a:srgbClr val="000000"/>
                </a:solidFill>
                <a:highlight>
                  <a:srgbClr val="FFFFFF"/>
                </a:highlight>
                <a:latin typeface="Consolas"/>
              </a:rPr>
              <a:t>&lt;&lt;product&lt;&lt;</a:t>
            </a:r>
            <a:r>
              <a:rPr lang="en-IN" sz="2200" dirty="0" err="1">
                <a:solidFill>
                  <a:srgbClr val="000000"/>
                </a:solidFill>
                <a:highlight>
                  <a:srgbClr val="FFFFFF"/>
                </a:highlight>
                <a:latin typeface="Consolas"/>
              </a:rPr>
              <a:t>endl</a:t>
            </a:r>
            <a:r>
              <a:rPr lang="en-IN" sz="2200" dirty="0">
                <a:solidFill>
                  <a:srgbClr val="000000"/>
                </a:solidFill>
                <a:highlight>
                  <a:srgbClr val="FFFFFF"/>
                </a:highlight>
                <a:latin typeface="Consolas"/>
              </a:rPr>
              <a:t>;</a:t>
            </a:r>
          </a:p>
          <a:p>
            <a:pPr lvl="1"/>
            <a:r>
              <a:rPr lang="en-IN" sz="2200" dirty="0" err="1">
                <a:solidFill>
                  <a:srgbClr val="000000"/>
                </a:solidFill>
                <a:highlight>
                  <a:srgbClr val="FFFFFF"/>
                </a:highlight>
                <a:latin typeface="Consolas"/>
              </a:rPr>
              <a:t>cout</a:t>
            </a:r>
            <a:r>
              <a:rPr lang="en-IN" sz="2200" dirty="0">
                <a:solidFill>
                  <a:srgbClr val="000000"/>
                </a:solidFill>
                <a:highlight>
                  <a:srgbClr val="FFFFFF"/>
                </a:highlight>
                <a:latin typeface="Consolas"/>
              </a:rPr>
              <a:t>&lt;&lt;price;</a:t>
            </a:r>
          </a:p>
          <a:p>
            <a:r>
              <a:rPr lang="en-IN" sz="2200" dirty="0">
                <a:solidFill>
                  <a:srgbClr val="000000"/>
                </a:solidFill>
                <a:highlight>
                  <a:srgbClr val="FFFFFF"/>
                </a:highlight>
                <a:latin typeface="Consolas"/>
              </a:rPr>
              <a:t>}</a:t>
            </a:r>
            <a:endParaRPr lang="en-IN" sz="2200" dirty="0"/>
          </a:p>
        </p:txBody>
      </p:sp>
      <p:sp>
        <p:nvSpPr>
          <p:cNvPr id="5" name="Rectangular Callout 4"/>
          <p:cNvSpPr/>
          <p:nvPr/>
        </p:nvSpPr>
        <p:spPr>
          <a:xfrm>
            <a:off x="5724128" y="2774072"/>
            <a:ext cx="3312368" cy="870952"/>
          </a:xfrm>
          <a:prstGeom prst="wedgeRectCallout">
            <a:avLst>
              <a:gd name="adj1" fmla="val -163650"/>
              <a:gd name="adj2" fmla="val 12469"/>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2400" dirty="0" smtClean="0">
                <a:solidFill>
                  <a:schemeClr val="tx1"/>
                </a:solidFill>
              </a:rPr>
              <a:t>Opening a file to write data into file</a:t>
            </a:r>
            <a:endParaRPr lang="en-IN" dirty="0">
              <a:solidFill>
                <a:schemeClr val="tx1"/>
              </a:solidFill>
            </a:endParaRPr>
          </a:p>
        </p:txBody>
      </p:sp>
      <p:sp>
        <p:nvSpPr>
          <p:cNvPr id="6" name="Rectangular Callout 5"/>
          <p:cNvSpPr/>
          <p:nvPr/>
        </p:nvSpPr>
        <p:spPr>
          <a:xfrm>
            <a:off x="5718733" y="4221088"/>
            <a:ext cx="3312368" cy="870952"/>
          </a:xfrm>
          <a:prstGeom prst="wedgeRectCallout">
            <a:avLst>
              <a:gd name="adj1" fmla="val -139713"/>
              <a:gd name="adj2" fmla="val 6488"/>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2400" dirty="0" smtClean="0">
                <a:solidFill>
                  <a:schemeClr val="tx1"/>
                </a:solidFill>
              </a:rPr>
              <a:t>Opening a file to read data from file</a:t>
            </a:r>
            <a:endParaRPr lang="en-IN" dirty="0">
              <a:solidFill>
                <a:schemeClr val="tx1"/>
              </a:solidFill>
            </a:endParaRPr>
          </a:p>
        </p:txBody>
      </p:sp>
      <p:sp>
        <p:nvSpPr>
          <p:cNvPr id="7" name="Title 1"/>
          <p:cNvSpPr txBox="1">
            <a:spLocks/>
          </p:cNvSpPr>
          <p:nvPr/>
        </p:nvSpPr>
        <p:spPr>
          <a:xfrm>
            <a:off x="4441427" y="0"/>
            <a:ext cx="4701414" cy="8080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dirty="0" smtClean="0"/>
              <a:t>File operations program</a:t>
            </a:r>
            <a:endParaRPr lang="en-IN" sz="3600" dirty="0"/>
          </a:p>
        </p:txBody>
      </p:sp>
    </p:spTree>
    <p:extLst>
      <p:ext uri="{BB962C8B-B14F-4D97-AF65-F5344CB8AC3E}">
        <p14:creationId xmlns:p14="http://schemas.microsoft.com/office/powerpoint/2010/main" val="419572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right)">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
                                            <p:txEl>
                                              <p:pRg st="14" end="14"/>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
                                            <p:txEl>
                                              <p:pRg st="17" end="17"/>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
                                            <p:txEl>
                                              <p:pRg st="18" end="18"/>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I/O and File Management</a:t>
            </a:r>
          </a:p>
        </p:txBody>
      </p:sp>
      <p:sp>
        <p:nvSpPr>
          <p:cNvPr id="3" name="Content Placeholder 2"/>
          <p:cNvSpPr>
            <a:spLocks noGrp="1"/>
          </p:cNvSpPr>
          <p:nvPr>
            <p:ph idx="1"/>
          </p:nvPr>
        </p:nvSpPr>
        <p:spPr>
          <a:xfrm>
            <a:off x="190500" y="990600"/>
            <a:ext cx="8763000" cy="5354724"/>
          </a:xfrm>
        </p:spPr>
        <p:txBody>
          <a:bodyPr>
            <a:normAutofit/>
          </a:bodyPr>
          <a:lstStyle/>
          <a:p>
            <a:r>
              <a:rPr lang="en-IN" dirty="0"/>
              <a:t>Concept of streams</a:t>
            </a:r>
            <a:endParaRPr lang="en-IN" dirty="0" smtClean="0"/>
          </a:p>
          <a:p>
            <a:r>
              <a:rPr lang="en-IN" dirty="0" err="1" smtClean="0"/>
              <a:t>cin</a:t>
            </a:r>
            <a:r>
              <a:rPr lang="en-IN" dirty="0" smtClean="0"/>
              <a:t> </a:t>
            </a:r>
            <a:r>
              <a:rPr lang="en-IN" dirty="0"/>
              <a:t>and </a:t>
            </a:r>
            <a:r>
              <a:rPr lang="en-IN" dirty="0" err="1"/>
              <a:t>cout</a:t>
            </a:r>
            <a:r>
              <a:rPr lang="en-IN" dirty="0"/>
              <a:t> objects</a:t>
            </a:r>
            <a:endParaRPr lang="en-IN" dirty="0" smtClean="0"/>
          </a:p>
          <a:p>
            <a:r>
              <a:rPr lang="en-IN" dirty="0"/>
              <a:t>C++ stream </a:t>
            </a:r>
            <a:r>
              <a:rPr lang="en-IN" dirty="0" smtClean="0"/>
              <a:t>classes</a:t>
            </a:r>
          </a:p>
          <a:p>
            <a:r>
              <a:rPr lang="en-IN" dirty="0"/>
              <a:t>Unformatted and formatted </a:t>
            </a:r>
            <a:r>
              <a:rPr lang="en-IN" dirty="0" smtClean="0"/>
              <a:t>I/O</a:t>
            </a:r>
          </a:p>
          <a:p>
            <a:r>
              <a:rPr lang="en-IN" dirty="0" smtClean="0"/>
              <a:t>Manipulators</a:t>
            </a:r>
          </a:p>
          <a:p>
            <a:r>
              <a:rPr lang="en-IN" dirty="0" smtClean="0"/>
              <a:t>File stream</a:t>
            </a:r>
            <a:endParaRPr lang="en-IN" dirty="0"/>
          </a:p>
          <a:p>
            <a:r>
              <a:rPr lang="en-IN" dirty="0"/>
              <a:t>C++ File stream </a:t>
            </a:r>
            <a:r>
              <a:rPr lang="en-IN" dirty="0" smtClean="0"/>
              <a:t>classes</a:t>
            </a:r>
          </a:p>
          <a:p>
            <a:r>
              <a:rPr lang="en-IN" dirty="0"/>
              <a:t>File management </a:t>
            </a:r>
            <a:r>
              <a:rPr lang="en-IN" dirty="0" smtClean="0"/>
              <a:t>functions</a:t>
            </a:r>
          </a:p>
          <a:p>
            <a:r>
              <a:rPr lang="en-IN" dirty="0" smtClean="0"/>
              <a:t>File modes</a:t>
            </a:r>
          </a:p>
          <a:p>
            <a:r>
              <a:rPr lang="en-IN" dirty="0" smtClean="0"/>
              <a:t>Binary </a:t>
            </a:r>
            <a:r>
              <a:rPr lang="en-IN" dirty="0"/>
              <a:t>and random Files</a:t>
            </a:r>
            <a:r>
              <a:rPr lang="en-IN" b="1" dirty="0"/>
              <a:t> </a:t>
            </a:r>
            <a:endParaRPr lang="en-IN" dirty="0" smtClean="0"/>
          </a:p>
        </p:txBody>
      </p:sp>
      <p:sp>
        <p:nvSpPr>
          <p:cNvPr id="6" name="Title 1"/>
          <p:cNvSpPr txBox="1">
            <a:spLocks/>
          </p:cNvSpPr>
          <p:nvPr/>
        </p:nvSpPr>
        <p:spPr>
          <a:xfrm>
            <a:off x="6248400" y="106363"/>
            <a:ext cx="2590800" cy="808037"/>
          </a:xfrm>
          <a:prstGeom prst="rect">
            <a:avLst/>
          </a:prstGeom>
        </p:spPr>
        <p:txBody>
          <a:bodyPr vert="horz" lIns="91440" tIns="45720" rIns="91440" bIns="45720" rtlCol="0" anchor="ctr">
            <a:normAutofit fontScale="62500" lnSpcReduction="20000"/>
          </a:bodyPr>
          <a:lstStyle>
            <a:lvl1pPr algn="l" defTabSz="914400" rtl="0" eaLnBrk="1" latinLnBrk="0" hangingPunct="1">
              <a:spcBef>
                <a:spcPct val="0"/>
              </a:spcBef>
              <a:buNone/>
              <a:defRPr sz="4400" kern="120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IN" b="1" dirty="0" smtClean="0">
                <a:latin typeface="+mj-lt"/>
              </a:rPr>
              <a:t>Weightage: 15%</a:t>
            </a:r>
            <a:endParaRPr lang="en-IN" b="1" dirty="0">
              <a:latin typeface="+mj-lt"/>
            </a:endParaRPr>
          </a:p>
        </p:txBody>
      </p:sp>
    </p:spTree>
    <p:extLst>
      <p:ext uri="{BB962C8B-B14F-4D97-AF65-F5344CB8AC3E}">
        <p14:creationId xmlns:p14="http://schemas.microsoft.com/office/powerpoint/2010/main" val="1264706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pointers</a:t>
            </a:r>
            <a:endParaRPr lang="en-IN" dirty="0"/>
          </a:p>
        </p:txBody>
      </p:sp>
      <p:sp>
        <p:nvSpPr>
          <p:cNvPr id="3" name="Content Placeholder 2"/>
          <p:cNvSpPr>
            <a:spLocks noGrp="1"/>
          </p:cNvSpPr>
          <p:nvPr>
            <p:ph idx="1"/>
          </p:nvPr>
        </p:nvSpPr>
        <p:spPr/>
        <p:txBody>
          <a:bodyPr/>
          <a:lstStyle/>
          <a:p>
            <a:pPr algn="just"/>
            <a:r>
              <a:rPr lang="en-IN" dirty="0" smtClean="0"/>
              <a:t>Each file has two associated pointers known as the </a:t>
            </a:r>
            <a:r>
              <a:rPr lang="en-IN" b="1" dirty="0" smtClean="0">
                <a:solidFill>
                  <a:schemeClr val="tx2"/>
                </a:solidFill>
              </a:rPr>
              <a:t>file pointers</a:t>
            </a:r>
            <a:r>
              <a:rPr lang="en-IN" dirty="0" smtClean="0"/>
              <a:t>.</a:t>
            </a:r>
          </a:p>
          <a:p>
            <a:pPr algn="just"/>
            <a:r>
              <a:rPr lang="en-IN" dirty="0" smtClean="0"/>
              <a:t>One of them is called </a:t>
            </a:r>
            <a:r>
              <a:rPr lang="en-IN" b="1" dirty="0">
                <a:solidFill>
                  <a:schemeClr val="tx2"/>
                </a:solidFill>
              </a:rPr>
              <a:t>input pointer (or get pointer) </a:t>
            </a:r>
            <a:r>
              <a:rPr lang="en-IN" dirty="0" smtClean="0"/>
              <a:t>and the other is called </a:t>
            </a:r>
            <a:r>
              <a:rPr lang="en-IN" b="1" dirty="0">
                <a:solidFill>
                  <a:schemeClr val="tx2"/>
                </a:solidFill>
              </a:rPr>
              <a:t>output pointer (or put pointer)</a:t>
            </a:r>
            <a:r>
              <a:rPr lang="en-IN" dirty="0"/>
              <a:t>.</a:t>
            </a:r>
          </a:p>
          <a:p>
            <a:pPr algn="just">
              <a:buClr>
                <a:schemeClr val="tx1"/>
              </a:buClr>
            </a:pPr>
            <a:r>
              <a:rPr lang="en-IN" b="1" dirty="0">
                <a:solidFill>
                  <a:schemeClr val="tx2"/>
                </a:solidFill>
              </a:rPr>
              <a:t>Input pointer </a:t>
            </a:r>
            <a:r>
              <a:rPr lang="en-IN" dirty="0" smtClean="0"/>
              <a:t>is used for reading the content of a given file location.</a:t>
            </a:r>
          </a:p>
          <a:p>
            <a:pPr algn="just">
              <a:buClr>
                <a:schemeClr val="tx1"/>
              </a:buClr>
            </a:pPr>
            <a:r>
              <a:rPr lang="en-IN" b="1" dirty="0">
                <a:solidFill>
                  <a:schemeClr val="tx2"/>
                </a:solidFill>
              </a:rPr>
              <a:t>Output pointer</a:t>
            </a:r>
            <a:r>
              <a:rPr lang="en-IN" dirty="0" smtClean="0"/>
              <a:t> is used for writing to a given file location.</a:t>
            </a:r>
          </a:p>
        </p:txBody>
      </p:sp>
    </p:spTree>
    <p:extLst>
      <p:ext uri="{BB962C8B-B14F-4D97-AF65-F5344CB8AC3E}">
        <p14:creationId xmlns:p14="http://schemas.microsoft.com/office/powerpoint/2010/main" val="19211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Functions for manipulation of file pointers</a:t>
            </a:r>
            <a:endParaRPr lang="en-IN" sz="3600" dirty="0"/>
          </a:p>
        </p:txBody>
      </p:sp>
      <p:graphicFrame>
        <p:nvGraphicFramePr>
          <p:cNvPr id="4" name="Table 3"/>
          <p:cNvGraphicFramePr>
            <a:graphicFrameLocks noGrp="1"/>
          </p:cNvGraphicFramePr>
          <p:nvPr>
            <p:extLst>
              <p:ext uri="{D42A27DB-BD31-4B8C-83A1-F6EECF244321}">
                <p14:modId xmlns:p14="http://schemas.microsoft.com/office/powerpoint/2010/main" val="2865572111"/>
              </p:ext>
            </p:extLst>
          </p:nvPr>
        </p:nvGraphicFramePr>
        <p:xfrm>
          <a:off x="215516" y="980728"/>
          <a:ext cx="8640960" cy="457200"/>
        </p:xfrm>
        <a:graphic>
          <a:graphicData uri="http://schemas.openxmlformats.org/drawingml/2006/table">
            <a:tbl>
              <a:tblPr firstRow="1" bandRow="1">
                <a:tableStyleId>{5C22544A-7EE6-4342-B048-85BDC9FD1C3A}</a:tableStyleId>
              </a:tblPr>
              <a:tblGrid>
                <a:gridCol w="1980220"/>
                <a:gridCol w="6660740"/>
              </a:tblGrid>
              <a:tr h="370840">
                <a:tc>
                  <a:txBody>
                    <a:bodyPr/>
                    <a:lstStyle/>
                    <a:p>
                      <a:r>
                        <a:rPr lang="en-IN" sz="2400" dirty="0" smtClean="0"/>
                        <a:t>Function</a:t>
                      </a:r>
                      <a:endParaRPr lang="en-IN" sz="2400" dirty="0"/>
                    </a:p>
                  </a:txBody>
                  <a:tcPr/>
                </a:tc>
                <a:tc>
                  <a:txBody>
                    <a:bodyPr/>
                    <a:lstStyle/>
                    <a:p>
                      <a:r>
                        <a:rPr lang="en-IN" sz="2400" dirty="0" smtClean="0"/>
                        <a:t>Meaning</a:t>
                      </a:r>
                      <a:endParaRPr lang="en-IN" sz="2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49667120"/>
              </p:ext>
            </p:extLst>
          </p:nvPr>
        </p:nvGraphicFramePr>
        <p:xfrm>
          <a:off x="215516" y="1467423"/>
          <a:ext cx="8640000" cy="457200"/>
        </p:xfrm>
        <a:graphic>
          <a:graphicData uri="http://schemas.openxmlformats.org/drawingml/2006/table">
            <a:tbl>
              <a:tblPr firstRow="1" bandRow="1">
                <a:tableStyleId>{69CF1AB2-1976-4502-BF36-3FF5EA218861}</a:tableStyleId>
              </a:tblPr>
              <a:tblGrid>
                <a:gridCol w="1980220"/>
                <a:gridCol w="6659780"/>
              </a:tblGrid>
              <a:tr h="370840">
                <a:tc>
                  <a:txBody>
                    <a:bodyPr/>
                    <a:lstStyle/>
                    <a:p>
                      <a:r>
                        <a:rPr lang="en-IN" sz="2400" dirty="0" err="1" smtClean="0"/>
                        <a:t>seekg</a:t>
                      </a:r>
                      <a:r>
                        <a:rPr lang="en-IN" sz="2400" dirty="0" smtClean="0"/>
                        <a:t>()</a:t>
                      </a:r>
                      <a:endParaRPr lang="en-IN" sz="2400" dirty="0"/>
                    </a:p>
                  </a:txBody>
                  <a:tcPr/>
                </a:tc>
                <a:tc>
                  <a:txBody>
                    <a:bodyPr/>
                    <a:lstStyle/>
                    <a:p>
                      <a:r>
                        <a:rPr lang="en-IN" sz="2400" b="0" dirty="0" smtClean="0"/>
                        <a:t>Moves get pointer (input) to specified location</a:t>
                      </a:r>
                      <a:endParaRPr lang="en-IN" sz="2400" b="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83484326"/>
              </p:ext>
            </p:extLst>
          </p:nvPr>
        </p:nvGraphicFramePr>
        <p:xfrm>
          <a:off x="215516" y="1968915"/>
          <a:ext cx="8640000" cy="457200"/>
        </p:xfrm>
        <a:graphic>
          <a:graphicData uri="http://schemas.openxmlformats.org/drawingml/2006/table">
            <a:tbl>
              <a:tblPr firstRow="1" bandRow="1">
                <a:tableStyleId>{69CF1AB2-1976-4502-BF36-3FF5EA218861}</a:tableStyleId>
              </a:tblPr>
              <a:tblGrid>
                <a:gridCol w="1980220"/>
                <a:gridCol w="6659780"/>
              </a:tblGrid>
              <a:tr h="370840">
                <a:tc>
                  <a:txBody>
                    <a:bodyPr/>
                    <a:lstStyle/>
                    <a:p>
                      <a:r>
                        <a:rPr lang="en-IN" sz="2400" dirty="0" err="1" smtClean="0"/>
                        <a:t>seekp</a:t>
                      </a:r>
                      <a:r>
                        <a:rPr lang="en-IN" sz="2400" dirty="0" smtClean="0"/>
                        <a:t>()</a:t>
                      </a:r>
                      <a:endParaRPr lang="en-IN" sz="2400" dirty="0"/>
                    </a:p>
                  </a:txBody>
                  <a:tcPr/>
                </a:tc>
                <a:tc>
                  <a:txBody>
                    <a:bodyPr/>
                    <a:lstStyle/>
                    <a:p>
                      <a:r>
                        <a:rPr lang="en-IN" sz="2400" b="0" dirty="0" smtClean="0"/>
                        <a:t>Moves put pointer (output) to specified location</a:t>
                      </a:r>
                      <a:endParaRPr lang="en-IN" sz="2400" b="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0468115"/>
              </p:ext>
            </p:extLst>
          </p:nvPr>
        </p:nvGraphicFramePr>
        <p:xfrm>
          <a:off x="215516" y="2474253"/>
          <a:ext cx="8640000" cy="457200"/>
        </p:xfrm>
        <a:graphic>
          <a:graphicData uri="http://schemas.openxmlformats.org/drawingml/2006/table">
            <a:tbl>
              <a:tblPr firstRow="1" bandRow="1">
                <a:tableStyleId>{69CF1AB2-1976-4502-BF36-3FF5EA218861}</a:tableStyleId>
              </a:tblPr>
              <a:tblGrid>
                <a:gridCol w="1980220"/>
                <a:gridCol w="6659780"/>
              </a:tblGrid>
              <a:tr h="370840">
                <a:tc>
                  <a:txBody>
                    <a:bodyPr/>
                    <a:lstStyle/>
                    <a:p>
                      <a:r>
                        <a:rPr lang="en-IN" sz="2400" dirty="0" err="1" smtClean="0"/>
                        <a:t>tellg</a:t>
                      </a:r>
                      <a:r>
                        <a:rPr lang="en-IN" sz="2400" dirty="0" smtClean="0"/>
                        <a:t>()</a:t>
                      </a:r>
                      <a:endParaRPr lang="en-IN" sz="2400" dirty="0"/>
                    </a:p>
                  </a:txBody>
                  <a:tcPr/>
                </a:tc>
                <a:tc>
                  <a:txBody>
                    <a:bodyPr/>
                    <a:lstStyle/>
                    <a:p>
                      <a:r>
                        <a:rPr lang="en-IN" sz="2400" b="0" dirty="0" smtClean="0"/>
                        <a:t>Gives current position of the get pointer</a:t>
                      </a:r>
                      <a:endParaRPr lang="en-IN" sz="2400" b="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16190457"/>
              </p:ext>
            </p:extLst>
          </p:nvPr>
        </p:nvGraphicFramePr>
        <p:xfrm>
          <a:off x="215516" y="2975745"/>
          <a:ext cx="8640000" cy="457200"/>
        </p:xfrm>
        <a:graphic>
          <a:graphicData uri="http://schemas.openxmlformats.org/drawingml/2006/table">
            <a:tbl>
              <a:tblPr firstRow="1" bandRow="1">
                <a:tableStyleId>{69CF1AB2-1976-4502-BF36-3FF5EA218861}</a:tableStyleId>
              </a:tblPr>
              <a:tblGrid>
                <a:gridCol w="1980220"/>
                <a:gridCol w="6659780"/>
              </a:tblGrid>
              <a:tr h="370840">
                <a:tc>
                  <a:txBody>
                    <a:bodyPr/>
                    <a:lstStyle/>
                    <a:p>
                      <a:r>
                        <a:rPr lang="en-IN" sz="2400" dirty="0" err="1" smtClean="0"/>
                        <a:t>tellp</a:t>
                      </a:r>
                      <a:r>
                        <a:rPr lang="en-IN" sz="2400" dirty="0" smtClean="0"/>
                        <a:t>()</a:t>
                      </a:r>
                      <a:endParaRPr lang="en-IN" sz="2400" dirty="0"/>
                    </a:p>
                  </a:txBody>
                  <a:tcPr/>
                </a:tc>
                <a:tc>
                  <a:txBody>
                    <a:bodyPr/>
                    <a:lstStyle/>
                    <a:p>
                      <a:r>
                        <a:rPr lang="en-IN" sz="2400" b="0" dirty="0" smtClean="0"/>
                        <a:t>Gives current position of the put pointer</a:t>
                      </a:r>
                      <a:endParaRPr lang="en-IN" sz="2400" b="0" dirty="0"/>
                    </a:p>
                  </a:txBody>
                  <a:tcPr/>
                </a:tc>
              </a:tr>
            </a:tbl>
          </a:graphicData>
        </a:graphic>
      </p:graphicFrame>
      <p:sp>
        <p:nvSpPr>
          <p:cNvPr id="9" name="Rectangle 8"/>
          <p:cNvSpPr/>
          <p:nvPr/>
        </p:nvSpPr>
        <p:spPr>
          <a:xfrm>
            <a:off x="17361" y="3942102"/>
            <a:ext cx="9055139" cy="2523768"/>
          </a:xfrm>
          <a:prstGeom prst="rect">
            <a:avLst/>
          </a:prstGeom>
        </p:spPr>
        <p:txBody>
          <a:bodyPr wrap="square">
            <a:spAutoFit/>
          </a:bodyPr>
          <a:lstStyle/>
          <a:p>
            <a:r>
              <a:rPr lang="en-IN" sz="2200" dirty="0" err="1">
                <a:solidFill>
                  <a:srgbClr val="000000"/>
                </a:solidFill>
                <a:highlight>
                  <a:srgbClr val="FFFFFF"/>
                </a:highlight>
                <a:latin typeface="Consolas"/>
              </a:rPr>
              <a:t>ifstream</a:t>
            </a:r>
            <a:r>
              <a:rPr lang="en-IN" sz="2200" dirty="0">
                <a:solidFill>
                  <a:srgbClr val="000000"/>
                </a:solidFill>
                <a:highlight>
                  <a:srgbClr val="FFFFFF"/>
                </a:highlight>
                <a:latin typeface="Consolas"/>
              </a:rPr>
              <a:t> fin;</a:t>
            </a:r>
          </a:p>
          <a:p>
            <a:r>
              <a:rPr lang="en-IN" sz="2200" dirty="0" err="1">
                <a:solidFill>
                  <a:srgbClr val="000000"/>
                </a:solidFill>
                <a:highlight>
                  <a:srgbClr val="FFFFFF"/>
                </a:highlight>
                <a:latin typeface="Consolas"/>
              </a:rPr>
              <a:t>ofstream</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fout</a:t>
            </a:r>
            <a:r>
              <a:rPr lang="en-IN" sz="2200" dirty="0">
                <a:solidFill>
                  <a:srgbClr val="000000"/>
                </a:solidFill>
                <a:highlight>
                  <a:srgbClr val="FFFFFF"/>
                </a:highlight>
                <a:latin typeface="Consolas"/>
              </a:rPr>
              <a:t>;</a:t>
            </a:r>
          </a:p>
          <a:p>
            <a:endParaRPr lang="en-IN" sz="2200" dirty="0" smtClean="0">
              <a:solidFill>
                <a:srgbClr val="000000"/>
              </a:solidFill>
              <a:highlight>
                <a:srgbClr val="FFFFFF"/>
              </a:highlight>
              <a:latin typeface="Consolas"/>
            </a:endParaRPr>
          </a:p>
          <a:p>
            <a:r>
              <a:rPr lang="en-IN" sz="2200" dirty="0" err="1" smtClean="0">
                <a:solidFill>
                  <a:srgbClr val="000000"/>
                </a:solidFill>
                <a:highlight>
                  <a:srgbClr val="FFFFFF"/>
                </a:highlight>
                <a:latin typeface="Consolas"/>
              </a:rPr>
              <a:t>fin.seekg</a:t>
            </a:r>
            <a:r>
              <a:rPr lang="en-IN" sz="2200" dirty="0" smtClean="0">
                <a:solidFill>
                  <a:srgbClr val="000000"/>
                </a:solidFill>
                <a:highlight>
                  <a:srgbClr val="FFFFFF"/>
                </a:highlight>
                <a:latin typeface="Consolas"/>
              </a:rPr>
              <a:t>(30); </a:t>
            </a:r>
            <a:r>
              <a:rPr lang="en-IN" dirty="0" smtClean="0">
                <a:solidFill>
                  <a:srgbClr val="008000"/>
                </a:solidFill>
                <a:highlight>
                  <a:srgbClr val="FFFFFF"/>
                </a:highlight>
                <a:latin typeface="Consolas"/>
              </a:rPr>
              <a:t>//move </a:t>
            </a:r>
            <a:r>
              <a:rPr lang="en-IN" dirty="0">
                <a:solidFill>
                  <a:srgbClr val="008000"/>
                </a:solidFill>
                <a:highlight>
                  <a:srgbClr val="FFFFFF"/>
                </a:highlight>
                <a:latin typeface="Consolas"/>
              </a:rPr>
              <a:t>the </a:t>
            </a:r>
            <a:r>
              <a:rPr lang="en-IN" dirty="0" smtClean="0">
                <a:solidFill>
                  <a:srgbClr val="008000"/>
                </a:solidFill>
                <a:highlight>
                  <a:srgbClr val="FFFFFF"/>
                </a:highlight>
                <a:latin typeface="Consolas"/>
              </a:rPr>
              <a:t>get pointer to </a:t>
            </a:r>
            <a:r>
              <a:rPr lang="en-IN" dirty="0">
                <a:solidFill>
                  <a:srgbClr val="008000"/>
                </a:solidFill>
                <a:highlight>
                  <a:srgbClr val="FFFFFF"/>
                </a:highlight>
                <a:latin typeface="Consolas"/>
              </a:rPr>
              <a:t>byte number 30 in the file</a:t>
            </a:r>
            <a:endParaRPr lang="en-IN" sz="2200" dirty="0">
              <a:solidFill>
                <a:srgbClr val="000000"/>
              </a:solidFill>
              <a:highlight>
                <a:srgbClr val="FFFFFF"/>
              </a:highlight>
              <a:latin typeface="Consolas"/>
            </a:endParaRPr>
          </a:p>
          <a:p>
            <a:r>
              <a:rPr lang="en-IN" sz="2200" dirty="0" err="1">
                <a:solidFill>
                  <a:srgbClr val="000000"/>
                </a:solidFill>
                <a:highlight>
                  <a:srgbClr val="FFFFFF"/>
                </a:highlight>
                <a:latin typeface="Consolas"/>
              </a:rPr>
              <a:t>fout.seekp</a:t>
            </a:r>
            <a:r>
              <a:rPr lang="en-IN" sz="2200" dirty="0">
                <a:solidFill>
                  <a:srgbClr val="000000"/>
                </a:solidFill>
                <a:highlight>
                  <a:srgbClr val="FFFFFF"/>
                </a:highlight>
                <a:latin typeface="Consolas"/>
              </a:rPr>
              <a:t>(30</a:t>
            </a:r>
            <a:r>
              <a:rPr lang="en-IN" sz="2200" dirty="0" smtClean="0">
                <a:solidFill>
                  <a:srgbClr val="000000"/>
                </a:solidFill>
                <a:highlight>
                  <a:srgbClr val="FFFFFF"/>
                </a:highlight>
                <a:latin typeface="Consolas"/>
              </a:rPr>
              <a:t>);</a:t>
            </a:r>
            <a:r>
              <a:rPr lang="en-IN" dirty="0" smtClean="0">
                <a:solidFill>
                  <a:srgbClr val="008000"/>
                </a:solidFill>
                <a:highlight>
                  <a:srgbClr val="FFFFFF"/>
                </a:highlight>
                <a:latin typeface="Consolas"/>
              </a:rPr>
              <a:t>//move </a:t>
            </a:r>
            <a:r>
              <a:rPr lang="en-IN" dirty="0">
                <a:solidFill>
                  <a:srgbClr val="008000"/>
                </a:solidFill>
                <a:highlight>
                  <a:srgbClr val="FFFFFF"/>
                </a:highlight>
                <a:latin typeface="Consolas"/>
              </a:rPr>
              <a:t>the </a:t>
            </a:r>
            <a:r>
              <a:rPr lang="en-IN" dirty="0" smtClean="0">
                <a:solidFill>
                  <a:srgbClr val="008000"/>
                </a:solidFill>
                <a:highlight>
                  <a:srgbClr val="FFFFFF"/>
                </a:highlight>
                <a:latin typeface="Consolas"/>
              </a:rPr>
              <a:t>put pointer to </a:t>
            </a:r>
            <a:r>
              <a:rPr lang="en-IN" dirty="0">
                <a:solidFill>
                  <a:srgbClr val="008000"/>
                </a:solidFill>
                <a:highlight>
                  <a:srgbClr val="FFFFFF"/>
                </a:highlight>
                <a:latin typeface="Consolas"/>
              </a:rPr>
              <a:t>byte number 30 in the </a:t>
            </a:r>
            <a:r>
              <a:rPr lang="en-IN" dirty="0" smtClean="0">
                <a:solidFill>
                  <a:srgbClr val="008000"/>
                </a:solidFill>
                <a:highlight>
                  <a:srgbClr val="FFFFFF"/>
                </a:highlight>
                <a:latin typeface="Consolas"/>
              </a:rPr>
              <a:t>file</a:t>
            </a:r>
          </a:p>
          <a:p>
            <a:r>
              <a:rPr lang="en-IN" sz="2200" dirty="0" err="1">
                <a:solidFill>
                  <a:srgbClr val="000000"/>
                </a:solidFill>
                <a:highlight>
                  <a:srgbClr val="FFFFFF"/>
                </a:highlight>
                <a:latin typeface="Consolas"/>
              </a:rPr>
              <a:t>int</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posn</a:t>
            </a:r>
            <a:r>
              <a:rPr lang="en-IN" sz="2200" dirty="0">
                <a:solidFill>
                  <a:srgbClr val="000000"/>
                </a:solidFill>
                <a:highlight>
                  <a:srgbClr val="FFFFFF"/>
                </a:highlight>
                <a:latin typeface="Consolas"/>
              </a:rPr>
              <a:t> = </a:t>
            </a:r>
            <a:r>
              <a:rPr lang="en-IN" sz="2200" dirty="0" err="1">
                <a:solidFill>
                  <a:srgbClr val="000000"/>
                </a:solidFill>
                <a:highlight>
                  <a:srgbClr val="FFFFFF"/>
                </a:highlight>
                <a:latin typeface="Consolas"/>
              </a:rPr>
              <a:t>fin.tellg</a:t>
            </a:r>
            <a:r>
              <a:rPr lang="en-IN" sz="2200" dirty="0">
                <a:solidFill>
                  <a:srgbClr val="000000"/>
                </a:solidFill>
                <a:highlight>
                  <a:srgbClr val="FFFFFF"/>
                </a:highlight>
                <a:latin typeface="Consolas"/>
              </a:rPr>
              <a:t>();</a:t>
            </a:r>
          </a:p>
          <a:p>
            <a:r>
              <a:rPr lang="en-IN" sz="2200" dirty="0" err="1">
                <a:solidFill>
                  <a:srgbClr val="000000"/>
                </a:solidFill>
                <a:highlight>
                  <a:srgbClr val="FFFFFF"/>
                </a:highlight>
                <a:latin typeface="Consolas"/>
              </a:rPr>
              <a:t>int</a:t>
            </a:r>
            <a:r>
              <a:rPr lang="en-IN" sz="2200" dirty="0">
                <a:solidFill>
                  <a:srgbClr val="000000"/>
                </a:solidFill>
                <a:highlight>
                  <a:srgbClr val="FFFFFF"/>
                </a:highlight>
                <a:latin typeface="Consolas"/>
              </a:rPr>
              <a:t> </a:t>
            </a:r>
            <a:r>
              <a:rPr lang="en-IN" sz="2200" dirty="0" err="1" smtClean="0">
                <a:solidFill>
                  <a:srgbClr val="000000"/>
                </a:solidFill>
                <a:highlight>
                  <a:srgbClr val="FFFFFF"/>
                </a:highlight>
                <a:latin typeface="Consolas"/>
              </a:rPr>
              <a:t>posn</a:t>
            </a:r>
            <a:r>
              <a:rPr lang="en-IN" sz="2200" dirty="0" smtClean="0">
                <a:solidFill>
                  <a:srgbClr val="000000"/>
                </a:solidFill>
                <a:highlight>
                  <a:srgbClr val="FFFFFF"/>
                </a:highlight>
                <a:latin typeface="Consolas"/>
              </a:rPr>
              <a:t> = </a:t>
            </a:r>
            <a:r>
              <a:rPr lang="en-IN" sz="2200" dirty="0" err="1" smtClean="0">
                <a:solidFill>
                  <a:srgbClr val="000000"/>
                </a:solidFill>
                <a:highlight>
                  <a:srgbClr val="FFFFFF"/>
                </a:highlight>
                <a:latin typeface="Consolas"/>
              </a:rPr>
              <a:t>fout.tellp</a:t>
            </a:r>
            <a:r>
              <a:rPr lang="en-IN" sz="2200" dirty="0">
                <a:solidFill>
                  <a:srgbClr val="000000"/>
                </a:solidFill>
                <a:highlight>
                  <a:srgbClr val="FFFFFF"/>
                </a:highlight>
                <a:latin typeface="Consolas"/>
              </a:rPr>
              <a:t>();</a:t>
            </a:r>
          </a:p>
        </p:txBody>
      </p:sp>
    </p:spTree>
    <p:extLst>
      <p:ext uri="{BB962C8B-B14F-4D97-AF65-F5344CB8AC3E}">
        <p14:creationId xmlns:p14="http://schemas.microsoft.com/office/powerpoint/2010/main" val="193160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Functions for manipulation of file pointers</a:t>
            </a:r>
            <a:endParaRPr lang="en-IN" sz="3600" dirty="0"/>
          </a:p>
        </p:txBody>
      </p:sp>
      <p:graphicFrame>
        <p:nvGraphicFramePr>
          <p:cNvPr id="4" name="Table 3"/>
          <p:cNvGraphicFramePr>
            <a:graphicFrameLocks noGrp="1"/>
          </p:cNvGraphicFramePr>
          <p:nvPr>
            <p:extLst>
              <p:ext uri="{D42A27DB-BD31-4B8C-83A1-F6EECF244321}">
                <p14:modId xmlns:p14="http://schemas.microsoft.com/office/powerpoint/2010/main" val="3845895684"/>
              </p:ext>
            </p:extLst>
          </p:nvPr>
        </p:nvGraphicFramePr>
        <p:xfrm>
          <a:off x="211781" y="2564904"/>
          <a:ext cx="8640960" cy="457200"/>
        </p:xfrm>
        <a:graphic>
          <a:graphicData uri="http://schemas.openxmlformats.org/drawingml/2006/table">
            <a:tbl>
              <a:tblPr firstRow="1" bandRow="1">
                <a:tableStyleId>{5C22544A-7EE6-4342-B048-85BDC9FD1C3A}</a:tableStyleId>
              </a:tblPr>
              <a:tblGrid>
                <a:gridCol w="1980220"/>
                <a:gridCol w="6660740"/>
              </a:tblGrid>
              <a:tr h="370840">
                <a:tc>
                  <a:txBody>
                    <a:bodyPr/>
                    <a:lstStyle/>
                    <a:p>
                      <a:r>
                        <a:rPr lang="en-IN" sz="2400" dirty="0" smtClean="0"/>
                        <a:t>Function</a:t>
                      </a:r>
                      <a:endParaRPr lang="en-IN" sz="2400" dirty="0"/>
                    </a:p>
                  </a:txBody>
                  <a:tcPr/>
                </a:tc>
                <a:tc>
                  <a:txBody>
                    <a:bodyPr/>
                    <a:lstStyle/>
                    <a:p>
                      <a:r>
                        <a:rPr lang="en-IN" sz="2400" dirty="0" smtClean="0"/>
                        <a:t>Meaning</a:t>
                      </a:r>
                      <a:endParaRPr lang="en-IN" sz="2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84077075"/>
              </p:ext>
            </p:extLst>
          </p:nvPr>
        </p:nvGraphicFramePr>
        <p:xfrm>
          <a:off x="211781" y="3051599"/>
          <a:ext cx="8640000" cy="457200"/>
        </p:xfrm>
        <a:graphic>
          <a:graphicData uri="http://schemas.openxmlformats.org/drawingml/2006/table">
            <a:tbl>
              <a:tblPr firstRow="1" bandRow="1">
                <a:tableStyleId>{69CF1AB2-1976-4502-BF36-3FF5EA218861}</a:tableStyleId>
              </a:tblPr>
              <a:tblGrid>
                <a:gridCol w="1980220"/>
                <a:gridCol w="6659780"/>
              </a:tblGrid>
              <a:tr h="370840">
                <a:tc>
                  <a:txBody>
                    <a:bodyPr/>
                    <a:lstStyle/>
                    <a:p>
                      <a:r>
                        <a:rPr lang="en-IN" sz="2400" dirty="0" err="1" smtClean="0"/>
                        <a:t>ios</a:t>
                      </a:r>
                      <a:r>
                        <a:rPr lang="en-IN" sz="2400" dirty="0" smtClean="0"/>
                        <a:t>::beg</a:t>
                      </a:r>
                      <a:endParaRPr lang="en-IN" sz="2400" dirty="0"/>
                    </a:p>
                  </a:txBody>
                  <a:tcPr/>
                </a:tc>
                <a:tc>
                  <a:txBody>
                    <a:bodyPr/>
                    <a:lstStyle/>
                    <a:p>
                      <a:r>
                        <a:rPr lang="en-IN" sz="2400" b="0" dirty="0" smtClean="0"/>
                        <a:t>offset counted from the beginning of the stream</a:t>
                      </a:r>
                      <a:endParaRPr lang="en-IN" sz="2400" b="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55373239"/>
              </p:ext>
            </p:extLst>
          </p:nvPr>
        </p:nvGraphicFramePr>
        <p:xfrm>
          <a:off x="219356" y="3580085"/>
          <a:ext cx="8640000" cy="822960"/>
        </p:xfrm>
        <a:graphic>
          <a:graphicData uri="http://schemas.openxmlformats.org/drawingml/2006/table">
            <a:tbl>
              <a:tblPr firstRow="1" bandRow="1">
                <a:tableStyleId>{69CF1AB2-1976-4502-BF36-3FF5EA218861}</a:tableStyleId>
              </a:tblPr>
              <a:tblGrid>
                <a:gridCol w="1980220"/>
                <a:gridCol w="6659780"/>
              </a:tblGrid>
              <a:tr h="370840">
                <a:tc>
                  <a:txBody>
                    <a:bodyPr/>
                    <a:lstStyle/>
                    <a:p>
                      <a:r>
                        <a:rPr lang="en-IN" sz="2400" dirty="0" err="1" smtClean="0"/>
                        <a:t>ios</a:t>
                      </a:r>
                      <a:r>
                        <a:rPr lang="en-IN" sz="2400" dirty="0" smtClean="0"/>
                        <a:t>::cur	</a:t>
                      </a:r>
                      <a:endParaRPr lang="en-IN" sz="2400" dirty="0"/>
                    </a:p>
                  </a:txBody>
                  <a:tcPr/>
                </a:tc>
                <a:tc>
                  <a:txBody>
                    <a:bodyPr/>
                    <a:lstStyle/>
                    <a:p>
                      <a:r>
                        <a:rPr lang="en-IN" sz="2400" b="0" dirty="0" smtClean="0"/>
                        <a:t>offset counted from the current position of the stream pointer</a:t>
                      </a:r>
                      <a:endParaRPr lang="en-IN" sz="2400" b="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80287454"/>
              </p:ext>
            </p:extLst>
          </p:nvPr>
        </p:nvGraphicFramePr>
        <p:xfrm>
          <a:off x="215516" y="4473116"/>
          <a:ext cx="8640000" cy="457200"/>
        </p:xfrm>
        <a:graphic>
          <a:graphicData uri="http://schemas.openxmlformats.org/drawingml/2006/table">
            <a:tbl>
              <a:tblPr firstRow="1" bandRow="1">
                <a:tableStyleId>{69CF1AB2-1976-4502-BF36-3FF5EA218861}</a:tableStyleId>
              </a:tblPr>
              <a:tblGrid>
                <a:gridCol w="1980220"/>
                <a:gridCol w="6659780"/>
              </a:tblGrid>
              <a:tr h="370840">
                <a:tc>
                  <a:txBody>
                    <a:bodyPr/>
                    <a:lstStyle/>
                    <a:p>
                      <a:r>
                        <a:rPr lang="en-IN" sz="2400" dirty="0" err="1" smtClean="0"/>
                        <a:t>ios</a:t>
                      </a:r>
                      <a:r>
                        <a:rPr lang="en-IN" sz="2400" dirty="0" smtClean="0"/>
                        <a:t>::end</a:t>
                      </a:r>
                      <a:endParaRPr lang="en-IN" sz="2400" dirty="0"/>
                    </a:p>
                  </a:txBody>
                  <a:tcPr/>
                </a:tc>
                <a:tc>
                  <a:txBody>
                    <a:bodyPr/>
                    <a:lstStyle/>
                    <a:p>
                      <a:r>
                        <a:rPr lang="en-IN" sz="2400" b="0" dirty="0" smtClean="0"/>
                        <a:t>offset counted from the end of the stream</a:t>
                      </a:r>
                      <a:endParaRPr lang="en-IN" sz="2400" b="0" dirty="0"/>
                    </a:p>
                  </a:txBody>
                  <a:tcPr/>
                </a:tc>
              </a:tr>
            </a:tbl>
          </a:graphicData>
        </a:graphic>
      </p:graphicFrame>
      <p:sp>
        <p:nvSpPr>
          <p:cNvPr id="11" name="Rectangle 10"/>
          <p:cNvSpPr/>
          <p:nvPr/>
        </p:nvSpPr>
        <p:spPr>
          <a:xfrm>
            <a:off x="215516" y="980728"/>
            <a:ext cx="5688632" cy="1200329"/>
          </a:xfrm>
          <a:prstGeom prst="rect">
            <a:avLst/>
          </a:prstGeom>
        </p:spPr>
        <p:txBody>
          <a:bodyPr wrap="square">
            <a:spAutoFit/>
          </a:bodyPr>
          <a:lstStyle/>
          <a:p>
            <a:r>
              <a:rPr lang="en-IN" sz="2400" dirty="0" smtClean="0">
                <a:solidFill>
                  <a:srgbClr val="000000"/>
                </a:solidFill>
                <a:latin typeface="Consolas" pitchFamily="49" charset="0"/>
              </a:rPr>
              <a:t>Another prototype</a:t>
            </a:r>
          </a:p>
          <a:p>
            <a:pPr lvl="1"/>
            <a:r>
              <a:rPr lang="en-IN" sz="2400" dirty="0" err="1" smtClean="0">
                <a:solidFill>
                  <a:srgbClr val="000000"/>
                </a:solidFill>
                <a:latin typeface="Consolas" pitchFamily="49" charset="0"/>
              </a:rPr>
              <a:t>seekg</a:t>
            </a:r>
            <a:r>
              <a:rPr lang="en-IN" sz="2400" dirty="0" smtClean="0">
                <a:solidFill>
                  <a:srgbClr val="000000"/>
                </a:solidFill>
                <a:latin typeface="Consolas" pitchFamily="49" charset="0"/>
              </a:rPr>
              <a:t> </a:t>
            </a:r>
            <a:r>
              <a:rPr lang="en-IN" sz="2400" dirty="0">
                <a:solidFill>
                  <a:srgbClr val="000000"/>
                </a:solidFill>
                <a:latin typeface="Consolas" pitchFamily="49" charset="0"/>
              </a:rPr>
              <a:t>( offset, direction );</a:t>
            </a:r>
            <a:r>
              <a:rPr lang="en-IN" sz="2400" dirty="0">
                <a:latin typeface="Consolas" pitchFamily="49" charset="0"/>
              </a:rPr>
              <a:t/>
            </a:r>
            <a:br>
              <a:rPr lang="en-IN" sz="2400" dirty="0">
                <a:latin typeface="Consolas" pitchFamily="49" charset="0"/>
              </a:rPr>
            </a:br>
            <a:r>
              <a:rPr lang="en-IN" sz="2400" dirty="0" err="1">
                <a:solidFill>
                  <a:srgbClr val="000000"/>
                </a:solidFill>
                <a:latin typeface="Consolas" pitchFamily="49" charset="0"/>
              </a:rPr>
              <a:t>seekp</a:t>
            </a:r>
            <a:r>
              <a:rPr lang="en-IN" sz="2400" dirty="0">
                <a:solidFill>
                  <a:srgbClr val="000000"/>
                </a:solidFill>
                <a:latin typeface="Consolas" pitchFamily="49" charset="0"/>
              </a:rPr>
              <a:t> ( offset, direction </a:t>
            </a:r>
            <a:r>
              <a:rPr lang="en-IN" sz="2400" dirty="0" smtClean="0">
                <a:solidFill>
                  <a:srgbClr val="000000"/>
                </a:solidFill>
                <a:latin typeface="Consolas" pitchFamily="49" charset="0"/>
              </a:rPr>
              <a:t>);</a:t>
            </a:r>
            <a:endParaRPr lang="en-IN" dirty="0"/>
          </a:p>
        </p:txBody>
      </p:sp>
    </p:spTree>
    <p:extLst>
      <p:ext uri="{BB962C8B-B14F-4D97-AF65-F5344CB8AC3E}">
        <p14:creationId xmlns:p14="http://schemas.microsoft.com/office/powerpoint/2010/main" val="308018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GTU Program</a:t>
            </a:r>
            <a:endParaRPr lang="en-IN" dirty="0"/>
          </a:p>
        </p:txBody>
      </p:sp>
      <p:sp>
        <p:nvSpPr>
          <p:cNvPr id="3" name="Content Placeholder 2"/>
          <p:cNvSpPr>
            <a:spLocks noGrp="1"/>
          </p:cNvSpPr>
          <p:nvPr>
            <p:ph idx="1"/>
          </p:nvPr>
        </p:nvSpPr>
        <p:spPr/>
        <p:txBody>
          <a:bodyPr/>
          <a:lstStyle/>
          <a:p>
            <a:pPr algn="just"/>
            <a:r>
              <a:rPr lang="en-IN" dirty="0"/>
              <a:t>Write a program that opens two text files for reading data. It creates a third file that contains the text of first file and then that of second file (text of second file to be appended after text of the first file, to produce the third file). </a:t>
            </a:r>
          </a:p>
        </p:txBody>
      </p:sp>
    </p:spTree>
    <p:extLst>
      <p:ext uri="{BB962C8B-B14F-4D97-AF65-F5344CB8AC3E}">
        <p14:creationId xmlns:p14="http://schemas.microsoft.com/office/powerpoint/2010/main" val="2573611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08" y="332656"/>
            <a:ext cx="7668852" cy="6524863"/>
          </a:xfrm>
          <a:prstGeom prst="rect">
            <a:avLst/>
          </a:prstGeom>
        </p:spPr>
        <p:txBody>
          <a:bodyPr wrap="square">
            <a:spAutoFit/>
          </a:bodyPr>
          <a:lstStyle/>
          <a:p>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main</a:t>
            </a:r>
            <a:r>
              <a:rPr lang="en-IN" sz="2200" dirty="0" smtClean="0">
                <a:solidFill>
                  <a:srgbClr val="000000"/>
                </a:solidFill>
                <a:highlight>
                  <a:srgbClr val="FFFFFF"/>
                </a:highlight>
                <a:latin typeface="Consolas"/>
              </a:rPr>
              <a:t>() {</a:t>
            </a:r>
            <a:endParaRPr lang="en-IN" sz="2200" dirty="0">
              <a:solidFill>
                <a:srgbClr val="000000"/>
              </a:solidFill>
              <a:highlight>
                <a:srgbClr val="FFFFFF"/>
              </a:highlight>
              <a:latin typeface="Consolas"/>
            </a:endParaRPr>
          </a:p>
          <a:p>
            <a:pPr lvl="1"/>
            <a:r>
              <a:rPr lang="en-IN" sz="2200" dirty="0" err="1">
                <a:solidFill>
                  <a:srgbClr val="000000"/>
                </a:solidFill>
                <a:highlight>
                  <a:srgbClr val="FFFFFF"/>
                </a:highlight>
                <a:latin typeface="Consolas"/>
              </a:rPr>
              <a:t>fstream</a:t>
            </a:r>
            <a:r>
              <a:rPr lang="en-IN" sz="2200" dirty="0">
                <a:solidFill>
                  <a:srgbClr val="000000"/>
                </a:solidFill>
                <a:highlight>
                  <a:srgbClr val="FFFFFF"/>
                </a:highlight>
                <a:latin typeface="Consolas"/>
              </a:rPr>
              <a:t> file1,file2,file3;</a:t>
            </a:r>
          </a:p>
          <a:p>
            <a:pPr lvl="1"/>
            <a:r>
              <a:rPr lang="en-IN" sz="2200" dirty="0" smtClean="0">
                <a:solidFill>
                  <a:srgbClr val="000000"/>
                </a:solidFill>
                <a:highlight>
                  <a:srgbClr val="FFFFFF"/>
                </a:highlight>
                <a:latin typeface="Consolas"/>
              </a:rPr>
              <a:t>file1.open</a:t>
            </a:r>
            <a:r>
              <a:rPr lang="en-IN" sz="2200" dirty="0">
                <a:solidFill>
                  <a:srgbClr val="000000"/>
                </a:solidFill>
                <a:highlight>
                  <a:srgbClr val="FFFFFF"/>
                </a:highlight>
                <a:latin typeface="Consolas"/>
              </a:rPr>
              <a:t>(</a:t>
            </a:r>
            <a:r>
              <a:rPr lang="en-IN" sz="2200" dirty="0">
                <a:solidFill>
                  <a:srgbClr val="A31515"/>
                </a:solidFill>
                <a:highlight>
                  <a:srgbClr val="FFFFFF"/>
                </a:highlight>
                <a:latin typeface="Consolas"/>
              </a:rPr>
              <a:t>"one.txt"</a:t>
            </a:r>
            <a:r>
              <a:rPr lang="en-IN" sz="2200" dirty="0">
                <a:solidFill>
                  <a:srgbClr val="000000"/>
                </a:solidFill>
                <a:highlight>
                  <a:srgbClr val="FFFFFF"/>
                </a:highlight>
                <a:latin typeface="Consolas"/>
              </a:rPr>
              <a:t>,</a:t>
            </a:r>
            <a:r>
              <a:rPr lang="en-IN" sz="2200" dirty="0" err="1">
                <a:solidFill>
                  <a:srgbClr val="000000"/>
                </a:solidFill>
                <a:highlight>
                  <a:srgbClr val="FFFFFF"/>
                </a:highlight>
                <a:latin typeface="Consolas"/>
              </a:rPr>
              <a:t>ios</a:t>
            </a:r>
            <a:r>
              <a:rPr lang="en-IN" sz="2200" dirty="0">
                <a:solidFill>
                  <a:srgbClr val="000000"/>
                </a:solidFill>
                <a:highlight>
                  <a:srgbClr val="FFFFFF"/>
                </a:highlight>
                <a:latin typeface="Consolas"/>
              </a:rPr>
              <a:t>::in);</a:t>
            </a:r>
          </a:p>
          <a:p>
            <a:pPr lvl="1"/>
            <a:r>
              <a:rPr lang="en-IN" sz="2200" dirty="0">
                <a:solidFill>
                  <a:srgbClr val="000000"/>
                </a:solidFill>
                <a:highlight>
                  <a:srgbClr val="FFFFFF"/>
                </a:highlight>
                <a:latin typeface="Consolas"/>
              </a:rPr>
              <a:t>file2.open(</a:t>
            </a:r>
            <a:r>
              <a:rPr lang="en-IN" sz="2200" dirty="0">
                <a:solidFill>
                  <a:srgbClr val="A31515"/>
                </a:solidFill>
                <a:highlight>
                  <a:srgbClr val="FFFFFF"/>
                </a:highlight>
                <a:latin typeface="Consolas"/>
              </a:rPr>
              <a:t>"two.txt"</a:t>
            </a:r>
            <a:r>
              <a:rPr lang="en-IN" sz="2200" dirty="0">
                <a:solidFill>
                  <a:srgbClr val="000000"/>
                </a:solidFill>
                <a:highlight>
                  <a:srgbClr val="FFFFFF"/>
                </a:highlight>
                <a:latin typeface="Consolas"/>
              </a:rPr>
              <a:t>,</a:t>
            </a:r>
            <a:r>
              <a:rPr lang="en-IN" sz="2200" dirty="0" err="1">
                <a:solidFill>
                  <a:srgbClr val="000000"/>
                </a:solidFill>
                <a:highlight>
                  <a:srgbClr val="FFFFFF"/>
                </a:highlight>
                <a:latin typeface="Consolas"/>
              </a:rPr>
              <a:t>ios</a:t>
            </a:r>
            <a:r>
              <a:rPr lang="en-IN" sz="2200" dirty="0">
                <a:solidFill>
                  <a:srgbClr val="000000"/>
                </a:solidFill>
                <a:highlight>
                  <a:srgbClr val="FFFFFF"/>
                </a:highlight>
                <a:latin typeface="Consolas"/>
              </a:rPr>
              <a:t>::in);</a:t>
            </a:r>
          </a:p>
          <a:p>
            <a:pPr lvl="1"/>
            <a:r>
              <a:rPr lang="en-IN" sz="2200" dirty="0">
                <a:solidFill>
                  <a:srgbClr val="000000"/>
                </a:solidFill>
                <a:highlight>
                  <a:srgbClr val="FFFFFF"/>
                </a:highlight>
                <a:latin typeface="Consolas"/>
              </a:rPr>
              <a:t>file3.open(</a:t>
            </a:r>
            <a:r>
              <a:rPr lang="en-IN" sz="2200" dirty="0">
                <a:solidFill>
                  <a:srgbClr val="A31515"/>
                </a:solidFill>
                <a:highlight>
                  <a:srgbClr val="FFFFFF"/>
                </a:highlight>
                <a:latin typeface="Consolas"/>
              </a:rPr>
              <a:t>"three.txt"</a:t>
            </a:r>
            <a:r>
              <a:rPr lang="en-IN" sz="2200" dirty="0">
                <a:solidFill>
                  <a:srgbClr val="000000"/>
                </a:solidFill>
                <a:highlight>
                  <a:srgbClr val="FFFFFF"/>
                </a:highlight>
                <a:latin typeface="Consolas"/>
              </a:rPr>
              <a:t>,</a:t>
            </a:r>
            <a:r>
              <a:rPr lang="en-IN" sz="2200" dirty="0" err="1">
                <a:solidFill>
                  <a:srgbClr val="000000"/>
                </a:solidFill>
                <a:highlight>
                  <a:srgbClr val="FFFFFF"/>
                </a:highlight>
                <a:latin typeface="Consolas"/>
              </a:rPr>
              <a:t>ios</a:t>
            </a:r>
            <a:r>
              <a:rPr lang="en-IN" sz="2200" dirty="0">
                <a:solidFill>
                  <a:srgbClr val="000000"/>
                </a:solidFill>
                <a:highlight>
                  <a:srgbClr val="FFFFFF"/>
                </a:highlight>
                <a:latin typeface="Consolas"/>
              </a:rPr>
              <a:t>::app);</a:t>
            </a:r>
          </a:p>
          <a:p>
            <a:pPr lvl="1"/>
            <a:r>
              <a:rPr lang="en-IN" sz="2200" dirty="0">
                <a:solidFill>
                  <a:srgbClr val="0000FF"/>
                </a:solidFill>
                <a:highlight>
                  <a:srgbClr val="FFFFFF"/>
                </a:highlight>
                <a:latin typeface="Consolas"/>
              </a:rPr>
              <a:t>char</a:t>
            </a:r>
            <a:r>
              <a:rPr lang="en-IN" sz="2200" dirty="0">
                <a:solidFill>
                  <a:srgbClr val="000000"/>
                </a:solidFill>
                <a:highlight>
                  <a:srgbClr val="FFFFFF"/>
                </a:highlight>
                <a:latin typeface="Consolas"/>
              </a:rPr>
              <a:t> ch1,ch2;</a:t>
            </a:r>
          </a:p>
          <a:p>
            <a:pPr lvl="1"/>
            <a:r>
              <a:rPr lang="en-IN" sz="2200" dirty="0" smtClean="0">
                <a:solidFill>
                  <a:srgbClr val="0000FF"/>
                </a:solidFill>
                <a:highlight>
                  <a:srgbClr val="FFFFFF"/>
                </a:highlight>
                <a:latin typeface="Consolas"/>
              </a:rPr>
              <a:t>while</a:t>
            </a:r>
            <a:r>
              <a:rPr lang="en-IN" sz="2200" dirty="0" smtClean="0">
                <a:solidFill>
                  <a:srgbClr val="000000"/>
                </a:solidFill>
                <a:highlight>
                  <a:srgbClr val="FFFFFF"/>
                </a:highlight>
                <a:latin typeface="Consolas"/>
              </a:rPr>
              <a:t>(!file1.eof())</a:t>
            </a:r>
            <a:endParaRPr lang="en-IN" sz="2200" dirty="0">
              <a:solidFill>
                <a:srgbClr val="000000"/>
              </a:solidFill>
              <a:highlight>
                <a:srgbClr val="FFFFFF"/>
              </a:highlight>
              <a:latin typeface="Consolas"/>
            </a:endParaRPr>
          </a:p>
          <a:p>
            <a:pPr lvl="1"/>
            <a:r>
              <a:rPr lang="en-IN" sz="2200" dirty="0">
                <a:solidFill>
                  <a:srgbClr val="000000"/>
                </a:solidFill>
                <a:highlight>
                  <a:srgbClr val="FFFFFF"/>
                </a:highlight>
                <a:latin typeface="Consolas"/>
              </a:rPr>
              <a:t>{</a:t>
            </a:r>
          </a:p>
          <a:p>
            <a:pPr lvl="2"/>
            <a:r>
              <a:rPr lang="en-IN" sz="2200" dirty="0">
                <a:solidFill>
                  <a:srgbClr val="000000"/>
                </a:solidFill>
                <a:highlight>
                  <a:srgbClr val="FFFFFF"/>
                </a:highlight>
                <a:latin typeface="Consolas"/>
              </a:rPr>
              <a:t>file1.get(ch1</a:t>
            </a:r>
            <a:r>
              <a:rPr lang="en-IN" sz="2200" dirty="0" smtClean="0">
                <a:solidFill>
                  <a:srgbClr val="000000"/>
                </a:solidFill>
                <a:highlight>
                  <a:srgbClr val="FFFFFF"/>
                </a:highlight>
                <a:latin typeface="Consolas"/>
              </a:rPr>
              <a:t>); </a:t>
            </a:r>
            <a:r>
              <a:rPr lang="en-IN" sz="2200" dirty="0" err="1" smtClean="0">
                <a:solidFill>
                  <a:srgbClr val="000000"/>
                </a:solidFill>
                <a:highlight>
                  <a:srgbClr val="FFFFFF"/>
                </a:highlight>
                <a:latin typeface="Consolas"/>
              </a:rPr>
              <a:t>cout</a:t>
            </a:r>
            <a:r>
              <a:rPr lang="en-IN" sz="2200" dirty="0">
                <a:solidFill>
                  <a:srgbClr val="000000"/>
                </a:solidFill>
                <a:highlight>
                  <a:srgbClr val="FFFFFF"/>
                </a:highlight>
                <a:latin typeface="Consolas"/>
              </a:rPr>
              <a:t>&lt;&lt;ch2&lt;&lt;</a:t>
            </a:r>
            <a:r>
              <a:rPr lang="en-IN" sz="2200" dirty="0" err="1">
                <a:solidFill>
                  <a:srgbClr val="000000"/>
                </a:solidFill>
                <a:highlight>
                  <a:srgbClr val="FFFFFF"/>
                </a:highlight>
                <a:latin typeface="Consolas"/>
              </a:rPr>
              <a:t>endl</a:t>
            </a:r>
            <a:r>
              <a:rPr lang="en-IN" sz="2200" dirty="0">
                <a:solidFill>
                  <a:srgbClr val="000000"/>
                </a:solidFill>
                <a:highlight>
                  <a:srgbClr val="FFFFFF"/>
                </a:highlight>
                <a:latin typeface="Consolas"/>
              </a:rPr>
              <a:t>;</a:t>
            </a:r>
          </a:p>
          <a:p>
            <a:pPr lvl="2"/>
            <a:r>
              <a:rPr lang="en-IN" sz="2200" dirty="0">
                <a:solidFill>
                  <a:srgbClr val="000000"/>
                </a:solidFill>
                <a:highlight>
                  <a:srgbClr val="FFFFFF"/>
                </a:highlight>
                <a:latin typeface="Consolas"/>
              </a:rPr>
              <a:t>file3.put(ch1);</a:t>
            </a:r>
          </a:p>
          <a:p>
            <a:pPr lvl="1"/>
            <a:r>
              <a:rPr lang="en-IN" sz="2200" dirty="0">
                <a:solidFill>
                  <a:srgbClr val="000000"/>
                </a:solidFill>
                <a:highlight>
                  <a:srgbClr val="FFFFFF"/>
                </a:highlight>
                <a:latin typeface="Consolas"/>
              </a:rPr>
              <a:t>}</a:t>
            </a:r>
          </a:p>
          <a:p>
            <a:pPr lvl="1"/>
            <a:r>
              <a:rPr lang="en-IN" sz="2200" dirty="0">
                <a:solidFill>
                  <a:srgbClr val="000000"/>
                </a:solidFill>
                <a:highlight>
                  <a:srgbClr val="FFFFFF"/>
                </a:highlight>
                <a:latin typeface="Consolas"/>
              </a:rPr>
              <a:t>file1.close();</a:t>
            </a:r>
          </a:p>
          <a:p>
            <a:pPr lvl="1"/>
            <a:r>
              <a:rPr lang="en-IN" sz="2200" dirty="0">
                <a:solidFill>
                  <a:srgbClr val="0000FF"/>
                </a:solidFill>
                <a:highlight>
                  <a:srgbClr val="FFFFFF"/>
                </a:highlight>
                <a:latin typeface="Consolas"/>
              </a:rPr>
              <a:t>while</a:t>
            </a:r>
            <a:r>
              <a:rPr lang="en-IN" sz="2200" dirty="0" smtClean="0">
                <a:solidFill>
                  <a:srgbClr val="000000"/>
                </a:solidFill>
                <a:highlight>
                  <a:srgbClr val="FFFFFF"/>
                </a:highlight>
                <a:latin typeface="Consolas"/>
              </a:rPr>
              <a:t>(!file2.eof())</a:t>
            </a:r>
            <a:endParaRPr lang="en-IN" sz="2200" dirty="0">
              <a:solidFill>
                <a:srgbClr val="000000"/>
              </a:solidFill>
              <a:highlight>
                <a:srgbClr val="FFFFFF"/>
              </a:highlight>
              <a:latin typeface="Consolas"/>
            </a:endParaRPr>
          </a:p>
          <a:p>
            <a:pPr lvl="1"/>
            <a:r>
              <a:rPr lang="en-IN" sz="2200" dirty="0">
                <a:solidFill>
                  <a:srgbClr val="000000"/>
                </a:solidFill>
                <a:highlight>
                  <a:srgbClr val="FFFFFF"/>
                </a:highlight>
                <a:latin typeface="Consolas"/>
              </a:rPr>
              <a:t>{</a:t>
            </a:r>
          </a:p>
          <a:p>
            <a:pPr lvl="2"/>
            <a:r>
              <a:rPr lang="en-IN" sz="2200" dirty="0">
                <a:solidFill>
                  <a:srgbClr val="000000"/>
                </a:solidFill>
                <a:highlight>
                  <a:srgbClr val="FFFFFF"/>
                </a:highlight>
                <a:latin typeface="Consolas"/>
              </a:rPr>
              <a:t>file2.get(ch2</a:t>
            </a:r>
            <a:r>
              <a:rPr lang="en-IN" sz="2200" dirty="0" smtClean="0">
                <a:solidFill>
                  <a:srgbClr val="000000"/>
                </a:solidFill>
                <a:highlight>
                  <a:srgbClr val="FFFFFF"/>
                </a:highlight>
                <a:latin typeface="Consolas"/>
              </a:rPr>
              <a:t>); </a:t>
            </a:r>
            <a:r>
              <a:rPr lang="en-IN" sz="2200" dirty="0" err="1" smtClean="0">
                <a:solidFill>
                  <a:srgbClr val="000000"/>
                </a:solidFill>
                <a:highlight>
                  <a:srgbClr val="FFFFFF"/>
                </a:highlight>
                <a:latin typeface="Consolas"/>
              </a:rPr>
              <a:t>cout</a:t>
            </a:r>
            <a:r>
              <a:rPr lang="en-IN" sz="2200" dirty="0">
                <a:solidFill>
                  <a:srgbClr val="000000"/>
                </a:solidFill>
                <a:highlight>
                  <a:srgbClr val="FFFFFF"/>
                </a:highlight>
                <a:latin typeface="Consolas"/>
              </a:rPr>
              <a:t>&lt;&lt;ch1&lt;&lt;</a:t>
            </a:r>
            <a:r>
              <a:rPr lang="en-IN" sz="2200" dirty="0" err="1">
                <a:solidFill>
                  <a:srgbClr val="000000"/>
                </a:solidFill>
                <a:highlight>
                  <a:srgbClr val="FFFFFF"/>
                </a:highlight>
                <a:latin typeface="Consolas"/>
              </a:rPr>
              <a:t>endl</a:t>
            </a:r>
            <a:r>
              <a:rPr lang="en-IN" sz="2200" dirty="0">
                <a:solidFill>
                  <a:srgbClr val="000000"/>
                </a:solidFill>
                <a:highlight>
                  <a:srgbClr val="FFFFFF"/>
                </a:highlight>
                <a:latin typeface="Consolas"/>
              </a:rPr>
              <a:t>;</a:t>
            </a:r>
          </a:p>
          <a:p>
            <a:pPr lvl="2"/>
            <a:r>
              <a:rPr lang="en-IN" sz="2200" dirty="0">
                <a:solidFill>
                  <a:srgbClr val="000000"/>
                </a:solidFill>
                <a:highlight>
                  <a:srgbClr val="FFFFFF"/>
                </a:highlight>
                <a:latin typeface="Consolas"/>
              </a:rPr>
              <a:t>file3.put(ch2);</a:t>
            </a:r>
          </a:p>
          <a:p>
            <a:pPr lvl="1"/>
            <a:r>
              <a:rPr lang="en-IN" sz="2200" dirty="0">
                <a:solidFill>
                  <a:srgbClr val="000000"/>
                </a:solidFill>
                <a:highlight>
                  <a:srgbClr val="FFFFFF"/>
                </a:highlight>
                <a:latin typeface="Consolas"/>
              </a:rPr>
              <a:t>}</a:t>
            </a:r>
          </a:p>
          <a:p>
            <a:pPr lvl="1"/>
            <a:r>
              <a:rPr lang="en-IN" sz="2200" dirty="0">
                <a:solidFill>
                  <a:srgbClr val="000000"/>
                </a:solidFill>
                <a:highlight>
                  <a:srgbClr val="FFFFFF"/>
                </a:highlight>
                <a:latin typeface="Consolas"/>
              </a:rPr>
              <a:t>file2.close</a:t>
            </a:r>
            <a:r>
              <a:rPr lang="en-IN" sz="2200" dirty="0" smtClean="0">
                <a:solidFill>
                  <a:srgbClr val="000000"/>
                </a:solidFill>
                <a:highlight>
                  <a:srgbClr val="FFFFFF"/>
                </a:highlight>
                <a:latin typeface="Consolas"/>
              </a:rPr>
              <a:t>(); file3.close</a:t>
            </a:r>
            <a:r>
              <a:rPr lang="en-IN" sz="2200" dirty="0">
                <a:solidFill>
                  <a:srgbClr val="000000"/>
                </a:solidFill>
                <a:highlight>
                  <a:srgbClr val="FFFFFF"/>
                </a:highlight>
                <a:latin typeface="Consolas"/>
              </a:rPr>
              <a:t>();</a:t>
            </a:r>
          </a:p>
          <a:p>
            <a:r>
              <a:rPr lang="en-IN" sz="2200" dirty="0">
                <a:solidFill>
                  <a:srgbClr val="000000"/>
                </a:solidFill>
                <a:highlight>
                  <a:srgbClr val="FFFFFF"/>
                </a:highlight>
                <a:latin typeface="Consolas"/>
              </a:rPr>
              <a:t>}</a:t>
            </a:r>
            <a:endParaRPr lang="en-IN" sz="2200" dirty="0"/>
          </a:p>
        </p:txBody>
      </p:sp>
    </p:spTree>
    <p:extLst>
      <p:ext uri="{BB962C8B-B14F-4D97-AF65-F5344CB8AC3E}">
        <p14:creationId xmlns:p14="http://schemas.microsoft.com/office/powerpoint/2010/main" val="305429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3" end="1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7" end="17"/>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t>
            </a:r>
            <a:r>
              <a:rPr lang="en-IN" dirty="0" smtClean="0"/>
              <a:t>rite() and read() functions</a:t>
            </a:r>
            <a:endParaRPr lang="en-IN" dirty="0"/>
          </a:p>
        </p:txBody>
      </p:sp>
      <p:sp>
        <p:nvSpPr>
          <p:cNvPr id="3" name="Content Placeholder 2"/>
          <p:cNvSpPr>
            <a:spLocks noGrp="1"/>
          </p:cNvSpPr>
          <p:nvPr>
            <p:ph idx="1"/>
          </p:nvPr>
        </p:nvSpPr>
        <p:spPr/>
        <p:txBody>
          <a:bodyPr/>
          <a:lstStyle/>
          <a:p>
            <a:pPr algn="just"/>
            <a:r>
              <a:rPr lang="en-IN" dirty="0" smtClean="0"/>
              <a:t>The functions </a:t>
            </a:r>
            <a:r>
              <a:rPr lang="en-IN" b="1" dirty="0" smtClean="0">
                <a:solidFill>
                  <a:schemeClr val="tx2"/>
                </a:solidFill>
              </a:rPr>
              <a:t>write() </a:t>
            </a:r>
            <a:r>
              <a:rPr lang="en-IN" dirty="0" smtClean="0"/>
              <a:t>and </a:t>
            </a:r>
            <a:r>
              <a:rPr lang="en-IN" b="1" dirty="0">
                <a:solidFill>
                  <a:schemeClr val="tx2"/>
                </a:solidFill>
              </a:rPr>
              <a:t>read()</a:t>
            </a:r>
            <a:r>
              <a:rPr lang="en-IN" dirty="0"/>
              <a:t>,</a:t>
            </a:r>
            <a:r>
              <a:rPr lang="en-IN" b="1" dirty="0">
                <a:solidFill>
                  <a:schemeClr val="tx2"/>
                </a:solidFill>
              </a:rPr>
              <a:t> </a:t>
            </a:r>
            <a:r>
              <a:rPr lang="en-IN" dirty="0" smtClean="0"/>
              <a:t>different from the functions </a:t>
            </a:r>
            <a:r>
              <a:rPr lang="en-IN" b="1" dirty="0">
                <a:solidFill>
                  <a:schemeClr val="tx2"/>
                </a:solidFill>
              </a:rPr>
              <a:t>put() </a:t>
            </a:r>
            <a:r>
              <a:rPr lang="en-IN" dirty="0" smtClean="0"/>
              <a:t>and </a:t>
            </a:r>
            <a:r>
              <a:rPr lang="en-IN" b="1" dirty="0">
                <a:solidFill>
                  <a:schemeClr val="tx2"/>
                </a:solidFill>
              </a:rPr>
              <a:t>get()</a:t>
            </a:r>
            <a:r>
              <a:rPr lang="en-IN" dirty="0" smtClean="0"/>
              <a:t>, handle the data in binary form.</a:t>
            </a:r>
          </a:p>
          <a:p>
            <a:pPr marL="0" indent="0">
              <a:buNone/>
            </a:pPr>
            <a:r>
              <a:rPr lang="en-IN" dirty="0" smtClean="0">
                <a:solidFill>
                  <a:srgbClr val="000000"/>
                </a:solidFill>
                <a:highlight>
                  <a:srgbClr val="FFFFFF"/>
                </a:highlight>
                <a:latin typeface="Consolas"/>
              </a:rPr>
              <a:t>	</a:t>
            </a:r>
            <a:r>
              <a:rPr lang="en-IN" dirty="0" err="1" smtClean="0">
                <a:solidFill>
                  <a:srgbClr val="000000"/>
                </a:solidFill>
                <a:highlight>
                  <a:srgbClr val="FFFFFF"/>
                </a:highlight>
                <a:latin typeface="Consolas"/>
              </a:rPr>
              <a:t>infile.read</a:t>
            </a:r>
            <a:r>
              <a:rPr lang="en-IN" dirty="0" smtClean="0">
                <a:solidFill>
                  <a:srgbClr val="000000"/>
                </a:solidFill>
                <a:highlight>
                  <a:srgbClr val="FFFFFF"/>
                </a:highlight>
                <a:latin typeface="Consolas"/>
              </a:rPr>
              <a:t> ((</a:t>
            </a:r>
            <a:r>
              <a:rPr lang="en-IN" dirty="0" smtClean="0">
                <a:solidFill>
                  <a:srgbClr val="0000FF"/>
                </a:solidFill>
                <a:highlight>
                  <a:srgbClr val="FFFFFF"/>
                </a:highlight>
                <a:latin typeface="Consolas"/>
              </a:rPr>
              <a:t>char</a:t>
            </a:r>
            <a:r>
              <a:rPr lang="en-IN" dirty="0" smtClean="0">
                <a:solidFill>
                  <a:srgbClr val="000000"/>
                </a:solidFill>
                <a:highlight>
                  <a:srgbClr val="FFFFFF"/>
                </a:highlight>
                <a:latin typeface="Consolas"/>
              </a:rPr>
              <a:t> </a:t>
            </a:r>
            <a:r>
              <a:rPr lang="en-IN" dirty="0">
                <a:solidFill>
                  <a:srgbClr val="000000"/>
                </a:solidFill>
                <a:highlight>
                  <a:srgbClr val="FFFFFF"/>
                </a:highlight>
                <a:latin typeface="Consolas"/>
              </a:rPr>
              <a:t>* ) </a:t>
            </a:r>
            <a:r>
              <a:rPr lang="en-IN" dirty="0" smtClean="0">
                <a:solidFill>
                  <a:srgbClr val="000000"/>
                </a:solidFill>
                <a:highlight>
                  <a:srgbClr val="FFFFFF"/>
                </a:highlight>
                <a:latin typeface="Consolas"/>
              </a:rPr>
              <a:t>&amp;</a:t>
            </a:r>
            <a:r>
              <a:rPr lang="en-IN" dirty="0" err="1" smtClean="0">
                <a:solidFill>
                  <a:srgbClr val="000000"/>
                </a:solidFill>
                <a:highlight>
                  <a:srgbClr val="FFFFFF"/>
                </a:highlight>
                <a:latin typeface="Consolas"/>
              </a:rPr>
              <a:t>V,</a:t>
            </a:r>
            <a:r>
              <a:rPr lang="en-IN" dirty="0" err="1" smtClean="0">
                <a:solidFill>
                  <a:srgbClr val="0000FF"/>
                </a:solidFill>
                <a:highlight>
                  <a:srgbClr val="FFFFFF"/>
                </a:highlight>
                <a:latin typeface="Consolas"/>
              </a:rPr>
              <a:t>sizeof</a:t>
            </a:r>
            <a:r>
              <a:rPr lang="en-IN" dirty="0" smtClean="0">
                <a:solidFill>
                  <a:srgbClr val="000000"/>
                </a:solidFill>
                <a:highlight>
                  <a:srgbClr val="FFFFFF"/>
                </a:highlight>
                <a:latin typeface="Consolas"/>
              </a:rPr>
              <a:t>(V</a:t>
            </a:r>
            <a:r>
              <a:rPr lang="en-IN" dirty="0">
                <a:solidFill>
                  <a:srgbClr val="000000"/>
                </a:solidFill>
                <a:highlight>
                  <a:srgbClr val="FFFFFF"/>
                </a:highlight>
                <a:latin typeface="Consolas"/>
              </a:rPr>
              <a:t>));</a:t>
            </a:r>
          </a:p>
          <a:p>
            <a:pPr marL="0" indent="0">
              <a:buNone/>
            </a:pPr>
            <a:r>
              <a:rPr lang="en-IN" dirty="0" smtClean="0">
                <a:solidFill>
                  <a:srgbClr val="000000"/>
                </a:solidFill>
                <a:highlight>
                  <a:srgbClr val="FFFFFF"/>
                </a:highlight>
                <a:latin typeface="Consolas"/>
              </a:rPr>
              <a:t>	</a:t>
            </a:r>
            <a:r>
              <a:rPr lang="en-IN" dirty="0" err="1" smtClean="0">
                <a:solidFill>
                  <a:srgbClr val="000000"/>
                </a:solidFill>
                <a:highlight>
                  <a:srgbClr val="FFFFFF"/>
                </a:highlight>
                <a:latin typeface="Consolas"/>
              </a:rPr>
              <a:t>outfile.write</a:t>
            </a:r>
            <a:r>
              <a:rPr lang="en-IN" dirty="0" smtClean="0">
                <a:solidFill>
                  <a:srgbClr val="000000"/>
                </a:solidFill>
                <a:highlight>
                  <a:srgbClr val="FFFFFF"/>
                </a:highlight>
                <a:latin typeface="Consolas"/>
              </a:rPr>
              <a:t> ((</a:t>
            </a:r>
            <a:r>
              <a:rPr lang="en-IN" dirty="0" smtClean="0">
                <a:solidFill>
                  <a:srgbClr val="0000FF"/>
                </a:solidFill>
                <a:highlight>
                  <a:srgbClr val="FFFFFF"/>
                </a:highlight>
                <a:latin typeface="Consolas"/>
              </a:rPr>
              <a:t>char</a:t>
            </a:r>
            <a:r>
              <a:rPr lang="en-IN" dirty="0" smtClean="0">
                <a:solidFill>
                  <a:srgbClr val="000000"/>
                </a:solidFill>
                <a:highlight>
                  <a:srgbClr val="FFFFFF"/>
                </a:highlight>
                <a:latin typeface="Consolas"/>
              </a:rPr>
              <a:t> </a:t>
            </a:r>
            <a:r>
              <a:rPr lang="en-IN" dirty="0">
                <a:solidFill>
                  <a:srgbClr val="000000"/>
                </a:solidFill>
                <a:highlight>
                  <a:srgbClr val="FFFFFF"/>
                </a:highlight>
                <a:latin typeface="Consolas"/>
              </a:rPr>
              <a:t>*) </a:t>
            </a:r>
            <a:r>
              <a:rPr lang="en-IN" dirty="0" smtClean="0">
                <a:solidFill>
                  <a:srgbClr val="000000"/>
                </a:solidFill>
                <a:highlight>
                  <a:srgbClr val="FFFFFF"/>
                </a:highlight>
                <a:latin typeface="Consolas"/>
              </a:rPr>
              <a:t>&amp;V </a:t>
            </a:r>
            <a:r>
              <a:rPr lang="en-IN" dirty="0">
                <a:solidFill>
                  <a:srgbClr val="000000"/>
                </a:solidFill>
                <a:highlight>
                  <a:srgbClr val="FFFFFF"/>
                </a:highlight>
                <a:latin typeface="Consolas"/>
              </a:rPr>
              <a:t>,</a:t>
            </a:r>
            <a:r>
              <a:rPr lang="en-IN" dirty="0" err="1" smtClean="0">
                <a:solidFill>
                  <a:srgbClr val="0000FF"/>
                </a:solidFill>
                <a:highlight>
                  <a:srgbClr val="FFFFFF"/>
                </a:highlight>
                <a:latin typeface="Consolas"/>
              </a:rPr>
              <a:t>sizeof</a:t>
            </a:r>
            <a:r>
              <a:rPr lang="en-IN" dirty="0" smtClean="0">
                <a:solidFill>
                  <a:srgbClr val="000000"/>
                </a:solidFill>
                <a:highlight>
                  <a:srgbClr val="FFFFFF"/>
                </a:highlight>
                <a:latin typeface="Consolas"/>
              </a:rPr>
              <a:t>(V</a:t>
            </a:r>
            <a:r>
              <a:rPr lang="en-IN" dirty="0">
                <a:solidFill>
                  <a:srgbClr val="000000"/>
                </a:solidFill>
                <a:highlight>
                  <a:srgbClr val="FFFFFF"/>
                </a:highlight>
                <a:latin typeface="Consolas"/>
              </a:rPr>
              <a:t>));</a:t>
            </a:r>
            <a:endParaRPr lang="en-IN" dirty="0" smtClean="0"/>
          </a:p>
          <a:p>
            <a:pPr algn="just"/>
            <a:r>
              <a:rPr lang="en-IN" dirty="0" smtClean="0"/>
              <a:t>These </a:t>
            </a:r>
            <a:r>
              <a:rPr lang="en-IN" dirty="0"/>
              <a:t>functions take two arguments</a:t>
            </a:r>
            <a:r>
              <a:rPr lang="en-IN" dirty="0" smtClean="0"/>
              <a:t>. The </a:t>
            </a:r>
            <a:r>
              <a:rPr lang="en-IN" dirty="0"/>
              <a:t>first is the address of the variable V, and </a:t>
            </a:r>
            <a:r>
              <a:rPr lang="en-IN" dirty="0" smtClean="0"/>
              <a:t>the second </a:t>
            </a:r>
            <a:r>
              <a:rPr lang="en-IN" dirty="0"/>
              <a:t>is the length of that variable in bytes</a:t>
            </a:r>
            <a:r>
              <a:rPr lang="en-IN" dirty="0" smtClean="0"/>
              <a:t>.</a:t>
            </a:r>
          </a:p>
          <a:p>
            <a:pPr algn="just"/>
            <a:r>
              <a:rPr lang="en-IN" dirty="0" smtClean="0"/>
              <a:t>The </a:t>
            </a:r>
            <a:r>
              <a:rPr lang="en-IN" dirty="0"/>
              <a:t>address of the variable must be cast </a:t>
            </a:r>
            <a:r>
              <a:rPr lang="en-IN" dirty="0" smtClean="0"/>
              <a:t>to type </a:t>
            </a:r>
            <a:r>
              <a:rPr lang="en-IN" dirty="0"/>
              <a:t>char*(</a:t>
            </a:r>
            <a:r>
              <a:rPr lang="en-IN" dirty="0" err="1"/>
              <a:t>i.e</a:t>
            </a:r>
            <a:r>
              <a:rPr lang="en-IN" dirty="0"/>
              <a:t> pointer to character type).</a:t>
            </a:r>
          </a:p>
        </p:txBody>
      </p:sp>
    </p:spTree>
    <p:extLst>
      <p:ext uri="{BB962C8B-B14F-4D97-AF65-F5344CB8AC3E}">
        <p14:creationId xmlns:p14="http://schemas.microsoft.com/office/powerpoint/2010/main" val="29434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641308"/>
            <a:ext cx="5724636" cy="6186309"/>
          </a:xfrm>
          <a:prstGeom prst="rect">
            <a:avLst/>
          </a:prstGeom>
        </p:spPr>
        <p:txBody>
          <a:bodyPr wrap="square">
            <a:spAutoFit/>
          </a:bodyPr>
          <a:lstStyle/>
          <a:p>
            <a:r>
              <a:rPr lang="en-IN" sz="2200" dirty="0">
                <a:solidFill>
                  <a:srgbClr val="0000FF"/>
                </a:solidFill>
                <a:highlight>
                  <a:srgbClr val="FFFFFF"/>
                </a:highlight>
                <a:latin typeface="Consolas"/>
              </a:rPr>
              <a:t>class</a:t>
            </a:r>
            <a:r>
              <a:rPr lang="en-IN" sz="2200" dirty="0">
                <a:solidFill>
                  <a:srgbClr val="000000"/>
                </a:solidFill>
                <a:highlight>
                  <a:srgbClr val="FFFFFF"/>
                </a:highlight>
                <a:latin typeface="Consolas"/>
              </a:rPr>
              <a:t> inventory</a:t>
            </a:r>
          </a:p>
          <a:p>
            <a:r>
              <a:rPr lang="en-IN" sz="2200" dirty="0">
                <a:solidFill>
                  <a:srgbClr val="000000"/>
                </a:solidFill>
                <a:highlight>
                  <a:srgbClr val="FFFFFF"/>
                </a:highlight>
                <a:latin typeface="Consolas"/>
              </a:rPr>
              <a:t>{</a:t>
            </a:r>
          </a:p>
          <a:p>
            <a:pPr lvl="1"/>
            <a:r>
              <a:rPr lang="en-IN" sz="2200" dirty="0">
                <a:solidFill>
                  <a:srgbClr val="0000FF"/>
                </a:solidFill>
                <a:highlight>
                  <a:srgbClr val="FFFFFF"/>
                </a:highlight>
                <a:latin typeface="Consolas"/>
              </a:rPr>
              <a:t>char</a:t>
            </a:r>
            <a:r>
              <a:rPr lang="en-IN" sz="2200" dirty="0">
                <a:solidFill>
                  <a:srgbClr val="000000"/>
                </a:solidFill>
                <a:highlight>
                  <a:srgbClr val="FFFFFF"/>
                </a:highlight>
                <a:latin typeface="Consolas"/>
              </a:rPr>
              <a:t> name[10];</a:t>
            </a:r>
          </a:p>
          <a:p>
            <a:pPr lvl="1"/>
            <a:r>
              <a:rPr lang="en-IN" sz="2200" dirty="0">
                <a:solidFill>
                  <a:srgbClr val="0000FF"/>
                </a:solidFill>
                <a:highlight>
                  <a:srgbClr val="FFFFFF"/>
                </a:highlight>
                <a:latin typeface="Consolas"/>
              </a:rPr>
              <a:t>float</a:t>
            </a:r>
            <a:r>
              <a:rPr lang="en-IN" sz="2200" dirty="0">
                <a:solidFill>
                  <a:srgbClr val="000000"/>
                </a:solidFill>
                <a:highlight>
                  <a:srgbClr val="FFFFFF"/>
                </a:highlight>
                <a:latin typeface="Consolas"/>
              </a:rPr>
              <a:t> cost;</a:t>
            </a:r>
          </a:p>
          <a:p>
            <a:pPr lvl="1"/>
            <a:r>
              <a:rPr lang="en-IN" sz="2200" dirty="0">
                <a:solidFill>
                  <a:srgbClr val="0000FF"/>
                </a:solidFill>
                <a:highlight>
                  <a:srgbClr val="FFFFFF"/>
                </a:highlight>
                <a:latin typeface="Consolas"/>
              </a:rPr>
              <a:t>public</a:t>
            </a:r>
            <a:r>
              <a:rPr lang="en-IN" sz="2200" dirty="0">
                <a:solidFill>
                  <a:srgbClr val="000000"/>
                </a:solidFill>
                <a:highlight>
                  <a:srgbClr val="FFFFFF"/>
                </a:highlight>
                <a:latin typeface="Consolas"/>
              </a:rPr>
              <a:t>:</a:t>
            </a:r>
          </a:p>
          <a:p>
            <a:pPr lvl="1"/>
            <a:r>
              <a:rPr lang="en-IN" sz="2200" dirty="0">
                <a:solidFill>
                  <a:srgbClr val="0000FF"/>
                </a:solidFill>
                <a:highlight>
                  <a:srgbClr val="FFFFFF"/>
                </a:highlight>
                <a:latin typeface="Consolas"/>
              </a:rPr>
              <a:t>void</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readdata</a:t>
            </a:r>
            <a:r>
              <a:rPr lang="en-IN" sz="2200" dirty="0">
                <a:solidFill>
                  <a:srgbClr val="000000"/>
                </a:solidFill>
                <a:highlight>
                  <a:srgbClr val="FFFFFF"/>
                </a:highlight>
                <a:latin typeface="Consolas"/>
              </a:rPr>
              <a:t>()</a:t>
            </a:r>
          </a:p>
          <a:p>
            <a:pPr lvl="1"/>
            <a:r>
              <a:rPr lang="en-IN" sz="2200" dirty="0">
                <a:solidFill>
                  <a:srgbClr val="000000"/>
                </a:solidFill>
                <a:highlight>
                  <a:srgbClr val="FFFFFF"/>
                </a:highlight>
                <a:latin typeface="Consolas"/>
              </a:rPr>
              <a:t>{</a:t>
            </a:r>
          </a:p>
          <a:p>
            <a:pPr lvl="2"/>
            <a:r>
              <a:rPr lang="en-IN" sz="2200" dirty="0" err="1">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"Enter Name="</a:t>
            </a:r>
            <a:r>
              <a:rPr lang="en-IN" sz="2200" dirty="0">
                <a:solidFill>
                  <a:srgbClr val="000000"/>
                </a:solidFill>
                <a:highlight>
                  <a:srgbClr val="FFFFFF"/>
                </a:highlight>
                <a:latin typeface="Consolas"/>
              </a:rPr>
              <a:t>;</a:t>
            </a:r>
          </a:p>
          <a:p>
            <a:pPr lvl="2"/>
            <a:r>
              <a:rPr lang="en-IN" sz="2200" dirty="0" err="1">
                <a:solidFill>
                  <a:srgbClr val="000000"/>
                </a:solidFill>
                <a:highlight>
                  <a:srgbClr val="FFFFFF"/>
                </a:highlight>
                <a:latin typeface="Consolas"/>
              </a:rPr>
              <a:t>cin</a:t>
            </a:r>
            <a:r>
              <a:rPr lang="en-IN" sz="2200" dirty="0">
                <a:solidFill>
                  <a:srgbClr val="000000"/>
                </a:solidFill>
                <a:highlight>
                  <a:srgbClr val="FFFFFF"/>
                </a:highlight>
                <a:latin typeface="Consolas"/>
              </a:rPr>
              <a:t>&gt;&gt;name;</a:t>
            </a:r>
          </a:p>
          <a:p>
            <a:pPr lvl="2"/>
            <a:r>
              <a:rPr lang="en-IN" sz="2200" dirty="0" err="1">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"Enter cost="</a:t>
            </a:r>
            <a:r>
              <a:rPr lang="en-IN" sz="2200" dirty="0">
                <a:solidFill>
                  <a:srgbClr val="000000"/>
                </a:solidFill>
                <a:highlight>
                  <a:srgbClr val="FFFFFF"/>
                </a:highlight>
                <a:latin typeface="Consolas"/>
              </a:rPr>
              <a:t>;</a:t>
            </a:r>
          </a:p>
          <a:p>
            <a:pPr lvl="2"/>
            <a:r>
              <a:rPr lang="en-IN" sz="2200" dirty="0" err="1">
                <a:solidFill>
                  <a:srgbClr val="000000"/>
                </a:solidFill>
                <a:highlight>
                  <a:srgbClr val="FFFFFF"/>
                </a:highlight>
                <a:latin typeface="Consolas"/>
              </a:rPr>
              <a:t>cin</a:t>
            </a:r>
            <a:r>
              <a:rPr lang="en-IN" sz="2200" dirty="0">
                <a:solidFill>
                  <a:srgbClr val="000000"/>
                </a:solidFill>
                <a:highlight>
                  <a:srgbClr val="FFFFFF"/>
                </a:highlight>
                <a:latin typeface="Consolas"/>
              </a:rPr>
              <a:t>&gt;&gt;cost;</a:t>
            </a:r>
          </a:p>
          <a:p>
            <a:pPr lvl="1"/>
            <a:r>
              <a:rPr lang="en-IN" sz="2200" dirty="0">
                <a:solidFill>
                  <a:srgbClr val="000000"/>
                </a:solidFill>
                <a:highlight>
                  <a:srgbClr val="FFFFFF"/>
                </a:highlight>
                <a:latin typeface="Consolas"/>
              </a:rPr>
              <a:t>}</a:t>
            </a:r>
          </a:p>
          <a:p>
            <a:pPr lvl="1"/>
            <a:r>
              <a:rPr lang="en-IN" sz="2200" dirty="0">
                <a:solidFill>
                  <a:srgbClr val="0000FF"/>
                </a:solidFill>
                <a:highlight>
                  <a:srgbClr val="FFFFFF"/>
                </a:highlight>
                <a:latin typeface="Consolas"/>
              </a:rPr>
              <a:t>void</a:t>
            </a:r>
            <a:r>
              <a:rPr lang="en-IN" sz="2200" dirty="0">
                <a:solidFill>
                  <a:srgbClr val="000000"/>
                </a:solidFill>
                <a:highlight>
                  <a:srgbClr val="FFFFFF"/>
                </a:highlight>
                <a:latin typeface="Consolas"/>
              </a:rPr>
              <a:t> </a:t>
            </a:r>
            <a:r>
              <a:rPr lang="en-IN" sz="2200" dirty="0" err="1">
                <a:solidFill>
                  <a:srgbClr val="000000"/>
                </a:solidFill>
                <a:highlight>
                  <a:srgbClr val="FFFFFF"/>
                </a:highlight>
                <a:latin typeface="Consolas"/>
              </a:rPr>
              <a:t>displaydata</a:t>
            </a:r>
            <a:r>
              <a:rPr lang="en-IN" sz="2200" dirty="0">
                <a:solidFill>
                  <a:srgbClr val="000000"/>
                </a:solidFill>
                <a:highlight>
                  <a:srgbClr val="FFFFFF"/>
                </a:highlight>
                <a:latin typeface="Consolas"/>
              </a:rPr>
              <a:t>()</a:t>
            </a:r>
          </a:p>
          <a:p>
            <a:pPr lvl="1"/>
            <a:r>
              <a:rPr lang="en-IN" sz="2200" dirty="0">
                <a:solidFill>
                  <a:srgbClr val="000000"/>
                </a:solidFill>
                <a:highlight>
                  <a:srgbClr val="FFFFFF"/>
                </a:highlight>
                <a:latin typeface="Consolas"/>
              </a:rPr>
              <a:t>{</a:t>
            </a:r>
          </a:p>
          <a:p>
            <a:pPr lvl="2"/>
            <a:r>
              <a:rPr lang="en-IN" sz="2200" dirty="0" err="1">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"Name="</a:t>
            </a:r>
            <a:r>
              <a:rPr lang="en-IN" sz="2200" dirty="0">
                <a:solidFill>
                  <a:srgbClr val="000000"/>
                </a:solidFill>
                <a:highlight>
                  <a:srgbClr val="FFFFFF"/>
                </a:highlight>
                <a:latin typeface="Consolas"/>
              </a:rPr>
              <a:t>&lt;&lt;name&lt;&lt;</a:t>
            </a:r>
            <a:r>
              <a:rPr lang="en-IN" sz="2200" dirty="0" err="1">
                <a:solidFill>
                  <a:srgbClr val="000000"/>
                </a:solidFill>
                <a:highlight>
                  <a:srgbClr val="FFFFFF"/>
                </a:highlight>
                <a:latin typeface="Consolas"/>
              </a:rPr>
              <a:t>endl</a:t>
            </a:r>
            <a:r>
              <a:rPr lang="en-IN" sz="2200" dirty="0">
                <a:solidFill>
                  <a:srgbClr val="000000"/>
                </a:solidFill>
                <a:highlight>
                  <a:srgbClr val="FFFFFF"/>
                </a:highlight>
                <a:latin typeface="Consolas"/>
              </a:rPr>
              <a:t>;</a:t>
            </a:r>
          </a:p>
          <a:p>
            <a:pPr lvl="2"/>
            <a:r>
              <a:rPr lang="en-IN" sz="2200" dirty="0" err="1">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"Cost="</a:t>
            </a:r>
            <a:r>
              <a:rPr lang="en-IN" sz="2200" dirty="0">
                <a:solidFill>
                  <a:srgbClr val="000000"/>
                </a:solidFill>
                <a:highlight>
                  <a:srgbClr val="FFFFFF"/>
                </a:highlight>
                <a:latin typeface="Consolas"/>
              </a:rPr>
              <a:t>&lt;&lt;cost;</a:t>
            </a:r>
          </a:p>
          <a:p>
            <a:pPr lvl="1"/>
            <a:r>
              <a:rPr lang="en-IN" sz="2200" dirty="0">
                <a:solidFill>
                  <a:srgbClr val="000000"/>
                </a:solidFill>
                <a:highlight>
                  <a:srgbClr val="FFFFFF"/>
                </a:highlight>
                <a:latin typeface="Consolas"/>
              </a:rPr>
              <a:t>}</a:t>
            </a:r>
          </a:p>
          <a:p>
            <a:r>
              <a:rPr lang="en-IN" sz="2200" dirty="0">
                <a:solidFill>
                  <a:srgbClr val="000000"/>
                </a:solidFill>
                <a:highlight>
                  <a:srgbClr val="FFFFFF"/>
                </a:highlight>
                <a:latin typeface="Consolas"/>
              </a:rPr>
              <a:t>};</a:t>
            </a:r>
            <a:endParaRPr lang="en-IN" sz="2200" dirty="0"/>
          </a:p>
        </p:txBody>
      </p:sp>
      <p:sp>
        <p:nvSpPr>
          <p:cNvPr id="4" name="Title 1"/>
          <p:cNvSpPr txBox="1">
            <a:spLocks/>
          </p:cNvSpPr>
          <p:nvPr/>
        </p:nvSpPr>
        <p:spPr>
          <a:xfrm>
            <a:off x="3041830" y="80628"/>
            <a:ext cx="6012668" cy="8080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dirty="0" smtClean="0"/>
              <a:t>Reading &amp; Writing class objects</a:t>
            </a:r>
            <a:endParaRPr lang="en-IN" sz="3600" dirty="0"/>
          </a:p>
        </p:txBody>
      </p:sp>
    </p:spTree>
    <p:extLst>
      <p:ext uri="{BB962C8B-B14F-4D97-AF65-F5344CB8AC3E}">
        <p14:creationId xmlns:p14="http://schemas.microsoft.com/office/powerpoint/2010/main" val="118942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1830" y="80628"/>
            <a:ext cx="6012668" cy="8080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dirty="0" smtClean="0"/>
              <a:t>Reading &amp; Writing class objects</a:t>
            </a:r>
            <a:endParaRPr lang="en-IN" sz="3600" dirty="0"/>
          </a:p>
        </p:txBody>
      </p:sp>
      <p:sp>
        <p:nvSpPr>
          <p:cNvPr id="5" name="Rectangle 4"/>
          <p:cNvSpPr/>
          <p:nvPr/>
        </p:nvSpPr>
        <p:spPr>
          <a:xfrm>
            <a:off x="251520" y="656692"/>
            <a:ext cx="8640960" cy="6186309"/>
          </a:xfrm>
          <a:prstGeom prst="rect">
            <a:avLst/>
          </a:prstGeom>
        </p:spPr>
        <p:txBody>
          <a:bodyPr wrap="square">
            <a:spAutoFit/>
          </a:bodyPr>
          <a:lstStyle/>
          <a:p>
            <a:r>
              <a:rPr lang="en-IN" sz="2200" dirty="0" err="1">
                <a:solidFill>
                  <a:srgbClr val="0000FF"/>
                </a:solidFill>
                <a:highlight>
                  <a:srgbClr val="FFFFFF"/>
                </a:highlight>
                <a:latin typeface="Consolas"/>
              </a:rPr>
              <a:t>int</a:t>
            </a:r>
            <a:r>
              <a:rPr lang="en-IN" sz="2200" dirty="0">
                <a:solidFill>
                  <a:srgbClr val="000000"/>
                </a:solidFill>
                <a:highlight>
                  <a:srgbClr val="FFFFFF"/>
                </a:highlight>
                <a:latin typeface="Consolas"/>
              </a:rPr>
              <a:t> main()</a:t>
            </a:r>
          </a:p>
          <a:p>
            <a:r>
              <a:rPr lang="en-IN" sz="2200" dirty="0">
                <a:solidFill>
                  <a:srgbClr val="000000"/>
                </a:solidFill>
                <a:highlight>
                  <a:srgbClr val="FFFFFF"/>
                </a:highlight>
                <a:latin typeface="Consolas"/>
              </a:rPr>
              <a:t>{</a:t>
            </a:r>
          </a:p>
          <a:p>
            <a:pPr lvl="1"/>
            <a:r>
              <a:rPr lang="en-IN" sz="2200" dirty="0">
                <a:solidFill>
                  <a:srgbClr val="000000"/>
                </a:solidFill>
                <a:highlight>
                  <a:srgbClr val="FFFFFF"/>
                </a:highlight>
                <a:latin typeface="Consolas"/>
              </a:rPr>
              <a:t>inventory ob1;</a:t>
            </a:r>
          </a:p>
          <a:p>
            <a:pPr lvl="1"/>
            <a:r>
              <a:rPr lang="en-IN" sz="2200" dirty="0" err="1">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"Enter details of product\n"</a:t>
            </a:r>
            <a:r>
              <a:rPr lang="en-IN" sz="2200" dirty="0">
                <a:solidFill>
                  <a:srgbClr val="000000"/>
                </a:solidFill>
                <a:highlight>
                  <a:srgbClr val="FFFFFF"/>
                </a:highlight>
                <a:latin typeface="Consolas"/>
              </a:rPr>
              <a:t>;</a:t>
            </a:r>
          </a:p>
          <a:p>
            <a:pPr lvl="1"/>
            <a:endParaRPr lang="en-IN" sz="2200" dirty="0">
              <a:solidFill>
                <a:srgbClr val="000000"/>
              </a:solidFill>
              <a:highlight>
                <a:srgbClr val="FFFFFF"/>
              </a:highlight>
              <a:latin typeface="Consolas"/>
            </a:endParaRPr>
          </a:p>
          <a:p>
            <a:pPr lvl="1"/>
            <a:r>
              <a:rPr lang="en-IN" sz="2200" dirty="0" err="1">
                <a:solidFill>
                  <a:srgbClr val="000000"/>
                </a:solidFill>
                <a:highlight>
                  <a:srgbClr val="FFFFFF"/>
                </a:highlight>
                <a:latin typeface="Consolas"/>
              </a:rPr>
              <a:t>fstream</a:t>
            </a:r>
            <a:r>
              <a:rPr lang="en-IN" sz="2200" dirty="0">
                <a:solidFill>
                  <a:srgbClr val="000000"/>
                </a:solidFill>
                <a:highlight>
                  <a:srgbClr val="FFFFFF"/>
                </a:highlight>
                <a:latin typeface="Consolas"/>
              </a:rPr>
              <a:t> file;</a:t>
            </a:r>
          </a:p>
          <a:p>
            <a:pPr lvl="1"/>
            <a:r>
              <a:rPr lang="en-IN" sz="2200" dirty="0" err="1">
                <a:solidFill>
                  <a:srgbClr val="000000"/>
                </a:solidFill>
                <a:highlight>
                  <a:srgbClr val="FFFFFF"/>
                </a:highlight>
                <a:latin typeface="Consolas"/>
              </a:rPr>
              <a:t>file.open</a:t>
            </a:r>
            <a:r>
              <a:rPr lang="en-IN" sz="2200" dirty="0">
                <a:solidFill>
                  <a:srgbClr val="000000"/>
                </a:solidFill>
                <a:highlight>
                  <a:srgbClr val="FFFFFF"/>
                </a:highlight>
                <a:latin typeface="Consolas"/>
              </a:rPr>
              <a:t>(</a:t>
            </a:r>
            <a:r>
              <a:rPr lang="en-IN" sz="2200" dirty="0">
                <a:solidFill>
                  <a:srgbClr val="A31515"/>
                </a:solidFill>
                <a:highlight>
                  <a:srgbClr val="FFFFFF"/>
                </a:highlight>
                <a:latin typeface="Consolas"/>
              </a:rPr>
              <a:t>"stock.txt"</a:t>
            </a:r>
            <a:r>
              <a:rPr lang="en-IN" sz="2200" dirty="0">
                <a:solidFill>
                  <a:srgbClr val="000000"/>
                </a:solidFill>
                <a:highlight>
                  <a:srgbClr val="FFFFFF"/>
                </a:highlight>
                <a:latin typeface="Consolas"/>
              </a:rPr>
              <a:t>,</a:t>
            </a:r>
            <a:r>
              <a:rPr lang="en-IN" sz="2200" dirty="0" err="1">
                <a:solidFill>
                  <a:srgbClr val="000000"/>
                </a:solidFill>
                <a:highlight>
                  <a:srgbClr val="FFFFFF"/>
                </a:highlight>
                <a:latin typeface="Consolas"/>
              </a:rPr>
              <a:t>ios</a:t>
            </a:r>
            <a:r>
              <a:rPr lang="en-IN" sz="2200" dirty="0">
                <a:solidFill>
                  <a:srgbClr val="000000"/>
                </a:solidFill>
                <a:highlight>
                  <a:srgbClr val="FFFFFF"/>
                </a:highlight>
                <a:latin typeface="Consolas"/>
              </a:rPr>
              <a:t>::in | </a:t>
            </a:r>
            <a:r>
              <a:rPr lang="en-IN" sz="2200" dirty="0" err="1">
                <a:solidFill>
                  <a:srgbClr val="000000"/>
                </a:solidFill>
                <a:highlight>
                  <a:srgbClr val="FFFFFF"/>
                </a:highlight>
                <a:latin typeface="Consolas"/>
              </a:rPr>
              <a:t>ios</a:t>
            </a:r>
            <a:r>
              <a:rPr lang="en-IN" sz="2200" dirty="0">
                <a:solidFill>
                  <a:srgbClr val="000000"/>
                </a:solidFill>
                <a:highlight>
                  <a:srgbClr val="FFFFFF"/>
                </a:highlight>
                <a:latin typeface="Consolas"/>
              </a:rPr>
              <a:t>::app);</a:t>
            </a:r>
          </a:p>
          <a:p>
            <a:pPr lvl="1"/>
            <a:endParaRPr lang="en-IN" sz="2200" dirty="0">
              <a:solidFill>
                <a:srgbClr val="000000"/>
              </a:solidFill>
              <a:highlight>
                <a:srgbClr val="FFFFFF"/>
              </a:highlight>
              <a:latin typeface="Consolas"/>
            </a:endParaRPr>
          </a:p>
          <a:p>
            <a:pPr lvl="1"/>
            <a:r>
              <a:rPr lang="en-IN" sz="2200" dirty="0">
                <a:solidFill>
                  <a:srgbClr val="000000"/>
                </a:solidFill>
                <a:highlight>
                  <a:srgbClr val="FFFFFF"/>
                </a:highlight>
                <a:latin typeface="Consolas"/>
              </a:rPr>
              <a:t>ob1.readdata();</a:t>
            </a:r>
          </a:p>
          <a:p>
            <a:pPr lvl="1"/>
            <a:r>
              <a:rPr lang="en-IN" sz="2200" dirty="0" err="1">
                <a:solidFill>
                  <a:srgbClr val="000000"/>
                </a:solidFill>
                <a:highlight>
                  <a:srgbClr val="FFFFFF"/>
                </a:highlight>
                <a:latin typeface="Consolas"/>
              </a:rPr>
              <a:t>file.write</a:t>
            </a:r>
            <a:r>
              <a:rPr lang="en-IN" sz="2200" dirty="0">
                <a:solidFill>
                  <a:srgbClr val="000000"/>
                </a:solidFill>
                <a:highlight>
                  <a:srgbClr val="FFFFFF"/>
                </a:highlight>
                <a:latin typeface="Consolas"/>
              </a:rPr>
              <a:t>((</a:t>
            </a:r>
            <a:r>
              <a:rPr lang="en-IN" sz="2200" dirty="0">
                <a:solidFill>
                  <a:srgbClr val="0000FF"/>
                </a:solidFill>
                <a:highlight>
                  <a:srgbClr val="FFFFFF"/>
                </a:highlight>
                <a:latin typeface="Consolas"/>
              </a:rPr>
              <a:t>char</a:t>
            </a:r>
            <a:r>
              <a:rPr lang="en-IN" sz="2200" dirty="0">
                <a:solidFill>
                  <a:srgbClr val="000000"/>
                </a:solidFill>
                <a:highlight>
                  <a:srgbClr val="FFFFFF"/>
                </a:highlight>
                <a:latin typeface="Consolas"/>
              </a:rPr>
              <a:t> *)&amp;ob1,</a:t>
            </a:r>
            <a:r>
              <a:rPr lang="en-IN" sz="2200" dirty="0">
                <a:solidFill>
                  <a:srgbClr val="0000FF"/>
                </a:solidFill>
                <a:highlight>
                  <a:srgbClr val="FFFFFF"/>
                </a:highlight>
                <a:latin typeface="Consolas"/>
              </a:rPr>
              <a:t>sizeof</a:t>
            </a:r>
            <a:r>
              <a:rPr lang="en-IN" sz="2200" dirty="0">
                <a:solidFill>
                  <a:srgbClr val="000000"/>
                </a:solidFill>
                <a:highlight>
                  <a:srgbClr val="FFFFFF"/>
                </a:highlight>
                <a:latin typeface="Consolas"/>
              </a:rPr>
              <a:t>(ob1));</a:t>
            </a:r>
          </a:p>
          <a:p>
            <a:pPr lvl="1"/>
            <a:endParaRPr lang="en-IN" sz="2200" dirty="0" smtClean="0">
              <a:solidFill>
                <a:srgbClr val="000000"/>
              </a:solidFill>
              <a:highlight>
                <a:srgbClr val="FFFFFF"/>
              </a:highlight>
              <a:latin typeface="Consolas"/>
            </a:endParaRPr>
          </a:p>
          <a:p>
            <a:pPr lvl="1"/>
            <a:r>
              <a:rPr lang="en-IN" sz="2200" dirty="0" err="1" smtClean="0">
                <a:solidFill>
                  <a:srgbClr val="000000"/>
                </a:solidFill>
                <a:highlight>
                  <a:srgbClr val="FFFFFF"/>
                </a:highlight>
                <a:latin typeface="Consolas"/>
              </a:rPr>
              <a:t>file.seekg</a:t>
            </a:r>
            <a:r>
              <a:rPr lang="en-IN" sz="2200" dirty="0" smtClean="0">
                <a:solidFill>
                  <a:srgbClr val="000000"/>
                </a:solidFill>
                <a:highlight>
                  <a:srgbClr val="FFFFFF"/>
                </a:highlight>
                <a:latin typeface="Consolas"/>
              </a:rPr>
              <a:t>(0</a:t>
            </a:r>
            <a:r>
              <a:rPr lang="en-IN" sz="2200" dirty="0">
                <a:solidFill>
                  <a:srgbClr val="000000"/>
                </a:solidFill>
                <a:highlight>
                  <a:srgbClr val="FFFFFF"/>
                </a:highlight>
                <a:latin typeface="Consolas"/>
              </a:rPr>
              <a:t>);</a:t>
            </a:r>
          </a:p>
          <a:p>
            <a:pPr lvl="1"/>
            <a:endParaRPr lang="en-IN" sz="2200" dirty="0" smtClean="0">
              <a:solidFill>
                <a:srgbClr val="000000"/>
              </a:solidFill>
              <a:highlight>
                <a:srgbClr val="FFFFFF"/>
              </a:highlight>
              <a:latin typeface="Consolas"/>
            </a:endParaRPr>
          </a:p>
          <a:p>
            <a:pPr lvl="1"/>
            <a:r>
              <a:rPr lang="en-IN" sz="2200" dirty="0" err="1" smtClean="0">
                <a:solidFill>
                  <a:srgbClr val="000000"/>
                </a:solidFill>
                <a:highlight>
                  <a:srgbClr val="FFFFFF"/>
                </a:highlight>
                <a:latin typeface="Consolas"/>
              </a:rPr>
              <a:t>file.read</a:t>
            </a:r>
            <a:r>
              <a:rPr lang="en-IN" sz="2200" dirty="0">
                <a:solidFill>
                  <a:srgbClr val="000000"/>
                </a:solidFill>
                <a:highlight>
                  <a:srgbClr val="FFFFFF"/>
                </a:highlight>
                <a:latin typeface="Consolas"/>
              </a:rPr>
              <a:t>((</a:t>
            </a:r>
            <a:r>
              <a:rPr lang="en-IN" sz="2200" dirty="0">
                <a:solidFill>
                  <a:srgbClr val="0000FF"/>
                </a:solidFill>
                <a:highlight>
                  <a:srgbClr val="FFFFFF"/>
                </a:highlight>
                <a:latin typeface="Consolas"/>
              </a:rPr>
              <a:t>char</a:t>
            </a:r>
            <a:r>
              <a:rPr lang="en-IN" sz="2200" dirty="0">
                <a:solidFill>
                  <a:srgbClr val="000000"/>
                </a:solidFill>
                <a:highlight>
                  <a:srgbClr val="FFFFFF"/>
                </a:highlight>
                <a:latin typeface="Consolas"/>
              </a:rPr>
              <a:t> *)&amp;ob1,</a:t>
            </a:r>
            <a:r>
              <a:rPr lang="en-IN" sz="2200" dirty="0">
                <a:solidFill>
                  <a:srgbClr val="0000FF"/>
                </a:solidFill>
                <a:highlight>
                  <a:srgbClr val="FFFFFF"/>
                </a:highlight>
                <a:latin typeface="Consolas"/>
              </a:rPr>
              <a:t>sizeof</a:t>
            </a:r>
            <a:r>
              <a:rPr lang="en-IN" sz="2200" dirty="0">
                <a:solidFill>
                  <a:srgbClr val="000000"/>
                </a:solidFill>
                <a:highlight>
                  <a:srgbClr val="FFFFFF"/>
                </a:highlight>
                <a:latin typeface="Consolas"/>
              </a:rPr>
              <a:t>(ob1));</a:t>
            </a:r>
          </a:p>
          <a:p>
            <a:pPr lvl="1"/>
            <a:endParaRPr lang="en-IN" sz="2200" dirty="0">
              <a:solidFill>
                <a:srgbClr val="000000"/>
              </a:solidFill>
              <a:highlight>
                <a:srgbClr val="FFFFFF"/>
              </a:highlight>
              <a:latin typeface="Consolas"/>
            </a:endParaRPr>
          </a:p>
          <a:p>
            <a:pPr lvl="1"/>
            <a:r>
              <a:rPr lang="en-IN" sz="2200" dirty="0">
                <a:solidFill>
                  <a:srgbClr val="000000"/>
                </a:solidFill>
                <a:highlight>
                  <a:srgbClr val="FFFFFF"/>
                </a:highlight>
                <a:latin typeface="Consolas"/>
              </a:rPr>
              <a:t>ob1.displaydata();</a:t>
            </a:r>
          </a:p>
          <a:p>
            <a:pPr lvl="1"/>
            <a:r>
              <a:rPr lang="en-IN" sz="2200" dirty="0" err="1">
                <a:solidFill>
                  <a:srgbClr val="000000"/>
                </a:solidFill>
                <a:highlight>
                  <a:srgbClr val="FFFFFF"/>
                </a:highlight>
                <a:latin typeface="Consolas"/>
              </a:rPr>
              <a:t>file.close</a:t>
            </a:r>
            <a:r>
              <a:rPr lang="en-IN" sz="2200" dirty="0">
                <a:solidFill>
                  <a:srgbClr val="000000"/>
                </a:solidFill>
                <a:highlight>
                  <a:srgbClr val="FFFFFF"/>
                </a:highlight>
                <a:latin typeface="Consolas"/>
              </a:rPr>
              <a:t>();</a:t>
            </a:r>
          </a:p>
          <a:p>
            <a:r>
              <a:rPr lang="en-IN" sz="2200" dirty="0" smtClean="0">
                <a:solidFill>
                  <a:srgbClr val="000000"/>
                </a:solidFill>
                <a:highlight>
                  <a:srgbClr val="FFFFFF"/>
                </a:highlight>
                <a:latin typeface="Consolas"/>
              </a:rPr>
              <a:t>}</a:t>
            </a:r>
            <a:endParaRPr lang="en-IN" sz="2200" dirty="0"/>
          </a:p>
        </p:txBody>
      </p:sp>
    </p:spTree>
    <p:extLst>
      <p:ext uri="{BB962C8B-B14F-4D97-AF65-F5344CB8AC3E}">
        <p14:creationId xmlns:p14="http://schemas.microsoft.com/office/powerpoint/2010/main" val="320827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483768" y="764704"/>
            <a:ext cx="4225652" cy="4766029"/>
            <a:chOff x="2627784" y="908720"/>
            <a:chExt cx="4225652" cy="4766029"/>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908720"/>
              <a:ext cx="3932092" cy="4739944"/>
            </a:xfrm>
            <a:prstGeom prst="rect">
              <a:avLst/>
            </a:prstGeom>
          </p:spPr>
        </p:pic>
        <p:sp>
          <p:nvSpPr>
            <p:cNvPr id="4" name="TextBox 3"/>
            <p:cNvSpPr txBox="1"/>
            <p:nvPr/>
          </p:nvSpPr>
          <p:spPr>
            <a:xfrm>
              <a:off x="6407543" y="4566753"/>
              <a:ext cx="445893" cy="1107996"/>
            </a:xfrm>
            <a:prstGeom prst="rect">
              <a:avLst/>
            </a:prstGeom>
            <a:noFill/>
          </p:spPr>
          <p:txBody>
            <a:bodyPr wrap="square" rtlCol="0">
              <a:spAutoFit/>
            </a:bodyPr>
            <a:lstStyle/>
            <a:p>
              <a:r>
                <a:rPr lang="en-IN" sz="6600" b="1" dirty="0" smtClean="0">
                  <a:latin typeface="Arial Narrow" panose="020B0606020202030204" pitchFamily="34" charset="0"/>
                </a:rPr>
                <a:t>?</a:t>
              </a:r>
              <a:endParaRPr lang="en-IN" sz="6600" b="1" dirty="0">
                <a:latin typeface="Arial Narrow" panose="020B0606020202030204" pitchFamily="34" charset="0"/>
              </a:endParaRPr>
            </a:p>
          </p:txBody>
        </p:sp>
      </p:grpSp>
    </p:spTree>
    <p:extLst>
      <p:ext uri="{BB962C8B-B14F-4D97-AF65-F5344CB8AC3E}">
        <p14:creationId xmlns:p14="http://schemas.microsoft.com/office/powerpoint/2010/main" val="620469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 of streams</a:t>
            </a:r>
            <a:endParaRPr lang="en-IN" dirty="0"/>
          </a:p>
        </p:txBody>
      </p:sp>
      <p:sp>
        <p:nvSpPr>
          <p:cNvPr id="3" name="Content Placeholder 2"/>
          <p:cNvSpPr>
            <a:spLocks noGrp="1"/>
          </p:cNvSpPr>
          <p:nvPr>
            <p:ph idx="1"/>
          </p:nvPr>
        </p:nvSpPr>
        <p:spPr>
          <a:xfrm>
            <a:off x="5292080" y="990600"/>
            <a:ext cx="3661420" cy="5334000"/>
          </a:xfrm>
        </p:spPr>
        <p:txBody>
          <a:bodyPr>
            <a:normAutofit lnSpcReduction="10000"/>
          </a:bodyPr>
          <a:lstStyle/>
          <a:p>
            <a:pPr algn="just"/>
            <a:r>
              <a:rPr lang="en-IN" dirty="0"/>
              <a:t>A </a:t>
            </a:r>
            <a:r>
              <a:rPr lang="en-IN" b="1" dirty="0">
                <a:solidFill>
                  <a:schemeClr val="accent1">
                    <a:lumMod val="75000"/>
                  </a:schemeClr>
                </a:solidFill>
              </a:rPr>
              <a:t>stream</a:t>
            </a:r>
            <a:r>
              <a:rPr lang="en-IN" i="1" dirty="0"/>
              <a:t> </a:t>
            </a:r>
            <a:r>
              <a:rPr lang="en-IN" dirty="0"/>
              <a:t>is a general name given to a flow of data. </a:t>
            </a:r>
            <a:endParaRPr lang="en-IN" dirty="0" smtClean="0"/>
          </a:p>
          <a:p>
            <a:pPr algn="just"/>
            <a:r>
              <a:rPr lang="en-IN" dirty="0" smtClean="0"/>
              <a:t>A </a:t>
            </a:r>
            <a:r>
              <a:rPr lang="en-IN" b="1" dirty="0" smtClean="0">
                <a:solidFill>
                  <a:schemeClr val="accent1">
                    <a:lumMod val="75000"/>
                  </a:schemeClr>
                </a:solidFill>
              </a:rPr>
              <a:t>stream</a:t>
            </a:r>
            <a:r>
              <a:rPr lang="en-IN" dirty="0" smtClean="0"/>
              <a:t> is a sequence of bytes.</a:t>
            </a:r>
          </a:p>
          <a:p>
            <a:pPr algn="just"/>
            <a:r>
              <a:rPr lang="en-IN" dirty="0" smtClean="0"/>
              <a:t>The source stream that provides data to programs is called </a:t>
            </a:r>
            <a:r>
              <a:rPr lang="en-IN" b="1" dirty="0" smtClean="0">
                <a:solidFill>
                  <a:schemeClr val="accent1">
                    <a:lumMod val="75000"/>
                  </a:schemeClr>
                </a:solidFill>
              </a:rPr>
              <a:t>input stream</a:t>
            </a:r>
            <a:r>
              <a:rPr lang="en-IN" dirty="0" smtClean="0"/>
              <a:t>.</a:t>
            </a:r>
          </a:p>
          <a:p>
            <a:pPr algn="just"/>
            <a:r>
              <a:rPr lang="en-IN" dirty="0" smtClean="0"/>
              <a:t>The destination stream receives output from the program is called </a:t>
            </a:r>
            <a:r>
              <a:rPr lang="en-IN" b="1" dirty="0" smtClean="0">
                <a:solidFill>
                  <a:schemeClr val="accent1">
                    <a:lumMod val="75000"/>
                  </a:schemeClr>
                </a:solidFill>
              </a:rPr>
              <a:t>output stream</a:t>
            </a:r>
            <a:r>
              <a:rPr lang="en-IN" dirty="0" smtClean="0"/>
              <a:t>. </a:t>
            </a:r>
          </a:p>
        </p:txBody>
      </p:sp>
      <p:pic>
        <p:nvPicPr>
          <p:cNvPr id="1026" name="Picture 2" descr="C:\Users\RUPESH-PC\Desktop\dump\IOstrea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224" y="944724"/>
            <a:ext cx="5472608" cy="399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29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wipe(up)">
                                      <p:cBhvr>
                                        <p:cTn id="2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 of streams(</a:t>
            </a:r>
            <a:r>
              <a:rPr lang="en-IN" dirty="0" err="1" smtClean="0"/>
              <a:t>Cont</a:t>
            </a:r>
            <a:r>
              <a:rPr lang="en-IN" dirty="0" smtClean="0"/>
              <a:t>…)</a:t>
            </a:r>
            <a:endParaRPr lang="en-IN" dirty="0"/>
          </a:p>
        </p:txBody>
      </p:sp>
      <p:sp>
        <p:nvSpPr>
          <p:cNvPr id="3" name="Content Placeholder 2"/>
          <p:cNvSpPr>
            <a:spLocks noGrp="1"/>
          </p:cNvSpPr>
          <p:nvPr>
            <p:ph idx="1"/>
          </p:nvPr>
        </p:nvSpPr>
        <p:spPr/>
        <p:txBody>
          <a:bodyPr/>
          <a:lstStyle/>
          <a:p>
            <a:pPr algn="just"/>
            <a:r>
              <a:rPr lang="en-IN" dirty="0"/>
              <a:t>In C++ a stream is represented by an object of a particular class. </a:t>
            </a:r>
          </a:p>
          <a:p>
            <a:pPr algn="just"/>
            <a:r>
              <a:rPr lang="en-IN" dirty="0"/>
              <a:t>So far we’ve used the </a:t>
            </a:r>
            <a:r>
              <a:rPr lang="en-IN" b="1" dirty="0" err="1">
                <a:solidFill>
                  <a:schemeClr val="accent1">
                    <a:lumMod val="75000"/>
                  </a:schemeClr>
                </a:solidFill>
              </a:rPr>
              <a:t>cin</a:t>
            </a:r>
            <a:r>
              <a:rPr lang="en-IN" dirty="0"/>
              <a:t> and </a:t>
            </a:r>
            <a:r>
              <a:rPr lang="en-IN" b="1" dirty="0" err="1">
                <a:solidFill>
                  <a:schemeClr val="accent1">
                    <a:lumMod val="75000"/>
                  </a:schemeClr>
                </a:solidFill>
              </a:rPr>
              <a:t>cout</a:t>
            </a:r>
            <a:r>
              <a:rPr lang="en-IN" dirty="0"/>
              <a:t> stream objects. </a:t>
            </a:r>
          </a:p>
          <a:p>
            <a:pPr algn="just"/>
            <a:r>
              <a:rPr lang="en-IN" dirty="0"/>
              <a:t>Different streams are used to represent different kinds of data flow. </a:t>
            </a:r>
          </a:p>
          <a:p>
            <a:pPr algn="just"/>
            <a:r>
              <a:rPr lang="en-IN" dirty="0" smtClean="0"/>
              <a:t>The classes used for input/output to the </a:t>
            </a:r>
            <a:r>
              <a:rPr lang="en-IN" b="1" dirty="0" smtClean="0">
                <a:solidFill>
                  <a:schemeClr val="accent1">
                    <a:lumMod val="75000"/>
                  </a:schemeClr>
                </a:solidFill>
              </a:rPr>
              <a:t>devices</a:t>
            </a:r>
            <a:r>
              <a:rPr lang="en-IN" dirty="0" smtClean="0"/>
              <a:t> are declared in the </a:t>
            </a:r>
            <a:r>
              <a:rPr lang="en-IN" b="1" dirty="0" smtClean="0">
                <a:solidFill>
                  <a:schemeClr val="accent1">
                    <a:lumMod val="75000"/>
                  </a:schemeClr>
                </a:solidFill>
              </a:rPr>
              <a:t>IOSTREAM </a:t>
            </a:r>
            <a:r>
              <a:rPr lang="en-IN" dirty="0" smtClean="0"/>
              <a:t>file.</a:t>
            </a:r>
          </a:p>
          <a:p>
            <a:pPr algn="just"/>
            <a:r>
              <a:rPr lang="en-IN" dirty="0" smtClean="0"/>
              <a:t>The classes used for </a:t>
            </a:r>
            <a:r>
              <a:rPr lang="en-IN" b="1" dirty="0">
                <a:solidFill>
                  <a:schemeClr val="accent1">
                    <a:lumMod val="75000"/>
                  </a:schemeClr>
                </a:solidFill>
              </a:rPr>
              <a:t>disk file </a:t>
            </a:r>
            <a:r>
              <a:rPr lang="en-IN" dirty="0" smtClean="0"/>
              <a:t>are declared in the </a:t>
            </a:r>
            <a:r>
              <a:rPr lang="en-IN" b="1" dirty="0">
                <a:solidFill>
                  <a:schemeClr val="accent1">
                    <a:lumMod val="75000"/>
                  </a:schemeClr>
                </a:solidFill>
              </a:rPr>
              <a:t>FSTREAM</a:t>
            </a:r>
            <a:r>
              <a:rPr lang="en-IN" dirty="0" smtClean="0"/>
              <a:t> file.</a:t>
            </a:r>
          </a:p>
          <a:p>
            <a:endParaRPr lang="en-IN" dirty="0"/>
          </a:p>
        </p:txBody>
      </p:sp>
    </p:spTree>
    <p:extLst>
      <p:ext uri="{BB962C8B-B14F-4D97-AF65-F5344CB8AC3E}">
        <p14:creationId xmlns:p14="http://schemas.microsoft.com/office/powerpoint/2010/main" val="138196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input output streams</a:t>
            </a:r>
            <a:endParaRPr lang="en-IN" dirty="0"/>
          </a:p>
        </p:txBody>
      </p:sp>
      <p:grpSp>
        <p:nvGrpSpPr>
          <p:cNvPr id="5" name="Group 4"/>
          <p:cNvGrpSpPr/>
          <p:nvPr/>
        </p:nvGrpSpPr>
        <p:grpSpPr>
          <a:xfrm>
            <a:off x="1734185" y="1815465"/>
            <a:ext cx="5675630" cy="3227070"/>
            <a:chOff x="0" y="0"/>
            <a:chExt cx="5676138" cy="3227070"/>
          </a:xfrm>
        </p:grpSpPr>
        <p:grpSp>
          <p:nvGrpSpPr>
            <p:cNvPr id="6" name="Group 5"/>
            <p:cNvGrpSpPr/>
            <p:nvPr/>
          </p:nvGrpSpPr>
          <p:grpSpPr>
            <a:xfrm>
              <a:off x="0" y="0"/>
              <a:ext cx="5676138" cy="2533650"/>
              <a:chOff x="0" y="0"/>
              <a:chExt cx="5676138" cy="2533650"/>
            </a:xfrm>
          </p:grpSpPr>
          <p:sp>
            <p:nvSpPr>
              <p:cNvPr id="8" name="Text Box 2"/>
              <p:cNvSpPr txBox="1">
                <a:spLocks noChangeArrowheads="1"/>
              </p:cNvSpPr>
              <p:nvPr/>
            </p:nvSpPr>
            <p:spPr bwMode="auto">
              <a:xfrm>
                <a:off x="2038350" y="0"/>
                <a:ext cx="1885950" cy="47244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nSpc>
                    <a:spcPct val="115000"/>
                  </a:lnSpc>
                  <a:spcBef>
                    <a:spcPts val="0"/>
                  </a:spcBef>
                  <a:spcAft>
                    <a:spcPts val="0"/>
                  </a:spcAft>
                </a:pPr>
                <a:r>
                  <a:rPr lang="en-IN" sz="2400">
                    <a:effectLst/>
                    <a:latin typeface="Calibri"/>
                    <a:ea typeface="Calibri"/>
                    <a:cs typeface="Shruti"/>
                  </a:rPr>
                  <a:t>Input stream</a:t>
                </a:r>
                <a:endParaRPr lang="en-IN" sz="1100">
                  <a:effectLst/>
                  <a:latin typeface="Calibri"/>
                  <a:ea typeface="Calibri"/>
                  <a:cs typeface="Shruti"/>
                </a:endParaRPr>
              </a:p>
            </p:txBody>
          </p:sp>
          <p:grpSp>
            <p:nvGrpSpPr>
              <p:cNvPr id="9" name="Group 8"/>
              <p:cNvGrpSpPr/>
              <p:nvPr/>
            </p:nvGrpSpPr>
            <p:grpSpPr>
              <a:xfrm>
                <a:off x="0" y="251460"/>
                <a:ext cx="5676138" cy="2282190"/>
                <a:chOff x="0" y="0"/>
                <a:chExt cx="5676138" cy="2282190"/>
              </a:xfrm>
            </p:grpSpPr>
            <p:sp>
              <p:nvSpPr>
                <p:cNvPr id="10" name="Text Box 2"/>
                <p:cNvSpPr txBox="1">
                  <a:spLocks noChangeArrowheads="1"/>
                </p:cNvSpPr>
                <p:nvPr/>
              </p:nvSpPr>
              <p:spPr bwMode="auto">
                <a:xfrm>
                  <a:off x="1992630" y="1341120"/>
                  <a:ext cx="2026920" cy="47244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nSpc>
                      <a:spcPct val="115000"/>
                    </a:lnSpc>
                    <a:spcBef>
                      <a:spcPts val="0"/>
                    </a:spcBef>
                    <a:spcAft>
                      <a:spcPts val="0"/>
                    </a:spcAft>
                  </a:pPr>
                  <a:r>
                    <a:rPr lang="en-IN" sz="2400">
                      <a:effectLst/>
                      <a:latin typeface="Calibri"/>
                      <a:ea typeface="Calibri"/>
                      <a:cs typeface="Shruti"/>
                    </a:rPr>
                    <a:t>Output stream</a:t>
                  </a:r>
                  <a:endParaRPr lang="en-IN" sz="1100">
                    <a:effectLst/>
                    <a:latin typeface="Calibri"/>
                    <a:ea typeface="Calibri"/>
                    <a:cs typeface="Shruti"/>
                  </a:endParaRPr>
                </a:p>
              </p:txBody>
            </p:sp>
            <p:sp>
              <p:nvSpPr>
                <p:cNvPr id="11" name="Rectangle 10"/>
                <p:cNvSpPr/>
                <p:nvPr/>
              </p:nvSpPr>
              <p:spPr>
                <a:xfrm>
                  <a:off x="0" y="0"/>
                  <a:ext cx="1207770" cy="71247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2000">
                      <a:solidFill>
                        <a:srgbClr val="000000"/>
                      </a:solidFill>
                      <a:effectLst/>
                      <a:ea typeface="Calibri"/>
                      <a:cs typeface="Shruti"/>
                    </a:rPr>
                    <a:t>Input</a:t>
                  </a:r>
                  <a:endParaRPr lang="en-IN" sz="1100">
                    <a:effectLst/>
                    <a:ea typeface="Calibri"/>
                    <a:cs typeface="Shruti"/>
                  </a:endParaRPr>
                </a:p>
                <a:p>
                  <a:pPr marL="0" marR="0" algn="ctr">
                    <a:lnSpc>
                      <a:spcPct val="115000"/>
                    </a:lnSpc>
                    <a:spcBef>
                      <a:spcPts val="0"/>
                    </a:spcBef>
                    <a:spcAft>
                      <a:spcPts val="0"/>
                    </a:spcAft>
                  </a:pPr>
                  <a:r>
                    <a:rPr lang="en-IN" sz="2000">
                      <a:solidFill>
                        <a:srgbClr val="000000"/>
                      </a:solidFill>
                      <a:effectLst/>
                      <a:ea typeface="Calibri"/>
                      <a:cs typeface="Shruti"/>
                    </a:rPr>
                    <a:t>device</a:t>
                  </a:r>
                  <a:endParaRPr lang="en-IN" sz="1100">
                    <a:effectLst/>
                    <a:ea typeface="Calibri"/>
                    <a:cs typeface="Shruti"/>
                  </a:endParaRPr>
                </a:p>
              </p:txBody>
            </p:sp>
            <p:sp>
              <p:nvSpPr>
                <p:cNvPr id="12" name="Rectangle 11"/>
                <p:cNvSpPr/>
                <p:nvPr/>
              </p:nvSpPr>
              <p:spPr>
                <a:xfrm>
                  <a:off x="22860" y="1569720"/>
                  <a:ext cx="1207770" cy="71247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2000">
                      <a:solidFill>
                        <a:srgbClr val="000000"/>
                      </a:solidFill>
                      <a:effectLst/>
                      <a:ea typeface="Calibri"/>
                      <a:cs typeface="Shruti"/>
                    </a:rPr>
                    <a:t>Output</a:t>
                  </a:r>
                  <a:endParaRPr lang="en-IN" sz="1100">
                    <a:effectLst/>
                    <a:ea typeface="Calibri"/>
                    <a:cs typeface="Shruti"/>
                  </a:endParaRPr>
                </a:p>
                <a:p>
                  <a:pPr marL="0" marR="0" algn="ctr">
                    <a:lnSpc>
                      <a:spcPct val="115000"/>
                    </a:lnSpc>
                    <a:spcBef>
                      <a:spcPts val="0"/>
                    </a:spcBef>
                    <a:spcAft>
                      <a:spcPts val="0"/>
                    </a:spcAft>
                  </a:pPr>
                  <a:r>
                    <a:rPr lang="en-IN" sz="2000">
                      <a:solidFill>
                        <a:srgbClr val="000000"/>
                      </a:solidFill>
                      <a:effectLst/>
                      <a:ea typeface="Calibri"/>
                      <a:cs typeface="Shruti"/>
                    </a:rPr>
                    <a:t>device</a:t>
                  </a:r>
                  <a:endParaRPr lang="en-IN" sz="1100">
                    <a:effectLst/>
                    <a:ea typeface="Calibri"/>
                    <a:cs typeface="Shruti"/>
                  </a:endParaRPr>
                </a:p>
              </p:txBody>
            </p:sp>
            <p:sp>
              <p:nvSpPr>
                <p:cNvPr id="13" name="Rectangle 12"/>
                <p:cNvSpPr/>
                <p:nvPr/>
              </p:nvSpPr>
              <p:spPr>
                <a:xfrm>
                  <a:off x="4469130" y="750570"/>
                  <a:ext cx="1207008" cy="713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2000">
                      <a:solidFill>
                        <a:srgbClr val="000000"/>
                      </a:solidFill>
                      <a:effectLst/>
                      <a:ea typeface="Calibri"/>
                      <a:cs typeface="Shruti"/>
                    </a:rPr>
                    <a:t>Program</a:t>
                  </a:r>
                  <a:endParaRPr lang="en-IN" sz="1100">
                    <a:effectLst/>
                    <a:ea typeface="Calibri"/>
                    <a:cs typeface="Shruti"/>
                  </a:endParaRPr>
                </a:p>
              </p:txBody>
            </p:sp>
            <p:grpSp>
              <p:nvGrpSpPr>
                <p:cNvPr id="14" name="Group 13"/>
                <p:cNvGrpSpPr/>
                <p:nvPr/>
              </p:nvGrpSpPr>
              <p:grpSpPr>
                <a:xfrm>
                  <a:off x="1581150" y="186690"/>
                  <a:ext cx="2743200" cy="342900"/>
                  <a:chOff x="0" y="0"/>
                  <a:chExt cx="2743200" cy="342900"/>
                </a:xfrm>
              </p:grpSpPr>
              <p:grpSp>
                <p:nvGrpSpPr>
                  <p:cNvPr id="34" name="Group 33"/>
                  <p:cNvGrpSpPr/>
                  <p:nvPr/>
                </p:nvGrpSpPr>
                <p:grpSpPr>
                  <a:xfrm>
                    <a:off x="0" y="0"/>
                    <a:ext cx="1371600" cy="342900"/>
                    <a:chOff x="0" y="0"/>
                    <a:chExt cx="1371600" cy="342900"/>
                  </a:xfrm>
                </p:grpSpPr>
                <p:grpSp>
                  <p:nvGrpSpPr>
                    <p:cNvPr id="42" name="Group 41"/>
                    <p:cNvGrpSpPr/>
                    <p:nvPr/>
                  </p:nvGrpSpPr>
                  <p:grpSpPr>
                    <a:xfrm>
                      <a:off x="0" y="0"/>
                      <a:ext cx="685800" cy="342900"/>
                      <a:chOff x="0" y="0"/>
                      <a:chExt cx="685800" cy="342900"/>
                    </a:xfrm>
                  </p:grpSpPr>
                  <p:sp>
                    <p:nvSpPr>
                      <p:cNvPr id="46" name="Rectangle 45"/>
                      <p:cNvSpPr/>
                      <p:nvPr/>
                    </p:nvSpPr>
                    <p:spPr>
                      <a:xfrm>
                        <a:off x="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7" name="Rectangle 46"/>
                      <p:cNvSpPr/>
                      <p:nvPr/>
                    </p:nvSpPr>
                    <p:spPr>
                      <a:xfrm>
                        <a:off x="34290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43" name="Group 42"/>
                    <p:cNvGrpSpPr/>
                    <p:nvPr/>
                  </p:nvGrpSpPr>
                  <p:grpSpPr>
                    <a:xfrm>
                      <a:off x="685800" y="0"/>
                      <a:ext cx="685800" cy="342900"/>
                      <a:chOff x="0" y="0"/>
                      <a:chExt cx="685800" cy="342900"/>
                    </a:xfrm>
                  </p:grpSpPr>
                  <p:sp>
                    <p:nvSpPr>
                      <p:cNvPr id="44" name="Rectangle 43"/>
                      <p:cNvSpPr/>
                      <p:nvPr/>
                    </p:nvSpPr>
                    <p:spPr>
                      <a:xfrm>
                        <a:off x="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5" name="Rectangle 44"/>
                      <p:cNvSpPr/>
                      <p:nvPr/>
                    </p:nvSpPr>
                    <p:spPr>
                      <a:xfrm>
                        <a:off x="34290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35" name="Group 34"/>
                  <p:cNvGrpSpPr/>
                  <p:nvPr/>
                </p:nvGrpSpPr>
                <p:grpSpPr>
                  <a:xfrm>
                    <a:off x="1371600" y="0"/>
                    <a:ext cx="1371600" cy="342900"/>
                    <a:chOff x="0" y="0"/>
                    <a:chExt cx="1371600" cy="342900"/>
                  </a:xfrm>
                </p:grpSpPr>
                <p:grpSp>
                  <p:nvGrpSpPr>
                    <p:cNvPr id="36" name="Group 35"/>
                    <p:cNvGrpSpPr/>
                    <p:nvPr/>
                  </p:nvGrpSpPr>
                  <p:grpSpPr>
                    <a:xfrm>
                      <a:off x="0" y="0"/>
                      <a:ext cx="685800" cy="342900"/>
                      <a:chOff x="0" y="0"/>
                      <a:chExt cx="685800" cy="342900"/>
                    </a:xfrm>
                  </p:grpSpPr>
                  <p:sp>
                    <p:nvSpPr>
                      <p:cNvPr id="40" name="Rectangle 39"/>
                      <p:cNvSpPr/>
                      <p:nvPr/>
                    </p:nvSpPr>
                    <p:spPr>
                      <a:xfrm>
                        <a:off x="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1" name="Rectangle 40"/>
                      <p:cNvSpPr/>
                      <p:nvPr/>
                    </p:nvSpPr>
                    <p:spPr>
                      <a:xfrm>
                        <a:off x="34290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37" name="Group 36"/>
                    <p:cNvGrpSpPr/>
                    <p:nvPr/>
                  </p:nvGrpSpPr>
                  <p:grpSpPr>
                    <a:xfrm>
                      <a:off x="685800" y="0"/>
                      <a:ext cx="685800" cy="342900"/>
                      <a:chOff x="0" y="0"/>
                      <a:chExt cx="685800" cy="342900"/>
                    </a:xfrm>
                  </p:grpSpPr>
                  <p:sp>
                    <p:nvSpPr>
                      <p:cNvPr id="38" name="Rectangle 37"/>
                      <p:cNvSpPr/>
                      <p:nvPr/>
                    </p:nvSpPr>
                    <p:spPr>
                      <a:xfrm>
                        <a:off x="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9" name="Rectangle 38"/>
                      <p:cNvSpPr/>
                      <p:nvPr/>
                    </p:nvSpPr>
                    <p:spPr>
                      <a:xfrm>
                        <a:off x="34290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grpSp>
              <p:nvGrpSpPr>
                <p:cNvPr id="15" name="Group 14"/>
                <p:cNvGrpSpPr/>
                <p:nvPr/>
              </p:nvGrpSpPr>
              <p:grpSpPr>
                <a:xfrm>
                  <a:off x="1581150" y="1737360"/>
                  <a:ext cx="2743200" cy="342900"/>
                  <a:chOff x="0" y="0"/>
                  <a:chExt cx="2743200" cy="342900"/>
                </a:xfrm>
              </p:grpSpPr>
              <p:grpSp>
                <p:nvGrpSpPr>
                  <p:cNvPr id="20" name="Group 19"/>
                  <p:cNvGrpSpPr/>
                  <p:nvPr/>
                </p:nvGrpSpPr>
                <p:grpSpPr>
                  <a:xfrm>
                    <a:off x="0" y="0"/>
                    <a:ext cx="1371600" cy="342900"/>
                    <a:chOff x="0" y="0"/>
                    <a:chExt cx="1371600" cy="342900"/>
                  </a:xfrm>
                </p:grpSpPr>
                <p:grpSp>
                  <p:nvGrpSpPr>
                    <p:cNvPr id="28" name="Group 27"/>
                    <p:cNvGrpSpPr/>
                    <p:nvPr/>
                  </p:nvGrpSpPr>
                  <p:grpSpPr>
                    <a:xfrm>
                      <a:off x="0" y="0"/>
                      <a:ext cx="685800" cy="342900"/>
                      <a:chOff x="0" y="0"/>
                      <a:chExt cx="685800" cy="342900"/>
                    </a:xfrm>
                  </p:grpSpPr>
                  <p:sp>
                    <p:nvSpPr>
                      <p:cNvPr id="32" name="Rectangle 31"/>
                      <p:cNvSpPr/>
                      <p:nvPr/>
                    </p:nvSpPr>
                    <p:spPr>
                      <a:xfrm>
                        <a:off x="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3" name="Rectangle 32"/>
                      <p:cNvSpPr/>
                      <p:nvPr/>
                    </p:nvSpPr>
                    <p:spPr>
                      <a:xfrm>
                        <a:off x="34290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29" name="Group 28"/>
                    <p:cNvGrpSpPr/>
                    <p:nvPr/>
                  </p:nvGrpSpPr>
                  <p:grpSpPr>
                    <a:xfrm>
                      <a:off x="685800" y="0"/>
                      <a:ext cx="685800" cy="342900"/>
                      <a:chOff x="0" y="0"/>
                      <a:chExt cx="685800" cy="342900"/>
                    </a:xfrm>
                  </p:grpSpPr>
                  <p:sp>
                    <p:nvSpPr>
                      <p:cNvPr id="30" name="Rectangle 29"/>
                      <p:cNvSpPr/>
                      <p:nvPr/>
                    </p:nvSpPr>
                    <p:spPr>
                      <a:xfrm>
                        <a:off x="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1" name="Rectangle 30"/>
                      <p:cNvSpPr/>
                      <p:nvPr/>
                    </p:nvSpPr>
                    <p:spPr>
                      <a:xfrm>
                        <a:off x="34290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nvGrpSpPr>
                  <p:cNvPr id="21" name="Group 20"/>
                  <p:cNvGrpSpPr/>
                  <p:nvPr/>
                </p:nvGrpSpPr>
                <p:grpSpPr>
                  <a:xfrm>
                    <a:off x="1371600" y="0"/>
                    <a:ext cx="1371600" cy="342900"/>
                    <a:chOff x="0" y="0"/>
                    <a:chExt cx="1371600" cy="342900"/>
                  </a:xfrm>
                </p:grpSpPr>
                <p:grpSp>
                  <p:nvGrpSpPr>
                    <p:cNvPr id="22" name="Group 21"/>
                    <p:cNvGrpSpPr/>
                    <p:nvPr/>
                  </p:nvGrpSpPr>
                  <p:grpSpPr>
                    <a:xfrm>
                      <a:off x="0" y="0"/>
                      <a:ext cx="685800" cy="342900"/>
                      <a:chOff x="0" y="0"/>
                      <a:chExt cx="685800" cy="342900"/>
                    </a:xfrm>
                  </p:grpSpPr>
                  <p:sp>
                    <p:nvSpPr>
                      <p:cNvPr id="26" name="Rectangle 25"/>
                      <p:cNvSpPr/>
                      <p:nvPr/>
                    </p:nvSpPr>
                    <p:spPr>
                      <a:xfrm>
                        <a:off x="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7" name="Rectangle 26"/>
                      <p:cNvSpPr/>
                      <p:nvPr/>
                    </p:nvSpPr>
                    <p:spPr>
                      <a:xfrm>
                        <a:off x="34290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23" name="Group 22"/>
                    <p:cNvGrpSpPr/>
                    <p:nvPr/>
                  </p:nvGrpSpPr>
                  <p:grpSpPr>
                    <a:xfrm>
                      <a:off x="685800" y="0"/>
                      <a:ext cx="685800" cy="342900"/>
                      <a:chOff x="0" y="0"/>
                      <a:chExt cx="685800" cy="342900"/>
                    </a:xfrm>
                  </p:grpSpPr>
                  <p:sp>
                    <p:nvSpPr>
                      <p:cNvPr id="24" name="Rectangle 23"/>
                      <p:cNvSpPr/>
                      <p:nvPr/>
                    </p:nvSpPr>
                    <p:spPr>
                      <a:xfrm>
                        <a:off x="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5" name="Rectangle 24"/>
                      <p:cNvSpPr/>
                      <p:nvPr/>
                    </p:nvSpPr>
                    <p:spPr>
                      <a:xfrm>
                        <a:off x="342900" y="0"/>
                        <a:ext cx="342900" cy="3429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grpSp>
            <p:cxnSp>
              <p:nvCxnSpPr>
                <p:cNvPr id="16" name="Straight Arrow Connector 15"/>
                <p:cNvCxnSpPr/>
                <p:nvPr/>
              </p:nvCxnSpPr>
              <p:spPr>
                <a:xfrm>
                  <a:off x="1207770" y="350520"/>
                  <a:ext cx="3733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238250" y="1908810"/>
                  <a:ext cx="342900"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4328160" y="342900"/>
                  <a:ext cx="731520" cy="400050"/>
                </a:xfrm>
                <a:custGeom>
                  <a:avLst/>
                  <a:gdLst>
                    <a:gd name="connsiteX0" fmla="*/ 0 w 731520"/>
                    <a:gd name="connsiteY0" fmla="*/ 0 h 400050"/>
                    <a:gd name="connsiteX1" fmla="*/ 731520 w 731520"/>
                    <a:gd name="connsiteY1" fmla="*/ 0 h 400050"/>
                    <a:gd name="connsiteX2" fmla="*/ 731520 w 731520"/>
                    <a:gd name="connsiteY2" fmla="*/ 400050 h 400050"/>
                  </a:gdLst>
                  <a:ahLst/>
                  <a:cxnLst>
                    <a:cxn ang="0">
                      <a:pos x="connsiteX0" y="connsiteY0"/>
                    </a:cxn>
                    <a:cxn ang="0">
                      <a:pos x="connsiteX1" y="connsiteY1"/>
                    </a:cxn>
                    <a:cxn ang="0">
                      <a:pos x="connsiteX2" y="connsiteY2"/>
                    </a:cxn>
                  </a:cxnLst>
                  <a:rect l="l" t="t" r="r" b="b"/>
                  <a:pathLst>
                    <a:path w="731520" h="400050">
                      <a:moveTo>
                        <a:pt x="0" y="0"/>
                      </a:moveTo>
                      <a:lnTo>
                        <a:pt x="731520" y="0"/>
                      </a:lnTo>
                      <a:lnTo>
                        <a:pt x="731520" y="400050"/>
                      </a:ln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9" name="Freeform 18"/>
                <p:cNvSpPr/>
                <p:nvPr/>
              </p:nvSpPr>
              <p:spPr>
                <a:xfrm>
                  <a:off x="4324350" y="1459230"/>
                  <a:ext cx="765810" cy="441960"/>
                </a:xfrm>
                <a:custGeom>
                  <a:avLst/>
                  <a:gdLst>
                    <a:gd name="connsiteX0" fmla="*/ 0 w 765810"/>
                    <a:gd name="connsiteY0" fmla="*/ 441960 h 441960"/>
                    <a:gd name="connsiteX1" fmla="*/ 765810 w 765810"/>
                    <a:gd name="connsiteY1" fmla="*/ 441960 h 441960"/>
                    <a:gd name="connsiteX2" fmla="*/ 765810 w 765810"/>
                    <a:gd name="connsiteY2" fmla="*/ 0 h 441960"/>
                  </a:gdLst>
                  <a:ahLst/>
                  <a:cxnLst>
                    <a:cxn ang="0">
                      <a:pos x="connsiteX0" y="connsiteY0"/>
                    </a:cxn>
                    <a:cxn ang="0">
                      <a:pos x="connsiteX1" y="connsiteY1"/>
                    </a:cxn>
                    <a:cxn ang="0">
                      <a:pos x="connsiteX2" y="connsiteY2"/>
                    </a:cxn>
                  </a:cxnLst>
                  <a:rect l="l" t="t" r="r" b="b"/>
                  <a:pathLst>
                    <a:path w="765810" h="441960">
                      <a:moveTo>
                        <a:pt x="0" y="441960"/>
                      </a:moveTo>
                      <a:lnTo>
                        <a:pt x="765810" y="441960"/>
                      </a:lnTo>
                      <a:lnTo>
                        <a:pt x="765810" y="0"/>
                      </a:lnTo>
                    </a:path>
                  </a:pathLst>
                </a:cu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
          <p:nvSpPr>
            <p:cNvPr id="7" name="Rectangle 6"/>
            <p:cNvSpPr/>
            <p:nvPr/>
          </p:nvSpPr>
          <p:spPr>
            <a:xfrm>
              <a:off x="1497330" y="2769870"/>
              <a:ext cx="2971800" cy="4572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2000" i="1">
                  <a:solidFill>
                    <a:srgbClr val="000000"/>
                  </a:solidFill>
                  <a:effectLst/>
                  <a:ea typeface="Calibri"/>
                  <a:cs typeface="Shruti"/>
                </a:rPr>
                <a:t>Data input output streams</a:t>
              </a:r>
              <a:endParaRPr lang="en-IN" sz="1100">
                <a:effectLst/>
                <a:ea typeface="Calibri"/>
                <a:cs typeface="Shruti"/>
              </a:endParaRPr>
            </a:p>
          </p:txBody>
        </p:sp>
      </p:grpSp>
    </p:spTree>
    <p:extLst>
      <p:ext uri="{BB962C8B-B14F-4D97-AF65-F5344CB8AC3E}">
        <p14:creationId xmlns:p14="http://schemas.microsoft.com/office/powerpoint/2010/main" val="898107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Stream class for console I/O operations</a:t>
            </a:r>
            <a:endParaRPr lang="en-IN" dirty="0"/>
          </a:p>
        </p:txBody>
      </p:sp>
      <p:sp>
        <p:nvSpPr>
          <p:cNvPr id="16" name="Rectangle 15"/>
          <p:cNvSpPr/>
          <p:nvPr/>
        </p:nvSpPr>
        <p:spPr>
          <a:xfrm>
            <a:off x="2958180" y="1241232"/>
            <a:ext cx="1584176" cy="46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err="1" smtClean="0"/>
              <a:t>ios</a:t>
            </a:r>
            <a:endParaRPr lang="en-IN" sz="2400" dirty="0"/>
          </a:p>
        </p:txBody>
      </p:sp>
      <p:sp>
        <p:nvSpPr>
          <p:cNvPr id="17" name="Rectangle 16"/>
          <p:cNvSpPr/>
          <p:nvPr/>
        </p:nvSpPr>
        <p:spPr>
          <a:xfrm>
            <a:off x="1193984" y="2126444"/>
            <a:ext cx="1584176" cy="46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istream</a:t>
            </a:r>
            <a:endParaRPr lang="en-IN" sz="2400" dirty="0"/>
          </a:p>
        </p:txBody>
      </p:sp>
      <p:sp>
        <p:nvSpPr>
          <p:cNvPr id="18" name="Rectangle 17"/>
          <p:cNvSpPr/>
          <p:nvPr/>
        </p:nvSpPr>
        <p:spPr>
          <a:xfrm>
            <a:off x="2960048" y="2126444"/>
            <a:ext cx="1584176" cy="46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err="1" smtClean="0"/>
              <a:t>streambuf</a:t>
            </a:r>
            <a:endParaRPr lang="en-IN" sz="2400" dirty="0"/>
          </a:p>
        </p:txBody>
      </p:sp>
      <p:sp>
        <p:nvSpPr>
          <p:cNvPr id="19" name="Rectangle 18"/>
          <p:cNvSpPr/>
          <p:nvPr/>
        </p:nvSpPr>
        <p:spPr>
          <a:xfrm>
            <a:off x="4758380" y="2126444"/>
            <a:ext cx="1584176" cy="46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err="1" smtClean="0"/>
              <a:t>ostream</a:t>
            </a:r>
            <a:endParaRPr lang="en-IN" sz="2400" dirty="0"/>
          </a:p>
        </p:txBody>
      </p:sp>
      <p:sp>
        <p:nvSpPr>
          <p:cNvPr id="20" name="Rectangle 19"/>
          <p:cNvSpPr/>
          <p:nvPr/>
        </p:nvSpPr>
        <p:spPr>
          <a:xfrm>
            <a:off x="2950776" y="3146688"/>
            <a:ext cx="1584176" cy="46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err="1" smtClean="0"/>
              <a:t>iostream</a:t>
            </a:r>
            <a:endParaRPr lang="en-IN" sz="2400" dirty="0"/>
          </a:p>
        </p:txBody>
      </p:sp>
      <p:sp>
        <p:nvSpPr>
          <p:cNvPr id="21" name="Rectangle 20"/>
          <p:cNvSpPr/>
          <p:nvPr/>
        </p:nvSpPr>
        <p:spPr>
          <a:xfrm>
            <a:off x="66864" y="4110608"/>
            <a:ext cx="2160000" cy="46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istream_withassign</a:t>
            </a:r>
            <a:endParaRPr lang="en-IN" sz="2000" dirty="0"/>
          </a:p>
        </p:txBody>
      </p:sp>
      <p:sp>
        <p:nvSpPr>
          <p:cNvPr id="22" name="Rectangle 21"/>
          <p:cNvSpPr/>
          <p:nvPr/>
        </p:nvSpPr>
        <p:spPr>
          <a:xfrm>
            <a:off x="2666218" y="4110608"/>
            <a:ext cx="2160000" cy="46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50" dirty="0" err="1" smtClean="0"/>
              <a:t>Iostream_withassign</a:t>
            </a:r>
            <a:endParaRPr lang="en-IN" sz="1750" dirty="0"/>
          </a:p>
        </p:txBody>
      </p:sp>
      <p:sp>
        <p:nvSpPr>
          <p:cNvPr id="23" name="Rectangle 22"/>
          <p:cNvSpPr/>
          <p:nvPr/>
        </p:nvSpPr>
        <p:spPr>
          <a:xfrm>
            <a:off x="5164780" y="4110608"/>
            <a:ext cx="2160000" cy="46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a:t>
            </a:r>
            <a:r>
              <a:rPr lang="en-IN" dirty="0" err="1" smtClean="0"/>
              <a:t>stream_withassign</a:t>
            </a:r>
            <a:endParaRPr lang="en-IN" sz="2400" dirty="0"/>
          </a:p>
        </p:txBody>
      </p:sp>
      <p:cxnSp>
        <p:nvCxnSpPr>
          <p:cNvPr id="26" name="Elbow Connector 25"/>
          <p:cNvCxnSpPr>
            <a:stCxn id="16" idx="1"/>
            <a:endCxn id="17" idx="0"/>
          </p:cNvCxnSpPr>
          <p:nvPr/>
        </p:nvCxnSpPr>
        <p:spPr>
          <a:xfrm rot="10800000" flipV="1">
            <a:off x="1986072" y="1475258"/>
            <a:ext cx="972108" cy="651186"/>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6" idx="3"/>
            <a:endCxn id="19" idx="0"/>
          </p:cNvCxnSpPr>
          <p:nvPr/>
        </p:nvCxnSpPr>
        <p:spPr>
          <a:xfrm>
            <a:off x="4542356" y="1475258"/>
            <a:ext cx="1008112" cy="651186"/>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6" idx="2"/>
            <a:endCxn id="18" idx="0"/>
          </p:cNvCxnSpPr>
          <p:nvPr/>
        </p:nvCxnSpPr>
        <p:spPr>
          <a:xfrm>
            <a:off x="3750268" y="1709284"/>
            <a:ext cx="1868" cy="41716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301996" y="2594496"/>
            <a:ext cx="0" cy="151611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6234544" y="2594496"/>
            <a:ext cx="10236" cy="151611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2"/>
            <a:endCxn id="22" idx="0"/>
          </p:cNvCxnSpPr>
          <p:nvPr/>
        </p:nvCxnSpPr>
        <p:spPr>
          <a:xfrm>
            <a:off x="3742864" y="3614740"/>
            <a:ext cx="3354" cy="49586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4" name="Freeform 53"/>
          <p:cNvSpPr/>
          <p:nvPr/>
        </p:nvSpPr>
        <p:spPr>
          <a:xfrm>
            <a:off x="1986280" y="2594496"/>
            <a:ext cx="1397000" cy="534784"/>
          </a:xfrm>
          <a:custGeom>
            <a:avLst/>
            <a:gdLst>
              <a:gd name="connsiteX0" fmla="*/ 0 w 1397000"/>
              <a:gd name="connsiteY0" fmla="*/ 0 h 619760"/>
              <a:gd name="connsiteX1" fmla="*/ 0 w 1397000"/>
              <a:gd name="connsiteY1" fmla="*/ 299720 h 619760"/>
              <a:gd name="connsiteX2" fmla="*/ 1397000 w 1397000"/>
              <a:gd name="connsiteY2" fmla="*/ 299720 h 619760"/>
              <a:gd name="connsiteX3" fmla="*/ 1397000 w 1397000"/>
              <a:gd name="connsiteY3" fmla="*/ 619760 h 619760"/>
            </a:gdLst>
            <a:ahLst/>
            <a:cxnLst>
              <a:cxn ang="0">
                <a:pos x="connsiteX0" y="connsiteY0"/>
              </a:cxn>
              <a:cxn ang="0">
                <a:pos x="connsiteX1" y="connsiteY1"/>
              </a:cxn>
              <a:cxn ang="0">
                <a:pos x="connsiteX2" y="connsiteY2"/>
              </a:cxn>
              <a:cxn ang="0">
                <a:pos x="connsiteX3" y="connsiteY3"/>
              </a:cxn>
            </a:cxnLst>
            <a:rect l="l" t="t" r="r" b="b"/>
            <a:pathLst>
              <a:path w="1397000" h="619760">
                <a:moveTo>
                  <a:pt x="0" y="0"/>
                </a:moveTo>
                <a:lnTo>
                  <a:pt x="0" y="299720"/>
                </a:lnTo>
                <a:lnTo>
                  <a:pt x="1397000" y="299720"/>
                </a:lnTo>
                <a:lnTo>
                  <a:pt x="1397000" y="619760"/>
                </a:lnTo>
              </a:path>
            </a:pathLst>
          </a:custGeom>
          <a:ln w="254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7" name="Freeform 56"/>
          <p:cNvSpPr/>
          <p:nvPr/>
        </p:nvSpPr>
        <p:spPr>
          <a:xfrm>
            <a:off x="4145280" y="2594496"/>
            <a:ext cx="1402080" cy="534784"/>
          </a:xfrm>
          <a:custGeom>
            <a:avLst/>
            <a:gdLst>
              <a:gd name="connsiteX0" fmla="*/ 1402080 w 1402080"/>
              <a:gd name="connsiteY0" fmla="*/ 0 h 629920"/>
              <a:gd name="connsiteX1" fmla="*/ 1402080 w 1402080"/>
              <a:gd name="connsiteY1" fmla="*/ 299720 h 629920"/>
              <a:gd name="connsiteX2" fmla="*/ 0 w 1402080"/>
              <a:gd name="connsiteY2" fmla="*/ 299720 h 629920"/>
              <a:gd name="connsiteX3" fmla="*/ 0 w 1402080"/>
              <a:gd name="connsiteY3" fmla="*/ 629920 h 629920"/>
            </a:gdLst>
            <a:ahLst/>
            <a:cxnLst>
              <a:cxn ang="0">
                <a:pos x="connsiteX0" y="connsiteY0"/>
              </a:cxn>
              <a:cxn ang="0">
                <a:pos x="connsiteX1" y="connsiteY1"/>
              </a:cxn>
              <a:cxn ang="0">
                <a:pos x="connsiteX2" y="connsiteY2"/>
              </a:cxn>
              <a:cxn ang="0">
                <a:pos x="connsiteX3" y="connsiteY3"/>
              </a:cxn>
            </a:cxnLst>
            <a:rect l="l" t="t" r="r" b="b"/>
            <a:pathLst>
              <a:path w="1402080" h="629920">
                <a:moveTo>
                  <a:pt x="1402080" y="0"/>
                </a:moveTo>
                <a:lnTo>
                  <a:pt x="1402080" y="299720"/>
                </a:lnTo>
                <a:lnTo>
                  <a:pt x="0" y="299720"/>
                </a:lnTo>
                <a:lnTo>
                  <a:pt x="0" y="629920"/>
                </a:lnTo>
              </a:path>
            </a:pathLst>
          </a:custGeom>
          <a:ln w="254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1" name="Rounded Rectangular Callout 60"/>
          <p:cNvSpPr/>
          <p:nvPr/>
        </p:nvSpPr>
        <p:spPr>
          <a:xfrm>
            <a:off x="5868144" y="956216"/>
            <a:ext cx="2916324" cy="564572"/>
          </a:xfrm>
          <a:prstGeom prst="wedgeRoundRectCallout">
            <a:avLst>
              <a:gd name="adj1" fmla="val -93687"/>
              <a:gd name="adj2" fmla="val 8512"/>
              <a:gd name="adj3" fmla="val 16667"/>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General input/output stream class</a:t>
            </a:r>
            <a:endParaRPr lang="en-IN" sz="2000" dirty="0">
              <a:solidFill>
                <a:schemeClr val="tx1"/>
              </a:solidFill>
            </a:endParaRPr>
          </a:p>
        </p:txBody>
      </p:sp>
      <p:sp>
        <p:nvSpPr>
          <p:cNvPr id="62" name="Rectangle 61"/>
          <p:cNvSpPr/>
          <p:nvPr/>
        </p:nvSpPr>
        <p:spPr>
          <a:xfrm>
            <a:off x="143508" y="4761148"/>
            <a:ext cx="8892988"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Clr>
                <a:schemeClr val="tx1"/>
              </a:buClr>
              <a:buFont typeface="Wingdings" pitchFamily="2" charset="2"/>
              <a:buChar char="§"/>
            </a:pPr>
            <a:r>
              <a:rPr lang="en-IN" sz="2400" b="1" dirty="0" err="1">
                <a:solidFill>
                  <a:schemeClr val="accent1">
                    <a:lumMod val="75000"/>
                  </a:schemeClr>
                </a:solidFill>
              </a:rPr>
              <a:t>ios</a:t>
            </a:r>
            <a:r>
              <a:rPr lang="en-IN" sz="2400" dirty="0" smtClean="0">
                <a:solidFill>
                  <a:schemeClr val="tx1"/>
                </a:solidFill>
              </a:rPr>
              <a:t> class contains basic facilities that are used by all other input and output classes(Necessary for formatted input/output).</a:t>
            </a:r>
          </a:p>
          <a:p>
            <a:pPr marL="285750" indent="-285750">
              <a:buFont typeface="Wingdings" pitchFamily="2" charset="2"/>
              <a:buChar char="§"/>
            </a:pPr>
            <a:r>
              <a:rPr lang="en-IN" sz="2400" dirty="0" smtClean="0">
                <a:solidFill>
                  <a:schemeClr val="tx1"/>
                </a:solidFill>
              </a:rPr>
              <a:t>Also contains pointer to a buffer object(</a:t>
            </a:r>
            <a:r>
              <a:rPr lang="en-IN" sz="2400" b="1" dirty="0" err="1" smtClean="0">
                <a:solidFill>
                  <a:schemeClr val="accent1">
                    <a:lumMod val="75000"/>
                  </a:schemeClr>
                </a:solidFill>
              </a:rPr>
              <a:t>streambuf</a:t>
            </a:r>
            <a:r>
              <a:rPr lang="en-IN" sz="2400" dirty="0" smtClean="0">
                <a:solidFill>
                  <a:schemeClr val="tx1"/>
                </a:solidFill>
              </a:rPr>
              <a:t>)</a:t>
            </a:r>
          </a:p>
          <a:p>
            <a:pPr marL="285750" indent="-285750">
              <a:buFont typeface="Wingdings" pitchFamily="2" charset="2"/>
              <a:buChar char="§"/>
            </a:pPr>
            <a:r>
              <a:rPr lang="en-IN" sz="2400" b="1" dirty="0" err="1">
                <a:solidFill>
                  <a:schemeClr val="accent1">
                    <a:lumMod val="75000"/>
                  </a:schemeClr>
                </a:solidFill>
              </a:rPr>
              <a:t>streambuf</a:t>
            </a:r>
            <a:r>
              <a:rPr lang="en-IN" sz="2400" dirty="0" smtClean="0">
                <a:solidFill>
                  <a:schemeClr val="tx1"/>
                </a:solidFill>
              </a:rPr>
              <a:t> provides an interface to physical device through buffers.</a:t>
            </a:r>
            <a:endParaRPr lang="en-IN" sz="2400" dirty="0">
              <a:solidFill>
                <a:schemeClr val="tx1"/>
              </a:solidFill>
            </a:endParaRPr>
          </a:p>
        </p:txBody>
      </p:sp>
      <p:sp>
        <p:nvSpPr>
          <p:cNvPr id="64" name="TextBox 63"/>
          <p:cNvSpPr txBox="1"/>
          <p:nvPr/>
        </p:nvSpPr>
        <p:spPr>
          <a:xfrm>
            <a:off x="3812612" y="1739891"/>
            <a:ext cx="972108" cy="369332"/>
          </a:xfrm>
          <a:prstGeom prst="rect">
            <a:avLst/>
          </a:prstGeom>
          <a:noFill/>
        </p:spPr>
        <p:txBody>
          <a:bodyPr wrap="square" rtlCol="0">
            <a:spAutoFit/>
          </a:bodyPr>
          <a:lstStyle/>
          <a:p>
            <a:r>
              <a:rPr lang="en-IN" dirty="0" smtClean="0">
                <a:solidFill>
                  <a:schemeClr val="accent2"/>
                </a:solidFill>
              </a:rPr>
              <a:t>pointer</a:t>
            </a:r>
            <a:endParaRPr lang="en-IN" dirty="0">
              <a:solidFill>
                <a:schemeClr val="accent2"/>
              </a:solidFill>
            </a:endParaRPr>
          </a:p>
        </p:txBody>
      </p:sp>
      <p:sp>
        <p:nvSpPr>
          <p:cNvPr id="65" name="TextBox 64"/>
          <p:cNvSpPr txBox="1"/>
          <p:nvPr/>
        </p:nvSpPr>
        <p:spPr>
          <a:xfrm>
            <a:off x="568256" y="2487372"/>
            <a:ext cx="684076" cy="369332"/>
          </a:xfrm>
          <a:prstGeom prst="rect">
            <a:avLst/>
          </a:prstGeom>
          <a:noFill/>
        </p:spPr>
        <p:txBody>
          <a:bodyPr wrap="square" rtlCol="0">
            <a:spAutoFit/>
          </a:bodyPr>
          <a:lstStyle/>
          <a:p>
            <a:r>
              <a:rPr lang="en-IN" dirty="0" smtClean="0">
                <a:solidFill>
                  <a:schemeClr val="accent2"/>
                </a:solidFill>
              </a:rPr>
              <a:t>input</a:t>
            </a:r>
            <a:endParaRPr lang="en-IN" dirty="0">
              <a:solidFill>
                <a:schemeClr val="accent2"/>
              </a:solidFill>
            </a:endParaRPr>
          </a:p>
        </p:txBody>
      </p:sp>
      <p:sp>
        <p:nvSpPr>
          <p:cNvPr id="66" name="TextBox 65"/>
          <p:cNvSpPr txBox="1"/>
          <p:nvPr/>
        </p:nvSpPr>
        <p:spPr>
          <a:xfrm>
            <a:off x="6342556" y="2531584"/>
            <a:ext cx="821732" cy="369332"/>
          </a:xfrm>
          <a:prstGeom prst="rect">
            <a:avLst/>
          </a:prstGeom>
          <a:noFill/>
        </p:spPr>
        <p:txBody>
          <a:bodyPr wrap="square" rtlCol="0">
            <a:spAutoFit/>
          </a:bodyPr>
          <a:lstStyle/>
          <a:p>
            <a:r>
              <a:rPr lang="en-IN" dirty="0" smtClean="0">
                <a:solidFill>
                  <a:schemeClr val="accent2"/>
                </a:solidFill>
              </a:rPr>
              <a:t>output</a:t>
            </a:r>
            <a:endParaRPr lang="en-IN" dirty="0">
              <a:solidFill>
                <a:schemeClr val="accent2"/>
              </a:solidFill>
            </a:endParaRPr>
          </a:p>
        </p:txBody>
      </p:sp>
      <p:sp>
        <p:nvSpPr>
          <p:cNvPr id="70" name="Rounded Rectangular Callout 69"/>
          <p:cNvSpPr/>
          <p:nvPr/>
        </p:nvSpPr>
        <p:spPr>
          <a:xfrm>
            <a:off x="66864" y="1181512"/>
            <a:ext cx="1516804" cy="756084"/>
          </a:xfrm>
          <a:prstGeom prst="wedgeRoundRectCallout">
            <a:avLst>
              <a:gd name="adj1" fmla="val 43996"/>
              <a:gd name="adj2" fmla="val 74258"/>
              <a:gd name="adj3" fmla="val 16667"/>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input stream class</a:t>
            </a:r>
            <a:endParaRPr lang="en-IN" dirty="0">
              <a:solidFill>
                <a:schemeClr val="tx1"/>
              </a:solidFill>
            </a:endParaRPr>
          </a:p>
        </p:txBody>
      </p:sp>
      <p:sp>
        <p:nvSpPr>
          <p:cNvPr id="73" name="Rectangle 72"/>
          <p:cNvSpPr/>
          <p:nvPr/>
        </p:nvSpPr>
        <p:spPr>
          <a:xfrm>
            <a:off x="135397" y="4751880"/>
            <a:ext cx="8892988" cy="129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Clr>
                <a:schemeClr val="tx1"/>
              </a:buClr>
              <a:buFont typeface="Wingdings" pitchFamily="2" charset="2"/>
              <a:buChar char="§"/>
            </a:pPr>
            <a:r>
              <a:rPr lang="en-IN" sz="2400" b="1" dirty="0">
                <a:solidFill>
                  <a:schemeClr val="accent1">
                    <a:lumMod val="75000"/>
                  </a:schemeClr>
                </a:solidFill>
              </a:rPr>
              <a:t>istream</a:t>
            </a:r>
            <a:r>
              <a:rPr lang="en-IN" sz="2400" dirty="0" smtClean="0">
                <a:solidFill>
                  <a:schemeClr val="tx1"/>
                </a:solidFill>
              </a:rPr>
              <a:t> class inherits properties of </a:t>
            </a:r>
            <a:r>
              <a:rPr lang="en-IN" sz="2400" b="1" dirty="0" err="1" smtClean="0">
                <a:solidFill>
                  <a:schemeClr val="accent1">
                    <a:lumMod val="75000"/>
                  </a:schemeClr>
                </a:solidFill>
              </a:rPr>
              <a:t>ios</a:t>
            </a:r>
            <a:endParaRPr lang="en-IN" sz="2400" b="1" dirty="0" smtClean="0">
              <a:solidFill>
                <a:schemeClr val="accent1">
                  <a:lumMod val="75000"/>
                </a:schemeClr>
              </a:solidFill>
            </a:endParaRPr>
          </a:p>
          <a:p>
            <a:pPr marL="285750" indent="-285750">
              <a:buFont typeface="Wingdings" pitchFamily="2" charset="2"/>
              <a:buChar char="§"/>
            </a:pPr>
            <a:r>
              <a:rPr lang="en-IN" sz="2400" dirty="0" smtClean="0">
                <a:solidFill>
                  <a:schemeClr val="tx1"/>
                </a:solidFill>
              </a:rPr>
              <a:t>Extraction operator &gt;&gt;, get(), </a:t>
            </a:r>
            <a:r>
              <a:rPr lang="en-IN" sz="2400" dirty="0" err="1" smtClean="0">
                <a:solidFill>
                  <a:schemeClr val="tx1"/>
                </a:solidFill>
              </a:rPr>
              <a:t>getline</a:t>
            </a:r>
            <a:r>
              <a:rPr lang="en-IN" sz="2400" dirty="0" smtClean="0">
                <a:solidFill>
                  <a:schemeClr val="tx1"/>
                </a:solidFill>
              </a:rPr>
              <a:t>() and read() are members of </a:t>
            </a:r>
            <a:r>
              <a:rPr lang="en-IN" sz="2400" b="1" dirty="0">
                <a:solidFill>
                  <a:schemeClr val="accent1">
                    <a:lumMod val="75000"/>
                  </a:schemeClr>
                </a:solidFill>
              </a:rPr>
              <a:t>istream</a:t>
            </a:r>
            <a:r>
              <a:rPr lang="en-IN" sz="2400" dirty="0" smtClean="0">
                <a:solidFill>
                  <a:schemeClr val="tx1"/>
                </a:solidFill>
              </a:rPr>
              <a:t> class</a:t>
            </a:r>
            <a:endParaRPr lang="en-IN" sz="2400" dirty="0">
              <a:solidFill>
                <a:schemeClr val="tx1"/>
              </a:solidFill>
            </a:endParaRPr>
          </a:p>
        </p:txBody>
      </p:sp>
      <p:sp>
        <p:nvSpPr>
          <p:cNvPr id="3" name="Rounded Rectangular Callout 2"/>
          <p:cNvSpPr/>
          <p:nvPr/>
        </p:nvSpPr>
        <p:spPr>
          <a:xfrm>
            <a:off x="6660232" y="1800851"/>
            <a:ext cx="2196244" cy="559619"/>
          </a:xfrm>
          <a:prstGeom prst="wedgeRoundRectCallout">
            <a:avLst>
              <a:gd name="adj1" fmla="val -64203"/>
              <a:gd name="adj2" fmla="val 6673"/>
              <a:gd name="adj3" fmla="val 16667"/>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output stream class</a:t>
            </a:r>
            <a:endParaRPr lang="en-IN" dirty="0">
              <a:solidFill>
                <a:schemeClr val="tx1"/>
              </a:solidFill>
            </a:endParaRPr>
          </a:p>
        </p:txBody>
      </p:sp>
      <p:sp>
        <p:nvSpPr>
          <p:cNvPr id="27" name="Rectangle 26"/>
          <p:cNvSpPr/>
          <p:nvPr/>
        </p:nvSpPr>
        <p:spPr>
          <a:xfrm>
            <a:off x="160263" y="4761148"/>
            <a:ext cx="8892988" cy="129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Clr>
                <a:schemeClr val="tx1"/>
              </a:buClr>
              <a:buFont typeface="Wingdings" pitchFamily="2" charset="2"/>
              <a:buChar char="§"/>
            </a:pPr>
            <a:r>
              <a:rPr lang="en-IN" sz="2400" b="1" dirty="0" err="1">
                <a:solidFill>
                  <a:schemeClr val="accent1">
                    <a:lumMod val="75000"/>
                  </a:schemeClr>
                </a:solidFill>
              </a:rPr>
              <a:t>o</a:t>
            </a:r>
            <a:r>
              <a:rPr lang="en-IN" sz="2400" b="1" dirty="0" err="1" smtClean="0">
                <a:solidFill>
                  <a:schemeClr val="accent1">
                    <a:lumMod val="75000"/>
                  </a:schemeClr>
                </a:solidFill>
              </a:rPr>
              <a:t>stream</a:t>
            </a:r>
            <a:r>
              <a:rPr lang="en-IN" sz="2400" dirty="0" smtClean="0">
                <a:solidFill>
                  <a:schemeClr val="tx1"/>
                </a:solidFill>
              </a:rPr>
              <a:t> class inherits properties of </a:t>
            </a:r>
            <a:r>
              <a:rPr lang="en-IN" sz="2400" b="1" dirty="0" err="1" smtClean="0">
                <a:solidFill>
                  <a:schemeClr val="accent1">
                    <a:lumMod val="75000"/>
                  </a:schemeClr>
                </a:solidFill>
              </a:rPr>
              <a:t>ios</a:t>
            </a:r>
            <a:endParaRPr lang="en-IN" sz="2400" b="1" dirty="0" smtClean="0">
              <a:solidFill>
                <a:schemeClr val="accent1">
                  <a:lumMod val="75000"/>
                </a:schemeClr>
              </a:solidFill>
            </a:endParaRPr>
          </a:p>
          <a:p>
            <a:pPr marL="285750" indent="-285750">
              <a:buFont typeface="Wingdings" pitchFamily="2" charset="2"/>
              <a:buChar char="§"/>
            </a:pPr>
            <a:r>
              <a:rPr lang="en-IN" sz="2400" dirty="0" smtClean="0">
                <a:solidFill>
                  <a:schemeClr val="tx1"/>
                </a:solidFill>
              </a:rPr>
              <a:t>Insertion operator &lt;&lt;, put() and write() are members of </a:t>
            </a:r>
            <a:r>
              <a:rPr lang="en-IN" sz="2400" b="1" dirty="0" err="1" smtClean="0">
                <a:solidFill>
                  <a:schemeClr val="accent1">
                    <a:lumMod val="75000"/>
                  </a:schemeClr>
                </a:solidFill>
              </a:rPr>
              <a:t>ostream</a:t>
            </a:r>
            <a:r>
              <a:rPr lang="en-IN" sz="2400" dirty="0" smtClean="0">
                <a:solidFill>
                  <a:schemeClr val="tx1"/>
                </a:solidFill>
              </a:rPr>
              <a:t> class</a:t>
            </a:r>
            <a:endParaRPr lang="en-IN" sz="2400" dirty="0">
              <a:solidFill>
                <a:schemeClr val="tx1"/>
              </a:solidFill>
            </a:endParaRPr>
          </a:p>
        </p:txBody>
      </p:sp>
      <p:sp>
        <p:nvSpPr>
          <p:cNvPr id="5" name="Rounded Rectangular Callout 4"/>
          <p:cNvSpPr/>
          <p:nvPr/>
        </p:nvSpPr>
        <p:spPr>
          <a:xfrm>
            <a:off x="5976156" y="3039760"/>
            <a:ext cx="2808312" cy="551748"/>
          </a:xfrm>
          <a:prstGeom prst="wedgeRoundRectCallout">
            <a:avLst>
              <a:gd name="adj1" fmla="val -99521"/>
              <a:gd name="adj2" fmla="val -10696"/>
              <a:gd name="adj3" fmla="val 16667"/>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input/output stream class</a:t>
            </a:r>
            <a:endParaRPr lang="en-IN" dirty="0">
              <a:solidFill>
                <a:schemeClr val="tx1"/>
              </a:solidFill>
            </a:endParaRPr>
          </a:p>
        </p:txBody>
      </p:sp>
      <p:sp>
        <p:nvSpPr>
          <p:cNvPr id="31" name="Rectangle 30"/>
          <p:cNvSpPr/>
          <p:nvPr/>
        </p:nvSpPr>
        <p:spPr>
          <a:xfrm>
            <a:off x="124739" y="4759141"/>
            <a:ext cx="8892988" cy="129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Clr>
                <a:schemeClr val="tx1"/>
              </a:buClr>
              <a:buFont typeface="Wingdings" pitchFamily="2" charset="2"/>
              <a:buChar char="§"/>
            </a:pPr>
            <a:r>
              <a:rPr lang="en-IN" sz="2400" b="1" dirty="0" err="1" smtClean="0">
                <a:solidFill>
                  <a:schemeClr val="accent1">
                    <a:lumMod val="75000"/>
                  </a:schemeClr>
                </a:solidFill>
              </a:rPr>
              <a:t>iostream</a:t>
            </a:r>
            <a:r>
              <a:rPr lang="en-IN" sz="2400" dirty="0" smtClean="0">
                <a:solidFill>
                  <a:schemeClr val="tx1"/>
                </a:solidFill>
              </a:rPr>
              <a:t> class inherits properties of </a:t>
            </a:r>
            <a:r>
              <a:rPr lang="en-IN" sz="2400" b="1" dirty="0" smtClean="0">
                <a:solidFill>
                  <a:schemeClr val="accent1">
                    <a:lumMod val="75000"/>
                  </a:schemeClr>
                </a:solidFill>
              </a:rPr>
              <a:t>istream, </a:t>
            </a:r>
            <a:r>
              <a:rPr lang="en-IN" sz="2400" b="1" dirty="0" err="1" smtClean="0">
                <a:solidFill>
                  <a:schemeClr val="accent1">
                    <a:lumMod val="75000"/>
                  </a:schemeClr>
                </a:solidFill>
              </a:rPr>
              <a:t>ostream</a:t>
            </a:r>
            <a:r>
              <a:rPr lang="en-IN" sz="2400" b="1" dirty="0" smtClean="0">
                <a:solidFill>
                  <a:schemeClr val="accent1">
                    <a:lumMod val="75000"/>
                  </a:schemeClr>
                </a:solidFill>
              </a:rPr>
              <a:t> </a:t>
            </a:r>
            <a:r>
              <a:rPr lang="en-IN" sz="2400" dirty="0" smtClean="0">
                <a:solidFill>
                  <a:schemeClr val="tx1"/>
                </a:solidFill>
              </a:rPr>
              <a:t>class through multiple inheritance.</a:t>
            </a:r>
          </a:p>
          <a:p>
            <a:pPr marL="285750" indent="-285750">
              <a:buFont typeface="Wingdings" pitchFamily="2" charset="2"/>
              <a:buChar char="§"/>
            </a:pPr>
            <a:r>
              <a:rPr lang="en-IN" sz="2400" dirty="0" smtClean="0">
                <a:solidFill>
                  <a:schemeClr val="tx1"/>
                </a:solidFill>
              </a:rPr>
              <a:t>The class </a:t>
            </a:r>
            <a:r>
              <a:rPr lang="en-IN" sz="2400" b="1" dirty="0" err="1">
                <a:solidFill>
                  <a:schemeClr val="accent1">
                    <a:lumMod val="75000"/>
                  </a:schemeClr>
                </a:solidFill>
              </a:rPr>
              <a:t>ios</a:t>
            </a:r>
            <a:r>
              <a:rPr lang="en-IN" sz="2400" dirty="0" smtClean="0">
                <a:solidFill>
                  <a:schemeClr val="tx1"/>
                </a:solidFill>
              </a:rPr>
              <a:t> declared as the virtual base class so that only one copy of its members inherited by the </a:t>
            </a:r>
            <a:r>
              <a:rPr lang="en-IN" sz="2400" b="1" dirty="0" err="1" smtClean="0">
                <a:solidFill>
                  <a:schemeClr val="accent1">
                    <a:lumMod val="75000"/>
                  </a:schemeClr>
                </a:solidFill>
              </a:rPr>
              <a:t>iostream</a:t>
            </a:r>
            <a:r>
              <a:rPr lang="en-IN" sz="2400" b="1" dirty="0" smtClean="0">
                <a:solidFill>
                  <a:schemeClr val="tx1"/>
                </a:solidFill>
              </a:rPr>
              <a:t>.</a:t>
            </a:r>
            <a:endParaRPr lang="en-IN" sz="2400" b="1" dirty="0">
              <a:solidFill>
                <a:schemeClr val="tx1"/>
              </a:solidFill>
            </a:endParaRPr>
          </a:p>
        </p:txBody>
      </p:sp>
      <p:sp>
        <p:nvSpPr>
          <p:cNvPr id="32" name="Rectangle 31"/>
          <p:cNvSpPr/>
          <p:nvPr/>
        </p:nvSpPr>
        <p:spPr>
          <a:xfrm>
            <a:off x="136314" y="4649425"/>
            <a:ext cx="8892988" cy="19082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Clr>
                <a:schemeClr val="tx1"/>
              </a:buClr>
              <a:buFont typeface="Wingdings" pitchFamily="2" charset="2"/>
              <a:buChar char="§"/>
            </a:pPr>
            <a:r>
              <a:rPr lang="en-IN" sz="2400" b="1" dirty="0" err="1">
                <a:solidFill>
                  <a:schemeClr val="accent1">
                    <a:lumMod val="75000"/>
                  </a:schemeClr>
                </a:solidFill>
              </a:rPr>
              <a:t>i</a:t>
            </a:r>
            <a:r>
              <a:rPr lang="en-IN" sz="2400" b="1" dirty="0" err="1" smtClean="0">
                <a:solidFill>
                  <a:schemeClr val="accent1">
                    <a:lumMod val="75000"/>
                  </a:schemeClr>
                </a:solidFill>
              </a:rPr>
              <a:t>stream_withassign</a:t>
            </a:r>
            <a:r>
              <a:rPr lang="en-IN" sz="2400" b="1" dirty="0" smtClean="0">
                <a:solidFill>
                  <a:schemeClr val="accent1">
                    <a:lumMod val="75000"/>
                  </a:schemeClr>
                </a:solidFill>
              </a:rPr>
              <a:t>, </a:t>
            </a:r>
            <a:r>
              <a:rPr lang="en-IN" sz="2400" b="1" dirty="0" err="1" smtClean="0">
                <a:solidFill>
                  <a:schemeClr val="accent1">
                    <a:lumMod val="75000"/>
                  </a:schemeClr>
                </a:solidFill>
              </a:rPr>
              <a:t>ostream_withassign</a:t>
            </a:r>
            <a:r>
              <a:rPr lang="en-IN" sz="2400" b="1" dirty="0">
                <a:solidFill>
                  <a:schemeClr val="accent1">
                    <a:lumMod val="75000"/>
                  </a:schemeClr>
                </a:solidFill>
              </a:rPr>
              <a:t> </a:t>
            </a:r>
            <a:r>
              <a:rPr lang="en-IN" sz="2400" b="1" dirty="0" smtClean="0">
                <a:solidFill>
                  <a:schemeClr val="accent1">
                    <a:lumMod val="75000"/>
                  </a:schemeClr>
                </a:solidFill>
              </a:rPr>
              <a:t>and </a:t>
            </a:r>
            <a:r>
              <a:rPr lang="en-IN" sz="2400" b="1" dirty="0" err="1" smtClean="0">
                <a:solidFill>
                  <a:schemeClr val="accent1">
                    <a:lumMod val="75000"/>
                  </a:schemeClr>
                </a:solidFill>
              </a:rPr>
              <a:t>iostream_withassign</a:t>
            </a:r>
            <a:r>
              <a:rPr lang="en-IN" sz="2400" b="1" dirty="0" smtClean="0">
                <a:solidFill>
                  <a:schemeClr val="accent1">
                    <a:lumMod val="75000"/>
                  </a:schemeClr>
                </a:solidFill>
              </a:rPr>
              <a:t> </a:t>
            </a:r>
            <a:r>
              <a:rPr lang="en-IN" sz="2400" dirty="0" smtClean="0">
                <a:solidFill>
                  <a:schemeClr val="tx1"/>
                </a:solidFill>
              </a:rPr>
              <a:t>add assignment operators to its base classes.</a:t>
            </a:r>
          </a:p>
          <a:p>
            <a:pPr marL="285750" indent="-285750">
              <a:buClr>
                <a:schemeClr val="tx1"/>
              </a:buClr>
              <a:buFont typeface="Wingdings" pitchFamily="2" charset="2"/>
              <a:buChar char="§"/>
            </a:pPr>
            <a:r>
              <a:rPr lang="en-IN" sz="2400" b="1" dirty="0" err="1" smtClean="0">
                <a:solidFill>
                  <a:schemeClr val="tx1"/>
                </a:solidFill>
              </a:rPr>
              <a:t>cout</a:t>
            </a:r>
            <a:r>
              <a:rPr lang="en-IN" sz="2400" b="1" dirty="0" smtClean="0">
                <a:solidFill>
                  <a:schemeClr val="tx1"/>
                </a:solidFill>
              </a:rPr>
              <a:t> </a:t>
            </a:r>
            <a:r>
              <a:rPr lang="en-IN" sz="2400" dirty="0" smtClean="0">
                <a:solidFill>
                  <a:schemeClr val="tx1"/>
                </a:solidFill>
              </a:rPr>
              <a:t>which is directed to video display, is predefined object of </a:t>
            </a:r>
            <a:r>
              <a:rPr lang="en-IN" sz="2400" dirty="0" err="1" smtClean="0">
                <a:solidFill>
                  <a:schemeClr val="tx1"/>
                </a:solidFill>
              </a:rPr>
              <a:t>ostream_withassign</a:t>
            </a:r>
            <a:r>
              <a:rPr lang="en-IN" sz="2400" dirty="0" smtClean="0">
                <a:solidFill>
                  <a:schemeClr val="tx1"/>
                </a:solidFill>
              </a:rPr>
              <a:t>.</a:t>
            </a:r>
          </a:p>
          <a:p>
            <a:pPr marL="285750" indent="-285750">
              <a:buClr>
                <a:schemeClr val="tx1"/>
              </a:buClr>
              <a:buFont typeface="Wingdings" pitchFamily="2" charset="2"/>
              <a:buChar char="§"/>
            </a:pPr>
            <a:r>
              <a:rPr lang="en-IN" sz="2400" dirty="0" smtClean="0">
                <a:solidFill>
                  <a:schemeClr val="tx1"/>
                </a:solidFill>
              </a:rPr>
              <a:t>Similarly</a:t>
            </a:r>
            <a:r>
              <a:rPr lang="en-IN" sz="2400" b="1" dirty="0" smtClean="0">
                <a:solidFill>
                  <a:schemeClr val="tx1"/>
                </a:solidFill>
              </a:rPr>
              <a:t> </a:t>
            </a:r>
            <a:r>
              <a:rPr lang="en-IN" sz="2400" b="1" dirty="0" err="1" smtClean="0">
                <a:solidFill>
                  <a:schemeClr val="tx1"/>
                </a:solidFill>
              </a:rPr>
              <a:t>cin</a:t>
            </a:r>
            <a:r>
              <a:rPr lang="en-IN" sz="2400" b="1" dirty="0" smtClean="0">
                <a:solidFill>
                  <a:schemeClr val="tx1"/>
                </a:solidFill>
              </a:rPr>
              <a:t> </a:t>
            </a:r>
            <a:r>
              <a:rPr lang="en-IN" sz="2400" dirty="0" smtClean="0">
                <a:solidFill>
                  <a:schemeClr val="tx1"/>
                </a:solidFill>
              </a:rPr>
              <a:t>is an object of </a:t>
            </a:r>
            <a:r>
              <a:rPr lang="en-IN" sz="2400" dirty="0" err="1" smtClean="0">
                <a:solidFill>
                  <a:schemeClr val="tx1"/>
                </a:solidFill>
              </a:rPr>
              <a:t>istream_withassign</a:t>
            </a:r>
            <a:r>
              <a:rPr lang="en-IN" sz="2400" dirty="0">
                <a:solidFill>
                  <a:schemeClr val="tx1"/>
                </a:solidFill>
              </a:rPr>
              <a:t>.</a:t>
            </a:r>
            <a:r>
              <a:rPr lang="en-IN" sz="2400" dirty="0" smtClean="0">
                <a:solidFill>
                  <a:schemeClr val="tx1"/>
                </a:solidFill>
              </a:rPr>
              <a:t> </a:t>
            </a:r>
            <a:r>
              <a:rPr lang="en-IN" sz="2400" b="1" dirty="0" smtClean="0">
                <a:solidFill>
                  <a:schemeClr val="accent1">
                    <a:lumMod val="75000"/>
                  </a:schemeClr>
                </a:solidFill>
              </a:rPr>
              <a:t> </a:t>
            </a:r>
            <a:endParaRPr lang="en-IN" sz="2400" b="1" dirty="0">
              <a:solidFill>
                <a:schemeClr val="tx1"/>
              </a:solidFill>
            </a:endParaRPr>
          </a:p>
        </p:txBody>
      </p:sp>
    </p:spTree>
    <p:extLst>
      <p:ext uri="{BB962C8B-B14F-4D97-AF65-F5344CB8AC3E}">
        <p14:creationId xmlns:p14="http://schemas.microsoft.com/office/powerpoint/2010/main" val="410273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righ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wipe(up)">
                                      <p:cBhvr>
                                        <p:cTn id="21" dur="500"/>
                                        <p:tgtEl>
                                          <p:spTgt spid="64"/>
                                        </p:tgtEl>
                                      </p:cBhvr>
                                    </p:animEffect>
                                  </p:childTnLst>
                                </p:cTn>
                              </p:par>
                              <p:par>
                                <p:cTn id="22" presetID="22" presetClass="entr" presetSubtype="1"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up)">
                                      <p:cBhvr>
                                        <p:cTn id="24" dur="500"/>
                                        <p:tgtEl>
                                          <p:spTgt spid="3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up)">
                                      <p:cBhvr>
                                        <p:cTn id="32" dur="500"/>
                                        <p:tgtEl>
                                          <p:spTgt spid="26"/>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par>
                                <p:cTn id="36" presetID="1" presetClass="exit" presetSubtype="0" fill="hold" grpId="1" nodeType="withEffect">
                                  <p:stCondLst>
                                    <p:cond delay="0"/>
                                  </p:stCondLst>
                                  <p:childTnLst>
                                    <p:set>
                                      <p:cBhvr>
                                        <p:cTn id="37" dur="1" fill="hold">
                                          <p:stCondLst>
                                            <p:cond delay="0"/>
                                          </p:stCondLst>
                                        </p:cTn>
                                        <p:tgtEl>
                                          <p:spTgt spid="62"/>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6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up)">
                                      <p:cBhvr>
                                        <p:cTn id="55" dur="500"/>
                                        <p:tgtEl>
                                          <p:spTgt spid="28"/>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up)">
                                      <p:cBhvr>
                                        <p:cTn id="58" dur="500"/>
                                        <p:tgtEl>
                                          <p:spTgt spid="19"/>
                                        </p:tgtEl>
                                      </p:cBhvr>
                                    </p:animEffect>
                                  </p:childTnLst>
                                </p:cTn>
                              </p:par>
                              <p:par>
                                <p:cTn id="59" presetID="1" presetClass="exit" presetSubtype="0" fill="hold" grpId="1" nodeType="withEffect">
                                  <p:stCondLst>
                                    <p:cond delay="0"/>
                                  </p:stCondLst>
                                  <p:childTnLst>
                                    <p:set>
                                      <p:cBhvr>
                                        <p:cTn id="60" dur="1" fill="hold">
                                          <p:stCondLst>
                                            <p:cond delay="0"/>
                                          </p:stCondLst>
                                        </p:cTn>
                                        <p:tgtEl>
                                          <p:spTgt spid="7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7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wipe(right)">
                                      <p:cBhvr>
                                        <p:cTn id="67" dur="500"/>
                                        <p:tgtEl>
                                          <p:spTgt spid="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6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up)">
                                      <p:cBhvr>
                                        <p:cTn id="78" dur="500"/>
                                        <p:tgtEl>
                                          <p:spTgt spid="20"/>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up)">
                                      <p:cBhvr>
                                        <p:cTn id="81" dur="500"/>
                                        <p:tgtEl>
                                          <p:spTgt spid="54"/>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wipe(up)">
                                      <p:cBhvr>
                                        <p:cTn id="84" dur="500"/>
                                        <p:tgtEl>
                                          <p:spTgt spid="57"/>
                                        </p:tgtEl>
                                      </p:cBhvr>
                                    </p:animEffect>
                                  </p:childTnLst>
                                </p:cTn>
                              </p:par>
                              <p:par>
                                <p:cTn id="85" presetID="1" presetClass="exit" presetSubtype="0" fill="hold" grpId="1" nodeType="withEffect">
                                  <p:stCondLst>
                                    <p:cond delay="0"/>
                                  </p:stCondLst>
                                  <p:childTnLst>
                                    <p:set>
                                      <p:cBhvr>
                                        <p:cTn id="86" dur="1" fill="hold">
                                          <p:stCondLst>
                                            <p:cond delay="0"/>
                                          </p:stCondLst>
                                        </p:cTn>
                                        <p:tgtEl>
                                          <p:spTgt spid="3"/>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7"/>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grpId="0" nodeType="clickEffect">
                                  <p:stCondLst>
                                    <p:cond delay="0"/>
                                  </p:stCondLst>
                                  <p:childTnLst>
                                    <p:set>
                                      <p:cBhvr>
                                        <p:cTn id="92" dur="1" fill="hold">
                                          <p:stCondLst>
                                            <p:cond delay="0"/>
                                          </p:stCondLst>
                                        </p:cTn>
                                        <p:tgtEl>
                                          <p:spTgt spid="5"/>
                                        </p:tgtEl>
                                        <p:attrNameLst>
                                          <p:attrName>style.visibility</p:attrName>
                                        </p:attrNameLst>
                                      </p:cBhvr>
                                      <p:to>
                                        <p:strVal val="visible"/>
                                      </p:to>
                                    </p:set>
                                    <p:animEffect transition="in" filter="wipe(right)">
                                      <p:cBhvr>
                                        <p:cTn id="93" dur="500"/>
                                        <p:tgtEl>
                                          <p:spTgt spid="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wipe(up)">
                                      <p:cBhvr>
                                        <p:cTn id="102" dur="500"/>
                                        <p:tgtEl>
                                          <p:spTgt spid="44"/>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21"/>
                                        </p:tgtEl>
                                        <p:attrNameLst>
                                          <p:attrName>style.visibility</p:attrName>
                                        </p:attrNameLst>
                                      </p:cBhvr>
                                      <p:to>
                                        <p:strVal val="visible"/>
                                      </p:to>
                                    </p:set>
                                    <p:animEffect transition="in" filter="wipe(up)">
                                      <p:cBhvr>
                                        <p:cTn id="105" dur="500"/>
                                        <p:tgtEl>
                                          <p:spTgt spid="21"/>
                                        </p:tgtEl>
                                      </p:cBhvr>
                                    </p:animEffect>
                                  </p:childTnLst>
                                </p:cTn>
                              </p:par>
                              <p:par>
                                <p:cTn id="106" presetID="22" presetClass="entr" presetSubtype="1" fill="hold" nodeType="with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wipe(up)">
                                      <p:cBhvr>
                                        <p:cTn id="108" dur="500"/>
                                        <p:tgtEl>
                                          <p:spTgt spid="47"/>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wipe(up)">
                                      <p:cBhvr>
                                        <p:cTn id="111" dur="500"/>
                                        <p:tgtEl>
                                          <p:spTgt spid="22"/>
                                        </p:tgtEl>
                                      </p:cBhvr>
                                    </p:animEffect>
                                  </p:childTnLst>
                                </p:cTn>
                              </p:par>
                              <p:par>
                                <p:cTn id="112" presetID="22" presetClass="entr" presetSubtype="1" fill="hold" nodeType="withEffect">
                                  <p:stCondLst>
                                    <p:cond delay="0"/>
                                  </p:stCondLst>
                                  <p:childTnLst>
                                    <p:set>
                                      <p:cBhvr>
                                        <p:cTn id="113" dur="1" fill="hold">
                                          <p:stCondLst>
                                            <p:cond delay="0"/>
                                          </p:stCondLst>
                                        </p:cTn>
                                        <p:tgtEl>
                                          <p:spTgt spid="45"/>
                                        </p:tgtEl>
                                        <p:attrNameLst>
                                          <p:attrName>style.visibility</p:attrName>
                                        </p:attrNameLst>
                                      </p:cBhvr>
                                      <p:to>
                                        <p:strVal val="visible"/>
                                      </p:to>
                                    </p:set>
                                    <p:animEffect transition="in" filter="wipe(up)">
                                      <p:cBhvr>
                                        <p:cTn id="114" dur="500"/>
                                        <p:tgtEl>
                                          <p:spTgt spid="45"/>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wipe(up)">
                                      <p:cBhvr>
                                        <p:cTn id="117" dur="500"/>
                                        <p:tgtEl>
                                          <p:spTgt spid="23"/>
                                        </p:tgtEl>
                                      </p:cBhvr>
                                    </p:animEffect>
                                  </p:childTnLst>
                                </p:cTn>
                              </p:par>
                              <p:par>
                                <p:cTn id="118" presetID="1" presetClass="exit" presetSubtype="0" fill="hold" grpId="1" nodeType="withEffect">
                                  <p:stCondLst>
                                    <p:cond delay="0"/>
                                  </p:stCondLst>
                                  <p:childTnLst>
                                    <p:set>
                                      <p:cBhvr>
                                        <p:cTn id="119" dur="1" fill="hold">
                                          <p:stCondLst>
                                            <p:cond delay="0"/>
                                          </p:stCondLst>
                                        </p:cTn>
                                        <p:tgtEl>
                                          <p:spTgt spid="5"/>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31"/>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54" grpId="0" animBg="1"/>
      <p:bldP spid="57" grpId="0" animBg="1"/>
      <p:bldP spid="61" grpId="0" animBg="1"/>
      <p:bldP spid="61" grpId="1" animBg="1"/>
      <p:bldP spid="62" grpId="0"/>
      <p:bldP spid="62" grpId="1"/>
      <p:bldP spid="64" grpId="0"/>
      <p:bldP spid="65" grpId="0"/>
      <p:bldP spid="66" grpId="0"/>
      <p:bldP spid="70" grpId="0" animBg="1"/>
      <p:bldP spid="70" grpId="1" animBg="1"/>
      <p:bldP spid="73" grpId="0"/>
      <p:bldP spid="73" grpId="1"/>
      <p:bldP spid="3" grpId="0" animBg="1"/>
      <p:bldP spid="3" grpId="1" animBg="1"/>
      <p:bldP spid="27" grpId="0"/>
      <p:bldP spid="27" grpId="1"/>
      <p:bldP spid="5" grpId="0" animBg="1"/>
      <p:bldP spid="5" grpId="1" animBg="1"/>
      <p:bldP spid="31" grpId="0"/>
      <p:bldP spid="31" grpId="1"/>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t>put(), get(), </a:t>
            </a:r>
            <a:r>
              <a:rPr lang="en-IN" sz="2800" dirty="0" err="1" smtClean="0"/>
              <a:t>getline</a:t>
            </a:r>
            <a:r>
              <a:rPr lang="en-IN" sz="2800" dirty="0" smtClean="0"/>
              <a:t>(), write() - </a:t>
            </a:r>
            <a:r>
              <a:rPr lang="en-IN" sz="2800" dirty="0" smtClean="0">
                <a:solidFill>
                  <a:srgbClr val="FF0000"/>
                </a:solidFill>
              </a:rPr>
              <a:t>Unformatted I/O Operations</a:t>
            </a:r>
            <a:endParaRPr lang="en-IN" sz="2800" dirty="0">
              <a:solidFill>
                <a:srgbClr val="FF0000"/>
              </a:solidFill>
            </a:endParaRPr>
          </a:p>
        </p:txBody>
      </p:sp>
      <p:sp>
        <p:nvSpPr>
          <p:cNvPr id="4" name="Rectangle 3"/>
          <p:cNvSpPr/>
          <p:nvPr/>
        </p:nvSpPr>
        <p:spPr>
          <a:xfrm>
            <a:off x="179512" y="980728"/>
            <a:ext cx="4572000" cy="1569660"/>
          </a:xfrm>
          <a:prstGeom prst="rect">
            <a:avLst/>
          </a:prstGeom>
        </p:spPr>
        <p:txBody>
          <a:bodyPr>
            <a:spAutoFit/>
          </a:bodyPr>
          <a:lstStyle/>
          <a:p>
            <a:r>
              <a:rPr lang="en-IN" sz="2400" dirty="0">
                <a:solidFill>
                  <a:srgbClr val="0000FF"/>
                </a:solidFill>
                <a:highlight>
                  <a:srgbClr val="FFFFFF"/>
                </a:highlight>
                <a:latin typeface="Consolas"/>
              </a:rPr>
              <a:t>char</a:t>
            </a:r>
            <a:r>
              <a:rPr lang="en-IN" sz="2400" dirty="0">
                <a:solidFill>
                  <a:srgbClr val="000000"/>
                </a:solidFill>
                <a:highlight>
                  <a:srgbClr val="FFFFFF"/>
                </a:highlight>
                <a:latin typeface="Consolas"/>
              </a:rPr>
              <a:t> </a:t>
            </a:r>
            <a:r>
              <a:rPr lang="en-IN" sz="2400" dirty="0" err="1" smtClean="0">
                <a:solidFill>
                  <a:srgbClr val="000000"/>
                </a:solidFill>
                <a:highlight>
                  <a:srgbClr val="FFFFFF"/>
                </a:highlight>
                <a:latin typeface="Consolas"/>
              </a:rPr>
              <a:t>ch</a:t>
            </a:r>
            <a:r>
              <a:rPr lang="en-IN" sz="2400" dirty="0" smtClean="0">
                <a:solidFill>
                  <a:srgbClr val="000000"/>
                </a:solidFill>
                <a:highlight>
                  <a:srgbClr val="FFFFFF"/>
                </a:highlight>
                <a:latin typeface="Consolas"/>
              </a:rPr>
              <a:t>;</a:t>
            </a:r>
            <a:endParaRPr lang="en-IN" sz="2400" dirty="0">
              <a:solidFill>
                <a:srgbClr val="000000"/>
              </a:solidFill>
              <a:highlight>
                <a:srgbClr val="FFFFFF"/>
              </a:highlight>
              <a:latin typeface="Consolas"/>
            </a:endParaRPr>
          </a:p>
          <a:p>
            <a:r>
              <a:rPr lang="en-IN" sz="2400" dirty="0" err="1" smtClean="0">
                <a:solidFill>
                  <a:srgbClr val="000000"/>
                </a:solidFill>
                <a:highlight>
                  <a:srgbClr val="FFFFFF"/>
                </a:highlight>
                <a:latin typeface="Consolas"/>
              </a:rPr>
              <a:t>cin.get</a:t>
            </a:r>
            <a:r>
              <a:rPr lang="en-IN" sz="2400" dirty="0" smtClean="0">
                <a:solidFill>
                  <a:srgbClr val="000000"/>
                </a:solidFill>
                <a:highlight>
                  <a:srgbClr val="FFFFFF"/>
                </a:highlight>
                <a:latin typeface="Consolas"/>
              </a:rPr>
              <a:t>(</a:t>
            </a:r>
            <a:r>
              <a:rPr lang="en-IN" sz="2400" dirty="0" err="1" smtClean="0">
                <a:solidFill>
                  <a:srgbClr val="000000"/>
                </a:solidFill>
                <a:highlight>
                  <a:srgbClr val="FFFFFF"/>
                </a:highlight>
                <a:latin typeface="Consolas"/>
              </a:rPr>
              <a:t>ch</a:t>
            </a:r>
            <a:r>
              <a:rPr lang="en-IN" sz="2400" dirty="0" smtClean="0">
                <a:solidFill>
                  <a:srgbClr val="000000"/>
                </a:solidFill>
                <a:highlight>
                  <a:srgbClr val="FFFFFF"/>
                </a:highlight>
                <a:latin typeface="Consolas"/>
              </a:rPr>
              <a:t>);</a:t>
            </a:r>
            <a:endParaRPr lang="en-IN" sz="2400" dirty="0">
              <a:solidFill>
                <a:srgbClr val="000000"/>
              </a:solidFill>
              <a:highlight>
                <a:srgbClr val="FFFFFF"/>
              </a:highlight>
              <a:latin typeface="Consolas"/>
            </a:endParaRPr>
          </a:p>
          <a:p>
            <a:r>
              <a:rPr lang="en-IN" sz="2400" dirty="0" err="1" smtClean="0">
                <a:solidFill>
                  <a:srgbClr val="000000"/>
                </a:solidFill>
                <a:highlight>
                  <a:srgbClr val="FFFFFF"/>
                </a:highlight>
                <a:latin typeface="Consolas"/>
              </a:rPr>
              <a:t>ch</a:t>
            </a:r>
            <a:r>
              <a:rPr lang="en-IN" sz="2400" dirty="0" smtClean="0">
                <a:solidFill>
                  <a:srgbClr val="000000"/>
                </a:solidFill>
                <a:highlight>
                  <a:srgbClr val="FFFFFF"/>
                </a:highlight>
                <a:latin typeface="Consolas"/>
              </a:rPr>
              <a:t>=</a:t>
            </a:r>
            <a:r>
              <a:rPr lang="en-IN" sz="2400" dirty="0" err="1" smtClean="0">
                <a:solidFill>
                  <a:srgbClr val="000000"/>
                </a:solidFill>
                <a:highlight>
                  <a:srgbClr val="FFFFFF"/>
                </a:highlight>
                <a:latin typeface="Consolas"/>
              </a:rPr>
              <a:t>cin.get</a:t>
            </a:r>
            <a:r>
              <a:rPr lang="en-IN" sz="2400" dirty="0">
                <a:solidFill>
                  <a:srgbClr val="000000"/>
                </a:solidFill>
                <a:highlight>
                  <a:srgbClr val="FFFFFF"/>
                </a:highlight>
                <a:latin typeface="Consolas"/>
              </a:rPr>
              <a:t>();</a:t>
            </a:r>
          </a:p>
          <a:p>
            <a:r>
              <a:rPr lang="en-IN" sz="2400" dirty="0" err="1" smtClean="0">
                <a:solidFill>
                  <a:srgbClr val="000000"/>
                </a:solidFill>
                <a:highlight>
                  <a:srgbClr val="FFFFFF"/>
                </a:highlight>
                <a:latin typeface="Consolas"/>
              </a:rPr>
              <a:t>cin</a:t>
            </a:r>
            <a:r>
              <a:rPr lang="en-IN" sz="2400" dirty="0">
                <a:solidFill>
                  <a:srgbClr val="000000"/>
                </a:solidFill>
                <a:highlight>
                  <a:srgbClr val="FFFFFF"/>
                </a:highlight>
                <a:latin typeface="Consolas"/>
              </a:rPr>
              <a:t>&gt;&gt;</a:t>
            </a:r>
            <a:r>
              <a:rPr lang="en-IN" sz="2400" dirty="0" err="1" smtClean="0">
                <a:solidFill>
                  <a:srgbClr val="000000"/>
                </a:solidFill>
                <a:highlight>
                  <a:srgbClr val="FFFFFF"/>
                </a:highlight>
                <a:latin typeface="Consolas"/>
              </a:rPr>
              <a:t>ch</a:t>
            </a:r>
            <a:r>
              <a:rPr lang="en-IN" sz="2400" dirty="0" smtClean="0">
                <a:solidFill>
                  <a:srgbClr val="000000"/>
                </a:solidFill>
                <a:highlight>
                  <a:srgbClr val="FFFFFF"/>
                </a:highlight>
                <a:latin typeface="Consolas"/>
              </a:rPr>
              <a:t>;</a:t>
            </a:r>
            <a:endParaRPr lang="en-IN" sz="2400" dirty="0"/>
          </a:p>
        </p:txBody>
      </p:sp>
      <p:sp>
        <p:nvSpPr>
          <p:cNvPr id="5" name="Rounded Rectangular Callout 4"/>
          <p:cNvSpPr/>
          <p:nvPr/>
        </p:nvSpPr>
        <p:spPr>
          <a:xfrm>
            <a:off x="4211960" y="980728"/>
            <a:ext cx="4068452" cy="648072"/>
          </a:xfrm>
          <a:prstGeom prst="wedgeRoundRectCallout">
            <a:avLst>
              <a:gd name="adj1" fmla="val -97893"/>
              <a:gd name="adj2" fmla="val 44096"/>
              <a:gd name="adj3" fmla="val 16667"/>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solidFill>
                  <a:schemeClr val="tx1"/>
                </a:solidFill>
              </a:rPr>
              <a:t>Get a character from keyboard</a:t>
            </a:r>
            <a:endParaRPr lang="en-IN" sz="2400" dirty="0">
              <a:solidFill>
                <a:schemeClr val="tx1"/>
              </a:solidFill>
            </a:endParaRPr>
          </a:p>
        </p:txBody>
      </p:sp>
      <p:sp>
        <p:nvSpPr>
          <p:cNvPr id="6" name="Rounded Rectangular Callout 5"/>
          <p:cNvSpPr/>
          <p:nvPr/>
        </p:nvSpPr>
        <p:spPr>
          <a:xfrm>
            <a:off x="4211960" y="1319924"/>
            <a:ext cx="2772308" cy="648072"/>
          </a:xfrm>
          <a:prstGeom prst="wedgeRoundRectCallout">
            <a:avLst>
              <a:gd name="adj1" fmla="val -114051"/>
              <a:gd name="adj2" fmla="val 44972"/>
              <a:gd name="adj3" fmla="val 16667"/>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solidFill>
                  <a:schemeClr val="tx1"/>
                </a:solidFill>
              </a:rPr>
              <a:t>Similar to </a:t>
            </a:r>
            <a:r>
              <a:rPr lang="en-IN" sz="2400" dirty="0" err="1" smtClean="0">
                <a:solidFill>
                  <a:schemeClr val="tx1"/>
                </a:solidFill>
              </a:rPr>
              <a:t>cin.get</a:t>
            </a:r>
            <a:r>
              <a:rPr lang="en-IN" sz="2400" dirty="0" smtClean="0">
                <a:solidFill>
                  <a:schemeClr val="tx1"/>
                </a:solidFill>
              </a:rPr>
              <a:t>(c);</a:t>
            </a:r>
            <a:endParaRPr lang="en-IN" sz="2400" dirty="0">
              <a:solidFill>
                <a:schemeClr val="tx1"/>
              </a:solidFill>
            </a:endParaRPr>
          </a:p>
        </p:txBody>
      </p:sp>
      <p:sp>
        <p:nvSpPr>
          <p:cNvPr id="7" name="Rounded Rectangular Callout 6"/>
          <p:cNvSpPr/>
          <p:nvPr/>
        </p:nvSpPr>
        <p:spPr>
          <a:xfrm>
            <a:off x="2951820" y="1689724"/>
            <a:ext cx="5904656" cy="1044116"/>
          </a:xfrm>
          <a:prstGeom prst="wedgeRoundRectCallout">
            <a:avLst>
              <a:gd name="adj1" fmla="val -72442"/>
              <a:gd name="adj2" fmla="val 11821"/>
              <a:gd name="adj3" fmla="val 16667"/>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400" dirty="0" smtClean="0">
                <a:solidFill>
                  <a:schemeClr val="tx1"/>
                </a:solidFill>
              </a:rPr>
              <a:t>The operator</a:t>
            </a:r>
            <a:r>
              <a:rPr lang="en-IN" sz="2400" b="1" dirty="0" smtClean="0">
                <a:solidFill>
                  <a:schemeClr val="accent1">
                    <a:lumMod val="75000"/>
                  </a:schemeClr>
                </a:solidFill>
              </a:rPr>
              <a:t> &gt;&gt;</a:t>
            </a:r>
            <a:r>
              <a:rPr lang="en-IN" sz="2400" dirty="0" smtClean="0">
                <a:solidFill>
                  <a:schemeClr val="tx1"/>
                </a:solidFill>
              </a:rPr>
              <a:t> can also be used to read a character but it will skip the white spaces and newline character.</a:t>
            </a:r>
            <a:endParaRPr lang="en-IN" sz="2400" dirty="0">
              <a:solidFill>
                <a:schemeClr val="tx1"/>
              </a:solidFill>
            </a:endParaRPr>
          </a:p>
        </p:txBody>
      </p:sp>
      <p:sp>
        <p:nvSpPr>
          <p:cNvPr id="8" name="Rectangle 7"/>
          <p:cNvSpPr/>
          <p:nvPr/>
        </p:nvSpPr>
        <p:spPr>
          <a:xfrm>
            <a:off x="206080" y="2450323"/>
            <a:ext cx="2563522" cy="830997"/>
          </a:xfrm>
          <a:prstGeom prst="rect">
            <a:avLst/>
          </a:prstGeom>
        </p:spPr>
        <p:txBody>
          <a:bodyPr wrap="none">
            <a:spAutoFit/>
          </a:bodyPr>
          <a:lstStyle/>
          <a:p>
            <a:r>
              <a:rPr lang="en-IN" sz="2400" dirty="0" err="1" smtClean="0">
                <a:solidFill>
                  <a:srgbClr val="000000"/>
                </a:solidFill>
                <a:highlight>
                  <a:srgbClr val="FFFFFF"/>
                </a:highlight>
                <a:latin typeface="Consolas"/>
              </a:rPr>
              <a:t>cout.put</a:t>
            </a:r>
            <a:r>
              <a:rPr lang="en-IN" sz="2400" dirty="0" smtClean="0">
                <a:solidFill>
                  <a:srgbClr val="000000"/>
                </a:solidFill>
                <a:highlight>
                  <a:srgbClr val="FFFFFF"/>
                </a:highlight>
                <a:latin typeface="Consolas"/>
              </a:rPr>
              <a:t>(</a:t>
            </a:r>
            <a:r>
              <a:rPr lang="en-IN" sz="2400" dirty="0" err="1">
                <a:solidFill>
                  <a:srgbClr val="000000"/>
                </a:solidFill>
                <a:highlight>
                  <a:srgbClr val="FFFFFF"/>
                </a:highlight>
                <a:latin typeface="Consolas"/>
              </a:rPr>
              <a:t>ch</a:t>
            </a:r>
            <a:r>
              <a:rPr lang="en-IN" sz="2400" dirty="0" smtClean="0">
                <a:solidFill>
                  <a:srgbClr val="000000"/>
                </a:solidFill>
                <a:highlight>
                  <a:srgbClr val="FFFFFF"/>
                </a:highlight>
                <a:latin typeface="Consolas"/>
              </a:rPr>
              <a:t>);</a:t>
            </a:r>
          </a:p>
          <a:p>
            <a:r>
              <a:rPr lang="en-IN" sz="2400" dirty="0" err="1">
                <a:solidFill>
                  <a:srgbClr val="000000"/>
                </a:solidFill>
                <a:highlight>
                  <a:srgbClr val="FFFFFF"/>
                </a:highlight>
                <a:latin typeface="Consolas"/>
              </a:rPr>
              <a:t>c</a:t>
            </a:r>
            <a:r>
              <a:rPr lang="en-IN" sz="2400" dirty="0" err="1" smtClean="0">
                <a:solidFill>
                  <a:srgbClr val="000000"/>
                </a:solidFill>
                <a:highlight>
                  <a:srgbClr val="FFFFFF"/>
                </a:highlight>
                <a:latin typeface="Consolas"/>
              </a:rPr>
              <a:t>out.put</a:t>
            </a:r>
            <a:r>
              <a:rPr lang="en-IN" sz="2400" dirty="0" smtClean="0">
                <a:solidFill>
                  <a:srgbClr val="000000"/>
                </a:solidFill>
                <a:highlight>
                  <a:srgbClr val="FFFFFF"/>
                </a:highlight>
                <a:latin typeface="Consolas"/>
              </a:rPr>
              <a:t>(</a:t>
            </a:r>
            <a:r>
              <a:rPr lang="en-IN" sz="2400" dirty="0" smtClean="0">
                <a:solidFill>
                  <a:srgbClr val="A31515"/>
                </a:solidFill>
                <a:highlight>
                  <a:srgbClr val="FFFFFF"/>
                </a:highlight>
                <a:latin typeface="Consolas"/>
              </a:rPr>
              <a:t>'x'</a:t>
            </a:r>
            <a:r>
              <a:rPr lang="en-IN" sz="2400" dirty="0" smtClean="0">
                <a:solidFill>
                  <a:srgbClr val="000000"/>
                </a:solidFill>
                <a:highlight>
                  <a:srgbClr val="FFFFFF"/>
                </a:highlight>
                <a:latin typeface="Consolas"/>
              </a:rPr>
              <a:t>);</a:t>
            </a:r>
            <a:endParaRPr lang="en-IN" sz="2400" dirty="0">
              <a:solidFill>
                <a:srgbClr val="000000"/>
              </a:solidFill>
              <a:highlight>
                <a:srgbClr val="FFFFFF"/>
              </a:highlight>
              <a:latin typeface="Consolas"/>
            </a:endParaRPr>
          </a:p>
        </p:txBody>
      </p:sp>
      <p:sp>
        <p:nvSpPr>
          <p:cNvPr id="9" name="Rounded Rectangular Callout 8"/>
          <p:cNvSpPr/>
          <p:nvPr/>
        </p:nvSpPr>
        <p:spPr>
          <a:xfrm>
            <a:off x="2987824" y="2823249"/>
            <a:ext cx="5832648" cy="648072"/>
          </a:xfrm>
          <a:prstGeom prst="wedgeRoundRectCallout">
            <a:avLst>
              <a:gd name="adj1" fmla="val -58776"/>
              <a:gd name="adj2" fmla="val -35654"/>
              <a:gd name="adj3" fmla="val 16667"/>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solidFill>
                  <a:schemeClr val="tx1"/>
                </a:solidFill>
              </a:rPr>
              <a:t>put() function can be used to display value of variable </a:t>
            </a:r>
            <a:r>
              <a:rPr lang="en-IN" sz="2400" dirty="0" err="1" smtClean="0">
                <a:solidFill>
                  <a:schemeClr val="tx1"/>
                </a:solidFill>
              </a:rPr>
              <a:t>ch</a:t>
            </a:r>
            <a:r>
              <a:rPr lang="en-IN" sz="2400" dirty="0" smtClean="0">
                <a:solidFill>
                  <a:schemeClr val="tx1"/>
                </a:solidFill>
              </a:rPr>
              <a:t> or character.</a:t>
            </a:r>
            <a:endParaRPr lang="en-IN" sz="2400" dirty="0">
              <a:solidFill>
                <a:schemeClr val="tx1"/>
              </a:solidFill>
            </a:endParaRPr>
          </a:p>
        </p:txBody>
      </p:sp>
      <p:sp>
        <p:nvSpPr>
          <p:cNvPr id="10" name="Rectangle 9"/>
          <p:cNvSpPr/>
          <p:nvPr/>
        </p:nvSpPr>
        <p:spPr>
          <a:xfrm>
            <a:off x="219364" y="3471321"/>
            <a:ext cx="4572000" cy="1569660"/>
          </a:xfrm>
          <a:prstGeom prst="rect">
            <a:avLst/>
          </a:prstGeom>
        </p:spPr>
        <p:txBody>
          <a:bodyPr>
            <a:spAutoFit/>
          </a:bodyPr>
          <a:lstStyle/>
          <a:p>
            <a:r>
              <a:rPr lang="en-IN" sz="2400" dirty="0">
                <a:solidFill>
                  <a:srgbClr val="0000FF"/>
                </a:solidFill>
                <a:highlight>
                  <a:srgbClr val="FFFFFF"/>
                </a:highlight>
                <a:latin typeface="Consolas"/>
              </a:rPr>
              <a:t>char</a:t>
            </a:r>
            <a:r>
              <a:rPr lang="en-IN" sz="2400" dirty="0">
                <a:solidFill>
                  <a:srgbClr val="000000"/>
                </a:solidFill>
                <a:highlight>
                  <a:srgbClr val="FFFFFF"/>
                </a:highlight>
                <a:latin typeface="Consolas"/>
              </a:rPr>
              <a:t> name[20];</a:t>
            </a:r>
          </a:p>
          <a:p>
            <a:r>
              <a:rPr lang="en-IN" sz="2400" dirty="0" err="1">
                <a:solidFill>
                  <a:srgbClr val="000000"/>
                </a:solidFill>
                <a:highlight>
                  <a:srgbClr val="FFFFFF"/>
                </a:highlight>
                <a:latin typeface="Consolas"/>
              </a:rPr>
              <a:t>cin.getline</a:t>
            </a:r>
            <a:r>
              <a:rPr lang="en-IN" sz="2400" dirty="0">
                <a:solidFill>
                  <a:srgbClr val="000000"/>
                </a:solidFill>
                <a:highlight>
                  <a:srgbClr val="FFFFFF"/>
                </a:highlight>
                <a:latin typeface="Consolas"/>
              </a:rPr>
              <a:t>(name,10);</a:t>
            </a:r>
          </a:p>
          <a:p>
            <a:endParaRPr lang="en-IN" sz="2400" dirty="0">
              <a:solidFill>
                <a:srgbClr val="000000"/>
              </a:solidFill>
              <a:highlight>
                <a:srgbClr val="FFFFFF"/>
              </a:highlight>
              <a:latin typeface="Consolas"/>
            </a:endParaRPr>
          </a:p>
          <a:p>
            <a:r>
              <a:rPr lang="en-IN" sz="2400" dirty="0" err="1">
                <a:solidFill>
                  <a:srgbClr val="000000"/>
                </a:solidFill>
                <a:highlight>
                  <a:srgbClr val="FFFFFF"/>
                </a:highlight>
                <a:latin typeface="Consolas"/>
              </a:rPr>
              <a:t>cin</a:t>
            </a:r>
            <a:r>
              <a:rPr lang="en-IN" sz="2400" dirty="0">
                <a:solidFill>
                  <a:srgbClr val="000000"/>
                </a:solidFill>
                <a:highlight>
                  <a:srgbClr val="FFFFFF"/>
                </a:highlight>
                <a:latin typeface="Consolas"/>
              </a:rPr>
              <a:t>&gt;&gt;name;</a:t>
            </a:r>
          </a:p>
        </p:txBody>
      </p:sp>
      <p:sp>
        <p:nvSpPr>
          <p:cNvPr id="11" name="Rounded Rectangular Callout 10"/>
          <p:cNvSpPr/>
          <p:nvPr/>
        </p:nvSpPr>
        <p:spPr>
          <a:xfrm>
            <a:off x="4211960" y="3789040"/>
            <a:ext cx="4752528" cy="1116124"/>
          </a:xfrm>
          <a:prstGeom prst="wedgeRoundRectCallout">
            <a:avLst>
              <a:gd name="adj1" fmla="val -56630"/>
              <a:gd name="adj2" fmla="val -18014"/>
              <a:gd name="adj3" fmla="val 16667"/>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400" dirty="0" err="1" smtClean="0">
                <a:solidFill>
                  <a:schemeClr val="tx1"/>
                </a:solidFill>
              </a:rPr>
              <a:t>getline</a:t>
            </a:r>
            <a:r>
              <a:rPr lang="en-IN" sz="2400" dirty="0" smtClean="0">
                <a:solidFill>
                  <a:schemeClr val="tx1"/>
                </a:solidFill>
              </a:rPr>
              <a:t>() reads whole line of text that ends with newline character or </a:t>
            </a:r>
            <a:r>
              <a:rPr lang="en-IN" sz="2400" dirty="0" err="1" smtClean="0">
                <a:solidFill>
                  <a:schemeClr val="tx1"/>
                </a:solidFill>
              </a:rPr>
              <a:t>upto</a:t>
            </a:r>
            <a:r>
              <a:rPr lang="en-IN" sz="2400" dirty="0" smtClean="0">
                <a:solidFill>
                  <a:schemeClr val="tx1"/>
                </a:solidFill>
              </a:rPr>
              <a:t> (size-1).</a:t>
            </a:r>
            <a:endParaRPr lang="en-IN" sz="2400" dirty="0">
              <a:solidFill>
                <a:schemeClr val="tx1"/>
              </a:solidFill>
            </a:endParaRPr>
          </a:p>
        </p:txBody>
      </p:sp>
      <p:sp>
        <p:nvSpPr>
          <p:cNvPr id="13" name="TextBox 12"/>
          <p:cNvSpPr txBox="1"/>
          <p:nvPr/>
        </p:nvSpPr>
        <p:spPr>
          <a:xfrm>
            <a:off x="2415516" y="4105565"/>
            <a:ext cx="576064" cy="400110"/>
          </a:xfrm>
          <a:prstGeom prst="rect">
            <a:avLst/>
          </a:prstGeom>
          <a:noFill/>
        </p:spPr>
        <p:txBody>
          <a:bodyPr wrap="square" rtlCol="0">
            <a:spAutoFit/>
          </a:bodyPr>
          <a:lstStyle/>
          <a:p>
            <a:r>
              <a:rPr lang="en-IN" sz="2000" dirty="0" smtClean="0">
                <a:solidFill>
                  <a:srgbClr val="FF0000"/>
                </a:solidFill>
              </a:rPr>
              <a:t>line</a:t>
            </a:r>
            <a:endParaRPr lang="en-IN" sz="2000" dirty="0">
              <a:solidFill>
                <a:srgbClr val="FF0000"/>
              </a:solidFill>
            </a:endParaRPr>
          </a:p>
        </p:txBody>
      </p:sp>
      <p:sp>
        <p:nvSpPr>
          <p:cNvPr id="14" name="TextBox 13"/>
          <p:cNvSpPr txBox="1"/>
          <p:nvPr/>
        </p:nvSpPr>
        <p:spPr>
          <a:xfrm>
            <a:off x="3143200" y="4099885"/>
            <a:ext cx="648072" cy="400110"/>
          </a:xfrm>
          <a:prstGeom prst="rect">
            <a:avLst/>
          </a:prstGeom>
          <a:noFill/>
        </p:spPr>
        <p:txBody>
          <a:bodyPr wrap="square" rtlCol="0">
            <a:spAutoFit/>
          </a:bodyPr>
          <a:lstStyle/>
          <a:p>
            <a:r>
              <a:rPr lang="en-IN" sz="2000" dirty="0" smtClean="0">
                <a:solidFill>
                  <a:srgbClr val="FF0000"/>
                </a:solidFill>
              </a:rPr>
              <a:t>size</a:t>
            </a:r>
            <a:endParaRPr lang="en-IN" sz="2000" dirty="0">
              <a:solidFill>
                <a:srgbClr val="FF0000"/>
              </a:solidFill>
            </a:endParaRPr>
          </a:p>
        </p:txBody>
      </p:sp>
      <p:sp>
        <p:nvSpPr>
          <p:cNvPr id="15" name="Rounded Rectangular Callout 14"/>
          <p:cNvSpPr/>
          <p:nvPr/>
        </p:nvSpPr>
        <p:spPr>
          <a:xfrm>
            <a:off x="2375248" y="4505675"/>
            <a:ext cx="6589240" cy="1116124"/>
          </a:xfrm>
          <a:prstGeom prst="wedgeRoundRectCallout">
            <a:avLst>
              <a:gd name="adj1" fmla="val -56458"/>
              <a:gd name="adj2" fmla="val -22594"/>
              <a:gd name="adj3" fmla="val 16667"/>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400" b="1" dirty="0" err="1" smtClean="0">
                <a:solidFill>
                  <a:schemeClr val="accent1">
                    <a:lumMod val="75000"/>
                  </a:schemeClr>
                </a:solidFill>
              </a:rPr>
              <a:t>cin</a:t>
            </a:r>
            <a:r>
              <a:rPr lang="en-IN" sz="2400" dirty="0" smtClean="0">
                <a:solidFill>
                  <a:schemeClr val="tx1"/>
                </a:solidFill>
              </a:rPr>
              <a:t> can read strings that do not contain white spaces.</a:t>
            </a:r>
            <a:endParaRPr lang="en-IN" sz="2400" dirty="0">
              <a:solidFill>
                <a:schemeClr val="tx1"/>
              </a:solidFill>
            </a:endParaRPr>
          </a:p>
        </p:txBody>
      </p:sp>
      <p:sp>
        <p:nvSpPr>
          <p:cNvPr id="16" name="Rectangle 15"/>
          <p:cNvSpPr/>
          <p:nvPr/>
        </p:nvSpPr>
        <p:spPr>
          <a:xfrm>
            <a:off x="220015" y="5113912"/>
            <a:ext cx="3583032" cy="461665"/>
          </a:xfrm>
          <a:prstGeom prst="rect">
            <a:avLst/>
          </a:prstGeom>
        </p:spPr>
        <p:txBody>
          <a:bodyPr wrap="none">
            <a:spAutoFit/>
          </a:bodyPr>
          <a:lstStyle/>
          <a:p>
            <a:r>
              <a:rPr lang="en-IN" sz="2400" dirty="0" err="1">
                <a:solidFill>
                  <a:srgbClr val="000000"/>
                </a:solidFill>
                <a:highlight>
                  <a:srgbClr val="FFFFFF"/>
                </a:highlight>
                <a:latin typeface="Consolas"/>
              </a:rPr>
              <a:t>cout.write</a:t>
            </a:r>
            <a:r>
              <a:rPr lang="en-IN" sz="2400" dirty="0">
                <a:solidFill>
                  <a:srgbClr val="000000"/>
                </a:solidFill>
                <a:highlight>
                  <a:srgbClr val="FFFFFF"/>
                </a:highlight>
                <a:latin typeface="Consolas"/>
              </a:rPr>
              <a:t>(name,10);</a:t>
            </a:r>
            <a:endParaRPr lang="en-IN" sz="2400" dirty="0"/>
          </a:p>
        </p:txBody>
      </p:sp>
      <p:sp>
        <p:nvSpPr>
          <p:cNvPr id="17" name="Rounded Rectangular Callout 16"/>
          <p:cNvSpPr/>
          <p:nvPr/>
        </p:nvSpPr>
        <p:spPr>
          <a:xfrm>
            <a:off x="3923928" y="5048741"/>
            <a:ext cx="5112568" cy="1433762"/>
          </a:xfrm>
          <a:prstGeom prst="wedgeRoundRectCallout">
            <a:avLst>
              <a:gd name="adj1" fmla="val -55963"/>
              <a:gd name="adj2" fmla="val -31958"/>
              <a:gd name="adj3" fmla="val 16667"/>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400" dirty="0" smtClean="0">
                <a:solidFill>
                  <a:schemeClr val="tx1"/>
                </a:solidFill>
              </a:rPr>
              <a:t>write() displays string of given size, if the size is greater than the length of line, then it displays the bounds of line.</a:t>
            </a:r>
            <a:endParaRPr lang="en-IN" sz="2400" dirty="0">
              <a:solidFill>
                <a:schemeClr val="tx1"/>
              </a:solidFill>
            </a:endParaRPr>
          </a:p>
        </p:txBody>
      </p:sp>
    </p:spTree>
    <p:extLst>
      <p:ext uri="{BB962C8B-B14F-4D97-AF65-F5344CB8AC3E}">
        <p14:creationId xmlns:p14="http://schemas.microsoft.com/office/powerpoint/2010/main" val="380068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xit" presetSubtype="0" fill="hold" grpId="1" nodeType="with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righ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right)">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childTnLst>
                                </p:cTn>
                              </p:par>
                              <p:par>
                                <p:cTn id="42" presetID="1" presetClass="exit" presetSubtype="0" fill="hold" grpId="1" nodeType="withEffect">
                                  <p:stCondLst>
                                    <p:cond delay="0"/>
                                  </p:stCondLst>
                                  <p:childTnLst>
                                    <p:set>
                                      <p:cBhvr>
                                        <p:cTn id="43" dur="1" fill="hold">
                                          <p:stCondLst>
                                            <p:cond delay="0"/>
                                          </p:stCondLst>
                                        </p:cTn>
                                        <p:tgtEl>
                                          <p:spTgt spid="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right)">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xEl>
                                              <p:pRg st="1" end="1"/>
                                            </p:txEl>
                                          </p:spTgt>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right)">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0">
                                            <p:txEl>
                                              <p:pRg st="3" end="3"/>
                                            </p:txEl>
                                          </p:spTgt>
                                        </p:tgtEl>
                                        <p:attrNameLst>
                                          <p:attrName>style.visibility</p:attrName>
                                        </p:attrNameLst>
                                      </p:cBhvr>
                                      <p:to>
                                        <p:strVal val="visible"/>
                                      </p:to>
                                    </p:set>
                                  </p:childTnLst>
                                </p:cTn>
                              </p:par>
                              <p:par>
                                <p:cTn id="72" presetID="1" presetClass="exit" presetSubtype="0" fill="hold" grpId="1" nodeType="withEffect">
                                  <p:stCondLst>
                                    <p:cond delay="0"/>
                                  </p:stCondLst>
                                  <p:childTnLst>
                                    <p:set>
                                      <p:cBhvr>
                                        <p:cTn id="73" dur="1" fill="hold">
                                          <p:stCondLst>
                                            <p:cond delay="0"/>
                                          </p:stCondLst>
                                        </p:cTn>
                                        <p:tgtEl>
                                          <p:spTgt spid="11"/>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wipe(right)">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1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wipe(right)">
                                      <p:cBhvr>
                                        <p:cTn id="8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9" grpId="0" animBg="1"/>
      <p:bldP spid="9" grpId="1" animBg="1"/>
      <p:bldP spid="11" grpId="0" animBg="1"/>
      <p:bldP spid="11" grpId="1" animBg="1"/>
      <p:bldP spid="13" grpId="0"/>
      <p:bldP spid="14" grpId="0"/>
      <p:bldP spid="15" grpId="0" animBg="1"/>
      <p:bldP spid="15" grpId="1" animBg="1"/>
      <p:bldP spid="16"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ios</a:t>
            </a:r>
            <a:r>
              <a:rPr lang="en-IN" dirty="0" smtClean="0"/>
              <a:t> Format </a:t>
            </a:r>
            <a:r>
              <a:rPr lang="en-IN" dirty="0"/>
              <a:t>F</a:t>
            </a:r>
            <a:r>
              <a:rPr lang="en-IN" dirty="0" smtClean="0"/>
              <a:t>unctions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8914192"/>
              </p:ext>
            </p:extLst>
          </p:nvPr>
        </p:nvGraphicFramePr>
        <p:xfrm>
          <a:off x="190500" y="990600"/>
          <a:ext cx="8763000" cy="396240"/>
        </p:xfrm>
        <a:graphic>
          <a:graphicData uri="http://schemas.openxmlformats.org/drawingml/2006/table">
            <a:tbl>
              <a:tblPr firstRow="1" bandRow="1">
                <a:tableStyleId>{5C22544A-7EE6-4342-B048-85BDC9FD1C3A}</a:tableStyleId>
              </a:tblPr>
              <a:tblGrid>
                <a:gridCol w="1357164"/>
                <a:gridCol w="7405836"/>
              </a:tblGrid>
              <a:tr h="370840">
                <a:tc>
                  <a:txBody>
                    <a:bodyPr/>
                    <a:lstStyle/>
                    <a:p>
                      <a:pPr algn="ctr"/>
                      <a:r>
                        <a:rPr lang="en-IN" sz="2000" dirty="0" smtClean="0"/>
                        <a:t>Function</a:t>
                      </a:r>
                      <a:endParaRPr lang="en-IN" sz="2000" dirty="0"/>
                    </a:p>
                  </a:txBody>
                  <a:tcPr/>
                </a:tc>
                <a:tc>
                  <a:txBody>
                    <a:bodyPr/>
                    <a:lstStyle/>
                    <a:p>
                      <a:pPr algn="ctr"/>
                      <a:r>
                        <a:rPr lang="en-IN" sz="2000" dirty="0" smtClean="0"/>
                        <a:t>Task</a:t>
                      </a:r>
                      <a:endParaRPr lang="en-IN" sz="20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36644197"/>
              </p:ext>
            </p:extLst>
          </p:nvPr>
        </p:nvGraphicFramePr>
        <p:xfrm>
          <a:off x="215516" y="1418548"/>
          <a:ext cx="8712968" cy="396240"/>
        </p:xfrm>
        <a:graphic>
          <a:graphicData uri="http://schemas.openxmlformats.org/drawingml/2006/table">
            <a:tbl>
              <a:tblPr firstRow="1" bandRow="1">
                <a:tableStyleId>{69CF1AB2-1976-4502-BF36-3FF5EA218861}</a:tableStyleId>
              </a:tblPr>
              <a:tblGrid>
                <a:gridCol w="1332148"/>
                <a:gridCol w="7380820"/>
              </a:tblGrid>
              <a:tr h="370840">
                <a:tc>
                  <a:txBody>
                    <a:bodyPr/>
                    <a:lstStyle/>
                    <a:p>
                      <a:r>
                        <a:rPr lang="en-IN" sz="2000" dirty="0" smtClean="0"/>
                        <a:t>width()</a:t>
                      </a:r>
                      <a:endParaRPr lang="en-IN" sz="2000" dirty="0"/>
                    </a:p>
                  </a:txBody>
                  <a:tcPr/>
                </a:tc>
                <a:tc>
                  <a:txBody>
                    <a:bodyPr/>
                    <a:lstStyle/>
                    <a:p>
                      <a:r>
                        <a:rPr lang="en-IN" sz="2000" b="0" dirty="0" smtClean="0"/>
                        <a:t>To specify the required field size</a:t>
                      </a:r>
                      <a:r>
                        <a:rPr lang="en-IN" sz="2000" b="0" baseline="0" dirty="0" smtClean="0"/>
                        <a:t> for displaying an output value</a:t>
                      </a:r>
                      <a:endParaRPr lang="en-IN" sz="2000" b="0" dirty="0"/>
                    </a:p>
                  </a:txBody>
                  <a:tcPr/>
                </a:tc>
              </a:tr>
            </a:tbl>
          </a:graphicData>
        </a:graphic>
      </p:graphicFrame>
      <p:sp>
        <p:nvSpPr>
          <p:cNvPr id="8" name="Rectangle 7"/>
          <p:cNvSpPr/>
          <p:nvPr/>
        </p:nvSpPr>
        <p:spPr>
          <a:xfrm>
            <a:off x="247171" y="4496680"/>
            <a:ext cx="3024336" cy="1107996"/>
          </a:xfrm>
          <a:prstGeom prst="rect">
            <a:avLst/>
          </a:prstGeom>
        </p:spPr>
        <p:txBody>
          <a:bodyPr wrap="square">
            <a:spAutoFit/>
          </a:bodyPr>
          <a:lstStyle/>
          <a:p>
            <a:r>
              <a:rPr lang="en-IN" sz="2200" b="1" dirty="0" smtClean="0">
                <a:solidFill>
                  <a:srgbClr val="000000"/>
                </a:solidFill>
                <a:highlight>
                  <a:srgbClr val="FFFFFF"/>
                </a:highlight>
                <a:latin typeface="+mj-lt"/>
              </a:rPr>
              <a:t>Example:</a:t>
            </a:r>
          </a:p>
          <a:p>
            <a:r>
              <a:rPr lang="en-IN" sz="2200" dirty="0" err="1" smtClean="0">
                <a:solidFill>
                  <a:srgbClr val="000000"/>
                </a:solidFill>
                <a:highlight>
                  <a:srgbClr val="FFFFFF"/>
                </a:highlight>
                <a:latin typeface="Consolas"/>
              </a:rPr>
              <a:t>cout.width</a:t>
            </a:r>
            <a:r>
              <a:rPr lang="en-IN" sz="2200" dirty="0" smtClean="0">
                <a:solidFill>
                  <a:srgbClr val="000000"/>
                </a:solidFill>
                <a:highlight>
                  <a:srgbClr val="FFFFFF"/>
                </a:highlight>
                <a:latin typeface="Consolas"/>
              </a:rPr>
              <a:t>(6);</a:t>
            </a:r>
            <a:endParaRPr lang="en-IN" sz="2200" dirty="0">
              <a:solidFill>
                <a:srgbClr val="000000"/>
              </a:solidFill>
              <a:highlight>
                <a:srgbClr val="FFFFFF"/>
              </a:highlight>
              <a:latin typeface="Consolas"/>
            </a:endParaRPr>
          </a:p>
          <a:p>
            <a:r>
              <a:rPr lang="en-IN" sz="2200" dirty="0" err="1">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"543"</a:t>
            </a:r>
            <a:r>
              <a:rPr lang="en-IN" sz="2200" dirty="0">
                <a:solidFill>
                  <a:srgbClr val="000000"/>
                </a:solidFill>
                <a:highlight>
                  <a:srgbClr val="FFFFFF"/>
                </a:highlight>
                <a:latin typeface="Consolas"/>
              </a:rPr>
              <a:t>;</a:t>
            </a:r>
            <a:endParaRPr lang="en-IN" sz="2200" dirty="0"/>
          </a:p>
        </p:txBody>
      </p:sp>
      <p:graphicFrame>
        <p:nvGraphicFramePr>
          <p:cNvPr id="14" name="Table 13"/>
          <p:cNvGraphicFramePr>
            <a:graphicFrameLocks noGrp="1"/>
          </p:cNvGraphicFramePr>
          <p:nvPr>
            <p:extLst>
              <p:ext uri="{D42A27DB-BD31-4B8C-83A1-F6EECF244321}">
                <p14:modId xmlns:p14="http://schemas.microsoft.com/office/powerpoint/2010/main" val="1273710353"/>
              </p:ext>
            </p:extLst>
          </p:nvPr>
        </p:nvGraphicFramePr>
        <p:xfrm>
          <a:off x="2839459" y="4954118"/>
          <a:ext cx="1884042" cy="426720"/>
        </p:xfrm>
        <a:graphic>
          <a:graphicData uri="http://schemas.openxmlformats.org/drawingml/2006/table">
            <a:tbl>
              <a:tblPr firstRow="1" bandRow="1">
                <a:tableStyleId>{5940675A-B579-460E-94D1-54222C63F5DA}</a:tableStyleId>
              </a:tblPr>
              <a:tblGrid>
                <a:gridCol w="314007"/>
                <a:gridCol w="314007"/>
                <a:gridCol w="314007"/>
                <a:gridCol w="314007"/>
                <a:gridCol w="314007"/>
                <a:gridCol w="314007"/>
              </a:tblGrid>
              <a:tr h="396000">
                <a:tc>
                  <a:txBody>
                    <a:bodyPr/>
                    <a:lstStyle/>
                    <a:p>
                      <a:pPr algn="ctr"/>
                      <a:endParaRPr lang="en-IN" sz="2200" dirty="0"/>
                    </a:p>
                  </a:txBody>
                  <a:tcPr/>
                </a:tc>
                <a:tc>
                  <a:txBody>
                    <a:bodyPr/>
                    <a:lstStyle/>
                    <a:p>
                      <a:pPr algn="ctr"/>
                      <a:endParaRPr lang="en-IN" sz="2200" dirty="0"/>
                    </a:p>
                  </a:txBody>
                  <a:tcPr/>
                </a:tc>
                <a:tc>
                  <a:txBody>
                    <a:bodyPr/>
                    <a:lstStyle/>
                    <a:p>
                      <a:pPr algn="ctr"/>
                      <a:endParaRPr lang="en-IN" sz="2200" dirty="0"/>
                    </a:p>
                  </a:txBody>
                  <a:tcPr/>
                </a:tc>
                <a:tc>
                  <a:txBody>
                    <a:bodyPr/>
                    <a:lstStyle/>
                    <a:p>
                      <a:pPr algn="ctr"/>
                      <a:r>
                        <a:rPr lang="en-IN" sz="2200" dirty="0" smtClean="0"/>
                        <a:t>5</a:t>
                      </a:r>
                      <a:endParaRPr lang="en-IN" sz="2200" dirty="0"/>
                    </a:p>
                  </a:txBody>
                  <a:tcPr/>
                </a:tc>
                <a:tc>
                  <a:txBody>
                    <a:bodyPr/>
                    <a:lstStyle/>
                    <a:p>
                      <a:pPr algn="ctr"/>
                      <a:r>
                        <a:rPr lang="en-IN" sz="2200" dirty="0" smtClean="0"/>
                        <a:t>4</a:t>
                      </a:r>
                      <a:endParaRPr lang="en-IN" sz="2200" dirty="0"/>
                    </a:p>
                  </a:txBody>
                  <a:tcPr/>
                </a:tc>
                <a:tc>
                  <a:txBody>
                    <a:bodyPr/>
                    <a:lstStyle/>
                    <a:p>
                      <a:pPr algn="ctr"/>
                      <a:r>
                        <a:rPr lang="en-IN" sz="2200" dirty="0" smtClean="0"/>
                        <a:t>3</a:t>
                      </a:r>
                      <a:endParaRPr lang="en-IN" sz="2200" dirty="0"/>
                    </a:p>
                  </a:txBody>
                  <a:tcPr/>
                </a:tc>
              </a:tr>
            </a:tbl>
          </a:graphicData>
        </a:graphic>
      </p:graphicFrame>
      <p:sp>
        <p:nvSpPr>
          <p:cNvPr id="15" name="Rectangle 14"/>
          <p:cNvSpPr/>
          <p:nvPr/>
        </p:nvSpPr>
        <p:spPr>
          <a:xfrm>
            <a:off x="2805379" y="4469464"/>
            <a:ext cx="1188132" cy="468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2200" b="1" dirty="0" smtClean="0">
                <a:solidFill>
                  <a:schemeClr val="tx1"/>
                </a:solidFill>
              </a:rPr>
              <a:t>output:</a:t>
            </a:r>
            <a:endParaRPr lang="en-IN" sz="2200" b="1" dirty="0">
              <a:solidFill>
                <a:schemeClr val="tx1"/>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1857177541"/>
              </p:ext>
            </p:extLst>
          </p:nvPr>
        </p:nvGraphicFramePr>
        <p:xfrm>
          <a:off x="214556" y="1889028"/>
          <a:ext cx="8712968" cy="701040"/>
        </p:xfrm>
        <a:graphic>
          <a:graphicData uri="http://schemas.openxmlformats.org/drawingml/2006/table">
            <a:tbl>
              <a:tblPr firstRow="1" bandRow="1">
                <a:tableStyleId>{69CF1AB2-1976-4502-BF36-3FF5EA218861}</a:tableStyleId>
              </a:tblPr>
              <a:tblGrid>
                <a:gridCol w="1332148"/>
                <a:gridCol w="7380820"/>
              </a:tblGrid>
              <a:tr h="370840">
                <a:tc>
                  <a:txBody>
                    <a:bodyPr/>
                    <a:lstStyle/>
                    <a:p>
                      <a:r>
                        <a:rPr lang="en-IN" sz="2000" dirty="0" smtClean="0"/>
                        <a:t>precision()</a:t>
                      </a:r>
                      <a:endParaRPr lang="en-IN" sz="2000" dirty="0"/>
                    </a:p>
                  </a:txBody>
                  <a:tcPr/>
                </a:tc>
                <a:tc>
                  <a:txBody>
                    <a:bodyPr/>
                    <a:lstStyle/>
                    <a:p>
                      <a:r>
                        <a:rPr lang="en-IN" sz="2000" b="0" dirty="0" smtClean="0"/>
                        <a:t>To specify number of digits to be displayed</a:t>
                      </a:r>
                      <a:r>
                        <a:rPr lang="en-IN" sz="2000" b="0" baseline="0" dirty="0" smtClean="0"/>
                        <a:t> after the decimal point of a float value.</a:t>
                      </a:r>
                      <a:endParaRPr lang="en-IN" sz="2000" b="0" dirty="0"/>
                    </a:p>
                  </a:txBody>
                  <a:tcPr/>
                </a:tc>
              </a:tr>
            </a:tbl>
          </a:graphicData>
        </a:graphic>
      </p:graphicFrame>
      <p:sp>
        <p:nvSpPr>
          <p:cNvPr id="18" name="Rectangle 17"/>
          <p:cNvSpPr/>
          <p:nvPr/>
        </p:nvSpPr>
        <p:spPr>
          <a:xfrm>
            <a:off x="239497" y="4481039"/>
            <a:ext cx="3024336" cy="1446550"/>
          </a:xfrm>
          <a:prstGeom prst="rect">
            <a:avLst/>
          </a:prstGeom>
        </p:spPr>
        <p:txBody>
          <a:bodyPr wrap="square">
            <a:spAutoFit/>
          </a:bodyPr>
          <a:lstStyle/>
          <a:p>
            <a:r>
              <a:rPr lang="en-IN" sz="2200" b="1" dirty="0" smtClean="0">
                <a:solidFill>
                  <a:srgbClr val="000000"/>
                </a:solidFill>
                <a:highlight>
                  <a:srgbClr val="FFFFFF"/>
                </a:highlight>
                <a:latin typeface="+mj-lt"/>
              </a:rPr>
              <a:t>Example:</a:t>
            </a:r>
          </a:p>
          <a:p>
            <a:r>
              <a:rPr lang="en-IN" sz="2200" dirty="0" err="1" smtClean="0">
                <a:solidFill>
                  <a:srgbClr val="000000"/>
                </a:solidFill>
                <a:highlight>
                  <a:srgbClr val="FFFFFF"/>
                </a:highlight>
                <a:latin typeface="Consolas"/>
              </a:rPr>
              <a:t>cout.precision</a:t>
            </a:r>
            <a:r>
              <a:rPr lang="en-IN" sz="2200" dirty="0" smtClean="0">
                <a:solidFill>
                  <a:srgbClr val="000000"/>
                </a:solidFill>
                <a:highlight>
                  <a:srgbClr val="FFFFFF"/>
                </a:highlight>
                <a:latin typeface="Consolas"/>
              </a:rPr>
              <a:t>(6);</a:t>
            </a:r>
            <a:endParaRPr lang="en-IN" sz="2200" dirty="0">
              <a:solidFill>
                <a:srgbClr val="000000"/>
              </a:solidFill>
              <a:highlight>
                <a:srgbClr val="FFFFFF"/>
              </a:highlight>
              <a:latin typeface="Consolas"/>
            </a:endParaRPr>
          </a:p>
          <a:p>
            <a:r>
              <a:rPr lang="en-IN" sz="2200" dirty="0" err="1" smtClean="0">
                <a:solidFill>
                  <a:srgbClr val="000000"/>
                </a:solidFill>
                <a:highlight>
                  <a:srgbClr val="FFFFFF"/>
                </a:highlight>
                <a:latin typeface="Consolas"/>
              </a:rPr>
              <a:t>cout.width</a:t>
            </a:r>
            <a:r>
              <a:rPr lang="en-IN" sz="2200" dirty="0" smtClean="0">
                <a:solidFill>
                  <a:srgbClr val="000000"/>
                </a:solidFill>
                <a:highlight>
                  <a:srgbClr val="FFFFFF"/>
                </a:highlight>
                <a:latin typeface="Consolas"/>
              </a:rPr>
              <a:t>(10);</a:t>
            </a:r>
          </a:p>
          <a:p>
            <a:r>
              <a:rPr lang="en-IN" sz="2200" dirty="0" err="1" smtClean="0">
                <a:solidFill>
                  <a:srgbClr val="000000"/>
                </a:solidFill>
                <a:highlight>
                  <a:srgbClr val="FFFFFF"/>
                </a:highlight>
                <a:latin typeface="Consolas"/>
              </a:rPr>
              <a:t>cout</a:t>
            </a:r>
            <a:r>
              <a:rPr lang="en-IN" sz="2200" dirty="0" smtClean="0">
                <a:solidFill>
                  <a:srgbClr val="000000"/>
                </a:solidFill>
                <a:highlight>
                  <a:srgbClr val="FFFFFF"/>
                </a:highlight>
                <a:latin typeface="Consolas"/>
              </a:rPr>
              <a:t>&lt;&lt;</a:t>
            </a:r>
            <a:r>
              <a:rPr lang="en-IN" sz="2200" dirty="0" err="1" smtClean="0">
                <a:highlight>
                  <a:srgbClr val="FFFFFF"/>
                </a:highlight>
                <a:latin typeface="Consolas"/>
              </a:rPr>
              <a:t>sqrt</a:t>
            </a:r>
            <a:r>
              <a:rPr lang="en-IN" sz="2200" dirty="0" smtClean="0">
                <a:highlight>
                  <a:srgbClr val="FFFFFF"/>
                </a:highlight>
                <a:latin typeface="Consolas"/>
              </a:rPr>
              <a:t>(7)</a:t>
            </a:r>
            <a:r>
              <a:rPr lang="en-IN" sz="2200" dirty="0" smtClean="0">
                <a:solidFill>
                  <a:srgbClr val="000000"/>
                </a:solidFill>
                <a:highlight>
                  <a:srgbClr val="FFFFFF"/>
                </a:highlight>
                <a:latin typeface="Consolas"/>
              </a:rPr>
              <a:t>;</a:t>
            </a:r>
            <a:endParaRPr lang="en-IN" sz="2200" dirty="0"/>
          </a:p>
        </p:txBody>
      </p:sp>
      <p:graphicFrame>
        <p:nvGraphicFramePr>
          <p:cNvPr id="19" name="Table 18"/>
          <p:cNvGraphicFramePr>
            <a:graphicFrameLocks noGrp="1"/>
          </p:cNvGraphicFramePr>
          <p:nvPr>
            <p:extLst>
              <p:ext uri="{D42A27DB-BD31-4B8C-83A1-F6EECF244321}">
                <p14:modId xmlns:p14="http://schemas.microsoft.com/office/powerpoint/2010/main" val="3017931052"/>
              </p:ext>
            </p:extLst>
          </p:nvPr>
        </p:nvGraphicFramePr>
        <p:xfrm>
          <a:off x="3190579" y="4938477"/>
          <a:ext cx="3132000" cy="426720"/>
        </p:xfrm>
        <a:graphic>
          <a:graphicData uri="http://schemas.openxmlformats.org/drawingml/2006/table">
            <a:tbl>
              <a:tblPr firstRow="1" bandRow="1">
                <a:tableStyleId>{5940675A-B579-460E-94D1-54222C63F5DA}</a:tableStyleId>
              </a:tblPr>
              <a:tblGrid>
                <a:gridCol w="313200"/>
                <a:gridCol w="313200"/>
                <a:gridCol w="313200"/>
                <a:gridCol w="313200"/>
                <a:gridCol w="313200"/>
                <a:gridCol w="313200"/>
                <a:gridCol w="313200"/>
                <a:gridCol w="313200"/>
                <a:gridCol w="313200"/>
                <a:gridCol w="313200"/>
              </a:tblGrid>
              <a:tr h="370840">
                <a:tc>
                  <a:txBody>
                    <a:bodyPr/>
                    <a:lstStyle/>
                    <a:p>
                      <a:pPr algn="ctr"/>
                      <a:endParaRPr lang="en-IN" sz="2200" dirty="0"/>
                    </a:p>
                  </a:txBody>
                  <a:tcPr/>
                </a:tc>
                <a:tc>
                  <a:txBody>
                    <a:bodyPr/>
                    <a:lstStyle/>
                    <a:p>
                      <a:pPr algn="ctr"/>
                      <a:endParaRPr lang="en-IN" sz="2200" dirty="0"/>
                    </a:p>
                  </a:txBody>
                  <a:tcPr/>
                </a:tc>
                <a:tc>
                  <a:txBody>
                    <a:bodyPr/>
                    <a:lstStyle/>
                    <a:p>
                      <a:pPr algn="ctr"/>
                      <a:endParaRPr lang="en-IN" sz="2200" dirty="0"/>
                    </a:p>
                  </a:txBody>
                  <a:tcPr/>
                </a:tc>
                <a:tc>
                  <a:txBody>
                    <a:bodyPr/>
                    <a:lstStyle/>
                    <a:p>
                      <a:pPr algn="ctr"/>
                      <a:r>
                        <a:rPr lang="en-IN" sz="2200" dirty="0" smtClean="0"/>
                        <a:t>2</a:t>
                      </a:r>
                      <a:endParaRPr lang="en-IN" sz="2200" dirty="0"/>
                    </a:p>
                  </a:txBody>
                  <a:tcPr/>
                </a:tc>
                <a:tc>
                  <a:txBody>
                    <a:bodyPr/>
                    <a:lstStyle/>
                    <a:p>
                      <a:pPr algn="ctr"/>
                      <a:r>
                        <a:rPr lang="en-IN" sz="2200" dirty="0" smtClean="0"/>
                        <a:t>.</a:t>
                      </a:r>
                      <a:endParaRPr lang="en-IN" sz="2200" dirty="0"/>
                    </a:p>
                  </a:txBody>
                  <a:tcPr/>
                </a:tc>
                <a:tc>
                  <a:txBody>
                    <a:bodyPr/>
                    <a:lstStyle/>
                    <a:p>
                      <a:pPr algn="ctr"/>
                      <a:r>
                        <a:rPr lang="en-IN" sz="2200" dirty="0" smtClean="0"/>
                        <a:t>6</a:t>
                      </a:r>
                      <a:endParaRPr lang="en-IN" sz="2200" dirty="0"/>
                    </a:p>
                  </a:txBody>
                  <a:tcPr/>
                </a:tc>
                <a:tc>
                  <a:txBody>
                    <a:bodyPr/>
                    <a:lstStyle/>
                    <a:p>
                      <a:pPr algn="ctr"/>
                      <a:r>
                        <a:rPr lang="en-IN" sz="2200" dirty="0" smtClean="0"/>
                        <a:t>4</a:t>
                      </a:r>
                      <a:endParaRPr lang="en-IN" sz="2200" dirty="0"/>
                    </a:p>
                  </a:txBody>
                  <a:tcPr/>
                </a:tc>
                <a:tc>
                  <a:txBody>
                    <a:bodyPr/>
                    <a:lstStyle/>
                    <a:p>
                      <a:pPr algn="ctr"/>
                      <a:r>
                        <a:rPr lang="en-IN" sz="2200" dirty="0" smtClean="0"/>
                        <a:t>5</a:t>
                      </a:r>
                      <a:endParaRPr lang="en-IN" sz="2200" dirty="0"/>
                    </a:p>
                  </a:txBody>
                  <a:tcPr/>
                </a:tc>
                <a:tc>
                  <a:txBody>
                    <a:bodyPr/>
                    <a:lstStyle/>
                    <a:p>
                      <a:pPr algn="ctr"/>
                      <a:r>
                        <a:rPr lang="en-IN" sz="2200" dirty="0" smtClean="0"/>
                        <a:t>7</a:t>
                      </a:r>
                      <a:endParaRPr lang="en-IN" sz="2200" dirty="0"/>
                    </a:p>
                  </a:txBody>
                  <a:tcPr/>
                </a:tc>
                <a:tc>
                  <a:txBody>
                    <a:bodyPr/>
                    <a:lstStyle/>
                    <a:p>
                      <a:pPr algn="ctr"/>
                      <a:r>
                        <a:rPr lang="en-IN" sz="2200" dirty="0" smtClean="0"/>
                        <a:t>5</a:t>
                      </a:r>
                      <a:endParaRPr lang="en-IN" sz="2200" dirty="0"/>
                    </a:p>
                  </a:txBody>
                  <a:tcPr/>
                </a:tc>
              </a:tr>
            </a:tbl>
          </a:graphicData>
        </a:graphic>
      </p:graphicFrame>
      <p:sp>
        <p:nvSpPr>
          <p:cNvPr id="20" name="Rectangle 19"/>
          <p:cNvSpPr/>
          <p:nvPr/>
        </p:nvSpPr>
        <p:spPr>
          <a:xfrm>
            <a:off x="3156499" y="4453823"/>
            <a:ext cx="1188132" cy="468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2200" b="1" dirty="0" smtClean="0">
                <a:solidFill>
                  <a:schemeClr val="tx1"/>
                </a:solidFill>
              </a:rPr>
              <a:t>output:</a:t>
            </a:r>
            <a:endParaRPr lang="en-IN" sz="2200" b="1" dirty="0">
              <a:solidFill>
                <a:schemeClr val="tx1"/>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3004592570"/>
              </p:ext>
            </p:extLst>
          </p:nvPr>
        </p:nvGraphicFramePr>
        <p:xfrm>
          <a:off x="215516" y="2660060"/>
          <a:ext cx="8712968" cy="396240"/>
        </p:xfrm>
        <a:graphic>
          <a:graphicData uri="http://schemas.openxmlformats.org/drawingml/2006/table">
            <a:tbl>
              <a:tblPr firstRow="1" bandRow="1">
                <a:tableStyleId>{69CF1AB2-1976-4502-BF36-3FF5EA218861}</a:tableStyleId>
              </a:tblPr>
              <a:tblGrid>
                <a:gridCol w="1332148"/>
                <a:gridCol w="7380820"/>
              </a:tblGrid>
              <a:tr h="370840">
                <a:tc>
                  <a:txBody>
                    <a:bodyPr/>
                    <a:lstStyle/>
                    <a:p>
                      <a:r>
                        <a:rPr lang="en-IN" sz="2000" dirty="0" smtClean="0"/>
                        <a:t>fill()</a:t>
                      </a:r>
                      <a:endParaRPr lang="en-IN" sz="2000" dirty="0"/>
                    </a:p>
                  </a:txBody>
                  <a:tcPr/>
                </a:tc>
                <a:tc>
                  <a:txBody>
                    <a:bodyPr/>
                    <a:lstStyle/>
                    <a:p>
                      <a:r>
                        <a:rPr lang="en-IN" sz="2000" b="0" dirty="0" smtClean="0"/>
                        <a:t>To specify a character that is used</a:t>
                      </a:r>
                      <a:r>
                        <a:rPr lang="en-IN" sz="2000" b="0" baseline="0" dirty="0" smtClean="0"/>
                        <a:t> to fill the unused portion of a field.</a:t>
                      </a:r>
                      <a:endParaRPr lang="en-IN" sz="2000" b="0" dirty="0"/>
                    </a:p>
                  </a:txBody>
                  <a:tcPr/>
                </a:tc>
              </a:tr>
            </a:tbl>
          </a:graphicData>
        </a:graphic>
      </p:graphicFrame>
      <p:sp>
        <p:nvSpPr>
          <p:cNvPr id="22" name="Rectangle 21"/>
          <p:cNvSpPr/>
          <p:nvPr/>
        </p:nvSpPr>
        <p:spPr>
          <a:xfrm>
            <a:off x="232468" y="4484986"/>
            <a:ext cx="3024336" cy="1477328"/>
          </a:xfrm>
          <a:prstGeom prst="rect">
            <a:avLst/>
          </a:prstGeom>
        </p:spPr>
        <p:txBody>
          <a:bodyPr wrap="square">
            <a:spAutoFit/>
          </a:bodyPr>
          <a:lstStyle/>
          <a:p>
            <a:r>
              <a:rPr lang="en-IN" sz="2200" b="1" dirty="0" smtClean="0">
                <a:solidFill>
                  <a:srgbClr val="000000"/>
                </a:solidFill>
                <a:highlight>
                  <a:srgbClr val="FFFFFF"/>
                </a:highlight>
                <a:latin typeface="+mj-lt"/>
              </a:rPr>
              <a:t>Example:</a:t>
            </a:r>
          </a:p>
          <a:p>
            <a:r>
              <a:rPr lang="en-IN" sz="2200" dirty="0" err="1" smtClean="0">
                <a:solidFill>
                  <a:srgbClr val="000000"/>
                </a:solidFill>
                <a:highlight>
                  <a:srgbClr val="FFFFFF"/>
                </a:highlight>
                <a:latin typeface="Consolas"/>
              </a:rPr>
              <a:t>cout.fill</a:t>
            </a:r>
            <a:r>
              <a:rPr lang="en-IN" sz="2200" dirty="0" smtClean="0">
                <a:solidFill>
                  <a:srgbClr val="000000"/>
                </a:solidFill>
                <a:highlight>
                  <a:srgbClr val="FFFFFF"/>
                </a:highlight>
                <a:latin typeface="Consolas"/>
              </a:rPr>
              <a:t>(</a:t>
            </a:r>
            <a:r>
              <a:rPr lang="en-IN" sz="2200" dirty="0">
                <a:solidFill>
                  <a:srgbClr val="A31515"/>
                </a:solidFill>
                <a:highlight>
                  <a:srgbClr val="FFFFFF"/>
                </a:highlight>
                <a:latin typeface="Consolas"/>
              </a:rPr>
              <a:t>'*'</a:t>
            </a:r>
            <a:r>
              <a:rPr lang="en-IN" sz="2200" dirty="0" smtClean="0">
                <a:solidFill>
                  <a:srgbClr val="000000"/>
                </a:solidFill>
                <a:highlight>
                  <a:srgbClr val="FFFFFF"/>
                </a:highlight>
                <a:latin typeface="Consolas"/>
              </a:rPr>
              <a:t>);</a:t>
            </a:r>
          </a:p>
          <a:p>
            <a:r>
              <a:rPr lang="en-IN" sz="2200" dirty="0" err="1" smtClean="0">
                <a:solidFill>
                  <a:srgbClr val="000000"/>
                </a:solidFill>
                <a:highlight>
                  <a:srgbClr val="FFFFFF"/>
                </a:highlight>
                <a:latin typeface="Consolas"/>
              </a:rPr>
              <a:t>cout.width</a:t>
            </a:r>
            <a:r>
              <a:rPr lang="en-IN" sz="2200" dirty="0" smtClean="0">
                <a:solidFill>
                  <a:srgbClr val="000000"/>
                </a:solidFill>
                <a:highlight>
                  <a:srgbClr val="FFFFFF"/>
                </a:highlight>
                <a:latin typeface="Consolas"/>
              </a:rPr>
              <a:t>(6);</a:t>
            </a:r>
            <a:endParaRPr lang="en-IN" sz="2200" dirty="0">
              <a:solidFill>
                <a:srgbClr val="000000"/>
              </a:solidFill>
              <a:highlight>
                <a:srgbClr val="FFFFFF"/>
              </a:highlight>
              <a:latin typeface="Consolas"/>
            </a:endParaRPr>
          </a:p>
          <a:p>
            <a:r>
              <a:rPr lang="en-IN" sz="2200" dirty="0" err="1">
                <a:solidFill>
                  <a:srgbClr val="000000"/>
                </a:solidFill>
                <a:highlight>
                  <a:srgbClr val="FFFFFF"/>
                </a:highlight>
                <a:latin typeface="Consolas"/>
              </a:rPr>
              <a:t>cout</a:t>
            </a:r>
            <a:r>
              <a:rPr lang="en-IN" sz="2200" dirty="0">
                <a:solidFill>
                  <a:srgbClr val="000000"/>
                </a:solidFill>
                <a:highlight>
                  <a:srgbClr val="FFFFFF"/>
                </a:highlight>
                <a:latin typeface="Consolas"/>
              </a:rPr>
              <a:t>&lt;&lt;</a:t>
            </a:r>
            <a:r>
              <a:rPr lang="en-IN" sz="2200" dirty="0">
                <a:solidFill>
                  <a:srgbClr val="A31515"/>
                </a:solidFill>
                <a:highlight>
                  <a:srgbClr val="FFFFFF"/>
                </a:highlight>
                <a:latin typeface="Consolas"/>
              </a:rPr>
              <a:t>"543"</a:t>
            </a:r>
            <a:r>
              <a:rPr lang="en-IN" sz="2200" dirty="0">
                <a:solidFill>
                  <a:srgbClr val="000000"/>
                </a:solidFill>
                <a:highlight>
                  <a:srgbClr val="FFFFFF"/>
                </a:highlight>
                <a:latin typeface="Consolas"/>
              </a:rPr>
              <a:t>;</a:t>
            </a:r>
            <a:endParaRPr lang="en-IN" sz="2200" dirty="0"/>
          </a:p>
        </p:txBody>
      </p:sp>
      <p:graphicFrame>
        <p:nvGraphicFramePr>
          <p:cNvPr id="23" name="Table 22"/>
          <p:cNvGraphicFramePr>
            <a:graphicFrameLocks noGrp="1"/>
          </p:cNvGraphicFramePr>
          <p:nvPr>
            <p:extLst>
              <p:ext uri="{D42A27DB-BD31-4B8C-83A1-F6EECF244321}">
                <p14:modId xmlns:p14="http://schemas.microsoft.com/office/powerpoint/2010/main" val="4059791948"/>
              </p:ext>
            </p:extLst>
          </p:nvPr>
        </p:nvGraphicFramePr>
        <p:xfrm>
          <a:off x="2824756" y="4942424"/>
          <a:ext cx="1884042" cy="426720"/>
        </p:xfrm>
        <a:graphic>
          <a:graphicData uri="http://schemas.openxmlformats.org/drawingml/2006/table">
            <a:tbl>
              <a:tblPr firstRow="1" bandRow="1">
                <a:tableStyleId>{5940675A-B579-460E-94D1-54222C63F5DA}</a:tableStyleId>
              </a:tblPr>
              <a:tblGrid>
                <a:gridCol w="314007"/>
                <a:gridCol w="314007"/>
                <a:gridCol w="314007"/>
                <a:gridCol w="314007"/>
                <a:gridCol w="314007"/>
                <a:gridCol w="314007"/>
              </a:tblGrid>
              <a:tr h="396000">
                <a:tc>
                  <a:txBody>
                    <a:bodyPr/>
                    <a:lstStyle/>
                    <a:p>
                      <a:pPr algn="ctr"/>
                      <a:r>
                        <a:rPr lang="en-IN" sz="2200" dirty="0" smtClean="0"/>
                        <a:t>*</a:t>
                      </a:r>
                      <a:endParaRPr lang="en-IN" sz="2200" dirty="0"/>
                    </a:p>
                  </a:txBody>
                  <a:tcPr/>
                </a:tc>
                <a:tc>
                  <a:txBody>
                    <a:bodyPr/>
                    <a:lstStyle/>
                    <a:p>
                      <a:pPr algn="ctr"/>
                      <a:r>
                        <a:rPr lang="en-IN" sz="2200" dirty="0" smtClean="0"/>
                        <a:t>*</a:t>
                      </a:r>
                      <a:endParaRPr lang="en-IN" sz="2200" dirty="0"/>
                    </a:p>
                  </a:txBody>
                  <a:tcPr/>
                </a:tc>
                <a:tc>
                  <a:txBody>
                    <a:bodyPr/>
                    <a:lstStyle/>
                    <a:p>
                      <a:pPr algn="ctr"/>
                      <a:r>
                        <a:rPr lang="en-IN" sz="2200" dirty="0" smtClean="0"/>
                        <a:t>*</a:t>
                      </a:r>
                      <a:endParaRPr lang="en-IN" sz="2200" dirty="0"/>
                    </a:p>
                  </a:txBody>
                  <a:tcPr/>
                </a:tc>
                <a:tc>
                  <a:txBody>
                    <a:bodyPr/>
                    <a:lstStyle/>
                    <a:p>
                      <a:pPr algn="ctr"/>
                      <a:r>
                        <a:rPr lang="en-IN" sz="2200" dirty="0" smtClean="0"/>
                        <a:t>5</a:t>
                      </a:r>
                      <a:endParaRPr lang="en-IN" sz="2200" dirty="0"/>
                    </a:p>
                  </a:txBody>
                  <a:tcPr/>
                </a:tc>
                <a:tc>
                  <a:txBody>
                    <a:bodyPr/>
                    <a:lstStyle/>
                    <a:p>
                      <a:pPr algn="ctr"/>
                      <a:r>
                        <a:rPr lang="en-IN" sz="2200" dirty="0" smtClean="0"/>
                        <a:t>4</a:t>
                      </a:r>
                      <a:endParaRPr lang="en-IN" sz="2200" dirty="0"/>
                    </a:p>
                  </a:txBody>
                  <a:tcPr/>
                </a:tc>
                <a:tc>
                  <a:txBody>
                    <a:bodyPr/>
                    <a:lstStyle/>
                    <a:p>
                      <a:pPr algn="ctr"/>
                      <a:r>
                        <a:rPr lang="en-IN" sz="2200" dirty="0" smtClean="0"/>
                        <a:t>3</a:t>
                      </a:r>
                      <a:endParaRPr lang="en-IN" sz="2200" dirty="0"/>
                    </a:p>
                  </a:txBody>
                  <a:tcPr/>
                </a:tc>
              </a:tr>
            </a:tbl>
          </a:graphicData>
        </a:graphic>
      </p:graphicFrame>
      <p:sp>
        <p:nvSpPr>
          <p:cNvPr id="24" name="Rectangle 23"/>
          <p:cNvSpPr/>
          <p:nvPr/>
        </p:nvSpPr>
        <p:spPr>
          <a:xfrm>
            <a:off x="2790676" y="4457770"/>
            <a:ext cx="1188132" cy="468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2200" b="1" dirty="0" smtClean="0">
                <a:solidFill>
                  <a:schemeClr val="tx1"/>
                </a:solidFill>
              </a:rPr>
              <a:t>output:</a:t>
            </a:r>
            <a:endParaRPr lang="en-IN" sz="2200" b="1" dirty="0">
              <a:solidFill>
                <a:schemeClr val="tx1"/>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695334138"/>
              </p:ext>
            </p:extLst>
          </p:nvPr>
        </p:nvGraphicFramePr>
        <p:xfrm>
          <a:off x="215516" y="3140968"/>
          <a:ext cx="8712968" cy="396240"/>
        </p:xfrm>
        <a:graphic>
          <a:graphicData uri="http://schemas.openxmlformats.org/drawingml/2006/table">
            <a:tbl>
              <a:tblPr firstRow="1" bandRow="1">
                <a:tableStyleId>{69CF1AB2-1976-4502-BF36-3FF5EA218861}</a:tableStyleId>
              </a:tblPr>
              <a:tblGrid>
                <a:gridCol w="1332148"/>
                <a:gridCol w="7380820"/>
              </a:tblGrid>
              <a:tr h="370840">
                <a:tc>
                  <a:txBody>
                    <a:bodyPr/>
                    <a:lstStyle/>
                    <a:p>
                      <a:r>
                        <a:rPr lang="en-IN" sz="2000" dirty="0" err="1" smtClean="0"/>
                        <a:t>setf</a:t>
                      </a:r>
                      <a:r>
                        <a:rPr lang="en-IN" sz="2000" dirty="0" smtClean="0"/>
                        <a:t>()</a:t>
                      </a:r>
                      <a:endParaRPr lang="en-IN" sz="2000" dirty="0"/>
                    </a:p>
                  </a:txBody>
                  <a:tcPr/>
                </a:tc>
                <a:tc>
                  <a:txBody>
                    <a:bodyPr/>
                    <a:lstStyle/>
                    <a:p>
                      <a:r>
                        <a:rPr lang="en-IN" sz="2000" b="0" dirty="0" smtClean="0"/>
                        <a:t>To specify format flags that can control</a:t>
                      </a:r>
                      <a:r>
                        <a:rPr lang="en-IN" sz="2000" b="0" baseline="0" dirty="0" smtClean="0"/>
                        <a:t> the form of output.</a:t>
                      </a:r>
                      <a:endParaRPr lang="en-IN" sz="2000" b="0" dirty="0"/>
                    </a:p>
                  </a:txBody>
                  <a:tcPr/>
                </a:tc>
              </a:tr>
            </a:tbl>
          </a:graphicData>
        </a:graphic>
      </p:graphicFrame>
      <p:sp>
        <p:nvSpPr>
          <p:cNvPr id="26" name="Rectangle 25"/>
          <p:cNvSpPr/>
          <p:nvPr/>
        </p:nvSpPr>
        <p:spPr>
          <a:xfrm>
            <a:off x="215196" y="4531648"/>
            <a:ext cx="7058708" cy="1908215"/>
          </a:xfrm>
          <a:prstGeom prst="rect">
            <a:avLst/>
          </a:prstGeom>
        </p:spPr>
        <p:txBody>
          <a:bodyPr wrap="square">
            <a:spAutoFit/>
          </a:bodyPr>
          <a:lstStyle/>
          <a:p>
            <a:r>
              <a:rPr lang="en-IN" sz="2200" b="1" dirty="0" smtClean="0">
                <a:solidFill>
                  <a:srgbClr val="000000"/>
                </a:solidFill>
                <a:highlight>
                  <a:srgbClr val="FFFFFF"/>
                </a:highlight>
                <a:latin typeface="+mj-lt"/>
              </a:rPr>
              <a:t>Example:</a:t>
            </a:r>
          </a:p>
          <a:p>
            <a:r>
              <a:rPr lang="en-IN" sz="2400" dirty="0" err="1">
                <a:solidFill>
                  <a:srgbClr val="000000"/>
                </a:solidFill>
                <a:highlight>
                  <a:srgbClr val="FFFFFF"/>
                </a:highlight>
                <a:latin typeface="Consolas"/>
              </a:rPr>
              <a:t>cout.setf</a:t>
            </a:r>
            <a:r>
              <a:rPr lang="en-IN" sz="2400" dirty="0">
                <a:solidFill>
                  <a:srgbClr val="000000"/>
                </a:solidFill>
                <a:highlight>
                  <a:srgbClr val="FFFFFF"/>
                </a:highlight>
                <a:latin typeface="Consolas"/>
              </a:rPr>
              <a:t>(</a:t>
            </a:r>
            <a:r>
              <a:rPr lang="en-IN" sz="2400" dirty="0" err="1">
                <a:solidFill>
                  <a:srgbClr val="000000"/>
                </a:solidFill>
                <a:highlight>
                  <a:srgbClr val="FFFFFF"/>
                </a:highlight>
                <a:latin typeface="Consolas"/>
              </a:rPr>
              <a:t>ios</a:t>
            </a:r>
            <a:r>
              <a:rPr lang="en-IN" sz="2400" dirty="0" smtClean="0">
                <a:solidFill>
                  <a:srgbClr val="000000"/>
                </a:solidFill>
                <a:highlight>
                  <a:srgbClr val="FFFFFF"/>
                </a:highlight>
                <a:latin typeface="Consolas"/>
              </a:rPr>
              <a:t>::</a:t>
            </a:r>
            <a:r>
              <a:rPr lang="en-IN" sz="2400" dirty="0" err="1" smtClean="0">
                <a:solidFill>
                  <a:srgbClr val="000000"/>
                </a:solidFill>
                <a:highlight>
                  <a:srgbClr val="FFFFFF"/>
                </a:highlight>
                <a:latin typeface="Consolas"/>
              </a:rPr>
              <a:t>right,ios</a:t>
            </a:r>
            <a:r>
              <a:rPr lang="en-IN" sz="2400" dirty="0">
                <a:solidFill>
                  <a:srgbClr val="000000"/>
                </a:solidFill>
                <a:highlight>
                  <a:srgbClr val="FFFFFF"/>
                </a:highlight>
                <a:latin typeface="Consolas"/>
              </a:rPr>
              <a:t>::</a:t>
            </a:r>
            <a:r>
              <a:rPr lang="en-IN" sz="2400" dirty="0" err="1">
                <a:solidFill>
                  <a:srgbClr val="000000"/>
                </a:solidFill>
                <a:highlight>
                  <a:srgbClr val="FFFFFF"/>
                </a:highlight>
                <a:latin typeface="Consolas"/>
              </a:rPr>
              <a:t>adjustfield</a:t>
            </a:r>
            <a:r>
              <a:rPr lang="en-IN" sz="2400" dirty="0">
                <a:solidFill>
                  <a:srgbClr val="000000"/>
                </a:solidFill>
                <a:highlight>
                  <a:srgbClr val="FFFFFF"/>
                </a:highlight>
                <a:latin typeface="Consolas"/>
              </a:rPr>
              <a:t>);</a:t>
            </a:r>
          </a:p>
          <a:p>
            <a:r>
              <a:rPr lang="en-IN" sz="2400" dirty="0" err="1">
                <a:solidFill>
                  <a:srgbClr val="000000"/>
                </a:solidFill>
                <a:highlight>
                  <a:srgbClr val="FFFFFF"/>
                </a:highlight>
                <a:latin typeface="Consolas"/>
              </a:rPr>
              <a:t>cout.width</a:t>
            </a:r>
            <a:r>
              <a:rPr lang="en-IN" sz="2400" dirty="0">
                <a:solidFill>
                  <a:srgbClr val="000000"/>
                </a:solidFill>
                <a:highlight>
                  <a:srgbClr val="FFFFFF"/>
                </a:highlight>
                <a:latin typeface="Consolas"/>
              </a:rPr>
              <a:t>(6);</a:t>
            </a:r>
          </a:p>
          <a:p>
            <a:r>
              <a:rPr lang="en-IN" sz="2400" dirty="0" err="1">
                <a:solidFill>
                  <a:srgbClr val="000000"/>
                </a:solidFill>
                <a:highlight>
                  <a:srgbClr val="FFFFFF"/>
                </a:highlight>
                <a:latin typeface="Consolas"/>
              </a:rPr>
              <a:t>cout.fill</a:t>
            </a:r>
            <a:r>
              <a:rPr lang="en-IN" sz="2400" dirty="0">
                <a:solidFill>
                  <a:srgbClr val="000000"/>
                </a:solidFill>
                <a:highlight>
                  <a:srgbClr val="FFFFFF"/>
                </a:highlight>
                <a:latin typeface="Consolas"/>
              </a:rPr>
              <a:t>(</a:t>
            </a:r>
            <a:r>
              <a:rPr lang="en-IN" sz="2400" dirty="0">
                <a:solidFill>
                  <a:srgbClr val="A31515"/>
                </a:solidFill>
                <a:highlight>
                  <a:srgbClr val="FFFFFF"/>
                </a:highlight>
                <a:latin typeface="Consolas"/>
              </a:rPr>
              <a:t>'#'</a:t>
            </a:r>
            <a:r>
              <a:rPr lang="en-IN" sz="2400" dirty="0">
                <a:solidFill>
                  <a:srgbClr val="000000"/>
                </a:solidFill>
                <a:highlight>
                  <a:srgbClr val="FFFFFF"/>
                </a:highlight>
                <a:latin typeface="Consolas"/>
              </a:rPr>
              <a:t>);</a:t>
            </a:r>
          </a:p>
          <a:p>
            <a:r>
              <a:rPr lang="en-IN" sz="2400" dirty="0" err="1">
                <a:solidFill>
                  <a:srgbClr val="000000"/>
                </a:solidFill>
                <a:highlight>
                  <a:srgbClr val="FFFFFF"/>
                </a:highlight>
                <a:latin typeface="Consolas"/>
              </a:rPr>
              <a:t>cout</a:t>
            </a:r>
            <a:r>
              <a:rPr lang="en-IN" sz="2400" dirty="0">
                <a:solidFill>
                  <a:srgbClr val="000000"/>
                </a:solidFill>
                <a:highlight>
                  <a:srgbClr val="FFFFFF"/>
                </a:highlight>
                <a:latin typeface="Consolas"/>
              </a:rPr>
              <a:t>&lt;&lt;</a:t>
            </a:r>
            <a:r>
              <a:rPr lang="en-IN" sz="2400" dirty="0">
                <a:solidFill>
                  <a:srgbClr val="A31515"/>
                </a:solidFill>
                <a:highlight>
                  <a:srgbClr val="FFFFFF"/>
                </a:highlight>
                <a:latin typeface="Consolas"/>
              </a:rPr>
              <a:t>"543"</a:t>
            </a:r>
            <a:r>
              <a:rPr lang="en-IN" sz="2400" dirty="0">
                <a:solidFill>
                  <a:srgbClr val="000000"/>
                </a:solidFill>
                <a:highlight>
                  <a:srgbClr val="FFFFFF"/>
                </a:highlight>
                <a:latin typeface="Consolas"/>
              </a:rPr>
              <a:t>;</a:t>
            </a:r>
            <a:endParaRPr lang="en-IN" sz="2200" dirty="0"/>
          </a:p>
        </p:txBody>
      </p:sp>
      <p:graphicFrame>
        <p:nvGraphicFramePr>
          <p:cNvPr id="27" name="Table 26"/>
          <p:cNvGraphicFramePr>
            <a:graphicFrameLocks noGrp="1"/>
          </p:cNvGraphicFramePr>
          <p:nvPr>
            <p:extLst>
              <p:ext uri="{D42A27DB-BD31-4B8C-83A1-F6EECF244321}">
                <p14:modId xmlns:p14="http://schemas.microsoft.com/office/powerpoint/2010/main" val="351236252"/>
              </p:ext>
            </p:extLst>
          </p:nvPr>
        </p:nvGraphicFramePr>
        <p:xfrm>
          <a:off x="3409572" y="5912823"/>
          <a:ext cx="1884042" cy="426720"/>
        </p:xfrm>
        <a:graphic>
          <a:graphicData uri="http://schemas.openxmlformats.org/drawingml/2006/table">
            <a:tbl>
              <a:tblPr firstRow="1" bandRow="1">
                <a:tableStyleId>{5940675A-B579-460E-94D1-54222C63F5DA}</a:tableStyleId>
              </a:tblPr>
              <a:tblGrid>
                <a:gridCol w="314007"/>
                <a:gridCol w="314007"/>
                <a:gridCol w="314007"/>
                <a:gridCol w="314007"/>
                <a:gridCol w="314007"/>
                <a:gridCol w="314007"/>
              </a:tblGrid>
              <a:tr h="396000">
                <a:tc>
                  <a:txBody>
                    <a:bodyPr/>
                    <a:lstStyle/>
                    <a:p>
                      <a:pPr algn="ctr"/>
                      <a:r>
                        <a:rPr lang="en-IN" sz="2200" dirty="0" smtClean="0"/>
                        <a:t>5</a:t>
                      </a:r>
                      <a:endParaRPr lang="en-IN" sz="2200" dirty="0"/>
                    </a:p>
                  </a:txBody>
                  <a:tcPr/>
                </a:tc>
                <a:tc>
                  <a:txBody>
                    <a:bodyPr/>
                    <a:lstStyle/>
                    <a:p>
                      <a:pPr algn="ctr"/>
                      <a:r>
                        <a:rPr lang="en-IN" sz="2200" dirty="0" smtClean="0"/>
                        <a:t>4</a:t>
                      </a:r>
                      <a:endParaRPr lang="en-IN" sz="2200" dirty="0"/>
                    </a:p>
                  </a:txBody>
                  <a:tcPr/>
                </a:tc>
                <a:tc>
                  <a:txBody>
                    <a:bodyPr/>
                    <a:lstStyle/>
                    <a:p>
                      <a:pPr algn="ctr"/>
                      <a:r>
                        <a:rPr lang="en-IN" sz="2200" dirty="0" smtClean="0"/>
                        <a:t>3</a:t>
                      </a:r>
                      <a:endParaRPr lang="en-IN" sz="2200" dirty="0"/>
                    </a:p>
                  </a:txBody>
                  <a:tcPr/>
                </a:tc>
                <a:tc>
                  <a:txBody>
                    <a:bodyPr/>
                    <a:lstStyle/>
                    <a:p>
                      <a:pPr algn="ctr"/>
                      <a:r>
                        <a:rPr lang="en-IN" sz="2200" dirty="0" smtClean="0"/>
                        <a:t>#</a:t>
                      </a:r>
                      <a:endParaRPr lang="en-IN" sz="2200" dirty="0"/>
                    </a:p>
                  </a:txBody>
                  <a:tcPr/>
                </a:tc>
                <a:tc>
                  <a:txBody>
                    <a:bodyPr/>
                    <a:lstStyle/>
                    <a:p>
                      <a:pPr algn="ctr"/>
                      <a:r>
                        <a:rPr lang="en-IN" sz="2200" dirty="0" smtClean="0"/>
                        <a:t>#</a:t>
                      </a:r>
                      <a:endParaRPr lang="en-IN" sz="2200" dirty="0"/>
                    </a:p>
                  </a:txBody>
                  <a:tcPr/>
                </a:tc>
                <a:tc>
                  <a:txBody>
                    <a:bodyPr/>
                    <a:lstStyle/>
                    <a:p>
                      <a:pPr algn="ctr"/>
                      <a:r>
                        <a:rPr lang="en-IN" sz="2200" dirty="0" smtClean="0"/>
                        <a:t>#</a:t>
                      </a:r>
                      <a:endParaRPr lang="en-IN" sz="2200" dirty="0"/>
                    </a:p>
                  </a:txBody>
                  <a:tcPr/>
                </a:tc>
              </a:tr>
            </a:tbl>
          </a:graphicData>
        </a:graphic>
      </p:graphicFrame>
      <p:sp>
        <p:nvSpPr>
          <p:cNvPr id="28" name="Rectangle 27"/>
          <p:cNvSpPr/>
          <p:nvPr/>
        </p:nvSpPr>
        <p:spPr>
          <a:xfrm>
            <a:off x="3375492" y="5428169"/>
            <a:ext cx="1188132" cy="468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2200" b="1" dirty="0" smtClean="0">
                <a:solidFill>
                  <a:schemeClr val="tx1"/>
                </a:solidFill>
              </a:rPr>
              <a:t>output:</a:t>
            </a:r>
            <a:endParaRPr lang="en-IN" sz="2200" b="1" dirty="0">
              <a:solidFill>
                <a:schemeClr val="tx1"/>
              </a:solidFill>
            </a:endParaRPr>
          </a:p>
        </p:txBody>
      </p:sp>
      <p:graphicFrame>
        <p:nvGraphicFramePr>
          <p:cNvPr id="29" name="Table 28"/>
          <p:cNvGraphicFramePr>
            <a:graphicFrameLocks noGrp="1"/>
          </p:cNvGraphicFramePr>
          <p:nvPr>
            <p:extLst>
              <p:ext uri="{D42A27DB-BD31-4B8C-83A1-F6EECF244321}">
                <p14:modId xmlns:p14="http://schemas.microsoft.com/office/powerpoint/2010/main" val="272408490"/>
              </p:ext>
            </p:extLst>
          </p:nvPr>
        </p:nvGraphicFramePr>
        <p:xfrm>
          <a:off x="205880" y="3617440"/>
          <a:ext cx="8712968" cy="396240"/>
        </p:xfrm>
        <a:graphic>
          <a:graphicData uri="http://schemas.openxmlformats.org/drawingml/2006/table">
            <a:tbl>
              <a:tblPr firstRow="1" bandRow="1">
                <a:tableStyleId>{69CF1AB2-1976-4502-BF36-3FF5EA218861}</a:tableStyleId>
              </a:tblPr>
              <a:tblGrid>
                <a:gridCol w="1332148"/>
                <a:gridCol w="7380820"/>
              </a:tblGrid>
              <a:tr h="370840">
                <a:tc>
                  <a:txBody>
                    <a:bodyPr/>
                    <a:lstStyle/>
                    <a:p>
                      <a:r>
                        <a:rPr lang="en-IN" sz="2000" dirty="0" err="1" smtClean="0"/>
                        <a:t>unsetf</a:t>
                      </a:r>
                      <a:r>
                        <a:rPr lang="en-IN" sz="2000" dirty="0" smtClean="0"/>
                        <a:t>()</a:t>
                      </a:r>
                      <a:endParaRPr lang="en-IN" sz="2000" dirty="0"/>
                    </a:p>
                  </a:txBody>
                  <a:tcPr/>
                </a:tc>
                <a:tc>
                  <a:txBody>
                    <a:bodyPr/>
                    <a:lstStyle/>
                    <a:p>
                      <a:r>
                        <a:rPr lang="en-IN" sz="2000" b="0" dirty="0" smtClean="0"/>
                        <a:t>To clear</a:t>
                      </a:r>
                      <a:r>
                        <a:rPr lang="en-IN" sz="2000" b="0" baseline="0" dirty="0" smtClean="0"/>
                        <a:t> the flags specified</a:t>
                      </a:r>
                      <a:endParaRPr lang="en-IN" sz="2000" b="0" dirty="0"/>
                    </a:p>
                  </a:txBody>
                  <a:tcPr/>
                </a:tc>
              </a:tr>
            </a:tbl>
          </a:graphicData>
        </a:graphic>
      </p:graphicFrame>
    </p:spTree>
    <p:extLst>
      <p:ext uri="{BB962C8B-B14F-4D97-AF65-F5344CB8AC3E}">
        <p14:creationId xmlns:p14="http://schemas.microsoft.com/office/powerpoint/2010/main" val="63605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8"/>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2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2"/>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8"/>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5" grpId="0"/>
      <p:bldP spid="15" grpId="1"/>
      <p:bldP spid="18" grpId="0"/>
      <p:bldP spid="18" grpId="1"/>
      <p:bldP spid="20" grpId="0"/>
      <p:bldP spid="20" grpId="1"/>
      <p:bldP spid="22" grpId="0"/>
      <p:bldP spid="22" grpId="1"/>
      <p:bldP spid="24" grpId="0"/>
      <p:bldP spid="24" grpId="1"/>
      <p:bldP spid="26" grpId="0"/>
      <p:bldP spid="26" grpId="1"/>
      <p:bldP spid="28" grpId="0"/>
      <p:bldP spid="2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Flags and bit fields</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179641121"/>
              </p:ext>
            </p:extLst>
          </p:nvPr>
        </p:nvGraphicFramePr>
        <p:xfrm>
          <a:off x="215516" y="1016732"/>
          <a:ext cx="8676964" cy="4112344"/>
        </p:xfrm>
        <a:graphic>
          <a:graphicData uri="http://schemas.openxmlformats.org/drawingml/2006/table">
            <a:tbl>
              <a:tblPr firstRow="1" firstCol="1" bandRow="1">
                <a:tableStyleId>{B301B821-A1FF-4177-AEE7-76D212191A09}</a:tableStyleId>
              </a:tblPr>
              <a:tblGrid>
                <a:gridCol w="2892039"/>
                <a:gridCol w="2892039"/>
                <a:gridCol w="2892886"/>
              </a:tblGrid>
              <a:tr h="345278">
                <a:tc>
                  <a:txBody>
                    <a:bodyPr/>
                    <a:lstStyle/>
                    <a:p>
                      <a:pPr marL="0" marR="0" algn="ctr">
                        <a:lnSpc>
                          <a:spcPct val="150000"/>
                        </a:lnSpc>
                        <a:spcBef>
                          <a:spcPts val="0"/>
                        </a:spcBef>
                        <a:spcAft>
                          <a:spcPts val="0"/>
                        </a:spcAft>
                      </a:pPr>
                      <a:r>
                        <a:rPr lang="en-US" sz="2200" dirty="0">
                          <a:effectLst/>
                        </a:rPr>
                        <a:t>Format required</a:t>
                      </a:r>
                      <a:endParaRPr lang="en-IN" sz="2200" dirty="0">
                        <a:effectLst/>
                        <a:latin typeface="Calibri"/>
                        <a:ea typeface="Calibri"/>
                        <a:cs typeface="Shruti"/>
                      </a:endParaRPr>
                    </a:p>
                  </a:txBody>
                  <a:tcPr marL="68580" marR="68580" marT="0" marB="0"/>
                </a:tc>
                <a:tc>
                  <a:txBody>
                    <a:bodyPr/>
                    <a:lstStyle/>
                    <a:p>
                      <a:pPr marL="0" marR="0" algn="ctr">
                        <a:lnSpc>
                          <a:spcPct val="150000"/>
                        </a:lnSpc>
                        <a:spcBef>
                          <a:spcPts val="0"/>
                        </a:spcBef>
                        <a:spcAft>
                          <a:spcPts val="0"/>
                        </a:spcAft>
                      </a:pPr>
                      <a:r>
                        <a:rPr lang="en-US" sz="2200" dirty="0">
                          <a:effectLst/>
                        </a:rPr>
                        <a:t>Flag (arg1)</a:t>
                      </a:r>
                      <a:endParaRPr lang="en-IN" sz="2200" dirty="0">
                        <a:effectLst/>
                        <a:latin typeface="Calibri"/>
                        <a:ea typeface="Calibri"/>
                        <a:cs typeface="Shruti"/>
                      </a:endParaRPr>
                    </a:p>
                  </a:txBody>
                  <a:tcPr marL="68580" marR="68580" marT="0" marB="0"/>
                </a:tc>
                <a:tc>
                  <a:txBody>
                    <a:bodyPr/>
                    <a:lstStyle/>
                    <a:p>
                      <a:pPr marL="0" marR="0" algn="ctr">
                        <a:lnSpc>
                          <a:spcPct val="150000"/>
                        </a:lnSpc>
                        <a:spcBef>
                          <a:spcPts val="0"/>
                        </a:spcBef>
                        <a:spcAft>
                          <a:spcPts val="0"/>
                        </a:spcAft>
                      </a:pPr>
                      <a:r>
                        <a:rPr lang="en-US" sz="2200" dirty="0">
                          <a:effectLst/>
                        </a:rPr>
                        <a:t>Bit-field (arg2)</a:t>
                      </a:r>
                      <a:endParaRPr lang="en-IN" sz="2200" dirty="0">
                        <a:effectLst/>
                        <a:latin typeface="Calibri"/>
                        <a:ea typeface="Calibri"/>
                        <a:cs typeface="Shruti"/>
                      </a:endParaRPr>
                    </a:p>
                  </a:txBody>
                  <a:tcPr marL="68580" marR="68580" marT="0" marB="0"/>
                </a:tc>
              </a:tr>
              <a:tr h="345278">
                <a:tc>
                  <a:txBody>
                    <a:bodyPr/>
                    <a:lstStyle/>
                    <a:p>
                      <a:pPr marL="0" marR="0">
                        <a:lnSpc>
                          <a:spcPct val="150000"/>
                        </a:lnSpc>
                        <a:spcBef>
                          <a:spcPts val="0"/>
                        </a:spcBef>
                        <a:spcAft>
                          <a:spcPts val="0"/>
                        </a:spcAft>
                      </a:pPr>
                      <a:r>
                        <a:rPr lang="en-US" sz="2200" dirty="0">
                          <a:effectLst/>
                        </a:rPr>
                        <a:t>Left justified output</a:t>
                      </a:r>
                      <a:endParaRPr lang="en-IN" sz="2200" dirty="0">
                        <a:effectLst/>
                        <a:latin typeface="Calibri"/>
                        <a:ea typeface="Calibri"/>
                        <a:cs typeface="Shruti"/>
                      </a:endParaRPr>
                    </a:p>
                  </a:txBody>
                  <a:tcPr marL="68580" marR="68580" marT="0" marB="0"/>
                </a:tc>
                <a:tc>
                  <a:txBody>
                    <a:bodyPr/>
                    <a:lstStyle/>
                    <a:p>
                      <a:pPr marL="0" marR="0">
                        <a:lnSpc>
                          <a:spcPct val="150000"/>
                        </a:lnSpc>
                        <a:spcBef>
                          <a:spcPts val="0"/>
                        </a:spcBef>
                        <a:spcAft>
                          <a:spcPts val="0"/>
                        </a:spcAft>
                      </a:pPr>
                      <a:r>
                        <a:rPr lang="en-US" sz="2200">
                          <a:effectLst/>
                        </a:rPr>
                        <a:t>ios::left</a:t>
                      </a:r>
                      <a:endParaRPr lang="en-IN" sz="2200">
                        <a:effectLst/>
                        <a:latin typeface="Calibri"/>
                        <a:ea typeface="Calibri"/>
                        <a:cs typeface="Shruti"/>
                      </a:endParaRPr>
                    </a:p>
                  </a:txBody>
                  <a:tcPr marL="68580" marR="68580" marT="0" marB="0"/>
                </a:tc>
                <a:tc>
                  <a:txBody>
                    <a:bodyPr/>
                    <a:lstStyle/>
                    <a:p>
                      <a:pPr marL="0" marR="0">
                        <a:lnSpc>
                          <a:spcPct val="150000"/>
                        </a:lnSpc>
                        <a:spcBef>
                          <a:spcPts val="0"/>
                        </a:spcBef>
                        <a:spcAft>
                          <a:spcPts val="0"/>
                        </a:spcAft>
                      </a:pPr>
                      <a:r>
                        <a:rPr lang="en-US" sz="2200">
                          <a:effectLst/>
                        </a:rPr>
                        <a:t>ios::adjustfield</a:t>
                      </a:r>
                      <a:endParaRPr lang="en-IN" sz="2200">
                        <a:effectLst/>
                        <a:latin typeface="Calibri"/>
                        <a:ea typeface="Calibri"/>
                        <a:cs typeface="Shruti"/>
                      </a:endParaRPr>
                    </a:p>
                  </a:txBody>
                  <a:tcPr marL="68580" marR="68580" marT="0" marB="0"/>
                </a:tc>
              </a:tr>
              <a:tr h="345278">
                <a:tc>
                  <a:txBody>
                    <a:bodyPr/>
                    <a:lstStyle/>
                    <a:p>
                      <a:pPr marL="0" marR="0">
                        <a:lnSpc>
                          <a:spcPct val="150000"/>
                        </a:lnSpc>
                        <a:spcBef>
                          <a:spcPts val="0"/>
                        </a:spcBef>
                        <a:spcAft>
                          <a:spcPts val="0"/>
                        </a:spcAft>
                      </a:pPr>
                      <a:r>
                        <a:rPr lang="en-US" sz="2200">
                          <a:effectLst/>
                        </a:rPr>
                        <a:t>Right justified output</a:t>
                      </a:r>
                      <a:endParaRPr lang="en-IN" sz="2200">
                        <a:effectLst/>
                        <a:latin typeface="Calibri"/>
                        <a:ea typeface="Calibri"/>
                        <a:cs typeface="Shruti"/>
                      </a:endParaRPr>
                    </a:p>
                  </a:txBody>
                  <a:tcPr marL="68580" marR="68580" marT="0" marB="0"/>
                </a:tc>
                <a:tc>
                  <a:txBody>
                    <a:bodyPr/>
                    <a:lstStyle/>
                    <a:p>
                      <a:pPr marL="0" marR="0">
                        <a:lnSpc>
                          <a:spcPct val="150000"/>
                        </a:lnSpc>
                        <a:spcBef>
                          <a:spcPts val="0"/>
                        </a:spcBef>
                        <a:spcAft>
                          <a:spcPts val="0"/>
                        </a:spcAft>
                      </a:pPr>
                      <a:r>
                        <a:rPr lang="en-US" sz="2200">
                          <a:effectLst/>
                        </a:rPr>
                        <a:t>ios::right</a:t>
                      </a:r>
                      <a:endParaRPr lang="en-IN" sz="2200">
                        <a:effectLst/>
                        <a:latin typeface="Calibri"/>
                        <a:ea typeface="Calibri"/>
                        <a:cs typeface="Shruti"/>
                      </a:endParaRPr>
                    </a:p>
                  </a:txBody>
                  <a:tcPr marL="68580" marR="68580" marT="0" marB="0"/>
                </a:tc>
                <a:tc>
                  <a:txBody>
                    <a:bodyPr/>
                    <a:lstStyle/>
                    <a:p>
                      <a:pPr marL="0" marR="0">
                        <a:lnSpc>
                          <a:spcPct val="150000"/>
                        </a:lnSpc>
                        <a:spcBef>
                          <a:spcPts val="0"/>
                        </a:spcBef>
                        <a:spcAft>
                          <a:spcPts val="0"/>
                        </a:spcAft>
                      </a:pPr>
                      <a:r>
                        <a:rPr lang="en-US" sz="2200">
                          <a:effectLst/>
                        </a:rPr>
                        <a:t>ios::adjustfield</a:t>
                      </a:r>
                      <a:endParaRPr lang="en-IN" sz="2200">
                        <a:effectLst/>
                        <a:latin typeface="Calibri"/>
                        <a:ea typeface="Calibri"/>
                        <a:cs typeface="Shruti"/>
                      </a:endParaRPr>
                    </a:p>
                  </a:txBody>
                  <a:tcPr marL="68580" marR="68580" marT="0" marB="0"/>
                </a:tc>
              </a:tr>
              <a:tr h="345278">
                <a:tc>
                  <a:txBody>
                    <a:bodyPr/>
                    <a:lstStyle/>
                    <a:p>
                      <a:pPr marL="0" marR="0">
                        <a:lnSpc>
                          <a:spcPct val="150000"/>
                        </a:lnSpc>
                        <a:spcBef>
                          <a:spcPts val="0"/>
                        </a:spcBef>
                        <a:spcAft>
                          <a:spcPts val="0"/>
                        </a:spcAft>
                      </a:pPr>
                      <a:r>
                        <a:rPr lang="en-US" sz="2200" dirty="0">
                          <a:effectLst/>
                        </a:rPr>
                        <a:t>Scientific notation</a:t>
                      </a:r>
                      <a:endParaRPr lang="en-IN" sz="2200" dirty="0">
                        <a:effectLst/>
                        <a:latin typeface="Calibri"/>
                        <a:ea typeface="Calibri"/>
                        <a:cs typeface="Shruti"/>
                      </a:endParaRPr>
                    </a:p>
                  </a:txBody>
                  <a:tcPr marL="68580" marR="68580" marT="0" marB="0"/>
                </a:tc>
                <a:tc>
                  <a:txBody>
                    <a:bodyPr/>
                    <a:lstStyle/>
                    <a:p>
                      <a:pPr marL="0" marR="0">
                        <a:lnSpc>
                          <a:spcPct val="150000"/>
                        </a:lnSpc>
                        <a:spcBef>
                          <a:spcPts val="0"/>
                        </a:spcBef>
                        <a:spcAft>
                          <a:spcPts val="0"/>
                        </a:spcAft>
                      </a:pPr>
                      <a:r>
                        <a:rPr lang="en-US" sz="2200">
                          <a:effectLst/>
                        </a:rPr>
                        <a:t>ios::scientific</a:t>
                      </a:r>
                      <a:endParaRPr lang="en-IN" sz="2200">
                        <a:effectLst/>
                        <a:latin typeface="Calibri"/>
                        <a:ea typeface="Calibri"/>
                        <a:cs typeface="Shruti"/>
                      </a:endParaRPr>
                    </a:p>
                  </a:txBody>
                  <a:tcPr marL="68580" marR="68580" marT="0" marB="0"/>
                </a:tc>
                <a:tc>
                  <a:txBody>
                    <a:bodyPr/>
                    <a:lstStyle/>
                    <a:p>
                      <a:pPr marL="0" marR="0">
                        <a:lnSpc>
                          <a:spcPct val="150000"/>
                        </a:lnSpc>
                        <a:spcBef>
                          <a:spcPts val="0"/>
                        </a:spcBef>
                        <a:spcAft>
                          <a:spcPts val="0"/>
                        </a:spcAft>
                      </a:pPr>
                      <a:r>
                        <a:rPr lang="en-US" sz="2200">
                          <a:effectLst/>
                        </a:rPr>
                        <a:t>ios::floatfield</a:t>
                      </a:r>
                      <a:endParaRPr lang="en-IN" sz="2200">
                        <a:effectLst/>
                        <a:latin typeface="Calibri"/>
                        <a:ea typeface="Calibri"/>
                        <a:cs typeface="Shruti"/>
                      </a:endParaRPr>
                    </a:p>
                  </a:txBody>
                  <a:tcPr marL="68580" marR="68580" marT="0" marB="0"/>
                </a:tc>
              </a:tr>
              <a:tr h="456408">
                <a:tc>
                  <a:txBody>
                    <a:bodyPr/>
                    <a:lstStyle/>
                    <a:p>
                      <a:pPr marL="0" marR="0">
                        <a:lnSpc>
                          <a:spcPct val="150000"/>
                        </a:lnSpc>
                        <a:spcBef>
                          <a:spcPts val="0"/>
                        </a:spcBef>
                        <a:spcAft>
                          <a:spcPts val="0"/>
                        </a:spcAft>
                      </a:pPr>
                      <a:r>
                        <a:rPr lang="en-US" sz="2200">
                          <a:effectLst/>
                        </a:rPr>
                        <a:t>Fixed point notation</a:t>
                      </a:r>
                      <a:endParaRPr lang="en-IN" sz="2200">
                        <a:effectLst/>
                        <a:latin typeface="Calibri"/>
                        <a:ea typeface="Calibri"/>
                        <a:cs typeface="Shruti"/>
                      </a:endParaRPr>
                    </a:p>
                  </a:txBody>
                  <a:tcPr marL="68580" marR="68580" marT="0" marB="0"/>
                </a:tc>
                <a:tc>
                  <a:txBody>
                    <a:bodyPr/>
                    <a:lstStyle/>
                    <a:p>
                      <a:pPr marL="0" marR="0">
                        <a:lnSpc>
                          <a:spcPct val="150000"/>
                        </a:lnSpc>
                        <a:spcBef>
                          <a:spcPts val="0"/>
                        </a:spcBef>
                        <a:spcAft>
                          <a:spcPts val="0"/>
                        </a:spcAft>
                      </a:pPr>
                      <a:r>
                        <a:rPr lang="en-US" sz="2200">
                          <a:effectLst/>
                        </a:rPr>
                        <a:t>ios::fixed</a:t>
                      </a:r>
                      <a:endParaRPr lang="en-IN" sz="2200">
                        <a:effectLst/>
                        <a:latin typeface="Calibri"/>
                        <a:ea typeface="Calibri"/>
                        <a:cs typeface="Shruti"/>
                      </a:endParaRPr>
                    </a:p>
                  </a:txBody>
                  <a:tcPr marL="68580" marR="68580" marT="0" marB="0"/>
                </a:tc>
                <a:tc>
                  <a:txBody>
                    <a:bodyPr/>
                    <a:lstStyle/>
                    <a:p>
                      <a:pPr marL="0" marR="0">
                        <a:lnSpc>
                          <a:spcPct val="150000"/>
                        </a:lnSpc>
                        <a:spcBef>
                          <a:spcPts val="0"/>
                        </a:spcBef>
                        <a:spcAft>
                          <a:spcPts val="0"/>
                        </a:spcAft>
                      </a:pPr>
                      <a:r>
                        <a:rPr lang="en-US" sz="2200">
                          <a:effectLst/>
                        </a:rPr>
                        <a:t>ios::floatfield</a:t>
                      </a:r>
                      <a:endParaRPr lang="en-IN" sz="2200">
                        <a:effectLst/>
                        <a:latin typeface="Calibri"/>
                        <a:ea typeface="Calibri"/>
                        <a:cs typeface="Shruti"/>
                      </a:endParaRPr>
                    </a:p>
                  </a:txBody>
                  <a:tcPr marL="68580" marR="68580" marT="0" marB="0"/>
                </a:tc>
              </a:tr>
              <a:tr h="345278">
                <a:tc>
                  <a:txBody>
                    <a:bodyPr/>
                    <a:lstStyle/>
                    <a:p>
                      <a:pPr marL="0" marR="0">
                        <a:lnSpc>
                          <a:spcPct val="150000"/>
                        </a:lnSpc>
                        <a:spcBef>
                          <a:spcPts val="0"/>
                        </a:spcBef>
                        <a:spcAft>
                          <a:spcPts val="0"/>
                        </a:spcAft>
                      </a:pPr>
                      <a:r>
                        <a:rPr lang="en-US" sz="2200">
                          <a:effectLst/>
                        </a:rPr>
                        <a:t>Decimal base</a:t>
                      </a:r>
                      <a:endParaRPr lang="en-IN" sz="2200">
                        <a:effectLst/>
                        <a:latin typeface="Calibri"/>
                        <a:ea typeface="Calibri"/>
                        <a:cs typeface="Shruti"/>
                      </a:endParaRPr>
                    </a:p>
                  </a:txBody>
                  <a:tcPr marL="68580" marR="68580" marT="0" marB="0"/>
                </a:tc>
                <a:tc>
                  <a:txBody>
                    <a:bodyPr/>
                    <a:lstStyle/>
                    <a:p>
                      <a:pPr marL="0" marR="0">
                        <a:lnSpc>
                          <a:spcPct val="150000"/>
                        </a:lnSpc>
                        <a:spcBef>
                          <a:spcPts val="0"/>
                        </a:spcBef>
                        <a:spcAft>
                          <a:spcPts val="0"/>
                        </a:spcAft>
                      </a:pPr>
                      <a:r>
                        <a:rPr lang="en-US" sz="2200">
                          <a:effectLst/>
                        </a:rPr>
                        <a:t>ios::doc</a:t>
                      </a:r>
                      <a:endParaRPr lang="en-IN" sz="2200">
                        <a:effectLst/>
                        <a:latin typeface="Calibri"/>
                        <a:ea typeface="Calibri"/>
                        <a:cs typeface="Shruti"/>
                      </a:endParaRPr>
                    </a:p>
                  </a:txBody>
                  <a:tcPr marL="68580" marR="68580" marT="0" marB="0"/>
                </a:tc>
                <a:tc>
                  <a:txBody>
                    <a:bodyPr/>
                    <a:lstStyle/>
                    <a:p>
                      <a:pPr marL="0" marR="0">
                        <a:lnSpc>
                          <a:spcPct val="150000"/>
                        </a:lnSpc>
                        <a:spcBef>
                          <a:spcPts val="0"/>
                        </a:spcBef>
                        <a:spcAft>
                          <a:spcPts val="0"/>
                        </a:spcAft>
                      </a:pPr>
                      <a:r>
                        <a:rPr lang="en-US" sz="2200">
                          <a:effectLst/>
                        </a:rPr>
                        <a:t>ios::basefield</a:t>
                      </a:r>
                      <a:endParaRPr lang="en-IN" sz="2200">
                        <a:effectLst/>
                        <a:latin typeface="Calibri"/>
                        <a:ea typeface="Calibri"/>
                        <a:cs typeface="Shruti"/>
                      </a:endParaRPr>
                    </a:p>
                  </a:txBody>
                  <a:tcPr marL="68580" marR="68580" marT="0" marB="0"/>
                </a:tc>
              </a:tr>
              <a:tr h="345278">
                <a:tc>
                  <a:txBody>
                    <a:bodyPr/>
                    <a:lstStyle/>
                    <a:p>
                      <a:pPr marL="0" marR="0">
                        <a:lnSpc>
                          <a:spcPct val="150000"/>
                        </a:lnSpc>
                        <a:spcBef>
                          <a:spcPts val="0"/>
                        </a:spcBef>
                        <a:spcAft>
                          <a:spcPts val="0"/>
                        </a:spcAft>
                      </a:pPr>
                      <a:r>
                        <a:rPr lang="en-US" sz="2200">
                          <a:effectLst/>
                        </a:rPr>
                        <a:t>Octal base</a:t>
                      </a:r>
                      <a:endParaRPr lang="en-IN" sz="2200">
                        <a:effectLst/>
                        <a:latin typeface="Calibri"/>
                        <a:ea typeface="Calibri"/>
                        <a:cs typeface="Shruti"/>
                      </a:endParaRPr>
                    </a:p>
                  </a:txBody>
                  <a:tcPr marL="68580" marR="68580" marT="0" marB="0"/>
                </a:tc>
                <a:tc>
                  <a:txBody>
                    <a:bodyPr/>
                    <a:lstStyle/>
                    <a:p>
                      <a:pPr marL="0" marR="0">
                        <a:lnSpc>
                          <a:spcPct val="150000"/>
                        </a:lnSpc>
                        <a:spcBef>
                          <a:spcPts val="0"/>
                        </a:spcBef>
                        <a:spcAft>
                          <a:spcPts val="0"/>
                        </a:spcAft>
                      </a:pPr>
                      <a:r>
                        <a:rPr lang="en-US" sz="2200">
                          <a:effectLst/>
                        </a:rPr>
                        <a:t>ios::oct</a:t>
                      </a:r>
                      <a:endParaRPr lang="en-IN" sz="2200">
                        <a:effectLst/>
                        <a:latin typeface="Calibri"/>
                        <a:ea typeface="Calibri"/>
                        <a:cs typeface="Shruti"/>
                      </a:endParaRPr>
                    </a:p>
                  </a:txBody>
                  <a:tcPr marL="68580" marR="68580" marT="0" marB="0"/>
                </a:tc>
                <a:tc>
                  <a:txBody>
                    <a:bodyPr/>
                    <a:lstStyle/>
                    <a:p>
                      <a:pPr marL="0" marR="0">
                        <a:lnSpc>
                          <a:spcPct val="150000"/>
                        </a:lnSpc>
                        <a:spcBef>
                          <a:spcPts val="0"/>
                        </a:spcBef>
                        <a:spcAft>
                          <a:spcPts val="0"/>
                        </a:spcAft>
                      </a:pPr>
                      <a:r>
                        <a:rPr lang="en-US" sz="2200">
                          <a:effectLst/>
                        </a:rPr>
                        <a:t>ios::basefield</a:t>
                      </a:r>
                      <a:endParaRPr lang="en-IN" sz="2200">
                        <a:effectLst/>
                        <a:latin typeface="Calibri"/>
                        <a:ea typeface="Calibri"/>
                        <a:cs typeface="Shruti"/>
                      </a:endParaRPr>
                    </a:p>
                  </a:txBody>
                  <a:tcPr marL="68580" marR="68580" marT="0" marB="0"/>
                </a:tc>
              </a:tr>
              <a:tr h="591904">
                <a:tc>
                  <a:txBody>
                    <a:bodyPr/>
                    <a:lstStyle/>
                    <a:p>
                      <a:pPr marL="0" marR="0">
                        <a:lnSpc>
                          <a:spcPct val="150000"/>
                        </a:lnSpc>
                        <a:spcBef>
                          <a:spcPts val="0"/>
                        </a:spcBef>
                        <a:spcAft>
                          <a:spcPts val="0"/>
                        </a:spcAft>
                      </a:pPr>
                      <a:r>
                        <a:rPr lang="en-US" sz="2200" dirty="0">
                          <a:effectLst/>
                        </a:rPr>
                        <a:t>Hexadecimal base</a:t>
                      </a:r>
                      <a:endParaRPr lang="en-IN" sz="2200" dirty="0">
                        <a:effectLst/>
                        <a:latin typeface="Calibri"/>
                        <a:ea typeface="Calibri"/>
                        <a:cs typeface="Shruti"/>
                      </a:endParaRPr>
                    </a:p>
                  </a:txBody>
                  <a:tcPr marL="68580" marR="68580" marT="0" marB="0"/>
                </a:tc>
                <a:tc>
                  <a:txBody>
                    <a:bodyPr/>
                    <a:lstStyle/>
                    <a:p>
                      <a:pPr marL="0" marR="0">
                        <a:lnSpc>
                          <a:spcPct val="150000"/>
                        </a:lnSpc>
                        <a:spcBef>
                          <a:spcPts val="0"/>
                        </a:spcBef>
                        <a:spcAft>
                          <a:spcPts val="0"/>
                        </a:spcAft>
                      </a:pPr>
                      <a:r>
                        <a:rPr lang="en-US" sz="2200">
                          <a:effectLst/>
                        </a:rPr>
                        <a:t>ios::hex</a:t>
                      </a:r>
                      <a:endParaRPr lang="en-IN" sz="2200">
                        <a:effectLst/>
                        <a:latin typeface="Calibri"/>
                        <a:ea typeface="Calibri"/>
                        <a:cs typeface="Shruti"/>
                      </a:endParaRPr>
                    </a:p>
                  </a:txBody>
                  <a:tcPr marL="68580" marR="68580" marT="0" marB="0"/>
                </a:tc>
                <a:tc>
                  <a:txBody>
                    <a:bodyPr/>
                    <a:lstStyle/>
                    <a:p>
                      <a:pPr marL="0" marR="0">
                        <a:lnSpc>
                          <a:spcPct val="150000"/>
                        </a:lnSpc>
                        <a:spcBef>
                          <a:spcPts val="0"/>
                        </a:spcBef>
                        <a:spcAft>
                          <a:spcPts val="0"/>
                        </a:spcAft>
                      </a:pPr>
                      <a:r>
                        <a:rPr lang="en-US" sz="2200" dirty="0" err="1">
                          <a:effectLst/>
                        </a:rPr>
                        <a:t>ios</a:t>
                      </a:r>
                      <a:r>
                        <a:rPr lang="en-US" sz="2200" dirty="0">
                          <a:effectLst/>
                        </a:rPr>
                        <a:t>::</a:t>
                      </a:r>
                      <a:r>
                        <a:rPr lang="en-US" sz="2200" dirty="0" err="1">
                          <a:effectLst/>
                        </a:rPr>
                        <a:t>basefield</a:t>
                      </a:r>
                      <a:endParaRPr lang="en-IN" sz="2200" dirty="0">
                        <a:effectLst/>
                        <a:latin typeface="Calibri"/>
                        <a:ea typeface="Calibri"/>
                        <a:cs typeface="Shruti"/>
                      </a:endParaRPr>
                    </a:p>
                  </a:txBody>
                  <a:tcPr marL="68580" marR="68580" marT="0" marB="0"/>
                </a:tc>
              </a:tr>
            </a:tbl>
          </a:graphicData>
        </a:graphic>
      </p:graphicFrame>
      <p:sp>
        <p:nvSpPr>
          <p:cNvPr id="6" name="TextBox 5"/>
          <p:cNvSpPr txBox="1"/>
          <p:nvPr/>
        </p:nvSpPr>
        <p:spPr>
          <a:xfrm>
            <a:off x="107504" y="5169768"/>
            <a:ext cx="9036496" cy="1200329"/>
          </a:xfrm>
          <a:prstGeom prst="rect">
            <a:avLst/>
          </a:prstGeom>
          <a:noFill/>
        </p:spPr>
        <p:txBody>
          <a:bodyPr wrap="square" rtlCol="0">
            <a:spAutoFit/>
          </a:bodyPr>
          <a:lstStyle/>
          <a:p>
            <a:r>
              <a:rPr lang="en-IN" sz="2400" dirty="0" err="1" smtClean="0">
                <a:latin typeface="Consolas" pitchFamily="49" charset="0"/>
              </a:rPr>
              <a:t>setf</a:t>
            </a:r>
            <a:r>
              <a:rPr lang="en-IN" sz="2400" dirty="0" smtClean="0">
                <a:latin typeface="Consolas" pitchFamily="49" charset="0"/>
              </a:rPr>
              <a:t>(arg1, arg2)</a:t>
            </a:r>
          </a:p>
          <a:p>
            <a:r>
              <a:rPr lang="en-IN" sz="2400" dirty="0" smtClean="0">
                <a:latin typeface="+mj-lt"/>
              </a:rPr>
              <a:t>arg-1: one of the </a:t>
            </a:r>
            <a:r>
              <a:rPr lang="en-IN" sz="2400" dirty="0" err="1" smtClean="0">
                <a:latin typeface="+mj-lt"/>
              </a:rPr>
              <a:t>formating</a:t>
            </a:r>
            <a:r>
              <a:rPr lang="en-IN" sz="2400" dirty="0" smtClean="0">
                <a:latin typeface="+mj-lt"/>
              </a:rPr>
              <a:t> flags.</a:t>
            </a:r>
          </a:p>
          <a:p>
            <a:r>
              <a:rPr lang="en-IN" sz="2400" dirty="0" smtClean="0">
                <a:latin typeface="+mj-lt"/>
              </a:rPr>
              <a:t>arg-2: bit field specifies the group to which the formatting flag belongs.</a:t>
            </a:r>
            <a:endParaRPr lang="en-IN" sz="2400" dirty="0">
              <a:latin typeface="+mj-lt"/>
            </a:endParaRPr>
          </a:p>
        </p:txBody>
      </p:sp>
    </p:spTree>
    <p:extLst>
      <p:ext uri="{BB962C8B-B14F-4D97-AF65-F5344CB8AC3E}">
        <p14:creationId xmlns:p14="http://schemas.microsoft.com/office/powerpoint/2010/main" val="28182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8343</TotalTime>
  <Words>1957</Words>
  <Application>Microsoft Office PowerPoint</Application>
  <PresentationFormat>On-screen Show (4:3)</PresentationFormat>
  <Paragraphs>464</Paragraphs>
  <Slides>28</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Arial Narrow</vt:lpstr>
      <vt:lpstr>Calibri</vt:lpstr>
      <vt:lpstr>Consolas</vt:lpstr>
      <vt:lpstr>Open Sans</vt:lpstr>
      <vt:lpstr>Open Sans Extrabold</vt:lpstr>
      <vt:lpstr>Open Sans Semibold</vt:lpstr>
      <vt:lpstr>Shruti</vt:lpstr>
      <vt:lpstr>Times New Roman</vt:lpstr>
      <vt:lpstr>Wingdings</vt:lpstr>
      <vt:lpstr>Office Theme</vt:lpstr>
      <vt:lpstr>UNIT-7 I/O and File Management</vt:lpstr>
      <vt:lpstr>I/O and File Management</vt:lpstr>
      <vt:lpstr>Concept of streams</vt:lpstr>
      <vt:lpstr>Concept of streams(Cont…)</vt:lpstr>
      <vt:lpstr>Data input output streams</vt:lpstr>
      <vt:lpstr>Stream class for console I/O operations</vt:lpstr>
      <vt:lpstr>put(), get(), getline(), write() - Unformatted I/O Operations</vt:lpstr>
      <vt:lpstr>ios Format Functions</vt:lpstr>
      <vt:lpstr>Flags and bit fields</vt:lpstr>
      <vt:lpstr>Manipulators for formatted I/O operations</vt:lpstr>
      <vt:lpstr>File input output streams</vt:lpstr>
      <vt:lpstr>File stream classes for file operations</vt:lpstr>
      <vt:lpstr>File stream classes</vt:lpstr>
      <vt:lpstr>File handling steps</vt:lpstr>
      <vt:lpstr>Opening a file</vt:lpstr>
      <vt:lpstr>File opening modes</vt:lpstr>
      <vt:lpstr>File operations</vt:lpstr>
      <vt:lpstr>File operations (Cont..)</vt:lpstr>
      <vt:lpstr>PowerPoint Presentation</vt:lpstr>
      <vt:lpstr>File pointers</vt:lpstr>
      <vt:lpstr>Functions for manipulation of file pointers</vt:lpstr>
      <vt:lpstr>Functions for manipulation of file pointers</vt:lpstr>
      <vt:lpstr>GTU Program</vt:lpstr>
      <vt:lpstr>PowerPoint Presentation</vt:lpstr>
      <vt:lpstr>write() and read() functions</vt:lpstr>
      <vt:lpstr>PowerPoint Presentation</vt:lpstr>
      <vt:lpstr>PowerPoint Presentation</vt:lpstr>
      <vt:lpstr>PowerPoint Presentation</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OOPC++ UNIT-1</dc:title>
  <dc:creator>Darshan Institute of Engg. &amp; Tech.</dc:creator>
  <cp:lastModifiedBy>admin</cp:lastModifiedBy>
  <cp:revision>1566</cp:revision>
  <dcterms:created xsi:type="dcterms:W3CDTF">2013-05-17T03:00:03Z</dcterms:created>
  <dcterms:modified xsi:type="dcterms:W3CDTF">2017-04-19T04:54:26Z</dcterms:modified>
</cp:coreProperties>
</file>