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380" r:id="rId3"/>
    <p:sldId id="381" r:id="rId4"/>
    <p:sldId id="382" r:id="rId5"/>
    <p:sldId id="383" r:id="rId6"/>
    <p:sldId id="385" r:id="rId7"/>
    <p:sldId id="386" r:id="rId8"/>
    <p:sldId id="387" r:id="rId9"/>
    <p:sldId id="388" r:id="rId10"/>
    <p:sldId id="389" r:id="rId11"/>
    <p:sldId id="390" r:id="rId12"/>
    <p:sldId id="391" r:id="rId13"/>
    <p:sldId id="393" r:id="rId14"/>
    <p:sldId id="394" r:id="rId15"/>
    <p:sldId id="395" r:id="rId16"/>
    <p:sldId id="396" r:id="rId17"/>
    <p:sldId id="397" r:id="rId18"/>
    <p:sldId id="398" r:id="rId19"/>
    <p:sldId id="399" r:id="rId20"/>
    <p:sldId id="400" r:id="rId21"/>
    <p:sldId id="401" r:id="rId22"/>
    <p:sldId id="402" r:id="rId23"/>
    <p:sldId id="403" r:id="rId24"/>
    <p:sldId id="404" r:id="rId25"/>
    <p:sldId id="405" r:id="rId26"/>
    <p:sldId id="32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2LNZXdzgZdyBEmtEB/9B0w==" hashData="DTpVaLUADdjEvt2MMBvMyvNVu6M="/>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56" autoAdjust="0"/>
    <p:restoredTop sz="94543" autoAdjust="0"/>
  </p:normalViewPr>
  <p:slideViewPr>
    <p:cSldViewPr>
      <p:cViewPr varScale="1">
        <p:scale>
          <a:sx n="63" d="100"/>
          <a:sy n="63" d="100"/>
        </p:scale>
        <p:origin x="-1382" y="-5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4/28/2017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1874427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26</a:t>
            </a:fld>
            <a:endParaRPr lang="en-US" dirty="0"/>
          </a:p>
        </p:txBody>
      </p:sp>
    </p:spTree>
    <p:extLst>
      <p:ext uri="{BB962C8B-B14F-4D97-AF65-F5344CB8AC3E}">
        <p14:creationId xmlns:p14="http://schemas.microsoft.com/office/powerpoint/2010/main" val="23585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600" noProof="1" smtClean="0">
                <a:solidFill>
                  <a:srgbClr val="FFFFFF"/>
                </a:solidFill>
                <a:latin typeface="+mj-lt"/>
                <a:ea typeface="Open Sans" panose="020B0606030504020204" pitchFamily="34" charset="0"/>
                <a:cs typeface="Open Sans" panose="020B0606030504020204" pitchFamily="34" charset="0"/>
              </a:rPr>
              <a:t>Unit-8</a:t>
            </a:r>
            <a:r>
              <a:rPr lang="da-DK" sz="1600" baseline="0" noProof="1" smtClean="0">
                <a:solidFill>
                  <a:srgbClr val="FFFFFF"/>
                </a:solidFill>
                <a:latin typeface="+mj-lt"/>
                <a:ea typeface="Open Sans" panose="020B0606030504020204" pitchFamily="34" charset="0"/>
                <a:cs typeface="Open Sans" panose="020B0606030504020204" pitchFamily="34" charset="0"/>
              </a:rPr>
              <a:t> </a:t>
            </a:r>
            <a:r>
              <a:rPr lang="en-IN" sz="1600" kern="1200" dirty="0" smtClean="0">
                <a:solidFill>
                  <a:srgbClr val="FFFFFF"/>
                </a:solidFill>
                <a:latin typeface="+mj-lt"/>
                <a:ea typeface="Open Sans" panose="020B0606030504020204" pitchFamily="34" charset="0"/>
                <a:cs typeface="Open Sans" panose="020B0606030504020204" pitchFamily="34" charset="0"/>
              </a:rPr>
              <a:t>Templates, Exceptions and STL</a:t>
            </a:r>
            <a:r>
              <a:rPr lang="da-DK" sz="1600" baseline="0" noProof="1" smtClean="0">
                <a:solidFill>
                  <a:srgbClr val="F8F8F8"/>
                </a:solidFill>
                <a:latin typeface="+mj-lt"/>
                <a:ea typeface="Open Sans" panose="020B0606030504020204" pitchFamily="34" charset="0"/>
                <a:cs typeface="Open Sans" panose="020B0606030504020204" pitchFamily="34" charset="0"/>
              </a:rPr>
              <a:t>                           </a:t>
            </a:r>
            <a:r>
              <a:rPr lang="da-DK" sz="1600" noProof="1" smtClean="0">
                <a:solidFill>
                  <a:srgbClr val="FFFFFF"/>
                </a:solidFill>
                <a:latin typeface="+mj-lt"/>
                <a:ea typeface="Open Sans" panose="020B0606030504020204" pitchFamily="34" charset="0"/>
                <a:cs typeface="Open Sans" panose="020B0606030504020204" pitchFamily="34" charset="0"/>
              </a:rPr>
              <a:t>Darshan </a:t>
            </a:r>
            <a:r>
              <a:rPr lang="da-DK" sz="1600" noProof="1">
                <a:solidFill>
                  <a:srgbClr val="FFFFFF"/>
                </a:solidFill>
                <a:latin typeface="+mj-lt"/>
                <a:ea typeface="Open Sans" panose="020B0606030504020204" pitchFamily="34" charset="0"/>
                <a:cs typeface="Open Sans" panose="020B0606030504020204" pitchFamily="34" charset="0"/>
              </a:rPr>
              <a:t>Institute of Engineering &amp; </a:t>
            </a:r>
            <a:r>
              <a:rPr lang="da-DK" sz="1600" noProof="1" smtClean="0">
                <a:solidFill>
                  <a:srgbClr val="FFFFFF"/>
                </a:solidFill>
                <a:latin typeface="+mj-lt"/>
                <a:ea typeface="Open Sans" panose="020B0606030504020204" pitchFamily="34" charset="0"/>
                <a:cs typeface="Open Sans" panose="020B0606030504020204" pitchFamily="34" charset="0"/>
              </a:rPr>
              <a:t>Technology            </a:t>
            </a:r>
            <a:fld id="{6E8469F3-9EE8-43CF-BEDC-475B89412D1D}" type="slidenum">
              <a:rPr lang="da-DK" sz="1600" noProof="1" smtClean="0">
                <a:solidFill>
                  <a:srgbClr val="FFFFFF"/>
                </a:solidFill>
                <a:latin typeface="+mj-lt"/>
                <a:ea typeface="Open Sans" panose="020B0606030504020204" pitchFamily="34" charset="0"/>
                <a:cs typeface="Open Sans" panose="020B0606030504020204" pitchFamily="34" charset="0"/>
              </a:rPr>
              <a:pPr indent="-342900">
                <a:def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Subtitle 2"/>
          <p:cNvSpPr>
            <a:spLocks noGrp="1"/>
          </p:cNvSpPr>
          <p:nvPr>
            <p:ph type="subTitle" idx="1"/>
          </p:nvPr>
        </p:nvSpPr>
        <p:spPr>
          <a:xfrm>
            <a:off x="103346" y="4800600"/>
            <a:ext cx="5476766" cy="1676400"/>
          </a:xfrm>
        </p:spPr>
        <p:txBody>
          <a:bodyPr>
            <a:noAutofit/>
          </a:bodyPr>
          <a:lstStyle/>
          <a:p>
            <a:pPr algn="l">
              <a:spcBef>
                <a:spcPts val="0"/>
              </a:spcBef>
            </a:pP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Rupesh</a:t>
            </a: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G.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Vaishnav</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rupesh.vaishnav@darshan.ac.in</a:t>
            </a:r>
          </a:p>
          <a:p>
            <a:pPr algn="l">
              <a:spcBef>
                <a:spcPts val="0"/>
              </a:spcBef>
            </a:pP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94280-37452</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Computer Engineering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799" y="1295399"/>
            <a:ext cx="8708637" cy="3200401"/>
          </a:xfrm>
        </p:spPr>
        <p:txBody>
          <a:bodyPr anchor="b">
            <a:noAutofit/>
          </a:bodyPr>
          <a:lstStyle/>
          <a:p>
            <a:pPr algn="l"/>
            <a:r>
              <a:rPr lang="en-US" sz="7200" b="1" dirty="0" smtClean="0">
                <a:solidFill>
                  <a:schemeClr val="bg1"/>
                </a:solidFill>
                <a:latin typeface="+mj-lt"/>
                <a:ea typeface="Open Sans Semibold" panose="020B0706030804020204" pitchFamily="34" charset="0"/>
                <a:cs typeface="Open Sans Semibold" panose="020B0706030804020204" pitchFamily="34" charset="0"/>
              </a:rPr>
              <a:t>UNIT-8</a:t>
            </a:r>
            <a:br>
              <a:rPr lang="en-US" sz="7200" b="1" dirty="0" smtClean="0">
                <a:solidFill>
                  <a:schemeClr val="bg1"/>
                </a:solidFill>
                <a:latin typeface="+mj-lt"/>
                <a:ea typeface="Open Sans Semibold" panose="020B0706030804020204" pitchFamily="34" charset="0"/>
                <a:cs typeface="Open Sans Semibold" panose="020B0706030804020204" pitchFamily="34" charset="0"/>
              </a:rPr>
            </a:br>
            <a:r>
              <a:rPr lang="en-IN" sz="7200" b="1" dirty="0">
                <a:solidFill>
                  <a:schemeClr val="bg1"/>
                </a:solidFill>
                <a:latin typeface="+mj-lt"/>
                <a:ea typeface="Open Sans Semibold" panose="020B0706030804020204" pitchFamily="34" charset="0"/>
                <a:cs typeface="Open Sans Semibold" panose="020B0706030804020204" pitchFamily="34" charset="0"/>
              </a:rPr>
              <a:t>Templates, Exceptions and STL</a:t>
            </a:r>
            <a:endParaRPr lang="en-US" sz="7200" b="1" dirty="0">
              <a:solidFill>
                <a:schemeClr val="bg1"/>
              </a:solidFill>
              <a:latin typeface="+mj-lt"/>
              <a:ea typeface="Open Sans Semibold" panose="020B0706030804020204" pitchFamily="34" charset="0"/>
              <a:cs typeface="Open Sans Semibold" panose="020B0706030804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58" y="5085184"/>
            <a:ext cx="3329979" cy="768717"/>
          </a:xfrm>
          <a:prstGeom prst="rect">
            <a:avLst/>
          </a:prstGeom>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19355" t="6451" r="19355" b="6453"/>
          <a:stretch/>
        </p:blipFill>
        <p:spPr>
          <a:xfrm>
            <a:off x="7653963" y="116632"/>
            <a:ext cx="1368152" cy="19442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Re-Throwing exception</a:t>
            </a:r>
            <a:endParaRPr lang="en-IN" dirty="0"/>
          </a:p>
        </p:txBody>
      </p:sp>
      <p:sp>
        <p:nvSpPr>
          <p:cNvPr id="5" name="Rectangle 4"/>
          <p:cNvSpPr/>
          <p:nvPr/>
        </p:nvSpPr>
        <p:spPr>
          <a:xfrm>
            <a:off x="179512" y="1016732"/>
            <a:ext cx="8820980" cy="1569660"/>
          </a:xfrm>
          <a:prstGeom prst="rect">
            <a:avLst/>
          </a:prstGeom>
        </p:spPr>
        <p:txBody>
          <a:bodyPr wrap="square">
            <a:spAutoFit/>
          </a:bodyPr>
          <a:lstStyle/>
          <a:p>
            <a:pPr marL="342900" indent="-342900">
              <a:buFont typeface="Wingdings" pitchFamily="2" charset="2"/>
              <a:buChar char="§"/>
            </a:pPr>
            <a:r>
              <a:rPr lang="en-IN" sz="2400" dirty="0"/>
              <a:t>An exception is thrown from the catch block is known as the </a:t>
            </a:r>
            <a:r>
              <a:rPr lang="en-IN" sz="2400" b="1" dirty="0">
                <a:solidFill>
                  <a:schemeClr val="tx2"/>
                </a:solidFill>
              </a:rPr>
              <a:t>re-throwing</a:t>
            </a:r>
            <a:r>
              <a:rPr lang="en-IN" sz="2400" dirty="0"/>
              <a:t> </a:t>
            </a:r>
            <a:r>
              <a:rPr lang="en-IN" sz="2400" dirty="0" smtClean="0"/>
              <a:t>exception.</a:t>
            </a:r>
          </a:p>
          <a:p>
            <a:pPr marL="342900" indent="-342900">
              <a:buFont typeface="Wingdings" pitchFamily="2" charset="2"/>
              <a:buChar char="§"/>
            </a:pPr>
            <a:r>
              <a:rPr lang="en-IN" sz="2400" dirty="0"/>
              <a:t>The </a:t>
            </a:r>
            <a:r>
              <a:rPr lang="en-IN" sz="2400" dirty="0" err="1"/>
              <a:t>rethrow</a:t>
            </a:r>
            <a:r>
              <a:rPr lang="en-IN" sz="2400" dirty="0"/>
              <a:t> expression (throw without </a:t>
            </a:r>
            <a:r>
              <a:rPr lang="en-IN" sz="2400" dirty="0" err="1"/>
              <a:t>assignment_expression</a:t>
            </a:r>
            <a:r>
              <a:rPr lang="en-IN" sz="2400" dirty="0"/>
              <a:t>) causes the originally thrown object to be </a:t>
            </a:r>
            <a:r>
              <a:rPr lang="en-IN" sz="2400" dirty="0" err="1"/>
              <a:t>rethrown</a:t>
            </a:r>
            <a:r>
              <a:rPr lang="en-IN" sz="2400" dirty="0"/>
              <a:t>.</a:t>
            </a:r>
          </a:p>
        </p:txBody>
      </p:sp>
    </p:spTree>
    <p:extLst>
      <p:ext uri="{BB962C8B-B14F-4D97-AF65-F5344CB8AC3E}">
        <p14:creationId xmlns:p14="http://schemas.microsoft.com/office/powerpoint/2010/main" val="88926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496" y="91543"/>
            <a:ext cx="5544616" cy="4832092"/>
          </a:xfrm>
          <a:prstGeom prst="rect">
            <a:avLst/>
          </a:prstGeom>
        </p:spPr>
        <p:txBody>
          <a:bodyPr wrap="square">
            <a:spAutoFit/>
          </a:bodyPr>
          <a:lstStyle/>
          <a:p>
            <a:r>
              <a:rPr lang="fr-FR" sz="2200" dirty="0" err="1">
                <a:solidFill>
                  <a:srgbClr val="0000FF"/>
                </a:solidFill>
                <a:highlight>
                  <a:srgbClr val="FFFFFF"/>
                </a:highlight>
                <a:latin typeface="Consolas"/>
              </a:rPr>
              <a:t>void</a:t>
            </a:r>
            <a:r>
              <a:rPr lang="fr-FR" sz="2200" dirty="0">
                <a:solidFill>
                  <a:srgbClr val="000000"/>
                </a:solidFill>
                <a:highlight>
                  <a:srgbClr val="FFFFFF"/>
                </a:highlight>
                <a:latin typeface="Consolas"/>
              </a:rPr>
              <a:t> </a:t>
            </a:r>
            <a:r>
              <a:rPr lang="fr-FR" sz="2200" dirty="0" err="1">
                <a:solidFill>
                  <a:srgbClr val="000000"/>
                </a:solidFill>
                <a:highlight>
                  <a:srgbClr val="FFFFFF"/>
                </a:highlight>
                <a:latin typeface="Consolas"/>
              </a:rPr>
              <a:t>divide</a:t>
            </a:r>
            <a:r>
              <a:rPr lang="fr-FR" sz="2200" dirty="0">
                <a:solidFill>
                  <a:srgbClr val="000000"/>
                </a:solidFill>
                <a:highlight>
                  <a:srgbClr val="FFFFFF"/>
                </a:highlight>
                <a:latin typeface="Consolas"/>
              </a:rPr>
              <a:t>(</a:t>
            </a:r>
            <a:r>
              <a:rPr lang="fr-FR" sz="2200" dirty="0">
                <a:solidFill>
                  <a:srgbClr val="0000FF"/>
                </a:solidFill>
                <a:highlight>
                  <a:srgbClr val="FFFFFF"/>
                </a:highlight>
                <a:latin typeface="Consolas"/>
              </a:rPr>
              <a:t>double</a:t>
            </a:r>
            <a:r>
              <a:rPr lang="fr-FR" sz="2200" dirty="0">
                <a:solidFill>
                  <a:srgbClr val="000000"/>
                </a:solidFill>
                <a:highlight>
                  <a:srgbClr val="FFFFFF"/>
                </a:highlight>
                <a:latin typeface="Consolas"/>
              </a:rPr>
              <a:t> x, </a:t>
            </a:r>
            <a:r>
              <a:rPr lang="fr-FR" sz="2200" dirty="0">
                <a:solidFill>
                  <a:srgbClr val="0000FF"/>
                </a:solidFill>
                <a:highlight>
                  <a:srgbClr val="FFFFFF"/>
                </a:highlight>
                <a:latin typeface="Consolas"/>
              </a:rPr>
              <a:t>double</a:t>
            </a:r>
            <a:r>
              <a:rPr lang="fr-FR" sz="2200" dirty="0">
                <a:solidFill>
                  <a:srgbClr val="000000"/>
                </a:solidFill>
                <a:highlight>
                  <a:srgbClr val="FFFFFF"/>
                </a:highlight>
                <a:latin typeface="Consolas"/>
              </a:rPr>
              <a:t> y</a:t>
            </a:r>
            <a:r>
              <a:rPr lang="fr-FR" sz="2200" dirty="0" smtClean="0">
                <a:solidFill>
                  <a:srgbClr val="000000"/>
                </a:solidFill>
                <a:highlight>
                  <a:srgbClr val="FFFFFF"/>
                </a:highlight>
                <a:latin typeface="Consolas"/>
              </a:rPr>
              <a:t>)</a:t>
            </a:r>
            <a:r>
              <a:rPr lang="en-IN" sz="2200" dirty="0" smtClean="0">
                <a:solidFill>
                  <a:srgbClr val="000000"/>
                </a:solidFill>
                <a:highlight>
                  <a:srgbClr val="FFFFFF"/>
                </a:highlight>
                <a:latin typeface="Consolas"/>
              </a:rPr>
              <a:t>{</a:t>
            </a:r>
          </a:p>
          <a:p>
            <a:r>
              <a:rPr lang="en-IN" sz="2200" dirty="0">
                <a:solidFill>
                  <a:srgbClr val="000000"/>
                </a:solidFill>
                <a:highlight>
                  <a:srgbClr val="FFFFFF"/>
                </a:highlight>
                <a:latin typeface="Consolas"/>
              </a:rPr>
              <a:t> </a:t>
            </a:r>
            <a:r>
              <a:rPr lang="en-IN" sz="2200" dirty="0" smtClean="0">
                <a:solidFill>
                  <a:srgbClr val="000000"/>
                </a:solidFill>
                <a:highlight>
                  <a:srgbClr val="FFFFFF"/>
                </a:highlight>
                <a:latin typeface="Consolas"/>
              </a:rPr>
              <a:t> </a:t>
            </a:r>
            <a:r>
              <a:rPr lang="en-IN" sz="2200" dirty="0" smtClean="0">
                <a:solidFill>
                  <a:srgbClr val="0000FF"/>
                </a:solidFill>
                <a:highlight>
                  <a:srgbClr val="FFFFFF"/>
                </a:highlight>
                <a:latin typeface="Consolas"/>
              </a:rPr>
              <a:t>try</a:t>
            </a:r>
            <a:endParaRPr lang="en-IN" sz="2200" dirty="0">
              <a:solidFill>
                <a:srgbClr val="000000"/>
              </a:solidFill>
              <a:highlight>
                <a:srgbClr val="FFFFFF"/>
              </a:highlight>
              <a:latin typeface="Consolas"/>
            </a:endParaRPr>
          </a:p>
          <a:p>
            <a:r>
              <a:rPr lang="en-IN" sz="2200" dirty="0" smtClean="0">
                <a:solidFill>
                  <a:srgbClr val="000000"/>
                </a:solidFill>
                <a:highlight>
                  <a:srgbClr val="FFFFFF"/>
                </a:highlight>
                <a:latin typeface="Consolas"/>
              </a:rPr>
              <a:t>  {</a:t>
            </a:r>
          </a:p>
          <a:p>
            <a:r>
              <a:rPr lang="en-IN" sz="2200" dirty="0">
                <a:solidFill>
                  <a:srgbClr val="000000"/>
                </a:solidFill>
                <a:highlight>
                  <a:srgbClr val="FFFFFF"/>
                </a:highlight>
                <a:latin typeface="Consolas"/>
              </a:rPr>
              <a:t> </a:t>
            </a:r>
            <a:r>
              <a:rPr lang="en-IN" sz="2200" dirty="0" smtClean="0">
                <a:solidFill>
                  <a:srgbClr val="000000"/>
                </a:solidFill>
                <a:highlight>
                  <a:srgbClr val="FFFFFF"/>
                </a:highlight>
                <a:latin typeface="Consolas"/>
              </a:rPr>
              <a:t>  </a:t>
            </a:r>
            <a:r>
              <a:rPr lang="en-IN" sz="2200" dirty="0" smtClean="0">
                <a:solidFill>
                  <a:srgbClr val="0000FF"/>
                </a:solidFill>
                <a:highlight>
                  <a:srgbClr val="FFFFFF"/>
                </a:highlight>
                <a:latin typeface="Consolas"/>
              </a:rPr>
              <a:t>if</a:t>
            </a:r>
            <a:r>
              <a:rPr lang="en-IN" sz="2200" dirty="0" smtClean="0">
                <a:solidFill>
                  <a:srgbClr val="000000"/>
                </a:solidFill>
                <a:highlight>
                  <a:srgbClr val="FFFFFF"/>
                </a:highlight>
                <a:latin typeface="Consolas"/>
              </a:rPr>
              <a:t>(y==0) </a:t>
            </a:r>
            <a:r>
              <a:rPr lang="en-IN" sz="2200" dirty="0" smtClean="0">
                <a:solidFill>
                  <a:srgbClr val="0000FF"/>
                </a:solidFill>
                <a:highlight>
                  <a:srgbClr val="FFFFFF"/>
                </a:highlight>
                <a:latin typeface="Consolas"/>
              </a:rPr>
              <a:t>throw</a:t>
            </a:r>
            <a:r>
              <a:rPr lang="en-IN" sz="2200" dirty="0" smtClean="0">
                <a:solidFill>
                  <a:srgbClr val="000000"/>
                </a:solidFill>
                <a:highlight>
                  <a:srgbClr val="FFFFFF"/>
                </a:highlight>
                <a:latin typeface="Consolas"/>
              </a:rPr>
              <a:t> y;</a:t>
            </a:r>
          </a:p>
          <a:p>
            <a:r>
              <a:rPr lang="en-IN" sz="2200" dirty="0">
                <a:solidFill>
                  <a:srgbClr val="000000"/>
                </a:solidFill>
                <a:highlight>
                  <a:srgbClr val="FFFFFF"/>
                </a:highlight>
                <a:latin typeface="Consolas"/>
              </a:rPr>
              <a:t> </a:t>
            </a:r>
            <a:r>
              <a:rPr lang="en-IN" sz="2200" dirty="0" smtClean="0">
                <a:solidFill>
                  <a:srgbClr val="000000"/>
                </a:solidFill>
                <a:highlight>
                  <a:srgbClr val="FFFFFF"/>
                </a:highlight>
                <a:latin typeface="Consolas"/>
              </a:rPr>
              <a:t>  </a:t>
            </a:r>
            <a:r>
              <a:rPr lang="fr-FR" sz="2200" dirty="0" err="1" smtClean="0">
                <a:solidFill>
                  <a:srgbClr val="0000FF"/>
                </a:solidFill>
                <a:highlight>
                  <a:srgbClr val="FFFFFF"/>
                </a:highlight>
                <a:latin typeface="Consolas"/>
              </a:rPr>
              <a:t>else</a:t>
            </a:r>
            <a:r>
              <a:rPr lang="fr-FR" sz="2200" dirty="0" smtClean="0">
                <a:solidFill>
                  <a:srgbClr val="000000"/>
                </a:solidFill>
                <a:highlight>
                  <a:srgbClr val="FFFFFF"/>
                </a:highlight>
                <a:latin typeface="Consolas"/>
              </a:rPr>
              <a:t> cout&lt;&lt;</a:t>
            </a:r>
            <a:r>
              <a:rPr lang="fr-FR" sz="2200" dirty="0" smtClean="0">
                <a:solidFill>
                  <a:srgbClr val="A31515"/>
                </a:solidFill>
                <a:highlight>
                  <a:srgbClr val="FFFFFF"/>
                </a:highlight>
                <a:latin typeface="Consolas"/>
              </a:rPr>
              <a:t>"Division="</a:t>
            </a:r>
            <a:r>
              <a:rPr lang="fr-FR" sz="2200" dirty="0" smtClean="0">
                <a:solidFill>
                  <a:srgbClr val="000000"/>
                </a:solidFill>
                <a:highlight>
                  <a:srgbClr val="FFFFFF"/>
                </a:highlight>
                <a:latin typeface="Consolas"/>
              </a:rPr>
              <a:t>&lt;&lt;x/y&lt;&lt;</a:t>
            </a:r>
            <a:r>
              <a:rPr lang="fr-FR" sz="2200" dirty="0" err="1" smtClean="0">
                <a:solidFill>
                  <a:srgbClr val="000000"/>
                </a:solidFill>
                <a:highlight>
                  <a:srgbClr val="FFFFFF"/>
                </a:highlight>
                <a:latin typeface="Consolas"/>
              </a:rPr>
              <a:t>endl</a:t>
            </a:r>
            <a:r>
              <a:rPr lang="fr-FR" sz="2200" dirty="0" smtClean="0">
                <a:solidFill>
                  <a:srgbClr val="000000"/>
                </a:solidFill>
                <a:highlight>
                  <a:srgbClr val="FFFFFF"/>
                </a:highlight>
                <a:latin typeface="Consolas"/>
              </a:rPr>
              <a:t>;</a:t>
            </a:r>
          </a:p>
          <a:p>
            <a:r>
              <a:rPr lang="fr-FR" sz="2200" dirty="0">
                <a:solidFill>
                  <a:srgbClr val="000000"/>
                </a:solidFill>
                <a:highlight>
                  <a:srgbClr val="FFFFFF"/>
                </a:highlight>
                <a:latin typeface="Consolas"/>
              </a:rPr>
              <a:t> </a:t>
            </a:r>
            <a:r>
              <a:rPr lang="fr-FR" sz="2200" dirty="0" smtClean="0">
                <a:solidFill>
                  <a:srgbClr val="000000"/>
                </a:solidFill>
                <a:highlight>
                  <a:srgbClr val="FFFFFF"/>
                </a:highlight>
                <a:latin typeface="Consolas"/>
              </a:rPr>
              <a:t> </a:t>
            </a:r>
            <a:r>
              <a:rPr lang="en-IN" sz="2200" dirty="0" smtClean="0">
                <a:solidFill>
                  <a:srgbClr val="000000"/>
                </a:solidFill>
                <a:highlight>
                  <a:srgbClr val="FFFFFF"/>
                </a:highlight>
                <a:latin typeface="Consolas"/>
              </a:rPr>
              <a:t>}</a:t>
            </a:r>
            <a:endParaRPr lang="en-IN" sz="2200" dirty="0">
              <a:solidFill>
                <a:srgbClr val="000000"/>
              </a:solidFill>
              <a:highlight>
                <a:srgbClr val="FFFFFF"/>
              </a:highlight>
              <a:latin typeface="Consolas"/>
            </a:endParaRPr>
          </a:p>
          <a:p>
            <a:r>
              <a:rPr lang="en-IN" sz="2200" dirty="0" smtClean="0">
                <a:solidFill>
                  <a:srgbClr val="000000"/>
                </a:solidFill>
                <a:highlight>
                  <a:srgbClr val="FFFFFF"/>
                </a:highlight>
                <a:latin typeface="Consolas"/>
              </a:rPr>
              <a:t>  </a:t>
            </a:r>
            <a:r>
              <a:rPr lang="en-IN" sz="2200" dirty="0" smtClean="0">
                <a:solidFill>
                  <a:srgbClr val="0000FF"/>
                </a:solidFill>
                <a:highlight>
                  <a:srgbClr val="FFFFFF"/>
                </a:highlight>
                <a:latin typeface="Consolas"/>
              </a:rPr>
              <a:t>catch</a:t>
            </a:r>
            <a:r>
              <a:rPr lang="en-IN" sz="2200" dirty="0" smtClean="0">
                <a:solidFill>
                  <a:srgbClr val="000000"/>
                </a:solidFill>
                <a:highlight>
                  <a:srgbClr val="FFFFFF"/>
                </a:highlight>
                <a:latin typeface="Consolas"/>
              </a:rPr>
              <a:t>(</a:t>
            </a:r>
            <a:r>
              <a:rPr lang="en-IN" sz="2200" dirty="0" smtClean="0">
                <a:solidFill>
                  <a:srgbClr val="0000FF"/>
                </a:solidFill>
                <a:highlight>
                  <a:srgbClr val="FFFFFF"/>
                </a:highlight>
                <a:latin typeface="Consolas"/>
              </a:rPr>
              <a:t>double</a:t>
            </a:r>
            <a:r>
              <a:rPr lang="en-IN" sz="2200" dirty="0" smtClean="0">
                <a:solidFill>
                  <a:srgbClr val="000000"/>
                </a:solidFill>
                <a:highlight>
                  <a:srgbClr val="FFFFFF"/>
                </a:highlight>
                <a:latin typeface="Consolas"/>
              </a:rPr>
              <a:t>)</a:t>
            </a:r>
          </a:p>
          <a:p>
            <a:r>
              <a:rPr lang="en-IN" sz="2200" dirty="0">
                <a:solidFill>
                  <a:srgbClr val="000000"/>
                </a:solidFill>
                <a:highlight>
                  <a:srgbClr val="FFFFFF"/>
                </a:highlight>
                <a:latin typeface="Consolas"/>
              </a:rPr>
              <a:t> </a:t>
            </a:r>
            <a:r>
              <a:rPr lang="en-IN" sz="2200" dirty="0" smtClean="0">
                <a:solidFill>
                  <a:srgbClr val="000000"/>
                </a:solidFill>
                <a:highlight>
                  <a:srgbClr val="FFFFFF"/>
                </a:highlight>
                <a:latin typeface="Consolas"/>
              </a:rPr>
              <a:t> {</a:t>
            </a:r>
            <a:endParaRPr lang="en-IN" sz="2200" dirty="0">
              <a:solidFill>
                <a:srgbClr val="000000"/>
              </a:solidFill>
              <a:highlight>
                <a:srgbClr val="FFFFFF"/>
              </a:highlight>
              <a:latin typeface="Consolas"/>
            </a:endParaRPr>
          </a:p>
          <a:p>
            <a:r>
              <a:rPr lang="en-IN" sz="2200" dirty="0" smtClean="0">
                <a:solidFill>
                  <a:srgbClr val="000000"/>
                </a:solidFill>
                <a:highlight>
                  <a:srgbClr val="FFFFFF"/>
                </a:highlight>
                <a:latin typeface="Consolas"/>
              </a:rPr>
              <a:t>   </a:t>
            </a:r>
            <a:r>
              <a:rPr lang="en-IN" sz="2200" dirty="0" err="1" smtClean="0">
                <a:solidFill>
                  <a:srgbClr val="000000"/>
                </a:solidFill>
                <a:highlight>
                  <a:srgbClr val="FFFFFF"/>
                </a:highlight>
                <a:latin typeface="Consolas"/>
              </a:rPr>
              <a:t>cout</a:t>
            </a:r>
            <a:r>
              <a:rPr lang="en-IN" sz="2200" dirty="0" smtClean="0">
                <a:solidFill>
                  <a:srgbClr val="000000"/>
                </a:solidFill>
                <a:highlight>
                  <a:srgbClr val="FFFFFF"/>
                </a:highlight>
                <a:latin typeface="Consolas"/>
              </a:rPr>
              <a:t>&lt;&lt;</a:t>
            </a:r>
            <a:r>
              <a:rPr lang="en-IN" sz="2200" dirty="0" smtClean="0">
                <a:solidFill>
                  <a:srgbClr val="A31515"/>
                </a:solidFill>
                <a:highlight>
                  <a:srgbClr val="FFFFFF"/>
                </a:highlight>
                <a:latin typeface="Consolas"/>
              </a:rPr>
              <a:t>"Exception inside function\n"</a:t>
            </a:r>
            <a:r>
              <a:rPr lang="en-IN" sz="2200" dirty="0" smtClean="0">
                <a:solidFill>
                  <a:srgbClr val="000000"/>
                </a:solidFill>
                <a:highlight>
                  <a:srgbClr val="FFFFFF"/>
                </a:highlight>
                <a:latin typeface="Consolas"/>
              </a:rPr>
              <a:t>;</a:t>
            </a:r>
          </a:p>
          <a:p>
            <a:r>
              <a:rPr lang="en-IN" sz="2200" dirty="0">
                <a:solidFill>
                  <a:srgbClr val="000000"/>
                </a:solidFill>
                <a:highlight>
                  <a:srgbClr val="FFFFFF"/>
                </a:highlight>
                <a:latin typeface="Consolas"/>
              </a:rPr>
              <a:t> </a:t>
            </a:r>
            <a:r>
              <a:rPr lang="en-IN" sz="2200" dirty="0" smtClean="0">
                <a:solidFill>
                  <a:srgbClr val="000000"/>
                </a:solidFill>
                <a:highlight>
                  <a:srgbClr val="FFFFFF"/>
                </a:highlight>
                <a:latin typeface="Consolas"/>
              </a:rPr>
              <a:t>  </a:t>
            </a:r>
            <a:r>
              <a:rPr lang="en-IN" sz="2200" dirty="0" smtClean="0">
                <a:solidFill>
                  <a:srgbClr val="0000FF"/>
                </a:solidFill>
                <a:highlight>
                  <a:srgbClr val="FFFFFF"/>
                </a:highlight>
                <a:latin typeface="Consolas"/>
              </a:rPr>
              <a:t>throw</a:t>
            </a:r>
            <a:r>
              <a:rPr lang="en-IN" sz="2200" dirty="0" smtClean="0">
                <a:solidFill>
                  <a:srgbClr val="000000"/>
                </a:solidFill>
                <a:highlight>
                  <a:srgbClr val="FFFFFF"/>
                </a:highlight>
                <a:latin typeface="Consolas"/>
              </a:rPr>
              <a:t>;</a:t>
            </a:r>
          </a:p>
          <a:p>
            <a:r>
              <a:rPr lang="en-IN" sz="2200" dirty="0">
                <a:solidFill>
                  <a:srgbClr val="000000"/>
                </a:solidFill>
                <a:highlight>
                  <a:srgbClr val="FFFFFF"/>
                </a:highlight>
                <a:latin typeface="Consolas"/>
              </a:rPr>
              <a:t> </a:t>
            </a:r>
            <a:r>
              <a:rPr lang="en-IN" sz="2200" dirty="0" smtClean="0">
                <a:solidFill>
                  <a:srgbClr val="000000"/>
                </a:solidFill>
                <a:highlight>
                  <a:srgbClr val="FFFFFF"/>
                </a:highlight>
                <a:latin typeface="Consolas"/>
              </a:rPr>
              <a:t> }</a:t>
            </a:r>
          </a:p>
          <a:p>
            <a:r>
              <a:rPr lang="en-IN" sz="2200" dirty="0" smtClean="0">
                <a:solidFill>
                  <a:srgbClr val="000000"/>
                </a:solidFill>
                <a:highlight>
                  <a:srgbClr val="FFFFFF"/>
                </a:highlight>
                <a:latin typeface="Consolas"/>
              </a:rPr>
              <a:t>}</a:t>
            </a:r>
            <a:endParaRPr lang="en-IN" sz="2200" dirty="0">
              <a:solidFill>
                <a:srgbClr val="000000"/>
              </a:solidFill>
              <a:highlight>
                <a:srgbClr val="FFFFFF"/>
              </a:highlight>
              <a:latin typeface="Consolas"/>
            </a:endParaRPr>
          </a:p>
        </p:txBody>
      </p:sp>
      <p:sp>
        <p:nvSpPr>
          <p:cNvPr id="4" name="Rectangle 3"/>
          <p:cNvSpPr/>
          <p:nvPr/>
        </p:nvSpPr>
        <p:spPr>
          <a:xfrm>
            <a:off x="4975077" y="908720"/>
            <a:ext cx="4572000" cy="4493538"/>
          </a:xfrm>
          <a:prstGeom prst="rect">
            <a:avLst/>
          </a:prstGeom>
        </p:spPr>
        <p:txBody>
          <a:bodyPr>
            <a:spAutoFit/>
          </a:bodyPr>
          <a:lstStyle/>
          <a:p>
            <a:pPr lvl="0"/>
            <a:r>
              <a:rPr lang="en-IN" sz="2200" dirty="0" err="1">
                <a:solidFill>
                  <a:srgbClr val="0000FF"/>
                </a:solidFill>
                <a:highlight>
                  <a:srgbClr val="FFFFFF"/>
                </a:highlight>
                <a:latin typeface="Consolas"/>
              </a:rPr>
              <a:t>int</a:t>
            </a:r>
            <a:r>
              <a:rPr lang="en-IN" sz="2200" dirty="0">
                <a:solidFill>
                  <a:srgbClr val="000000"/>
                </a:solidFill>
                <a:highlight>
                  <a:srgbClr val="FFFFFF"/>
                </a:highlight>
                <a:latin typeface="Consolas"/>
              </a:rPr>
              <a:t> main()</a:t>
            </a:r>
          </a:p>
          <a:p>
            <a:pPr lvl="0"/>
            <a:r>
              <a:rPr lang="en-IN" sz="2200" dirty="0" smtClean="0">
                <a:solidFill>
                  <a:srgbClr val="000000"/>
                </a:solidFill>
                <a:highlight>
                  <a:srgbClr val="FFFFFF"/>
                </a:highlight>
                <a:latin typeface="Consolas"/>
              </a:rPr>
              <a:t>{</a:t>
            </a:r>
          </a:p>
          <a:p>
            <a:pPr lvl="0"/>
            <a:r>
              <a:rPr lang="en-IN" sz="2200" dirty="0">
                <a:solidFill>
                  <a:srgbClr val="000000"/>
                </a:solidFill>
                <a:highlight>
                  <a:srgbClr val="FFFFFF"/>
                </a:highlight>
                <a:latin typeface="Consolas"/>
              </a:rPr>
              <a:t> </a:t>
            </a:r>
            <a:r>
              <a:rPr lang="en-IN" sz="2200" dirty="0" smtClean="0">
                <a:solidFill>
                  <a:srgbClr val="000000"/>
                </a:solidFill>
                <a:highlight>
                  <a:srgbClr val="FFFFFF"/>
                </a:highlight>
                <a:latin typeface="Consolas"/>
              </a:rPr>
              <a:t> </a:t>
            </a:r>
            <a:r>
              <a:rPr lang="en-IN" sz="2200" dirty="0" smtClean="0">
                <a:solidFill>
                  <a:srgbClr val="0000FF"/>
                </a:solidFill>
                <a:highlight>
                  <a:srgbClr val="FFFFFF"/>
                </a:highlight>
                <a:latin typeface="Consolas"/>
              </a:rPr>
              <a:t>try</a:t>
            </a:r>
            <a:endParaRPr lang="en-IN" sz="2200" dirty="0" smtClean="0">
              <a:solidFill>
                <a:srgbClr val="000000"/>
              </a:solidFill>
              <a:highlight>
                <a:srgbClr val="FFFFFF"/>
              </a:highlight>
              <a:latin typeface="Consolas"/>
            </a:endParaRPr>
          </a:p>
          <a:p>
            <a:pPr lvl="0"/>
            <a:r>
              <a:rPr lang="en-IN" sz="2200" dirty="0">
                <a:solidFill>
                  <a:srgbClr val="000000"/>
                </a:solidFill>
                <a:highlight>
                  <a:srgbClr val="FFFFFF"/>
                </a:highlight>
                <a:latin typeface="Consolas"/>
              </a:rPr>
              <a:t> </a:t>
            </a:r>
            <a:r>
              <a:rPr lang="en-IN" sz="2200" dirty="0" smtClean="0">
                <a:solidFill>
                  <a:srgbClr val="000000"/>
                </a:solidFill>
                <a:highlight>
                  <a:srgbClr val="FFFFFF"/>
                </a:highlight>
                <a:latin typeface="Consolas"/>
              </a:rPr>
              <a:t> {</a:t>
            </a:r>
          </a:p>
          <a:p>
            <a:pPr lvl="0"/>
            <a:r>
              <a:rPr lang="en-IN" sz="2200" dirty="0">
                <a:solidFill>
                  <a:srgbClr val="000000"/>
                </a:solidFill>
                <a:highlight>
                  <a:srgbClr val="FFFFFF"/>
                </a:highlight>
                <a:latin typeface="Consolas"/>
              </a:rPr>
              <a:t> </a:t>
            </a:r>
            <a:r>
              <a:rPr lang="en-IN" sz="2200" dirty="0" smtClean="0">
                <a:solidFill>
                  <a:srgbClr val="000000"/>
                </a:solidFill>
                <a:highlight>
                  <a:srgbClr val="FFFFFF"/>
                </a:highlight>
                <a:latin typeface="Consolas"/>
              </a:rPr>
              <a:t>  divide(10.5,2.0);</a:t>
            </a:r>
          </a:p>
          <a:p>
            <a:pPr lvl="0"/>
            <a:r>
              <a:rPr lang="en-IN" sz="2200" dirty="0">
                <a:solidFill>
                  <a:srgbClr val="000000"/>
                </a:solidFill>
                <a:highlight>
                  <a:srgbClr val="FFFFFF"/>
                </a:highlight>
                <a:latin typeface="Consolas"/>
              </a:rPr>
              <a:t> </a:t>
            </a:r>
            <a:r>
              <a:rPr lang="en-IN" sz="2200" dirty="0" smtClean="0">
                <a:solidFill>
                  <a:srgbClr val="000000"/>
                </a:solidFill>
                <a:highlight>
                  <a:srgbClr val="FFFFFF"/>
                </a:highlight>
                <a:latin typeface="Consolas"/>
              </a:rPr>
              <a:t>  divide(20.0,0.0);</a:t>
            </a:r>
          </a:p>
          <a:p>
            <a:pPr lvl="0"/>
            <a:r>
              <a:rPr lang="en-IN" sz="2200" dirty="0">
                <a:solidFill>
                  <a:srgbClr val="000000"/>
                </a:solidFill>
                <a:highlight>
                  <a:srgbClr val="FFFFFF"/>
                </a:highlight>
                <a:latin typeface="Consolas"/>
              </a:rPr>
              <a:t> </a:t>
            </a:r>
            <a:r>
              <a:rPr lang="en-IN" sz="2200" dirty="0" smtClean="0">
                <a:solidFill>
                  <a:srgbClr val="000000"/>
                </a:solidFill>
                <a:highlight>
                  <a:srgbClr val="FFFFFF"/>
                </a:highlight>
                <a:latin typeface="Consolas"/>
              </a:rPr>
              <a:t> }</a:t>
            </a:r>
          </a:p>
          <a:p>
            <a:pPr lvl="0"/>
            <a:r>
              <a:rPr lang="en-IN" sz="2200" dirty="0">
                <a:solidFill>
                  <a:srgbClr val="000000"/>
                </a:solidFill>
                <a:highlight>
                  <a:srgbClr val="FFFFFF"/>
                </a:highlight>
                <a:latin typeface="Consolas"/>
              </a:rPr>
              <a:t> </a:t>
            </a:r>
            <a:r>
              <a:rPr lang="en-IN" sz="2200" dirty="0" smtClean="0">
                <a:solidFill>
                  <a:srgbClr val="000000"/>
                </a:solidFill>
                <a:highlight>
                  <a:srgbClr val="FFFFFF"/>
                </a:highlight>
                <a:latin typeface="Consolas"/>
              </a:rPr>
              <a:t> </a:t>
            </a:r>
            <a:r>
              <a:rPr lang="en-IN" sz="2200" dirty="0" smtClean="0">
                <a:solidFill>
                  <a:srgbClr val="0000FF"/>
                </a:solidFill>
                <a:highlight>
                  <a:srgbClr val="FFFFFF"/>
                </a:highlight>
                <a:latin typeface="Consolas"/>
              </a:rPr>
              <a:t>catch</a:t>
            </a:r>
            <a:r>
              <a:rPr lang="en-IN" sz="2200" dirty="0" smtClean="0">
                <a:solidFill>
                  <a:srgbClr val="000000"/>
                </a:solidFill>
                <a:highlight>
                  <a:srgbClr val="FFFFFF"/>
                </a:highlight>
                <a:latin typeface="Consolas"/>
              </a:rPr>
              <a:t>(</a:t>
            </a:r>
            <a:r>
              <a:rPr lang="en-IN" sz="2200" dirty="0" smtClean="0">
                <a:solidFill>
                  <a:srgbClr val="0000FF"/>
                </a:solidFill>
                <a:highlight>
                  <a:srgbClr val="FFFFFF"/>
                </a:highlight>
                <a:latin typeface="Consolas"/>
              </a:rPr>
              <a:t>double</a:t>
            </a:r>
            <a:r>
              <a:rPr lang="en-IN" sz="2200" dirty="0" smtClean="0">
                <a:solidFill>
                  <a:srgbClr val="000000"/>
                </a:solidFill>
                <a:highlight>
                  <a:srgbClr val="FFFFFF"/>
                </a:highlight>
                <a:latin typeface="Consolas"/>
              </a:rPr>
              <a:t>)</a:t>
            </a:r>
          </a:p>
          <a:p>
            <a:pPr lvl="0"/>
            <a:r>
              <a:rPr lang="en-IN" sz="2200" dirty="0">
                <a:solidFill>
                  <a:srgbClr val="000000"/>
                </a:solidFill>
                <a:highlight>
                  <a:srgbClr val="FFFFFF"/>
                </a:highlight>
                <a:latin typeface="Consolas"/>
              </a:rPr>
              <a:t> </a:t>
            </a:r>
            <a:r>
              <a:rPr lang="en-IN" sz="2200" dirty="0" smtClean="0">
                <a:solidFill>
                  <a:srgbClr val="000000"/>
                </a:solidFill>
                <a:highlight>
                  <a:srgbClr val="FFFFFF"/>
                </a:highlight>
                <a:latin typeface="Consolas"/>
              </a:rPr>
              <a:t> {</a:t>
            </a:r>
          </a:p>
          <a:p>
            <a:pPr lvl="0"/>
            <a:r>
              <a:rPr lang="en-IN" sz="2200" dirty="0">
                <a:solidFill>
                  <a:srgbClr val="000000"/>
                </a:solidFill>
                <a:highlight>
                  <a:srgbClr val="FFFFFF"/>
                </a:highlight>
                <a:latin typeface="Consolas"/>
              </a:rPr>
              <a:t> </a:t>
            </a:r>
            <a:r>
              <a:rPr lang="en-IN" sz="2200" dirty="0" smtClean="0">
                <a:solidFill>
                  <a:srgbClr val="000000"/>
                </a:solidFill>
                <a:highlight>
                  <a:srgbClr val="FFFFFF"/>
                </a:highlight>
                <a:latin typeface="Consolas"/>
              </a:rPr>
              <a:t>  </a:t>
            </a:r>
            <a:r>
              <a:rPr lang="en-IN" sz="2200" dirty="0" err="1" smtClean="0">
                <a:solidFill>
                  <a:srgbClr val="000000"/>
                </a:solidFill>
                <a:highlight>
                  <a:srgbClr val="FFFFFF"/>
                </a:highlight>
                <a:latin typeface="Consolas"/>
              </a:rPr>
              <a:t>cout</a:t>
            </a:r>
            <a:r>
              <a:rPr lang="en-IN" sz="2200" dirty="0">
                <a:solidFill>
                  <a:srgbClr val="000000"/>
                </a:solidFill>
                <a:highlight>
                  <a:srgbClr val="FFFFFF"/>
                </a:highlight>
                <a:latin typeface="Consolas"/>
              </a:rPr>
              <a:t>&lt;&lt;</a:t>
            </a:r>
            <a:r>
              <a:rPr lang="en-IN" sz="2200" dirty="0">
                <a:solidFill>
                  <a:srgbClr val="A31515"/>
                </a:solidFill>
                <a:highlight>
                  <a:srgbClr val="FFFFFF"/>
                </a:highlight>
                <a:latin typeface="Consolas"/>
              </a:rPr>
              <a:t>"Exception inside main function</a:t>
            </a:r>
            <a:r>
              <a:rPr lang="en-IN" sz="2200" dirty="0" smtClean="0">
                <a:solidFill>
                  <a:srgbClr val="A31515"/>
                </a:solidFill>
                <a:highlight>
                  <a:srgbClr val="FFFFFF"/>
                </a:highlight>
                <a:latin typeface="Consolas"/>
              </a:rPr>
              <a:t>"</a:t>
            </a:r>
            <a:r>
              <a:rPr lang="en-IN" sz="2200" dirty="0" smtClean="0">
                <a:solidFill>
                  <a:srgbClr val="000000"/>
                </a:solidFill>
                <a:highlight>
                  <a:srgbClr val="FFFFFF"/>
                </a:highlight>
                <a:latin typeface="Consolas"/>
              </a:rPr>
              <a:t>;</a:t>
            </a:r>
          </a:p>
          <a:p>
            <a:pPr lvl="0"/>
            <a:r>
              <a:rPr lang="en-IN" sz="2200" dirty="0">
                <a:solidFill>
                  <a:srgbClr val="000000"/>
                </a:solidFill>
                <a:highlight>
                  <a:srgbClr val="FFFFFF"/>
                </a:highlight>
                <a:latin typeface="Consolas"/>
              </a:rPr>
              <a:t> </a:t>
            </a:r>
            <a:r>
              <a:rPr lang="en-IN" sz="2200" dirty="0" smtClean="0">
                <a:solidFill>
                  <a:srgbClr val="000000"/>
                </a:solidFill>
                <a:highlight>
                  <a:srgbClr val="FFFFFF"/>
                </a:highlight>
                <a:latin typeface="Consolas"/>
              </a:rPr>
              <a:t> }</a:t>
            </a:r>
            <a:endParaRPr lang="en-IN" sz="2200" dirty="0">
              <a:solidFill>
                <a:srgbClr val="000000"/>
              </a:solidFill>
              <a:highlight>
                <a:srgbClr val="FFFFFF"/>
              </a:highlight>
              <a:latin typeface="Consolas"/>
            </a:endParaRPr>
          </a:p>
          <a:p>
            <a:pPr lvl="0"/>
            <a:r>
              <a:rPr lang="en-IN" sz="2200" dirty="0">
                <a:solidFill>
                  <a:srgbClr val="000000"/>
                </a:solidFill>
                <a:highlight>
                  <a:srgbClr val="FFFFFF"/>
                </a:highlight>
                <a:latin typeface="Consolas"/>
              </a:rPr>
              <a:t>}</a:t>
            </a:r>
            <a:endParaRPr lang="en-IN" sz="2200" dirty="0">
              <a:solidFill>
                <a:prstClr val="black"/>
              </a:solidFill>
            </a:endParaRPr>
          </a:p>
        </p:txBody>
      </p:sp>
      <p:cxnSp>
        <p:nvCxnSpPr>
          <p:cNvPr id="6" name="Straight Connector 5"/>
          <p:cNvCxnSpPr/>
          <p:nvPr/>
        </p:nvCxnSpPr>
        <p:spPr>
          <a:xfrm>
            <a:off x="4788024" y="656692"/>
            <a:ext cx="36004" cy="6201308"/>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07504" y="5121188"/>
            <a:ext cx="4572000" cy="1569660"/>
          </a:xfrm>
          <a:prstGeom prst="rect">
            <a:avLst/>
          </a:prstGeom>
        </p:spPr>
        <p:txBody>
          <a:bodyPr>
            <a:spAutoFit/>
          </a:bodyPr>
          <a:lstStyle/>
          <a:p>
            <a:r>
              <a:rPr lang="en-IN" sz="2400" dirty="0" smtClean="0"/>
              <a:t>Output:</a:t>
            </a:r>
          </a:p>
          <a:p>
            <a:r>
              <a:rPr lang="en-IN" sz="2400" dirty="0" smtClean="0"/>
              <a:t>Division=5.25</a:t>
            </a:r>
            <a:endParaRPr lang="en-IN" sz="2400" dirty="0"/>
          </a:p>
          <a:p>
            <a:r>
              <a:rPr lang="en-IN" sz="2400" dirty="0"/>
              <a:t>Exception inside function</a:t>
            </a:r>
          </a:p>
          <a:p>
            <a:r>
              <a:rPr lang="en-IN" sz="2400" dirty="0"/>
              <a:t>Exception inside main function</a:t>
            </a:r>
          </a:p>
        </p:txBody>
      </p:sp>
    </p:spTree>
    <p:extLst>
      <p:ext uri="{BB962C8B-B14F-4D97-AF65-F5344CB8AC3E}">
        <p14:creationId xmlns:p14="http://schemas.microsoft.com/office/powerpoint/2010/main" val="130700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5" end="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defined Exception</a:t>
            </a:r>
            <a:endParaRPr lang="en-IN" dirty="0"/>
          </a:p>
        </p:txBody>
      </p:sp>
      <p:sp>
        <p:nvSpPr>
          <p:cNvPr id="3" name="Content Placeholder 2"/>
          <p:cNvSpPr>
            <a:spLocks noGrp="1"/>
          </p:cNvSpPr>
          <p:nvPr>
            <p:ph idx="1"/>
          </p:nvPr>
        </p:nvSpPr>
        <p:spPr/>
        <p:txBody>
          <a:bodyPr/>
          <a:lstStyle/>
          <a:p>
            <a:pPr algn="just"/>
            <a:r>
              <a:rPr lang="en-IN" dirty="0"/>
              <a:t>There maybe situations where you want to generate some </a:t>
            </a:r>
            <a:r>
              <a:rPr lang="en-IN" dirty="0" smtClean="0"/>
              <a:t>user </a:t>
            </a:r>
            <a:r>
              <a:rPr lang="en-IN" dirty="0"/>
              <a:t>specific exceptions which are not pre-defined in C++. </a:t>
            </a:r>
            <a:endParaRPr lang="en-IN" dirty="0" smtClean="0"/>
          </a:p>
          <a:p>
            <a:pPr algn="just"/>
            <a:r>
              <a:rPr lang="en-IN" dirty="0" smtClean="0"/>
              <a:t>In </a:t>
            </a:r>
            <a:r>
              <a:rPr lang="en-IN" dirty="0"/>
              <a:t>such cases C++ provided </a:t>
            </a:r>
            <a:r>
              <a:rPr lang="en-IN" dirty="0" smtClean="0"/>
              <a:t>the </a:t>
            </a:r>
            <a:r>
              <a:rPr lang="en-IN" dirty="0"/>
              <a:t>mechanism to create our own exceptions by inheriting the exception class in C</a:t>
            </a:r>
            <a:r>
              <a:rPr lang="en-IN" dirty="0" smtClean="0"/>
              <a:t>++.</a:t>
            </a:r>
            <a:endParaRPr lang="en-IN" dirty="0"/>
          </a:p>
        </p:txBody>
      </p:sp>
    </p:spTree>
    <p:extLst>
      <p:ext uri="{BB962C8B-B14F-4D97-AF65-F5344CB8AC3E}">
        <p14:creationId xmlns:p14="http://schemas.microsoft.com/office/powerpoint/2010/main" val="4108759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512" y="152636"/>
            <a:ext cx="8712968" cy="6524863"/>
          </a:xfrm>
          <a:prstGeom prst="rect">
            <a:avLst/>
          </a:prstGeom>
        </p:spPr>
        <p:txBody>
          <a:bodyPr wrap="square">
            <a:spAutoFit/>
          </a:bodyPr>
          <a:lstStyle/>
          <a:p>
            <a:r>
              <a:rPr lang="en-IN" sz="2200" dirty="0">
                <a:solidFill>
                  <a:srgbClr val="0000FF"/>
                </a:solidFill>
                <a:highlight>
                  <a:srgbClr val="FFFFFF"/>
                </a:highlight>
                <a:latin typeface="Consolas"/>
              </a:rPr>
              <a:t>#include</a:t>
            </a:r>
            <a:r>
              <a:rPr lang="en-IN" sz="2200" dirty="0">
                <a:solidFill>
                  <a:srgbClr val="000000"/>
                </a:solidFill>
                <a:highlight>
                  <a:srgbClr val="FFFFFF"/>
                </a:highlight>
                <a:latin typeface="Consolas"/>
              </a:rPr>
              <a:t> </a:t>
            </a:r>
            <a:r>
              <a:rPr lang="en-IN" sz="2200" dirty="0">
                <a:solidFill>
                  <a:srgbClr val="A31515"/>
                </a:solidFill>
                <a:highlight>
                  <a:srgbClr val="FFFFFF"/>
                </a:highlight>
                <a:latin typeface="Consolas"/>
              </a:rPr>
              <a:t>&lt;</a:t>
            </a:r>
            <a:r>
              <a:rPr lang="en-IN" sz="2200" dirty="0" err="1">
                <a:solidFill>
                  <a:srgbClr val="A31515"/>
                </a:solidFill>
                <a:highlight>
                  <a:srgbClr val="FFFFFF"/>
                </a:highlight>
                <a:latin typeface="Consolas"/>
              </a:rPr>
              <a:t>iostream</a:t>
            </a:r>
            <a:r>
              <a:rPr lang="en-IN" sz="2200" dirty="0">
                <a:solidFill>
                  <a:srgbClr val="A31515"/>
                </a:solidFill>
                <a:highlight>
                  <a:srgbClr val="FFFFFF"/>
                </a:highlight>
                <a:latin typeface="Consolas"/>
              </a:rPr>
              <a:t>&gt;</a:t>
            </a:r>
            <a:endParaRPr lang="en-IN" sz="2200" dirty="0">
              <a:solidFill>
                <a:srgbClr val="000000"/>
              </a:solidFill>
              <a:highlight>
                <a:srgbClr val="FFFFFF"/>
              </a:highlight>
              <a:latin typeface="Consolas"/>
            </a:endParaRPr>
          </a:p>
          <a:p>
            <a:r>
              <a:rPr lang="en-IN" sz="2200" dirty="0">
                <a:solidFill>
                  <a:srgbClr val="0000FF"/>
                </a:solidFill>
                <a:highlight>
                  <a:srgbClr val="FFFFFF"/>
                </a:highlight>
                <a:latin typeface="Consolas"/>
              </a:rPr>
              <a:t>#include</a:t>
            </a:r>
            <a:r>
              <a:rPr lang="en-IN" sz="2200" dirty="0">
                <a:solidFill>
                  <a:srgbClr val="000000"/>
                </a:solidFill>
                <a:highlight>
                  <a:srgbClr val="FFFFFF"/>
                </a:highlight>
                <a:latin typeface="Consolas"/>
              </a:rPr>
              <a:t> </a:t>
            </a:r>
            <a:r>
              <a:rPr lang="en-IN" sz="2200" dirty="0">
                <a:solidFill>
                  <a:srgbClr val="A31515"/>
                </a:solidFill>
                <a:highlight>
                  <a:srgbClr val="FFFFFF"/>
                </a:highlight>
                <a:latin typeface="Consolas"/>
              </a:rPr>
              <a:t>&lt;exception&gt;</a:t>
            </a:r>
            <a:endParaRPr lang="en-IN" sz="2200" dirty="0">
              <a:solidFill>
                <a:srgbClr val="000000"/>
              </a:solidFill>
              <a:highlight>
                <a:srgbClr val="FFFFFF"/>
              </a:highlight>
              <a:latin typeface="Consolas"/>
            </a:endParaRPr>
          </a:p>
          <a:p>
            <a:r>
              <a:rPr lang="en-IN" sz="2200" dirty="0" smtClean="0">
                <a:solidFill>
                  <a:srgbClr val="0000FF"/>
                </a:solidFill>
                <a:highlight>
                  <a:srgbClr val="FFFFFF"/>
                </a:highlight>
                <a:latin typeface="Consolas"/>
              </a:rPr>
              <a:t>class</a:t>
            </a:r>
            <a:r>
              <a:rPr lang="en-IN" sz="2200" dirty="0" smtClean="0">
                <a:solidFill>
                  <a:srgbClr val="000000"/>
                </a:solidFill>
                <a:highlight>
                  <a:srgbClr val="FFFFFF"/>
                </a:highlight>
                <a:latin typeface="Consolas"/>
              </a:rPr>
              <a:t> </a:t>
            </a:r>
            <a:r>
              <a:rPr lang="en-IN" sz="2200" dirty="0" err="1">
                <a:solidFill>
                  <a:srgbClr val="000000"/>
                </a:solidFill>
                <a:highlight>
                  <a:srgbClr val="FFFFFF"/>
                </a:highlight>
                <a:latin typeface="Consolas"/>
              </a:rPr>
              <a:t>myexception</a:t>
            </a:r>
            <a:r>
              <a:rPr lang="en-IN" sz="2200" dirty="0">
                <a:solidFill>
                  <a:srgbClr val="000000"/>
                </a:solidFill>
                <a:highlight>
                  <a:srgbClr val="FFFFFF"/>
                </a:highlight>
                <a:latin typeface="Consolas"/>
              </a:rPr>
              <a:t>: </a:t>
            </a:r>
            <a:r>
              <a:rPr lang="en-IN" sz="2200" dirty="0">
                <a:solidFill>
                  <a:srgbClr val="0000FF"/>
                </a:solidFill>
                <a:highlight>
                  <a:srgbClr val="FFFFFF"/>
                </a:highlight>
                <a:latin typeface="Consolas"/>
              </a:rPr>
              <a:t>public</a:t>
            </a:r>
            <a:r>
              <a:rPr lang="en-IN" sz="2200" dirty="0">
                <a:solidFill>
                  <a:srgbClr val="000000"/>
                </a:solidFill>
                <a:highlight>
                  <a:srgbClr val="FFFFFF"/>
                </a:highlight>
                <a:latin typeface="Consolas"/>
              </a:rPr>
              <a:t> exception</a:t>
            </a:r>
          </a:p>
          <a:p>
            <a:r>
              <a:rPr lang="en-IN" sz="2200" dirty="0">
                <a:solidFill>
                  <a:srgbClr val="000000"/>
                </a:solidFill>
                <a:highlight>
                  <a:srgbClr val="FFFFFF"/>
                </a:highlight>
                <a:latin typeface="Consolas"/>
              </a:rPr>
              <a:t>{</a:t>
            </a:r>
          </a:p>
          <a:p>
            <a:r>
              <a:rPr lang="en-IN" sz="2200" dirty="0">
                <a:solidFill>
                  <a:srgbClr val="000000"/>
                </a:solidFill>
                <a:highlight>
                  <a:srgbClr val="FFFFFF"/>
                </a:highlight>
                <a:latin typeface="Consolas"/>
              </a:rPr>
              <a:t>  </a:t>
            </a:r>
            <a:r>
              <a:rPr lang="en-IN" sz="2200" dirty="0">
                <a:solidFill>
                  <a:srgbClr val="0000FF"/>
                </a:solidFill>
                <a:highlight>
                  <a:srgbClr val="FFFFFF"/>
                </a:highlight>
                <a:latin typeface="Consolas"/>
              </a:rPr>
              <a:t>virtual</a:t>
            </a:r>
            <a:r>
              <a:rPr lang="en-IN" sz="2200" dirty="0">
                <a:solidFill>
                  <a:srgbClr val="000000"/>
                </a:solidFill>
                <a:highlight>
                  <a:srgbClr val="FFFFFF"/>
                </a:highlight>
                <a:latin typeface="Consolas"/>
              </a:rPr>
              <a:t> </a:t>
            </a:r>
            <a:r>
              <a:rPr lang="en-IN" sz="2200" dirty="0" err="1">
                <a:solidFill>
                  <a:srgbClr val="0000FF"/>
                </a:solidFill>
                <a:highlight>
                  <a:srgbClr val="FFFFFF"/>
                </a:highlight>
                <a:latin typeface="Consolas"/>
              </a:rPr>
              <a:t>const</a:t>
            </a:r>
            <a:r>
              <a:rPr lang="en-IN" sz="2200" dirty="0">
                <a:solidFill>
                  <a:srgbClr val="000000"/>
                </a:solidFill>
                <a:highlight>
                  <a:srgbClr val="FFFFFF"/>
                </a:highlight>
                <a:latin typeface="Consolas"/>
              </a:rPr>
              <a:t> </a:t>
            </a:r>
            <a:r>
              <a:rPr lang="en-IN" sz="2200" dirty="0">
                <a:solidFill>
                  <a:srgbClr val="0000FF"/>
                </a:solidFill>
                <a:highlight>
                  <a:srgbClr val="FFFFFF"/>
                </a:highlight>
                <a:latin typeface="Consolas"/>
              </a:rPr>
              <a:t>char</a:t>
            </a:r>
            <a:r>
              <a:rPr lang="en-IN" sz="2200" dirty="0">
                <a:solidFill>
                  <a:srgbClr val="000000"/>
                </a:solidFill>
                <a:highlight>
                  <a:srgbClr val="FFFFFF"/>
                </a:highlight>
                <a:latin typeface="Consolas"/>
              </a:rPr>
              <a:t>* what() </a:t>
            </a:r>
            <a:r>
              <a:rPr lang="en-IN" sz="2200" dirty="0" err="1">
                <a:solidFill>
                  <a:srgbClr val="0000FF"/>
                </a:solidFill>
                <a:highlight>
                  <a:srgbClr val="FFFFFF"/>
                </a:highlight>
                <a:latin typeface="Consolas"/>
              </a:rPr>
              <a:t>const</a:t>
            </a:r>
            <a:r>
              <a:rPr lang="en-IN" sz="2200" dirty="0">
                <a:solidFill>
                  <a:srgbClr val="000000"/>
                </a:solidFill>
                <a:highlight>
                  <a:srgbClr val="FFFFFF"/>
                </a:highlight>
                <a:latin typeface="Consolas"/>
              </a:rPr>
              <a:t> </a:t>
            </a:r>
            <a:r>
              <a:rPr lang="en-IN" sz="2200" dirty="0">
                <a:solidFill>
                  <a:srgbClr val="0000FF"/>
                </a:solidFill>
                <a:highlight>
                  <a:srgbClr val="FFFFFF"/>
                </a:highlight>
                <a:latin typeface="Consolas"/>
              </a:rPr>
              <a:t>throw</a:t>
            </a:r>
            <a:r>
              <a:rPr lang="en-IN" sz="2200" dirty="0">
                <a:solidFill>
                  <a:srgbClr val="000000"/>
                </a:solidFill>
                <a:highlight>
                  <a:srgbClr val="FFFFFF"/>
                </a:highlight>
                <a:latin typeface="Consolas"/>
              </a:rPr>
              <a:t>()</a:t>
            </a:r>
          </a:p>
          <a:p>
            <a:r>
              <a:rPr lang="en-IN" sz="2200" dirty="0">
                <a:solidFill>
                  <a:srgbClr val="000000"/>
                </a:solidFill>
                <a:highlight>
                  <a:srgbClr val="FFFFFF"/>
                </a:highlight>
                <a:latin typeface="Consolas"/>
              </a:rPr>
              <a:t>  {</a:t>
            </a:r>
          </a:p>
          <a:p>
            <a:r>
              <a:rPr lang="en-IN" sz="2200" dirty="0">
                <a:solidFill>
                  <a:srgbClr val="000000"/>
                </a:solidFill>
                <a:highlight>
                  <a:srgbClr val="FFFFFF"/>
                </a:highlight>
                <a:latin typeface="Consolas"/>
              </a:rPr>
              <a:t>    </a:t>
            </a:r>
            <a:r>
              <a:rPr lang="en-IN" sz="2200" dirty="0">
                <a:solidFill>
                  <a:srgbClr val="0000FF"/>
                </a:solidFill>
                <a:highlight>
                  <a:srgbClr val="FFFFFF"/>
                </a:highlight>
                <a:latin typeface="Consolas"/>
              </a:rPr>
              <a:t>return</a:t>
            </a:r>
            <a:r>
              <a:rPr lang="en-IN" sz="2200" dirty="0">
                <a:solidFill>
                  <a:srgbClr val="000000"/>
                </a:solidFill>
                <a:highlight>
                  <a:srgbClr val="FFFFFF"/>
                </a:highlight>
                <a:latin typeface="Consolas"/>
              </a:rPr>
              <a:t> </a:t>
            </a:r>
            <a:r>
              <a:rPr lang="en-IN" sz="2200" dirty="0">
                <a:solidFill>
                  <a:srgbClr val="A31515"/>
                </a:solidFill>
                <a:highlight>
                  <a:srgbClr val="FFFFFF"/>
                </a:highlight>
                <a:latin typeface="Consolas"/>
              </a:rPr>
              <a:t>"My exception happened"</a:t>
            </a:r>
            <a:r>
              <a:rPr lang="en-IN" sz="2200" dirty="0">
                <a:solidFill>
                  <a:srgbClr val="000000"/>
                </a:solidFill>
                <a:highlight>
                  <a:srgbClr val="FFFFFF"/>
                </a:highlight>
                <a:latin typeface="Consolas"/>
              </a:rPr>
              <a:t>;</a:t>
            </a:r>
          </a:p>
          <a:p>
            <a:r>
              <a:rPr lang="en-IN" sz="2200" dirty="0">
                <a:solidFill>
                  <a:srgbClr val="000000"/>
                </a:solidFill>
                <a:highlight>
                  <a:srgbClr val="FFFFFF"/>
                </a:highlight>
                <a:latin typeface="Consolas"/>
              </a:rPr>
              <a:t>  }</a:t>
            </a:r>
          </a:p>
          <a:p>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myex</a:t>
            </a:r>
            <a:r>
              <a:rPr lang="en-IN" sz="2200" dirty="0">
                <a:solidFill>
                  <a:srgbClr val="000000"/>
                </a:solidFill>
                <a:highlight>
                  <a:srgbClr val="FFFFFF"/>
                </a:highlight>
                <a:latin typeface="Consolas"/>
              </a:rPr>
              <a:t>;</a:t>
            </a:r>
          </a:p>
          <a:p>
            <a:r>
              <a:rPr lang="en-IN" sz="2200" dirty="0" err="1" smtClean="0">
                <a:solidFill>
                  <a:srgbClr val="0000FF"/>
                </a:solidFill>
                <a:highlight>
                  <a:srgbClr val="FFFFFF"/>
                </a:highlight>
                <a:latin typeface="Consolas"/>
              </a:rPr>
              <a:t>int</a:t>
            </a:r>
            <a:r>
              <a:rPr lang="en-IN" sz="2200" dirty="0" smtClean="0">
                <a:solidFill>
                  <a:srgbClr val="000000"/>
                </a:solidFill>
                <a:highlight>
                  <a:srgbClr val="FFFFFF"/>
                </a:highlight>
                <a:latin typeface="Consolas"/>
              </a:rPr>
              <a:t> </a:t>
            </a:r>
            <a:r>
              <a:rPr lang="en-IN" sz="2200" dirty="0">
                <a:solidFill>
                  <a:srgbClr val="000000"/>
                </a:solidFill>
                <a:highlight>
                  <a:srgbClr val="FFFFFF"/>
                </a:highlight>
                <a:latin typeface="Consolas"/>
              </a:rPr>
              <a:t>main </a:t>
            </a:r>
            <a:r>
              <a:rPr lang="en-IN" sz="2200" dirty="0" smtClean="0">
                <a:solidFill>
                  <a:srgbClr val="000000"/>
                </a:solidFill>
                <a:highlight>
                  <a:srgbClr val="FFFFFF"/>
                </a:highlight>
                <a:latin typeface="Consolas"/>
              </a:rPr>
              <a:t>(){</a:t>
            </a:r>
            <a:endParaRPr lang="en-IN" sz="2200" dirty="0">
              <a:solidFill>
                <a:srgbClr val="000000"/>
              </a:solidFill>
              <a:highlight>
                <a:srgbClr val="FFFFFF"/>
              </a:highlight>
              <a:latin typeface="Consolas"/>
            </a:endParaRPr>
          </a:p>
          <a:p>
            <a:r>
              <a:rPr lang="en-IN" sz="2200" dirty="0">
                <a:solidFill>
                  <a:srgbClr val="000000"/>
                </a:solidFill>
                <a:highlight>
                  <a:srgbClr val="FFFFFF"/>
                </a:highlight>
                <a:latin typeface="Consolas"/>
              </a:rPr>
              <a:t>  </a:t>
            </a:r>
            <a:r>
              <a:rPr lang="en-IN" sz="2200" dirty="0">
                <a:solidFill>
                  <a:srgbClr val="0000FF"/>
                </a:solidFill>
                <a:highlight>
                  <a:srgbClr val="FFFFFF"/>
                </a:highlight>
                <a:latin typeface="Consolas"/>
              </a:rPr>
              <a:t>try</a:t>
            </a:r>
            <a:endParaRPr lang="en-IN" sz="2200" dirty="0">
              <a:solidFill>
                <a:srgbClr val="000000"/>
              </a:solidFill>
              <a:highlight>
                <a:srgbClr val="FFFFFF"/>
              </a:highlight>
              <a:latin typeface="Consolas"/>
            </a:endParaRPr>
          </a:p>
          <a:p>
            <a:r>
              <a:rPr lang="en-IN" sz="2200" dirty="0">
                <a:solidFill>
                  <a:srgbClr val="000000"/>
                </a:solidFill>
                <a:highlight>
                  <a:srgbClr val="FFFFFF"/>
                </a:highlight>
                <a:latin typeface="Consolas"/>
              </a:rPr>
              <a:t>  {</a:t>
            </a:r>
          </a:p>
          <a:p>
            <a:r>
              <a:rPr lang="en-IN" sz="2200" dirty="0">
                <a:solidFill>
                  <a:srgbClr val="000000"/>
                </a:solidFill>
                <a:highlight>
                  <a:srgbClr val="FFFFFF"/>
                </a:highlight>
                <a:latin typeface="Consolas"/>
              </a:rPr>
              <a:t>    </a:t>
            </a:r>
            <a:r>
              <a:rPr lang="en-IN" sz="2200" dirty="0">
                <a:solidFill>
                  <a:srgbClr val="0000FF"/>
                </a:solidFill>
                <a:highlight>
                  <a:srgbClr val="FFFFFF"/>
                </a:highlight>
                <a:latin typeface="Consolas"/>
              </a:rPr>
              <a:t>throw</a:t>
            </a:r>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myex</a:t>
            </a:r>
            <a:r>
              <a:rPr lang="en-IN" sz="2200" dirty="0">
                <a:solidFill>
                  <a:srgbClr val="000000"/>
                </a:solidFill>
                <a:highlight>
                  <a:srgbClr val="FFFFFF"/>
                </a:highlight>
                <a:latin typeface="Consolas"/>
              </a:rPr>
              <a:t>;</a:t>
            </a:r>
          </a:p>
          <a:p>
            <a:r>
              <a:rPr lang="en-IN" sz="2200" dirty="0">
                <a:solidFill>
                  <a:srgbClr val="000000"/>
                </a:solidFill>
                <a:highlight>
                  <a:srgbClr val="FFFFFF"/>
                </a:highlight>
                <a:latin typeface="Consolas"/>
              </a:rPr>
              <a:t>  }</a:t>
            </a:r>
          </a:p>
          <a:p>
            <a:r>
              <a:rPr lang="en-IN" sz="2200" dirty="0">
                <a:solidFill>
                  <a:srgbClr val="000000"/>
                </a:solidFill>
                <a:highlight>
                  <a:srgbClr val="FFFFFF"/>
                </a:highlight>
                <a:latin typeface="Consolas"/>
              </a:rPr>
              <a:t>  </a:t>
            </a:r>
            <a:r>
              <a:rPr lang="en-IN" sz="2200" dirty="0">
                <a:solidFill>
                  <a:srgbClr val="0000FF"/>
                </a:solidFill>
                <a:highlight>
                  <a:srgbClr val="FFFFFF"/>
                </a:highlight>
                <a:latin typeface="Consolas"/>
              </a:rPr>
              <a:t>catch</a:t>
            </a:r>
            <a:r>
              <a:rPr lang="en-IN" sz="2200" dirty="0">
                <a:solidFill>
                  <a:srgbClr val="000000"/>
                </a:solidFill>
                <a:highlight>
                  <a:srgbClr val="FFFFFF"/>
                </a:highlight>
                <a:latin typeface="Consolas"/>
              </a:rPr>
              <a:t> (exception&amp; e)</a:t>
            </a:r>
          </a:p>
          <a:p>
            <a:r>
              <a:rPr lang="en-IN" sz="2200" dirty="0">
                <a:solidFill>
                  <a:srgbClr val="000000"/>
                </a:solidFill>
                <a:highlight>
                  <a:srgbClr val="FFFFFF"/>
                </a:highlight>
                <a:latin typeface="Consolas"/>
              </a:rPr>
              <a:t>  {</a:t>
            </a:r>
          </a:p>
          <a:p>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cout</a:t>
            </a:r>
            <a:r>
              <a:rPr lang="en-IN" sz="2200" dirty="0">
                <a:solidFill>
                  <a:srgbClr val="000000"/>
                </a:solidFill>
                <a:highlight>
                  <a:srgbClr val="FFFFFF"/>
                </a:highlight>
                <a:latin typeface="Consolas"/>
              </a:rPr>
              <a:t> &lt;&lt; </a:t>
            </a:r>
            <a:r>
              <a:rPr lang="en-IN" sz="2200" dirty="0" err="1">
                <a:solidFill>
                  <a:srgbClr val="000000"/>
                </a:solidFill>
                <a:highlight>
                  <a:srgbClr val="FFFFFF"/>
                </a:highlight>
                <a:latin typeface="Consolas"/>
              </a:rPr>
              <a:t>e.what</a:t>
            </a:r>
            <a:r>
              <a:rPr lang="en-IN" sz="2200" dirty="0">
                <a:solidFill>
                  <a:srgbClr val="000000"/>
                </a:solidFill>
                <a:highlight>
                  <a:srgbClr val="FFFFFF"/>
                </a:highlight>
                <a:latin typeface="Consolas"/>
              </a:rPr>
              <a:t>() &lt;&lt; </a:t>
            </a:r>
            <a:r>
              <a:rPr lang="en-IN" sz="2200" dirty="0">
                <a:solidFill>
                  <a:srgbClr val="A31515"/>
                </a:solidFill>
                <a:highlight>
                  <a:srgbClr val="FFFFFF"/>
                </a:highlight>
                <a:latin typeface="Consolas"/>
              </a:rPr>
              <a:t>'\n'</a:t>
            </a:r>
            <a:r>
              <a:rPr lang="en-IN" sz="2200" dirty="0">
                <a:solidFill>
                  <a:srgbClr val="000000"/>
                </a:solidFill>
                <a:highlight>
                  <a:srgbClr val="FFFFFF"/>
                </a:highlight>
                <a:latin typeface="Consolas"/>
              </a:rPr>
              <a:t>;</a:t>
            </a:r>
          </a:p>
          <a:p>
            <a:r>
              <a:rPr lang="en-IN" sz="2200" dirty="0">
                <a:solidFill>
                  <a:srgbClr val="000000"/>
                </a:solidFill>
                <a:highlight>
                  <a:srgbClr val="FFFFFF"/>
                </a:highlight>
                <a:latin typeface="Consolas"/>
              </a:rPr>
              <a:t>  </a:t>
            </a:r>
            <a:r>
              <a:rPr lang="en-IN" sz="2200" dirty="0" smtClean="0">
                <a:solidFill>
                  <a:srgbClr val="000000"/>
                </a:solidFill>
                <a:highlight>
                  <a:srgbClr val="FFFFFF"/>
                </a:highlight>
                <a:latin typeface="Consolas"/>
              </a:rPr>
              <a:t>}</a:t>
            </a:r>
          </a:p>
          <a:p>
            <a:r>
              <a:rPr lang="en-IN" sz="2200" dirty="0" smtClean="0">
                <a:solidFill>
                  <a:srgbClr val="000000"/>
                </a:solidFill>
                <a:highlight>
                  <a:srgbClr val="FFFFFF"/>
                </a:highlight>
                <a:latin typeface="Consolas"/>
              </a:rPr>
              <a:t>}</a:t>
            </a:r>
            <a:endParaRPr lang="en-IN" sz="2200" dirty="0"/>
          </a:p>
        </p:txBody>
      </p:sp>
      <p:sp>
        <p:nvSpPr>
          <p:cNvPr id="7" name="Rectangle 6"/>
          <p:cNvSpPr/>
          <p:nvPr/>
        </p:nvSpPr>
        <p:spPr>
          <a:xfrm>
            <a:off x="179512" y="548680"/>
            <a:ext cx="3240360" cy="32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itle 1"/>
          <p:cNvSpPr txBox="1">
            <a:spLocks/>
          </p:cNvSpPr>
          <p:nvPr/>
        </p:nvSpPr>
        <p:spPr>
          <a:xfrm>
            <a:off x="3995936" y="64679"/>
            <a:ext cx="4993568" cy="8080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dirty="0" smtClean="0"/>
              <a:t>User defined Exception</a:t>
            </a:r>
            <a:endParaRPr lang="en-IN" sz="3600" dirty="0"/>
          </a:p>
        </p:txBody>
      </p:sp>
    </p:spTree>
    <p:extLst>
      <p:ext uri="{BB962C8B-B14F-4D97-AF65-F5344CB8AC3E}">
        <p14:creationId xmlns:p14="http://schemas.microsoft.com/office/powerpoint/2010/main" val="34779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17" end="1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defined Exception(</a:t>
            </a:r>
            <a:r>
              <a:rPr lang="en-IN" dirty="0" err="1" smtClean="0"/>
              <a:t>Cont</a:t>
            </a:r>
            <a:r>
              <a:rPr lang="en-IN" dirty="0" smtClean="0"/>
              <a:t>…)</a:t>
            </a:r>
            <a:endParaRPr lang="en-IN" dirty="0"/>
          </a:p>
        </p:txBody>
      </p:sp>
      <p:sp>
        <p:nvSpPr>
          <p:cNvPr id="5" name="Rectangle 4"/>
          <p:cNvSpPr/>
          <p:nvPr/>
        </p:nvSpPr>
        <p:spPr>
          <a:xfrm>
            <a:off x="989602" y="1101560"/>
            <a:ext cx="7164796" cy="461665"/>
          </a:xfrm>
          <a:prstGeom prst="rect">
            <a:avLst/>
          </a:prstGeom>
        </p:spPr>
        <p:txBody>
          <a:bodyPr wrap="square">
            <a:spAutoFit/>
          </a:bodyPr>
          <a:lstStyle/>
          <a:p>
            <a:pPr algn="ctr"/>
            <a:r>
              <a:rPr lang="en-IN" sz="2400" dirty="0">
                <a:solidFill>
                  <a:srgbClr val="0000FF"/>
                </a:solidFill>
                <a:highlight>
                  <a:srgbClr val="FFFFFF"/>
                </a:highlight>
                <a:latin typeface="Consolas"/>
              </a:rPr>
              <a:t>double</a:t>
            </a:r>
            <a:r>
              <a:rPr lang="en-IN" sz="2400" dirty="0">
                <a:solidFill>
                  <a:srgbClr val="000000"/>
                </a:solidFill>
                <a:highlight>
                  <a:srgbClr val="FFFFFF"/>
                </a:highlight>
                <a:latin typeface="Consolas"/>
              </a:rPr>
              <a:t> </a:t>
            </a:r>
            <a:r>
              <a:rPr lang="en-IN" sz="2400" dirty="0" err="1">
                <a:solidFill>
                  <a:srgbClr val="000000"/>
                </a:solidFill>
                <a:highlight>
                  <a:srgbClr val="FFFFFF"/>
                </a:highlight>
                <a:latin typeface="Consolas"/>
              </a:rPr>
              <a:t>myfunction</a:t>
            </a:r>
            <a:r>
              <a:rPr lang="en-IN" sz="2400" dirty="0">
                <a:solidFill>
                  <a:srgbClr val="000000"/>
                </a:solidFill>
                <a:highlight>
                  <a:srgbClr val="FFFFFF"/>
                </a:highlight>
                <a:latin typeface="Consolas"/>
              </a:rPr>
              <a:t> (</a:t>
            </a:r>
            <a:r>
              <a:rPr lang="en-IN" sz="2400" dirty="0">
                <a:solidFill>
                  <a:srgbClr val="0000FF"/>
                </a:solidFill>
                <a:highlight>
                  <a:srgbClr val="FFFFFF"/>
                </a:highlight>
                <a:latin typeface="Consolas"/>
              </a:rPr>
              <a:t>char</a:t>
            </a:r>
            <a:r>
              <a:rPr lang="en-IN" sz="2400" dirty="0">
                <a:solidFill>
                  <a:srgbClr val="000000"/>
                </a:solidFill>
                <a:highlight>
                  <a:srgbClr val="FFFFFF"/>
                </a:highlight>
                <a:latin typeface="Consolas"/>
              </a:rPr>
              <a:t> </a:t>
            </a:r>
            <a:r>
              <a:rPr lang="en-IN" sz="2400" dirty="0" err="1" smtClean="0">
                <a:solidFill>
                  <a:srgbClr val="000000"/>
                </a:solidFill>
                <a:highlight>
                  <a:srgbClr val="FFFFFF"/>
                </a:highlight>
                <a:latin typeface="Consolas"/>
              </a:rPr>
              <a:t>arg</a:t>
            </a:r>
            <a:r>
              <a:rPr lang="en-IN" sz="2400" dirty="0" smtClean="0">
                <a:solidFill>
                  <a:srgbClr val="000000"/>
                </a:solidFill>
                <a:highlight>
                  <a:srgbClr val="FFFFFF"/>
                </a:highlight>
                <a:latin typeface="Consolas"/>
              </a:rPr>
              <a:t>) </a:t>
            </a:r>
            <a:r>
              <a:rPr lang="en-IN" sz="2400" dirty="0">
                <a:solidFill>
                  <a:srgbClr val="0000FF"/>
                </a:solidFill>
                <a:highlight>
                  <a:srgbClr val="FFFFFF"/>
                </a:highlight>
                <a:latin typeface="Consolas"/>
              </a:rPr>
              <a:t>throw</a:t>
            </a:r>
            <a:r>
              <a:rPr lang="en-IN" sz="2400" dirty="0">
                <a:solidFill>
                  <a:srgbClr val="000000"/>
                </a:solidFill>
                <a:highlight>
                  <a:srgbClr val="FFFFFF"/>
                </a:highlight>
                <a:latin typeface="Consolas"/>
              </a:rPr>
              <a:t> (</a:t>
            </a:r>
            <a:r>
              <a:rPr lang="en-IN" sz="2400" dirty="0" err="1">
                <a:solidFill>
                  <a:srgbClr val="0000FF"/>
                </a:solidFill>
                <a:highlight>
                  <a:srgbClr val="FFFFFF"/>
                </a:highlight>
                <a:latin typeface="Consolas"/>
              </a:rPr>
              <a:t>int</a:t>
            </a:r>
            <a:r>
              <a:rPr lang="en-IN" sz="2400" dirty="0">
                <a:solidFill>
                  <a:srgbClr val="000000"/>
                </a:solidFill>
                <a:highlight>
                  <a:srgbClr val="FFFFFF"/>
                </a:highlight>
                <a:latin typeface="Consolas"/>
              </a:rPr>
              <a:t>);</a:t>
            </a:r>
            <a:endParaRPr lang="en-IN" sz="2400" dirty="0"/>
          </a:p>
        </p:txBody>
      </p:sp>
      <p:sp>
        <p:nvSpPr>
          <p:cNvPr id="7" name="Rectangle 6"/>
          <p:cNvSpPr/>
          <p:nvPr/>
        </p:nvSpPr>
        <p:spPr>
          <a:xfrm>
            <a:off x="215516" y="1580586"/>
            <a:ext cx="8748972" cy="3785652"/>
          </a:xfrm>
          <a:prstGeom prst="rect">
            <a:avLst/>
          </a:prstGeom>
        </p:spPr>
        <p:txBody>
          <a:bodyPr wrap="square">
            <a:spAutoFit/>
          </a:bodyPr>
          <a:lstStyle/>
          <a:p>
            <a:pPr marL="342900" indent="-342900" algn="just">
              <a:buFont typeface="Wingdings" pitchFamily="2" charset="2"/>
              <a:buChar char="§"/>
            </a:pPr>
            <a:r>
              <a:rPr lang="en-IN" sz="2400" dirty="0"/>
              <a:t>This declares a function called </a:t>
            </a:r>
            <a:r>
              <a:rPr lang="en-IN" sz="2400" b="1" dirty="0" err="1">
                <a:solidFill>
                  <a:schemeClr val="tx2"/>
                </a:solidFill>
              </a:rPr>
              <a:t>myfunction</a:t>
            </a:r>
            <a:r>
              <a:rPr lang="en-IN" sz="2400" dirty="0"/>
              <a:t>, which takes one argument of type </a:t>
            </a:r>
            <a:r>
              <a:rPr lang="en-IN" sz="2400" b="1" dirty="0">
                <a:solidFill>
                  <a:schemeClr val="tx2"/>
                </a:solidFill>
              </a:rPr>
              <a:t>char</a:t>
            </a:r>
            <a:r>
              <a:rPr lang="en-IN" sz="2400" dirty="0"/>
              <a:t> and returns a value of type </a:t>
            </a:r>
            <a:r>
              <a:rPr lang="en-IN" sz="2400" b="1" dirty="0">
                <a:solidFill>
                  <a:schemeClr val="tx2"/>
                </a:solidFill>
              </a:rPr>
              <a:t>double</a:t>
            </a:r>
            <a:r>
              <a:rPr lang="en-IN" sz="2400" dirty="0"/>
              <a:t>. </a:t>
            </a:r>
            <a:endParaRPr lang="en-IN" sz="2400" dirty="0" smtClean="0"/>
          </a:p>
          <a:p>
            <a:pPr marL="342900" indent="-342900" algn="just">
              <a:buFont typeface="Wingdings" pitchFamily="2" charset="2"/>
              <a:buChar char="§"/>
            </a:pPr>
            <a:r>
              <a:rPr lang="en-IN" sz="2400" dirty="0" smtClean="0"/>
              <a:t>If </a:t>
            </a:r>
            <a:r>
              <a:rPr lang="en-IN" sz="2400" dirty="0"/>
              <a:t>this function throws an exception of some type other than </a:t>
            </a:r>
            <a:r>
              <a:rPr lang="en-IN" sz="2400" dirty="0" err="1"/>
              <a:t>int</a:t>
            </a:r>
            <a:r>
              <a:rPr lang="en-IN" sz="2400" dirty="0"/>
              <a:t>, the function calls </a:t>
            </a:r>
            <a:r>
              <a:rPr lang="en-IN" sz="2400" b="1" dirty="0" err="1">
                <a:solidFill>
                  <a:schemeClr val="tx2"/>
                </a:solidFill>
              </a:rPr>
              <a:t>std</a:t>
            </a:r>
            <a:r>
              <a:rPr lang="en-IN" sz="2400" b="1" dirty="0">
                <a:solidFill>
                  <a:schemeClr val="tx2"/>
                </a:solidFill>
              </a:rPr>
              <a:t>::unexpected </a:t>
            </a:r>
            <a:r>
              <a:rPr lang="en-IN" sz="2400" dirty="0"/>
              <a:t>instead of looking for a handler or calling </a:t>
            </a:r>
            <a:r>
              <a:rPr lang="en-IN" sz="2400" b="1" dirty="0" err="1">
                <a:solidFill>
                  <a:schemeClr val="tx2"/>
                </a:solidFill>
              </a:rPr>
              <a:t>std</a:t>
            </a:r>
            <a:r>
              <a:rPr lang="en-IN" sz="2400" b="1" dirty="0">
                <a:solidFill>
                  <a:schemeClr val="tx2"/>
                </a:solidFill>
              </a:rPr>
              <a:t>::terminate.</a:t>
            </a:r>
          </a:p>
          <a:p>
            <a:pPr marL="342900" indent="-342900" algn="just">
              <a:buFont typeface="Wingdings" pitchFamily="2" charset="2"/>
              <a:buChar char="§"/>
            </a:pPr>
            <a:r>
              <a:rPr lang="en-IN" sz="2400" dirty="0" smtClean="0"/>
              <a:t>If </a:t>
            </a:r>
            <a:r>
              <a:rPr lang="en-IN" sz="2400" dirty="0"/>
              <a:t>this throw </a:t>
            </a:r>
            <a:r>
              <a:rPr lang="en-IN" sz="2400" dirty="0" err="1"/>
              <a:t>specifier</a:t>
            </a:r>
            <a:r>
              <a:rPr lang="en-IN" sz="2400" dirty="0"/>
              <a:t> is left empty with no type, this means that </a:t>
            </a:r>
            <a:r>
              <a:rPr lang="en-IN" sz="2400" b="1" dirty="0" err="1">
                <a:solidFill>
                  <a:schemeClr val="tx2"/>
                </a:solidFill>
              </a:rPr>
              <a:t>std</a:t>
            </a:r>
            <a:r>
              <a:rPr lang="en-IN" sz="2400" b="1" dirty="0">
                <a:solidFill>
                  <a:schemeClr val="tx2"/>
                </a:solidFill>
              </a:rPr>
              <a:t>::unexpected </a:t>
            </a:r>
            <a:r>
              <a:rPr lang="en-IN" sz="2400" dirty="0"/>
              <a:t>is called for any exception. </a:t>
            </a:r>
            <a:endParaRPr lang="en-IN" sz="2400" dirty="0" smtClean="0"/>
          </a:p>
          <a:p>
            <a:pPr marL="342900" indent="-342900" algn="just">
              <a:buFont typeface="Wingdings" pitchFamily="2" charset="2"/>
              <a:buChar char="§"/>
            </a:pPr>
            <a:r>
              <a:rPr lang="en-IN" sz="2400" dirty="0" smtClean="0"/>
              <a:t>Functions </a:t>
            </a:r>
            <a:r>
              <a:rPr lang="en-IN" sz="2400" dirty="0"/>
              <a:t>with no throw </a:t>
            </a:r>
            <a:r>
              <a:rPr lang="en-IN" sz="2400" dirty="0" err="1"/>
              <a:t>specifier</a:t>
            </a:r>
            <a:r>
              <a:rPr lang="en-IN" sz="2400" dirty="0"/>
              <a:t> (regular functions) never call </a:t>
            </a:r>
            <a:r>
              <a:rPr lang="en-IN" sz="2400" b="1" dirty="0" err="1">
                <a:solidFill>
                  <a:schemeClr val="tx2"/>
                </a:solidFill>
              </a:rPr>
              <a:t>std</a:t>
            </a:r>
            <a:r>
              <a:rPr lang="en-IN" sz="2400" b="1" dirty="0">
                <a:solidFill>
                  <a:schemeClr val="tx2"/>
                </a:solidFill>
              </a:rPr>
              <a:t>::unexpected</a:t>
            </a:r>
            <a:r>
              <a:rPr lang="en-IN" sz="2400" dirty="0"/>
              <a:t>, but follow the normal path of looking for their exception handler.</a:t>
            </a:r>
          </a:p>
        </p:txBody>
      </p:sp>
      <p:sp>
        <p:nvSpPr>
          <p:cNvPr id="8" name="Rectangle 7"/>
          <p:cNvSpPr/>
          <p:nvPr/>
        </p:nvSpPr>
        <p:spPr>
          <a:xfrm>
            <a:off x="164934" y="5389990"/>
            <a:ext cx="8921196" cy="769441"/>
          </a:xfrm>
          <a:prstGeom prst="rect">
            <a:avLst/>
          </a:prstGeom>
          <a:ln w="25400">
            <a:solidFill>
              <a:schemeClr val="tx1">
                <a:lumMod val="50000"/>
                <a:lumOff val="50000"/>
              </a:schemeClr>
            </a:solidFill>
          </a:ln>
        </p:spPr>
        <p:txBody>
          <a:bodyPr wrap="square">
            <a:spAutoFit/>
          </a:bodyPr>
          <a:lstStyle/>
          <a:p>
            <a:r>
              <a:rPr lang="en-IN" sz="2200" dirty="0" err="1">
                <a:solidFill>
                  <a:srgbClr val="0000FF"/>
                </a:solidFill>
                <a:highlight>
                  <a:srgbClr val="FFFFFF"/>
                </a:highlight>
                <a:latin typeface="Consolas"/>
              </a:rPr>
              <a:t>int</a:t>
            </a:r>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myfunction</a:t>
            </a:r>
            <a:r>
              <a:rPr lang="en-IN" sz="2200" dirty="0">
                <a:solidFill>
                  <a:srgbClr val="000000"/>
                </a:solidFill>
                <a:highlight>
                  <a:srgbClr val="FFFFFF"/>
                </a:highlight>
                <a:latin typeface="Consolas"/>
              </a:rPr>
              <a:t> (</a:t>
            </a:r>
            <a:r>
              <a:rPr lang="en-IN" sz="2200" dirty="0" err="1">
                <a:solidFill>
                  <a:srgbClr val="0000FF"/>
                </a:solidFill>
                <a:highlight>
                  <a:srgbClr val="FFFFFF"/>
                </a:highlight>
                <a:latin typeface="Consolas"/>
              </a:rPr>
              <a:t>int</a:t>
            </a:r>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param</a:t>
            </a:r>
            <a:r>
              <a:rPr lang="en-IN" sz="2200" dirty="0">
                <a:solidFill>
                  <a:srgbClr val="000000"/>
                </a:solidFill>
                <a:highlight>
                  <a:srgbClr val="FFFFFF"/>
                </a:highlight>
                <a:latin typeface="Consolas"/>
              </a:rPr>
              <a:t>) </a:t>
            </a:r>
            <a:r>
              <a:rPr lang="en-IN" sz="2200" dirty="0">
                <a:solidFill>
                  <a:srgbClr val="0000FF"/>
                </a:solidFill>
                <a:highlight>
                  <a:srgbClr val="FFFFFF"/>
                </a:highlight>
                <a:latin typeface="Consolas"/>
              </a:rPr>
              <a:t>throw</a:t>
            </a:r>
            <a:r>
              <a:rPr lang="en-IN" sz="2200" dirty="0">
                <a:solidFill>
                  <a:srgbClr val="000000"/>
                </a:solidFill>
                <a:highlight>
                  <a:srgbClr val="FFFFFF"/>
                </a:highlight>
                <a:latin typeface="Consolas"/>
              </a:rPr>
              <a:t>(); </a:t>
            </a:r>
            <a:r>
              <a:rPr lang="en-IN" sz="1400" b="1" dirty="0" smtClean="0">
                <a:solidFill>
                  <a:srgbClr val="008000"/>
                </a:solidFill>
                <a:highlight>
                  <a:srgbClr val="FFFFFF"/>
                </a:highlight>
                <a:latin typeface="Consolas"/>
              </a:rPr>
              <a:t>//all </a:t>
            </a:r>
            <a:r>
              <a:rPr lang="en-IN" sz="1400" b="1" dirty="0">
                <a:solidFill>
                  <a:srgbClr val="008000"/>
                </a:solidFill>
                <a:highlight>
                  <a:srgbClr val="FFFFFF"/>
                </a:highlight>
                <a:latin typeface="Consolas"/>
              </a:rPr>
              <a:t>exceptions call unexpected</a:t>
            </a:r>
            <a:endParaRPr lang="en-IN" sz="1400" b="1" dirty="0">
              <a:solidFill>
                <a:srgbClr val="000000"/>
              </a:solidFill>
              <a:highlight>
                <a:srgbClr val="FFFFFF"/>
              </a:highlight>
              <a:latin typeface="Consolas"/>
            </a:endParaRPr>
          </a:p>
          <a:p>
            <a:r>
              <a:rPr lang="en-IN" sz="2200" dirty="0" err="1">
                <a:solidFill>
                  <a:srgbClr val="0000FF"/>
                </a:solidFill>
                <a:highlight>
                  <a:srgbClr val="FFFFFF"/>
                </a:highlight>
                <a:latin typeface="Consolas"/>
              </a:rPr>
              <a:t>int</a:t>
            </a:r>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myfunction</a:t>
            </a:r>
            <a:r>
              <a:rPr lang="en-IN" sz="2200" dirty="0">
                <a:solidFill>
                  <a:srgbClr val="000000"/>
                </a:solidFill>
                <a:highlight>
                  <a:srgbClr val="FFFFFF"/>
                </a:highlight>
                <a:latin typeface="Consolas"/>
              </a:rPr>
              <a:t> (</a:t>
            </a:r>
            <a:r>
              <a:rPr lang="en-IN" sz="2200" dirty="0" err="1">
                <a:solidFill>
                  <a:srgbClr val="0000FF"/>
                </a:solidFill>
                <a:highlight>
                  <a:srgbClr val="FFFFFF"/>
                </a:highlight>
                <a:latin typeface="Consolas"/>
              </a:rPr>
              <a:t>int</a:t>
            </a:r>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param</a:t>
            </a:r>
            <a:r>
              <a:rPr lang="en-IN" sz="2200" dirty="0">
                <a:solidFill>
                  <a:srgbClr val="000000"/>
                </a:solidFill>
                <a:highlight>
                  <a:srgbClr val="FFFFFF"/>
                </a:highlight>
                <a:latin typeface="Consolas"/>
              </a:rPr>
              <a:t>);         </a:t>
            </a:r>
            <a:r>
              <a:rPr lang="en-IN" sz="1400" b="1" dirty="0" smtClean="0">
                <a:solidFill>
                  <a:srgbClr val="008000"/>
                </a:solidFill>
                <a:highlight>
                  <a:srgbClr val="FFFFFF"/>
                </a:highlight>
                <a:latin typeface="Consolas"/>
              </a:rPr>
              <a:t>//normal </a:t>
            </a:r>
            <a:r>
              <a:rPr lang="en-IN" sz="1400" b="1" dirty="0">
                <a:solidFill>
                  <a:srgbClr val="008000"/>
                </a:solidFill>
                <a:highlight>
                  <a:srgbClr val="FFFFFF"/>
                </a:highlight>
                <a:latin typeface="Consolas"/>
              </a:rPr>
              <a:t>exception handling </a:t>
            </a:r>
            <a:endParaRPr lang="en-IN" sz="1400" b="1" dirty="0"/>
          </a:p>
        </p:txBody>
      </p:sp>
    </p:spTree>
    <p:extLst>
      <p:ext uri="{BB962C8B-B14F-4D97-AF65-F5344CB8AC3E}">
        <p14:creationId xmlns:p14="http://schemas.microsoft.com/office/powerpoint/2010/main" val="184121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a:t>
            </a:r>
            <a:endParaRPr lang="en-IN" dirty="0"/>
          </a:p>
        </p:txBody>
      </p:sp>
      <p:sp>
        <p:nvSpPr>
          <p:cNvPr id="3" name="Content Placeholder 2"/>
          <p:cNvSpPr>
            <a:spLocks noGrp="1"/>
          </p:cNvSpPr>
          <p:nvPr>
            <p:ph idx="1"/>
          </p:nvPr>
        </p:nvSpPr>
        <p:spPr/>
        <p:txBody>
          <a:bodyPr/>
          <a:lstStyle/>
          <a:p>
            <a:pPr algn="just"/>
            <a:r>
              <a:rPr lang="en-IN" dirty="0" smtClean="0"/>
              <a:t>C</a:t>
            </a:r>
            <a:r>
              <a:rPr lang="en-IN" dirty="0"/>
              <a:t>++ </a:t>
            </a:r>
            <a:r>
              <a:rPr lang="en-IN" b="1" dirty="0">
                <a:solidFill>
                  <a:schemeClr val="tx2"/>
                </a:solidFill>
              </a:rPr>
              <a:t>templates</a:t>
            </a:r>
            <a:r>
              <a:rPr lang="en-IN" dirty="0"/>
              <a:t> are a powerful mechanism for code reuse, as they enable the programmer to write code that behaves the same for any data type.</a:t>
            </a:r>
          </a:p>
          <a:p>
            <a:pPr algn="just"/>
            <a:r>
              <a:rPr lang="en-IN" dirty="0" smtClean="0"/>
              <a:t>By </a:t>
            </a:r>
            <a:r>
              <a:rPr lang="en-IN" b="1" dirty="0">
                <a:solidFill>
                  <a:schemeClr val="tx2"/>
                </a:solidFill>
              </a:rPr>
              <a:t>template</a:t>
            </a:r>
            <a:r>
              <a:rPr lang="en-IN" dirty="0"/>
              <a:t> we can define generic classes and functions</a:t>
            </a:r>
            <a:r>
              <a:rPr lang="en-IN" dirty="0" smtClean="0"/>
              <a:t>.</a:t>
            </a:r>
          </a:p>
          <a:p>
            <a:pPr algn="just"/>
            <a:r>
              <a:rPr lang="en-IN" dirty="0" smtClean="0"/>
              <a:t>In </a:t>
            </a:r>
            <a:r>
              <a:rPr lang="en-IN" dirty="0"/>
              <a:t>simple terms, you can create a single function or a class to work with different data types using </a:t>
            </a:r>
            <a:r>
              <a:rPr lang="en-IN" b="1" dirty="0">
                <a:solidFill>
                  <a:schemeClr val="tx2"/>
                </a:solidFill>
              </a:rPr>
              <a:t>templates</a:t>
            </a:r>
            <a:r>
              <a:rPr lang="en-IN" dirty="0"/>
              <a:t>.</a:t>
            </a:r>
          </a:p>
          <a:p>
            <a:pPr algn="just"/>
            <a:r>
              <a:rPr lang="en-IN" dirty="0" smtClean="0"/>
              <a:t>It </a:t>
            </a:r>
            <a:r>
              <a:rPr lang="en-IN" dirty="0"/>
              <a:t>can be considered as a kind of macro. When an object of a specific type is defined for actual use, the template definition for that class is substituted with the required data type</a:t>
            </a:r>
            <a:r>
              <a:rPr lang="en-IN" dirty="0" smtClean="0"/>
              <a:t>.</a:t>
            </a:r>
          </a:p>
          <a:p>
            <a:pPr algn="just">
              <a:buClr>
                <a:schemeClr val="tx1">
                  <a:lumMod val="95000"/>
                  <a:lumOff val="5000"/>
                </a:schemeClr>
              </a:buClr>
            </a:pPr>
            <a:r>
              <a:rPr lang="en-IN" b="1" dirty="0">
                <a:solidFill>
                  <a:schemeClr val="tx2"/>
                </a:solidFill>
              </a:rPr>
              <a:t>Templates</a:t>
            </a:r>
            <a:r>
              <a:rPr lang="en-IN" dirty="0"/>
              <a:t> are often used in larger codebase for the purpose of code reusability and flexibility of the programs.</a:t>
            </a:r>
          </a:p>
          <a:p>
            <a:endParaRPr lang="en-IN" dirty="0"/>
          </a:p>
        </p:txBody>
      </p:sp>
    </p:spTree>
    <p:extLst>
      <p:ext uri="{BB962C8B-B14F-4D97-AF65-F5344CB8AC3E}">
        <p14:creationId xmlns:p14="http://schemas.microsoft.com/office/powerpoint/2010/main" val="273421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Template</a:t>
            </a:r>
            <a:endParaRPr lang="en-IN" dirty="0"/>
          </a:p>
        </p:txBody>
      </p:sp>
      <p:sp>
        <p:nvSpPr>
          <p:cNvPr id="3" name="Content Placeholder 2"/>
          <p:cNvSpPr>
            <a:spLocks noGrp="1"/>
          </p:cNvSpPr>
          <p:nvPr>
            <p:ph idx="1"/>
          </p:nvPr>
        </p:nvSpPr>
        <p:spPr>
          <a:xfrm>
            <a:off x="190500" y="990600"/>
            <a:ext cx="8763000" cy="494184"/>
          </a:xfrm>
        </p:spPr>
        <p:txBody>
          <a:bodyPr>
            <a:normAutofit lnSpcReduction="10000"/>
          </a:bodyPr>
          <a:lstStyle/>
          <a:p>
            <a:pPr lvl="0"/>
            <a:r>
              <a:rPr lang="en-US" dirty="0"/>
              <a:t>Suppose you write a function </a:t>
            </a:r>
            <a:r>
              <a:rPr lang="en-US" dirty="0" err="1"/>
              <a:t>printData</a:t>
            </a:r>
            <a:r>
              <a:rPr lang="en-US" dirty="0"/>
              <a:t>:</a:t>
            </a:r>
            <a:endParaRPr lang="en-IN" dirty="0"/>
          </a:p>
          <a:p>
            <a:pPr marL="0" indent="0">
              <a:buNone/>
            </a:pPr>
            <a:endParaRPr lang="en-IN" dirty="0"/>
          </a:p>
        </p:txBody>
      </p:sp>
      <p:sp>
        <p:nvSpPr>
          <p:cNvPr id="5" name="Rectangle 4"/>
          <p:cNvSpPr/>
          <p:nvPr/>
        </p:nvSpPr>
        <p:spPr>
          <a:xfrm>
            <a:off x="647564" y="1448780"/>
            <a:ext cx="7920880" cy="1107996"/>
          </a:xfrm>
          <a:prstGeom prst="rect">
            <a:avLst/>
          </a:prstGeom>
        </p:spPr>
        <p:txBody>
          <a:bodyPr wrap="square">
            <a:spAutoFit/>
          </a:bodyPr>
          <a:lstStyle/>
          <a:p>
            <a:r>
              <a:rPr lang="en-IN" sz="2200" dirty="0">
                <a:solidFill>
                  <a:srgbClr val="0000FF"/>
                </a:solidFill>
                <a:highlight>
                  <a:srgbClr val="FFFFFF"/>
                </a:highlight>
                <a:latin typeface="Consolas"/>
              </a:rPr>
              <a:t>void</a:t>
            </a:r>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printData</a:t>
            </a:r>
            <a:r>
              <a:rPr lang="en-IN" sz="2200" dirty="0">
                <a:solidFill>
                  <a:srgbClr val="000000"/>
                </a:solidFill>
                <a:highlight>
                  <a:srgbClr val="FFFFFF"/>
                </a:highlight>
                <a:latin typeface="Consolas"/>
              </a:rPr>
              <a:t>(</a:t>
            </a:r>
            <a:r>
              <a:rPr lang="en-IN" sz="2200" dirty="0" err="1">
                <a:solidFill>
                  <a:srgbClr val="0000FF"/>
                </a:solidFill>
                <a:highlight>
                  <a:srgbClr val="FFFFFF"/>
                </a:highlight>
                <a:latin typeface="Consolas"/>
              </a:rPr>
              <a:t>int</a:t>
            </a:r>
            <a:r>
              <a:rPr lang="en-IN" sz="2200" dirty="0">
                <a:solidFill>
                  <a:srgbClr val="000000"/>
                </a:solidFill>
                <a:highlight>
                  <a:srgbClr val="FFFFFF"/>
                </a:highlight>
                <a:latin typeface="Consolas"/>
              </a:rPr>
              <a:t> value</a:t>
            </a:r>
            <a:r>
              <a:rPr lang="en-IN" sz="2200" dirty="0" smtClean="0">
                <a:solidFill>
                  <a:srgbClr val="000000"/>
                </a:solidFill>
                <a:highlight>
                  <a:srgbClr val="FFFFFF"/>
                </a:highlight>
                <a:latin typeface="Consolas"/>
              </a:rPr>
              <a:t>){</a:t>
            </a:r>
            <a:endParaRPr lang="en-IN" sz="2200" dirty="0">
              <a:solidFill>
                <a:srgbClr val="000000"/>
              </a:solidFill>
              <a:highlight>
                <a:srgbClr val="FFFFFF"/>
              </a:highlight>
              <a:latin typeface="Consolas"/>
            </a:endParaRPr>
          </a:p>
          <a:p>
            <a:r>
              <a:rPr lang="en-IN" sz="2200" dirty="0" smtClean="0">
                <a:solidFill>
                  <a:srgbClr val="000000"/>
                </a:solidFill>
                <a:highlight>
                  <a:srgbClr val="FFFFFF"/>
                </a:highlight>
                <a:latin typeface="Consolas"/>
              </a:rPr>
              <a:t>	</a:t>
            </a:r>
            <a:r>
              <a:rPr lang="en-IN" sz="2200" dirty="0" err="1" smtClean="0">
                <a:solidFill>
                  <a:srgbClr val="000000"/>
                </a:solidFill>
                <a:highlight>
                  <a:srgbClr val="FFFFFF"/>
                </a:highlight>
                <a:latin typeface="Consolas"/>
              </a:rPr>
              <a:t>cout</a:t>
            </a:r>
            <a:r>
              <a:rPr lang="en-IN" sz="2200" dirty="0">
                <a:solidFill>
                  <a:srgbClr val="000000"/>
                </a:solidFill>
                <a:highlight>
                  <a:srgbClr val="FFFFFF"/>
                </a:highlight>
                <a:latin typeface="Consolas"/>
              </a:rPr>
              <a:t>&lt;&lt;</a:t>
            </a:r>
            <a:r>
              <a:rPr lang="en-IN" sz="2200" dirty="0">
                <a:solidFill>
                  <a:srgbClr val="A31515"/>
                </a:solidFill>
                <a:highlight>
                  <a:srgbClr val="FFFFFF"/>
                </a:highlight>
                <a:latin typeface="Consolas"/>
              </a:rPr>
              <a:t>"The value is "</a:t>
            </a:r>
            <a:r>
              <a:rPr lang="en-IN" sz="2200" dirty="0">
                <a:solidFill>
                  <a:srgbClr val="000000"/>
                </a:solidFill>
                <a:highlight>
                  <a:srgbClr val="FFFFFF"/>
                </a:highlight>
                <a:latin typeface="Consolas"/>
              </a:rPr>
              <a:t>&lt;&lt;value;</a:t>
            </a:r>
          </a:p>
          <a:p>
            <a:r>
              <a:rPr lang="en-IN" sz="2200" dirty="0">
                <a:solidFill>
                  <a:srgbClr val="000000"/>
                </a:solidFill>
                <a:highlight>
                  <a:srgbClr val="FFFFFF"/>
                </a:highlight>
                <a:latin typeface="Consolas"/>
              </a:rPr>
              <a:t>}</a:t>
            </a:r>
            <a:endParaRPr lang="en-IN" sz="2200" dirty="0"/>
          </a:p>
        </p:txBody>
      </p:sp>
      <p:sp>
        <p:nvSpPr>
          <p:cNvPr id="6" name="Content Placeholder 2"/>
          <p:cNvSpPr txBox="1">
            <a:spLocks/>
          </p:cNvSpPr>
          <p:nvPr/>
        </p:nvSpPr>
        <p:spPr>
          <a:xfrm>
            <a:off x="197417" y="2492896"/>
            <a:ext cx="8763000" cy="86409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N" sz="3800" dirty="0" smtClean="0"/>
              <a:t>Now </a:t>
            </a:r>
            <a:r>
              <a:rPr lang="en-IN" sz="3800" dirty="0"/>
              <a:t>if you want to print double values or string values, then you have to overload the function</a:t>
            </a:r>
            <a:r>
              <a:rPr lang="en-IN" sz="3800" dirty="0" smtClean="0"/>
              <a:t>:</a:t>
            </a:r>
          </a:p>
          <a:p>
            <a:pPr marL="0" indent="0">
              <a:buFont typeface="Wingdings" panose="05000000000000000000" pitchFamily="2" charset="2"/>
              <a:buNone/>
            </a:pPr>
            <a:endParaRPr lang="en-IN" dirty="0"/>
          </a:p>
        </p:txBody>
      </p:sp>
      <p:sp>
        <p:nvSpPr>
          <p:cNvPr id="7" name="Rectangle 6"/>
          <p:cNvSpPr/>
          <p:nvPr/>
        </p:nvSpPr>
        <p:spPr>
          <a:xfrm>
            <a:off x="647563" y="3212976"/>
            <a:ext cx="8312853" cy="2400657"/>
          </a:xfrm>
          <a:prstGeom prst="rect">
            <a:avLst/>
          </a:prstGeom>
        </p:spPr>
        <p:txBody>
          <a:bodyPr wrap="square">
            <a:spAutoFit/>
          </a:bodyPr>
          <a:lstStyle/>
          <a:p>
            <a:r>
              <a:rPr lang="en-IN" sz="2200" dirty="0">
                <a:solidFill>
                  <a:srgbClr val="0000FF"/>
                </a:solidFill>
                <a:highlight>
                  <a:srgbClr val="FFFFFF"/>
                </a:highlight>
                <a:latin typeface="Consolas"/>
              </a:rPr>
              <a:t>void</a:t>
            </a:r>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printData</a:t>
            </a:r>
            <a:r>
              <a:rPr lang="en-IN" sz="2200" dirty="0">
                <a:solidFill>
                  <a:srgbClr val="000000"/>
                </a:solidFill>
                <a:highlight>
                  <a:srgbClr val="FFFFFF"/>
                </a:highlight>
                <a:latin typeface="Consolas"/>
              </a:rPr>
              <a:t>(</a:t>
            </a:r>
            <a:r>
              <a:rPr lang="en-IN" sz="2200" dirty="0">
                <a:solidFill>
                  <a:srgbClr val="0000FF"/>
                </a:solidFill>
                <a:highlight>
                  <a:srgbClr val="FFFFFF"/>
                </a:highlight>
                <a:latin typeface="Consolas"/>
              </a:rPr>
              <a:t>float</a:t>
            </a:r>
            <a:r>
              <a:rPr lang="en-IN" sz="2200" dirty="0">
                <a:solidFill>
                  <a:srgbClr val="000000"/>
                </a:solidFill>
                <a:highlight>
                  <a:srgbClr val="FFFFFF"/>
                </a:highlight>
                <a:latin typeface="Consolas"/>
              </a:rPr>
              <a:t> value</a:t>
            </a:r>
            <a:r>
              <a:rPr lang="en-IN" sz="2200" dirty="0" smtClean="0">
                <a:solidFill>
                  <a:srgbClr val="000000"/>
                </a:solidFill>
                <a:highlight>
                  <a:srgbClr val="FFFFFF"/>
                </a:highlight>
                <a:latin typeface="Consolas"/>
              </a:rPr>
              <a:t>){</a:t>
            </a:r>
            <a:endParaRPr lang="en-IN" sz="2200" dirty="0">
              <a:solidFill>
                <a:srgbClr val="000000"/>
              </a:solidFill>
              <a:highlight>
                <a:srgbClr val="FFFFFF"/>
              </a:highlight>
              <a:latin typeface="Consolas"/>
            </a:endParaRPr>
          </a:p>
          <a:p>
            <a:r>
              <a:rPr lang="en-IN" sz="2200" dirty="0" smtClean="0">
                <a:solidFill>
                  <a:srgbClr val="000000"/>
                </a:solidFill>
                <a:highlight>
                  <a:srgbClr val="FFFFFF"/>
                </a:highlight>
                <a:latin typeface="Consolas"/>
              </a:rPr>
              <a:t>	</a:t>
            </a:r>
            <a:r>
              <a:rPr lang="en-IN" sz="2200" dirty="0" err="1" smtClean="0">
                <a:solidFill>
                  <a:srgbClr val="000000"/>
                </a:solidFill>
                <a:highlight>
                  <a:srgbClr val="FFFFFF"/>
                </a:highlight>
                <a:latin typeface="Consolas"/>
              </a:rPr>
              <a:t>cout</a:t>
            </a:r>
            <a:r>
              <a:rPr lang="en-IN" sz="2200" dirty="0">
                <a:solidFill>
                  <a:srgbClr val="000000"/>
                </a:solidFill>
                <a:highlight>
                  <a:srgbClr val="FFFFFF"/>
                </a:highlight>
                <a:latin typeface="Consolas"/>
              </a:rPr>
              <a:t>&lt;&lt;</a:t>
            </a:r>
            <a:r>
              <a:rPr lang="en-IN" sz="2200" dirty="0">
                <a:solidFill>
                  <a:srgbClr val="A31515"/>
                </a:solidFill>
                <a:highlight>
                  <a:srgbClr val="FFFFFF"/>
                </a:highlight>
                <a:latin typeface="Consolas"/>
              </a:rPr>
              <a:t>"The value is "</a:t>
            </a:r>
            <a:r>
              <a:rPr lang="en-IN" sz="2200" dirty="0">
                <a:solidFill>
                  <a:srgbClr val="000000"/>
                </a:solidFill>
                <a:highlight>
                  <a:srgbClr val="FFFFFF"/>
                </a:highlight>
                <a:latin typeface="Consolas"/>
              </a:rPr>
              <a:t>&lt;&lt;value;</a:t>
            </a:r>
          </a:p>
          <a:p>
            <a:r>
              <a:rPr lang="en-IN" sz="2200" dirty="0">
                <a:solidFill>
                  <a:srgbClr val="000000"/>
                </a:solidFill>
                <a:highlight>
                  <a:srgbClr val="FFFFFF"/>
                </a:highlight>
                <a:latin typeface="Consolas"/>
              </a:rPr>
              <a:t>}</a:t>
            </a:r>
          </a:p>
          <a:p>
            <a:r>
              <a:rPr lang="en-IN" sz="2200" dirty="0">
                <a:solidFill>
                  <a:srgbClr val="0000FF"/>
                </a:solidFill>
                <a:highlight>
                  <a:srgbClr val="FFFFFF"/>
                </a:highlight>
                <a:latin typeface="Consolas"/>
              </a:rPr>
              <a:t>void</a:t>
            </a:r>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printData</a:t>
            </a:r>
            <a:r>
              <a:rPr lang="en-IN" sz="2200" dirty="0">
                <a:solidFill>
                  <a:srgbClr val="000000"/>
                </a:solidFill>
                <a:highlight>
                  <a:srgbClr val="FFFFFF"/>
                </a:highlight>
                <a:latin typeface="Consolas"/>
              </a:rPr>
              <a:t>(</a:t>
            </a:r>
            <a:r>
              <a:rPr lang="en-IN" sz="2200" dirty="0">
                <a:solidFill>
                  <a:srgbClr val="0000FF"/>
                </a:solidFill>
                <a:highlight>
                  <a:srgbClr val="FFFFFF"/>
                </a:highlight>
                <a:latin typeface="Consolas"/>
              </a:rPr>
              <a:t>char</a:t>
            </a:r>
            <a:r>
              <a:rPr lang="en-IN" sz="2200" dirty="0">
                <a:solidFill>
                  <a:srgbClr val="000000"/>
                </a:solidFill>
                <a:highlight>
                  <a:srgbClr val="FFFFFF"/>
                </a:highlight>
                <a:latin typeface="Consolas"/>
              </a:rPr>
              <a:t> *value</a:t>
            </a:r>
            <a:r>
              <a:rPr lang="en-IN" sz="2200" dirty="0" smtClean="0">
                <a:solidFill>
                  <a:srgbClr val="000000"/>
                </a:solidFill>
                <a:highlight>
                  <a:srgbClr val="FFFFFF"/>
                </a:highlight>
                <a:latin typeface="Consolas"/>
              </a:rPr>
              <a:t>) {</a:t>
            </a:r>
            <a:endParaRPr lang="en-IN" sz="2200" dirty="0">
              <a:solidFill>
                <a:srgbClr val="000000"/>
              </a:solidFill>
              <a:highlight>
                <a:srgbClr val="FFFFFF"/>
              </a:highlight>
              <a:latin typeface="Consolas"/>
            </a:endParaRPr>
          </a:p>
          <a:p>
            <a:r>
              <a:rPr lang="en-IN" sz="2200" dirty="0" smtClean="0">
                <a:solidFill>
                  <a:srgbClr val="000000"/>
                </a:solidFill>
                <a:highlight>
                  <a:srgbClr val="FFFFFF"/>
                </a:highlight>
                <a:latin typeface="Consolas"/>
              </a:rPr>
              <a:t>	</a:t>
            </a:r>
            <a:r>
              <a:rPr lang="en-IN" sz="2200" dirty="0" err="1" smtClean="0">
                <a:solidFill>
                  <a:srgbClr val="000000"/>
                </a:solidFill>
                <a:highlight>
                  <a:srgbClr val="FFFFFF"/>
                </a:highlight>
                <a:latin typeface="Consolas"/>
              </a:rPr>
              <a:t>cout</a:t>
            </a:r>
            <a:r>
              <a:rPr lang="en-IN" sz="2200" dirty="0">
                <a:solidFill>
                  <a:srgbClr val="000000"/>
                </a:solidFill>
                <a:highlight>
                  <a:srgbClr val="FFFFFF"/>
                </a:highlight>
                <a:latin typeface="Consolas"/>
              </a:rPr>
              <a:t>&lt;&lt;</a:t>
            </a:r>
            <a:r>
              <a:rPr lang="en-IN" sz="2200" dirty="0">
                <a:solidFill>
                  <a:srgbClr val="A31515"/>
                </a:solidFill>
                <a:highlight>
                  <a:srgbClr val="FFFFFF"/>
                </a:highlight>
                <a:latin typeface="Consolas"/>
              </a:rPr>
              <a:t>"The value is "</a:t>
            </a:r>
            <a:r>
              <a:rPr lang="en-IN" sz="2200" dirty="0">
                <a:solidFill>
                  <a:srgbClr val="000000"/>
                </a:solidFill>
                <a:highlight>
                  <a:srgbClr val="FFFFFF"/>
                </a:highlight>
                <a:latin typeface="Consolas"/>
              </a:rPr>
              <a:t>&lt;&lt;*value;</a:t>
            </a:r>
          </a:p>
          <a:p>
            <a:r>
              <a:rPr lang="en-IN" sz="2200" dirty="0">
                <a:solidFill>
                  <a:srgbClr val="000000"/>
                </a:solidFill>
                <a:highlight>
                  <a:srgbClr val="FFFFFF"/>
                </a:highlight>
                <a:latin typeface="Consolas"/>
              </a:rPr>
              <a:t>}</a:t>
            </a:r>
          </a:p>
          <a:p>
            <a:endParaRPr lang="en-IN" dirty="0">
              <a:solidFill>
                <a:srgbClr val="000000"/>
              </a:solidFill>
              <a:highlight>
                <a:srgbClr val="FFFFFF"/>
              </a:highlight>
              <a:latin typeface="Consolas"/>
            </a:endParaRPr>
          </a:p>
        </p:txBody>
      </p:sp>
      <p:sp>
        <p:nvSpPr>
          <p:cNvPr id="8" name="Rectangle 7"/>
          <p:cNvSpPr/>
          <p:nvPr/>
        </p:nvSpPr>
        <p:spPr>
          <a:xfrm>
            <a:off x="197416" y="5373216"/>
            <a:ext cx="8762999" cy="830997"/>
          </a:xfrm>
          <a:prstGeom prst="rect">
            <a:avLst/>
          </a:prstGeom>
        </p:spPr>
        <p:txBody>
          <a:bodyPr wrap="square">
            <a:spAutoFit/>
          </a:bodyPr>
          <a:lstStyle/>
          <a:p>
            <a:pPr marL="285750" indent="-285750" algn="just">
              <a:buFont typeface="Wingdings" pitchFamily="2" charset="2"/>
              <a:buChar char="§"/>
            </a:pPr>
            <a:r>
              <a:rPr lang="en-IN" sz="2400" dirty="0" smtClean="0"/>
              <a:t>To </a:t>
            </a:r>
            <a:r>
              <a:rPr lang="en-IN" sz="2400" dirty="0"/>
              <a:t>perform same operation with different data type, we have to write same code multiple time. </a:t>
            </a:r>
          </a:p>
        </p:txBody>
      </p:sp>
    </p:spTree>
    <p:extLst>
      <p:ext uri="{BB962C8B-B14F-4D97-AF65-F5344CB8AC3E}">
        <p14:creationId xmlns:p14="http://schemas.microsoft.com/office/powerpoint/2010/main" val="302453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Template (</a:t>
            </a:r>
            <a:r>
              <a:rPr lang="en-IN" dirty="0" err="1" smtClean="0"/>
              <a:t>Cont</a:t>
            </a:r>
            <a:r>
              <a:rPr lang="en-IN" dirty="0" smtClean="0"/>
              <a:t>…)</a:t>
            </a:r>
            <a:endParaRPr lang="en-IN" dirty="0"/>
          </a:p>
        </p:txBody>
      </p:sp>
      <p:sp>
        <p:nvSpPr>
          <p:cNvPr id="3" name="Content Placeholder 2"/>
          <p:cNvSpPr>
            <a:spLocks noGrp="1"/>
          </p:cNvSpPr>
          <p:nvPr>
            <p:ph idx="1"/>
          </p:nvPr>
        </p:nvSpPr>
        <p:spPr>
          <a:xfrm>
            <a:off x="190500" y="833144"/>
            <a:ext cx="8763000" cy="530188"/>
          </a:xfrm>
        </p:spPr>
        <p:txBody>
          <a:bodyPr/>
          <a:lstStyle/>
          <a:p>
            <a:pPr lvl="0"/>
            <a:r>
              <a:rPr lang="en-US" dirty="0"/>
              <a:t>C++ provides templates to reduce this type of duplication of code. </a:t>
            </a:r>
            <a:endParaRPr lang="en-IN" dirty="0"/>
          </a:p>
        </p:txBody>
      </p:sp>
      <p:sp>
        <p:nvSpPr>
          <p:cNvPr id="4" name="Rectangle 3"/>
          <p:cNvSpPr/>
          <p:nvPr/>
        </p:nvSpPr>
        <p:spPr>
          <a:xfrm>
            <a:off x="647564" y="1291324"/>
            <a:ext cx="8172908" cy="1446550"/>
          </a:xfrm>
          <a:prstGeom prst="rect">
            <a:avLst/>
          </a:prstGeom>
        </p:spPr>
        <p:txBody>
          <a:bodyPr wrap="square">
            <a:spAutoFit/>
          </a:bodyPr>
          <a:lstStyle/>
          <a:p>
            <a:r>
              <a:rPr lang="en-IN" sz="2200" dirty="0">
                <a:solidFill>
                  <a:srgbClr val="0000FF"/>
                </a:solidFill>
                <a:highlight>
                  <a:srgbClr val="FFFFFF"/>
                </a:highlight>
                <a:latin typeface="Consolas"/>
              </a:rPr>
              <a:t>template</a:t>
            </a:r>
            <a:r>
              <a:rPr lang="en-IN" sz="2200" dirty="0">
                <a:solidFill>
                  <a:srgbClr val="000000"/>
                </a:solidFill>
                <a:highlight>
                  <a:srgbClr val="FFFFFF"/>
                </a:highlight>
                <a:latin typeface="Consolas"/>
              </a:rPr>
              <a:t>&lt;</a:t>
            </a:r>
            <a:r>
              <a:rPr lang="en-IN" sz="2200" dirty="0" err="1">
                <a:solidFill>
                  <a:srgbClr val="0000FF"/>
                </a:solidFill>
                <a:highlight>
                  <a:srgbClr val="FFFFFF"/>
                </a:highlight>
                <a:latin typeface="Consolas"/>
              </a:rPr>
              <a:t>typename</a:t>
            </a:r>
            <a:r>
              <a:rPr lang="en-IN" sz="2200" dirty="0">
                <a:solidFill>
                  <a:srgbClr val="000000"/>
                </a:solidFill>
                <a:highlight>
                  <a:srgbClr val="FFFFFF"/>
                </a:highlight>
                <a:latin typeface="Consolas"/>
              </a:rPr>
              <a:t> T&gt;</a:t>
            </a:r>
          </a:p>
          <a:p>
            <a:r>
              <a:rPr lang="en-IN" sz="2200" dirty="0">
                <a:solidFill>
                  <a:srgbClr val="0000FF"/>
                </a:solidFill>
                <a:highlight>
                  <a:srgbClr val="FFFFFF"/>
                </a:highlight>
                <a:latin typeface="Consolas"/>
              </a:rPr>
              <a:t>void</a:t>
            </a:r>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printData</a:t>
            </a:r>
            <a:r>
              <a:rPr lang="en-IN" sz="2200" dirty="0">
                <a:solidFill>
                  <a:srgbClr val="000000"/>
                </a:solidFill>
                <a:highlight>
                  <a:srgbClr val="FFFFFF"/>
                </a:highlight>
                <a:latin typeface="Consolas"/>
              </a:rPr>
              <a:t>(T value</a:t>
            </a:r>
            <a:r>
              <a:rPr lang="en-IN" sz="2200" dirty="0" smtClean="0">
                <a:solidFill>
                  <a:srgbClr val="000000"/>
                </a:solidFill>
                <a:highlight>
                  <a:srgbClr val="FFFFFF"/>
                </a:highlight>
                <a:latin typeface="Consolas"/>
              </a:rPr>
              <a:t>){</a:t>
            </a:r>
            <a:endParaRPr lang="en-IN" sz="2200" dirty="0">
              <a:solidFill>
                <a:srgbClr val="000000"/>
              </a:solidFill>
              <a:highlight>
                <a:srgbClr val="FFFFFF"/>
              </a:highlight>
              <a:latin typeface="Consolas"/>
            </a:endParaRPr>
          </a:p>
          <a:p>
            <a:r>
              <a:rPr lang="en-IN" sz="2200" dirty="0" smtClean="0">
                <a:solidFill>
                  <a:srgbClr val="000000"/>
                </a:solidFill>
                <a:highlight>
                  <a:srgbClr val="FFFFFF"/>
                </a:highlight>
                <a:latin typeface="Consolas"/>
              </a:rPr>
              <a:t>	</a:t>
            </a:r>
            <a:r>
              <a:rPr lang="en-IN" sz="2200" dirty="0" err="1" smtClean="0">
                <a:solidFill>
                  <a:srgbClr val="000000"/>
                </a:solidFill>
                <a:highlight>
                  <a:srgbClr val="FFFFFF"/>
                </a:highlight>
                <a:latin typeface="Consolas"/>
              </a:rPr>
              <a:t>cout</a:t>
            </a:r>
            <a:r>
              <a:rPr lang="en-IN" sz="2200" dirty="0">
                <a:solidFill>
                  <a:srgbClr val="000000"/>
                </a:solidFill>
                <a:highlight>
                  <a:srgbClr val="FFFFFF"/>
                </a:highlight>
                <a:latin typeface="Consolas"/>
              </a:rPr>
              <a:t>&lt;&lt;</a:t>
            </a:r>
            <a:r>
              <a:rPr lang="en-IN" sz="2200" dirty="0">
                <a:solidFill>
                  <a:srgbClr val="A31515"/>
                </a:solidFill>
                <a:highlight>
                  <a:srgbClr val="FFFFFF"/>
                </a:highlight>
                <a:latin typeface="Consolas"/>
              </a:rPr>
              <a:t>"The value is "</a:t>
            </a:r>
            <a:r>
              <a:rPr lang="en-IN" sz="2200" dirty="0">
                <a:solidFill>
                  <a:srgbClr val="000000"/>
                </a:solidFill>
                <a:highlight>
                  <a:srgbClr val="FFFFFF"/>
                </a:highlight>
                <a:latin typeface="Consolas"/>
              </a:rPr>
              <a:t>&lt;&lt;value;</a:t>
            </a:r>
          </a:p>
          <a:p>
            <a:r>
              <a:rPr lang="en-IN" sz="2200" dirty="0">
                <a:solidFill>
                  <a:srgbClr val="000000"/>
                </a:solidFill>
                <a:highlight>
                  <a:srgbClr val="FFFFFF"/>
                </a:highlight>
                <a:latin typeface="Consolas"/>
              </a:rPr>
              <a:t>}</a:t>
            </a:r>
          </a:p>
        </p:txBody>
      </p:sp>
      <p:sp>
        <p:nvSpPr>
          <p:cNvPr id="5" name="Rectangle 4"/>
          <p:cNvSpPr/>
          <p:nvPr/>
        </p:nvSpPr>
        <p:spPr>
          <a:xfrm>
            <a:off x="178516" y="2717339"/>
            <a:ext cx="8762400" cy="1569660"/>
          </a:xfrm>
          <a:prstGeom prst="rect">
            <a:avLst/>
          </a:prstGeom>
        </p:spPr>
        <p:txBody>
          <a:bodyPr wrap="square">
            <a:spAutoFit/>
          </a:bodyPr>
          <a:lstStyle/>
          <a:p>
            <a:pPr marL="285750" lvl="0" indent="-285750" algn="just">
              <a:buFont typeface="Wingdings" pitchFamily="2" charset="2"/>
              <a:buChar char="§"/>
            </a:pPr>
            <a:r>
              <a:rPr lang="en-US" sz="2400" dirty="0"/>
              <a:t>We can now use </a:t>
            </a:r>
            <a:r>
              <a:rPr lang="en-US" sz="2400" dirty="0" err="1"/>
              <a:t>printData</a:t>
            </a:r>
            <a:r>
              <a:rPr lang="en-US" sz="2400" dirty="0"/>
              <a:t> for any data type. Here </a:t>
            </a:r>
            <a:r>
              <a:rPr lang="en-US" sz="2400" b="1" dirty="0">
                <a:solidFill>
                  <a:schemeClr val="tx2"/>
                </a:solidFill>
              </a:rPr>
              <a:t>T</a:t>
            </a:r>
            <a:r>
              <a:rPr lang="en-US" sz="2400" dirty="0"/>
              <a:t> is a template parameter that identifies a type. </a:t>
            </a:r>
            <a:endParaRPr lang="en-US" sz="2400" dirty="0" smtClean="0"/>
          </a:p>
          <a:p>
            <a:pPr marL="285750" lvl="0" indent="-285750" algn="just">
              <a:buFont typeface="Wingdings" pitchFamily="2" charset="2"/>
              <a:buChar char="§"/>
            </a:pPr>
            <a:r>
              <a:rPr lang="en-US" sz="2400" dirty="0" smtClean="0"/>
              <a:t>Then</a:t>
            </a:r>
            <a:r>
              <a:rPr lang="en-US" sz="2400" dirty="0"/>
              <a:t>, anywhere in the function where </a:t>
            </a:r>
            <a:r>
              <a:rPr lang="en-US" sz="2400" b="1" dirty="0">
                <a:solidFill>
                  <a:schemeClr val="tx2"/>
                </a:solidFill>
              </a:rPr>
              <a:t>T</a:t>
            </a:r>
            <a:r>
              <a:rPr lang="en-US" sz="2400" dirty="0"/>
              <a:t> appears, it is replaced with whatever type the function is instantiated.</a:t>
            </a:r>
            <a:endParaRPr lang="en-IN" sz="2400" dirty="0"/>
          </a:p>
        </p:txBody>
      </p:sp>
      <p:sp>
        <p:nvSpPr>
          <p:cNvPr id="6" name="Rectangle 5"/>
          <p:cNvSpPr/>
          <p:nvPr/>
        </p:nvSpPr>
        <p:spPr>
          <a:xfrm>
            <a:off x="15470" y="4286999"/>
            <a:ext cx="8401364" cy="2123658"/>
          </a:xfrm>
          <a:prstGeom prst="rect">
            <a:avLst/>
          </a:prstGeom>
        </p:spPr>
        <p:txBody>
          <a:bodyPr wrap="square">
            <a:spAutoFit/>
          </a:bodyPr>
          <a:lstStyle/>
          <a:p>
            <a:pPr marL="365760" marR="0" indent="91440">
              <a:spcBef>
                <a:spcPts val="0"/>
              </a:spcBef>
            </a:pPr>
            <a:r>
              <a:rPr lang="en-US" sz="2200" dirty="0" err="1">
                <a:latin typeface="Consolas" pitchFamily="49" charset="0"/>
                <a:ea typeface="Times New Roman"/>
                <a:cs typeface="Shruti"/>
              </a:rPr>
              <a:t>int</a:t>
            </a:r>
            <a:r>
              <a:rPr lang="en-US" sz="2200" dirty="0">
                <a:latin typeface="Consolas" pitchFamily="49" charset="0"/>
                <a:ea typeface="Times New Roman"/>
                <a:cs typeface="Shruti"/>
              </a:rPr>
              <a:t> i=3;</a:t>
            </a:r>
            <a:endParaRPr lang="en-IN" sz="2200" dirty="0">
              <a:latin typeface="Consolas" pitchFamily="49" charset="0"/>
              <a:ea typeface="Times New Roman"/>
              <a:cs typeface="Shruti"/>
            </a:endParaRPr>
          </a:p>
          <a:p>
            <a:pPr marL="365760" marR="0" indent="91440">
              <a:spcBef>
                <a:spcPts val="0"/>
              </a:spcBef>
            </a:pPr>
            <a:r>
              <a:rPr lang="en-US" sz="2200" dirty="0">
                <a:latin typeface="Consolas" pitchFamily="49" charset="0"/>
                <a:ea typeface="Times New Roman"/>
                <a:cs typeface="Shruti"/>
              </a:rPr>
              <a:t>float d=4.75;</a:t>
            </a:r>
            <a:endParaRPr lang="en-IN" sz="2200" dirty="0">
              <a:latin typeface="Consolas" pitchFamily="49" charset="0"/>
              <a:ea typeface="Times New Roman"/>
              <a:cs typeface="Shruti"/>
            </a:endParaRPr>
          </a:p>
          <a:p>
            <a:pPr marL="365760" marR="0" indent="91440">
              <a:spcBef>
                <a:spcPts val="0"/>
              </a:spcBef>
            </a:pPr>
            <a:r>
              <a:rPr lang="en-US" sz="2200" dirty="0">
                <a:latin typeface="Consolas" pitchFamily="49" charset="0"/>
                <a:ea typeface="Times New Roman"/>
                <a:cs typeface="Shruti"/>
              </a:rPr>
              <a:t>char *s="hello";</a:t>
            </a:r>
            <a:endParaRPr lang="en-IN" sz="2200" dirty="0">
              <a:latin typeface="Consolas" pitchFamily="49" charset="0"/>
              <a:ea typeface="Times New Roman"/>
              <a:cs typeface="Shruti"/>
            </a:endParaRPr>
          </a:p>
          <a:p>
            <a:pPr marL="365760" marR="0" indent="91440">
              <a:spcBef>
                <a:spcPts val="0"/>
              </a:spcBef>
            </a:pPr>
            <a:r>
              <a:rPr lang="en-US" sz="2200" dirty="0" err="1">
                <a:latin typeface="Consolas" pitchFamily="49" charset="0"/>
                <a:ea typeface="Times New Roman"/>
                <a:cs typeface="Shruti"/>
              </a:rPr>
              <a:t>printData</a:t>
            </a:r>
            <a:r>
              <a:rPr lang="en-US" sz="2200" dirty="0">
                <a:latin typeface="Consolas" pitchFamily="49" charset="0"/>
                <a:ea typeface="Times New Roman"/>
                <a:cs typeface="Shruti"/>
              </a:rPr>
              <a:t>(i); // T is </a:t>
            </a:r>
            <a:r>
              <a:rPr lang="en-US" sz="2200" dirty="0" err="1">
                <a:latin typeface="Consolas" pitchFamily="49" charset="0"/>
                <a:ea typeface="Times New Roman"/>
                <a:cs typeface="Shruti"/>
              </a:rPr>
              <a:t>int</a:t>
            </a:r>
            <a:endParaRPr lang="en-IN" sz="2200" dirty="0">
              <a:latin typeface="Consolas" pitchFamily="49" charset="0"/>
              <a:ea typeface="Times New Roman"/>
              <a:cs typeface="Shruti"/>
            </a:endParaRPr>
          </a:p>
          <a:p>
            <a:pPr marL="365760" marR="0" indent="91440">
              <a:spcBef>
                <a:spcPts val="0"/>
              </a:spcBef>
            </a:pPr>
            <a:r>
              <a:rPr lang="en-US" sz="2200" dirty="0" err="1">
                <a:latin typeface="Consolas" pitchFamily="49" charset="0"/>
                <a:ea typeface="Times New Roman"/>
                <a:cs typeface="Shruti"/>
              </a:rPr>
              <a:t>printData</a:t>
            </a:r>
            <a:r>
              <a:rPr lang="en-US" sz="2200" dirty="0">
                <a:latin typeface="Consolas" pitchFamily="49" charset="0"/>
                <a:ea typeface="Times New Roman"/>
                <a:cs typeface="Shruti"/>
              </a:rPr>
              <a:t>(d); // T is float</a:t>
            </a:r>
            <a:endParaRPr lang="en-IN" sz="2200" dirty="0">
              <a:latin typeface="Consolas" pitchFamily="49" charset="0"/>
              <a:ea typeface="Times New Roman"/>
              <a:cs typeface="Shruti"/>
            </a:endParaRPr>
          </a:p>
          <a:p>
            <a:pPr marL="457200" marR="0">
              <a:spcBef>
                <a:spcPts val="0"/>
              </a:spcBef>
            </a:pPr>
            <a:r>
              <a:rPr lang="en-US" sz="2200" dirty="0" err="1">
                <a:latin typeface="Consolas" pitchFamily="49" charset="0"/>
                <a:ea typeface="Calibri"/>
                <a:cs typeface="Shruti"/>
              </a:rPr>
              <a:t>printData</a:t>
            </a:r>
            <a:r>
              <a:rPr lang="en-US" sz="2200" dirty="0">
                <a:latin typeface="Consolas" pitchFamily="49" charset="0"/>
                <a:ea typeface="Calibri"/>
                <a:cs typeface="Shruti"/>
              </a:rPr>
              <a:t>(s); // T is string</a:t>
            </a:r>
            <a:endParaRPr lang="en-IN" sz="2200" dirty="0">
              <a:latin typeface="Consolas" pitchFamily="49" charset="0"/>
              <a:ea typeface="Calibri"/>
              <a:cs typeface="Shruti"/>
            </a:endParaRPr>
          </a:p>
        </p:txBody>
      </p:sp>
    </p:spTree>
    <p:extLst>
      <p:ext uri="{BB962C8B-B14F-4D97-AF65-F5344CB8AC3E}">
        <p14:creationId xmlns:p14="http://schemas.microsoft.com/office/powerpoint/2010/main" val="101179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504" y="80628"/>
            <a:ext cx="8748972" cy="6524863"/>
          </a:xfrm>
          <a:prstGeom prst="rect">
            <a:avLst/>
          </a:prstGeom>
        </p:spPr>
        <p:txBody>
          <a:bodyPr wrap="square">
            <a:spAutoFit/>
          </a:bodyPr>
          <a:lstStyle/>
          <a:p>
            <a:r>
              <a:rPr lang="en-IN" sz="2200" dirty="0">
                <a:solidFill>
                  <a:srgbClr val="0000FF"/>
                </a:solidFill>
                <a:highlight>
                  <a:srgbClr val="FFFFFF"/>
                </a:highlight>
                <a:latin typeface="Consolas"/>
              </a:rPr>
              <a:t>#include</a:t>
            </a:r>
            <a:r>
              <a:rPr lang="en-IN" sz="2200" dirty="0">
                <a:solidFill>
                  <a:srgbClr val="000000"/>
                </a:solidFill>
                <a:highlight>
                  <a:srgbClr val="FFFFFF"/>
                </a:highlight>
                <a:latin typeface="Consolas"/>
              </a:rPr>
              <a:t> </a:t>
            </a:r>
            <a:r>
              <a:rPr lang="en-IN" sz="2200" dirty="0">
                <a:solidFill>
                  <a:srgbClr val="A31515"/>
                </a:solidFill>
                <a:highlight>
                  <a:srgbClr val="FFFFFF"/>
                </a:highlight>
                <a:latin typeface="Consolas"/>
              </a:rPr>
              <a:t>&lt;</a:t>
            </a:r>
            <a:r>
              <a:rPr lang="en-IN" sz="2200" dirty="0" err="1">
                <a:solidFill>
                  <a:srgbClr val="A31515"/>
                </a:solidFill>
                <a:highlight>
                  <a:srgbClr val="FFFFFF"/>
                </a:highlight>
                <a:latin typeface="Consolas"/>
              </a:rPr>
              <a:t>iostream</a:t>
            </a:r>
            <a:r>
              <a:rPr lang="en-IN" sz="2200" dirty="0">
                <a:solidFill>
                  <a:srgbClr val="A31515"/>
                </a:solidFill>
                <a:highlight>
                  <a:srgbClr val="FFFFFF"/>
                </a:highlight>
                <a:latin typeface="Consolas"/>
              </a:rPr>
              <a:t>&gt;</a:t>
            </a:r>
            <a:endParaRPr lang="en-IN" sz="2200" dirty="0">
              <a:solidFill>
                <a:srgbClr val="000000"/>
              </a:solidFill>
              <a:highlight>
                <a:srgbClr val="FFFFFF"/>
              </a:highlight>
              <a:latin typeface="Consolas"/>
            </a:endParaRPr>
          </a:p>
          <a:p>
            <a:r>
              <a:rPr lang="en-IN" sz="2200" dirty="0">
                <a:solidFill>
                  <a:srgbClr val="0000FF"/>
                </a:solidFill>
                <a:highlight>
                  <a:srgbClr val="FFFFFF"/>
                </a:highlight>
                <a:latin typeface="Consolas"/>
              </a:rPr>
              <a:t>using</a:t>
            </a:r>
            <a:r>
              <a:rPr lang="en-IN" sz="2200" dirty="0">
                <a:solidFill>
                  <a:srgbClr val="000000"/>
                </a:solidFill>
                <a:highlight>
                  <a:srgbClr val="FFFFFF"/>
                </a:highlight>
                <a:latin typeface="Consolas"/>
              </a:rPr>
              <a:t> </a:t>
            </a:r>
            <a:r>
              <a:rPr lang="en-IN" sz="2200" dirty="0">
                <a:solidFill>
                  <a:srgbClr val="0000FF"/>
                </a:solidFill>
                <a:highlight>
                  <a:srgbClr val="FFFFFF"/>
                </a:highlight>
                <a:latin typeface="Consolas"/>
              </a:rPr>
              <a:t>namespace</a:t>
            </a:r>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std</a:t>
            </a:r>
            <a:r>
              <a:rPr lang="en-IN" sz="2200" dirty="0" smtClean="0">
                <a:solidFill>
                  <a:srgbClr val="000000"/>
                </a:solidFill>
                <a:highlight>
                  <a:srgbClr val="FFFFFF"/>
                </a:highlight>
                <a:latin typeface="Consolas"/>
              </a:rPr>
              <a:t>;</a:t>
            </a:r>
            <a:endParaRPr lang="en-IN" sz="2200" dirty="0">
              <a:solidFill>
                <a:srgbClr val="000000"/>
              </a:solidFill>
              <a:highlight>
                <a:srgbClr val="FFFFFF"/>
              </a:highlight>
              <a:latin typeface="Consolas"/>
            </a:endParaRPr>
          </a:p>
          <a:p>
            <a:r>
              <a:rPr lang="en-IN" sz="2200" dirty="0" smtClean="0">
                <a:solidFill>
                  <a:srgbClr val="0000FF"/>
                </a:solidFill>
                <a:highlight>
                  <a:srgbClr val="FFFFFF"/>
                </a:highlight>
                <a:latin typeface="Consolas"/>
              </a:rPr>
              <a:t>template</a:t>
            </a:r>
            <a:r>
              <a:rPr lang="en-IN" sz="2200" dirty="0" smtClean="0">
                <a:solidFill>
                  <a:srgbClr val="000000"/>
                </a:solidFill>
                <a:highlight>
                  <a:srgbClr val="FFFFFF"/>
                </a:highlight>
                <a:latin typeface="Consolas"/>
              </a:rPr>
              <a:t> &lt;</a:t>
            </a:r>
            <a:r>
              <a:rPr lang="en-IN" sz="2200" dirty="0" err="1" smtClean="0">
                <a:solidFill>
                  <a:srgbClr val="0000FF"/>
                </a:solidFill>
                <a:highlight>
                  <a:srgbClr val="FFFFFF"/>
                </a:highlight>
                <a:latin typeface="Consolas"/>
              </a:rPr>
              <a:t>typename</a:t>
            </a:r>
            <a:r>
              <a:rPr lang="en-IN" sz="2200" dirty="0" smtClean="0">
                <a:solidFill>
                  <a:srgbClr val="000000"/>
                </a:solidFill>
                <a:highlight>
                  <a:srgbClr val="FFFFFF"/>
                </a:highlight>
                <a:latin typeface="Consolas"/>
              </a:rPr>
              <a:t> </a:t>
            </a:r>
            <a:r>
              <a:rPr lang="en-IN" sz="2200" dirty="0">
                <a:solidFill>
                  <a:srgbClr val="000000"/>
                </a:solidFill>
                <a:highlight>
                  <a:srgbClr val="FFFFFF"/>
                </a:highlight>
                <a:latin typeface="Consolas"/>
              </a:rPr>
              <a:t>T&gt;</a:t>
            </a:r>
          </a:p>
          <a:p>
            <a:r>
              <a:rPr lang="fr-FR" sz="2200" dirty="0">
                <a:solidFill>
                  <a:srgbClr val="000000"/>
                </a:solidFill>
                <a:highlight>
                  <a:srgbClr val="FFFFFF"/>
                </a:highlight>
                <a:latin typeface="Consolas"/>
              </a:rPr>
              <a:t>T Large(T n1, T n2)</a:t>
            </a:r>
          </a:p>
          <a:p>
            <a:r>
              <a:rPr lang="en-IN" sz="2200" dirty="0" smtClean="0">
                <a:solidFill>
                  <a:srgbClr val="000000"/>
                </a:solidFill>
                <a:highlight>
                  <a:srgbClr val="FFFFFF"/>
                </a:highlight>
                <a:latin typeface="Consolas"/>
              </a:rPr>
              <a:t>{</a:t>
            </a:r>
          </a:p>
          <a:p>
            <a:r>
              <a:rPr lang="en-IN" sz="2200" dirty="0">
                <a:solidFill>
                  <a:srgbClr val="000000"/>
                </a:solidFill>
                <a:highlight>
                  <a:srgbClr val="FFFFFF"/>
                </a:highlight>
                <a:latin typeface="Consolas"/>
              </a:rPr>
              <a:t> </a:t>
            </a:r>
            <a:r>
              <a:rPr lang="pt-BR" sz="2200" dirty="0" smtClean="0">
                <a:solidFill>
                  <a:srgbClr val="0000FF"/>
                </a:solidFill>
                <a:highlight>
                  <a:srgbClr val="FFFFFF"/>
                </a:highlight>
                <a:latin typeface="Consolas"/>
              </a:rPr>
              <a:t>return</a:t>
            </a:r>
            <a:r>
              <a:rPr lang="pt-BR" sz="2200" dirty="0" smtClean="0">
                <a:solidFill>
                  <a:srgbClr val="000000"/>
                </a:solidFill>
                <a:highlight>
                  <a:srgbClr val="FFFFFF"/>
                </a:highlight>
                <a:latin typeface="Consolas"/>
              </a:rPr>
              <a:t> </a:t>
            </a:r>
            <a:r>
              <a:rPr lang="pt-BR" sz="2200" dirty="0">
                <a:solidFill>
                  <a:srgbClr val="000000"/>
                </a:solidFill>
                <a:highlight>
                  <a:srgbClr val="FFFFFF"/>
                </a:highlight>
                <a:latin typeface="Consolas"/>
              </a:rPr>
              <a:t>(n1 &gt; n2) ? n1 : n2;</a:t>
            </a:r>
          </a:p>
          <a:p>
            <a:r>
              <a:rPr lang="en-IN" sz="2200" dirty="0">
                <a:solidFill>
                  <a:srgbClr val="000000"/>
                </a:solidFill>
                <a:highlight>
                  <a:srgbClr val="FFFFFF"/>
                </a:highlight>
                <a:latin typeface="Consolas"/>
              </a:rPr>
              <a:t>}</a:t>
            </a:r>
          </a:p>
          <a:p>
            <a:r>
              <a:rPr lang="en-IN" sz="2200" dirty="0" err="1" smtClean="0">
                <a:solidFill>
                  <a:srgbClr val="0000FF"/>
                </a:solidFill>
                <a:highlight>
                  <a:srgbClr val="FFFFFF"/>
                </a:highlight>
                <a:latin typeface="Consolas"/>
              </a:rPr>
              <a:t>int</a:t>
            </a:r>
            <a:r>
              <a:rPr lang="en-IN" sz="2200" dirty="0" smtClean="0">
                <a:solidFill>
                  <a:srgbClr val="000000"/>
                </a:solidFill>
                <a:highlight>
                  <a:srgbClr val="FFFFFF"/>
                </a:highlight>
                <a:latin typeface="Consolas"/>
              </a:rPr>
              <a:t> </a:t>
            </a:r>
            <a:r>
              <a:rPr lang="en-IN" sz="2200" dirty="0">
                <a:solidFill>
                  <a:srgbClr val="000000"/>
                </a:solidFill>
                <a:highlight>
                  <a:srgbClr val="FFFFFF"/>
                </a:highlight>
                <a:latin typeface="Consolas"/>
              </a:rPr>
              <a:t>main</a:t>
            </a:r>
            <a:r>
              <a:rPr lang="en-IN" sz="2200" dirty="0" smtClean="0">
                <a:solidFill>
                  <a:srgbClr val="000000"/>
                </a:solidFill>
                <a:highlight>
                  <a:srgbClr val="FFFFFF"/>
                </a:highlight>
                <a:latin typeface="Consolas"/>
              </a:rPr>
              <a:t>(){</a:t>
            </a:r>
            <a:endParaRPr lang="en-IN" sz="2200" dirty="0">
              <a:solidFill>
                <a:srgbClr val="000000"/>
              </a:solidFill>
              <a:highlight>
                <a:srgbClr val="FFFFFF"/>
              </a:highlight>
              <a:latin typeface="Consolas"/>
            </a:endParaRPr>
          </a:p>
          <a:p>
            <a:pPr lvl="1"/>
            <a:r>
              <a:rPr lang="en-IN" sz="2200" dirty="0" err="1">
                <a:solidFill>
                  <a:srgbClr val="0000FF"/>
                </a:solidFill>
                <a:highlight>
                  <a:srgbClr val="FFFFFF"/>
                </a:highlight>
                <a:latin typeface="Consolas"/>
              </a:rPr>
              <a:t>int</a:t>
            </a:r>
            <a:r>
              <a:rPr lang="en-IN" sz="2200" dirty="0">
                <a:solidFill>
                  <a:srgbClr val="000000"/>
                </a:solidFill>
                <a:highlight>
                  <a:srgbClr val="FFFFFF"/>
                </a:highlight>
                <a:latin typeface="Consolas"/>
              </a:rPr>
              <a:t> i1, i2</a:t>
            </a:r>
            <a:r>
              <a:rPr lang="en-IN" sz="2200" dirty="0" smtClean="0">
                <a:solidFill>
                  <a:srgbClr val="000000"/>
                </a:solidFill>
                <a:highlight>
                  <a:srgbClr val="FFFFFF"/>
                </a:highlight>
                <a:latin typeface="Consolas"/>
              </a:rPr>
              <a:t>; </a:t>
            </a:r>
            <a:r>
              <a:rPr lang="en-IN" sz="2200" dirty="0" smtClean="0">
                <a:solidFill>
                  <a:srgbClr val="0000FF"/>
                </a:solidFill>
                <a:highlight>
                  <a:srgbClr val="FFFFFF"/>
                </a:highlight>
                <a:latin typeface="Consolas"/>
              </a:rPr>
              <a:t>float</a:t>
            </a:r>
            <a:r>
              <a:rPr lang="en-IN" sz="2200" dirty="0" smtClean="0">
                <a:solidFill>
                  <a:srgbClr val="000000"/>
                </a:solidFill>
                <a:highlight>
                  <a:srgbClr val="FFFFFF"/>
                </a:highlight>
                <a:latin typeface="Consolas"/>
              </a:rPr>
              <a:t> </a:t>
            </a:r>
            <a:r>
              <a:rPr lang="en-IN" sz="2200" dirty="0">
                <a:solidFill>
                  <a:srgbClr val="000000"/>
                </a:solidFill>
                <a:highlight>
                  <a:srgbClr val="FFFFFF"/>
                </a:highlight>
                <a:latin typeface="Consolas"/>
              </a:rPr>
              <a:t>f1, f2</a:t>
            </a:r>
            <a:r>
              <a:rPr lang="en-IN" sz="2200" dirty="0" smtClean="0">
                <a:solidFill>
                  <a:srgbClr val="000000"/>
                </a:solidFill>
                <a:highlight>
                  <a:srgbClr val="FFFFFF"/>
                </a:highlight>
                <a:latin typeface="Consolas"/>
              </a:rPr>
              <a:t>; </a:t>
            </a:r>
            <a:r>
              <a:rPr lang="en-IN" sz="2200" dirty="0" smtClean="0">
                <a:solidFill>
                  <a:srgbClr val="0000FF"/>
                </a:solidFill>
                <a:highlight>
                  <a:srgbClr val="FFFFFF"/>
                </a:highlight>
                <a:latin typeface="Consolas"/>
              </a:rPr>
              <a:t>char</a:t>
            </a:r>
            <a:r>
              <a:rPr lang="en-IN" sz="2200" dirty="0" smtClean="0">
                <a:solidFill>
                  <a:srgbClr val="000000"/>
                </a:solidFill>
                <a:highlight>
                  <a:srgbClr val="FFFFFF"/>
                </a:highlight>
                <a:latin typeface="Consolas"/>
              </a:rPr>
              <a:t> </a:t>
            </a:r>
            <a:r>
              <a:rPr lang="en-IN" sz="2200" dirty="0">
                <a:solidFill>
                  <a:srgbClr val="000000"/>
                </a:solidFill>
                <a:highlight>
                  <a:srgbClr val="FFFFFF"/>
                </a:highlight>
                <a:latin typeface="Consolas"/>
              </a:rPr>
              <a:t>c1, c2;</a:t>
            </a:r>
          </a:p>
          <a:p>
            <a:pPr lvl="1"/>
            <a:r>
              <a:rPr lang="en-IN" sz="2200" dirty="0" err="1" smtClean="0">
                <a:solidFill>
                  <a:srgbClr val="000000"/>
                </a:solidFill>
                <a:highlight>
                  <a:srgbClr val="FFFFFF"/>
                </a:highlight>
                <a:latin typeface="Consolas"/>
              </a:rPr>
              <a:t>cout</a:t>
            </a:r>
            <a:r>
              <a:rPr lang="en-IN" sz="2200" dirty="0" smtClean="0">
                <a:solidFill>
                  <a:srgbClr val="000000"/>
                </a:solidFill>
                <a:highlight>
                  <a:srgbClr val="FFFFFF"/>
                </a:highlight>
                <a:latin typeface="Consolas"/>
              </a:rPr>
              <a:t> </a:t>
            </a:r>
            <a:r>
              <a:rPr lang="en-IN" sz="2200" dirty="0">
                <a:solidFill>
                  <a:srgbClr val="000000"/>
                </a:solidFill>
                <a:highlight>
                  <a:srgbClr val="FFFFFF"/>
                </a:highlight>
                <a:latin typeface="Consolas"/>
              </a:rPr>
              <a:t>&lt;&lt; </a:t>
            </a:r>
            <a:r>
              <a:rPr lang="en-IN" sz="2200" dirty="0">
                <a:solidFill>
                  <a:srgbClr val="A31515"/>
                </a:solidFill>
                <a:highlight>
                  <a:srgbClr val="FFFFFF"/>
                </a:highlight>
                <a:latin typeface="Consolas"/>
              </a:rPr>
              <a:t>"Enter two integers:\n"</a:t>
            </a:r>
            <a:r>
              <a:rPr lang="en-IN" sz="2200" dirty="0">
                <a:solidFill>
                  <a:srgbClr val="000000"/>
                </a:solidFill>
                <a:highlight>
                  <a:srgbClr val="FFFFFF"/>
                </a:highlight>
                <a:latin typeface="Consolas"/>
              </a:rPr>
              <a:t>;</a:t>
            </a:r>
          </a:p>
          <a:p>
            <a:pPr lvl="1"/>
            <a:r>
              <a:rPr lang="en-IN" sz="2200" dirty="0" err="1">
                <a:solidFill>
                  <a:srgbClr val="000000"/>
                </a:solidFill>
                <a:highlight>
                  <a:srgbClr val="FFFFFF"/>
                </a:highlight>
                <a:latin typeface="Consolas"/>
              </a:rPr>
              <a:t>cin</a:t>
            </a:r>
            <a:r>
              <a:rPr lang="en-IN" sz="2200" dirty="0">
                <a:solidFill>
                  <a:srgbClr val="000000"/>
                </a:solidFill>
                <a:highlight>
                  <a:srgbClr val="FFFFFF"/>
                </a:highlight>
                <a:latin typeface="Consolas"/>
              </a:rPr>
              <a:t> &gt;&gt; i1 &gt;&gt; i2;</a:t>
            </a:r>
          </a:p>
          <a:p>
            <a:pPr lvl="1"/>
            <a:r>
              <a:rPr lang="en-IN" sz="2200" dirty="0" err="1">
                <a:solidFill>
                  <a:srgbClr val="000000"/>
                </a:solidFill>
                <a:highlight>
                  <a:srgbClr val="FFFFFF"/>
                </a:highlight>
                <a:latin typeface="Consolas"/>
              </a:rPr>
              <a:t>cout</a:t>
            </a:r>
            <a:r>
              <a:rPr lang="en-IN" sz="2200" dirty="0">
                <a:solidFill>
                  <a:srgbClr val="000000"/>
                </a:solidFill>
                <a:highlight>
                  <a:srgbClr val="FFFFFF"/>
                </a:highlight>
                <a:latin typeface="Consolas"/>
              </a:rPr>
              <a:t> &lt;&lt; Large(i1, i2) &lt;&lt;</a:t>
            </a:r>
            <a:r>
              <a:rPr lang="en-IN" sz="2200" dirty="0">
                <a:solidFill>
                  <a:srgbClr val="A31515"/>
                </a:solidFill>
                <a:highlight>
                  <a:srgbClr val="FFFFFF"/>
                </a:highlight>
                <a:latin typeface="Consolas"/>
              </a:rPr>
              <a:t>" is larger."</a:t>
            </a:r>
            <a:r>
              <a:rPr lang="en-IN" sz="2200" dirty="0">
                <a:solidFill>
                  <a:srgbClr val="000000"/>
                </a:solidFill>
                <a:highlight>
                  <a:srgbClr val="FFFFFF"/>
                </a:highlight>
                <a:latin typeface="Consolas"/>
              </a:rPr>
              <a:t> &lt;&lt; </a:t>
            </a:r>
            <a:r>
              <a:rPr lang="en-IN" sz="2200" dirty="0" err="1">
                <a:solidFill>
                  <a:srgbClr val="000000"/>
                </a:solidFill>
                <a:highlight>
                  <a:srgbClr val="FFFFFF"/>
                </a:highlight>
                <a:latin typeface="Consolas"/>
              </a:rPr>
              <a:t>endl</a:t>
            </a:r>
            <a:r>
              <a:rPr lang="en-IN" sz="2200" dirty="0">
                <a:solidFill>
                  <a:srgbClr val="000000"/>
                </a:solidFill>
                <a:highlight>
                  <a:srgbClr val="FFFFFF"/>
                </a:highlight>
                <a:latin typeface="Consolas"/>
              </a:rPr>
              <a:t>;</a:t>
            </a:r>
          </a:p>
          <a:p>
            <a:pPr lvl="1"/>
            <a:r>
              <a:rPr lang="en-IN" sz="2200" dirty="0" err="1" smtClean="0">
                <a:solidFill>
                  <a:srgbClr val="000000"/>
                </a:solidFill>
                <a:highlight>
                  <a:srgbClr val="FFFFFF"/>
                </a:highlight>
                <a:latin typeface="Consolas"/>
              </a:rPr>
              <a:t>cout</a:t>
            </a:r>
            <a:r>
              <a:rPr lang="en-IN" sz="2200" dirty="0" smtClean="0">
                <a:solidFill>
                  <a:srgbClr val="000000"/>
                </a:solidFill>
                <a:highlight>
                  <a:srgbClr val="FFFFFF"/>
                </a:highlight>
                <a:latin typeface="Consolas"/>
              </a:rPr>
              <a:t> </a:t>
            </a:r>
            <a:r>
              <a:rPr lang="en-IN" sz="2200" dirty="0">
                <a:solidFill>
                  <a:srgbClr val="000000"/>
                </a:solidFill>
                <a:highlight>
                  <a:srgbClr val="FFFFFF"/>
                </a:highlight>
                <a:latin typeface="Consolas"/>
              </a:rPr>
              <a:t>&lt;&lt; </a:t>
            </a:r>
            <a:r>
              <a:rPr lang="en-IN" sz="2200" dirty="0">
                <a:solidFill>
                  <a:srgbClr val="A31515"/>
                </a:solidFill>
                <a:highlight>
                  <a:srgbClr val="FFFFFF"/>
                </a:highlight>
                <a:latin typeface="Consolas"/>
              </a:rPr>
              <a:t>"\</a:t>
            </a:r>
            <a:r>
              <a:rPr lang="en-IN" sz="2200" dirty="0" err="1">
                <a:solidFill>
                  <a:srgbClr val="A31515"/>
                </a:solidFill>
                <a:highlight>
                  <a:srgbClr val="FFFFFF"/>
                </a:highlight>
                <a:latin typeface="Consolas"/>
              </a:rPr>
              <a:t>nEnter</a:t>
            </a:r>
            <a:r>
              <a:rPr lang="en-IN" sz="2200" dirty="0">
                <a:solidFill>
                  <a:srgbClr val="A31515"/>
                </a:solidFill>
                <a:highlight>
                  <a:srgbClr val="FFFFFF"/>
                </a:highlight>
                <a:latin typeface="Consolas"/>
              </a:rPr>
              <a:t> two floating-point numbers:\n"</a:t>
            </a:r>
            <a:r>
              <a:rPr lang="en-IN" sz="2200" dirty="0">
                <a:solidFill>
                  <a:srgbClr val="000000"/>
                </a:solidFill>
                <a:highlight>
                  <a:srgbClr val="FFFFFF"/>
                </a:highlight>
                <a:latin typeface="Consolas"/>
              </a:rPr>
              <a:t>;</a:t>
            </a:r>
          </a:p>
          <a:p>
            <a:pPr lvl="1"/>
            <a:r>
              <a:rPr lang="en-IN" sz="2200" dirty="0" err="1">
                <a:solidFill>
                  <a:srgbClr val="000000"/>
                </a:solidFill>
                <a:highlight>
                  <a:srgbClr val="FFFFFF"/>
                </a:highlight>
                <a:latin typeface="Consolas"/>
              </a:rPr>
              <a:t>cin</a:t>
            </a:r>
            <a:r>
              <a:rPr lang="en-IN" sz="2200" dirty="0">
                <a:solidFill>
                  <a:srgbClr val="000000"/>
                </a:solidFill>
                <a:highlight>
                  <a:srgbClr val="FFFFFF"/>
                </a:highlight>
                <a:latin typeface="Consolas"/>
              </a:rPr>
              <a:t> &gt;&gt; f1 &gt;&gt; f2;</a:t>
            </a:r>
          </a:p>
          <a:p>
            <a:pPr lvl="1"/>
            <a:r>
              <a:rPr lang="en-IN" sz="2200" dirty="0" err="1">
                <a:solidFill>
                  <a:srgbClr val="000000"/>
                </a:solidFill>
                <a:highlight>
                  <a:srgbClr val="FFFFFF"/>
                </a:highlight>
                <a:latin typeface="Consolas"/>
              </a:rPr>
              <a:t>cout</a:t>
            </a:r>
            <a:r>
              <a:rPr lang="en-IN" sz="2200" dirty="0">
                <a:solidFill>
                  <a:srgbClr val="000000"/>
                </a:solidFill>
                <a:highlight>
                  <a:srgbClr val="FFFFFF"/>
                </a:highlight>
                <a:latin typeface="Consolas"/>
              </a:rPr>
              <a:t> &lt;&lt; Large(f1, f2) &lt;&lt;</a:t>
            </a:r>
            <a:r>
              <a:rPr lang="en-IN" sz="2200" dirty="0">
                <a:solidFill>
                  <a:srgbClr val="A31515"/>
                </a:solidFill>
                <a:highlight>
                  <a:srgbClr val="FFFFFF"/>
                </a:highlight>
                <a:latin typeface="Consolas"/>
              </a:rPr>
              <a:t>" is larger."</a:t>
            </a:r>
            <a:r>
              <a:rPr lang="en-IN" sz="2200" dirty="0">
                <a:solidFill>
                  <a:srgbClr val="000000"/>
                </a:solidFill>
                <a:highlight>
                  <a:srgbClr val="FFFFFF"/>
                </a:highlight>
                <a:latin typeface="Consolas"/>
              </a:rPr>
              <a:t> &lt;&lt; </a:t>
            </a:r>
            <a:r>
              <a:rPr lang="en-IN" sz="2200" dirty="0" err="1">
                <a:solidFill>
                  <a:srgbClr val="000000"/>
                </a:solidFill>
                <a:highlight>
                  <a:srgbClr val="FFFFFF"/>
                </a:highlight>
                <a:latin typeface="Consolas"/>
              </a:rPr>
              <a:t>endl</a:t>
            </a:r>
            <a:r>
              <a:rPr lang="en-IN" sz="2200" dirty="0">
                <a:solidFill>
                  <a:srgbClr val="000000"/>
                </a:solidFill>
                <a:highlight>
                  <a:srgbClr val="FFFFFF"/>
                </a:highlight>
                <a:latin typeface="Consolas"/>
              </a:rPr>
              <a:t>;</a:t>
            </a:r>
          </a:p>
          <a:p>
            <a:pPr lvl="1"/>
            <a:r>
              <a:rPr lang="en-IN" sz="2200" dirty="0" err="1" smtClean="0">
                <a:solidFill>
                  <a:srgbClr val="000000"/>
                </a:solidFill>
                <a:highlight>
                  <a:srgbClr val="FFFFFF"/>
                </a:highlight>
                <a:latin typeface="Consolas"/>
              </a:rPr>
              <a:t>cout</a:t>
            </a:r>
            <a:r>
              <a:rPr lang="en-IN" sz="2200" dirty="0" smtClean="0">
                <a:solidFill>
                  <a:srgbClr val="000000"/>
                </a:solidFill>
                <a:highlight>
                  <a:srgbClr val="FFFFFF"/>
                </a:highlight>
                <a:latin typeface="Consolas"/>
              </a:rPr>
              <a:t> </a:t>
            </a:r>
            <a:r>
              <a:rPr lang="en-IN" sz="2200" dirty="0">
                <a:solidFill>
                  <a:srgbClr val="000000"/>
                </a:solidFill>
                <a:highlight>
                  <a:srgbClr val="FFFFFF"/>
                </a:highlight>
                <a:latin typeface="Consolas"/>
              </a:rPr>
              <a:t>&lt;&lt; </a:t>
            </a:r>
            <a:r>
              <a:rPr lang="en-IN" sz="2200" dirty="0">
                <a:solidFill>
                  <a:srgbClr val="A31515"/>
                </a:solidFill>
                <a:highlight>
                  <a:srgbClr val="FFFFFF"/>
                </a:highlight>
                <a:latin typeface="Consolas"/>
              </a:rPr>
              <a:t>"\</a:t>
            </a:r>
            <a:r>
              <a:rPr lang="en-IN" sz="2200" dirty="0" err="1">
                <a:solidFill>
                  <a:srgbClr val="A31515"/>
                </a:solidFill>
                <a:highlight>
                  <a:srgbClr val="FFFFFF"/>
                </a:highlight>
                <a:latin typeface="Consolas"/>
              </a:rPr>
              <a:t>nEnter</a:t>
            </a:r>
            <a:r>
              <a:rPr lang="en-IN" sz="2200" dirty="0">
                <a:solidFill>
                  <a:srgbClr val="A31515"/>
                </a:solidFill>
                <a:highlight>
                  <a:srgbClr val="FFFFFF"/>
                </a:highlight>
                <a:latin typeface="Consolas"/>
              </a:rPr>
              <a:t> two characters:\n"</a:t>
            </a:r>
            <a:r>
              <a:rPr lang="en-IN" sz="2200" dirty="0">
                <a:solidFill>
                  <a:srgbClr val="000000"/>
                </a:solidFill>
                <a:highlight>
                  <a:srgbClr val="FFFFFF"/>
                </a:highlight>
                <a:latin typeface="Consolas"/>
              </a:rPr>
              <a:t>;</a:t>
            </a:r>
          </a:p>
          <a:p>
            <a:pPr lvl="1"/>
            <a:r>
              <a:rPr lang="en-IN" sz="2200" dirty="0" err="1">
                <a:solidFill>
                  <a:srgbClr val="000000"/>
                </a:solidFill>
                <a:highlight>
                  <a:srgbClr val="FFFFFF"/>
                </a:highlight>
                <a:latin typeface="Consolas"/>
              </a:rPr>
              <a:t>cin</a:t>
            </a:r>
            <a:r>
              <a:rPr lang="en-IN" sz="2200" dirty="0">
                <a:solidFill>
                  <a:srgbClr val="000000"/>
                </a:solidFill>
                <a:highlight>
                  <a:srgbClr val="FFFFFF"/>
                </a:highlight>
                <a:latin typeface="Consolas"/>
              </a:rPr>
              <a:t> &gt;&gt; c1 &gt;&gt; c2;</a:t>
            </a:r>
          </a:p>
          <a:p>
            <a:pPr lvl="1"/>
            <a:r>
              <a:rPr lang="en-IN" sz="2200" dirty="0" err="1">
                <a:solidFill>
                  <a:srgbClr val="000000"/>
                </a:solidFill>
                <a:highlight>
                  <a:srgbClr val="FFFFFF"/>
                </a:highlight>
                <a:latin typeface="Consolas"/>
              </a:rPr>
              <a:t>cout</a:t>
            </a:r>
            <a:r>
              <a:rPr lang="en-IN" sz="2200" dirty="0">
                <a:solidFill>
                  <a:srgbClr val="000000"/>
                </a:solidFill>
                <a:highlight>
                  <a:srgbClr val="FFFFFF"/>
                </a:highlight>
                <a:latin typeface="Consolas"/>
              </a:rPr>
              <a:t> &lt;&lt; Large(c1, c2) &lt;&lt; </a:t>
            </a:r>
            <a:r>
              <a:rPr lang="en-IN" sz="2200" dirty="0">
                <a:solidFill>
                  <a:srgbClr val="A31515"/>
                </a:solidFill>
                <a:highlight>
                  <a:srgbClr val="FFFFFF"/>
                </a:highlight>
                <a:latin typeface="Consolas"/>
              </a:rPr>
              <a:t>" has larger ASCII value."</a:t>
            </a:r>
            <a:r>
              <a:rPr lang="en-IN" sz="2200" dirty="0">
                <a:solidFill>
                  <a:srgbClr val="000000"/>
                </a:solidFill>
                <a:highlight>
                  <a:srgbClr val="FFFFFF"/>
                </a:highlight>
                <a:latin typeface="Consolas"/>
              </a:rPr>
              <a:t>;</a:t>
            </a:r>
          </a:p>
          <a:p>
            <a:r>
              <a:rPr lang="en-IN" sz="2200" dirty="0" smtClean="0">
                <a:solidFill>
                  <a:srgbClr val="000000"/>
                </a:solidFill>
                <a:highlight>
                  <a:srgbClr val="FFFFFF"/>
                </a:highlight>
                <a:latin typeface="Consolas"/>
              </a:rPr>
              <a:t>}</a:t>
            </a:r>
            <a:endParaRPr lang="en-IN" sz="2200" dirty="0"/>
          </a:p>
        </p:txBody>
      </p:sp>
      <p:sp>
        <p:nvSpPr>
          <p:cNvPr id="4" name="Rounded Rectangular Callout 3"/>
          <p:cNvSpPr/>
          <p:nvPr/>
        </p:nvSpPr>
        <p:spPr>
          <a:xfrm>
            <a:off x="4535996" y="94812"/>
            <a:ext cx="4536504" cy="2304256"/>
          </a:xfrm>
          <a:prstGeom prst="wedgeRoundRectCallout">
            <a:avLst>
              <a:gd name="adj1" fmla="val -73427"/>
              <a:gd name="adj2" fmla="val -17654"/>
              <a:gd name="adj3" fmla="val 16667"/>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itchFamily="2" charset="2"/>
              <a:buChar char="§"/>
            </a:pPr>
            <a:r>
              <a:rPr lang="en-IN" sz="2300" dirty="0">
                <a:solidFill>
                  <a:schemeClr val="tx1"/>
                </a:solidFill>
              </a:rPr>
              <a:t>T is a </a:t>
            </a:r>
            <a:r>
              <a:rPr lang="en-IN" sz="2300" b="1" dirty="0">
                <a:solidFill>
                  <a:schemeClr val="tx2"/>
                </a:solidFill>
              </a:rPr>
              <a:t>template</a:t>
            </a:r>
            <a:r>
              <a:rPr lang="en-IN" sz="2300" dirty="0">
                <a:solidFill>
                  <a:schemeClr val="tx1"/>
                </a:solidFill>
              </a:rPr>
              <a:t> argument that accepts different data </a:t>
            </a:r>
            <a:r>
              <a:rPr lang="en-IN" sz="2300" dirty="0" smtClean="0">
                <a:solidFill>
                  <a:schemeClr val="tx1"/>
                </a:solidFill>
              </a:rPr>
              <a:t>types</a:t>
            </a:r>
          </a:p>
          <a:p>
            <a:pPr marL="342900" indent="-342900">
              <a:buClr>
                <a:schemeClr val="tx1">
                  <a:lumMod val="95000"/>
                  <a:lumOff val="5000"/>
                </a:schemeClr>
              </a:buClr>
              <a:buFont typeface="Wingdings" pitchFamily="2" charset="2"/>
              <a:buChar char="§"/>
            </a:pPr>
            <a:r>
              <a:rPr lang="en-IN" sz="2300" b="1" dirty="0" err="1">
                <a:solidFill>
                  <a:schemeClr val="tx2"/>
                </a:solidFill>
              </a:rPr>
              <a:t>typename</a:t>
            </a:r>
            <a:r>
              <a:rPr lang="en-IN" sz="2300" b="1" dirty="0">
                <a:solidFill>
                  <a:schemeClr val="tx2"/>
                </a:solidFill>
              </a:rPr>
              <a:t> </a:t>
            </a:r>
            <a:r>
              <a:rPr lang="en-IN" sz="2300" dirty="0">
                <a:solidFill>
                  <a:schemeClr val="tx1"/>
                </a:solidFill>
              </a:rPr>
              <a:t> is a </a:t>
            </a:r>
            <a:r>
              <a:rPr lang="en-IN" sz="2300" dirty="0" smtClean="0">
                <a:solidFill>
                  <a:schemeClr val="tx1"/>
                </a:solidFill>
              </a:rPr>
              <a:t>keyword</a:t>
            </a:r>
          </a:p>
          <a:p>
            <a:pPr marL="342900" indent="-342900">
              <a:buFont typeface="Wingdings" pitchFamily="2" charset="2"/>
              <a:buChar char="§"/>
            </a:pPr>
            <a:r>
              <a:rPr lang="en-IN" sz="2300" dirty="0">
                <a:solidFill>
                  <a:schemeClr val="tx1"/>
                </a:solidFill>
              </a:rPr>
              <a:t>You can also use </a:t>
            </a:r>
            <a:r>
              <a:rPr lang="en-IN" sz="2300" dirty="0" smtClean="0">
                <a:solidFill>
                  <a:schemeClr val="tx1"/>
                </a:solidFill>
              </a:rPr>
              <a:t> keyword</a:t>
            </a:r>
            <a:r>
              <a:rPr lang="en-IN" sz="2300" dirty="0">
                <a:solidFill>
                  <a:schemeClr val="tx1"/>
                </a:solidFill>
              </a:rPr>
              <a:t> </a:t>
            </a:r>
            <a:r>
              <a:rPr lang="en-IN" sz="2300" b="1" dirty="0">
                <a:solidFill>
                  <a:schemeClr val="tx2"/>
                </a:solidFill>
              </a:rPr>
              <a:t>class</a:t>
            </a:r>
            <a:r>
              <a:rPr lang="en-IN" sz="2300" dirty="0">
                <a:solidFill>
                  <a:schemeClr val="tx1"/>
                </a:solidFill>
              </a:rPr>
              <a:t> instead of </a:t>
            </a:r>
            <a:r>
              <a:rPr lang="en-IN" sz="2300" b="1" dirty="0" err="1">
                <a:solidFill>
                  <a:schemeClr val="tx2"/>
                </a:solidFill>
              </a:rPr>
              <a:t>typename</a:t>
            </a:r>
            <a:endParaRPr lang="en-IN" sz="2300" dirty="0">
              <a:solidFill>
                <a:schemeClr val="tx1"/>
              </a:solidFill>
            </a:endParaRPr>
          </a:p>
        </p:txBody>
      </p:sp>
      <p:sp>
        <p:nvSpPr>
          <p:cNvPr id="5" name="Rectangle 4"/>
          <p:cNvSpPr/>
          <p:nvPr/>
        </p:nvSpPr>
        <p:spPr>
          <a:xfrm>
            <a:off x="143508" y="812488"/>
            <a:ext cx="331236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6231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17" end="17"/>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Template</a:t>
            </a:r>
            <a:endParaRPr lang="en-IN" dirty="0"/>
          </a:p>
        </p:txBody>
      </p:sp>
      <p:sp>
        <p:nvSpPr>
          <p:cNvPr id="3" name="Content Placeholder 2"/>
          <p:cNvSpPr>
            <a:spLocks noGrp="1"/>
          </p:cNvSpPr>
          <p:nvPr>
            <p:ph idx="1"/>
          </p:nvPr>
        </p:nvSpPr>
        <p:spPr/>
        <p:txBody>
          <a:bodyPr/>
          <a:lstStyle/>
          <a:p>
            <a:pPr algn="just"/>
            <a:r>
              <a:rPr lang="en-IN" dirty="0"/>
              <a:t>Sometimes, you need a class implementation that is same for all classes, only the data types used are different.</a:t>
            </a:r>
          </a:p>
          <a:p>
            <a:pPr algn="just"/>
            <a:r>
              <a:rPr lang="en-IN" dirty="0" smtClean="0"/>
              <a:t>Normally, you would need to create a different class for each data type OR create different member variables and functions within a single class.</a:t>
            </a:r>
            <a:endParaRPr lang="en-IN" dirty="0"/>
          </a:p>
        </p:txBody>
      </p:sp>
      <p:sp>
        <p:nvSpPr>
          <p:cNvPr id="4" name="Rectangle 3"/>
          <p:cNvSpPr/>
          <p:nvPr/>
        </p:nvSpPr>
        <p:spPr>
          <a:xfrm>
            <a:off x="71500" y="3176972"/>
            <a:ext cx="4284476" cy="3139321"/>
          </a:xfrm>
          <a:prstGeom prst="rect">
            <a:avLst/>
          </a:prstGeom>
        </p:spPr>
        <p:txBody>
          <a:bodyPr wrap="square">
            <a:spAutoFit/>
          </a:bodyPr>
          <a:lstStyle/>
          <a:p>
            <a:r>
              <a:rPr lang="en-IN" sz="2200" dirty="0" smtClean="0">
                <a:highlight>
                  <a:srgbClr val="FFFFFF"/>
                </a:highlight>
                <a:latin typeface="Consolas"/>
              </a:rPr>
              <a:t>Syntax Class Template:</a:t>
            </a:r>
          </a:p>
          <a:p>
            <a:r>
              <a:rPr lang="en-IN" sz="2200" dirty="0" smtClean="0">
                <a:solidFill>
                  <a:srgbClr val="0000FF"/>
                </a:solidFill>
                <a:highlight>
                  <a:srgbClr val="FFFFFF"/>
                </a:highlight>
                <a:latin typeface="Consolas"/>
              </a:rPr>
              <a:t>template</a:t>
            </a:r>
            <a:r>
              <a:rPr lang="en-IN" sz="2200" dirty="0" smtClean="0">
                <a:solidFill>
                  <a:srgbClr val="000000"/>
                </a:solidFill>
                <a:highlight>
                  <a:srgbClr val="FFFFFF"/>
                </a:highlight>
                <a:latin typeface="Consolas"/>
              </a:rPr>
              <a:t> </a:t>
            </a:r>
            <a:r>
              <a:rPr lang="en-IN" sz="2200" dirty="0">
                <a:solidFill>
                  <a:srgbClr val="000000"/>
                </a:solidFill>
                <a:highlight>
                  <a:srgbClr val="FFFFFF"/>
                </a:highlight>
                <a:latin typeface="Consolas"/>
              </a:rPr>
              <a:t>&lt;</a:t>
            </a:r>
            <a:r>
              <a:rPr lang="en-IN" sz="2200" dirty="0">
                <a:solidFill>
                  <a:srgbClr val="0000FF"/>
                </a:solidFill>
                <a:highlight>
                  <a:srgbClr val="FFFFFF"/>
                </a:highlight>
                <a:latin typeface="Consolas"/>
              </a:rPr>
              <a:t>class</a:t>
            </a:r>
            <a:r>
              <a:rPr lang="en-IN" sz="2200" dirty="0">
                <a:solidFill>
                  <a:srgbClr val="000000"/>
                </a:solidFill>
                <a:highlight>
                  <a:srgbClr val="FFFFFF"/>
                </a:highlight>
                <a:latin typeface="Consolas"/>
              </a:rPr>
              <a:t> T&gt;</a:t>
            </a:r>
          </a:p>
          <a:p>
            <a:r>
              <a:rPr lang="en-IN" sz="2200" dirty="0">
                <a:solidFill>
                  <a:srgbClr val="0000FF"/>
                </a:solidFill>
                <a:highlight>
                  <a:srgbClr val="FFFFFF"/>
                </a:highlight>
                <a:latin typeface="Consolas"/>
              </a:rPr>
              <a:t>class</a:t>
            </a:r>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className</a:t>
            </a:r>
            <a:endParaRPr lang="en-IN" sz="2200" dirty="0">
              <a:solidFill>
                <a:srgbClr val="000000"/>
              </a:solidFill>
              <a:highlight>
                <a:srgbClr val="FFFFFF"/>
              </a:highlight>
              <a:latin typeface="Consolas"/>
            </a:endParaRPr>
          </a:p>
          <a:p>
            <a:r>
              <a:rPr lang="en-IN" sz="2200" dirty="0">
                <a:solidFill>
                  <a:srgbClr val="000000"/>
                </a:solidFill>
                <a:highlight>
                  <a:srgbClr val="FFFFFF"/>
                </a:highlight>
                <a:latin typeface="Consolas"/>
              </a:rPr>
              <a:t>{</a:t>
            </a:r>
          </a:p>
          <a:p>
            <a:r>
              <a:rPr lang="en-IN" sz="2200" dirty="0">
                <a:solidFill>
                  <a:srgbClr val="000000"/>
                </a:solidFill>
                <a:highlight>
                  <a:srgbClr val="FFFFFF"/>
                </a:highlight>
                <a:latin typeface="Consolas"/>
              </a:rPr>
              <a:t>   ... .. ...</a:t>
            </a:r>
          </a:p>
          <a:p>
            <a:r>
              <a:rPr lang="en-IN" sz="2200" dirty="0">
                <a:solidFill>
                  <a:srgbClr val="0000FF"/>
                </a:solidFill>
                <a:highlight>
                  <a:srgbClr val="FFFFFF"/>
                </a:highlight>
                <a:latin typeface="Consolas"/>
              </a:rPr>
              <a:t>public</a:t>
            </a:r>
            <a:r>
              <a:rPr lang="en-IN" sz="2200" dirty="0">
                <a:solidFill>
                  <a:srgbClr val="000000"/>
                </a:solidFill>
                <a:highlight>
                  <a:srgbClr val="FFFFFF"/>
                </a:highlight>
                <a:latin typeface="Consolas"/>
              </a:rPr>
              <a:t>:</a:t>
            </a:r>
          </a:p>
          <a:p>
            <a:r>
              <a:rPr lang="en-IN" sz="2200" dirty="0">
                <a:solidFill>
                  <a:srgbClr val="000000"/>
                </a:solidFill>
                <a:highlight>
                  <a:srgbClr val="FFFFFF"/>
                </a:highlight>
                <a:latin typeface="Consolas"/>
              </a:rPr>
              <a:t>   T </a:t>
            </a:r>
            <a:r>
              <a:rPr lang="en-IN" sz="2200" dirty="0" err="1">
                <a:solidFill>
                  <a:srgbClr val="000000"/>
                </a:solidFill>
                <a:highlight>
                  <a:srgbClr val="FFFFFF"/>
                </a:highlight>
                <a:latin typeface="Consolas"/>
              </a:rPr>
              <a:t>var</a:t>
            </a:r>
            <a:r>
              <a:rPr lang="en-IN" sz="2200" dirty="0">
                <a:solidFill>
                  <a:srgbClr val="000000"/>
                </a:solidFill>
                <a:highlight>
                  <a:srgbClr val="FFFFFF"/>
                </a:highlight>
                <a:latin typeface="Consolas"/>
              </a:rPr>
              <a:t>;</a:t>
            </a:r>
          </a:p>
          <a:p>
            <a:r>
              <a:rPr lang="en-IN" sz="2200" dirty="0">
                <a:solidFill>
                  <a:srgbClr val="000000"/>
                </a:solidFill>
                <a:highlight>
                  <a:srgbClr val="FFFFFF"/>
                </a:highlight>
                <a:latin typeface="Consolas"/>
              </a:rPr>
              <a:t>   T </a:t>
            </a:r>
            <a:r>
              <a:rPr lang="en-IN" sz="2200" dirty="0" err="1">
                <a:solidFill>
                  <a:srgbClr val="000000"/>
                </a:solidFill>
                <a:highlight>
                  <a:srgbClr val="FFFFFF"/>
                </a:highlight>
                <a:latin typeface="Consolas"/>
              </a:rPr>
              <a:t>someOperation</a:t>
            </a:r>
            <a:r>
              <a:rPr lang="en-IN" sz="2200" dirty="0">
                <a:solidFill>
                  <a:srgbClr val="000000"/>
                </a:solidFill>
                <a:highlight>
                  <a:srgbClr val="FFFFFF"/>
                </a:highlight>
                <a:latin typeface="Consolas"/>
              </a:rPr>
              <a:t>(T </a:t>
            </a:r>
            <a:r>
              <a:rPr lang="en-IN" sz="2200" dirty="0" err="1">
                <a:solidFill>
                  <a:srgbClr val="000000"/>
                </a:solidFill>
                <a:highlight>
                  <a:srgbClr val="FFFFFF"/>
                </a:highlight>
                <a:latin typeface="Consolas"/>
              </a:rPr>
              <a:t>arg</a:t>
            </a:r>
            <a:r>
              <a:rPr lang="en-IN" sz="2200" dirty="0">
                <a:solidFill>
                  <a:srgbClr val="000000"/>
                </a:solidFill>
                <a:highlight>
                  <a:srgbClr val="FFFFFF"/>
                </a:highlight>
                <a:latin typeface="Consolas"/>
              </a:rPr>
              <a:t>);</a:t>
            </a:r>
          </a:p>
          <a:p>
            <a:r>
              <a:rPr lang="en-IN" sz="2200" dirty="0" smtClean="0">
                <a:solidFill>
                  <a:srgbClr val="000000"/>
                </a:solidFill>
                <a:highlight>
                  <a:srgbClr val="FFFFFF"/>
                </a:highlight>
                <a:latin typeface="Consolas"/>
              </a:rPr>
              <a:t>};</a:t>
            </a:r>
            <a:endParaRPr lang="en-IN" sz="2200" dirty="0"/>
          </a:p>
        </p:txBody>
      </p:sp>
      <p:sp>
        <p:nvSpPr>
          <p:cNvPr id="7" name="Rectangle 6"/>
          <p:cNvSpPr/>
          <p:nvPr/>
        </p:nvSpPr>
        <p:spPr>
          <a:xfrm>
            <a:off x="4319464" y="3173416"/>
            <a:ext cx="4824536" cy="2123658"/>
          </a:xfrm>
          <a:prstGeom prst="rect">
            <a:avLst/>
          </a:prstGeom>
        </p:spPr>
        <p:txBody>
          <a:bodyPr wrap="square">
            <a:spAutoFit/>
          </a:bodyPr>
          <a:lstStyle/>
          <a:p>
            <a:r>
              <a:rPr lang="en-IN" sz="2200" dirty="0">
                <a:highlight>
                  <a:srgbClr val="FFFFFF"/>
                </a:highlight>
                <a:latin typeface="Consolas"/>
              </a:rPr>
              <a:t>Syntax </a:t>
            </a:r>
            <a:r>
              <a:rPr lang="en-IN" sz="2200" dirty="0" smtClean="0">
                <a:highlight>
                  <a:srgbClr val="FFFFFF"/>
                </a:highlight>
                <a:latin typeface="Consolas"/>
              </a:rPr>
              <a:t>Function Template:</a:t>
            </a:r>
            <a:endParaRPr lang="en-IN" sz="2200" dirty="0">
              <a:highlight>
                <a:srgbClr val="FFFFFF"/>
              </a:highlight>
              <a:latin typeface="Consolas"/>
            </a:endParaRPr>
          </a:p>
          <a:p>
            <a:endParaRPr lang="en-IN" sz="2200" dirty="0" smtClean="0">
              <a:solidFill>
                <a:srgbClr val="0000FF"/>
              </a:solidFill>
              <a:highlight>
                <a:srgbClr val="FFFFFF"/>
              </a:highlight>
              <a:latin typeface="Consolas"/>
            </a:endParaRPr>
          </a:p>
          <a:p>
            <a:r>
              <a:rPr lang="en-IN" sz="2200" dirty="0" smtClean="0">
                <a:solidFill>
                  <a:srgbClr val="0000FF"/>
                </a:solidFill>
                <a:highlight>
                  <a:srgbClr val="FFFFFF"/>
                </a:highlight>
                <a:latin typeface="Consolas"/>
              </a:rPr>
              <a:t>template</a:t>
            </a:r>
            <a:r>
              <a:rPr lang="en-IN" sz="2200" dirty="0" smtClean="0">
                <a:solidFill>
                  <a:srgbClr val="000000"/>
                </a:solidFill>
                <a:highlight>
                  <a:srgbClr val="FFFFFF"/>
                </a:highlight>
                <a:latin typeface="Consolas"/>
              </a:rPr>
              <a:t>&lt;</a:t>
            </a:r>
            <a:r>
              <a:rPr lang="en-IN" sz="2200" dirty="0" err="1" smtClean="0">
                <a:solidFill>
                  <a:srgbClr val="0000FF"/>
                </a:solidFill>
                <a:highlight>
                  <a:srgbClr val="FFFFFF"/>
                </a:highlight>
                <a:latin typeface="Consolas"/>
              </a:rPr>
              <a:t>typename</a:t>
            </a:r>
            <a:r>
              <a:rPr lang="en-IN" sz="2200" dirty="0" smtClean="0">
                <a:solidFill>
                  <a:srgbClr val="000000"/>
                </a:solidFill>
                <a:highlight>
                  <a:srgbClr val="FFFFFF"/>
                </a:highlight>
                <a:latin typeface="Consolas"/>
              </a:rPr>
              <a:t> </a:t>
            </a:r>
            <a:r>
              <a:rPr lang="en-IN" sz="2200" dirty="0">
                <a:solidFill>
                  <a:srgbClr val="000000"/>
                </a:solidFill>
                <a:highlight>
                  <a:srgbClr val="FFFFFF"/>
                </a:highlight>
                <a:latin typeface="Consolas"/>
              </a:rPr>
              <a:t>T&gt;</a:t>
            </a:r>
          </a:p>
          <a:p>
            <a:r>
              <a:rPr lang="en-IN" sz="2200" dirty="0">
                <a:solidFill>
                  <a:srgbClr val="0000FF"/>
                </a:solidFill>
                <a:highlight>
                  <a:srgbClr val="FFFFFF"/>
                </a:highlight>
                <a:latin typeface="Consolas"/>
              </a:rPr>
              <a:t>void</a:t>
            </a:r>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printData</a:t>
            </a:r>
            <a:r>
              <a:rPr lang="en-IN" sz="2200" dirty="0">
                <a:solidFill>
                  <a:srgbClr val="000000"/>
                </a:solidFill>
                <a:highlight>
                  <a:srgbClr val="FFFFFF"/>
                </a:highlight>
                <a:latin typeface="Consolas"/>
              </a:rPr>
              <a:t>(T value</a:t>
            </a:r>
            <a:r>
              <a:rPr lang="en-IN" sz="2200" dirty="0" smtClean="0">
                <a:solidFill>
                  <a:srgbClr val="000000"/>
                </a:solidFill>
                <a:highlight>
                  <a:srgbClr val="FFFFFF"/>
                </a:highlight>
                <a:latin typeface="Consolas"/>
              </a:rPr>
              <a:t>){</a:t>
            </a:r>
            <a:endParaRPr lang="en-IN" sz="2200" dirty="0">
              <a:solidFill>
                <a:srgbClr val="000000"/>
              </a:solidFill>
              <a:highlight>
                <a:srgbClr val="FFFFFF"/>
              </a:highlight>
              <a:latin typeface="Consolas"/>
            </a:endParaRPr>
          </a:p>
          <a:p>
            <a:r>
              <a:rPr lang="en-IN" sz="2200" dirty="0">
                <a:solidFill>
                  <a:srgbClr val="000000"/>
                </a:solidFill>
                <a:highlight>
                  <a:srgbClr val="FFFFFF"/>
                </a:highlight>
                <a:latin typeface="Consolas"/>
              </a:rPr>
              <a:t> </a:t>
            </a:r>
            <a:r>
              <a:rPr lang="en-IN" sz="2200" dirty="0" err="1" smtClean="0">
                <a:solidFill>
                  <a:srgbClr val="000000"/>
                </a:solidFill>
                <a:highlight>
                  <a:srgbClr val="FFFFFF"/>
                </a:highlight>
                <a:latin typeface="Consolas"/>
              </a:rPr>
              <a:t>cout</a:t>
            </a:r>
            <a:r>
              <a:rPr lang="en-IN" sz="2200" dirty="0">
                <a:solidFill>
                  <a:srgbClr val="000000"/>
                </a:solidFill>
                <a:highlight>
                  <a:srgbClr val="FFFFFF"/>
                </a:highlight>
                <a:latin typeface="Consolas"/>
              </a:rPr>
              <a:t>&lt;&lt;</a:t>
            </a:r>
            <a:r>
              <a:rPr lang="en-IN" sz="2200" dirty="0">
                <a:solidFill>
                  <a:srgbClr val="A31515"/>
                </a:solidFill>
                <a:highlight>
                  <a:srgbClr val="FFFFFF"/>
                </a:highlight>
                <a:latin typeface="Consolas"/>
              </a:rPr>
              <a:t>"The value is "</a:t>
            </a:r>
            <a:r>
              <a:rPr lang="en-IN" sz="2200" dirty="0">
                <a:solidFill>
                  <a:srgbClr val="000000"/>
                </a:solidFill>
                <a:highlight>
                  <a:srgbClr val="FFFFFF"/>
                </a:highlight>
                <a:latin typeface="Consolas"/>
              </a:rPr>
              <a:t>&lt;&lt;value;</a:t>
            </a:r>
          </a:p>
          <a:p>
            <a:r>
              <a:rPr lang="en-IN" sz="2200" dirty="0">
                <a:solidFill>
                  <a:srgbClr val="000000"/>
                </a:solidFill>
                <a:highlight>
                  <a:srgbClr val="FFFFFF"/>
                </a:highlight>
                <a:latin typeface="Consolas"/>
              </a:rPr>
              <a:t>}</a:t>
            </a:r>
          </a:p>
        </p:txBody>
      </p:sp>
      <p:cxnSp>
        <p:nvCxnSpPr>
          <p:cNvPr id="9" name="Straight Connector 8"/>
          <p:cNvCxnSpPr/>
          <p:nvPr/>
        </p:nvCxnSpPr>
        <p:spPr>
          <a:xfrm>
            <a:off x="4188400" y="3173416"/>
            <a:ext cx="36004" cy="3315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93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Templates, Exceptions and STL</a:t>
            </a:r>
          </a:p>
        </p:txBody>
      </p:sp>
      <p:sp>
        <p:nvSpPr>
          <p:cNvPr id="3" name="Content Placeholder 2"/>
          <p:cNvSpPr>
            <a:spLocks noGrp="1"/>
          </p:cNvSpPr>
          <p:nvPr>
            <p:ph idx="1"/>
          </p:nvPr>
        </p:nvSpPr>
        <p:spPr>
          <a:xfrm>
            <a:off x="190500" y="990600"/>
            <a:ext cx="8763000" cy="5354724"/>
          </a:xfrm>
        </p:spPr>
        <p:txBody>
          <a:bodyPr>
            <a:normAutofit/>
          </a:bodyPr>
          <a:lstStyle/>
          <a:p>
            <a:r>
              <a:rPr lang="en-IN" dirty="0"/>
              <a:t>What is template? </a:t>
            </a:r>
            <a:endParaRPr lang="en-IN" dirty="0" smtClean="0"/>
          </a:p>
          <a:p>
            <a:r>
              <a:rPr lang="en-IN" dirty="0" smtClean="0"/>
              <a:t>Function templates </a:t>
            </a:r>
            <a:r>
              <a:rPr lang="en-IN" dirty="0"/>
              <a:t>and class </a:t>
            </a:r>
            <a:r>
              <a:rPr lang="en-IN" dirty="0" smtClean="0"/>
              <a:t>templates</a:t>
            </a:r>
          </a:p>
          <a:p>
            <a:r>
              <a:rPr lang="en-IN" dirty="0"/>
              <a:t>Introduction to </a:t>
            </a:r>
            <a:r>
              <a:rPr lang="en-IN" dirty="0" smtClean="0"/>
              <a:t>exception</a:t>
            </a:r>
            <a:endParaRPr lang="en-IN" dirty="0"/>
          </a:p>
          <a:p>
            <a:r>
              <a:rPr lang="en-IN" smtClean="0"/>
              <a:t>Try-catch, throw</a:t>
            </a:r>
            <a:endParaRPr lang="en-IN" dirty="0" smtClean="0"/>
          </a:p>
          <a:p>
            <a:r>
              <a:rPr lang="en-IN" dirty="0" smtClean="0"/>
              <a:t>Multiple catch</a:t>
            </a:r>
          </a:p>
          <a:p>
            <a:r>
              <a:rPr lang="en-IN" dirty="0" smtClean="0"/>
              <a:t>Catch all</a:t>
            </a:r>
          </a:p>
          <a:p>
            <a:r>
              <a:rPr lang="en-IN" dirty="0" err="1" smtClean="0"/>
              <a:t>Rethrowing</a:t>
            </a:r>
            <a:r>
              <a:rPr lang="en-IN" dirty="0" smtClean="0"/>
              <a:t> exception</a:t>
            </a:r>
          </a:p>
          <a:p>
            <a:r>
              <a:rPr lang="en-IN" dirty="0" smtClean="0"/>
              <a:t>Implementing </a:t>
            </a:r>
            <a:r>
              <a:rPr lang="en-IN" dirty="0"/>
              <a:t>user defined </a:t>
            </a:r>
            <a:r>
              <a:rPr lang="en-IN" dirty="0" smtClean="0"/>
              <a:t>exceptions</a:t>
            </a:r>
          </a:p>
          <a:p>
            <a:r>
              <a:rPr lang="en-IN" dirty="0"/>
              <a:t>Overview and use of Standard </a:t>
            </a:r>
            <a:r>
              <a:rPr lang="en-IN" dirty="0" smtClean="0"/>
              <a:t>Template Library(STL)</a:t>
            </a:r>
          </a:p>
        </p:txBody>
      </p:sp>
      <p:sp>
        <p:nvSpPr>
          <p:cNvPr id="6" name="Title 1"/>
          <p:cNvSpPr txBox="1">
            <a:spLocks/>
          </p:cNvSpPr>
          <p:nvPr/>
        </p:nvSpPr>
        <p:spPr>
          <a:xfrm>
            <a:off x="6248400" y="106363"/>
            <a:ext cx="2590800" cy="808037"/>
          </a:xfrm>
          <a:prstGeom prst="rect">
            <a:avLst/>
          </a:prstGeom>
        </p:spPr>
        <p:txBody>
          <a:bodyPr vert="horz" lIns="91440" tIns="45720" rIns="91440" bIns="45720" rtlCol="0" anchor="ctr">
            <a:normAutofit fontScale="62500" lnSpcReduction="20000"/>
          </a:bodyPr>
          <a:lstStyle>
            <a:lvl1pPr algn="l" defTabSz="914400" rtl="0" eaLnBrk="1" latinLnBrk="0" hangingPunct="1">
              <a:spcBef>
                <a:spcPct val="0"/>
              </a:spcBef>
              <a:buNone/>
              <a:defRPr sz="4400" kern="120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IN" b="1" dirty="0" smtClean="0">
                <a:latin typeface="+mj-lt"/>
              </a:rPr>
              <a:t>Weightage: 15%</a:t>
            </a:r>
            <a:endParaRPr lang="en-IN" b="1" dirty="0">
              <a:latin typeface="+mj-lt"/>
            </a:endParaRPr>
          </a:p>
        </p:txBody>
      </p:sp>
    </p:spTree>
    <p:extLst>
      <p:ext uri="{BB962C8B-B14F-4D97-AF65-F5344CB8AC3E}">
        <p14:creationId xmlns:p14="http://schemas.microsoft.com/office/powerpoint/2010/main" val="1264706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3508" y="152636"/>
            <a:ext cx="5436604" cy="4493538"/>
          </a:xfrm>
          <a:prstGeom prst="rect">
            <a:avLst/>
          </a:prstGeom>
        </p:spPr>
        <p:txBody>
          <a:bodyPr wrap="square">
            <a:spAutoFit/>
          </a:bodyPr>
          <a:lstStyle/>
          <a:p>
            <a:r>
              <a:rPr lang="en-IN" sz="2200" dirty="0">
                <a:solidFill>
                  <a:srgbClr val="0000FF"/>
                </a:solidFill>
                <a:highlight>
                  <a:srgbClr val="FFFFFF"/>
                </a:highlight>
                <a:latin typeface="Consolas"/>
              </a:rPr>
              <a:t>template</a:t>
            </a:r>
            <a:r>
              <a:rPr lang="en-IN" sz="2200" dirty="0">
                <a:solidFill>
                  <a:srgbClr val="000000"/>
                </a:solidFill>
                <a:highlight>
                  <a:srgbClr val="FFFFFF"/>
                </a:highlight>
                <a:latin typeface="Consolas"/>
              </a:rPr>
              <a:t>&lt;</a:t>
            </a:r>
            <a:r>
              <a:rPr lang="en-IN" sz="2200" dirty="0">
                <a:solidFill>
                  <a:srgbClr val="0000FF"/>
                </a:solidFill>
                <a:highlight>
                  <a:srgbClr val="FFFFFF"/>
                </a:highlight>
                <a:latin typeface="Consolas"/>
              </a:rPr>
              <a:t>class</a:t>
            </a:r>
            <a:r>
              <a:rPr lang="en-IN" sz="2200" dirty="0">
                <a:solidFill>
                  <a:srgbClr val="000000"/>
                </a:solidFill>
                <a:highlight>
                  <a:srgbClr val="FFFFFF"/>
                </a:highlight>
                <a:latin typeface="Consolas"/>
              </a:rPr>
              <a:t> T1, </a:t>
            </a:r>
            <a:r>
              <a:rPr lang="en-IN" sz="2200" dirty="0">
                <a:solidFill>
                  <a:srgbClr val="0000FF"/>
                </a:solidFill>
                <a:highlight>
                  <a:srgbClr val="FFFFFF"/>
                </a:highlight>
                <a:latin typeface="Consolas"/>
              </a:rPr>
              <a:t>class</a:t>
            </a:r>
            <a:r>
              <a:rPr lang="en-IN" sz="2200" dirty="0">
                <a:solidFill>
                  <a:srgbClr val="000000"/>
                </a:solidFill>
                <a:highlight>
                  <a:srgbClr val="FFFFFF"/>
                </a:highlight>
                <a:latin typeface="Consolas"/>
              </a:rPr>
              <a:t> T2&gt;</a:t>
            </a:r>
          </a:p>
          <a:p>
            <a:r>
              <a:rPr lang="en-IN" sz="2200" dirty="0">
                <a:solidFill>
                  <a:srgbClr val="0000FF"/>
                </a:solidFill>
                <a:highlight>
                  <a:srgbClr val="FFFFFF"/>
                </a:highlight>
                <a:latin typeface="Consolas"/>
              </a:rPr>
              <a:t>class</a:t>
            </a:r>
            <a:r>
              <a:rPr lang="en-IN" sz="2200" dirty="0">
                <a:solidFill>
                  <a:srgbClr val="000000"/>
                </a:solidFill>
                <a:highlight>
                  <a:srgbClr val="FFFFFF"/>
                </a:highlight>
                <a:latin typeface="Consolas"/>
              </a:rPr>
              <a:t> Sample</a:t>
            </a:r>
          </a:p>
          <a:p>
            <a:r>
              <a:rPr lang="en-IN" sz="2200" dirty="0">
                <a:solidFill>
                  <a:srgbClr val="000000"/>
                </a:solidFill>
                <a:highlight>
                  <a:srgbClr val="FFFFFF"/>
                </a:highlight>
                <a:latin typeface="Consolas"/>
              </a:rPr>
              <a:t>{</a:t>
            </a:r>
          </a:p>
          <a:p>
            <a:pPr lvl="1"/>
            <a:r>
              <a:rPr lang="en-IN" sz="2200" dirty="0">
                <a:solidFill>
                  <a:srgbClr val="000000"/>
                </a:solidFill>
                <a:highlight>
                  <a:srgbClr val="FFFFFF"/>
                </a:highlight>
                <a:latin typeface="Consolas"/>
              </a:rPr>
              <a:t>T1 </a:t>
            </a:r>
            <a:r>
              <a:rPr lang="en-IN" sz="2200" dirty="0" smtClean="0">
                <a:solidFill>
                  <a:srgbClr val="000000"/>
                </a:solidFill>
                <a:highlight>
                  <a:srgbClr val="FFFFFF"/>
                </a:highlight>
                <a:latin typeface="Consolas"/>
              </a:rPr>
              <a:t>a; T2 </a:t>
            </a:r>
            <a:r>
              <a:rPr lang="en-IN" sz="2200" dirty="0">
                <a:solidFill>
                  <a:srgbClr val="000000"/>
                </a:solidFill>
                <a:highlight>
                  <a:srgbClr val="FFFFFF"/>
                </a:highlight>
                <a:latin typeface="Consolas"/>
              </a:rPr>
              <a:t>b;</a:t>
            </a:r>
          </a:p>
          <a:p>
            <a:pPr lvl="1"/>
            <a:r>
              <a:rPr lang="en-IN" sz="2200" dirty="0">
                <a:solidFill>
                  <a:srgbClr val="0000FF"/>
                </a:solidFill>
                <a:highlight>
                  <a:srgbClr val="FFFFFF"/>
                </a:highlight>
                <a:latin typeface="Consolas"/>
              </a:rPr>
              <a:t>public</a:t>
            </a:r>
            <a:r>
              <a:rPr lang="en-IN" sz="2200" dirty="0">
                <a:solidFill>
                  <a:srgbClr val="000000"/>
                </a:solidFill>
                <a:highlight>
                  <a:srgbClr val="FFFFFF"/>
                </a:highlight>
                <a:latin typeface="Consolas"/>
              </a:rPr>
              <a:t>:</a:t>
            </a:r>
          </a:p>
          <a:p>
            <a:pPr lvl="1"/>
            <a:r>
              <a:rPr lang="en-IN" sz="2200" dirty="0">
                <a:solidFill>
                  <a:srgbClr val="000000"/>
                </a:solidFill>
                <a:highlight>
                  <a:srgbClr val="FFFFFF"/>
                </a:highlight>
                <a:latin typeface="Consolas"/>
              </a:rPr>
              <a:t>Sample(T1 x,T2 y</a:t>
            </a:r>
            <a:r>
              <a:rPr lang="en-IN" sz="2200" dirty="0" smtClean="0">
                <a:solidFill>
                  <a:srgbClr val="000000"/>
                </a:solidFill>
                <a:highlight>
                  <a:srgbClr val="FFFFFF"/>
                </a:highlight>
                <a:latin typeface="Consolas"/>
              </a:rPr>
              <a:t>){</a:t>
            </a:r>
            <a:endParaRPr lang="en-IN" sz="2200" dirty="0">
              <a:solidFill>
                <a:srgbClr val="000000"/>
              </a:solidFill>
              <a:highlight>
                <a:srgbClr val="FFFFFF"/>
              </a:highlight>
              <a:latin typeface="Consolas"/>
            </a:endParaRPr>
          </a:p>
          <a:p>
            <a:pPr lvl="2"/>
            <a:r>
              <a:rPr lang="en-IN" sz="2200" dirty="0">
                <a:solidFill>
                  <a:srgbClr val="000000"/>
                </a:solidFill>
                <a:highlight>
                  <a:srgbClr val="FFFFFF"/>
                </a:highlight>
                <a:latin typeface="Consolas"/>
              </a:rPr>
              <a:t>a=x;</a:t>
            </a:r>
          </a:p>
          <a:p>
            <a:pPr lvl="2"/>
            <a:r>
              <a:rPr lang="en-IN" sz="2200" dirty="0">
                <a:solidFill>
                  <a:srgbClr val="000000"/>
                </a:solidFill>
                <a:highlight>
                  <a:srgbClr val="FFFFFF"/>
                </a:highlight>
                <a:latin typeface="Consolas"/>
              </a:rPr>
              <a:t>b=y;</a:t>
            </a:r>
          </a:p>
          <a:p>
            <a:pPr lvl="1"/>
            <a:r>
              <a:rPr lang="en-IN" sz="2200" dirty="0">
                <a:solidFill>
                  <a:srgbClr val="000000"/>
                </a:solidFill>
                <a:highlight>
                  <a:srgbClr val="FFFFFF"/>
                </a:highlight>
                <a:latin typeface="Consolas"/>
              </a:rPr>
              <a:t>}</a:t>
            </a:r>
          </a:p>
          <a:p>
            <a:pPr lvl="1"/>
            <a:r>
              <a:rPr lang="en-IN" sz="2200" dirty="0">
                <a:solidFill>
                  <a:srgbClr val="0000FF"/>
                </a:solidFill>
                <a:highlight>
                  <a:srgbClr val="FFFFFF"/>
                </a:highlight>
                <a:latin typeface="Consolas"/>
              </a:rPr>
              <a:t>void</a:t>
            </a:r>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disp</a:t>
            </a:r>
            <a:r>
              <a:rPr lang="en-IN" sz="2200" dirty="0" smtClean="0">
                <a:solidFill>
                  <a:srgbClr val="000000"/>
                </a:solidFill>
                <a:highlight>
                  <a:srgbClr val="FFFFFF"/>
                </a:highlight>
                <a:latin typeface="Consolas"/>
              </a:rPr>
              <a:t>(){</a:t>
            </a:r>
            <a:endParaRPr lang="en-IN" sz="2200" dirty="0">
              <a:solidFill>
                <a:srgbClr val="000000"/>
              </a:solidFill>
              <a:highlight>
                <a:srgbClr val="FFFFFF"/>
              </a:highlight>
              <a:latin typeface="Consolas"/>
            </a:endParaRPr>
          </a:p>
          <a:p>
            <a:pPr lvl="1"/>
            <a:r>
              <a:rPr lang="en-IN" sz="2200" dirty="0" smtClean="0">
                <a:solidFill>
                  <a:srgbClr val="000000"/>
                </a:solidFill>
                <a:highlight>
                  <a:srgbClr val="FFFFFF"/>
                </a:highlight>
                <a:latin typeface="Consolas"/>
              </a:rPr>
              <a:t>	</a:t>
            </a:r>
            <a:r>
              <a:rPr lang="pl-PL" sz="2200" dirty="0" smtClean="0">
                <a:solidFill>
                  <a:srgbClr val="000000"/>
                </a:solidFill>
                <a:highlight>
                  <a:srgbClr val="FFFFFF"/>
                </a:highlight>
                <a:latin typeface="Consolas"/>
              </a:rPr>
              <a:t>cout</a:t>
            </a:r>
            <a:r>
              <a:rPr lang="pl-PL" sz="2200" dirty="0">
                <a:solidFill>
                  <a:srgbClr val="000000"/>
                </a:solidFill>
                <a:highlight>
                  <a:srgbClr val="FFFFFF"/>
                </a:highlight>
                <a:latin typeface="Consolas"/>
              </a:rPr>
              <a:t>&lt;&lt;</a:t>
            </a:r>
            <a:r>
              <a:rPr lang="pl-PL" sz="2200" dirty="0">
                <a:solidFill>
                  <a:srgbClr val="A31515"/>
                </a:solidFill>
                <a:highlight>
                  <a:srgbClr val="FFFFFF"/>
                </a:highlight>
                <a:latin typeface="Consolas"/>
              </a:rPr>
              <a:t>"\na="</a:t>
            </a:r>
            <a:r>
              <a:rPr lang="pl-PL" sz="2200" dirty="0">
                <a:solidFill>
                  <a:srgbClr val="000000"/>
                </a:solidFill>
                <a:highlight>
                  <a:srgbClr val="FFFFFF"/>
                </a:highlight>
                <a:latin typeface="Consolas"/>
              </a:rPr>
              <a:t>&lt;&lt;a&lt;&lt;</a:t>
            </a:r>
            <a:r>
              <a:rPr lang="pl-PL" sz="2200" dirty="0">
                <a:solidFill>
                  <a:srgbClr val="A31515"/>
                </a:solidFill>
                <a:highlight>
                  <a:srgbClr val="FFFFFF"/>
                </a:highlight>
                <a:latin typeface="Consolas"/>
              </a:rPr>
              <a:t>"\tb="</a:t>
            </a:r>
            <a:r>
              <a:rPr lang="pl-PL" sz="2200" dirty="0">
                <a:solidFill>
                  <a:srgbClr val="000000"/>
                </a:solidFill>
                <a:highlight>
                  <a:srgbClr val="FFFFFF"/>
                </a:highlight>
                <a:latin typeface="Consolas"/>
              </a:rPr>
              <a:t>&lt;&lt;b;</a:t>
            </a:r>
          </a:p>
          <a:p>
            <a:pPr lvl="1"/>
            <a:r>
              <a:rPr lang="en-IN" sz="2200" dirty="0">
                <a:solidFill>
                  <a:srgbClr val="000000"/>
                </a:solidFill>
                <a:highlight>
                  <a:srgbClr val="FFFFFF"/>
                </a:highlight>
                <a:latin typeface="Consolas"/>
              </a:rPr>
              <a:t>}</a:t>
            </a:r>
          </a:p>
          <a:p>
            <a:r>
              <a:rPr lang="en-IN" sz="2200" dirty="0">
                <a:solidFill>
                  <a:srgbClr val="000000"/>
                </a:solidFill>
                <a:highlight>
                  <a:srgbClr val="FFFFFF"/>
                </a:highlight>
                <a:latin typeface="Consolas"/>
              </a:rPr>
              <a:t>};</a:t>
            </a:r>
            <a:endParaRPr lang="en-IN" sz="2200" dirty="0"/>
          </a:p>
        </p:txBody>
      </p:sp>
      <p:sp>
        <p:nvSpPr>
          <p:cNvPr id="4" name="Rectangle 3"/>
          <p:cNvSpPr/>
          <p:nvPr/>
        </p:nvSpPr>
        <p:spPr>
          <a:xfrm>
            <a:off x="127229" y="4581128"/>
            <a:ext cx="5308867" cy="2123658"/>
          </a:xfrm>
          <a:prstGeom prst="rect">
            <a:avLst/>
          </a:prstGeom>
        </p:spPr>
        <p:txBody>
          <a:bodyPr wrap="square">
            <a:spAutoFit/>
          </a:bodyPr>
          <a:lstStyle/>
          <a:p>
            <a:r>
              <a:rPr lang="en-IN" sz="2200" dirty="0" err="1">
                <a:solidFill>
                  <a:srgbClr val="0000FF"/>
                </a:solidFill>
                <a:highlight>
                  <a:srgbClr val="FFFFFF"/>
                </a:highlight>
                <a:latin typeface="Consolas"/>
              </a:rPr>
              <a:t>int</a:t>
            </a:r>
            <a:r>
              <a:rPr lang="en-IN" sz="2200" dirty="0">
                <a:solidFill>
                  <a:srgbClr val="000000"/>
                </a:solidFill>
                <a:highlight>
                  <a:srgbClr val="FFFFFF"/>
                </a:highlight>
                <a:latin typeface="Consolas"/>
              </a:rPr>
              <a:t> main</a:t>
            </a:r>
            <a:r>
              <a:rPr lang="en-IN" sz="2200" dirty="0" smtClean="0">
                <a:solidFill>
                  <a:srgbClr val="000000"/>
                </a:solidFill>
                <a:highlight>
                  <a:srgbClr val="FFFFFF"/>
                </a:highlight>
                <a:latin typeface="Consolas"/>
              </a:rPr>
              <a:t>(){</a:t>
            </a:r>
          </a:p>
          <a:p>
            <a:r>
              <a:rPr lang="en-IN" sz="2200" dirty="0">
                <a:solidFill>
                  <a:srgbClr val="000000"/>
                </a:solidFill>
                <a:highlight>
                  <a:srgbClr val="FFFFFF"/>
                </a:highlight>
                <a:latin typeface="Consolas"/>
              </a:rPr>
              <a:t> </a:t>
            </a:r>
            <a:r>
              <a:rPr lang="en-IN" sz="2200" dirty="0" smtClean="0">
                <a:solidFill>
                  <a:srgbClr val="000000"/>
                </a:solidFill>
                <a:highlight>
                  <a:srgbClr val="FFFFFF"/>
                </a:highlight>
                <a:latin typeface="Consolas"/>
              </a:rPr>
              <a:t>Sample </a:t>
            </a:r>
            <a:r>
              <a:rPr lang="en-IN" sz="2200" dirty="0">
                <a:solidFill>
                  <a:srgbClr val="000000"/>
                </a:solidFill>
                <a:highlight>
                  <a:srgbClr val="FFFFFF"/>
                </a:highlight>
                <a:latin typeface="Consolas"/>
              </a:rPr>
              <a:t>&lt;</a:t>
            </a:r>
            <a:r>
              <a:rPr lang="en-IN" sz="2200" dirty="0" err="1">
                <a:solidFill>
                  <a:srgbClr val="0000FF"/>
                </a:solidFill>
                <a:highlight>
                  <a:srgbClr val="FFFFFF"/>
                </a:highlight>
                <a:latin typeface="Consolas"/>
              </a:rPr>
              <a:t>int</a:t>
            </a:r>
            <a:r>
              <a:rPr lang="en-IN" sz="2200" dirty="0" err="1">
                <a:solidFill>
                  <a:srgbClr val="000000"/>
                </a:solidFill>
                <a:highlight>
                  <a:srgbClr val="FFFFFF"/>
                </a:highlight>
                <a:latin typeface="Consolas"/>
              </a:rPr>
              <a:t>,</a:t>
            </a:r>
            <a:r>
              <a:rPr lang="en-IN" sz="2200" dirty="0" err="1">
                <a:solidFill>
                  <a:srgbClr val="0000FF"/>
                </a:solidFill>
                <a:highlight>
                  <a:srgbClr val="FFFFFF"/>
                </a:highlight>
                <a:latin typeface="Consolas"/>
              </a:rPr>
              <a:t>float</a:t>
            </a:r>
            <a:r>
              <a:rPr lang="en-IN" sz="2200" dirty="0">
                <a:solidFill>
                  <a:srgbClr val="000000"/>
                </a:solidFill>
                <a:highlight>
                  <a:srgbClr val="FFFFFF"/>
                </a:highlight>
                <a:latin typeface="Consolas"/>
              </a:rPr>
              <a:t>&gt; S1(12,23.3</a:t>
            </a:r>
            <a:r>
              <a:rPr lang="en-IN" sz="2200" dirty="0" smtClean="0">
                <a:solidFill>
                  <a:srgbClr val="000000"/>
                </a:solidFill>
                <a:highlight>
                  <a:srgbClr val="FFFFFF"/>
                </a:highlight>
                <a:latin typeface="Consolas"/>
              </a:rPr>
              <a:t>);</a:t>
            </a:r>
          </a:p>
          <a:p>
            <a:r>
              <a:rPr lang="en-IN" sz="2200" dirty="0">
                <a:solidFill>
                  <a:srgbClr val="000000"/>
                </a:solidFill>
                <a:highlight>
                  <a:srgbClr val="FFFFFF"/>
                </a:highlight>
                <a:latin typeface="Consolas"/>
              </a:rPr>
              <a:t> </a:t>
            </a:r>
            <a:r>
              <a:rPr lang="en-IN" sz="2200" dirty="0" smtClean="0">
                <a:solidFill>
                  <a:srgbClr val="000000"/>
                </a:solidFill>
                <a:highlight>
                  <a:srgbClr val="FFFFFF"/>
                </a:highlight>
                <a:latin typeface="Consolas"/>
              </a:rPr>
              <a:t>Sample </a:t>
            </a:r>
            <a:r>
              <a:rPr lang="en-IN" sz="2200" dirty="0">
                <a:solidFill>
                  <a:srgbClr val="000000"/>
                </a:solidFill>
                <a:highlight>
                  <a:srgbClr val="FFFFFF"/>
                </a:highlight>
                <a:latin typeface="Consolas"/>
              </a:rPr>
              <a:t>&lt;</a:t>
            </a:r>
            <a:r>
              <a:rPr lang="en-IN" sz="2200" dirty="0" err="1">
                <a:solidFill>
                  <a:srgbClr val="0000FF"/>
                </a:solidFill>
                <a:highlight>
                  <a:srgbClr val="FFFFFF"/>
                </a:highlight>
                <a:latin typeface="Consolas"/>
              </a:rPr>
              <a:t>char</a:t>
            </a:r>
            <a:r>
              <a:rPr lang="en-IN" sz="2200" dirty="0" err="1">
                <a:solidFill>
                  <a:srgbClr val="000000"/>
                </a:solidFill>
                <a:highlight>
                  <a:srgbClr val="FFFFFF"/>
                </a:highlight>
                <a:latin typeface="Consolas"/>
              </a:rPr>
              <a:t>,</a:t>
            </a:r>
            <a:r>
              <a:rPr lang="en-IN" sz="2200" dirty="0" err="1">
                <a:solidFill>
                  <a:srgbClr val="0000FF"/>
                </a:solidFill>
                <a:highlight>
                  <a:srgbClr val="FFFFFF"/>
                </a:highlight>
                <a:latin typeface="Consolas"/>
              </a:rPr>
              <a:t>int</a:t>
            </a:r>
            <a:r>
              <a:rPr lang="en-IN" sz="2200" dirty="0">
                <a:solidFill>
                  <a:srgbClr val="000000"/>
                </a:solidFill>
                <a:highlight>
                  <a:srgbClr val="FFFFFF"/>
                </a:highlight>
                <a:latin typeface="Consolas"/>
              </a:rPr>
              <a:t>&gt; S2(</a:t>
            </a:r>
            <a:r>
              <a:rPr lang="en-IN" sz="2200" dirty="0">
                <a:solidFill>
                  <a:srgbClr val="A31515"/>
                </a:solidFill>
                <a:highlight>
                  <a:srgbClr val="FFFFFF"/>
                </a:highlight>
                <a:latin typeface="Consolas"/>
              </a:rPr>
              <a:t>'N'</a:t>
            </a:r>
            <a:r>
              <a:rPr lang="en-IN" sz="2200" dirty="0">
                <a:solidFill>
                  <a:srgbClr val="000000"/>
                </a:solidFill>
                <a:highlight>
                  <a:srgbClr val="FFFFFF"/>
                </a:highlight>
                <a:latin typeface="Consolas"/>
              </a:rPr>
              <a:t>,12</a:t>
            </a:r>
            <a:r>
              <a:rPr lang="en-IN" sz="2200" dirty="0" smtClean="0">
                <a:solidFill>
                  <a:srgbClr val="000000"/>
                </a:solidFill>
                <a:highlight>
                  <a:srgbClr val="FFFFFF"/>
                </a:highlight>
                <a:latin typeface="Consolas"/>
              </a:rPr>
              <a:t>);</a:t>
            </a:r>
          </a:p>
          <a:p>
            <a:r>
              <a:rPr lang="en-IN" sz="2200" dirty="0">
                <a:solidFill>
                  <a:srgbClr val="000000"/>
                </a:solidFill>
                <a:highlight>
                  <a:srgbClr val="FFFFFF"/>
                </a:highlight>
                <a:latin typeface="Consolas"/>
              </a:rPr>
              <a:t> </a:t>
            </a:r>
            <a:r>
              <a:rPr lang="en-IN" sz="2200" dirty="0" smtClean="0">
                <a:solidFill>
                  <a:srgbClr val="000000"/>
                </a:solidFill>
                <a:highlight>
                  <a:srgbClr val="FFFFFF"/>
                </a:highlight>
                <a:latin typeface="Consolas"/>
              </a:rPr>
              <a:t>S1.disp();</a:t>
            </a:r>
          </a:p>
          <a:p>
            <a:r>
              <a:rPr lang="en-IN" sz="2200" dirty="0">
                <a:solidFill>
                  <a:srgbClr val="000000"/>
                </a:solidFill>
                <a:highlight>
                  <a:srgbClr val="FFFFFF"/>
                </a:highlight>
                <a:latin typeface="Consolas"/>
              </a:rPr>
              <a:t> </a:t>
            </a:r>
            <a:r>
              <a:rPr lang="en-IN" sz="2200" dirty="0" smtClean="0">
                <a:solidFill>
                  <a:srgbClr val="000000"/>
                </a:solidFill>
                <a:highlight>
                  <a:srgbClr val="FFFFFF"/>
                </a:highlight>
                <a:latin typeface="Consolas"/>
              </a:rPr>
              <a:t>S2.disp</a:t>
            </a:r>
            <a:r>
              <a:rPr lang="en-IN" sz="2200" dirty="0">
                <a:solidFill>
                  <a:srgbClr val="000000"/>
                </a:solidFill>
                <a:highlight>
                  <a:srgbClr val="FFFFFF"/>
                </a:highlight>
                <a:latin typeface="Consolas"/>
              </a:rPr>
              <a:t>();</a:t>
            </a:r>
          </a:p>
          <a:p>
            <a:r>
              <a:rPr lang="en-IN" sz="2200" dirty="0" smtClean="0">
                <a:solidFill>
                  <a:srgbClr val="000000"/>
                </a:solidFill>
                <a:highlight>
                  <a:srgbClr val="FFFFFF"/>
                </a:highlight>
                <a:latin typeface="Consolas"/>
              </a:rPr>
              <a:t>}</a:t>
            </a:r>
            <a:endParaRPr lang="en-IN" sz="2200" dirty="0"/>
          </a:p>
        </p:txBody>
      </p:sp>
      <p:sp>
        <p:nvSpPr>
          <p:cNvPr id="6" name="Rounded Rectangular Callout 5"/>
          <p:cNvSpPr/>
          <p:nvPr/>
        </p:nvSpPr>
        <p:spPr>
          <a:xfrm>
            <a:off x="5148064" y="3860958"/>
            <a:ext cx="3960440" cy="2330230"/>
          </a:xfrm>
          <a:prstGeom prst="wedgeRoundRectCallout">
            <a:avLst>
              <a:gd name="adj1" fmla="val -114513"/>
              <a:gd name="adj2" fmla="val -1221"/>
              <a:gd name="adj3" fmla="val 16667"/>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itchFamily="2" charset="2"/>
              <a:buChar char="§"/>
            </a:pPr>
            <a:r>
              <a:rPr lang="en-IN" sz="2300" dirty="0">
                <a:solidFill>
                  <a:schemeClr val="tx1"/>
                </a:solidFill>
              </a:rPr>
              <a:t>To create a class template object, you need to define the data type inside a </a:t>
            </a:r>
            <a:r>
              <a:rPr lang="en-IN" sz="2300" b="1" dirty="0">
                <a:solidFill>
                  <a:schemeClr val="tx1"/>
                </a:solidFill>
              </a:rPr>
              <a:t>&lt; &gt;</a:t>
            </a:r>
            <a:r>
              <a:rPr lang="en-IN" sz="2300" dirty="0">
                <a:solidFill>
                  <a:schemeClr val="tx1"/>
                </a:solidFill>
              </a:rPr>
              <a:t> when creation</a:t>
            </a:r>
            <a:r>
              <a:rPr lang="en-IN" sz="2300" dirty="0" smtClean="0">
                <a:solidFill>
                  <a:schemeClr val="tx1"/>
                </a:solidFill>
              </a:rPr>
              <a:t>.</a:t>
            </a:r>
          </a:p>
          <a:p>
            <a:pPr marL="342900" indent="-342900">
              <a:buFont typeface="Wingdings" pitchFamily="2" charset="2"/>
              <a:buChar char="§"/>
            </a:pPr>
            <a:r>
              <a:rPr lang="en-IN" sz="2000" dirty="0" err="1">
                <a:solidFill>
                  <a:schemeClr val="tx1"/>
                </a:solidFill>
              </a:rPr>
              <a:t>className</a:t>
            </a:r>
            <a:r>
              <a:rPr lang="en-IN" sz="2000" dirty="0">
                <a:solidFill>
                  <a:schemeClr val="tx1"/>
                </a:solidFill>
              </a:rPr>
              <a:t>&lt;</a:t>
            </a:r>
            <a:r>
              <a:rPr lang="en-IN" sz="2000" dirty="0" err="1">
                <a:solidFill>
                  <a:schemeClr val="tx1"/>
                </a:solidFill>
              </a:rPr>
              <a:t>int</a:t>
            </a:r>
            <a:r>
              <a:rPr lang="en-IN" sz="2000" dirty="0">
                <a:solidFill>
                  <a:schemeClr val="tx1"/>
                </a:solidFill>
              </a:rPr>
              <a:t>&gt; </a:t>
            </a:r>
            <a:r>
              <a:rPr lang="en-IN" sz="2000" dirty="0" err="1">
                <a:solidFill>
                  <a:schemeClr val="tx1"/>
                </a:solidFill>
              </a:rPr>
              <a:t>classObject</a:t>
            </a:r>
            <a:r>
              <a:rPr lang="en-IN" sz="2000" dirty="0">
                <a:solidFill>
                  <a:schemeClr val="tx1"/>
                </a:solidFill>
              </a:rPr>
              <a:t>; </a:t>
            </a:r>
            <a:r>
              <a:rPr lang="en-IN" sz="2000" dirty="0" err="1">
                <a:solidFill>
                  <a:schemeClr val="tx1"/>
                </a:solidFill>
              </a:rPr>
              <a:t>className</a:t>
            </a:r>
            <a:r>
              <a:rPr lang="en-IN" sz="2000" dirty="0">
                <a:solidFill>
                  <a:schemeClr val="tx1"/>
                </a:solidFill>
              </a:rPr>
              <a:t>&lt;float&gt; </a:t>
            </a:r>
            <a:r>
              <a:rPr lang="en-IN" sz="2000" dirty="0" err="1">
                <a:solidFill>
                  <a:schemeClr val="tx1"/>
                </a:solidFill>
              </a:rPr>
              <a:t>classObject</a:t>
            </a:r>
            <a:r>
              <a:rPr lang="en-IN" sz="2000" dirty="0">
                <a:solidFill>
                  <a:schemeClr val="tx1"/>
                </a:solidFill>
              </a:rPr>
              <a:t>; </a:t>
            </a:r>
          </a:p>
        </p:txBody>
      </p:sp>
      <p:sp>
        <p:nvSpPr>
          <p:cNvPr id="8" name="Title 1"/>
          <p:cNvSpPr txBox="1">
            <a:spLocks/>
          </p:cNvSpPr>
          <p:nvPr/>
        </p:nvSpPr>
        <p:spPr>
          <a:xfrm>
            <a:off x="4752020" y="106363"/>
            <a:ext cx="4201480" cy="8080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smtClean="0"/>
              <a:t>Class Template Example</a:t>
            </a:r>
            <a:endParaRPr lang="en-IN" dirty="0"/>
          </a:p>
        </p:txBody>
      </p:sp>
    </p:spTree>
    <p:extLst>
      <p:ext uri="{BB962C8B-B14F-4D97-AF65-F5344CB8AC3E}">
        <p14:creationId xmlns:p14="http://schemas.microsoft.com/office/powerpoint/2010/main" val="54261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4" end="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STL- Standard Template Library</a:t>
            </a:r>
            <a:endParaRPr lang="en-IN" dirty="0"/>
          </a:p>
        </p:txBody>
      </p:sp>
      <p:sp>
        <p:nvSpPr>
          <p:cNvPr id="3" name="Content Placeholder 2"/>
          <p:cNvSpPr>
            <a:spLocks noGrp="1"/>
          </p:cNvSpPr>
          <p:nvPr>
            <p:ph idx="1"/>
          </p:nvPr>
        </p:nvSpPr>
        <p:spPr/>
        <p:txBody>
          <a:bodyPr/>
          <a:lstStyle/>
          <a:p>
            <a:pPr algn="just"/>
            <a:r>
              <a:rPr lang="en-IN" dirty="0"/>
              <a:t>The C++ </a:t>
            </a:r>
            <a:r>
              <a:rPr lang="en-IN" b="1" dirty="0">
                <a:solidFill>
                  <a:schemeClr val="tx2"/>
                </a:solidFill>
              </a:rPr>
              <a:t>STL</a:t>
            </a:r>
            <a:r>
              <a:rPr lang="en-IN" dirty="0"/>
              <a:t> (Standard Template Library) is a powerful set of C++ template classes to provides general-purpose </a:t>
            </a:r>
            <a:r>
              <a:rPr lang="en-IN" dirty="0" err="1"/>
              <a:t>templatized</a:t>
            </a:r>
            <a:r>
              <a:rPr lang="en-IN" dirty="0"/>
              <a:t> classes and functions that implement many popular and commonly used algorithms and data structures like vectors, lists, queues, and stacks</a:t>
            </a:r>
            <a:r>
              <a:rPr lang="en-IN" dirty="0" smtClean="0"/>
              <a:t>.</a:t>
            </a:r>
          </a:p>
          <a:p>
            <a:pPr algn="just"/>
            <a:r>
              <a:rPr lang="en-IN" dirty="0" smtClean="0"/>
              <a:t>There </a:t>
            </a:r>
            <a:r>
              <a:rPr lang="en-IN" dirty="0"/>
              <a:t>are three core components of STL as follows:</a:t>
            </a:r>
          </a:p>
          <a:p>
            <a:pPr marL="857250" lvl="1" indent="-457200" algn="just">
              <a:buFont typeface="+mj-lt"/>
              <a:buAutoNum type="arabicPeriod"/>
            </a:pPr>
            <a:r>
              <a:rPr lang="en-IN" sz="2400" dirty="0" smtClean="0"/>
              <a:t>Containers</a:t>
            </a:r>
            <a:endParaRPr lang="en-IN" sz="2400" dirty="0"/>
          </a:p>
          <a:p>
            <a:pPr marL="857250" lvl="1" indent="-457200" algn="just">
              <a:buFont typeface="+mj-lt"/>
              <a:buAutoNum type="arabicPeriod"/>
            </a:pPr>
            <a:r>
              <a:rPr lang="en-IN" sz="2400" dirty="0" smtClean="0"/>
              <a:t>Algorithms</a:t>
            </a:r>
            <a:endParaRPr lang="en-IN" sz="2400" dirty="0"/>
          </a:p>
          <a:p>
            <a:pPr marL="857250" lvl="1" indent="-457200" algn="just">
              <a:buFont typeface="+mj-lt"/>
              <a:buAutoNum type="arabicPeriod"/>
            </a:pPr>
            <a:r>
              <a:rPr lang="en-IN" sz="2400" dirty="0" smtClean="0"/>
              <a:t>Iterators</a:t>
            </a:r>
            <a:endParaRPr lang="en-IN" sz="2400" dirty="0"/>
          </a:p>
          <a:p>
            <a:pPr algn="just"/>
            <a:endParaRPr lang="en-IN" dirty="0"/>
          </a:p>
        </p:txBody>
      </p:sp>
    </p:spTree>
    <p:extLst>
      <p:ext uri="{BB962C8B-B14F-4D97-AF65-F5344CB8AC3E}">
        <p14:creationId xmlns:p14="http://schemas.microsoft.com/office/powerpoint/2010/main" val="83651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STL components</a:t>
            </a:r>
            <a:endParaRPr lang="en-IN" dirty="0"/>
          </a:p>
        </p:txBody>
      </p:sp>
      <p:sp>
        <p:nvSpPr>
          <p:cNvPr id="3" name="Content Placeholder 2"/>
          <p:cNvSpPr>
            <a:spLocks noGrp="1"/>
          </p:cNvSpPr>
          <p:nvPr>
            <p:ph idx="1"/>
          </p:nvPr>
        </p:nvSpPr>
        <p:spPr/>
        <p:txBody>
          <a:bodyPr>
            <a:normAutofit/>
          </a:bodyPr>
          <a:lstStyle/>
          <a:p>
            <a:pPr algn="just"/>
            <a:r>
              <a:rPr lang="en-IN" dirty="0"/>
              <a:t>STL provides numerous </a:t>
            </a:r>
            <a:r>
              <a:rPr lang="en-IN" b="1" dirty="0">
                <a:solidFill>
                  <a:schemeClr val="tx2"/>
                </a:solidFill>
              </a:rPr>
              <a:t>containers</a:t>
            </a:r>
            <a:r>
              <a:rPr lang="en-IN" dirty="0"/>
              <a:t> and </a:t>
            </a:r>
            <a:r>
              <a:rPr lang="en-IN" b="1" dirty="0">
                <a:solidFill>
                  <a:schemeClr val="tx2"/>
                </a:solidFill>
              </a:rPr>
              <a:t>algorithms</a:t>
            </a:r>
            <a:r>
              <a:rPr lang="en-IN" dirty="0"/>
              <a:t> which are very useful in completive programming , for example you can very easily define a linked list in a single statement by using list container of container library in STL , saving your time and effort.</a:t>
            </a:r>
          </a:p>
          <a:p>
            <a:pPr algn="just"/>
            <a:r>
              <a:rPr lang="en-IN" dirty="0" smtClean="0"/>
              <a:t>STL </a:t>
            </a:r>
            <a:r>
              <a:rPr lang="en-IN" dirty="0"/>
              <a:t>is a generic library , </a:t>
            </a:r>
            <a:r>
              <a:rPr lang="en-IN" dirty="0" err="1"/>
              <a:t>i.e</a:t>
            </a:r>
            <a:r>
              <a:rPr lang="en-IN" dirty="0"/>
              <a:t> a same </a:t>
            </a:r>
            <a:r>
              <a:rPr lang="en-IN" b="1" dirty="0">
                <a:solidFill>
                  <a:schemeClr val="tx2"/>
                </a:solidFill>
              </a:rPr>
              <a:t>container</a:t>
            </a:r>
            <a:r>
              <a:rPr lang="en-IN" dirty="0"/>
              <a:t> or </a:t>
            </a:r>
            <a:r>
              <a:rPr lang="en-IN" b="1" dirty="0">
                <a:solidFill>
                  <a:schemeClr val="tx2"/>
                </a:solidFill>
              </a:rPr>
              <a:t>algorithm</a:t>
            </a:r>
            <a:r>
              <a:rPr lang="en-IN" dirty="0"/>
              <a:t> can be operated on any data types , you don’t have to define the same algorithm for different type of elements.</a:t>
            </a:r>
          </a:p>
          <a:p>
            <a:pPr algn="just"/>
            <a:r>
              <a:rPr lang="en-IN" dirty="0" smtClean="0"/>
              <a:t>For </a:t>
            </a:r>
            <a:r>
              <a:rPr lang="en-IN" dirty="0"/>
              <a:t>example , sort algorithm will sort the elements in the given range irrespective of their data type , we don’t have to implement different sort algorithm for different </a:t>
            </a:r>
            <a:r>
              <a:rPr lang="en-IN" dirty="0" err="1"/>
              <a:t>datatypes</a:t>
            </a:r>
            <a:r>
              <a:rPr lang="en-IN" dirty="0"/>
              <a:t>.</a:t>
            </a:r>
          </a:p>
        </p:txBody>
      </p:sp>
    </p:spTree>
    <p:extLst>
      <p:ext uri="{BB962C8B-B14F-4D97-AF65-F5344CB8AC3E}">
        <p14:creationId xmlns:p14="http://schemas.microsoft.com/office/powerpoint/2010/main" val="251074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STL- Containers</a:t>
            </a:r>
            <a:endParaRPr lang="en-IN" dirty="0"/>
          </a:p>
        </p:txBody>
      </p:sp>
      <p:sp>
        <p:nvSpPr>
          <p:cNvPr id="3" name="Content Placeholder 2"/>
          <p:cNvSpPr>
            <a:spLocks noGrp="1"/>
          </p:cNvSpPr>
          <p:nvPr>
            <p:ph idx="1"/>
          </p:nvPr>
        </p:nvSpPr>
        <p:spPr/>
        <p:txBody>
          <a:bodyPr/>
          <a:lstStyle/>
          <a:p>
            <a:pPr algn="just"/>
            <a:r>
              <a:rPr lang="en-IN" dirty="0"/>
              <a:t>Container library in STL provide containers that are used to create data structures like arrays, linked list, trees etc.</a:t>
            </a:r>
          </a:p>
          <a:p>
            <a:pPr algn="just"/>
            <a:r>
              <a:rPr lang="en-IN" dirty="0" smtClean="0"/>
              <a:t>These </a:t>
            </a:r>
            <a:r>
              <a:rPr lang="en-IN" dirty="0"/>
              <a:t>container are generic, they can hold elements of any data types, for example: vector can be used for creating dynamic arrays of char, integer, float and other types.</a:t>
            </a:r>
          </a:p>
        </p:txBody>
      </p:sp>
    </p:spTree>
    <p:extLst>
      <p:ext uri="{BB962C8B-B14F-4D97-AF65-F5344CB8AC3E}">
        <p14:creationId xmlns:p14="http://schemas.microsoft.com/office/powerpoint/2010/main" val="363041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STL- Algorithms</a:t>
            </a:r>
            <a:endParaRPr lang="en-IN" dirty="0"/>
          </a:p>
        </p:txBody>
      </p:sp>
      <p:sp>
        <p:nvSpPr>
          <p:cNvPr id="3" name="Content Placeholder 2"/>
          <p:cNvSpPr>
            <a:spLocks noGrp="1"/>
          </p:cNvSpPr>
          <p:nvPr>
            <p:ph idx="1"/>
          </p:nvPr>
        </p:nvSpPr>
        <p:spPr/>
        <p:txBody>
          <a:bodyPr/>
          <a:lstStyle/>
          <a:p>
            <a:pPr algn="just"/>
            <a:r>
              <a:rPr lang="en-IN" dirty="0"/>
              <a:t>STL provide number of algorithms that can be used of any container, irrespective of their type. Algorithms library contains built in functions that performs complex algorithms on the data structures.</a:t>
            </a:r>
          </a:p>
          <a:p>
            <a:pPr algn="just"/>
            <a:r>
              <a:rPr lang="en-IN" dirty="0" smtClean="0"/>
              <a:t>For </a:t>
            </a:r>
            <a:r>
              <a:rPr lang="en-IN" dirty="0"/>
              <a:t>example: one can reverse a range with reverse() function, sort a range with sort() function, search in a range with </a:t>
            </a:r>
            <a:r>
              <a:rPr lang="en-IN" dirty="0" err="1"/>
              <a:t>binary_search</a:t>
            </a:r>
            <a:r>
              <a:rPr lang="en-IN" dirty="0"/>
              <a:t>() and so on.</a:t>
            </a:r>
          </a:p>
          <a:p>
            <a:pPr algn="just"/>
            <a:r>
              <a:rPr lang="en-IN" dirty="0" smtClean="0"/>
              <a:t>Algorithm </a:t>
            </a:r>
            <a:r>
              <a:rPr lang="en-IN" dirty="0"/>
              <a:t>library provides abstraction, </a:t>
            </a:r>
            <a:r>
              <a:rPr lang="en-IN" dirty="0" err="1"/>
              <a:t>i.e</a:t>
            </a:r>
            <a:r>
              <a:rPr lang="en-IN" dirty="0"/>
              <a:t> you don't necessarily need to know how the </a:t>
            </a:r>
            <a:r>
              <a:rPr lang="en-IN" dirty="0" err="1"/>
              <a:t>the</a:t>
            </a:r>
            <a:r>
              <a:rPr lang="en-IN" dirty="0"/>
              <a:t> algorithm works.</a:t>
            </a:r>
          </a:p>
          <a:p>
            <a:endParaRPr lang="en-IN" dirty="0"/>
          </a:p>
          <a:p>
            <a:endParaRPr lang="en-IN" dirty="0"/>
          </a:p>
        </p:txBody>
      </p:sp>
    </p:spTree>
    <p:extLst>
      <p:ext uri="{BB962C8B-B14F-4D97-AF65-F5344CB8AC3E}">
        <p14:creationId xmlns:p14="http://schemas.microsoft.com/office/powerpoint/2010/main" val="385562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STL- Iterations</a:t>
            </a:r>
            <a:endParaRPr lang="en-IN" dirty="0"/>
          </a:p>
        </p:txBody>
      </p:sp>
      <p:sp>
        <p:nvSpPr>
          <p:cNvPr id="3" name="Content Placeholder 2"/>
          <p:cNvSpPr>
            <a:spLocks noGrp="1"/>
          </p:cNvSpPr>
          <p:nvPr>
            <p:ph idx="1"/>
          </p:nvPr>
        </p:nvSpPr>
        <p:spPr/>
        <p:txBody>
          <a:bodyPr/>
          <a:lstStyle/>
          <a:p>
            <a:pPr algn="just"/>
            <a:r>
              <a:rPr lang="en-IN" dirty="0"/>
              <a:t>Iterators in STL are used to point to the containers. Iterators actually acts as a bridge between containers and algorithms.</a:t>
            </a:r>
          </a:p>
          <a:p>
            <a:pPr algn="just"/>
            <a:r>
              <a:rPr lang="en-IN" dirty="0" smtClean="0"/>
              <a:t>For </a:t>
            </a:r>
            <a:r>
              <a:rPr lang="en-IN" dirty="0"/>
              <a:t>example: sort() algorithm have two parameters, starting iterator and ending iterator, now sort() compare the elements pointed by each of these iterators and arrange them in sorted order, thus it does not matter what is the type of the container and same sort() can be used on different types of containers.</a:t>
            </a:r>
          </a:p>
        </p:txBody>
      </p:sp>
    </p:spTree>
    <p:extLst>
      <p:ext uri="{BB962C8B-B14F-4D97-AF65-F5344CB8AC3E}">
        <p14:creationId xmlns:p14="http://schemas.microsoft.com/office/powerpoint/2010/main" val="34517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483768" y="764704"/>
            <a:ext cx="4225652" cy="4766029"/>
            <a:chOff x="2627784" y="908720"/>
            <a:chExt cx="4225652" cy="4766029"/>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908720"/>
              <a:ext cx="3932092" cy="4739944"/>
            </a:xfrm>
            <a:prstGeom prst="rect">
              <a:avLst/>
            </a:prstGeom>
          </p:spPr>
        </p:pic>
        <p:sp>
          <p:nvSpPr>
            <p:cNvPr id="4" name="TextBox 3"/>
            <p:cNvSpPr txBox="1"/>
            <p:nvPr/>
          </p:nvSpPr>
          <p:spPr>
            <a:xfrm>
              <a:off x="6407543" y="4566753"/>
              <a:ext cx="445893" cy="1107996"/>
            </a:xfrm>
            <a:prstGeom prst="rect">
              <a:avLst/>
            </a:prstGeom>
            <a:noFill/>
          </p:spPr>
          <p:txBody>
            <a:bodyPr wrap="square" rtlCol="0">
              <a:spAutoFit/>
            </a:bodyPr>
            <a:lstStyle/>
            <a:p>
              <a:r>
                <a:rPr lang="en-IN" sz="6600" b="1" dirty="0" smtClean="0">
                  <a:latin typeface="Arial Narrow" panose="020B0606020202030204" pitchFamily="34" charset="0"/>
                </a:rPr>
                <a:t>?</a:t>
              </a:r>
              <a:endParaRPr lang="en-IN" sz="6600" b="1" dirty="0">
                <a:latin typeface="Arial Narrow" panose="020B0606020202030204" pitchFamily="34" charset="0"/>
              </a:endParaRPr>
            </a:p>
          </p:txBody>
        </p:sp>
      </p:grpSp>
    </p:spTree>
    <p:extLst>
      <p:ext uri="{BB962C8B-B14F-4D97-AF65-F5344CB8AC3E}">
        <p14:creationId xmlns:p14="http://schemas.microsoft.com/office/powerpoint/2010/main" val="620469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Exception</a:t>
            </a:r>
            <a:endParaRPr lang="en-IN" dirty="0"/>
          </a:p>
        </p:txBody>
      </p:sp>
      <p:sp>
        <p:nvSpPr>
          <p:cNvPr id="4" name="Rectangle 3"/>
          <p:cNvSpPr/>
          <p:nvPr/>
        </p:nvSpPr>
        <p:spPr>
          <a:xfrm>
            <a:off x="215516" y="1016732"/>
            <a:ext cx="6588732" cy="3785652"/>
          </a:xfrm>
          <a:prstGeom prst="rect">
            <a:avLst/>
          </a:prstGeom>
        </p:spPr>
        <p:txBody>
          <a:bodyPr wrap="square">
            <a:spAutoFit/>
          </a:bodyPr>
          <a:lstStyle/>
          <a:p>
            <a:r>
              <a:rPr lang="en-IN" sz="2400" dirty="0" err="1">
                <a:solidFill>
                  <a:srgbClr val="0000FF"/>
                </a:solidFill>
                <a:highlight>
                  <a:srgbClr val="FFFFFF"/>
                </a:highlight>
                <a:latin typeface="Consolas"/>
              </a:rPr>
              <a:t>int</a:t>
            </a:r>
            <a:r>
              <a:rPr lang="en-IN" sz="2400" dirty="0">
                <a:solidFill>
                  <a:srgbClr val="000000"/>
                </a:solidFill>
                <a:highlight>
                  <a:srgbClr val="FFFFFF"/>
                </a:highlight>
                <a:latin typeface="Consolas"/>
              </a:rPr>
              <a:t> main()</a:t>
            </a:r>
          </a:p>
          <a:p>
            <a:r>
              <a:rPr lang="en-IN" sz="2400" dirty="0">
                <a:solidFill>
                  <a:srgbClr val="000000"/>
                </a:solidFill>
                <a:highlight>
                  <a:srgbClr val="FFFFFF"/>
                </a:highlight>
                <a:latin typeface="Consolas"/>
              </a:rPr>
              <a:t>{</a:t>
            </a:r>
          </a:p>
          <a:p>
            <a:pPr lvl="1"/>
            <a:r>
              <a:rPr lang="en-IN" sz="2400" dirty="0" err="1">
                <a:solidFill>
                  <a:srgbClr val="0000FF"/>
                </a:solidFill>
                <a:highlight>
                  <a:srgbClr val="FFFFFF"/>
                </a:highlight>
                <a:latin typeface="Consolas"/>
              </a:rPr>
              <a:t>int</a:t>
            </a:r>
            <a:r>
              <a:rPr lang="en-IN" sz="2400" dirty="0">
                <a:solidFill>
                  <a:srgbClr val="000000"/>
                </a:solidFill>
                <a:highlight>
                  <a:srgbClr val="FFFFFF"/>
                </a:highlight>
                <a:latin typeface="Consolas"/>
              </a:rPr>
              <a:t> </a:t>
            </a:r>
            <a:r>
              <a:rPr lang="en-IN" sz="2400" dirty="0" err="1">
                <a:solidFill>
                  <a:srgbClr val="000000"/>
                </a:solidFill>
                <a:highlight>
                  <a:srgbClr val="FFFFFF"/>
                </a:highlight>
                <a:latin typeface="Consolas"/>
              </a:rPr>
              <a:t>a,b,c</a:t>
            </a:r>
            <a:r>
              <a:rPr lang="en-IN" sz="2400" dirty="0">
                <a:solidFill>
                  <a:srgbClr val="000000"/>
                </a:solidFill>
                <a:highlight>
                  <a:srgbClr val="FFFFFF"/>
                </a:highlight>
                <a:latin typeface="Consolas"/>
              </a:rPr>
              <a:t>;</a:t>
            </a:r>
          </a:p>
          <a:p>
            <a:pPr lvl="1"/>
            <a:r>
              <a:rPr lang="en-IN" sz="2400" dirty="0" err="1" smtClean="0">
                <a:solidFill>
                  <a:srgbClr val="000000"/>
                </a:solidFill>
                <a:highlight>
                  <a:srgbClr val="FFFFFF"/>
                </a:highlight>
                <a:latin typeface="Consolas"/>
              </a:rPr>
              <a:t>cout</a:t>
            </a:r>
            <a:r>
              <a:rPr lang="en-IN" sz="2400" dirty="0">
                <a:solidFill>
                  <a:srgbClr val="000000"/>
                </a:solidFill>
                <a:highlight>
                  <a:srgbClr val="FFFFFF"/>
                </a:highlight>
                <a:latin typeface="Consolas"/>
              </a:rPr>
              <a:t>&lt;&lt;</a:t>
            </a:r>
            <a:r>
              <a:rPr lang="en-IN" sz="2400" dirty="0">
                <a:solidFill>
                  <a:srgbClr val="A31515"/>
                </a:solidFill>
                <a:highlight>
                  <a:srgbClr val="FFFFFF"/>
                </a:highlight>
                <a:latin typeface="Consolas"/>
              </a:rPr>
              <a:t>"Enter value a="</a:t>
            </a:r>
            <a:r>
              <a:rPr lang="en-IN" sz="2400" dirty="0">
                <a:solidFill>
                  <a:srgbClr val="000000"/>
                </a:solidFill>
                <a:highlight>
                  <a:srgbClr val="FFFFFF"/>
                </a:highlight>
                <a:latin typeface="Consolas"/>
              </a:rPr>
              <a:t>;</a:t>
            </a:r>
          </a:p>
          <a:p>
            <a:pPr lvl="1"/>
            <a:r>
              <a:rPr lang="en-IN" sz="2400" dirty="0" err="1">
                <a:solidFill>
                  <a:srgbClr val="000000"/>
                </a:solidFill>
                <a:highlight>
                  <a:srgbClr val="FFFFFF"/>
                </a:highlight>
                <a:latin typeface="Consolas"/>
              </a:rPr>
              <a:t>cin</a:t>
            </a:r>
            <a:r>
              <a:rPr lang="en-IN" sz="2400" dirty="0">
                <a:solidFill>
                  <a:srgbClr val="000000"/>
                </a:solidFill>
                <a:highlight>
                  <a:srgbClr val="FFFFFF"/>
                </a:highlight>
                <a:latin typeface="Consolas"/>
              </a:rPr>
              <a:t>&gt;&gt;a;</a:t>
            </a:r>
          </a:p>
          <a:p>
            <a:pPr lvl="1"/>
            <a:r>
              <a:rPr lang="en-IN" sz="2400" dirty="0" err="1">
                <a:solidFill>
                  <a:srgbClr val="000000"/>
                </a:solidFill>
                <a:highlight>
                  <a:srgbClr val="FFFFFF"/>
                </a:highlight>
                <a:latin typeface="Consolas"/>
              </a:rPr>
              <a:t>cout</a:t>
            </a:r>
            <a:r>
              <a:rPr lang="en-IN" sz="2400" dirty="0">
                <a:solidFill>
                  <a:srgbClr val="000000"/>
                </a:solidFill>
                <a:highlight>
                  <a:srgbClr val="FFFFFF"/>
                </a:highlight>
                <a:latin typeface="Consolas"/>
              </a:rPr>
              <a:t>&lt;&lt;</a:t>
            </a:r>
            <a:r>
              <a:rPr lang="en-IN" sz="2400" dirty="0">
                <a:solidFill>
                  <a:srgbClr val="A31515"/>
                </a:solidFill>
                <a:highlight>
                  <a:srgbClr val="FFFFFF"/>
                </a:highlight>
                <a:latin typeface="Consolas"/>
              </a:rPr>
              <a:t>"Enter value b="</a:t>
            </a:r>
            <a:r>
              <a:rPr lang="en-IN" sz="2400" dirty="0">
                <a:solidFill>
                  <a:srgbClr val="000000"/>
                </a:solidFill>
                <a:highlight>
                  <a:srgbClr val="FFFFFF"/>
                </a:highlight>
                <a:latin typeface="Consolas"/>
              </a:rPr>
              <a:t>;</a:t>
            </a:r>
          </a:p>
          <a:p>
            <a:pPr lvl="1"/>
            <a:r>
              <a:rPr lang="en-IN" sz="2400" dirty="0" err="1">
                <a:solidFill>
                  <a:srgbClr val="000000"/>
                </a:solidFill>
                <a:highlight>
                  <a:srgbClr val="FFFFFF"/>
                </a:highlight>
                <a:latin typeface="Consolas"/>
              </a:rPr>
              <a:t>cin</a:t>
            </a:r>
            <a:r>
              <a:rPr lang="en-IN" sz="2400" dirty="0">
                <a:solidFill>
                  <a:srgbClr val="000000"/>
                </a:solidFill>
                <a:highlight>
                  <a:srgbClr val="FFFFFF"/>
                </a:highlight>
                <a:latin typeface="Consolas"/>
              </a:rPr>
              <a:t>&gt;&gt;b;</a:t>
            </a:r>
          </a:p>
          <a:p>
            <a:pPr lvl="1"/>
            <a:r>
              <a:rPr lang="en-IN" sz="2400" dirty="0" smtClean="0">
                <a:solidFill>
                  <a:srgbClr val="000000"/>
                </a:solidFill>
                <a:highlight>
                  <a:srgbClr val="FFFFFF"/>
                </a:highlight>
                <a:latin typeface="Consolas"/>
              </a:rPr>
              <a:t>c=a/b</a:t>
            </a:r>
            <a:r>
              <a:rPr lang="en-IN" sz="2400" dirty="0">
                <a:solidFill>
                  <a:srgbClr val="000000"/>
                </a:solidFill>
                <a:highlight>
                  <a:srgbClr val="FFFFFF"/>
                </a:highlight>
                <a:latin typeface="Consolas"/>
              </a:rPr>
              <a:t>;</a:t>
            </a:r>
          </a:p>
          <a:p>
            <a:pPr lvl="1"/>
            <a:r>
              <a:rPr lang="en-IN" sz="2400" dirty="0" err="1" smtClean="0">
                <a:solidFill>
                  <a:srgbClr val="000000"/>
                </a:solidFill>
                <a:highlight>
                  <a:srgbClr val="FFFFFF"/>
                </a:highlight>
                <a:latin typeface="Consolas"/>
              </a:rPr>
              <a:t>cout</a:t>
            </a:r>
            <a:r>
              <a:rPr lang="en-IN" sz="2400" dirty="0">
                <a:solidFill>
                  <a:srgbClr val="000000"/>
                </a:solidFill>
                <a:highlight>
                  <a:srgbClr val="FFFFFF"/>
                </a:highlight>
                <a:latin typeface="Consolas"/>
              </a:rPr>
              <a:t>&lt;&lt;</a:t>
            </a:r>
            <a:r>
              <a:rPr lang="en-IN" sz="2400" dirty="0">
                <a:solidFill>
                  <a:srgbClr val="A31515"/>
                </a:solidFill>
                <a:highlight>
                  <a:srgbClr val="FFFFFF"/>
                </a:highlight>
                <a:latin typeface="Consolas"/>
              </a:rPr>
              <a:t>"answer="</a:t>
            </a:r>
            <a:r>
              <a:rPr lang="en-IN" sz="2400" dirty="0">
                <a:solidFill>
                  <a:srgbClr val="000000"/>
                </a:solidFill>
                <a:highlight>
                  <a:srgbClr val="FFFFFF"/>
                </a:highlight>
                <a:latin typeface="Consolas"/>
              </a:rPr>
              <a:t>&lt;&lt;c;</a:t>
            </a:r>
          </a:p>
          <a:p>
            <a:r>
              <a:rPr lang="en-IN" sz="2400" dirty="0" smtClean="0">
                <a:solidFill>
                  <a:srgbClr val="000000"/>
                </a:solidFill>
                <a:highlight>
                  <a:srgbClr val="FFFFFF"/>
                </a:highlight>
                <a:latin typeface="Consolas"/>
              </a:rPr>
              <a:t>}</a:t>
            </a:r>
            <a:endParaRPr lang="en-IN" sz="2400" dirty="0"/>
          </a:p>
        </p:txBody>
      </p:sp>
      <p:sp>
        <p:nvSpPr>
          <p:cNvPr id="5" name="Rectangle 4"/>
          <p:cNvSpPr/>
          <p:nvPr/>
        </p:nvSpPr>
        <p:spPr>
          <a:xfrm>
            <a:off x="229148" y="4803955"/>
            <a:ext cx="3190724" cy="1569660"/>
          </a:xfrm>
          <a:prstGeom prst="rect">
            <a:avLst/>
          </a:prstGeom>
        </p:spPr>
        <p:txBody>
          <a:bodyPr wrap="square">
            <a:spAutoFit/>
          </a:bodyPr>
          <a:lstStyle/>
          <a:p>
            <a:r>
              <a:rPr lang="en-IN" sz="2400" dirty="0" smtClean="0"/>
              <a:t>Output:</a:t>
            </a:r>
          </a:p>
          <a:p>
            <a:r>
              <a:rPr lang="en-IN" sz="2400" dirty="0" smtClean="0"/>
              <a:t>Enter </a:t>
            </a:r>
            <a:r>
              <a:rPr lang="en-IN" sz="2400" dirty="0"/>
              <a:t>value a=5</a:t>
            </a:r>
          </a:p>
          <a:p>
            <a:r>
              <a:rPr lang="en-IN" sz="2400" dirty="0"/>
              <a:t>Enter value b=2</a:t>
            </a:r>
          </a:p>
          <a:p>
            <a:r>
              <a:rPr lang="en-IN" sz="2400" dirty="0"/>
              <a:t>answer=2</a:t>
            </a:r>
          </a:p>
        </p:txBody>
      </p:sp>
      <p:sp>
        <p:nvSpPr>
          <p:cNvPr id="6" name="Rectangle 5"/>
          <p:cNvSpPr/>
          <p:nvPr/>
        </p:nvSpPr>
        <p:spPr>
          <a:xfrm>
            <a:off x="3167844" y="4803955"/>
            <a:ext cx="4572000" cy="1569660"/>
          </a:xfrm>
          <a:prstGeom prst="rect">
            <a:avLst/>
          </a:prstGeom>
        </p:spPr>
        <p:txBody>
          <a:bodyPr>
            <a:spAutoFit/>
          </a:bodyPr>
          <a:lstStyle/>
          <a:p>
            <a:r>
              <a:rPr lang="en-IN" sz="2400" dirty="0" smtClean="0"/>
              <a:t>Output:</a:t>
            </a:r>
          </a:p>
          <a:p>
            <a:r>
              <a:rPr lang="en-IN" sz="2400" dirty="0" smtClean="0"/>
              <a:t>Enter </a:t>
            </a:r>
            <a:r>
              <a:rPr lang="en-IN" sz="2400" dirty="0"/>
              <a:t>value a=5</a:t>
            </a:r>
          </a:p>
          <a:p>
            <a:r>
              <a:rPr lang="en-IN" sz="2400" dirty="0"/>
              <a:t>Enter value </a:t>
            </a:r>
            <a:r>
              <a:rPr lang="en-IN" sz="2400" dirty="0" smtClean="0"/>
              <a:t>b=0</a:t>
            </a:r>
            <a:endParaRPr lang="en-IN" sz="2400" dirty="0"/>
          </a:p>
          <a:p>
            <a:r>
              <a:rPr lang="en-IN" sz="2400" dirty="0" smtClean="0"/>
              <a:t>Abnormal Termination occur</a:t>
            </a:r>
            <a:endParaRPr lang="en-IN" sz="2400" dirty="0"/>
          </a:p>
        </p:txBody>
      </p:sp>
    </p:spTree>
    <p:extLst>
      <p:ext uri="{BB962C8B-B14F-4D97-AF65-F5344CB8AC3E}">
        <p14:creationId xmlns:p14="http://schemas.microsoft.com/office/powerpoint/2010/main" val="342291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Exception(</a:t>
            </a:r>
            <a:r>
              <a:rPr lang="en-IN" dirty="0" err="1" smtClean="0"/>
              <a:t>Cont</a:t>
            </a:r>
            <a:r>
              <a:rPr lang="en-IN" dirty="0" smtClean="0"/>
              <a:t>…)</a:t>
            </a:r>
            <a:endParaRPr lang="en-IN" dirty="0"/>
          </a:p>
        </p:txBody>
      </p:sp>
      <p:sp>
        <p:nvSpPr>
          <p:cNvPr id="3" name="Content Placeholder 2"/>
          <p:cNvSpPr>
            <a:spLocks noGrp="1"/>
          </p:cNvSpPr>
          <p:nvPr>
            <p:ph idx="1"/>
          </p:nvPr>
        </p:nvSpPr>
        <p:spPr/>
        <p:txBody>
          <a:bodyPr/>
          <a:lstStyle/>
          <a:p>
            <a:pPr algn="just"/>
            <a:r>
              <a:rPr lang="en-IN" dirty="0" smtClean="0"/>
              <a:t>Runtime errors are termed as </a:t>
            </a:r>
            <a:r>
              <a:rPr lang="en-IN" b="1" dirty="0" smtClean="0">
                <a:solidFill>
                  <a:schemeClr val="tx2"/>
                </a:solidFill>
              </a:rPr>
              <a:t>exception</a:t>
            </a:r>
            <a:r>
              <a:rPr lang="en-IN" dirty="0" smtClean="0"/>
              <a:t>.</a:t>
            </a:r>
          </a:p>
          <a:p>
            <a:pPr algn="just">
              <a:buClr>
                <a:schemeClr val="tx1"/>
              </a:buClr>
            </a:pPr>
            <a:r>
              <a:rPr lang="en-IN" b="1" dirty="0">
                <a:solidFill>
                  <a:schemeClr val="tx2"/>
                </a:solidFill>
              </a:rPr>
              <a:t>Exception handling </a:t>
            </a:r>
            <a:r>
              <a:rPr lang="en-IN" dirty="0" smtClean="0"/>
              <a:t>is the process to manage the runtime errors by converting the abnormal termination of a program to normal termination of a program.</a:t>
            </a:r>
          </a:p>
        </p:txBody>
      </p:sp>
    </p:spTree>
    <p:extLst>
      <p:ext uri="{BB962C8B-B14F-4D97-AF65-F5344CB8AC3E}">
        <p14:creationId xmlns:p14="http://schemas.microsoft.com/office/powerpoint/2010/main" val="344718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try, throw and catch</a:t>
            </a:r>
            <a:endParaRPr lang="en-IN" dirty="0"/>
          </a:p>
        </p:txBody>
      </p:sp>
      <p:sp>
        <p:nvSpPr>
          <p:cNvPr id="3" name="Content Placeholder 2"/>
          <p:cNvSpPr>
            <a:spLocks noGrp="1"/>
          </p:cNvSpPr>
          <p:nvPr>
            <p:ph idx="1"/>
          </p:nvPr>
        </p:nvSpPr>
        <p:spPr/>
        <p:txBody>
          <a:bodyPr/>
          <a:lstStyle/>
          <a:p>
            <a:pPr algn="just"/>
            <a:r>
              <a:rPr lang="en-IN" dirty="0"/>
              <a:t>C++ exception handling mechanism is built upon three keywords </a:t>
            </a:r>
            <a:r>
              <a:rPr lang="en-IN" b="1" dirty="0">
                <a:solidFill>
                  <a:schemeClr val="tx2"/>
                </a:solidFill>
              </a:rPr>
              <a:t>try</a:t>
            </a:r>
            <a:r>
              <a:rPr lang="en-IN" dirty="0"/>
              <a:t>, </a:t>
            </a:r>
            <a:r>
              <a:rPr lang="en-IN" b="1" dirty="0">
                <a:solidFill>
                  <a:schemeClr val="tx2"/>
                </a:solidFill>
              </a:rPr>
              <a:t>throw</a:t>
            </a:r>
            <a:r>
              <a:rPr lang="en-IN" dirty="0"/>
              <a:t> and </a:t>
            </a:r>
            <a:r>
              <a:rPr lang="en-IN" b="1" dirty="0" smtClean="0">
                <a:solidFill>
                  <a:schemeClr val="tx2"/>
                </a:solidFill>
              </a:rPr>
              <a:t>catch</a:t>
            </a:r>
            <a:r>
              <a:rPr lang="en-IN" dirty="0" smtClean="0"/>
              <a:t>.</a:t>
            </a:r>
            <a:endParaRPr lang="en-IN" dirty="0"/>
          </a:p>
          <a:p>
            <a:endParaRPr lang="en-IN" dirty="0"/>
          </a:p>
        </p:txBody>
      </p:sp>
      <p:graphicFrame>
        <p:nvGraphicFramePr>
          <p:cNvPr id="11" name="Table 10"/>
          <p:cNvGraphicFramePr>
            <a:graphicFrameLocks noGrp="1"/>
          </p:cNvGraphicFramePr>
          <p:nvPr>
            <p:extLst>
              <p:ext uri="{D42A27DB-BD31-4B8C-83A1-F6EECF244321}">
                <p14:modId xmlns:p14="http://schemas.microsoft.com/office/powerpoint/2010/main" val="2720539163"/>
              </p:ext>
            </p:extLst>
          </p:nvPr>
        </p:nvGraphicFramePr>
        <p:xfrm>
          <a:off x="1472876" y="2060848"/>
          <a:ext cx="3132000" cy="1280160"/>
        </p:xfrm>
        <a:graphic>
          <a:graphicData uri="http://schemas.openxmlformats.org/drawingml/2006/table">
            <a:tbl>
              <a:tblPr firstRow="1" bandRow="1">
                <a:tableStyleId>{5C22544A-7EE6-4342-B048-85BDC9FD1C3A}</a:tableStyleId>
              </a:tblPr>
              <a:tblGrid>
                <a:gridCol w="3132000"/>
              </a:tblGrid>
              <a:tr h="370840">
                <a:tc>
                  <a:txBody>
                    <a:bodyPr/>
                    <a:lstStyle/>
                    <a:p>
                      <a:pPr algn="ctr"/>
                      <a:r>
                        <a:rPr lang="en-IN" sz="2400" dirty="0" smtClean="0"/>
                        <a:t>try block</a:t>
                      </a:r>
                      <a:endParaRPr lang="en-IN" sz="2400" dirty="0"/>
                    </a:p>
                  </a:txBody>
                  <a:tcPr/>
                </a:tc>
              </a:tr>
              <a:tr h="370840">
                <a:tc>
                  <a:txBody>
                    <a:bodyPr/>
                    <a:lstStyle/>
                    <a:p>
                      <a:r>
                        <a:rPr lang="en-IN" sz="2400" dirty="0" smtClean="0"/>
                        <a:t>Detects and throws an exception</a:t>
                      </a:r>
                      <a:endParaRPr lang="en-IN" sz="2400"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55787951"/>
              </p:ext>
            </p:extLst>
          </p:nvPr>
        </p:nvGraphicFramePr>
        <p:xfrm>
          <a:off x="1508880" y="4257092"/>
          <a:ext cx="3132348" cy="1280160"/>
        </p:xfrm>
        <a:graphic>
          <a:graphicData uri="http://schemas.openxmlformats.org/drawingml/2006/table">
            <a:tbl>
              <a:tblPr firstRow="1" bandRow="1">
                <a:tableStyleId>{5C22544A-7EE6-4342-B048-85BDC9FD1C3A}</a:tableStyleId>
              </a:tblPr>
              <a:tblGrid>
                <a:gridCol w="3132348"/>
              </a:tblGrid>
              <a:tr h="370840">
                <a:tc>
                  <a:txBody>
                    <a:bodyPr/>
                    <a:lstStyle/>
                    <a:p>
                      <a:pPr algn="ctr"/>
                      <a:r>
                        <a:rPr lang="en-IN" sz="2400" dirty="0" smtClean="0"/>
                        <a:t>catch block</a:t>
                      </a:r>
                      <a:endParaRPr lang="en-IN" sz="2400" dirty="0"/>
                    </a:p>
                  </a:txBody>
                  <a:tcPr/>
                </a:tc>
              </a:tr>
              <a:tr h="370840">
                <a:tc>
                  <a:txBody>
                    <a:bodyPr/>
                    <a:lstStyle/>
                    <a:p>
                      <a:r>
                        <a:rPr lang="en-IN" sz="2400" dirty="0" smtClean="0"/>
                        <a:t>Catches and handles the exception</a:t>
                      </a:r>
                      <a:endParaRPr lang="en-IN" sz="2400" dirty="0"/>
                    </a:p>
                  </a:txBody>
                  <a:tcPr/>
                </a:tc>
              </a:tr>
            </a:tbl>
          </a:graphicData>
        </a:graphic>
      </p:graphicFrame>
      <p:cxnSp>
        <p:nvCxnSpPr>
          <p:cNvPr id="28" name="Elbow Connector 27"/>
          <p:cNvCxnSpPr>
            <a:stCxn id="11" idx="1"/>
            <a:endCxn id="12" idx="1"/>
          </p:cNvCxnSpPr>
          <p:nvPr/>
        </p:nvCxnSpPr>
        <p:spPr>
          <a:xfrm rot="10800000" flipH="1" flipV="1">
            <a:off x="1472876" y="2700928"/>
            <a:ext cx="36004" cy="2196244"/>
          </a:xfrm>
          <a:prstGeom prst="bentConnector3">
            <a:avLst>
              <a:gd name="adj1" fmla="val -3672947"/>
            </a:avLst>
          </a:prstGeom>
          <a:ln w="254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40728" y="3349000"/>
            <a:ext cx="1512168" cy="90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rPr>
              <a:t>Exception</a:t>
            </a:r>
          </a:p>
          <a:p>
            <a:pPr algn="ctr"/>
            <a:r>
              <a:rPr lang="en-IN" sz="2400" dirty="0" smtClean="0">
                <a:solidFill>
                  <a:schemeClr val="tx1"/>
                </a:solidFill>
              </a:rPr>
              <a:t>Object</a:t>
            </a:r>
            <a:endParaRPr lang="en-IN" sz="2400" dirty="0">
              <a:solidFill>
                <a:schemeClr val="tx1"/>
              </a:solidFill>
            </a:endParaRPr>
          </a:p>
        </p:txBody>
      </p:sp>
      <p:sp>
        <p:nvSpPr>
          <p:cNvPr id="4" name="Rectangle 3"/>
          <p:cNvSpPr/>
          <p:nvPr/>
        </p:nvSpPr>
        <p:spPr>
          <a:xfrm>
            <a:off x="4752020" y="1448780"/>
            <a:ext cx="4356484" cy="4801314"/>
          </a:xfrm>
          <a:prstGeom prst="rect">
            <a:avLst/>
          </a:prstGeom>
        </p:spPr>
        <p:txBody>
          <a:bodyPr wrap="square">
            <a:spAutoFit/>
          </a:bodyPr>
          <a:lstStyle/>
          <a:p>
            <a:r>
              <a:rPr lang="en-IN" dirty="0">
                <a:solidFill>
                  <a:srgbClr val="000000"/>
                </a:solidFill>
                <a:highlight>
                  <a:srgbClr val="FFFFFF"/>
                </a:highlight>
                <a:latin typeface="Consolas"/>
              </a:rPr>
              <a:t>.....</a:t>
            </a:r>
          </a:p>
          <a:p>
            <a:r>
              <a:rPr lang="en-IN" dirty="0">
                <a:solidFill>
                  <a:srgbClr val="000000"/>
                </a:solidFill>
                <a:highlight>
                  <a:srgbClr val="FFFFFF"/>
                </a:highlight>
                <a:latin typeface="Consolas"/>
              </a:rPr>
              <a:t>.....</a:t>
            </a:r>
          </a:p>
          <a:p>
            <a:r>
              <a:rPr lang="en-IN" dirty="0">
                <a:solidFill>
                  <a:srgbClr val="0000FF"/>
                </a:solidFill>
                <a:highlight>
                  <a:srgbClr val="FFFFFF"/>
                </a:highlight>
                <a:latin typeface="Consolas"/>
              </a:rPr>
              <a:t>try</a:t>
            </a:r>
            <a:endParaRPr lang="en-IN" dirty="0">
              <a:solidFill>
                <a:srgbClr val="000000"/>
              </a:solidFill>
              <a:highlight>
                <a:srgbClr val="FFFFFF"/>
              </a:highlight>
              <a:latin typeface="Consolas"/>
            </a:endParaRPr>
          </a:p>
          <a:p>
            <a:r>
              <a:rPr lang="en-IN" dirty="0">
                <a:solidFill>
                  <a:srgbClr val="000000"/>
                </a:solidFill>
                <a:highlight>
                  <a:srgbClr val="FFFFFF"/>
                </a:highlight>
                <a:latin typeface="Consolas"/>
              </a:rPr>
              <a:t>{</a:t>
            </a:r>
          </a:p>
          <a:p>
            <a:r>
              <a:rPr lang="en-IN" dirty="0">
                <a:solidFill>
                  <a:srgbClr val="000000"/>
                </a:solidFill>
                <a:highlight>
                  <a:srgbClr val="FFFFFF"/>
                </a:highlight>
                <a:latin typeface="Consolas"/>
              </a:rPr>
              <a:t>.....</a:t>
            </a:r>
          </a:p>
          <a:p>
            <a:r>
              <a:rPr lang="en-IN" dirty="0">
                <a:solidFill>
                  <a:srgbClr val="0000FF"/>
                </a:solidFill>
                <a:highlight>
                  <a:srgbClr val="FFFFFF"/>
                </a:highlight>
                <a:latin typeface="Consolas"/>
              </a:rPr>
              <a:t>throw</a:t>
            </a:r>
            <a:r>
              <a:rPr lang="en-IN" dirty="0">
                <a:solidFill>
                  <a:srgbClr val="000000"/>
                </a:solidFill>
                <a:highlight>
                  <a:srgbClr val="FFFFFF"/>
                </a:highlight>
                <a:latin typeface="Consolas"/>
              </a:rPr>
              <a:t> exception; </a:t>
            </a:r>
            <a:r>
              <a:rPr lang="en-IN" dirty="0">
                <a:solidFill>
                  <a:srgbClr val="008000"/>
                </a:solidFill>
                <a:highlight>
                  <a:srgbClr val="FFFFFF"/>
                </a:highlight>
                <a:latin typeface="Consolas"/>
              </a:rPr>
              <a:t>//this block detects and throws an exception</a:t>
            </a:r>
            <a:endParaRPr lang="en-IN" dirty="0">
              <a:solidFill>
                <a:srgbClr val="000000"/>
              </a:solidFill>
              <a:highlight>
                <a:srgbClr val="FFFFFF"/>
              </a:highlight>
              <a:latin typeface="Consolas"/>
            </a:endParaRPr>
          </a:p>
          <a:p>
            <a:r>
              <a:rPr lang="en-IN" dirty="0">
                <a:solidFill>
                  <a:srgbClr val="000000"/>
                </a:solidFill>
                <a:highlight>
                  <a:srgbClr val="FFFFFF"/>
                </a:highlight>
                <a:latin typeface="Consolas"/>
              </a:rPr>
              <a:t>.....</a:t>
            </a:r>
          </a:p>
          <a:p>
            <a:r>
              <a:rPr lang="en-IN" dirty="0">
                <a:solidFill>
                  <a:srgbClr val="000000"/>
                </a:solidFill>
                <a:highlight>
                  <a:srgbClr val="FFFFFF"/>
                </a:highlight>
                <a:latin typeface="Consolas"/>
              </a:rPr>
              <a:t>}</a:t>
            </a:r>
          </a:p>
          <a:p>
            <a:r>
              <a:rPr lang="en-IN" dirty="0">
                <a:solidFill>
                  <a:srgbClr val="0000FF"/>
                </a:solidFill>
                <a:highlight>
                  <a:srgbClr val="FFFFFF"/>
                </a:highlight>
                <a:latin typeface="Consolas"/>
              </a:rPr>
              <a:t>catch</a:t>
            </a:r>
            <a:r>
              <a:rPr lang="en-IN" dirty="0">
                <a:solidFill>
                  <a:srgbClr val="000000"/>
                </a:solidFill>
                <a:highlight>
                  <a:srgbClr val="FFFFFF"/>
                </a:highlight>
                <a:latin typeface="Consolas"/>
              </a:rPr>
              <a:t>(type </a:t>
            </a:r>
            <a:r>
              <a:rPr lang="en-IN" dirty="0" err="1">
                <a:solidFill>
                  <a:srgbClr val="000000"/>
                </a:solidFill>
                <a:highlight>
                  <a:srgbClr val="FFFFFF"/>
                </a:highlight>
                <a:latin typeface="Consolas"/>
              </a:rPr>
              <a:t>arg</a:t>
            </a:r>
            <a:r>
              <a:rPr lang="en-IN" dirty="0">
                <a:solidFill>
                  <a:srgbClr val="000000"/>
                </a:solidFill>
                <a:highlight>
                  <a:srgbClr val="FFFFFF"/>
                </a:highlight>
                <a:latin typeface="Consolas"/>
              </a:rPr>
              <a:t>)</a:t>
            </a:r>
          </a:p>
          <a:p>
            <a:r>
              <a:rPr lang="en-IN" dirty="0">
                <a:solidFill>
                  <a:srgbClr val="000000"/>
                </a:solidFill>
                <a:highlight>
                  <a:srgbClr val="FFFFFF"/>
                </a:highlight>
                <a:latin typeface="Consolas"/>
              </a:rPr>
              <a:t>{</a:t>
            </a:r>
          </a:p>
          <a:p>
            <a:r>
              <a:rPr lang="en-IN" dirty="0">
                <a:solidFill>
                  <a:srgbClr val="000000"/>
                </a:solidFill>
                <a:highlight>
                  <a:srgbClr val="FFFFFF"/>
                </a:highlight>
                <a:latin typeface="Consolas"/>
              </a:rPr>
              <a:t>.....</a:t>
            </a:r>
          </a:p>
          <a:p>
            <a:r>
              <a:rPr lang="en-IN" dirty="0">
                <a:solidFill>
                  <a:srgbClr val="000000"/>
                </a:solidFill>
                <a:highlight>
                  <a:srgbClr val="FFFFFF"/>
                </a:highlight>
                <a:latin typeface="Consolas"/>
              </a:rPr>
              <a:t>..... </a:t>
            </a:r>
            <a:r>
              <a:rPr lang="en-IN" dirty="0">
                <a:solidFill>
                  <a:srgbClr val="008000"/>
                </a:solidFill>
                <a:highlight>
                  <a:srgbClr val="FFFFFF"/>
                </a:highlight>
                <a:latin typeface="Consolas"/>
              </a:rPr>
              <a:t>//exception handling block</a:t>
            </a:r>
            <a:endParaRPr lang="en-IN" dirty="0">
              <a:solidFill>
                <a:srgbClr val="000000"/>
              </a:solidFill>
              <a:highlight>
                <a:srgbClr val="FFFFFF"/>
              </a:highlight>
              <a:latin typeface="Consolas"/>
            </a:endParaRPr>
          </a:p>
          <a:p>
            <a:r>
              <a:rPr lang="en-IN" dirty="0">
                <a:solidFill>
                  <a:srgbClr val="000000"/>
                </a:solidFill>
                <a:highlight>
                  <a:srgbClr val="FFFFFF"/>
                </a:highlight>
                <a:latin typeface="Consolas"/>
              </a:rPr>
              <a:t>.....</a:t>
            </a:r>
          </a:p>
          <a:p>
            <a:r>
              <a:rPr lang="en-IN" dirty="0">
                <a:solidFill>
                  <a:srgbClr val="000000"/>
                </a:solidFill>
                <a:highlight>
                  <a:srgbClr val="FFFFFF"/>
                </a:highlight>
                <a:latin typeface="Consolas"/>
              </a:rPr>
              <a:t>}</a:t>
            </a:r>
          </a:p>
          <a:p>
            <a:r>
              <a:rPr lang="en-IN" dirty="0">
                <a:solidFill>
                  <a:srgbClr val="000000"/>
                </a:solidFill>
                <a:highlight>
                  <a:srgbClr val="FFFFFF"/>
                </a:highlight>
                <a:latin typeface="Consolas"/>
              </a:rPr>
              <a:t>.....</a:t>
            </a:r>
          </a:p>
          <a:p>
            <a:r>
              <a:rPr lang="en-IN" dirty="0">
                <a:solidFill>
                  <a:srgbClr val="000000"/>
                </a:solidFill>
                <a:highlight>
                  <a:srgbClr val="FFFFFF"/>
                </a:highlight>
                <a:latin typeface="Consolas"/>
              </a:rPr>
              <a:t>.....</a:t>
            </a:r>
            <a:endParaRPr lang="en-IN" dirty="0"/>
          </a:p>
        </p:txBody>
      </p:sp>
    </p:spTree>
    <p:extLst>
      <p:ext uri="{BB962C8B-B14F-4D97-AF65-F5344CB8AC3E}">
        <p14:creationId xmlns:p14="http://schemas.microsoft.com/office/powerpoint/2010/main" val="423679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up)">
                                      <p:cBhvr>
                                        <p:cTn id="21" dur="500"/>
                                        <p:tgtEl>
                                          <p:spTgt spid="2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up)">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3" end="1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504" y="80628"/>
            <a:ext cx="7776864" cy="6186309"/>
          </a:xfrm>
          <a:prstGeom prst="rect">
            <a:avLst/>
          </a:prstGeom>
        </p:spPr>
        <p:txBody>
          <a:bodyPr wrap="square">
            <a:spAutoFit/>
          </a:bodyPr>
          <a:lstStyle/>
          <a:p>
            <a:r>
              <a:rPr lang="en-IN" sz="2200" dirty="0" err="1">
                <a:solidFill>
                  <a:srgbClr val="0000FF"/>
                </a:solidFill>
                <a:highlight>
                  <a:srgbClr val="FFFFFF"/>
                </a:highlight>
                <a:latin typeface="Consolas"/>
              </a:rPr>
              <a:t>int</a:t>
            </a:r>
            <a:r>
              <a:rPr lang="en-IN" sz="2200" dirty="0">
                <a:solidFill>
                  <a:srgbClr val="000000"/>
                </a:solidFill>
                <a:highlight>
                  <a:srgbClr val="FFFFFF"/>
                </a:highlight>
                <a:latin typeface="Consolas"/>
              </a:rPr>
              <a:t> main()</a:t>
            </a:r>
          </a:p>
          <a:p>
            <a:r>
              <a:rPr lang="en-IN" sz="2200" dirty="0">
                <a:solidFill>
                  <a:srgbClr val="000000"/>
                </a:solidFill>
                <a:highlight>
                  <a:srgbClr val="FFFFFF"/>
                </a:highlight>
                <a:latin typeface="Consolas"/>
              </a:rPr>
              <a:t>{</a:t>
            </a:r>
          </a:p>
          <a:p>
            <a:pPr lvl="1"/>
            <a:r>
              <a:rPr lang="en-IN" sz="2200" dirty="0" err="1">
                <a:solidFill>
                  <a:srgbClr val="0000FF"/>
                </a:solidFill>
                <a:highlight>
                  <a:srgbClr val="FFFFFF"/>
                </a:highlight>
                <a:latin typeface="Consolas"/>
              </a:rPr>
              <a:t>int</a:t>
            </a:r>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a,b,c</a:t>
            </a:r>
            <a:r>
              <a:rPr lang="en-IN" sz="2200" dirty="0">
                <a:solidFill>
                  <a:srgbClr val="000000"/>
                </a:solidFill>
                <a:highlight>
                  <a:srgbClr val="FFFFFF"/>
                </a:highlight>
                <a:latin typeface="Consolas"/>
              </a:rPr>
              <a:t>;</a:t>
            </a:r>
          </a:p>
          <a:p>
            <a:pPr lvl="1"/>
            <a:r>
              <a:rPr lang="en-IN" sz="2200" dirty="0" err="1" smtClean="0">
                <a:solidFill>
                  <a:srgbClr val="000000"/>
                </a:solidFill>
                <a:highlight>
                  <a:srgbClr val="FFFFFF"/>
                </a:highlight>
                <a:latin typeface="Consolas"/>
              </a:rPr>
              <a:t>cout</a:t>
            </a:r>
            <a:r>
              <a:rPr lang="en-IN" sz="2200" dirty="0">
                <a:solidFill>
                  <a:srgbClr val="000000"/>
                </a:solidFill>
                <a:highlight>
                  <a:srgbClr val="FFFFFF"/>
                </a:highlight>
                <a:latin typeface="Consolas"/>
              </a:rPr>
              <a:t>&lt;&lt;</a:t>
            </a:r>
            <a:r>
              <a:rPr lang="en-IN" sz="2200" dirty="0">
                <a:solidFill>
                  <a:srgbClr val="A31515"/>
                </a:solidFill>
                <a:highlight>
                  <a:srgbClr val="FFFFFF"/>
                </a:highlight>
                <a:latin typeface="Consolas"/>
              </a:rPr>
              <a:t>"Enter </a:t>
            </a:r>
            <a:r>
              <a:rPr lang="en-IN" sz="2200" dirty="0" smtClean="0">
                <a:solidFill>
                  <a:srgbClr val="A31515"/>
                </a:solidFill>
                <a:highlight>
                  <a:srgbClr val="FFFFFF"/>
                </a:highlight>
                <a:latin typeface="Consolas"/>
              </a:rPr>
              <a:t>two values="</a:t>
            </a:r>
            <a:r>
              <a:rPr lang="en-IN" sz="2200" dirty="0" smtClean="0">
                <a:solidFill>
                  <a:srgbClr val="000000"/>
                </a:solidFill>
                <a:highlight>
                  <a:srgbClr val="FFFFFF"/>
                </a:highlight>
                <a:latin typeface="Consolas"/>
              </a:rPr>
              <a:t>;</a:t>
            </a:r>
            <a:endParaRPr lang="en-IN" sz="2200" dirty="0">
              <a:solidFill>
                <a:srgbClr val="000000"/>
              </a:solidFill>
              <a:highlight>
                <a:srgbClr val="FFFFFF"/>
              </a:highlight>
              <a:latin typeface="Consolas"/>
            </a:endParaRPr>
          </a:p>
          <a:p>
            <a:pPr lvl="1"/>
            <a:r>
              <a:rPr lang="en-IN" sz="2200" dirty="0" err="1">
                <a:solidFill>
                  <a:srgbClr val="000000"/>
                </a:solidFill>
                <a:highlight>
                  <a:srgbClr val="FFFFFF"/>
                </a:highlight>
                <a:latin typeface="Consolas"/>
              </a:rPr>
              <a:t>cin</a:t>
            </a:r>
            <a:r>
              <a:rPr lang="en-IN" sz="2200" dirty="0">
                <a:solidFill>
                  <a:srgbClr val="000000"/>
                </a:solidFill>
                <a:highlight>
                  <a:srgbClr val="FFFFFF"/>
                </a:highlight>
                <a:latin typeface="Consolas"/>
              </a:rPr>
              <a:t>&gt;&gt;</a:t>
            </a:r>
            <a:r>
              <a:rPr lang="en-IN" sz="2200" dirty="0" smtClean="0">
                <a:solidFill>
                  <a:srgbClr val="000000"/>
                </a:solidFill>
                <a:highlight>
                  <a:srgbClr val="FFFFFF"/>
                </a:highlight>
                <a:latin typeface="Consolas"/>
              </a:rPr>
              <a:t>a&gt;&gt;b</a:t>
            </a:r>
            <a:r>
              <a:rPr lang="en-IN" sz="2200" dirty="0">
                <a:solidFill>
                  <a:srgbClr val="000000"/>
                </a:solidFill>
                <a:highlight>
                  <a:srgbClr val="FFFFFF"/>
                </a:highlight>
                <a:latin typeface="Consolas"/>
              </a:rPr>
              <a:t>;</a:t>
            </a:r>
          </a:p>
          <a:p>
            <a:pPr lvl="1"/>
            <a:r>
              <a:rPr lang="en-IN" sz="2200" dirty="0">
                <a:solidFill>
                  <a:srgbClr val="0000FF"/>
                </a:solidFill>
                <a:highlight>
                  <a:srgbClr val="FFFFFF"/>
                </a:highlight>
                <a:latin typeface="Consolas"/>
              </a:rPr>
              <a:t>try</a:t>
            </a:r>
            <a:endParaRPr lang="en-IN" sz="2200" dirty="0">
              <a:solidFill>
                <a:srgbClr val="000000"/>
              </a:solidFill>
              <a:highlight>
                <a:srgbClr val="FFFFFF"/>
              </a:highlight>
              <a:latin typeface="Consolas"/>
            </a:endParaRPr>
          </a:p>
          <a:p>
            <a:pPr lvl="1"/>
            <a:r>
              <a:rPr lang="en-IN" sz="2200" dirty="0">
                <a:solidFill>
                  <a:srgbClr val="000000"/>
                </a:solidFill>
                <a:highlight>
                  <a:srgbClr val="FFFFFF"/>
                </a:highlight>
                <a:latin typeface="Consolas"/>
              </a:rPr>
              <a:t>{</a:t>
            </a:r>
          </a:p>
          <a:p>
            <a:pPr lvl="2"/>
            <a:r>
              <a:rPr lang="en-IN" sz="2200" dirty="0">
                <a:solidFill>
                  <a:srgbClr val="0000FF"/>
                </a:solidFill>
                <a:highlight>
                  <a:srgbClr val="FFFFFF"/>
                </a:highlight>
                <a:latin typeface="Consolas"/>
              </a:rPr>
              <a:t>if</a:t>
            </a:r>
            <a:r>
              <a:rPr lang="en-IN" sz="2200" dirty="0">
                <a:solidFill>
                  <a:srgbClr val="000000"/>
                </a:solidFill>
                <a:highlight>
                  <a:srgbClr val="FFFFFF"/>
                </a:highlight>
                <a:latin typeface="Consolas"/>
              </a:rPr>
              <a:t>(b!=</a:t>
            </a:r>
            <a:r>
              <a:rPr lang="en-IN" sz="2200" dirty="0" smtClean="0">
                <a:solidFill>
                  <a:srgbClr val="000000"/>
                </a:solidFill>
                <a:highlight>
                  <a:srgbClr val="FFFFFF"/>
                </a:highlight>
                <a:latin typeface="Consolas"/>
              </a:rPr>
              <a:t>0)</a:t>
            </a:r>
          </a:p>
          <a:p>
            <a:pPr lvl="2"/>
            <a:r>
              <a:rPr lang="en-IN" sz="2200" dirty="0">
                <a:solidFill>
                  <a:srgbClr val="000000"/>
                </a:solidFill>
                <a:highlight>
                  <a:srgbClr val="FFFFFF"/>
                </a:highlight>
                <a:latin typeface="Consolas"/>
              </a:rPr>
              <a:t>	</a:t>
            </a:r>
            <a:r>
              <a:rPr lang="en-IN" sz="2200" dirty="0" smtClean="0">
                <a:solidFill>
                  <a:srgbClr val="000000"/>
                </a:solidFill>
                <a:highlight>
                  <a:srgbClr val="FFFFFF"/>
                </a:highlight>
                <a:latin typeface="Consolas"/>
              </a:rPr>
              <a:t>c=a/b</a:t>
            </a:r>
            <a:r>
              <a:rPr lang="en-IN" sz="2200" dirty="0">
                <a:solidFill>
                  <a:srgbClr val="000000"/>
                </a:solidFill>
                <a:highlight>
                  <a:srgbClr val="FFFFFF"/>
                </a:highlight>
                <a:latin typeface="Consolas"/>
              </a:rPr>
              <a:t>;</a:t>
            </a:r>
          </a:p>
          <a:p>
            <a:pPr lvl="3"/>
            <a:r>
              <a:rPr lang="en-IN" sz="2200" dirty="0" smtClean="0">
                <a:solidFill>
                  <a:srgbClr val="000000"/>
                </a:solidFill>
                <a:highlight>
                  <a:srgbClr val="FFFFFF"/>
                </a:highlight>
                <a:latin typeface="Consolas"/>
              </a:rPr>
              <a:t>	</a:t>
            </a:r>
            <a:r>
              <a:rPr lang="en-IN" sz="2200" dirty="0" err="1">
                <a:solidFill>
                  <a:srgbClr val="000000"/>
                </a:solidFill>
                <a:highlight>
                  <a:srgbClr val="FFFFFF"/>
                </a:highlight>
                <a:latin typeface="Consolas"/>
              </a:rPr>
              <a:t>cout</a:t>
            </a:r>
            <a:r>
              <a:rPr lang="en-IN" sz="2200" dirty="0">
                <a:solidFill>
                  <a:srgbClr val="000000"/>
                </a:solidFill>
                <a:highlight>
                  <a:srgbClr val="FFFFFF"/>
                </a:highlight>
                <a:latin typeface="Consolas"/>
              </a:rPr>
              <a:t>&lt;&lt;</a:t>
            </a:r>
            <a:r>
              <a:rPr lang="en-IN" sz="2200" dirty="0">
                <a:solidFill>
                  <a:srgbClr val="A31515"/>
                </a:solidFill>
                <a:highlight>
                  <a:srgbClr val="FFFFFF"/>
                </a:highlight>
                <a:latin typeface="Consolas"/>
              </a:rPr>
              <a:t>"answer="</a:t>
            </a:r>
            <a:r>
              <a:rPr lang="en-IN" sz="2200" dirty="0">
                <a:solidFill>
                  <a:srgbClr val="000000"/>
                </a:solidFill>
                <a:highlight>
                  <a:srgbClr val="FFFFFF"/>
                </a:highlight>
                <a:latin typeface="Consolas"/>
              </a:rPr>
              <a:t>&lt;&lt;c;</a:t>
            </a:r>
          </a:p>
          <a:p>
            <a:pPr lvl="2"/>
            <a:r>
              <a:rPr lang="en-IN" sz="2200" dirty="0" smtClean="0">
                <a:solidFill>
                  <a:srgbClr val="0000FF"/>
                </a:solidFill>
                <a:highlight>
                  <a:srgbClr val="FFFFFF"/>
                </a:highlight>
                <a:latin typeface="Consolas"/>
              </a:rPr>
              <a:t>else</a:t>
            </a:r>
            <a:endParaRPr lang="en-IN" sz="2200" dirty="0">
              <a:solidFill>
                <a:srgbClr val="000000"/>
              </a:solidFill>
              <a:highlight>
                <a:srgbClr val="FFFFFF"/>
              </a:highlight>
              <a:latin typeface="Consolas"/>
            </a:endParaRPr>
          </a:p>
          <a:p>
            <a:pPr lvl="3"/>
            <a:r>
              <a:rPr lang="en-IN" sz="2200" dirty="0" smtClean="0">
                <a:solidFill>
                  <a:srgbClr val="0000FF"/>
                </a:solidFill>
                <a:highlight>
                  <a:srgbClr val="FFFFFF"/>
                </a:highlight>
                <a:latin typeface="Consolas"/>
              </a:rPr>
              <a:t>	throw</a:t>
            </a:r>
            <a:r>
              <a:rPr lang="en-IN" sz="2200" dirty="0" smtClean="0">
                <a:solidFill>
                  <a:srgbClr val="000000"/>
                </a:solidFill>
                <a:highlight>
                  <a:srgbClr val="FFFFFF"/>
                </a:highlight>
                <a:latin typeface="Consolas"/>
              </a:rPr>
              <a:t>(b</a:t>
            </a:r>
            <a:r>
              <a:rPr lang="en-IN" sz="2200" dirty="0">
                <a:solidFill>
                  <a:srgbClr val="000000"/>
                </a:solidFill>
                <a:highlight>
                  <a:srgbClr val="FFFFFF"/>
                </a:highlight>
                <a:latin typeface="Consolas"/>
              </a:rPr>
              <a:t>);</a:t>
            </a:r>
          </a:p>
          <a:p>
            <a:pPr lvl="1"/>
            <a:r>
              <a:rPr lang="en-IN" sz="2200" dirty="0" smtClean="0">
                <a:solidFill>
                  <a:srgbClr val="000000"/>
                </a:solidFill>
                <a:highlight>
                  <a:srgbClr val="FFFFFF"/>
                </a:highlight>
                <a:latin typeface="Consolas"/>
              </a:rPr>
              <a:t>}</a:t>
            </a:r>
            <a:endParaRPr lang="en-IN" sz="2200" dirty="0">
              <a:solidFill>
                <a:srgbClr val="000000"/>
              </a:solidFill>
              <a:highlight>
                <a:srgbClr val="FFFFFF"/>
              </a:highlight>
              <a:latin typeface="Consolas"/>
            </a:endParaRPr>
          </a:p>
          <a:p>
            <a:pPr lvl="1"/>
            <a:r>
              <a:rPr lang="en-IN" sz="2200" dirty="0">
                <a:solidFill>
                  <a:srgbClr val="0000FF"/>
                </a:solidFill>
                <a:highlight>
                  <a:srgbClr val="FFFFFF"/>
                </a:highlight>
                <a:latin typeface="Consolas"/>
              </a:rPr>
              <a:t>catch</a:t>
            </a:r>
            <a:r>
              <a:rPr lang="en-IN" sz="2200" dirty="0">
                <a:solidFill>
                  <a:srgbClr val="000000"/>
                </a:solidFill>
                <a:highlight>
                  <a:srgbClr val="FFFFFF"/>
                </a:highlight>
                <a:latin typeface="Consolas"/>
              </a:rPr>
              <a:t>(</a:t>
            </a:r>
            <a:r>
              <a:rPr lang="en-IN" sz="2200" dirty="0" err="1">
                <a:solidFill>
                  <a:srgbClr val="0000FF"/>
                </a:solidFill>
                <a:highlight>
                  <a:srgbClr val="FFFFFF"/>
                </a:highlight>
                <a:latin typeface="Consolas"/>
              </a:rPr>
              <a:t>int</a:t>
            </a:r>
            <a:r>
              <a:rPr lang="en-IN" sz="2200" dirty="0">
                <a:solidFill>
                  <a:srgbClr val="000000"/>
                </a:solidFill>
                <a:highlight>
                  <a:srgbClr val="FFFFFF"/>
                </a:highlight>
                <a:latin typeface="Consolas"/>
              </a:rPr>
              <a:t> x)</a:t>
            </a:r>
          </a:p>
          <a:p>
            <a:pPr lvl="1"/>
            <a:r>
              <a:rPr lang="en-IN" sz="2200" dirty="0">
                <a:solidFill>
                  <a:srgbClr val="000000"/>
                </a:solidFill>
                <a:highlight>
                  <a:srgbClr val="FFFFFF"/>
                </a:highlight>
                <a:latin typeface="Consolas"/>
              </a:rPr>
              <a:t>{</a:t>
            </a:r>
          </a:p>
          <a:p>
            <a:pPr lvl="1"/>
            <a:r>
              <a:rPr lang="en-IN" sz="2200" dirty="0" smtClean="0">
                <a:solidFill>
                  <a:srgbClr val="000000"/>
                </a:solidFill>
                <a:highlight>
                  <a:srgbClr val="FFFFFF"/>
                </a:highlight>
                <a:latin typeface="Consolas"/>
              </a:rPr>
              <a:t>	</a:t>
            </a:r>
            <a:r>
              <a:rPr lang="en-IN" sz="2200" dirty="0" err="1" smtClean="0">
                <a:solidFill>
                  <a:srgbClr val="000000"/>
                </a:solidFill>
                <a:highlight>
                  <a:srgbClr val="FFFFFF"/>
                </a:highlight>
                <a:latin typeface="Consolas"/>
              </a:rPr>
              <a:t>cout</a:t>
            </a:r>
            <a:r>
              <a:rPr lang="en-IN" sz="2200" dirty="0">
                <a:solidFill>
                  <a:srgbClr val="000000"/>
                </a:solidFill>
                <a:highlight>
                  <a:srgbClr val="FFFFFF"/>
                </a:highlight>
                <a:latin typeface="Consolas"/>
              </a:rPr>
              <a:t>&lt;&lt;</a:t>
            </a:r>
            <a:r>
              <a:rPr lang="en-IN" sz="2200" dirty="0">
                <a:solidFill>
                  <a:srgbClr val="A31515"/>
                </a:solidFill>
                <a:highlight>
                  <a:srgbClr val="FFFFFF"/>
                </a:highlight>
                <a:latin typeface="Consolas"/>
              </a:rPr>
              <a:t>"Exception caught: Divide by zero\n"</a:t>
            </a:r>
            <a:r>
              <a:rPr lang="en-IN" sz="2200" dirty="0">
                <a:solidFill>
                  <a:srgbClr val="000000"/>
                </a:solidFill>
                <a:highlight>
                  <a:srgbClr val="FFFFFF"/>
                </a:highlight>
                <a:latin typeface="Consolas"/>
              </a:rPr>
              <a:t>;</a:t>
            </a:r>
          </a:p>
          <a:p>
            <a:pPr lvl="1"/>
            <a:r>
              <a:rPr lang="en-IN" sz="2200" dirty="0">
                <a:solidFill>
                  <a:srgbClr val="000000"/>
                </a:solidFill>
                <a:highlight>
                  <a:srgbClr val="FFFFFF"/>
                </a:highlight>
                <a:latin typeface="Consolas"/>
              </a:rPr>
              <a:t>}</a:t>
            </a:r>
          </a:p>
          <a:p>
            <a:r>
              <a:rPr lang="en-IN" sz="2200" dirty="0" smtClean="0">
                <a:solidFill>
                  <a:srgbClr val="000000"/>
                </a:solidFill>
                <a:highlight>
                  <a:srgbClr val="FFFFFF"/>
                </a:highlight>
                <a:latin typeface="Consolas"/>
              </a:rPr>
              <a:t>}</a:t>
            </a:r>
            <a:endParaRPr lang="en-IN" sz="2200" dirty="0"/>
          </a:p>
        </p:txBody>
      </p:sp>
      <p:sp>
        <p:nvSpPr>
          <p:cNvPr id="4" name="Rectangle 3"/>
          <p:cNvSpPr/>
          <p:nvPr/>
        </p:nvSpPr>
        <p:spPr>
          <a:xfrm>
            <a:off x="5272227" y="5481228"/>
            <a:ext cx="3871773" cy="1446550"/>
          </a:xfrm>
          <a:prstGeom prst="rect">
            <a:avLst/>
          </a:prstGeom>
        </p:spPr>
        <p:txBody>
          <a:bodyPr wrap="square">
            <a:spAutoFit/>
          </a:bodyPr>
          <a:lstStyle/>
          <a:p>
            <a:r>
              <a:rPr lang="en-IN" sz="2200" dirty="0" smtClean="0"/>
              <a:t>Output:</a:t>
            </a:r>
          </a:p>
          <a:p>
            <a:r>
              <a:rPr lang="en-IN" sz="2200" dirty="0" smtClean="0"/>
              <a:t>Enter </a:t>
            </a:r>
            <a:r>
              <a:rPr lang="en-IN" sz="2200" dirty="0"/>
              <a:t>value a=5</a:t>
            </a:r>
          </a:p>
          <a:p>
            <a:r>
              <a:rPr lang="en-IN" sz="2200" dirty="0"/>
              <a:t>Enter value b=0</a:t>
            </a:r>
          </a:p>
          <a:p>
            <a:r>
              <a:rPr lang="en-IN" sz="2200" dirty="0"/>
              <a:t>Exception caught: Divide by zero</a:t>
            </a:r>
          </a:p>
        </p:txBody>
      </p:sp>
      <p:sp>
        <p:nvSpPr>
          <p:cNvPr id="5" name="Title 1"/>
          <p:cNvSpPr txBox="1">
            <a:spLocks/>
          </p:cNvSpPr>
          <p:nvPr/>
        </p:nvSpPr>
        <p:spPr>
          <a:xfrm>
            <a:off x="3527297" y="106363"/>
            <a:ext cx="5688632" cy="8080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dirty="0" smtClean="0"/>
              <a:t>try, throw and catch example</a:t>
            </a:r>
            <a:endParaRPr lang="en-IN" sz="3600" dirty="0"/>
          </a:p>
        </p:txBody>
      </p:sp>
    </p:spTree>
    <p:extLst>
      <p:ext uri="{BB962C8B-B14F-4D97-AF65-F5344CB8AC3E}">
        <p14:creationId xmlns:p14="http://schemas.microsoft.com/office/powerpoint/2010/main" val="293610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44624"/>
            <a:ext cx="5724636" cy="6863417"/>
          </a:xfrm>
          <a:prstGeom prst="rect">
            <a:avLst/>
          </a:prstGeom>
        </p:spPr>
        <p:txBody>
          <a:bodyPr wrap="square">
            <a:spAutoFit/>
          </a:bodyPr>
          <a:lstStyle/>
          <a:p>
            <a:r>
              <a:rPr lang="en-IN" sz="2200" dirty="0">
                <a:solidFill>
                  <a:srgbClr val="0000FF"/>
                </a:solidFill>
                <a:highlight>
                  <a:srgbClr val="FFFFFF"/>
                </a:highlight>
                <a:latin typeface="Consolas"/>
              </a:rPr>
              <a:t>void</a:t>
            </a:r>
            <a:r>
              <a:rPr lang="en-IN" sz="2200" dirty="0">
                <a:solidFill>
                  <a:srgbClr val="000000"/>
                </a:solidFill>
                <a:highlight>
                  <a:srgbClr val="FFFFFF"/>
                </a:highlight>
                <a:latin typeface="Consolas"/>
              </a:rPr>
              <a:t> test(</a:t>
            </a:r>
            <a:r>
              <a:rPr lang="en-IN" sz="2200" dirty="0" err="1">
                <a:solidFill>
                  <a:srgbClr val="0000FF"/>
                </a:solidFill>
                <a:highlight>
                  <a:srgbClr val="FFFFFF"/>
                </a:highlight>
                <a:latin typeface="Consolas"/>
              </a:rPr>
              <a:t>int</a:t>
            </a:r>
            <a:r>
              <a:rPr lang="en-IN" sz="2200" dirty="0">
                <a:solidFill>
                  <a:srgbClr val="000000"/>
                </a:solidFill>
                <a:highlight>
                  <a:srgbClr val="FFFFFF"/>
                </a:highlight>
                <a:latin typeface="Consolas"/>
              </a:rPr>
              <a:t> x</a:t>
            </a:r>
            <a:r>
              <a:rPr lang="en-IN" sz="2200" dirty="0" smtClean="0">
                <a:solidFill>
                  <a:srgbClr val="000000"/>
                </a:solidFill>
                <a:highlight>
                  <a:srgbClr val="FFFFFF"/>
                </a:highlight>
                <a:latin typeface="Consolas"/>
              </a:rPr>
              <a:t>){</a:t>
            </a:r>
            <a:endParaRPr lang="en-IN" sz="2200" dirty="0">
              <a:solidFill>
                <a:srgbClr val="000000"/>
              </a:solidFill>
              <a:highlight>
                <a:srgbClr val="FFFFFF"/>
              </a:highlight>
              <a:latin typeface="Consolas"/>
            </a:endParaRPr>
          </a:p>
          <a:p>
            <a:pPr lvl="1"/>
            <a:r>
              <a:rPr lang="en-IN" sz="2200" dirty="0">
                <a:solidFill>
                  <a:srgbClr val="0000FF"/>
                </a:solidFill>
                <a:highlight>
                  <a:srgbClr val="FFFFFF"/>
                </a:highlight>
                <a:latin typeface="Consolas"/>
              </a:rPr>
              <a:t>try</a:t>
            </a:r>
            <a:endParaRPr lang="en-IN" sz="2200" dirty="0">
              <a:solidFill>
                <a:srgbClr val="000000"/>
              </a:solidFill>
              <a:highlight>
                <a:srgbClr val="FFFFFF"/>
              </a:highlight>
              <a:latin typeface="Consolas"/>
            </a:endParaRPr>
          </a:p>
          <a:p>
            <a:pPr lvl="1"/>
            <a:r>
              <a:rPr lang="en-IN" sz="2200" dirty="0">
                <a:solidFill>
                  <a:srgbClr val="000000"/>
                </a:solidFill>
                <a:highlight>
                  <a:srgbClr val="FFFFFF"/>
                </a:highlight>
                <a:latin typeface="Consolas"/>
              </a:rPr>
              <a:t>{</a:t>
            </a:r>
          </a:p>
          <a:p>
            <a:pPr lvl="1"/>
            <a:r>
              <a:rPr lang="en-IN" sz="2200" dirty="0" smtClean="0">
                <a:solidFill>
                  <a:srgbClr val="0000FF"/>
                </a:solidFill>
                <a:highlight>
                  <a:srgbClr val="FFFFFF"/>
                </a:highlight>
                <a:latin typeface="Consolas"/>
              </a:rPr>
              <a:t>	if</a:t>
            </a:r>
            <a:r>
              <a:rPr lang="en-IN" sz="2200" dirty="0" smtClean="0">
                <a:solidFill>
                  <a:srgbClr val="000000"/>
                </a:solidFill>
                <a:highlight>
                  <a:srgbClr val="FFFFFF"/>
                </a:highlight>
                <a:latin typeface="Consolas"/>
              </a:rPr>
              <a:t>(x</a:t>
            </a:r>
            <a:r>
              <a:rPr lang="en-IN" sz="2200" dirty="0">
                <a:solidFill>
                  <a:srgbClr val="000000"/>
                </a:solidFill>
                <a:highlight>
                  <a:srgbClr val="FFFFFF"/>
                </a:highlight>
                <a:latin typeface="Consolas"/>
              </a:rPr>
              <a:t>==1)</a:t>
            </a:r>
          </a:p>
          <a:p>
            <a:pPr lvl="1"/>
            <a:r>
              <a:rPr lang="en-IN" sz="2200" dirty="0" smtClean="0">
                <a:solidFill>
                  <a:srgbClr val="0000FF"/>
                </a:solidFill>
                <a:highlight>
                  <a:srgbClr val="FFFFFF"/>
                </a:highlight>
                <a:latin typeface="Consolas"/>
              </a:rPr>
              <a:t>	  throw</a:t>
            </a:r>
            <a:r>
              <a:rPr lang="en-IN" sz="2200" dirty="0" smtClean="0">
                <a:solidFill>
                  <a:srgbClr val="000000"/>
                </a:solidFill>
                <a:highlight>
                  <a:srgbClr val="FFFFFF"/>
                </a:highlight>
                <a:latin typeface="Consolas"/>
              </a:rPr>
              <a:t> </a:t>
            </a:r>
            <a:r>
              <a:rPr lang="en-IN" sz="2200" dirty="0">
                <a:solidFill>
                  <a:srgbClr val="000000"/>
                </a:solidFill>
                <a:highlight>
                  <a:srgbClr val="FFFFFF"/>
                </a:highlight>
                <a:latin typeface="Consolas"/>
              </a:rPr>
              <a:t>x;</a:t>
            </a:r>
          </a:p>
          <a:p>
            <a:pPr lvl="1"/>
            <a:r>
              <a:rPr lang="en-IN" sz="2200" dirty="0" smtClean="0">
                <a:solidFill>
                  <a:srgbClr val="0000FF"/>
                </a:solidFill>
                <a:highlight>
                  <a:srgbClr val="FFFFFF"/>
                </a:highlight>
                <a:latin typeface="Consolas"/>
              </a:rPr>
              <a:t>   else</a:t>
            </a:r>
            <a:r>
              <a:rPr lang="en-IN" sz="2200" dirty="0" smtClean="0">
                <a:solidFill>
                  <a:srgbClr val="000000"/>
                </a:solidFill>
                <a:highlight>
                  <a:srgbClr val="FFFFFF"/>
                </a:highlight>
                <a:latin typeface="Consolas"/>
              </a:rPr>
              <a:t> </a:t>
            </a:r>
            <a:r>
              <a:rPr lang="en-IN" sz="2200" dirty="0">
                <a:solidFill>
                  <a:srgbClr val="0000FF"/>
                </a:solidFill>
                <a:highlight>
                  <a:srgbClr val="FFFFFF"/>
                </a:highlight>
                <a:latin typeface="Consolas"/>
              </a:rPr>
              <a:t>if</a:t>
            </a:r>
            <a:r>
              <a:rPr lang="en-IN" sz="2200" dirty="0">
                <a:solidFill>
                  <a:srgbClr val="000000"/>
                </a:solidFill>
                <a:highlight>
                  <a:srgbClr val="FFFFFF"/>
                </a:highlight>
                <a:latin typeface="Consolas"/>
              </a:rPr>
              <a:t>(x==0)</a:t>
            </a:r>
          </a:p>
          <a:p>
            <a:pPr lvl="1"/>
            <a:r>
              <a:rPr lang="en-IN" sz="2200" dirty="0" smtClean="0">
                <a:solidFill>
                  <a:srgbClr val="0000FF"/>
                </a:solidFill>
                <a:highlight>
                  <a:srgbClr val="FFFFFF"/>
                </a:highlight>
                <a:latin typeface="Consolas"/>
              </a:rPr>
              <a:t>     throw</a:t>
            </a:r>
            <a:r>
              <a:rPr lang="en-IN" sz="2200" dirty="0" smtClean="0">
                <a:solidFill>
                  <a:srgbClr val="000000"/>
                </a:solidFill>
                <a:highlight>
                  <a:srgbClr val="FFFFFF"/>
                </a:highlight>
                <a:latin typeface="Consolas"/>
              </a:rPr>
              <a:t> </a:t>
            </a:r>
            <a:r>
              <a:rPr lang="en-IN" sz="2200" dirty="0">
                <a:solidFill>
                  <a:srgbClr val="A31515"/>
                </a:solidFill>
                <a:highlight>
                  <a:srgbClr val="FFFFFF"/>
                </a:highlight>
                <a:latin typeface="Consolas"/>
              </a:rPr>
              <a:t>'x'</a:t>
            </a:r>
            <a:r>
              <a:rPr lang="en-IN" sz="2200" dirty="0">
                <a:solidFill>
                  <a:srgbClr val="000000"/>
                </a:solidFill>
                <a:highlight>
                  <a:srgbClr val="FFFFFF"/>
                </a:highlight>
                <a:latin typeface="Consolas"/>
              </a:rPr>
              <a:t>;</a:t>
            </a:r>
          </a:p>
          <a:p>
            <a:pPr lvl="1"/>
            <a:r>
              <a:rPr lang="en-IN" sz="2200" dirty="0" smtClean="0">
                <a:solidFill>
                  <a:srgbClr val="0000FF"/>
                </a:solidFill>
                <a:highlight>
                  <a:srgbClr val="FFFFFF"/>
                </a:highlight>
                <a:latin typeface="Consolas"/>
              </a:rPr>
              <a:t>	else</a:t>
            </a:r>
            <a:r>
              <a:rPr lang="en-IN" sz="2200" dirty="0" smtClean="0">
                <a:solidFill>
                  <a:srgbClr val="000000"/>
                </a:solidFill>
                <a:highlight>
                  <a:srgbClr val="FFFFFF"/>
                </a:highlight>
                <a:latin typeface="Consolas"/>
              </a:rPr>
              <a:t> </a:t>
            </a:r>
            <a:r>
              <a:rPr lang="en-IN" sz="2200" dirty="0">
                <a:solidFill>
                  <a:srgbClr val="0000FF"/>
                </a:solidFill>
                <a:highlight>
                  <a:srgbClr val="FFFFFF"/>
                </a:highlight>
                <a:latin typeface="Consolas"/>
              </a:rPr>
              <a:t>if</a:t>
            </a:r>
            <a:r>
              <a:rPr lang="en-IN" sz="2200" dirty="0">
                <a:solidFill>
                  <a:srgbClr val="000000"/>
                </a:solidFill>
                <a:highlight>
                  <a:srgbClr val="FFFFFF"/>
                </a:highlight>
                <a:latin typeface="Consolas"/>
              </a:rPr>
              <a:t>(x==-1)</a:t>
            </a:r>
          </a:p>
          <a:p>
            <a:pPr lvl="1"/>
            <a:r>
              <a:rPr lang="en-IN" sz="2200" dirty="0" smtClean="0">
                <a:solidFill>
                  <a:srgbClr val="0000FF"/>
                </a:solidFill>
                <a:highlight>
                  <a:srgbClr val="FFFFFF"/>
                </a:highlight>
                <a:latin typeface="Consolas"/>
              </a:rPr>
              <a:t>	  throw</a:t>
            </a:r>
            <a:r>
              <a:rPr lang="en-IN" sz="2200" dirty="0" smtClean="0">
                <a:solidFill>
                  <a:srgbClr val="000000"/>
                </a:solidFill>
                <a:highlight>
                  <a:srgbClr val="FFFFFF"/>
                </a:highlight>
                <a:latin typeface="Consolas"/>
              </a:rPr>
              <a:t> </a:t>
            </a:r>
            <a:r>
              <a:rPr lang="en-IN" sz="2200" dirty="0">
                <a:solidFill>
                  <a:srgbClr val="000000"/>
                </a:solidFill>
                <a:highlight>
                  <a:srgbClr val="FFFFFF"/>
                </a:highlight>
                <a:latin typeface="Consolas"/>
              </a:rPr>
              <a:t>5.14;</a:t>
            </a:r>
          </a:p>
          <a:p>
            <a:pPr lvl="1"/>
            <a:r>
              <a:rPr lang="en-IN" sz="2200" dirty="0">
                <a:solidFill>
                  <a:srgbClr val="000000"/>
                </a:solidFill>
                <a:highlight>
                  <a:srgbClr val="FFFFFF"/>
                </a:highlight>
                <a:latin typeface="Consolas"/>
              </a:rPr>
              <a:t>}</a:t>
            </a:r>
          </a:p>
          <a:p>
            <a:pPr lvl="1"/>
            <a:r>
              <a:rPr lang="en-IN" sz="2200" dirty="0">
                <a:solidFill>
                  <a:srgbClr val="0000FF"/>
                </a:solidFill>
                <a:highlight>
                  <a:srgbClr val="FFFFFF"/>
                </a:highlight>
                <a:latin typeface="Consolas"/>
              </a:rPr>
              <a:t>catch</a:t>
            </a:r>
            <a:r>
              <a:rPr lang="en-IN" sz="2200" dirty="0">
                <a:solidFill>
                  <a:srgbClr val="000000"/>
                </a:solidFill>
                <a:highlight>
                  <a:srgbClr val="FFFFFF"/>
                </a:highlight>
                <a:latin typeface="Consolas"/>
              </a:rPr>
              <a:t>(</a:t>
            </a:r>
            <a:r>
              <a:rPr lang="en-IN" sz="2200" dirty="0" err="1">
                <a:solidFill>
                  <a:srgbClr val="0000FF"/>
                </a:solidFill>
                <a:highlight>
                  <a:srgbClr val="FFFFFF"/>
                </a:highlight>
                <a:latin typeface="Consolas"/>
              </a:rPr>
              <a:t>int</a:t>
            </a:r>
            <a:r>
              <a:rPr lang="en-IN" sz="2200" dirty="0">
                <a:solidFill>
                  <a:srgbClr val="000000"/>
                </a:solidFill>
                <a:highlight>
                  <a:srgbClr val="FFFFFF"/>
                </a:highlight>
                <a:latin typeface="Consolas"/>
              </a:rPr>
              <a:t> i</a:t>
            </a:r>
            <a:r>
              <a:rPr lang="en-IN" sz="2200" dirty="0" smtClean="0">
                <a:solidFill>
                  <a:srgbClr val="000000"/>
                </a:solidFill>
                <a:highlight>
                  <a:srgbClr val="FFFFFF"/>
                </a:highlight>
                <a:latin typeface="Consolas"/>
              </a:rPr>
              <a:t>){</a:t>
            </a:r>
            <a:endParaRPr lang="en-IN" sz="2200" dirty="0">
              <a:solidFill>
                <a:srgbClr val="000000"/>
              </a:solidFill>
              <a:highlight>
                <a:srgbClr val="FFFFFF"/>
              </a:highlight>
              <a:latin typeface="Consolas"/>
            </a:endParaRPr>
          </a:p>
          <a:p>
            <a:pPr lvl="1"/>
            <a:r>
              <a:rPr lang="en-IN" sz="2200" dirty="0" smtClean="0">
                <a:solidFill>
                  <a:srgbClr val="000000"/>
                </a:solidFill>
                <a:highlight>
                  <a:srgbClr val="FFFFFF"/>
                </a:highlight>
                <a:latin typeface="Consolas"/>
              </a:rPr>
              <a:t>  </a:t>
            </a:r>
            <a:r>
              <a:rPr lang="en-IN" sz="2200" dirty="0" err="1" smtClean="0">
                <a:solidFill>
                  <a:srgbClr val="000000"/>
                </a:solidFill>
                <a:highlight>
                  <a:srgbClr val="FFFFFF"/>
                </a:highlight>
                <a:latin typeface="Consolas"/>
              </a:rPr>
              <a:t>cout</a:t>
            </a:r>
            <a:r>
              <a:rPr lang="en-IN" sz="2200" dirty="0">
                <a:solidFill>
                  <a:srgbClr val="000000"/>
                </a:solidFill>
                <a:highlight>
                  <a:srgbClr val="FFFFFF"/>
                </a:highlight>
                <a:latin typeface="Consolas"/>
              </a:rPr>
              <a:t>&lt;&lt;</a:t>
            </a:r>
            <a:r>
              <a:rPr lang="en-IN" sz="2200" dirty="0">
                <a:solidFill>
                  <a:srgbClr val="A31515"/>
                </a:solidFill>
                <a:highlight>
                  <a:srgbClr val="FFFFFF"/>
                </a:highlight>
                <a:latin typeface="Consolas"/>
              </a:rPr>
              <a:t>"\</a:t>
            </a:r>
            <a:r>
              <a:rPr lang="en-IN" sz="2200" dirty="0" err="1">
                <a:solidFill>
                  <a:srgbClr val="A31515"/>
                </a:solidFill>
                <a:highlight>
                  <a:srgbClr val="FFFFFF"/>
                </a:highlight>
                <a:latin typeface="Consolas"/>
              </a:rPr>
              <a:t>nCaught</a:t>
            </a:r>
            <a:r>
              <a:rPr lang="en-IN" sz="2200" dirty="0">
                <a:solidFill>
                  <a:srgbClr val="A31515"/>
                </a:solidFill>
                <a:highlight>
                  <a:srgbClr val="FFFFFF"/>
                </a:highlight>
                <a:latin typeface="Consolas"/>
              </a:rPr>
              <a:t> an integer"</a:t>
            </a:r>
            <a:r>
              <a:rPr lang="en-IN" sz="2200" dirty="0">
                <a:solidFill>
                  <a:srgbClr val="000000"/>
                </a:solidFill>
                <a:highlight>
                  <a:srgbClr val="FFFFFF"/>
                </a:highlight>
                <a:latin typeface="Consolas"/>
              </a:rPr>
              <a:t>;</a:t>
            </a:r>
          </a:p>
          <a:p>
            <a:pPr lvl="1"/>
            <a:r>
              <a:rPr lang="en-IN" sz="2200" dirty="0">
                <a:solidFill>
                  <a:srgbClr val="000000"/>
                </a:solidFill>
                <a:highlight>
                  <a:srgbClr val="FFFFFF"/>
                </a:highlight>
                <a:latin typeface="Consolas"/>
              </a:rPr>
              <a:t>}</a:t>
            </a:r>
          </a:p>
          <a:p>
            <a:pPr lvl="1"/>
            <a:r>
              <a:rPr lang="en-IN" sz="2200" dirty="0">
                <a:solidFill>
                  <a:srgbClr val="0000FF"/>
                </a:solidFill>
                <a:highlight>
                  <a:srgbClr val="FFFFFF"/>
                </a:highlight>
                <a:latin typeface="Consolas"/>
              </a:rPr>
              <a:t>catch</a:t>
            </a:r>
            <a:r>
              <a:rPr lang="en-IN" sz="2200" dirty="0">
                <a:solidFill>
                  <a:srgbClr val="000000"/>
                </a:solidFill>
                <a:highlight>
                  <a:srgbClr val="FFFFFF"/>
                </a:highlight>
                <a:latin typeface="Consolas"/>
              </a:rPr>
              <a:t>(</a:t>
            </a:r>
            <a:r>
              <a:rPr lang="en-IN" sz="2200" dirty="0">
                <a:solidFill>
                  <a:srgbClr val="0000FF"/>
                </a:solidFill>
                <a:highlight>
                  <a:srgbClr val="FFFFFF"/>
                </a:highlight>
                <a:latin typeface="Consolas"/>
              </a:rPr>
              <a:t>char</a:t>
            </a:r>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ch</a:t>
            </a:r>
            <a:r>
              <a:rPr lang="en-IN" sz="2200" dirty="0" smtClean="0">
                <a:solidFill>
                  <a:srgbClr val="000000"/>
                </a:solidFill>
                <a:highlight>
                  <a:srgbClr val="FFFFFF"/>
                </a:highlight>
                <a:latin typeface="Consolas"/>
              </a:rPr>
              <a:t>){</a:t>
            </a:r>
            <a:endParaRPr lang="en-IN" sz="2200" dirty="0">
              <a:solidFill>
                <a:srgbClr val="000000"/>
              </a:solidFill>
              <a:highlight>
                <a:srgbClr val="FFFFFF"/>
              </a:highlight>
              <a:latin typeface="Consolas"/>
            </a:endParaRPr>
          </a:p>
          <a:p>
            <a:pPr lvl="1"/>
            <a:r>
              <a:rPr lang="en-IN" sz="2200" dirty="0" smtClean="0">
                <a:solidFill>
                  <a:srgbClr val="000000"/>
                </a:solidFill>
                <a:highlight>
                  <a:srgbClr val="FFFFFF"/>
                </a:highlight>
                <a:latin typeface="Consolas"/>
              </a:rPr>
              <a:t>  </a:t>
            </a:r>
            <a:r>
              <a:rPr lang="en-IN" sz="2200" dirty="0" err="1" smtClean="0">
                <a:solidFill>
                  <a:srgbClr val="000000"/>
                </a:solidFill>
                <a:highlight>
                  <a:srgbClr val="FFFFFF"/>
                </a:highlight>
                <a:latin typeface="Consolas"/>
              </a:rPr>
              <a:t>cout</a:t>
            </a:r>
            <a:r>
              <a:rPr lang="en-IN" sz="2200" dirty="0">
                <a:solidFill>
                  <a:srgbClr val="000000"/>
                </a:solidFill>
                <a:highlight>
                  <a:srgbClr val="FFFFFF"/>
                </a:highlight>
                <a:latin typeface="Consolas"/>
              </a:rPr>
              <a:t>&lt;&lt;</a:t>
            </a:r>
            <a:r>
              <a:rPr lang="en-IN" sz="2200" dirty="0">
                <a:solidFill>
                  <a:srgbClr val="A31515"/>
                </a:solidFill>
                <a:highlight>
                  <a:srgbClr val="FFFFFF"/>
                </a:highlight>
                <a:latin typeface="Consolas"/>
              </a:rPr>
              <a:t>"\</a:t>
            </a:r>
            <a:r>
              <a:rPr lang="en-IN" sz="2200" dirty="0" err="1">
                <a:solidFill>
                  <a:srgbClr val="A31515"/>
                </a:solidFill>
                <a:highlight>
                  <a:srgbClr val="FFFFFF"/>
                </a:highlight>
                <a:latin typeface="Consolas"/>
              </a:rPr>
              <a:t>nCaught</a:t>
            </a:r>
            <a:r>
              <a:rPr lang="en-IN" sz="2200" dirty="0">
                <a:solidFill>
                  <a:srgbClr val="A31515"/>
                </a:solidFill>
                <a:highlight>
                  <a:srgbClr val="FFFFFF"/>
                </a:highlight>
                <a:latin typeface="Consolas"/>
              </a:rPr>
              <a:t> a character"</a:t>
            </a:r>
            <a:r>
              <a:rPr lang="en-IN" sz="2200" dirty="0">
                <a:solidFill>
                  <a:srgbClr val="000000"/>
                </a:solidFill>
                <a:highlight>
                  <a:srgbClr val="FFFFFF"/>
                </a:highlight>
                <a:latin typeface="Consolas"/>
              </a:rPr>
              <a:t>;</a:t>
            </a:r>
          </a:p>
          <a:p>
            <a:pPr lvl="1"/>
            <a:r>
              <a:rPr lang="en-IN" sz="2200" dirty="0">
                <a:solidFill>
                  <a:srgbClr val="000000"/>
                </a:solidFill>
                <a:highlight>
                  <a:srgbClr val="FFFFFF"/>
                </a:highlight>
                <a:latin typeface="Consolas"/>
              </a:rPr>
              <a:t>}</a:t>
            </a:r>
          </a:p>
          <a:p>
            <a:pPr lvl="1"/>
            <a:r>
              <a:rPr lang="en-IN" sz="2200" dirty="0">
                <a:solidFill>
                  <a:srgbClr val="0000FF"/>
                </a:solidFill>
                <a:highlight>
                  <a:srgbClr val="FFFFFF"/>
                </a:highlight>
                <a:latin typeface="Consolas"/>
              </a:rPr>
              <a:t>catch</a:t>
            </a:r>
            <a:r>
              <a:rPr lang="en-IN" sz="2200" dirty="0">
                <a:solidFill>
                  <a:srgbClr val="000000"/>
                </a:solidFill>
                <a:highlight>
                  <a:srgbClr val="FFFFFF"/>
                </a:highlight>
                <a:latin typeface="Consolas"/>
              </a:rPr>
              <a:t>(</a:t>
            </a:r>
            <a:r>
              <a:rPr lang="en-IN" sz="2200" dirty="0">
                <a:solidFill>
                  <a:srgbClr val="0000FF"/>
                </a:solidFill>
                <a:highlight>
                  <a:srgbClr val="FFFFFF"/>
                </a:highlight>
                <a:latin typeface="Consolas"/>
              </a:rPr>
              <a:t>double</a:t>
            </a:r>
            <a:r>
              <a:rPr lang="en-IN" sz="2200" dirty="0">
                <a:solidFill>
                  <a:srgbClr val="000000"/>
                </a:solidFill>
                <a:highlight>
                  <a:srgbClr val="FFFFFF"/>
                </a:highlight>
                <a:latin typeface="Consolas"/>
              </a:rPr>
              <a:t> i</a:t>
            </a:r>
            <a:r>
              <a:rPr lang="en-IN" sz="2200" dirty="0" smtClean="0">
                <a:solidFill>
                  <a:srgbClr val="000000"/>
                </a:solidFill>
                <a:highlight>
                  <a:srgbClr val="FFFFFF"/>
                </a:highlight>
                <a:latin typeface="Consolas"/>
              </a:rPr>
              <a:t>){</a:t>
            </a:r>
            <a:endParaRPr lang="en-IN" sz="2200" dirty="0">
              <a:solidFill>
                <a:srgbClr val="000000"/>
              </a:solidFill>
              <a:highlight>
                <a:srgbClr val="FFFFFF"/>
              </a:highlight>
              <a:latin typeface="Consolas"/>
            </a:endParaRPr>
          </a:p>
          <a:p>
            <a:pPr lvl="1"/>
            <a:r>
              <a:rPr lang="en-IN" sz="2200" dirty="0" smtClean="0">
                <a:solidFill>
                  <a:srgbClr val="000000"/>
                </a:solidFill>
                <a:highlight>
                  <a:srgbClr val="FFFFFF"/>
                </a:highlight>
                <a:latin typeface="Consolas"/>
              </a:rPr>
              <a:t>  </a:t>
            </a:r>
            <a:r>
              <a:rPr lang="en-IN" sz="2200" dirty="0" err="1" smtClean="0">
                <a:solidFill>
                  <a:srgbClr val="000000"/>
                </a:solidFill>
                <a:highlight>
                  <a:srgbClr val="FFFFFF"/>
                </a:highlight>
                <a:latin typeface="Consolas"/>
              </a:rPr>
              <a:t>cout</a:t>
            </a:r>
            <a:r>
              <a:rPr lang="en-IN" sz="2200" dirty="0">
                <a:solidFill>
                  <a:srgbClr val="000000"/>
                </a:solidFill>
                <a:highlight>
                  <a:srgbClr val="FFFFFF"/>
                </a:highlight>
                <a:latin typeface="Consolas"/>
              </a:rPr>
              <a:t>&lt;&lt;</a:t>
            </a:r>
            <a:r>
              <a:rPr lang="en-IN" sz="2200" dirty="0">
                <a:solidFill>
                  <a:srgbClr val="A31515"/>
                </a:solidFill>
                <a:highlight>
                  <a:srgbClr val="FFFFFF"/>
                </a:highlight>
                <a:latin typeface="Consolas"/>
              </a:rPr>
              <a:t>"\</a:t>
            </a:r>
            <a:r>
              <a:rPr lang="en-IN" sz="2200" dirty="0" err="1">
                <a:solidFill>
                  <a:srgbClr val="A31515"/>
                </a:solidFill>
                <a:highlight>
                  <a:srgbClr val="FFFFFF"/>
                </a:highlight>
                <a:latin typeface="Consolas"/>
              </a:rPr>
              <a:t>nCaught</a:t>
            </a:r>
            <a:r>
              <a:rPr lang="en-IN" sz="2200" dirty="0">
                <a:solidFill>
                  <a:srgbClr val="A31515"/>
                </a:solidFill>
                <a:highlight>
                  <a:srgbClr val="FFFFFF"/>
                </a:highlight>
                <a:latin typeface="Consolas"/>
              </a:rPr>
              <a:t> a double"</a:t>
            </a:r>
            <a:r>
              <a:rPr lang="en-IN" sz="2200" dirty="0">
                <a:solidFill>
                  <a:srgbClr val="000000"/>
                </a:solidFill>
                <a:highlight>
                  <a:srgbClr val="FFFFFF"/>
                </a:highlight>
                <a:latin typeface="Consolas"/>
              </a:rPr>
              <a:t>;</a:t>
            </a:r>
          </a:p>
          <a:p>
            <a:pPr lvl="1"/>
            <a:r>
              <a:rPr lang="en-IN" sz="2200" dirty="0">
                <a:solidFill>
                  <a:srgbClr val="000000"/>
                </a:solidFill>
                <a:highlight>
                  <a:srgbClr val="FFFFFF"/>
                </a:highlight>
                <a:latin typeface="Consolas"/>
              </a:rPr>
              <a:t>}</a:t>
            </a:r>
          </a:p>
          <a:p>
            <a:r>
              <a:rPr lang="en-IN" sz="2200" dirty="0" smtClean="0">
                <a:solidFill>
                  <a:srgbClr val="000000"/>
                </a:solidFill>
                <a:highlight>
                  <a:srgbClr val="FFFFFF"/>
                </a:highlight>
                <a:latin typeface="Consolas"/>
              </a:rPr>
              <a:t>}</a:t>
            </a:r>
            <a:endParaRPr lang="en-IN" sz="2200" dirty="0">
              <a:solidFill>
                <a:srgbClr val="000000"/>
              </a:solidFill>
              <a:highlight>
                <a:srgbClr val="FFFFFF"/>
              </a:highlight>
              <a:latin typeface="Consolas"/>
            </a:endParaRPr>
          </a:p>
        </p:txBody>
      </p:sp>
      <p:sp>
        <p:nvSpPr>
          <p:cNvPr id="5" name="Rectangle 4"/>
          <p:cNvSpPr/>
          <p:nvPr/>
        </p:nvSpPr>
        <p:spPr>
          <a:xfrm>
            <a:off x="5868144" y="1042590"/>
            <a:ext cx="2916324" cy="2123658"/>
          </a:xfrm>
          <a:prstGeom prst="rect">
            <a:avLst/>
          </a:prstGeom>
        </p:spPr>
        <p:txBody>
          <a:bodyPr wrap="square">
            <a:spAutoFit/>
          </a:bodyPr>
          <a:lstStyle/>
          <a:p>
            <a:r>
              <a:rPr lang="en-IN" sz="2200" dirty="0" err="1">
                <a:solidFill>
                  <a:srgbClr val="0000FF"/>
                </a:solidFill>
                <a:highlight>
                  <a:srgbClr val="FFFFFF"/>
                </a:highlight>
                <a:latin typeface="Consolas"/>
              </a:rPr>
              <a:t>int</a:t>
            </a:r>
            <a:r>
              <a:rPr lang="en-IN" sz="2200" dirty="0">
                <a:solidFill>
                  <a:srgbClr val="000000"/>
                </a:solidFill>
                <a:highlight>
                  <a:srgbClr val="FFFFFF"/>
                </a:highlight>
                <a:latin typeface="Consolas"/>
              </a:rPr>
              <a:t> main()</a:t>
            </a:r>
          </a:p>
          <a:p>
            <a:r>
              <a:rPr lang="en-IN" sz="2200" dirty="0">
                <a:solidFill>
                  <a:srgbClr val="000000"/>
                </a:solidFill>
                <a:highlight>
                  <a:srgbClr val="FFFFFF"/>
                </a:highlight>
                <a:latin typeface="Consolas"/>
              </a:rPr>
              <a:t>{</a:t>
            </a:r>
          </a:p>
          <a:p>
            <a:pPr lvl="1"/>
            <a:r>
              <a:rPr lang="en-IN" sz="2200" dirty="0">
                <a:solidFill>
                  <a:srgbClr val="000000"/>
                </a:solidFill>
                <a:highlight>
                  <a:srgbClr val="FFFFFF"/>
                </a:highlight>
                <a:latin typeface="Consolas"/>
              </a:rPr>
              <a:t>test(1);</a:t>
            </a:r>
          </a:p>
          <a:p>
            <a:pPr lvl="1"/>
            <a:r>
              <a:rPr lang="en-IN" sz="2200" dirty="0">
                <a:solidFill>
                  <a:srgbClr val="000000"/>
                </a:solidFill>
                <a:highlight>
                  <a:srgbClr val="FFFFFF"/>
                </a:highlight>
                <a:latin typeface="Consolas"/>
              </a:rPr>
              <a:t>test(0);</a:t>
            </a:r>
          </a:p>
          <a:p>
            <a:pPr lvl="1"/>
            <a:r>
              <a:rPr lang="en-IN" sz="2200" dirty="0">
                <a:solidFill>
                  <a:srgbClr val="000000"/>
                </a:solidFill>
                <a:highlight>
                  <a:srgbClr val="FFFFFF"/>
                </a:highlight>
                <a:latin typeface="Consolas"/>
              </a:rPr>
              <a:t>test(-1);</a:t>
            </a:r>
          </a:p>
          <a:p>
            <a:r>
              <a:rPr lang="en-IN" sz="2200" dirty="0">
                <a:solidFill>
                  <a:srgbClr val="000000"/>
                </a:solidFill>
                <a:highlight>
                  <a:srgbClr val="FFFFFF"/>
                </a:highlight>
                <a:latin typeface="Consolas"/>
              </a:rPr>
              <a:t>}</a:t>
            </a:r>
            <a:endParaRPr lang="en-IN" sz="2200" dirty="0"/>
          </a:p>
        </p:txBody>
      </p:sp>
      <p:cxnSp>
        <p:nvCxnSpPr>
          <p:cNvPr id="7" name="Straight Connector 6"/>
          <p:cNvCxnSpPr/>
          <p:nvPr/>
        </p:nvCxnSpPr>
        <p:spPr>
          <a:xfrm>
            <a:off x="5670122" y="1042590"/>
            <a:ext cx="18002" cy="581541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403648" y="1418563"/>
            <a:ext cx="136815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439652" y="2096852"/>
            <a:ext cx="160217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439652" y="2769354"/>
            <a:ext cx="1764196" cy="3960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6084168" y="4869160"/>
            <a:ext cx="2628292" cy="1446550"/>
          </a:xfrm>
          <a:prstGeom prst="rect">
            <a:avLst/>
          </a:prstGeom>
        </p:spPr>
        <p:txBody>
          <a:bodyPr wrap="square">
            <a:spAutoFit/>
          </a:bodyPr>
          <a:lstStyle/>
          <a:p>
            <a:r>
              <a:rPr lang="en-IN" sz="2200" dirty="0" smtClean="0"/>
              <a:t>Output:</a:t>
            </a:r>
          </a:p>
          <a:p>
            <a:r>
              <a:rPr lang="en-IN" sz="2200" dirty="0" smtClean="0"/>
              <a:t>Caught </a:t>
            </a:r>
            <a:r>
              <a:rPr lang="en-IN" sz="2200" dirty="0"/>
              <a:t>an integer</a:t>
            </a:r>
          </a:p>
          <a:p>
            <a:r>
              <a:rPr lang="en-IN" sz="2200" dirty="0"/>
              <a:t>Caught a character</a:t>
            </a:r>
          </a:p>
          <a:p>
            <a:r>
              <a:rPr lang="en-IN" sz="2200" dirty="0"/>
              <a:t>Caught a double</a:t>
            </a:r>
          </a:p>
        </p:txBody>
      </p:sp>
      <p:sp>
        <p:nvSpPr>
          <p:cNvPr id="13" name="Title 1"/>
          <p:cNvSpPr txBox="1">
            <a:spLocks/>
          </p:cNvSpPr>
          <p:nvPr/>
        </p:nvSpPr>
        <p:spPr>
          <a:xfrm>
            <a:off x="4391981" y="106363"/>
            <a:ext cx="4823948" cy="8080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dirty="0" smtClean="0"/>
              <a:t>Multiple catch example</a:t>
            </a:r>
            <a:endParaRPr lang="en-IN" sz="3600" dirty="0"/>
          </a:p>
        </p:txBody>
      </p:sp>
    </p:spTree>
    <p:extLst>
      <p:ext uri="{BB962C8B-B14F-4D97-AF65-F5344CB8AC3E}">
        <p14:creationId xmlns:p14="http://schemas.microsoft.com/office/powerpoint/2010/main" val="343613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6" end="1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7" end="1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8" end="1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4" end="4"/>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Catch all exception</a:t>
            </a:r>
            <a:endParaRPr lang="en-IN" dirty="0"/>
          </a:p>
        </p:txBody>
      </p:sp>
      <p:sp>
        <p:nvSpPr>
          <p:cNvPr id="3" name="Content Placeholder 2"/>
          <p:cNvSpPr>
            <a:spLocks noGrp="1"/>
          </p:cNvSpPr>
          <p:nvPr>
            <p:ph idx="1"/>
          </p:nvPr>
        </p:nvSpPr>
        <p:spPr/>
        <p:txBody>
          <a:bodyPr/>
          <a:lstStyle/>
          <a:p>
            <a:pPr algn="just"/>
            <a:r>
              <a:rPr lang="en-IN" dirty="0" smtClean="0"/>
              <a:t>In some situations, we may not predict all possible types of exceptions and therefore may not be able to design independent catch handlers to catch them.</a:t>
            </a:r>
          </a:p>
          <a:p>
            <a:pPr marL="0" indent="0" algn="just">
              <a:buNone/>
            </a:pPr>
            <a:endParaRPr lang="en-IN" dirty="0"/>
          </a:p>
        </p:txBody>
      </p:sp>
      <p:sp>
        <p:nvSpPr>
          <p:cNvPr id="4" name="Rectangle 3"/>
          <p:cNvSpPr/>
          <p:nvPr/>
        </p:nvSpPr>
        <p:spPr>
          <a:xfrm>
            <a:off x="431540" y="2690336"/>
            <a:ext cx="8496944" cy="1938992"/>
          </a:xfrm>
          <a:prstGeom prst="rect">
            <a:avLst/>
          </a:prstGeom>
        </p:spPr>
        <p:txBody>
          <a:bodyPr wrap="square">
            <a:spAutoFit/>
          </a:bodyPr>
          <a:lstStyle/>
          <a:p>
            <a:r>
              <a:rPr lang="en-IN" sz="2400" dirty="0" smtClean="0">
                <a:highlight>
                  <a:srgbClr val="FFFFFF"/>
                </a:highlight>
                <a:latin typeface="Consolas"/>
              </a:rPr>
              <a:t>Syntax:</a:t>
            </a:r>
          </a:p>
          <a:p>
            <a:r>
              <a:rPr lang="en-IN" sz="2400" dirty="0" smtClean="0">
                <a:solidFill>
                  <a:srgbClr val="0000FF"/>
                </a:solidFill>
                <a:highlight>
                  <a:srgbClr val="FFFFFF"/>
                </a:highlight>
                <a:latin typeface="Consolas"/>
              </a:rPr>
              <a:t>catch</a:t>
            </a:r>
            <a:r>
              <a:rPr lang="en-IN" sz="2400" dirty="0">
                <a:solidFill>
                  <a:srgbClr val="000000"/>
                </a:solidFill>
                <a:highlight>
                  <a:srgbClr val="FFFFFF"/>
                </a:highlight>
                <a:latin typeface="Consolas"/>
              </a:rPr>
              <a:t>(...)</a:t>
            </a:r>
          </a:p>
          <a:p>
            <a:r>
              <a:rPr lang="en-IN" sz="2400" dirty="0">
                <a:solidFill>
                  <a:srgbClr val="000000"/>
                </a:solidFill>
                <a:highlight>
                  <a:srgbClr val="FFFFFF"/>
                </a:highlight>
                <a:latin typeface="Consolas"/>
              </a:rPr>
              <a:t>{</a:t>
            </a:r>
          </a:p>
          <a:p>
            <a:r>
              <a:rPr lang="en-IN" sz="2400" dirty="0" smtClean="0">
                <a:solidFill>
                  <a:srgbClr val="008000"/>
                </a:solidFill>
                <a:highlight>
                  <a:srgbClr val="FFFFFF"/>
                </a:highlight>
                <a:latin typeface="Consolas"/>
              </a:rPr>
              <a:t>	//</a:t>
            </a:r>
            <a:r>
              <a:rPr lang="en-IN" sz="2400" dirty="0" err="1">
                <a:solidFill>
                  <a:srgbClr val="008000"/>
                </a:solidFill>
                <a:highlight>
                  <a:srgbClr val="FFFFFF"/>
                </a:highlight>
                <a:latin typeface="Consolas"/>
              </a:rPr>
              <a:t>statememts</a:t>
            </a:r>
            <a:r>
              <a:rPr lang="en-IN" sz="2400" dirty="0">
                <a:solidFill>
                  <a:srgbClr val="008000"/>
                </a:solidFill>
                <a:highlight>
                  <a:srgbClr val="FFFFFF"/>
                </a:highlight>
                <a:latin typeface="Consolas"/>
              </a:rPr>
              <a:t> for processing all exceptions</a:t>
            </a:r>
            <a:endParaRPr lang="en-IN" sz="2400" dirty="0">
              <a:solidFill>
                <a:srgbClr val="000000"/>
              </a:solidFill>
              <a:highlight>
                <a:srgbClr val="FFFFFF"/>
              </a:highlight>
              <a:latin typeface="Consolas"/>
            </a:endParaRPr>
          </a:p>
          <a:p>
            <a:r>
              <a:rPr lang="en-IN" sz="2400" dirty="0">
                <a:solidFill>
                  <a:srgbClr val="000000"/>
                </a:solidFill>
                <a:highlight>
                  <a:srgbClr val="FFFFFF"/>
                </a:highlight>
                <a:latin typeface="Consolas"/>
              </a:rPr>
              <a:t>}</a:t>
            </a:r>
            <a:endParaRPr lang="en-IN" sz="2400" dirty="0"/>
          </a:p>
        </p:txBody>
      </p:sp>
    </p:spTree>
    <p:extLst>
      <p:ext uri="{BB962C8B-B14F-4D97-AF65-F5344CB8AC3E}">
        <p14:creationId xmlns:p14="http://schemas.microsoft.com/office/powerpoint/2010/main" val="241943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Catch all exception example</a:t>
            </a:r>
            <a:endParaRPr lang="en-IN" dirty="0"/>
          </a:p>
        </p:txBody>
      </p:sp>
      <p:sp>
        <p:nvSpPr>
          <p:cNvPr id="4" name="Rectangle 3"/>
          <p:cNvSpPr/>
          <p:nvPr/>
        </p:nvSpPr>
        <p:spPr>
          <a:xfrm>
            <a:off x="287524" y="938061"/>
            <a:ext cx="6048672" cy="5170646"/>
          </a:xfrm>
          <a:prstGeom prst="rect">
            <a:avLst/>
          </a:prstGeom>
        </p:spPr>
        <p:txBody>
          <a:bodyPr wrap="square">
            <a:spAutoFit/>
          </a:bodyPr>
          <a:lstStyle/>
          <a:p>
            <a:r>
              <a:rPr lang="en-IN" sz="2200" dirty="0">
                <a:solidFill>
                  <a:srgbClr val="0000FF"/>
                </a:solidFill>
                <a:highlight>
                  <a:srgbClr val="FFFFFF"/>
                </a:highlight>
                <a:latin typeface="Consolas"/>
              </a:rPr>
              <a:t>#include</a:t>
            </a:r>
            <a:r>
              <a:rPr lang="en-IN" sz="2200" dirty="0">
                <a:solidFill>
                  <a:srgbClr val="A31515"/>
                </a:solidFill>
                <a:highlight>
                  <a:srgbClr val="FFFFFF"/>
                </a:highlight>
                <a:latin typeface="Consolas"/>
              </a:rPr>
              <a:t>&lt;</a:t>
            </a:r>
            <a:r>
              <a:rPr lang="en-IN" sz="2200" dirty="0" err="1">
                <a:solidFill>
                  <a:srgbClr val="A31515"/>
                </a:solidFill>
                <a:highlight>
                  <a:srgbClr val="FFFFFF"/>
                </a:highlight>
                <a:latin typeface="Consolas"/>
              </a:rPr>
              <a:t>iostream</a:t>
            </a:r>
            <a:r>
              <a:rPr lang="en-IN" sz="2200" dirty="0">
                <a:solidFill>
                  <a:srgbClr val="A31515"/>
                </a:solidFill>
                <a:highlight>
                  <a:srgbClr val="FFFFFF"/>
                </a:highlight>
                <a:latin typeface="Consolas"/>
              </a:rPr>
              <a:t>&gt;</a:t>
            </a:r>
            <a:endParaRPr lang="en-IN" sz="2200" dirty="0">
              <a:solidFill>
                <a:srgbClr val="000000"/>
              </a:solidFill>
              <a:highlight>
                <a:srgbClr val="FFFFFF"/>
              </a:highlight>
              <a:latin typeface="Consolas"/>
            </a:endParaRPr>
          </a:p>
          <a:p>
            <a:r>
              <a:rPr lang="en-IN" sz="2200" dirty="0">
                <a:solidFill>
                  <a:srgbClr val="0000FF"/>
                </a:solidFill>
                <a:highlight>
                  <a:srgbClr val="FFFFFF"/>
                </a:highlight>
                <a:latin typeface="Consolas"/>
              </a:rPr>
              <a:t>using</a:t>
            </a:r>
            <a:r>
              <a:rPr lang="en-IN" sz="2200" dirty="0">
                <a:solidFill>
                  <a:srgbClr val="000000"/>
                </a:solidFill>
                <a:highlight>
                  <a:srgbClr val="FFFFFF"/>
                </a:highlight>
                <a:latin typeface="Consolas"/>
              </a:rPr>
              <a:t> </a:t>
            </a:r>
            <a:r>
              <a:rPr lang="en-IN" sz="2200" dirty="0">
                <a:solidFill>
                  <a:srgbClr val="0000FF"/>
                </a:solidFill>
                <a:highlight>
                  <a:srgbClr val="FFFFFF"/>
                </a:highlight>
                <a:latin typeface="Consolas"/>
              </a:rPr>
              <a:t>namespace</a:t>
            </a:r>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std</a:t>
            </a:r>
            <a:r>
              <a:rPr lang="en-IN" sz="2200" dirty="0">
                <a:solidFill>
                  <a:srgbClr val="000000"/>
                </a:solidFill>
                <a:highlight>
                  <a:srgbClr val="FFFFFF"/>
                </a:highlight>
                <a:latin typeface="Consolas"/>
              </a:rPr>
              <a:t>;</a:t>
            </a:r>
          </a:p>
          <a:p>
            <a:r>
              <a:rPr lang="en-IN" sz="2200" dirty="0">
                <a:solidFill>
                  <a:srgbClr val="0000FF"/>
                </a:solidFill>
                <a:highlight>
                  <a:srgbClr val="FFFFFF"/>
                </a:highlight>
                <a:latin typeface="Consolas"/>
              </a:rPr>
              <a:t>void</a:t>
            </a:r>
            <a:r>
              <a:rPr lang="en-IN" sz="2200" dirty="0">
                <a:solidFill>
                  <a:srgbClr val="000000"/>
                </a:solidFill>
                <a:highlight>
                  <a:srgbClr val="FFFFFF"/>
                </a:highlight>
                <a:latin typeface="Consolas"/>
              </a:rPr>
              <a:t> test(</a:t>
            </a:r>
            <a:r>
              <a:rPr lang="en-IN" sz="2200" dirty="0" err="1">
                <a:solidFill>
                  <a:srgbClr val="0000FF"/>
                </a:solidFill>
                <a:highlight>
                  <a:srgbClr val="FFFFFF"/>
                </a:highlight>
                <a:latin typeface="Consolas"/>
              </a:rPr>
              <a:t>int</a:t>
            </a:r>
            <a:r>
              <a:rPr lang="en-IN" sz="2200" dirty="0">
                <a:solidFill>
                  <a:srgbClr val="000000"/>
                </a:solidFill>
                <a:highlight>
                  <a:srgbClr val="FFFFFF"/>
                </a:highlight>
                <a:latin typeface="Consolas"/>
              </a:rPr>
              <a:t> x)</a:t>
            </a:r>
          </a:p>
          <a:p>
            <a:r>
              <a:rPr lang="en-IN" sz="2200" dirty="0">
                <a:solidFill>
                  <a:srgbClr val="000000"/>
                </a:solidFill>
                <a:highlight>
                  <a:srgbClr val="FFFFFF"/>
                </a:highlight>
                <a:latin typeface="Consolas"/>
              </a:rPr>
              <a:t>{</a:t>
            </a:r>
          </a:p>
          <a:p>
            <a:pPr lvl="1"/>
            <a:r>
              <a:rPr lang="en-IN" sz="2200" dirty="0">
                <a:solidFill>
                  <a:srgbClr val="0000FF"/>
                </a:solidFill>
                <a:highlight>
                  <a:srgbClr val="FFFFFF"/>
                </a:highlight>
                <a:latin typeface="Consolas"/>
              </a:rPr>
              <a:t>try</a:t>
            </a:r>
            <a:endParaRPr lang="en-IN" sz="2200" dirty="0">
              <a:solidFill>
                <a:srgbClr val="000000"/>
              </a:solidFill>
              <a:highlight>
                <a:srgbClr val="FFFFFF"/>
              </a:highlight>
              <a:latin typeface="Consolas"/>
            </a:endParaRPr>
          </a:p>
          <a:p>
            <a:pPr lvl="1"/>
            <a:r>
              <a:rPr lang="en-IN" sz="2200" dirty="0">
                <a:solidFill>
                  <a:srgbClr val="000000"/>
                </a:solidFill>
                <a:highlight>
                  <a:srgbClr val="FFFFFF"/>
                </a:highlight>
                <a:latin typeface="Consolas"/>
              </a:rPr>
              <a:t>{</a:t>
            </a:r>
          </a:p>
          <a:p>
            <a:pPr lvl="2"/>
            <a:r>
              <a:rPr lang="en-IN" sz="2200" dirty="0">
                <a:solidFill>
                  <a:srgbClr val="0000FF"/>
                </a:solidFill>
                <a:highlight>
                  <a:srgbClr val="FFFFFF"/>
                </a:highlight>
                <a:latin typeface="Consolas"/>
              </a:rPr>
              <a:t>if</a:t>
            </a:r>
            <a:r>
              <a:rPr lang="en-IN" sz="2200" dirty="0">
                <a:solidFill>
                  <a:srgbClr val="000000"/>
                </a:solidFill>
                <a:highlight>
                  <a:srgbClr val="FFFFFF"/>
                </a:highlight>
                <a:latin typeface="Consolas"/>
              </a:rPr>
              <a:t>(x==0) </a:t>
            </a:r>
            <a:r>
              <a:rPr lang="en-IN" sz="2200" dirty="0">
                <a:solidFill>
                  <a:srgbClr val="0000FF"/>
                </a:solidFill>
                <a:highlight>
                  <a:srgbClr val="FFFFFF"/>
                </a:highlight>
                <a:latin typeface="Consolas"/>
              </a:rPr>
              <a:t>throw</a:t>
            </a:r>
            <a:r>
              <a:rPr lang="en-IN" sz="2200" dirty="0">
                <a:solidFill>
                  <a:srgbClr val="000000"/>
                </a:solidFill>
                <a:highlight>
                  <a:srgbClr val="FFFFFF"/>
                </a:highlight>
                <a:latin typeface="Consolas"/>
              </a:rPr>
              <a:t> x;</a:t>
            </a:r>
          </a:p>
          <a:p>
            <a:pPr lvl="2"/>
            <a:r>
              <a:rPr lang="en-IN" sz="2200" dirty="0">
                <a:solidFill>
                  <a:srgbClr val="0000FF"/>
                </a:solidFill>
                <a:highlight>
                  <a:srgbClr val="FFFFFF"/>
                </a:highlight>
                <a:latin typeface="Consolas"/>
              </a:rPr>
              <a:t>if</a:t>
            </a:r>
            <a:r>
              <a:rPr lang="en-IN" sz="2200" dirty="0">
                <a:solidFill>
                  <a:srgbClr val="000000"/>
                </a:solidFill>
                <a:highlight>
                  <a:srgbClr val="FFFFFF"/>
                </a:highlight>
                <a:latin typeface="Consolas"/>
              </a:rPr>
              <a:t>(x==-1) </a:t>
            </a:r>
            <a:r>
              <a:rPr lang="en-IN" sz="2200" dirty="0">
                <a:solidFill>
                  <a:srgbClr val="0000FF"/>
                </a:solidFill>
                <a:highlight>
                  <a:srgbClr val="FFFFFF"/>
                </a:highlight>
                <a:latin typeface="Consolas"/>
              </a:rPr>
              <a:t>throw</a:t>
            </a:r>
            <a:r>
              <a:rPr lang="en-IN" sz="2200" dirty="0">
                <a:solidFill>
                  <a:srgbClr val="000000"/>
                </a:solidFill>
                <a:highlight>
                  <a:srgbClr val="FFFFFF"/>
                </a:highlight>
                <a:latin typeface="Consolas"/>
              </a:rPr>
              <a:t> </a:t>
            </a:r>
            <a:r>
              <a:rPr lang="en-IN" sz="2200" dirty="0">
                <a:solidFill>
                  <a:srgbClr val="A31515"/>
                </a:solidFill>
                <a:highlight>
                  <a:srgbClr val="FFFFFF"/>
                </a:highlight>
                <a:latin typeface="Consolas"/>
              </a:rPr>
              <a:t>'x'</a:t>
            </a:r>
            <a:r>
              <a:rPr lang="en-IN" sz="2200" dirty="0">
                <a:solidFill>
                  <a:srgbClr val="000000"/>
                </a:solidFill>
                <a:highlight>
                  <a:srgbClr val="FFFFFF"/>
                </a:highlight>
                <a:latin typeface="Consolas"/>
              </a:rPr>
              <a:t>;</a:t>
            </a:r>
          </a:p>
          <a:p>
            <a:pPr lvl="2"/>
            <a:r>
              <a:rPr lang="en-IN" sz="2200" dirty="0">
                <a:solidFill>
                  <a:srgbClr val="0000FF"/>
                </a:solidFill>
                <a:highlight>
                  <a:srgbClr val="FFFFFF"/>
                </a:highlight>
                <a:latin typeface="Consolas"/>
              </a:rPr>
              <a:t>if</a:t>
            </a:r>
            <a:r>
              <a:rPr lang="en-IN" sz="2200" dirty="0">
                <a:solidFill>
                  <a:srgbClr val="000000"/>
                </a:solidFill>
                <a:highlight>
                  <a:srgbClr val="FFFFFF"/>
                </a:highlight>
                <a:latin typeface="Consolas"/>
              </a:rPr>
              <a:t>(x==1) </a:t>
            </a:r>
            <a:r>
              <a:rPr lang="en-IN" sz="2200" dirty="0">
                <a:solidFill>
                  <a:srgbClr val="0000FF"/>
                </a:solidFill>
                <a:highlight>
                  <a:srgbClr val="FFFFFF"/>
                </a:highlight>
                <a:latin typeface="Consolas"/>
              </a:rPr>
              <a:t>throw</a:t>
            </a:r>
            <a:r>
              <a:rPr lang="en-IN" sz="2200" dirty="0">
                <a:solidFill>
                  <a:srgbClr val="000000"/>
                </a:solidFill>
                <a:highlight>
                  <a:srgbClr val="FFFFFF"/>
                </a:highlight>
                <a:latin typeface="Consolas"/>
              </a:rPr>
              <a:t> 5.15;</a:t>
            </a:r>
          </a:p>
          <a:p>
            <a:pPr lvl="1"/>
            <a:r>
              <a:rPr lang="en-IN" sz="2200" dirty="0">
                <a:solidFill>
                  <a:srgbClr val="000000"/>
                </a:solidFill>
                <a:highlight>
                  <a:srgbClr val="FFFFFF"/>
                </a:highlight>
                <a:latin typeface="Consolas"/>
              </a:rPr>
              <a:t>}</a:t>
            </a:r>
          </a:p>
          <a:p>
            <a:pPr lvl="1"/>
            <a:r>
              <a:rPr lang="en-IN" sz="2200" dirty="0">
                <a:solidFill>
                  <a:srgbClr val="0000FF"/>
                </a:solidFill>
                <a:highlight>
                  <a:srgbClr val="FFFFFF"/>
                </a:highlight>
                <a:latin typeface="Consolas"/>
              </a:rPr>
              <a:t>catch</a:t>
            </a:r>
            <a:r>
              <a:rPr lang="en-IN" sz="2200" dirty="0">
                <a:solidFill>
                  <a:srgbClr val="000000"/>
                </a:solidFill>
                <a:highlight>
                  <a:srgbClr val="FFFFFF"/>
                </a:highlight>
                <a:latin typeface="Consolas"/>
              </a:rPr>
              <a:t>(...)</a:t>
            </a:r>
          </a:p>
          <a:p>
            <a:pPr lvl="1"/>
            <a:r>
              <a:rPr lang="en-IN" sz="2200" dirty="0" smtClean="0">
                <a:solidFill>
                  <a:srgbClr val="000000"/>
                </a:solidFill>
                <a:highlight>
                  <a:srgbClr val="FFFFFF"/>
                </a:highlight>
                <a:latin typeface="Consolas"/>
              </a:rPr>
              <a:t>{</a:t>
            </a:r>
          </a:p>
          <a:p>
            <a:pPr lvl="1"/>
            <a:r>
              <a:rPr lang="en-IN" sz="2200" dirty="0" err="1" smtClean="0">
                <a:solidFill>
                  <a:srgbClr val="000000"/>
                </a:solidFill>
                <a:highlight>
                  <a:srgbClr val="FFFFFF"/>
                </a:highlight>
                <a:latin typeface="Consolas"/>
              </a:rPr>
              <a:t>cout</a:t>
            </a:r>
            <a:r>
              <a:rPr lang="en-IN" sz="2200" dirty="0">
                <a:solidFill>
                  <a:srgbClr val="000000"/>
                </a:solidFill>
                <a:highlight>
                  <a:srgbClr val="FFFFFF"/>
                </a:highlight>
                <a:latin typeface="Consolas"/>
              </a:rPr>
              <a:t>&lt;&lt;</a:t>
            </a:r>
            <a:r>
              <a:rPr lang="en-IN" sz="2200" dirty="0">
                <a:solidFill>
                  <a:srgbClr val="A31515"/>
                </a:solidFill>
                <a:highlight>
                  <a:srgbClr val="FFFFFF"/>
                </a:highlight>
                <a:latin typeface="Consolas"/>
              </a:rPr>
              <a:t>"Caught an exception\n"</a:t>
            </a:r>
            <a:r>
              <a:rPr lang="en-IN" sz="2200" dirty="0">
                <a:solidFill>
                  <a:srgbClr val="000000"/>
                </a:solidFill>
                <a:highlight>
                  <a:srgbClr val="FFFFFF"/>
                </a:highlight>
                <a:latin typeface="Consolas"/>
              </a:rPr>
              <a:t>;</a:t>
            </a:r>
          </a:p>
          <a:p>
            <a:pPr lvl="1"/>
            <a:r>
              <a:rPr lang="en-IN" sz="2200" dirty="0">
                <a:solidFill>
                  <a:srgbClr val="000000"/>
                </a:solidFill>
                <a:highlight>
                  <a:srgbClr val="FFFFFF"/>
                </a:highlight>
                <a:latin typeface="Consolas"/>
              </a:rPr>
              <a:t>}</a:t>
            </a:r>
          </a:p>
          <a:p>
            <a:r>
              <a:rPr lang="en-IN" sz="2200" dirty="0" smtClean="0">
                <a:solidFill>
                  <a:srgbClr val="000000"/>
                </a:solidFill>
                <a:highlight>
                  <a:srgbClr val="FFFFFF"/>
                </a:highlight>
                <a:latin typeface="Consolas"/>
              </a:rPr>
              <a:t>}</a:t>
            </a:r>
            <a:endParaRPr lang="en-IN" sz="2200" dirty="0">
              <a:solidFill>
                <a:srgbClr val="000000"/>
              </a:solidFill>
              <a:highlight>
                <a:srgbClr val="FFFFFF"/>
              </a:highlight>
              <a:latin typeface="Consolas"/>
            </a:endParaRPr>
          </a:p>
        </p:txBody>
      </p:sp>
      <p:sp>
        <p:nvSpPr>
          <p:cNvPr id="5" name="Rectangle 4"/>
          <p:cNvSpPr/>
          <p:nvPr/>
        </p:nvSpPr>
        <p:spPr>
          <a:xfrm>
            <a:off x="6624228" y="1016732"/>
            <a:ext cx="2286000" cy="2123658"/>
          </a:xfrm>
          <a:prstGeom prst="rect">
            <a:avLst/>
          </a:prstGeom>
        </p:spPr>
        <p:txBody>
          <a:bodyPr wrap="square">
            <a:spAutoFit/>
          </a:bodyPr>
          <a:lstStyle/>
          <a:p>
            <a:r>
              <a:rPr lang="en-IN" sz="2200" dirty="0" err="1">
                <a:solidFill>
                  <a:srgbClr val="0000FF"/>
                </a:solidFill>
                <a:highlight>
                  <a:srgbClr val="FFFFFF"/>
                </a:highlight>
                <a:latin typeface="Consolas"/>
              </a:rPr>
              <a:t>int</a:t>
            </a:r>
            <a:r>
              <a:rPr lang="en-IN" sz="2200" dirty="0">
                <a:solidFill>
                  <a:srgbClr val="000000"/>
                </a:solidFill>
                <a:highlight>
                  <a:srgbClr val="FFFFFF"/>
                </a:highlight>
                <a:latin typeface="Consolas"/>
              </a:rPr>
              <a:t> main()</a:t>
            </a:r>
          </a:p>
          <a:p>
            <a:r>
              <a:rPr lang="en-IN" sz="2200" dirty="0">
                <a:solidFill>
                  <a:srgbClr val="000000"/>
                </a:solidFill>
                <a:highlight>
                  <a:srgbClr val="FFFFFF"/>
                </a:highlight>
                <a:latin typeface="Consolas"/>
              </a:rPr>
              <a:t>{</a:t>
            </a:r>
          </a:p>
          <a:p>
            <a:pPr lvl="1"/>
            <a:r>
              <a:rPr lang="en-IN" sz="2200" dirty="0">
                <a:solidFill>
                  <a:srgbClr val="000000"/>
                </a:solidFill>
                <a:highlight>
                  <a:srgbClr val="FFFFFF"/>
                </a:highlight>
                <a:latin typeface="Consolas"/>
              </a:rPr>
              <a:t>test(-1);</a:t>
            </a:r>
          </a:p>
          <a:p>
            <a:pPr lvl="1"/>
            <a:r>
              <a:rPr lang="en-IN" sz="2200" dirty="0">
                <a:solidFill>
                  <a:srgbClr val="000000"/>
                </a:solidFill>
                <a:highlight>
                  <a:srgbClr val="FFFFFF"/>
                </a:highlight>
                <a:latin typeface="Consolas"/>
              </a:rPr>
              <a:t>test(0);</a:t>
            </a:r>
          </a:p>
          <a:p>
            <a:pPr lvl="1"/>
            <a:r>
              <a:rPr lang="en-IN" sz="2200" dirty="0">
                <a:solidFill>
                  <a:srgbClr val="000000"/>
                </a:solidFill>
                <a:highlight>
                  <a:srgbClr val="FFFFFF"/>
                </a:highlight>
                <a:latin typeface="Consolas"/>
              </a:rPr>
              <a:t>test(1);</a:t>
            </a:r>
          </a:p>
          <a:p>
            <a:r>
              <a:rPr lang="en-IN" sz="2200" dirty="0">
                <a:solidFill>
                  <a:srgbClr val="000000"/>
                </a:solidFill>
                <a:highlight>
                  <a:srgbClr val="FFFFFF"/>
                </a:highlight>
                <a:latin typeface="Consolas"/>
              </a:rPr>
              <a:t>}</a:t>
            </a:r>
            <a:endParaRPr lang="en-IN" sz="2200" dirty="0"/>
          </a:p>
        </p:txBody>
      </p:sp>
      <p:sp>
        <p:nvSpPr>
          <p:cNvPr id="6" name="Rectangle 5"/>
          <p:cNvSpPr/>
          <p:nvPr/>
        </p:nvSpPr>
        <p:spPr>
          <a:xfrm>
            <a:off x="6120172" y="4833156"/>
            <a:ext cx="2952328" cy="1569660"/>
          </a:xfrm>
          <a:prstGeom prst="rect">
            <a:avLst/>
          </a:prstGeom>
        </p:spPr>
        <p:txBody>
          <a:bodyPr wrap="square">
            <a:spAutoFit/>
          </a:bodyPr>
          <a:lstStyle/>
          <a:p>
            <a:r>
              <a:rPr lang="en-IN" sz="2400" dirty="0" smtClean="0"/>
              <a:t>Output:</a:t>
            </a:r>
          </a:p>
          <a:p>
            <a:r>
              <a:rPr lang="en-IN" sz="2400" dirty="0" smtClean="0"/>
              <a:t>Caught </a:t>
            </a:r>
            <a:r>
              <a:rPr lang="en-IN" sz="2400" dirty="0"/>
              <a:t>an exception</a:t>
            </a:r>
          </a:p>
          <a:p>
            <a:r>
              <a:rPr lang="en-IN" sz="2400" dirty="0"/>
              <a:t>Caught an exception</a:t>
            </a:r>
          </a:p>
          <a:p>
            <a:r>
              <a:rPr lang="en-IN" sz="2400" dirty="0"/>
              <a:t>Caught an exception</a:t>
            </a:r>
          </a:p>
        </p:txBody>
      </p:sp>
      <p:cxnSp>
        <p:nvCxnSpPr>
          <p:cNvPr id="8" name="Straight Connector 7"/>
          <p:cNvCxnSpPr/>
          <p:nvPr/>
        </p:nvCxnSpPr>
        <p:spPr>
          <a:xfrm>
            <a:off x="5724128" y="938061"/>
            <a:ext cx="0" cy="555127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31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8828</TotalTime>
  <Words>1782</Words>
  <Application>Microsoft Office PowerPoint</Application>
  <PresentationFormat>On-screen Show (4:3)</PresentationFormat>
  <Paragraphs>330</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UNIT-8 Templates, Exceptions and STL</vt:lpstr>
      <vt:lpstr>Templates, Exceptions and STL</vt:lpstr>
      <vt:lpstr>Introduction to Exception</vt:lpstr>
      <vt:lpstr>Introduction to Exception(Cont…)</vt:lpstr>
      <vt:lpstr>try, throw and catch</vt:lpstr>
      <vt:lpstr>PowerPoint Presentation</vt:lpstr>
      <vt:lpstr>PowerPoint Presentation</vt:lpstr>
      <vt:lpstr>Catch all exception</vt:lpstr>
      <vt:lpstr>Catch all exception example</vt:lpstr>
      <vt:lpstr>Re-Throwing exception</vt:lpstr>
      <vt:lpstr>PowerPoint Presentation</vt:lpstr>
      <vt:lpstr>User defined Exception</vt:lpstr>
      <vt:lpstr>PowerPoint Presentation</vt:lpstr>
      <vt:lpstr>User defined Exception(Cont…)</vt:lpstr>
      <vt:lpstr>Template</vt:lpstr>
      <vt:lpstr>Function Template</vt:lpstr>
      <vt:lpstr>Function Template (Cont…)</vt:lpstr>
      <vt:lpstr>PowerPoint Presentation</vt:lpstr>
      <vt:lpstr>Class Template</vt:lpstr>
      <vt:lpstr>PowerPoint Presentation</vt:lpstr>
      <vt:lpstr>STL- Standard Template Library</vt:lpstr>
      <vt:lpstr>STL components</vt:lpstr>
      <vt:lpstr>STL- Containers</vt:lpstr>
      <vt:lpstr>STL- Algorithms</vt:lpstr>
      <vt:lpstr>STL- Iterations</vt:lpstr>
      <vt:lpstr>PowerPoint Presentation</vt:lpstr>
    </vt:vector>
  </TitlesOfParts>
  <Company>Darshan Institute of Engg. &amp;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OOPC++ UNIT-1</dc:title>
  <dc:creator>Darshan Institute of Engg. &amp; Tech.</dc:creator>
  <cp:lastModifiedBy>RUPESH-PC</cp:lastModifiedBy>
  <cp:revision>1630</cp:revision>
  <dcterms:created xsi:type="dcterms:W3CDTF">2013-05-17T03:00:03Z</dcterms:created>
  <dcterms:modified xsi:type="dcterms:W3CDTF">2017-04-28T05:16:09Z</dcterms:modified>
</cp:coreProperties>
</file>