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60" r:id="rId2"/>
    <p:sldId id="261" r:id="rId3"/>
    <p:sldId id="262" r:id="rId4"/>
    <p:sldId id="263" r:id="rId5"/>
    <p:sldId id="264" r:id="rId6"/>
    <p:sldId id="267" r:id="rId7"/>
    <p:sldId id="268" r:id="rId8"/>
    <p:sldId id="269" r:id="rId9"/>
    <p:sldId id="270" r:id="rId10"/>
    <p:sldId id="271" r:id="rId11"/>
    <p:sldId id="275" r:id="rId12"/>
    <p:sldId id="274" r:id="rId13"/>
    <p:sldId id="272" r:id="rId14"/>
    <p:sldId id="273" r:id="rId15"/>
    <p:sldId id="276" r:id="rId16"/>
    <p:sldId id="277" r:id="rId17"/>
    <p:sldId id="278" r:id="rId18"/>
    <p:sldId id="280" r:id="rId19"/>
    <p:sldId id="279" r:id="rId20"/>
    <p:sldId id="281" r:id="rId21"/>
    <p:sldId id="282" r:id="rId22"/>
    <p:sldId id="283" r:id="rId23"/>
    <p:sldId id="286" r:id="rId24"/>
    <p:sldId id="284" r:id="rId25"/>
    <p:sldId id="287" r:id="rId26"/>
    <p:sldId id="285" r:id="rId27"/>
    <p:sldId id="288" r:id="rId28"/>
    <p:sldId id="289" r:id="rId29"/>
    <p:sldId id="290" r:id="rId30"/>
    <p:sldId id="291" r:id="rId31"/>
    <p:sldId id="292" r:id="rId32"/>
    <p:sldId id="294" r:id="rId33"/>
    <p:sldId id="293" r:id="rId34"/>
    <p:sldId id="296" r:id="rId35"/>
    <p:sldId id="295" r:id="rId36"/>
    <p:sldId id="315" r:id="rId37"/>
    <p:sldId id="297" r:id="rId38"/>
    <p:sldId id="298" r:id="rId39"/>
    <p:sldId id="299" r:id="rId40"/>
    <p:sldId id="300" r:id="rId41"/>
    <p:sldId id="314" r:id="rId42"/>
    <p:sldId id="303" r:id="rId43"/>
    <p:sldId id="304" r:id="rId44"/>
    <p:sldId id="305" r:id="rId45"/>
    <p:sldId id="306" r:id="rId46"/>
    <p:sldId id="301" r:id="rId47"/>
    <p:sldId id="307" r:id="rId48"/>
    <p:sldId id="308" r:id="rId49"/>
    <p:sldId id="309" r:id="rId50"/>
    <p:sldId id="310" r:id="rId51"/>
    <p:sldId id="311" r:id="rId52"/>
    <p:sldId id="312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Ez0ndQ1LYeiVrJ47jKMJmQ==" hashData="z24JkecSDIJUX/da3IS0tOO1BfOVhpn7xjIwoNLg/qchD/3qxv1U1sFxiNKTtTZPOhOFqdKzWjkjtVQELUcHV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CFC"/>
    <a:srgbClr val="DFF3F7"/>
    <a:srgbClr val="E40524"/>
    <a:srgbClr val="34495E"/>
    <a:srgbClr val="F5FDFD"/>
    <a:srgbClr val="E7F2FF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55" autoAdjust="0"/>
    <p:restoredTop sz="93974"/>
  </p:normalViewPr>
  <p:slideViewPr>
    <p:cSldViewPr>
      <p:cViewPr varScale="1">
        <p:scale>
          <a:sx n="71" d="100"/>
          <a:sy n="71" d="100"/>
        </p:scale>
        <p:origin x="88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B0D8E-838E-4283-B286-E896AD2974B5}" type="datetimeFigureOut">
              <a:rPr lang="en-IN" smtClean="0"/>
              <a:t>22-02-2017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A2F12-AA09-4250-9B31-F34D1678D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21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22-Feb-17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29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ZapfDingbatsITC" charset="0"/>
              <a:buChar char="✔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14000"/>
              </a:lnSpc>
              <a:buClrTx/>
              <a:buFont typeface="Wingdings" charset="2"/>
              <a:buChar char="§"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4238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/>
                <a:gridCol w="609600"/>
                <a:gridCol w="3886200"/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2 - Application Layer</a:t>
                      </a:r>
                      <a:endParaRPr lang="da-DK" sz="1400" b="1" kern="1200" noProof="1" smtClean="0">
                        <a:solidFill>
                          <a:srgbClr val="FFFFFF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kern="1200" noProof="1" smtClean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 smtClean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4724400" y="651361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879C56B-9442-4A46-A8E3-D0BE8591F40A}" type="slidenum">
              <a:rPr lang="en-US" sz="1400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00" y="215182"/>
            <a:ext cx="8758800" cy="8064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600" y="1143000"/>
            <a:ext cx="43032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400"/>
            </a:lvl1pPr>
            <a:lvl2pPr marL="742950" indent="-285750">
              <a:buFont typeface="ZapfDingbatsITC" charset="0"/>
              <a:buChar char="✔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032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400"/>
            </a:lvl1pPr>
            <a:lvl2pPr marL="742950" indent="-285750">
              <a:buFont typeface="ZapfDingbatsITC" charset="0"/>
              <a:buChar char="✔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452856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0"/>
                <a:gridCol w="4572000"/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2 - Application Layer</a:t>
                      </a:r>
                      <a:endParaRPr lang="da-DK" sz="1400" b="1" kern="1200" noProof="1" smtClean="0">
                        <a:solidFill>
                          <a:srgbClr val="FFFFFF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 smtClean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4724400" y="651361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879C56B-9442-4A46-A8E3-D0BE8591F40A}" type="slidenum">
              <a:rPr lang="en-US" sz="1400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computer@darshan.ac.in" TargetMode="Externa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if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Maulik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Trivedi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/>
              </a:rPr>
              <a:t>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9998265805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maulik.trivedi@darshan.ac.in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98" y="3857223"/>
            <a:ext cx="9102143" cy="609600"/>
          </a:xfrm>
        </p:spPr>
        <p:txBody>
          <a:bodyPr anchor="b">
            <a:noAutofit/>
          </a:bodyPr>
          <a:lstStyle/>
          <a:p>
            <a:pPr algn="l"/>
            <a:r>
              <a:rPr lang="en-IN" sz="48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2: Application Layer</a:t>
            </a:r>
            <a:endParaRPr lang="en-US" sz="48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6487160"/>
          <a:ext cx="914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0"/>
                <a:gridCol w="3810000"/>
              </a:tblGrid>
              <a:tr h="370840">
                <a:tc>
                  <a:txBody>
                    <a:bodyPr/>
                    <a:lstStyle/>
                    <a:p>
                      <a:pPr indent="-342900" algn="l">
                        <a:defRPr/>
                      </a:pPr>
                      <a:r>
                        <a:rPr lang="da-DK" sz="1400" b="1" kern="1200" noProof="1" smtClean="0">
                          <a:solidFill>
                            <a:srgbClr val="FFFFFF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Computer</a:t>
                      </a:r>
                      <a:r>
                        <a:rPr lang="da-DK" sz="1400" b="1" kern="1200" baseline="0" noProof="1" smtClean="0">
                          <a:solidFill>
                            <a:srgbClr val="FFFFFF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Engineering</a:t>
                      </a:r>
                      <a:endParaRPr lang="da-DK" sz="1400" b="1" kern="1200" noProof="1">
                        <a:solidFill>
                          <a:srgbClr val="FFFFFF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 smtClean="0">
                          <a:solidFill>
                            <a:srgbClr val="FFFFFF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  <a:endParaRPr lang="en-IN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042" y="76200"/>
            <a:ext cx="1981200" cy="1981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2133600" y="381000"/>
            <a:ext cx="487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Computer Networks (2140709)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0" y="5638038"/>
            <a:ext cx="3200400" cy="7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Transport Services to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>
                <a:solidFill>
                  <a:srgbClr val="C00000"/>
                </a:solidFill>
                <a:ea typeface="ＭＳ Ｐゴシック" charset="-128"/>
              </a:rPr>
              <a:t>Reliable Data Transfer</a:t>
            </a:r>
            <a:endParaRPr lang="en-US" altLang="en-US" sz="2400" dirty="0">
              <a:solidFill>
                <a:srgbClr val="C00000"/>
              </a:solidFill>
              <a:ea typeface="ＭＳ Ｐゴシック" charset="-128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000" dirty="0" smtClean="0">
                <a:ea typeface="ＭＳ Ｐゴシック" charset="-128"/>
              </a:rPr>
              <a:t>some apps (e.g., file transfer, web transactions) require 100% reliable data transfer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 smtClean="0">
                <a:ea typeface="ＭＳ Ｐゴシック" charset="-128"/>
              </a:rPr>
              <a:t>other apps (e.g., audio) can tolerate some loss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Throughput</a:t>
            </a:r>
            <a:endParaRPr lang="en-US" dirty="0">
              <a:solidFill>
                <a:srgbClr val="C00000"/>
              </a:solidFill>
            </a:endParaRPr>
          </a:p>
          <a:p>
            <a:pPr lvl="1" algn="just"/>
            <a:r>
              <a:rPr lang="en-US" sz="2000" dirty="0"/>
              <a:t>some apps (e.g., multimedia) require </a:t>
            </a:r>
            <a:r>
              <a:rPr lang="en-US" sz="2000" dirty="0" smtClean="0"/>
              <a:t>at least amount </a:t>
            </a:r>
            <a:r>
              <a:rPr lang="en-US" sz="2000" dirty="0"/>
              <a:t>of throughput to be “effective”</a:t>
            </a:r>
          </a:p>
          <a:p>
            <a:r>
              <a:rPr lang="en-US" dirty="0">
                <a:solidFill>
                  <a:srgbClr val="C00000"/>
                </a:solidFill>
              </a:rPr>
              <a:t>Timing</a:t>
            </a:r>
          </a:p>
          <a:p>
            <a:pPr lvl="1" algn="just"/>
            <a:r>
              <a:rPr lang="en-US" dirty="0"/>
              <a:t>some apps (e.g., Internet telephony, interactive games) require low delay to be “effective”</a:t>
            </a:r>
          </a:p>
          <a:p>
            <a:r>
              <a:rPr lang="en-US" sz="2600" dirty="0">
                <a:solidFill>
                  <a:srgbClr val="C00000"/>
                </a:solidFill>
              </a:rPr>
              <a:t>Security</a:t>
            </a:r>
            <a:endParaRPr lang="en-US" dirty="0">
              <a:solidFill>
                <a:srgbClr val="C00000"/>
              </a:solidFill>
            </a:endParaRPr>
          </a:p>
          <a:p>
            <a:pPr lvl="1" algn="just"/>
            <a:r>
              <a:rPr lang="en-IN" dirty="0"/>
              <a:t>In the sending host, encrypt all data transmitted by the sending process.</a:t>
            </a:r>
          </a:p>
          <a:p>
            <a:pPr lvl="1" algn="just"/>
            <a:r>
              <a:rPr lang="en-IN" dirty="0"/>
              <a:t>In the receiving host, decrypt the data before delivering the data to the receiving process.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1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</a:t>
            </a:r>
            <a:r>
              <a:rPr lang="en-US" dirty="0" smtClean="0"/>
              <a:t>Transport Protocols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</a:t>
            </a:r>
            <a:r>
              <a:rPr lang="en-US" dirty="0" smtClean="0"/>
              <a:t>Service</a:t>
            </a:r>
            <a:r>
              <a:rPr lang="en-US" dirty="0"/>
              <a:t>:</a:t>
            </a:r>
          </a:p>
          <a:p>
            <a:pPr lvl="1" algn="just">
              <a:buClr>
                <a:schemeClr val="tx1"/>
              </a:buClr>
            </a:pPr>
            <a:r>
              <a:rPr lang="en-US" sz="2000" dirty="0">
                <a:solidFill>
                  <a:srgbClr val="FF0000"/>
                </a:solidFill>
              </a:rPr>
              <a:t>Connection-Oriented</a:t>
            </a:r>
            <a:r>
              <a:rPr lang="en-US" sz="2000" dirty="0"/>
              <a:t>: </a:t>
            </a:r>
            <a:r>
              <a:rPr lang="en-US" sz="2000" dirty="0" smtClean="0"/>
              <a:t>A setup </a:t>
            </a:r>
            <a:r>
              <a:rPr lang="en-US" sz="2000" dirty="0"/>
              <a:t>required between client and server </a:t>
            </a:r>
            <a:r>
              <a:rPr lang="en-US" sz="2000" dirty="0" smtClean="0"/>
              <a:t>processes</a:t>
            </a:r>
          </a:p>
          <a:p>
            <a:pPr lvl="1" algn="just">
              <a:buClr>
                <a:schemeClr val="tx1"/>
              </a:buClr>
            </a:pPr>
            <a:r>
              <a:rPr lang="en-US" sz="2000" dirty="0" smtClean="0">
                <a:solidFill>
                  <a:srgbClr val="FF0000"/>
                </a:solidFill>
              </a:rPr>
              <a:t>Reliable data transfer </a:t>
            </a:r>
            <a:r>
              <a:rPr lang="en-US" sz="2000" dirty="0"/>
              <a:t>between sending and receiving </a:t>
            </a:r>
            <a:r>
              <a:rPr lang="en-US" sz="2000" dirty="0" smtClean="0"/>
              <a:t>process without error and proper order</a:t>
            </a:r>
            <a:endParaRPr lang="en-US" sz="2000" dirty="0"/>
          </a:p>
          <a:p>
            <a:pPr lvl="1" algn="just">
              <a:buClr>
                <a:schemeClr val="tx1"/>
              </a:buClr>
            </a:pPr>
            <a:r>
              <a:rPr lang="en-US" sz="2000" dirty="0" smtClean="0">
                <a:solidFill>
                  <a:srgbClr val="FF0000"/>
                </a:solidFill>
              </a:rPr>
              <a:t>Congestion control</a:t>
            </a:r>
            <a:r>
              <a:rPr lang="en-US" sz="2000" dirty="0"/>
              <a:t>: </a:t>
            </a:r>
            <a:r>
              <a:rPr lang="en-US" sz="2000" dirty="0" smtClean="0"/>
              <a:t>To control sender </a:t>
            </a:r>
            <a:r>
              <a:rPr lang="en-US" sz="2000" dirty="0"/>
              <a:t>when network overloaded</a:t>
            </a:r>
          </a:p>
          <a:p>
            <a:pPr lvl="1" algn="just">
              <a:buClr>
                <a:schemeClr val="tx1"/>
              </a:buClr>
            </a:pPr>
            <a:r>
              <a:rPr lang="en-US" sz="2000" dirty="0" smtClean="0">
                <a:solidFill>
                  <a:srgbClr val="FF0000"/>
                </a:solidFill>
              </a:rPr>
              <a:t>It does </a:t>
            </a:r>
            <a:r>
              <a:rPr lang="en-US" sz="2000" dirty="0">
                <a:solidFill>
                  <a:srgbClr val="FF0000"/>
                </a:solidFill>
              </a:rPr>
              <a:t>not </a:t>
            </a:r>
            <a:r>
              <a:rPr lang="en-US" sz="2000" dirty="0" smtClean="0">
                <a:solidFill>
                  <a:srgbClr val="FF0000"/>
                </a:solidFill>
              </a:rPr>
              <a:t>provide</a:t>
            </a:r>
            <a:r>
              <a:rPr lang="en-US" dirty="0"/>
              <a:t>.</a:t>
            </a:r>
            <a:r>
              <a:rPr lang="en-US" sz="2000" dirty="0" smtClean="0"/>
              <a:t> Timing</a:t>
            </a:r>
            <a:r>
              <a:rPr lang="en-US" sz="2000" dirty="0"/>
              <a:t>, </a:t>
            </a:r>
            <a:r>
              <a:rPr lang="en-US" sz="2000" dirty="0" smtClean="0"/>
              <a:t>at least throughput guarantee (not preferred in real-time application)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UDP Services:</a:t>
            </a:r>
          </a:p>
          <a:p>
            <a:pPr lvl="1" algn="just">
              <a:buClr>
                <a:schemeClr val="tx1"/>
              </a:buClr>
            </a:pPr>
            <a:r>
              <a:rPr lang="en-US" sz="2000" dirty="0" smtClean="0">
                <a:solidFill>
                  <a:srgbClr val="FF0000"/>
                </a:solidFill>
              </a:rPr>
              <a:t>Connectionless</a:t>
            </a:r>
            <a:r>
              <a:rPr lang="en-US" sz="2000" dirty="0" smtClean="0"/>
              <a:t>: </a:t>
            </a:r>
            <a:r>
              <a:rPr lang="en-IN" sz="2000" dirty="0"/>
              <a:t>No connection before two processes start to </a:t>
            </a:r>
            <a:r>
              <a:rPr lang="en-IN" sz="2000" dirty="0" smtClean="0"/>
              <a:t>communicate.</a:t>
            </a:r>
            <a:endParaRPr lang="en-US" sz="2000" dirty="0" smtClean="0"/>
          </a:p>
          <a:p>
            <a:pPr lvl="1" algn="just">
              <a:buClr>
                <a:schemeClr val="tx1"/>
              </a:buClr>
            </a:pPr>
            <a:r>
              <a:rPr lang="en-US" sz="2000" dirty="0" smtClean="0">
                <a:solidFill>
                  <a:srgbClr val="FF0000"/>
                </a:solidFill>
              </a:rPr>
              <a:t>Unreliable </a:t>
            </a:r>
            <a:r>
              <a:rPr lang="en-US" sz="2000" dirty="0">
                <a:solidFill>
                  <a:srgbClr val="FF0000"/>
                </a:solidFill>
              </a:rPr>
              <a:t>data transfer </a:t>
            </a:r>
            <a:r>
              <a:rPr lang="en-US" sz="2000" dirty="0"/>
              <a:t>between sending and receiving </a:t>
            </a:r>
            <a:r>
              <a:rPr lang="en-US" sz="2000" dirty="0" smtClean="0"/>
              <a:t>process</a:t>
            </a:r>
          </a:p>
          <a:p>
            <a:pPr lvl="1" algn="just">
              <a:buClr>
                <a:schemeClr val="tx1"/>
              </a:buClr>
            </a:pPr>
            <a:r>
              <a:rPr lang="en-US" sz="2000" dirty="0" smtClean="0"/>
              <a:t>It does not provide </a:t>
            </a:r>
            <a:r>
              <a:rPr lang="en-US" sz="2000" dirty="0" smtClean="0">
                <a:solidFill>
                  <a:srgbClr val="FF0000"/>
                </a:solidFill>
              </a:rPr>
              <a:t>congestion control</a:t>
            </a:r>
            <a:r>
              <a:rPr lang="en-US" sz="2000" dirty="0" smtClean="0"/>
              <a:t>.</a:t>
            </a:r>
            <a:endParaRPr lang="en-US" sz="2000" dirty="0"/>
          </a:p>
          <a:p>
            <a:pPr lvl="1" algn="just">
              <a:buClr>
                <a:schemeClr val="tx1"/>
              </a:buClr>
            </a:pPr>
            <a:r>
              <a:rPr lang="en-US" sz="2000" dirty="0" smtClean="0">
                <a:solidFill>
                  <a:srgbClr val="FF0000"/>
                </a:solidFill>
              </a:rPr>
              <a:t>It Does </a:t>
            </a:r>
            <a:r>
              <a:rPr lang="en-US" sz="2000" dirty="0">
                <a:solidFill>
                  <a:srgbClr val="FF0000"/>
                </a:solidFill>
              </a:rPr>
              <a:t>not </a:t>
            </a:r>
            <a:r>
              <a:rPr lang="en-US" sz="2000" dirty="0" smtClean="0">
                <a:solidFill>
                  <a:srgbClr val="FF0000"/>
                </a:solidFill>
              </a:rPr>
              <a:t>provide. </a:t>
            </a:r>
            <a:r>
              <a:rPr lang="en-US" sz="2000" dirty="0" smtClean="0"/>
              <a:t>Reliability</a:t>
            </a:r>
            <a:r>
              <a:rPr lang="en-US" sz="2000" dirty="0"/>
              <a:t>, flow </a:t>
            </a:r>
            <a:r>
              <a:rPr lang="en-US" sz="2000" dirty="0" smtClean="0"/>
              <a:t>control, throughput </a:t>
            </a:r>
            <a:r>
              <a:rPr lang="en-US" sz="2000" dirty="0"/>
              <a:t>guarantee, </a:t>
            </a:r>
            <a:r>
              <a:rPr lang="en-US" sz="2000" dirty="0" smtClean="0"/>
              <a:t>security.</a:t>
            </a:r>
            <a:endParaRPr lang="en-US" sz="2000" dirty="0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60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Applications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internet applications with their application layer and their underlying transport protocol.</a:t>
            </a:r>
          </a:p>
          <a:p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739376"/>
              </p:ext>
            </p:extLst>
          </p:nvPr>
        </p:nvGraphicFramePr>
        <p:xfrm>
          <a:off x="533400" y="2300434"/>
          <a:ext cx="8077200" cy="9335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92400"/>
                <a:gridCol w="2692400"/>
                <a:gridCol w="2692400"/>
              </a:tblGrid>
              <a:tr h="93356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200" dirty="0" smtClean="0">
                          <a:effectLst/>
                        </a:rPr>
                        <a:t>Applications</a:t>
                      </a:r>
                      <a:endParaRPr lang="en-IN" sz="2000" b="1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76" marB="3377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kern="1200" dirty="0" smtClean="0">
                          <a:effectLst/>
                        </a:rPr>
                        <a:t>Application-Layer</a:t>
                      </a:r>
                      <a:r>
                        <a:rPr lang="en-IN" sz="2000" kern="1200" baseline="0" dirty="0" smtClean="0">
                          <a:effectLst/>
                        </a:rPr>
                        <a:t> Protocol</a:t>
                      </a:r>
                      <a:endParaRPr lang="en-IN" sz="2000" b="1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76" marB="3377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Underlying</a:t>
                      </a:r>
                      <a:r>
                        <a:rPr lang="en-IN" sz="2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Transport</a:t>
                      </a:r>
                      <a:r>
                        <a:rPr lang="en-IN" sz="2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Protocol (Service)</a:t>
                      </a:r>
                      <a:endParaRPr lang="en-IN" sz="2000" b="1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76" marB="3377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061"/>
              </p:ext>
            </p:extLst>
          </p:nvPr>
        </p:nvGraphicFramePr>
        <p:xfrm>
          <a:off x="533400" y="3233734"/>
          <a:ext cx="8077200" cy="4180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92400"/>
                <a:gridCol w="2692400"/>
                <a:gridCol w="2692400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0" kern="1200" dirty="0" smtClean="0">
                          <a:effectLst/>
                        </a:rPr>
                        <a:t>Email</a:t>
                      </a:r>
                      <a:endParaRPr lang="en-IN" sz="2000" b="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76" marB="33776">
                    <a:solidFill>
                      <a:srgbClr val="F5FD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0" kern="1200" dirty="0" smtClean="0">
                          <a:effectLst/>
                        </a:rPr>
                        <a:t>SMTP</a:t>
                      </a:r>
                      <a:endParaRPr lang="en-IN" sz="2000" b="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76" marB="33776">
                    <a:solidFill>
                      <a:srgbClr val="F5FD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0" kern="1200" dirty="0" smtClean="0">
                          <a:effectLst/>
                        </a:rPr>
                        <a:t>TCP</a:t>
                      </a:r>
                      <a:endParaRPr lang="en-IN" sz="2000" b="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76" marB="33776">
                    <a:solidFill>
                      <a:srgbClr val="F5FDF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65463"/>
              </p:ext>
            </p:extLst>
          </p:nvPr>
        </p:nvGraphicFramePr>
        <p:xfrm>
          <a:off x="535940" y="3615893"/>
          <a:ext cx="8077200" cy="4180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92400"/>
                <a:gridCol w="2692400"/>
                <a:gridCol w="2692400"/>
              </a:tblGrid>
              <a:tr h="11760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0" kern="1200" dirty="0" smtClean="0">
                          <a:effectLst/>
                        </a:rPr>
                        <a:t>Remote</a:t>
                      </a:r>
                      <a:r>
                        <a:rPr lang="en-IN" sz="2000" b="0" kern="1200" baseline="0" dirty="0" smtClean="0">
                          <a:effectLst/>
                        </a:rPr>
                        <a:t> Terminal Access</a:t>
                      </a:r>
                      <a:endParaRPr lang="en-IN" sz="2000" b="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76" marB="33776">
                    <a:solidFill>
                      <a:srgbClr val="F5FD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kern="1200" dirty="0" smtClean="0">
                          <a:effectLst/>
                        </a:rPr>
                        <a:t>Telnet</a:t>
                      </a:r>
                    </a:p>
                  </a:txBody>
                  <a:tcPr marL="67552" marR="67552" marT="33776" marB="33776">
                    <a:solidFill>
                      <a:srgbClr val="F5FD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kern="1200" dirty="0" smtClean="0">
                          <a:effectLst/>
                        </a:rPr>
                        <a:t>TCP</a:t>
                      </a:r>
                    </a:p>
                  </a:txBody>
                  <a:tcPr marL="67552" marR="67552" marT="33776" marB="33776">
                    <a:solidFill>
                      <a:srgbClr val="F5FDF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8037"/>
              </p:ext>
            </p:extLst>
          </p:nvPr>
        </p:nvGraphicFramePr>
        <p:xfrm>
          <a:off x="538480" y="3998052"/>
          <a:ext cx="8077200" cy="4180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92400"/>
                <a:gridCol w="2692400"/>
                <a:gridCol w="2692400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0" kern="1200" dirty="0" smtClean="0">
                          <a:effectLst/>
                        </a:rPr>
                        <a:t>Web</a:t>
                      </a:r>
                      <a:endParaRPr lang="en-IN" sz="2000" b="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76" marB="33776">
                    <a:solidFill>
                      <a:srgbClr val="F5FD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0" kern="1200" dirty="0" smtClean="0">
                          <a:effectLst/>
                        </a:rPr>
                        <a:t>HTTP</a:t>
                      </a:r>
                      <a:endParaRPr lang="en-IN" sz="2000" b="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76" marB="33776">
                    <a:solidFill>
                      <a:srgbClr val="F5FD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0" kern="1200" dirty="0" smtClean="0">
                          <a:effectLst/>
                        </a:rPr>
                        <a:t>TCP</a:t>
                      </a:r>
                      <a:endParaRPr lang="en-IN" sz="2000" b="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76" marB="33776">
                    <a:solidFill>
                      <a:srgbClr val="F5FDF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522510"/>
              </p:ext>
            </p:extLst>
          </p:nvPr>
        </p:nvGraphicFramePr>
        <p:xfrm>
          <a:off x="541020" y="4380211"/>
          <a:ext cx="8077200" cy="4180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92400"/>
                <a:gridCol w="2692400"/>
                <a:gridCol w="2692400"/>
              </a:tblGrid>
              <a:tr h="2918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kern="1200" dirty="0" smtClean="0">
                          <a:effectLst/>
                        </a:rPr>
                        <a:t>File Transfer</a:t>
                      </a:r>
                    </a:p>
                  </a:txBody>
                  <a:tcPr marL="67552" marR="67552" marT="33776" marB="33776">
                    <a:solidFill>
                      <a:srgbClr val="F5FD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0" kern="1200" dirty="0" smtClean="0">
                          <a:effectLst/>
                        </a:rPr>
                        <a:t>FTP</a:t>
                      </a:r>
                      <a:endParaRPr lang="en-IN" sz="2000" b="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76" marB="33776">
                    <a:solidFill>
                      <a:srgbClr val="F5FD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0" kern="1200" dirty="0" smtClean="0">
                          <a:effectLst/>
                        </a:rPr>
                        <a:t>TCP</a:t>
                      </a:r>
                      <a:endParaRPr lang="en-IN" sz="2000" b="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76" marB="33776">
                    <a:solidFill>
                      <a:srgbClr val="F5FDF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027032"/>
              </p:ext>
            </p:extLst>
          </p:nvPr>
        </p:nvGraphicFramePr>
        <p:xfrm>
          <a:off x="546100" y="4762370"/>
          <a:ext cx="8077200" cy="4180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92400"/>
                <a:gridCol w="2692400"/>
                <a:gridCol w="2692400"/>
              </a:tblGrid>
              <a:tr h="24814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0" kern="1200" dirty="0" smtClean="0">
                          <a:effectLst/>
                        </a:rPr>
                        <a:t>Streaming Media</a:t>
                      </a:r>
                    </a:p>
                  </a:txBody>
                  <a:tcPr marL="67552" marR="67552" marT="33776" marB="33776">
                    <a:solidFill>
                      <a:srgbClr val="F5FD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HTTP(YouTube), RTP</a:t>
                      </a:r>
                      <a:endParaRPr lang="en-IN" sz="2000" b="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76" marB="33776">
                    <a:solidFill>
                      <a:srgbClr val="F5FD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0" kern="1200" dirty="0" smtClean="0">
                          <a:effectLst/>
                        </a:rPr>
                        <a:t>TCP</a:t>
                      </a:r>
                      <a:r>
                        <a:rPr lang="en-IN" sz="2000" b="0" kern="1200" baseline="0" dirty="0" smtClean="0">
                          <a:effectLst/>
                        </a:rPr>
                        <a:t> or</a:t>
                      </a:r>
                      <a:r>
                        <a:rPr lang="en-IN" sz="2000" b="0" kern="1200" dirty="0" smtClean="0">
                          <a:effectLst/>
                        </a:rPr>
                        <a:t> UDP</a:t>
                      </a:r>
                      <a:endParaRPr lang="en-IN" sz="2000" b="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76" marB="33776">
                    <a:solidFill>
                      <a:srgbClr val="F5FDF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270271"/>
              </p:ext>
            </p:extLst>
          </p:nvPr>
        </p:nvGraphicFramePr>
        <p:xfrm>
          <a:off x="543560" y="5144528"/>
          <a:ext cx="8077200" cy="4180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92400"/>
                <a:gridCol w="2692400"/>
                <a:gridCol w="2692400"/>
              </a:tblGrid>
              <a:tr h="25523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0" kern="1200" dirty="0" smtClean="0">
                          <a:effectLst/>
                        </a:rPr>
                        <a:t>Internet Telephony</a:t>
                      </a:r>
                      <a:endParaRPr lang="en-IN" sz="2000" b="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76" marB="33776">
                    <a:solidFill>
                      <a:srgbClr val="F5FD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0" kern="1200" dirty="0" smtClean="0">
                          <a:effectLst/>
                        </a:rPr>
                        <a:t>SIP, RTP(Skype)</a:t>
                      </a:r>
                      <a:endParaRPr lang="en-IN" sz="2000" b="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76" marB="33776">
                    <a:solidFill>
                      <a:srgbClr val="F5FD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0" kern="1200" dirty="0" smtClean="0">
                          <a:effectLst/>
                        </a:rPr>
                        <a:t>Typically UDP</a:t>
                      </a:r>
                      <a:endParaRPr lang="en-IN" sz="2000" b="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67552" marR="67552" marT="33776" marB="33776">
                    <a:solidFill>
                      <a:srgbClr val="F5FDF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00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62200" y="2887664"/>
            <a:ext cx="5289550" cy="14557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and HTTP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C0000"/>
                </a:solidFill>
                <a:latin typeface="+mn-lt"/>
                <a:ea typeface="ＭＳ Ｐゴシック" charset="-128"/>
              </a:rPr>
              <a:t>W</a:t>
            </a:r>
            <a:r>
              <a:rPr lang="en-US" altLang="en-US" dirty="0" smtClean="0">
                <a:solidFill>
                  <a:srgbClr val="CC0000"/>
                </a:solidFill>
                <a:latin typeface="+mn-lt"/>
                <a:ea typeface="ＭＳ Ｐゴシック" charset="-128"/>
              </a:rPr>
              <a:t>eb </a:t>
            </a:r>
            <a:r>
              <a:rPr lang="en-US" altLang="en-US" dirty="0">
                <a:solidFill>
                  <a:srgbClr val="CC0000"/>
                </a:solidFill>
                <a:latin typeface="+mn-lt"/>
                <a:ea typeface="ＭＳ Ｐゴシック" charset="-128"/>
              </a:rPr>
              <a:t>page</a:t>
            </a:r>
            <a:r>
              <a:rPr lang="en-US" altLang="en-US" dirty="0">
                <a:latin typeface="+mn-lt"/>
                <a:ea typeface="ＭＳ Ｐゴシック" charset="-128"/>
              </a:rPr>
              <a:t> consists of </a:t>
            </a:r>
            <a:r>
              <a:rPr lang="en-US" altLang="en-US" dirty="0" smtClean="0">
                <a:solidFill>
                  <a:srgbClr val="CC0000"/>
                </a:solidFill>
                <a:latin typeface="+mn-lt"/>
                <a:ea typeface="ＭＳ Ｐゴシック" charset="-128"/>
              </a:rPr>
              <a:t>objects.</a:t>
            </a:r>
            <a:endParaRPr lang="en-US" altLang="en-US" dirty="0">
              <a:solidFill>
                <a:srgbClr val="CC0000"/>
              </a:solidFill>
              <a:latin typeface="+mn-lt"/>
              <a:ea typeface="ＭＳ Ｐゴシック" charset="-128"/>
            </a:endParaRPr>
          </a:p>
          <a:p>
            <a:r>
              <a:rPr lang="en-US" altLang="en-US" dirty="0">
                <a:latin typeface="+mn-lt"/>
                <a:ea typeface="ＭＳ Ｐゴシック" charset="-128"/>
              </a:rPr>
              <a:t>O</a:t>
            </a:r>
            <a:r>
              <a:rPr lang="en-US" altLang="en-US" dirty="0" smtClean="0">
                <a:latin typeface="+mn-lt"/>
                <a:ea typeface="ＭＳ Ｐゴシック" charset="-128"/>
              </a:rPr>
              <a:t>bject </a:t>
            </a:r>
            <a:r>
              <a:rPr lang="en-US" altLang="en-US" dirty="0">
                <a:latin typeface="+mn-lt"/>
                <a:ea typeface="ＭＳ Ｐゴシック" charset="-128"/>
              </a:rPr>
              <a:t>can be HTML file, JPEG image, Java applet, audio </a:t>
            </a:r>
            <a:r>
              <a:rPr lang="en-US" altLang="en-US" dirty="0" smtClean="0">
                <a:latin typeface="+mn-lt"/>
                <a:ea typeface="ＭＳ Ｐゴシック" charset="-128"/>
              </a:rPr>
              <a:t>file etc.</a:t>
            </a:r>
            <a:r>
              <a:rPr lang="is-IS" altLang="en-US" dirty="0" smtClean="0">
                <a:latin typeface="+mn-lt"/>
                <a:ea typeface="ＭＳ Ｐゴシック" charset="-128"/>
              </a:rPr>
              <a:t>…</a:t>
            </a:r>
            <a:endParaRPr lang="en-US" altLang="en-US" dirty="0">
              <a:latin typeface="+mn-lt"/>
              <a:ea typeface="ＭＳ Ｐゴシック" charset="-128"/>
            </a:endParaRPr>
          </a:p>
          <a:p>
            <a:pPr algn="just"/>
            <a:r>
              <a:rPr lang="en-US" altLang="en-US" dirty="0">
                <a:latin typeface="+mn-lt"/>
                <a:ea typeface="ＭＳ Ｐゴシック" charset="-128"/>
              </a:rPr>
              <a:t>W</a:t>
            </a:r>
            <a:r>
              <a:rPr lang="en-US" altLang="en-US" dirty="0" smtClean="0">
                <a:latin typeface="+mn-lt"/>
                <a:ea typeface="ＭＳ Ｐゴシック" charset="-128"/>
              </a:rPr>
              <a:t>eb </a:t>
            </a:r>
            <a:r>
              <a:rPr lang="en-US" altLang="en-US" dirty="0">
                <a:latin typeface="+mn-lt"/>
                <a:ea typeface="ＭＳ Ｐゴシック" charset="-128"/>
              </a:rPr>
              <a:t>page consists of </a:t>
            </a:r>
            <a:r>
              <a:rPr lang="en-US" altLang="en-US" dirty="0">
                <a:solidFill>
                  <a:srgbClr val="CC0000"/>
                </a:solidFill>
                <a:latin typeface="+mn-lt"/>
                <a:ea typeface="ＭＳ Ｐゴシック" charset="-128"/>
              </a:rPr>
              <a:t>base HTML-file</a:t>
            </a:r>
            <a:r>
              <a:rPr lang="en-US" altLang="en-US" dirty="0">
                <a:latin typeface="+mn-lt"/>
                <a:ea typeface="ＭＳ Ｐゴシック" charset="-128"/>
              </a:rPr>
              <a:t> which includes </a:t>
            </a:r>
            <a:r>
              <a:rPr lang="en-US" altLang="en-US" dirty="0">
                <a:solidFill>
                  <a:srgbClr val="CC0000"/>
                </a:solidFill>
                <a:latin typeface="+mn-lt"/>
                <a:ea typeface="ＭＳ Ｐゴシック" charset="-128"/>
              </a:rPr>
              <a:t>several referenced </a:t>
            </a:r>
            <a:r>
              <a:rPr lang="en-US" altLang="en-US" dirty="0" smtClean="0">
                <a:solidFill>
                  <a:srgbClr val="CC0000"/>
                </a:solidFill>
                <a:latin typeface="+mn-lt"/>
                <a:ea typeface="ＭＳ Ｐゴシック" charset="-128"/>
              </a:rPr>
              <a:t>objects.</a:t>
            </a:r>
          </a:p>
          <a:p>
            <a:pPr algn="just"/>
            <a:endParaRPr lang="en-US" altLang="en-US" dirty="0">
              <a:solidFill>
                <a:srgbClr val="CC0000"/>
              </a:solidFill>
              <a:latin typeface="+mn-lt"/>
              <a:ea typeface="ＭＳ Ｐゴシック" charset="-128"/>
            </a:endParaRPr>
          </a:p>
          <a:p>
            <a:pPr marL="0" indent="0" algn="just">
              <a:buNone/>
            </a:pPr>
            <a:endParaRPr lang="en-US" altLang="en-US" dirty="0">
              <a:solidFill>
                <a:srgbClr val="CC0000"/>
              </a:solidFill>
              <a:latin typeface="+mn-lt"/>
              <a:ea typeface="ＭＳ Ｐゴシック" charset="-128"/>
            </a:endParaRPr>
          </a:p>
          <a:p>
            <a:pPr marL="0" indent="0" algn="just">
              <a:buNone/>
            </a:pPr>
            <a:endParaRPr lang="en-US" altLang="en-US" dirty="0">
              <a:solidFill>
                <a:srgbClr val="CC0000"/>
              </a:solidFill>
              <a:latin typeface="+mn-lt"/>
              <a:ea typeface="ＭＳ Ｐゴシック" charset="-128"/>
            </a:endParaRPr>
          </a:p>
          <a:p>
            <a:r>
              <a:rPr lang="en-US" altLang="en-US" dirty="0">
                <a:latin typeface="+mn-lt"/>
                <a:ea typeface="ＭＳ Ｐゴシック" charset="-128"/>
              </a:rPr>
              <a:t>each object is addressable by a </a:t>
            </a:r>
            <a:r>
              <a:rPr lang="en-US" dirty="0">
                <a:solidFill>
                  <a:srgbClr val="FF0000"/>
                </a:solidFill>
              </a:rPr>
              <a:t>Uniform Resource Locator </a:t>
            </a:r>
            <a:r>
              <a:rPr lang="en-US" dirty="0" smtClean="0"/>
              <a:t>(</a:t>
            </a:r>
            <a:r>
              <a:rPr lang="en-US" altLang="en-US" dirty="0" smtClean="0">
                <a:latin typeface="+mn-lt"/>
                <a:ea typeface="ＭＳ Ｐゴシック" charset="-128"/>
              </a:rPr>
              <a:t>URL)</a:t>
            </a:r>
            <a:r>
              <a:rPr lang="en-US" altLang="en-US" i="1" dirty="0" smtClean="0">
                <a:latin typeface="+mn-lt"/>
                <a:ea typeface="ＭＳ Ｐゴシック" charset="-128"/>
              </a:rPr>
              <a:t>,</a:t>
            </a:r>
            <a:r>
              <a:rPr lang="en-US" altLang="en-US" i="1" dirty="0" smtClean="0">
                <a:solidFill>
                  <a:srgbClr val="CC0000"/>
                </a:solidFill>
                <a:latin typeface="+mn-lt"/>
                <a:ea typeface="ＭＳ Ｐゴシック" charset="-128"/>
              </a:rPr>
              <a:t> </a:t>
            </a:r>
            <a:r>
              <a:rPr lang="en-US" altLang="en-US" dirty="0" smtClean="0">
                <a:latin typeface="+mn-lt"/>
                <a:ea typeface="ＭＳ Ｐゴシック" charset="-128"/>
              </a:rPr>
              <a:t>like;</a:t>
            </a:r>
            <a:endParaRPr lang="en-US" altLang="en-US" dirty="0">
              <a:latin typeface="+mn-lt"/>
              <a:ea typeface="ＭＳ Ｐゴシック" charset="-128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1360488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ZapfDingbatsITC" charset="0"/>
              <a:buChar char="✔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endParaRPr lang="en-US" altLang="en-US" dirty="0">
              <a:latin typeface="Gill Sans MT" charset="0"/>
              <a:ea typeface="ＭＳ Ｐゴシック" charset="-128"/>
            </a:endParaRPr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1154112" y="5027612"/>
            <a:ext cx="6835775" cy="1144588"/>
            <a:chOff x="788" y="2955"/>
            <a:chExt cx="4306" cy="721"/>
          </a:xfrm>
        </p:grpSpPr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788" y="2955"/>
              <a:ext cx="41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 err="1" smtClean="0">
                  <a:latin typeface="Courier New" charset="0"/>
                </a:rPr>
                <a:t>www.someschool.edu</a:t>
              </a:r>
              <a:r>
                <a:rPr lang="en-US" altLang="en-US" sz="2400" dirty="0" smtClean="0">
                  <a:latin typeface="Courier New" charset="0"/>
                </a:rPr>
                <a:t>/</a:t>
              </a:r>
              <a:r>
                <a:rPr lang="en-US" altLang="en-US" sz="2400" dirty="0" err="1" smtClean="0">
                  <a:latin typeface="Courier New" charset="0"/>
                </a:rPr>
                <a:t>someDept</a:t>
              </a:r>
              <a:r>
                <a:rPr lang="en-US" altLang="en-US" sz="2400" dirty="0" smtClean="0">
                  <a:latin typeface="Courier New" charset="0"/>
                </a:rPr>
                <a:t>/</a:t>
              </a:r>
              <a:r>
                <a:rPr lang="en-US" altLang="en-US" sz="2400" dirty="0" err="1" smtClean="0">
                  <a:latin typeface="Courier New" charset="0"/>
                </a:rPr>
                <a:t>pic.gif</a:t>
              </a:r>
              <a:endParaRPr lang="en-US" altLang="en-US" sz="2400" dirty="0">
                <a:latin typeface="Courier New" charset="0"/>
              </a:endParaRPr>
            </a:p>
          </p:txBody>
        </p:sp>
        <p:sp>
          <p:nvSpPr>
            <p:cNvPr id="16" name="AutoShape 6"/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2400">
                <a:latin typeface="Comic Sans MS" charset="0"/>
              </a:endParaRPr>
            </a:p>
          </p:txBody>
        </p:sp>
        <p:sp>
          <p:nvSpPr>
            <p:cNvPr id="17" name="AutoShape 7"/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2400">
                <a:latin typeface="Comic Sans MS" charset="0"/>
              </a:endParaRP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1389" y="3388"/>
              <a:ext cx="10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/>
                <a:t>host name</a:t>
              </a: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3489" y="3385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/>
                <a:t>path</a:t>
              </a:r>
              <a:r>
                <a:rPr lang="en-US" altLang="en-US" sz="2400" dirty="0">
                  <a:latin typeface="Comic Sans MS" charset="0"/>
                </a:rPr>
                <a:t> </a:t>
              </a:r>
              <a:r>
                <a:rPr lang="en-US" altLang="en-US" sz="2400" dirty="0"/>
                <a:t>name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0" y="3448752"/>
            <a:ext cx="668911" cy="6689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724" y="3437455"/>
            <a:ext cx="660032" cy="6689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24" y="3433762"/>
            <a:ext cx="660032" cy="66891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524" y="3433762"/>
            <a:ext cx="660032" cy="6689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88046" y="2891135"/>
            <a:ext cx="5055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 Page (</a:t>
            </a:r>
            <a:r>
              <a:rPr lang="en-US" sz="2400" dirty="0" err="1" smtClean="0">
                <a:solidFill>
                  <a:srgbClr val="0070C0"/>
                </a:solidFill>
              </a:rPr>
              <a:t>e.g</a:t>
            </a:r>
            <a:r>
              <a:rPr lang="en-US" sz="2400" dirty="0" smtClean="0">
                <a:solidFill>
                  <a:srgbClr val="0070C0"/>
                </a:solidFill>
              </a:rPr>
              <a:t> Total five objects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923" y="3448752"/>
            <a:ext cx="668911" cy="66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2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521" name="Content Placeholder 520"/>
          <p:cNvSpPr>
            <a:spLocks noGrp="1"/>
          </p:cNvSpPr>
          <p:nvPr>
            <p:ph sz="half" idx="2"/>
          </p:nvPr>
        </p:nvSpPr>
        <p:spPr>
          <a:xfrm>
            <a:off x="192600" y="1021582"/>
            <a:ext cx="4303200" cy="51816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2400" dirty="0" smtClean="0">
                <a:solidFill>
                  <a:srgbClr val="CC0000"/>
                </a:solidFill>
                <a:ea typeface="ＭＳ Ｐゴシック" charset="-128"/>
              </a:rPr>
              <a:t>HTTP</a:t>
            </a:r>
          </a:p>
          <a:p>
            <a:pPr lvl="1" algn="just">
              <a:spcAft>
                <a:spcPts val="600"/>
              </a:spcAft>
            </a:pPr>
            <a:r>
              <a:rPr lang="en-US" altLang="en-US" sz="2000" dirty="0" smtClean="0">
                <a:ea typeface="ＭＳ Ｐゴシック" charset="-128"/>
              </a:rPr>
              <a:t>Hyper-Text Transfer Protocol</a:t>
            </a:r>
            <a:endParaRPr lang="en-US" altLang="en-US" sz="2000" dirty="0">
              <a:ea typeface="ＭＳ Ｐゴシック" charset="-128"/>
            </a:endParaRPr>
          </a:p>
          <a:p>
            <a:pPr lvl="1" algn="just">
              <a:spcAft>
                <a:spcPts val="600"/>
              </a:spcAft>
            </a:pPr>
            <a:r>
              <a:rPr lang="en-US" altLang="ja-JP" sz="2000" dirty="0" smtClean="0"/>
              <a:t>It is Application layer protocol</a:t>
            </a:r>
            <a:endParaRPr lang="en-US" altLang="en-US" sz="2000" dirty="0" smtClean="0">
              <a:ea typeface="ＭＳ Ｐゴシック" charset="-128"/>
            </a:endParaRPr>
          </a:p>
          <a:p>
            <a:pPr lvl="1" algn="just">
              <a:spcAft>
                <a:spcPts val="600"/>
              </a:spcAft>
            </a:pPr>
            <a:r>
              <a:rPr lang="en-US" altLang="en-US" sz="2000" dirty="0" smtClean="0">
                <a:solidFill>
                  <a:srgbClr val="CC0000"/>
                </a:solidFill>
                <a:ea typeface="ＭＳ Ｐゴシック" charset="-128"/>
              </a:rPr>
              <a:t>Client:</a:t>
            </a:r>
            <a:r>
              <a:rPr lang="en-US" altLang="en-US" sz="2000" dirty="0" smtClean="0">
                <a:ea typeface="ＭＳ Ｐゴシック" charset="-128"/>
              </a:rPr>
              <a:t> A browser that requests, receives, (using HTTP protocol) and </a:t>
            </a:r>
            <a:r>
              <a:rPr lang="en-US" altLang="en-US" sz="2000" dirty="0" smtClean="0"/>
              <a:t>“</a:t>
            </a:r>
            <a:r>
              <a:rPr lang="en-US" altLang="ja-JP" sz="2000" dirty="0" smtClean="0">
                <a:solidFill>
                  <a:srgbClr val="C00000"/>
                </a:solidFill>
              </a:rPr>
              <a:t>displays</a:t>
            </a:r>
            <a:r>
              <a:rPr lang="en-US" altLang="ja-JP" sz="2000" dirty="0" smtClean="0"/>
              <a:t>” Web objects. </a:t>
            </a:r>
          </a:p>
          <a:p>
            <a:pPr lvl="1" algn="just">
              <a:spcAft>
                <a:spcPts val="600"/>
              </a:spcAft>
            </a:pPr>
            <a:r>
              <a:rPr lang="en-US" altLang="ja-JP" sz="2000" dirty="0" smtClean="0"/>
              <a:t>E.g. PC, iPhone </a:t>
            </a:r>
          </a:p>
          <a:p>
            <a:pPr lvl="1" algn="just">
              <a:spcAft>
                <a:spcPts val="600"/>
              </a:spcAft>
            </a:pPr>
            <a:r>
              <a:rPr lang="en-US" altLang="en-US" sz="2000" dirty="0">
                <a:solidFill>
                  <a:srgbClr val="CC0000"/>
                </a:solidFill>
                <a:ea typeface="ＭＳ Ｐゴシック" charset="-128"/>
              </a:rPr>
              <a:t>S</a:t>
            </a:r>
            <a:r>
              <a:rPr lang="en-US" altLang="en-US" sz="2000" dirty="0" smtClean="0">
                <a:solidFill>
                  <a:srgbClr val="CC0000"/>
                </a:solidFill>
                <a:ea typeface="ＭＳ Ｐゴシック" charset="-128"/>
              </a:rPr>
              <a:t>erver</a:t>
            </a:r>
            <a:r>
              <a:rPr lang="en-US" altLang="en-US" sz="2000" i="1" dirty="0" smtClean="0">
                <a:solidFill>
                  <a:srgbClr val="CC0000"/>
                </a:solidFill>
                <a:ea typeface="ＭＳ Ｐゴシック" charset="-128"/>
              </a:rPr>
              <a:t>:</a:t>
            </a:r>
            <a:r>
              <a:rPr lang="en-US" altLang="en-US" sz="2000" dirty="0" smtClean="0">
                <a:ea typeface="ＭＳ Ｐゴシック" charset="-128"/>
              </a:rPr>
              <a:t> Web server sends (using HTTP protocol) objects in response to requests.</a:t>
            </a:r>
          </a:p>
          <a:p>
            <a:pPr lvl="1" algn="just">
              <a:spcAft>
                <a:spcPts val="600"/>
              </a:spcAft>
            </a:pPr>
            <a:r>
              <a:rPr lang="en-US" altLang="en-US" sz="2000" dirty="0" smtClean="0">
                <a:ea typeface="ＭＳ Ｐゴシック" charset="-128"/>
              </a:rPr>
              <a:t>E.g. Apache Web Server</a:t>
            </a:r>
          </a:p>
          <a:p>
            <a:pPr>
              <a:lnSpc>
                <a:spcPct val="75000"/>
              </a:lnSpc>
              <a:buNone/>
            </a:pPr>
            <a:endParaRPr lang="en-US" altLang="en-US" sz="2400" dirty="0" smtClean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4594954" y="2463503"/>
            <a:ext cx="17363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PC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(Firefox browser)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7573805" y="4008575"/>
            <a:ext cx="14269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Server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(Apache Web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Server)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1" name="Text Box 23"/>
          <p:cNvSpPr txBox="1">
            <a:spLocks noChangeArrowheads="1"/>
          </p:cNvSpPr>
          <p:nvPr/>
        </p:nvSpPr>
        <p:spPr bwMode="auto">
          <a:xfrm>
            <a:off x="4865271" y="5273675"/>
            <a:ext cx="16450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iPhone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kern="0" dirty="0">
                <a:solidFill>
                  <a:srgbClr val="000000"/>
                </a:solidFill>
              </a:rPr>
              <a:t>(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Safari browser)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grpSp>
        <p:nvGrpSpPr>
          <p:cNvPr id="62" name="Group 35"/>
          <p:cNvGrpSpPr>
            <a:grpSpLocks/>
          </p:cNvGrpSpPr>
          <p:nvPr/>
        </p:nvGrpSpPr>
        <p:grpSpPr bwMode="auto">
          <a:xfrm>
            <a:off x="5883827" y="2192337"/>
            <a:ext cx="2101850" cy="946150"/>
            <a:chOff x="3640" y="1346"/>
            <a:chExt cx="1324" cy="596"/>
          </a:xfrm>
        </p:grpSpPr>
        <p:sp>
          <p:nvSpPr>
            <p:cNvPr id="63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4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HTTP request</a:t>
              </a:r>
              <a:endPara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65" name="Group 36"/>
          <p:cNvGrpSpPr>
            <a:grpSpLocks/>
          </p:cNvGrpSpPr>
          <p:nvPr/>
        </p:nvGrpSpPr>
        <p:grpSpPr bwMode="auto">
          <a:xfrm>
            <a:off x="5994952" y="2400300"/>
            <a:ext cx="1971675" cy="904875"/>
            <a:chOff x="4141" y="394"/>
            <a:chExt cx="1242" cy="570"/>
          </a:xfrm>
        </p:grpSpPr>
        <p:sp>
          <p:nvSpPr>
            <p:cNvPr id="66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7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HTTP response</a:t>
              </a:r>
              <a:endPara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68" name="Group 37"/>
          <p:cNvGrpSpPr>
            <a:grpSpLocks/>
          </p:cNvGrpSpPr>
          <p:nvPr/>
        </p:nvGrpSpPr>
        <p:grpSpPr bwMode="auto">
          <a:xfrm rot="18416944">
            <a:off x="5860015" y="3686175"/>
            <a:ext cx="2101850" cy="946150"/>
            <a:chOff x="3640" y="1346"/>
            <a:chExt cx="1324" cy="596"/>
          </a:xfrm>
        </p:grpSpPr>
        <p:sp>
          <p:nvSpPr>
            <p:cNvPr id="69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0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HTTP request</a:t>
              </a:r>
              <a:endPara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71" name="Group 40"/>
          <p:cNvGrpSpPr>
            <a:grpSpLocks/>
          </p:cNvGrpSpPr>
          <p:nvPr/>
        </p:nvGrpSpPr>
        <p:grpSpPr bwMode="auto">
          <a:xfrm rot="18335063">
            <a:off x="5906052" y="3925887"/>
            <a:ext cx="1971675" cy="904875"/>
            <a:chOff x="4141" y="394"/>
            <a:chExt cx="1242" cy="570"/>
          </a:xfrm>
        </p:grpSpPr>
        <p:sp>
          <p:nvSpPr>
            <p:cNvPr id="72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HTTP response</a:t>
              </a:r>
              <a:endPara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pic>
        <p:nvPicPr>
          <p:cNvPr id="74" name="Picture 43" descr="iphone_stylized_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052" y="4341812"/>
            <a:ext cx="382588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" name="Group 44"/>
          <p:cNvGrpSpPr>
            <a:grpSpLocks/>
          </p:cNvGrpSpPr>
          <p:nvPr/>
        </p:nvGrpSpPr>
        <p:grpSpPr bwMode="auto">
          <a:xfrm>
            <a:off x="4863065" y="1524000"/>
            <a:ext cx="1066800" cy="1079500"/>
            <a:chOff x="-44" y="1473"/>
            <a:chExt cx="981" cy="1105"/>
          </a:xfrm>
        </p:grpSpPr>
        <p:pic>
          <p:nvPicPr>
            <p:cNvPr id="7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78" name="Group 47"/>
          <p:cNvGrpSpPr>
            <a:grpSpLocks/>
          </p:cNvGrpSpPr>
          <p:nvPr/>
        </p:nvGrpSpPr>
        <p:grpSpPr bwMode="auto">
          <a:xfrm>
            <a:off x="7984090" y="2689225"/>
            <a:ext cx="695325" cy="1282700"/>
            <a:chOff x="4140" y="429"/>
            <a:chExt cx="1425" cy="2396"/>
          </a:xfrm>
        </p:grpSpPr>
        <p:sp>
          <p:nvSpPr>
            <p:cNvPr id="79" name="Freeform 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0" name="Rectangle 49"/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1" name="Freeform 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2" name="Freeform 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3" name="Rectangle 52"/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84" name="Group 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9" name="AutoShape 54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0" name="AutoShape 55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86" name="Group 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7" name="AutoShape 58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8" name="AutoShape 59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87" name="Rectangle 60"/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8" name="Rectangle 61"/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89" name="Group 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5" name="AutoShape 6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6" name="AutoShape 64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90" name="Freeform 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91" name="Group 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3" name="AutoShape 6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4" name="AutoShape 68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92" name="Rectangle 69"/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5" name="Oval 72"/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7" name="AutoShape 74"/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8" name="AutoShape 75"/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9" name="Oval 76"/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0" name="Oval 77"/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1" name="Oval 78"/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2" name="Rectangle 79"/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05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- Cont..</a:t>
            </a:r>
            <a:r>
              <a:rPr lang="is-I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client </a:t>
            </a:r>
            <a:r>
              <a:rPr lang="en-US" dirty="0"/>
              <a:t>initiates </a:t>
            </a:r>
            <a:r>
              <a:rPr lang="en-US" dirty="0">
                <a:solidFill>
                  <a:srgbClr val="C00000"/>
                </a:solidFill>
              </a:rPr>
              <a:t>TCP connection </a:t>
            </a:r>
            <a:r>
              <a:rPr lang="en-US" dirty="0"/>
              <a:t>(creates socket) to </a:t>
            </a:r>
            <a:r>
              <a:rPr lang="en-US" dirty="0" smtClean="0"/>
              <a:t>server using port </a:t>
            </a:r>
            <a:r>
              <a:rPr lang="en-US" dirty="0" smtClean="0">
                <a:solidFill>
                  <a:srgbClr val="C00000"/>
                </a:solidFill>
              </a:rPr>
              <a:t>80.</a:t>
            </a:r>
            <a:endParaRPr lang="en-US" dirty="0">
              <a:solidFill>
                <a:srgbClr val="C00000"/>
              </a:solidFill>
            </a:endParaRPr>
          </a:p>
          <a:p>
            <a:pPr algn="just"/>
            <a:r>
              <a:rPr lang="en-US" dirty="0" smtClean="0"/>
              <a:t>A server </a:t>
            </a:r>
            <a:r>
              <a:rPr lang="en-US" dirty="0"/>
              <a:t>accepts TCP connection from </a:t>
            </a:r>
            <a:r>
              <a:rPr lang="en-US" dirty="0" smtClean="0"/>
              <a:t>client.</a:t>
            </a:r>
            <a:endParaRPr lang="en-US" dirty="0"/>
          </a:p>
          <a:p>
            <a:pPr algn="just"/>
            <a:r>
              <a:rPr lang="en-US" dirty="0"/>
              <a:t>HTTP messages (application-layer protocol messages) exchanged between browser (HTTP client) and Web server (HTTP server</a:t>
            </a:r>
            <a:r>
              <a:rPr lang="en-US" dirty="0" smtClean="0"/>
              <a:t>).</a:t>
            </a:r>
            <a:endParaRPr lang="en-US" dirty="0"/>
          </a:p>
          <a:p>
            <a:pPr algn="just"/>
            <a:r>
              <a:rPr lang="en-US" dirty="0" smtClean="0"/>
              <a:t>HTTP </a:t>
            </a:r>
            <a:r>
              <a:rPr lang="en-US" dirty="0"/>
              <a:t>is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C00000"/>
                </a:solidFill>
              </a:rPr>
              <a:t>stateless protocol</a:t>
            </a:r>
            <a:r>
              <a:rPr lang="en-US" dirty="0" smtClean="0"/>
              <a:t>”, server </a:t>
            </a:r>
            <a:r>
              <a:rPr lang="en-US" dirty="0"/>
              <a:t>maintains no information about past client </a:t>
            </a:r>
            <a:r>
              <a:rPr lang="en-US" dirty="0" smtClean="0"/>
              <a:t>requests.</a:t>
            </a:r>
            <a:endParaRPr lang="en-US" dirty="0"/>
          </a:p>
          <a:p>
            <a:r>
              <a:rPr lang="en-US" dirty="0"/>
              <a:t>HTTP connection </a:t>
            </a:r>
            <a:r>
              <a:rPr lang="en-US" dirty="0" smtClean="0"/>
              <a:t>types are: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Non-persistent HTTP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Persistent HTTP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6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Non-persistent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IN" dirty="0"/>
              <a:t>A non-persistent connection is </a:t>
            </a:r>
            <a:r>
              <a:rPr lang="en-IN" dirty="0" smtClean="0"/>
              <a:t>closed </a:t>
            </a:r>
            <a:r>
              <a:rPr lang="en-IN" dirty="0"/>
              <a:t>after the server sends the requested object to the client. </a:t>
            </a:r>
            <a:endParaRPr lang="en-IN" dirty="0" smtClean="0"/>
          </a:p>
          <a:p>
            <a:pPr lvl="0" algn="just"/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connection is used exactly for </a:t>
            </a:r>
            <a:r>
              <a:rPr lang="en-IN" dirty="0">
                <a:solidFill>
                  <a:srgbClr val="C00000"/>
                </a:solidFill>
              </a:rPr>
              <a:t>one request </a:t>
            </a:r>
            <a:r>
              <a:rPr lang="en-IN" dirty="0"/>
              <a:t>and </a:t>
            </a:r>
            <a:r>
              <a:rPr lang="en-IN" dirty="0">
                <a:solidFill>
                  <a:srgbClr val="C00000"/>
                </a:solidFill>
              </a:rPr>
              <a:t>one response</a:t>
            </a:r>
            <a:r>
              <a:rPr lang="en-IN" dirty="0"/>
              <a:t>.</a:t>
            </a:r>
            <a:endParaRPr lang="en-US" dirty="0"/>
          </a:p>
          <a:p>
            <a:pPr lvl="0" algn="just"/>
            <a:r>
              <a:rPr lang="en-IN" dirty="0"/>
              <a:t>For downloading </a:t>
            </a:r>
            <a:r>
              <a:rPr lang="en-IN" dirty="0">
                <a:solidFill>
                  <a:srgbClr val="C00000"/>
                </a:solidFill>
              </a:rPr>
              <a:t>multiple objects</a:t>
            </a:r>
            <a:r>
              <a:rPr lang="en-IN" dirty="0"/>
              <a:t> it required </a:t>
            </a:r>
            <a:r>
              <a:rPr lang="en-IN" dirty="0">
                <a:solidFill>
                  <a:srgbClr val="C00000"/>
                </a:solidFill>
              </a:rPr>
              <a:t>multiple connections</a:t>
            </a:r>
            <a:r>
              <a:rPr lang="en-IN" dirty="0"/>
              <a:t>.</a:t>
            </a:r>
            <a:endParaRPr lang="en-US" dirty="0"/>
          </a:p>
          <a:p>
            <a:pPr lvl="0" algn="just"/>
            <a:r>
              <a:rPr lang="en-IN" dirty="0"/>
              <a:t>Non-persistent connections are the default mode for </a:t>
            </a:r>
            <a:r>
              <a:rPr lang="en-IN" dirty="0">
                <a:solidFill>
                  <a:srgbClr val="C00000"/>
                </a:solidFill>
              </a:rPr>
              <a:t>HTTP/1.0</a:t>
            </a:r>
            <a:r>
              <a:rPr lang="en-IN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4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ounded Rectangle 92"/>
          <p:cNvSpPr/>
          <p:nvPr/>
        </p:nvSpPr>
        <p:spPr>
          <a:xfrm>
            <a:off x="4875426" y="4528566"/>
            <a:ext cx="3667127" cy="3148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269083" y="5715790"/>
            <a:ext cx="3619499" cy="60881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269083" y="4805292"/>
            <a:ext cx="4350539" cy="8525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875426" y="3236176"/>
            <a:ext cx="3667127" cy="112804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241393" y="2895600"/>
            <a:ext cx="4011215" cy="132641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4691063" y="1969755"/>
            <a:ext cx="4062013" cy="10782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269084" y="1687283"/>
            <a:ext cx="4026691" cy="86978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Non-persistent </a:t>
            </a:r>
            <a:r>
              <a:rPr lang="en-US" dirty="0" smtClean="0"/>
              <a:t>HTTP – Cont.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URL: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95400" y="1041400"/>
            <a:ext cx="6996113" cy="4572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65000"/>
              <a:buFont typeface="Wingdings" charset="2"/>
              <a:buNone/>
            </a:pPr>
            <a:r>
              <a:rPr lang="en-US" altLang="en-US" b="1" dirty="0" err="1">
                <a:latin typeface="Courier New" charset="0"/>
              </a:rPr>
              <a:t>www.someSchool.edu</a:t>
            </a:r>
            <a:r>
              <a:rPr lang="en-US" altLang="en-US" b="1" dirty="0">
                <a:latin typeface="Courier New" charset="0"/>
              </a:rPr>
              <a:t>/</a:t>
            </a:r>
            <a:r>
              <a:rPr lang="en-US" altLang="en-US" b="1" dirty="0" err="1">
                <a:latin typeface="Courier New" charset="0"/>
              </a:rPr>
              <a:t>someDepartment</a:t>
            </a:r>
            <a:r>
              <a:rPr lang="en-US" altLang="en-US" b="1" dirty="0">
                <a:latin typeface="Courier New" charset="0"/>
              </a:rPr>
              <a:t>/</a:t>
            </a:r>
            <a:r>
              <a:rPr lang="en-US" altLang="en-US" b="1" dirty="0" err="1">
                <a:latin typeface="Courier New" charset="0"/>
              </a:rPr>
              <a:t>home.index</a:t>
            </a:r>
            <a:endParaRPr lang="en-US" altLang="en-US" b="1" dirty="0">
              <a:latin typeface="Courier New" charset="0"/>
            </a:endParaRPr>
          </a:p>
        </p:txBody>
      </p:sp>
      <p:sp>
        <p:nvSpPr>
          <p:cNvPr id="67" name="Rectangle 4"/>
          <p:cNvSpPr txBox="1">
            <a:spLocks noChangeArrowheads="1"/>
          </p:cNvSpPr>
          <p:nvPr/>
        </p:nvSpPr>
        <p:spPr>
          <a:xfrm>
            <a:off x="250036" y="1653379"/>
            <a:ext cx="4452934" cy="10175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en-US" sz="1800" dirty="0" smtClean="0">
                <a:solidFill>
                  <a:srgbClr val="CC0000"/>
                </a:solidFill>
                <a:ea typeface="ＭＳ Ｐゴシック" charset="-128"/>
              </a:rPr>
              <a:t>1a</a:t>
            </a:r>
            <a:r>
              <a:rPr lang="en-US" altLang="en-US" sz="1800" dirty="0" smtClean="0">
                <a:solidFill>
                  <a:srgbClr val="FF0000"/>
                </a:solidFill>
                <a:ea typeface="ＭＳ Ｐゴシック" charset="-128"/>
              </a:rPr>
              <a:t>.</a:t>
            </a:r>
            <a:r>
              <a:rPr lang="en-US" altLang="en-US" sz="1800" dirty="0" smtClean="0">
                <a:ea typeface="ＭＳ Ｐゴシック" charset="-128"/>
              </a:rPr>
              <a:t> HTTP client initiates TCP connection to HTTP server (process) at </a:t>
            </a:r>
            <a:r>
              <a:rPr lang="en-US" altLang="en-US" sz="1800" dirty="0" err="1" smtClean="0">
                <a:ea typeface="ＭＳ Ｐゴシック" charset="-128"/>
              </a:rPr>
              <a:t>www.someSchool.edu</a:t>
            </a:r>
            <a:r>
              <a:rPr lang="en-US" altLang="en-US" sz="1800" dirty="0" smtClean="0">
                <a:ea typeface="ＭＳ Ｐゴシック" charset="-128"/>
              </a:rPr>
              <a:t> on port 80</a:t>
            </a:r>
            <a:endParaRPr lang="en-US" altLang="en-US" sz="1800" dirty="0">
              <a:ea typeface="ＭＳ Ｐゴシック" charset="-128"/>
            </a:endParaRPr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4665266" y="1914128"/>
            <a:ext cx="44005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dirty="0">
                <a:solidFill>
                  <a:srgbClr val="CC0000"/>
                </a:solidFill>
                <a:latin typeface="+mn-lt"/>
              </a:rPr>
              <a:t>1b</a:t>
            </a: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.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dirty="0" smtClean="0">
                <a:latin typeface="+mn-lt"/>
              </a:rPr>
              <a:t>HTTP </a:t>
            </a:r>
            <a:r>
              <a:rPr lang="en-US" altLang="en-US" sz="1800" dirty="0">
                <a:latin typeface="+mn-lt"/>
              </a:rPr>
              <a:t>server at host </a:t>
            </a:r>
            <a:r>
              <a:rPr lang="en-US" altLang="en-US" sz="1800" dirty="0" err="1">
                <a:latin typeface="+mn-lt"/>
              </a:rPr>
              <a:t>www.someSchool.edu</a:t>
            </a:r>
            <a:r>
              <a:rPr lang="en-US" altLang="en-US" sz="1800" dirty="0">
                <a:latin typeface="+mn-lt"/>
              </a:rPr>
              <a:t> waiting for TCP connection at port 80.  </a:t>
            </a:r>
            <a:r>
              <a:rPr lang="ja-JP" altLang="en-US" sz="1800" dirty="0">
                <a:latin typeface="+mn-lt"/>
              </a:rPr>
              <a:t>“</a:t>
            </a:r>
            <a:r>
              <a:rPr lang="en-US" altLang="ja-JP" sz="1800" dirty="0">
                <a:latin typeface="+mn-lt"/>
              </a:rPr>
              <a:t>accepts</a:t>
            </a:r>
            <a:r>
              <a:rPr lang="ja-JP" altLang="en-US" sz="1800" dirty="0">
                <a:latin typeface="+mn-lt"/>
              </a:rPr>
              <a:t>”</a:t>
            </a:r>
            <a:r>
              <a:rPr lang="en-US" altLang="ja-JP" sz="1800" dirty="0">
                <a:latin typeface="+mn-lt"/>
              </a:rPr>
              <a:t> connection, notifying client</a:t>
            </a:r>
            <a:endParaRPr lang="en-US" altLang="en-US" sz="1800" dirty="0">
              <a:latin typeface="+mn-lt"/>
            </a:endParaRPr>
          </a:p>
        </p:txBody>
      </p:sp>
      <p:sp>
        <p:nvSpPr>
          <p:cNvPr id="69" name="Line 8"/>
          <p:cNvSpPr>
            <a:spLocks noChangeShapeType="1"/>
          </p:cNvSpPr>
          <p:nvPr/>
        </p:nvSpPr>
        <p:spPr bwMode="auto">
          <a:xfrm>
            <a:off x="3748088" y="1972068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5"/>
          <p:cNvSpPr>
            <a:spLocks noChangeArrowheads="1"/>
          </p:cNvSpPr>
          <p:nvPr/>
        </p:nvSpPr>
        <p:spPr bwMode="auto">
          <a:xfrm>
            <a:off x="247653" y="2830500"/>
            <a:ext cx="4024313" cy="1456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indent="-239713"/>
            <a:r>
              <a:rPr lang="en-US" altLang="en-US" sz="1800" dirty="0">
                <a:solidFill>
                  <a:srgbClr val="CC0000"/>
                </a:solidFill>
                <a:latin typeface="+mn-lt"/>
              </a:rPr>
              <a:t>2</a:t>
            </a: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.</a:t>
            </a:r>
            <a:r>
              <a:rPr lang="en-US" altLang="en-US" sz="1800" dirty="0">
                <a:latin typeface="+mn-lt"/>
              </a:rPr>
              <a:t> HTTP client sends HTTP </a:t>
            </a:r>
            <a:r>
              <a:rPr lang="en-US" altLang="en-US" sz="1800" i="1" dirty="0" smtClean="0">
                <a:solidFill>
                  <a:srgbClr val="000099"/>
                </a:solidFill>
                <a:latin typeface="+mn-lt"/>
              </a:rPr>
              <a:t>request message</a:t>
            </a:r>
            <a:r>
              <a:rPr lang="en-US" altLang="en-US" sz="1800" dirty="0" smtClean="0"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(containing URL) into TCP connection socket. Message indicates that client wants object </a:t>
            </a:r>
            <a:r>
              <a:rPr lang="en-US" altLang="en-US" sz="1800" dirty="0" err="1">
                <a:latin typeface="+mn-lt"/>
              </a:rPr>
              <a:t>someDepartment</a:t>
            </a:r>
            <a:r>
              <a:rPr lang="en-US" altLang="en-US" sz="1800" dirty="0">
                <a:latin typeface="+mn-lt"/>
              </a:rPr>
              <a:t>/</a:t>
            </a:r>
            <a:r>
              <a:rPr lang="en-US" altLang="en-US" sz="1800" dirty="0" err="1">
                <a:latin typeface="+mn-lt"/>
              </a:rPr>
              <a:t>home.index</a:t>
            </a:r>
            <a:endParaRPr lang="en-US" altLang="en-US" sz="1800" dirty="0">
              <a:latin typeface="+mn-lt"/>
            </a:endParaRPr>
          </a:p>
        </p:txBody>
      </p:sp>
      <p:sp>
        <p:nvSpPr>
          <p:cNvPr id="71" name="Line 14"/>
          <p:cNvSpPr>
            <a:spLocks noChangeShapeType="1"/>
          </p:cNvSpPr>
          <p:nvPr/>
        </p:nvSpPr>
        <p:spPr bwMode="auto">
          <a:xfrm flipH="1">
            <a:off x="3748089" y="2688826"/>
            <a:ext cx="1095374" cy="38973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7"/>
          <p:cNvSpPr>
            <a:spLocks noChangeArrowheads="1"/>
          </p:cNvSpPr>
          <p:nvPr/>
        </p:nvSpPr>
        <p:spPr bwMode="auto">
          <a:xfrm>
            <a:off x="4877716" y="3215356"/>
            <a:ext cx="3810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indent="-239713"/>
            <a:r>
              <a:rPr lang="en-US" altLang="en-US" sz="1800" dirty="0">
                <a:solidFill>
                  <a:srgbClr val="CC0000"/>
                </a:solidFill>
                <a:latin typeface="+mn-lt"/>
              </a:rPr>
              <a:t>3</a:t>
            </a: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.</a:t>
            </a:r>
            <a:r>
              <a:rPr lang="en-US" altLang="en-US" sz="1800" dirty="0">
                <a:latin typeface="+mn-lt"/>
              </a:rPr>
              <a:t> HTTP server receives request message, forms </a:t>
            </a:r>
            <a:r>
              <a:rPr lang="en-US" altLang="en-US" sz="1800" i="1" dirty="0">
                <a:solidFill>
                  <a:srgbClr val="000099"/>
                </a:solidFill>
                <a:latin typeface="+mn-lt"/>
              </a:rPr>
              <a:t>response message</a:t>
            </a:r>
            <a:r>
              <a:rPr lang="en-US" altLang="en-US" sz="1800" dirty="0">
                <a:latin typeface="+mn-lt"/>
              </a:rPr>
              <a:t> containing requested object, and sends message into its socket</a:t>
            </a:r>
          </a:p>
        </p:txBody>
      </p:sp>
      <p:sp>
        <p:nvSpPr>
          <p:cNvPr id="73" name="Line 9"/>
          <p:cNvSpPr>
            <a:spLocks noChangeShapeType="1"/>
          </p:cNvSpPr>
          <p:nvPr/>
        </p:nvSpPr>
        <p:spPr bwMode="auto">
          <a:xfrm>
            <a:off x="3892551" y="3164056"/>
            <a:ext cx="1091407" cy="64174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7"/>
          <p:cNvSpPr>
            <a:spLocks noChangeShapeType="1"/>
          </p:cNvSpPr>
          <p:nvPr/>
        </p:nvSpPr>
        <p:spPr bwMode="auto">
          <a:xfrm flipH="1">
            <a:off x="3888583" y="4185151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4819649" y="4490466"/>
            <a:ext cx="4324351" cy="49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dirty="0" smtClean="0">
                <a:solidFill>
                  <a:srgbClr val="CC0000"/>
                </a:solidFill>
                <a:latin typeface="+mn-lt"/>
              </a:rPr>
              <a:t>  4</a:t>
            </a:r>
            <a:r>
              <a:rPr lang="en-US" altLang="en-US" sz="1800" dirty="0">
                <a:solidFill>
                  <a:srgbClr val="CC0000"/>
                </a:solidFill>
                <a:latin typeface="+mn-lt"/>
              </a:rPr>
              <a:t>.</a:t>
            </a:r>
            <a:r>
              <a:rPr lang="en-US" altLang="en-US" sz="1800" dirty="0">
                <a:latin typeface="+mn-lt"/>
              </a:rPr>
              <a:t> HTTP server closes TCP connection. </a:t>
            </a:r>
          </a:p>
        </p:txBody>
      </p:sp>
      <p:sp>
        <p:nvSpPr>
          <p:cNvPr id="76" name="Rectangle 6"/>
          <p:cNvSpPr txBox="1">
            <a:spLocks noChangeArrowheads="1"/>
          </p:cNvSpPr>
          <p:nvPr/>
        </p:nvSpPr>
        <p:spPr>
          <a:xfrm>
            <a:off x="253209" y="4772024"/>
            <a:ext cx="4590254" cy="89602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39713">
              <a:buFont typeface="Wingdings" charset="2"/>
              <a:buNone/>
            </a:pPr>
            <a:r>
              <a:rPr lang="en-US" altLang="en-US" sz="1800" dirty="0" smtClean="0">
                <a:solidFill>
                  <a:srgbClr val="CC0000"/>
                </a:solidFill>
                <a:ea typeface="ＭＳ Ｐゴシック" charset="-128"/>
              </a:rPr>
              <a:t>5.</a:t>
            </a:r>
            <a:r>
              <a:rPr lang="en-US" altLang="en-US" sz="1800" dirty="0" smtClean="0">
                <a:ea typeface="ＭＳ Ｐゴシック" charset="-128"/>
              </a:rPr>
              <a:t> HTTP client receives response message containing html file, displays html. Parsing html file, finds 10 referenced jpeg objects</a:t>
            </a:r>
            <a:endParaRPr lang="en-US" altLang="en-US" sz="1800" dirty="0">
              <a:ea typeface="ＭＳ Ｐゴシック" charset="-128"/>
            </a:endParaRPr>
          </a:p>
        </p:txBody>
      </p:sp>
      <p:sp>
        <p:nvSpPr>
          <p:cNvPr id="77" name="Rectangle 7"/>
          <p:cNvSpPr>
            <a:spLocks noChangeArrowheads="1"/>
          </p:cNvSpPr>
          <p:nvPr/>
        </p:nvSpPr>
        <p:spPr bwMode="auto">
          <a:xfrm>
            <a:off x="269084" y="5715790"/>
            <a:ext cx="3810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indent="-239713"/>
            <a:r>
              <a:rPr lang="en-US" altLang="en-US" sz="1800" dirty="0">
                <a:solidFill>
                  <a:srgbClr val="CC0000"/>
                </a:solidFill>
                <a:latin typeface="+mn-lt"/>
              </a:rPr>
              <a:t>6.</a:t>
            </a:r>
            <a:r>
              <a:rPr lang="en-US" altLang="en-US" sz="1800" dirty="0">
                <a:latin typeface="+mn-lt"/>
              </a:rPr>
              <a:t> Steps 1-5 repeated for each of 10 jpeg objects</a:t>
            </a:r>
          </a:p>
        </p:txBody>
      </p:sp>
      <p:grpSp>
        <p:nvGrpSpPr>
          <p:cNvPr id="85" name="Group 84"/>
          <p:cNvGrpSpPr/>
          <p:nvPr/>
        </p:nvGrpSpPr>
        <p:grpSpPr>
          <a:xfrm flipH="1">
            <a:off x="8473190" y="1653379"/>
            <a:ext cx="745845" cy="4816934"/>
            <a:chOff x="-5046783" y="2095500"/>
            <a:chExt cx="12167477" cy="4816934"/>
          </a:xfrm>
        </p:grpSpPr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476250" y="2095500"/>
              <a:ext cx="0" cy="44958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  <a:effectLst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-5046783" y="6512324"/>
              <a:ext cx="121674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 smtClean="0">
                  <a:solidFill>
                    <a:srgbClr val="0070C0"/>
                  </a:solidFill>
                </a:rPr>
                <a:t>Time</a:t>
              </a:r>
              <a:endParaRPr lang="en-US" alt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8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2" grpId="0" animBg="1"/>
      <p:bldP spid="91" grpId="0" animBg="1"/>
      <p:bldP spid="90" grpId="0" animBg="1"/>
      <p:bldP spid="89" grpId="0" animBg="1"/>
      <p:bldP spid="88" grpId="0" animBg="1"/>
      <p:bldP spid="87" grpId="0" animBg="1"/>
      <p:bldP spid="9" grpId="0" animBg="1"/>
      <p:bldP spid="67" grpId="0"/>
      <p:bldP spid="68" grpId="0"/>
      <p:bldP spid="69" grpId="0" animBg="1"/>
      <p:bldP spid="70" grpId="0"/>
      <p:bldP spid="71" grpId="0" animBg="1"/>
      <p:bldP spid="72" grpId="0"/>
      <p:bldP spid="73" grpId="0" animBg="1"/>
      <p:bldP spid="74" grpId="0" animBg="1"/>
      <p:bldP spid="75" grpId="0"/>
      <p:bldP spid="76" grpId="0"/>
      <p:bldP spid="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Non-persistent </a:t>
            </a:r>
            <a:r>
              <a:rPr lang="en-US" dirty="0" smtClean="0"/>
              <a:t>HTTP: Response time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rgbClr val="C00000"/>
                </a:solidFill>
              </a:rPr>
              <a:t>RTT(round-trip time): </a:t>
            </a:r>
            <a:r>
              <a:rPr lang="en-US" sz="2400" dirty="0" smtClean="0"/>
              <a:t>A time </a:t>
            </a:r>
            <a:r>
              <a:rPr lang="en-US" sz="2400" dirty="0"/>
              <a:t>for a small packet to travel from client to server and </a:t>
            </a:r>
            <a:r>
              <a:rPr lang="en-US" sz="2400" dirty="0" smtClean="0"/>
              <a:t>vice versa.</a:t>
            </a:r>
            <a:endParaRPr lang="en-US" sz="2400" dirty="0"/>
          </a:p>
          <a:p>
            <a:pPr algn="just"/>
            <a:r>
              <a:rPr lang="en-US" sz="2400" dirty="0">
                <a:solidFill>
                  <a:srgbClr val="C00000"/>
                </a:solidFill>
              </a:rPr>
              <a:t>HTTP response time</a:t>
            </a:r>
            <a:r>
              <a:rPr lang="en-US" sz="2400" dirty="0"/>
              <a:t>:</a:t>
            </a:r>
          </a:p>
          <a:p>
            <a:pPr lvl="1" algn="just"/>
            <a:r>
              <a:rPr lang="en-US" sz="2000" dirty="0"/>
              <a:t>one RTT to initiate TCP </a:t>
            </a:r>
            <a:r>
              <a:rPr lang="en-US" sz="2000" dirty="0" smtClean="0"/>
              <a:t>connection.</a:t>
            </a:r>
            <a:endParaRPr lang="en-US" sz="2000" dirty="0"/>
          </a:p>
          <a:p>
            <a:pPr lvl="1" algn="just"/>
            <a:r>
              <a:rPr lang="en-US" sz="2000" dirty="0"/>
              <a:t>one RTT for HTTP request and first few bytes of HTTP response to </a:t>
            </a:r>
            <a:r>
              <a:rPr lang="en-US" sz="2000" dirty="0" smtClean="0"/>
              <a:t>return.</a:t>
            </a:r>
            <a:endParaRPr lang="en-US" sz="2000" dirty="0"/>
          </a:p>
          <a:p>
            <a:pPr lvl="1" algn="just"/>
            <a:r>
              <a:rPr lang="en-US" sz="2000" dirty="0" smtClean="0"/>
              <a:t>File </a:t>
            </a:r>
            <a:r>
              <a:rPr lang="en-US" sz="2000" dirty="0"/>
              <a:t>transmission time</a:t>
            </a:r>
          </a:p>
          <a:p>
            <a:endParaRPr lang="en-US" dirty="0"/>
          </a:p>
        </p:txBody>
      </p:sp>
      <p:sp>
        <p:nvSpPr>
          <p:cNvPr id="63" name="Line 15"/>
          <p:cNvSpPr>
            <a:spLocks noChangeShapeType="1"/>
          </p:cNvSpPr>
          <p:nvPr/>
        </p:nvSpPr>
        <p:spPr bwMode="auto">
          <a:xfrm>
            <a:off x="6112926" y="1794695"/>
            <a:ext cx="0" cy="28321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</a:pPr>
            <a:endParaRPr lang="en-US" sz="2000" smtClean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4" name="Line 16"/>
          <p:cNvSpPr>
            <a:spLocks noChangeShapeType="1"/>
          </p:cNvSpPr>
          <p:nvPr/>
        </p:nvSpPr>
        <p:spPr bwMode="auto">
          <a:xfrm>
            <a:off x="7803613" y="1788345"/>
            <a:ext cx="0" cy="2881312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</a:pPr>
            <a:endParaRPr lang="en-US" sz="2000" smtClean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5" name="Line 17"/>
          <p:cNvSpPr>
            <a:spLocks noChangeShapeType="1"/>
          </p:cNvSpPr>
          <p:nvPr/>
        </p:nvSpPr>
        <p:spPr bwMode="auto">
          <a:xfrm>
            <a:off x="6127213" y="2026470"/>
            <a:ext cx="1684338" cy="390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6" name="Line 18"/>
          <p:cNvSpPr>
            <a:spLocks noChangeShapeType="1"/>
          </p:cNvSpPr>
          <p:nvPr/>
        </p:nvSpPr>
        <p:spPr bwMode="auto">
          <a:xfrm flipH="1">
            <a:off x="6112926" y="2464620"/>
            <a:ext cx="1673225" cy="403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7" name="Line 19"/>
          <p:cNvSpPr>
            <a:spLocks noChangeShapeType="1"/>
          </p:cNvSpPr>
          <p:nvPr/>
        </p:nvSpPr>
        <p:spPr bwMode="auto">
          <a:xfrm>
            <a:off x="6120863" y="2972620"/>
            <a:ext cx="1684338" cy="390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8" name="Line 20"/>
          <p:cNvSpPr>
            <a:spLocks noChangeShapeType="1"/>
          </p:cNvSpPr>
          <p:nvPr/>
        </p:nvSpPr>
        <p:spPr bwMode="auto">
          <a:xfrm flipH="1">
            <a:off x="6136738" y="3455220"/>
            <a:ext cx="1673225" cy="379412"/>
          </a:xfrm>
          <a:prstGeom prst="line">
            <a:avLst/>
          </a:prstGeom>
          <a:noFill/>
          <a:ln w="1270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9" name="AutoShape 21"/>
          <p:cNvSpPr>
            <a:spLocks/>
          </p:cNvSpPr>
          <p:nvPr/>
        </p:nvSpPr>
        <p:spPr bwMode="auto">
          <a:xfrm>
            <a:off x="7882988" y="3371082"/>
            <a:ext cx="74613" cy="182563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0" name="Text Box 22"/>
          <p:cNvSpPr txBox="1">
            <a:spLocks noChangeArrowheads="1"/>
          </p:cNvSpPr>
          <p:nvPr/>
        </p:nvSpPr>
        <p:spPr bwMode="auto">
          <a:xfrm>
            <a:off x="7913151" y="3067870"/>
            <a:ext cx="9652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time to </a:t>
            </a:r>
          </a:p>
          <a:p>
            <a:pPr marL="0" marR="0" lvl="0" indent="0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transmit </a:t>
            </a:r>
          </a:p>
          <a:p>
            <a:pPr marL="0" marR="0" lvl="0" indent="0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file</a:t>
            </a:r>
          </a:p>
        </p:txBody>
      </p:sp>
      <p:sp>
        <p:nvSpPr>
          <p:cNvPr id="71" name="Line 23"/>
          <p:cNvSpPr>
            <a:spLocks noChangeShapeType="1"/>
          </p:cNvSpPr>
          <p:nvPr/>
        </p:nvSpPr>
        <p:spPr bwMode="auto">
          <a:xfrm>
            <a:off x="5722401" y="2001070"/>
            <a:ext cx="3905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2" name="Text Box 24"/>
          <p:cNvSpPr txBox="1">
            <a:spLocks noChangeArrowheads="1"/>
          </p:cNvSpPr>
          <p:nvPr/>
        </p:nvSpPr>
        <p:spPr bwMode="auto">
          <a:xfrm>
            <a:off x="4592101" y="1713732"/>
            <a:ext cx="12319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initiate TCP</a:t>
            </a:r>
          </a:p>
          <a:p>
            <a:pPr marL="0" marR="0" lvl="0" indent="0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connection</a:t>
            </a:r>
          </a:p>
        </p:txBody>
      </p:sp>
      <p:sp>
        <p:nvSpPr>
          <p:cNvPr id="73" name="AutoShape 25"/>
          <p:cNvSpPr>
            <a:spLocks/>
          </p:cNvSpPr>
          <p:nvPr/>
        </p:nvSpPr>
        <p:spPr bwMode="auto">
          <a:xfrm>
            <a:off x="5857338" y="2051870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4" name="Text Box 26"/>
          <p:cNvSpPr txBox="1">
            <a:spLocks noChangeArrowheads="1"/>
          </p:cNvSpPr>
          <p:nvPr/>
        </p:nvSpPr>
        <p:spPr bwMode="auto">
          <a:xfrm>
            <a:off x="5374738" y="2263007"/>
            <a:ext cx="5778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RTT</a:t>
            </a: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>
            <a:off x="5771613" y="2905945"/>
            <a:ext cx="3540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6" name="Text Box 28"/>
          <p:cNvSpPr txBox="1">
            <a:spLocks noChangeArrowheads="1"/>
          </p:cNvSpPr>
          <p:nvPr/>
        </p:nvSpPr>
        <p:spPr bwMode="auto">
          <a:xfrm>
            <a:off x="5020726" y="2605907"/>
            <a:ext cx="8620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request</a:t>
            </a:r>
          </a:p>
          <a:p>
            <a:pPr marL="0" marR="0" lvl="0" indent="0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file</a:t>
            </a:r>
          </a:p>
        </p:txBody>
      </p:sp>
      <p:sp>
        <p:nvSpPr>
          <p:cNvPr id="77" name="AutoShape 29"/>
          <p:cNvSpPr>
            <a:spLocks/>
          </p:cNvSpPr>
          <p:nvPr/>
        </p:nvSpPr>
        <p:spPr bwMode="auto">
          <a:xfrm>
            <a:off x="5863688" y="2961507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8" name="Text Box 30"/>
          <p:cNvSpPr txBox="1">
            <a:spLocks noChangeArrowheads="1"/>
          </p:cNvSpPr>
          <p:nvPr/>
        </p:nvSpPr>
        <p:spPr bwMode="auto">
          <a:xfrm>
            <a:off x="5393788" y="3185345"/>
            <a:ext cx="5778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RTT</a:t>
            </a:r>
          </a:p>
        </p:txBody>
      </p:sp>
      <p:sp>
        <p:nvSpPr>
          <p:cNvPr id="79" name="Line 35"/>
          <p:cNvSpPr>
            <a:spLocks noChangeShapeType="1"/>
          </p:cNvSpPr>
          <p:nvPr/>
        </p:nvSpPr>
        <p:spPr bwMode="auto">
          <a:xfrm flipH="1">
            <a:off x="5782726" y="3894957"/>
            <a:ext cx="342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80" name="Text Box 36"/>
          <p:cNvSpPr txBox="1">
            <a:spLocks noChangeArrowheads="1"/>
          </p:cNvSpPr>
          <p:nvPr/>
        </p:nvSpPr>
        <p:spPr bwMode="auto">
          <a:xfrm>
            <a:off x="5239801" y="3742557"/>
            <a:ext cx="9509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file</a:t>
            </a:r>
          </a:p>
          <a:p>
            <a:pPr marL="0" marR="0" lvl="0" indent="0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received</a:t>
            </a:r>
          </a:p>
        </p:txBody>
      </p:sp>
      <p:sp>
        <p:nvSpPr>
          <p:cNvPr id="81" name="Text Box 37"/>
          <p:cNvSpPr txBox="1">
            <a:spLocks noChangeArrowheads="1"/>
          </p:cNvSpPr>
          <p:nvPr/>
        </p:nvSpPr>
        <p:spPr bwMode="auto">
          <a:xfrm>
            <a:off x="5887501" y="4641082"/>
            <a:ext cx="5683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time</a:t>
            </a:r>
          </a:p>
        </p:txBody>
      </p:sp>
      <p:sp>
        <p:nvSpPr>
          <p:cNvPr id="82" name="Text Box 38"/>
          <p:cNvSpPr txBox="1">
            <a:spLocks noChangeArrowheads="1"/>
          </p:cNvSpPr>
          <p:nvPr/>
        </p:nvSpPr>
        <p:spPr bwMode="auto">
          <a:xfrm>
            <a:off x="7565488" y="4623620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time</a:t>
            </a:r>
          </a:p>
        </p:txBody>
      </p:sp>
      <p:grpSp>
        <p:nvGrpSpPr>
          <p:cNvPr id="83" name="Group 43"/>
          <p:cNvGrpSpPr>
            <a:grpSpLocks/>
          </p:cNvGrpSpPr>
          <p:nvPr/>
        </p:nvGrpSpPr>
        <p:grpSpPr bwMode="auto">
          <a:xfrm>
            <a:off x="7603588" y="1021582"/>
            <a:ext cx="423863" cy="684213"/>
            <a:chOff x="4140" y="429"/>
            <a:chExt cx="1425" cy="2396"/>
          </a:xfrm>
        </p:grpSpPr>
        <p:sp>
          <p:nvSpPr>
            <p:cNvPr id="84" name="Freeform 4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5" name="Rectangle 45"/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6" name="Freeform 4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7" name="Freeform 4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8" name="Rectangle 48"/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89" name="Group 4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4" name="AutoShape 50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5" name="AutoShape 5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90" name="Rectangle 52"/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91" name="Group 5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2" name="AutoShape 54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3" name="AutoShape 55"/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92" name="Rectangle 56"/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3" name="Rectangle 57"/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94" name="Group 5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0" name="AutoShape 59"/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1" name="AutoShape 60"/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95" name="Freeform 6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96" name="Group 6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8" name="AutoShape 63"/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9" name="AutoShape 64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97" name="Rectangle 65"/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8" name="Freeform 6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9" name="Freeform 6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0" name="Oval 68"/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1" name="Freeform 6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2" name="AutoShape 70"/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3" name="AutoShape 71"/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4" name="Oval 72"/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5" name="Oval 73"/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6" name="Oval 74"/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7" name="Rectangle 75"/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16" name="Group 76"/>
          <p:cNvGrpSpPr>
            <a:grpSpLocks/>
          </p:cNvGrpSpPr>
          <p:nvPr/>
        </p:nvGrpSpPr>
        <p:grpSpPr bwMode="auto">
          <a:xfrm>
            <a:off x="5601751" y="1043807"/>
            <a:ext cx="698500" cy="709613"/>
            <a:chOff x="-44" y="1473"/>
            <a:chExt cx="981" cy="1105"/>
          </a:xfrm>
        </p:grpSpPr>
        <p:pic>
          <p:nvPicPr>
            <p:cNvPr id="117" name="Picture 7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Freeform 7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134400" y="5218165"/>
            <a:ext cx="88752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i="1" dirty="0"/>
              <a:t>Non-persistent </a:t>
            </a:r>
            <a:r>
              <a:rPr lang="en-US" sz="2400" i="1" dirty="0" smtClean="0"/>
              <a:t>HTTP </a:t>
            </a:r>
            <a:r>
              <a:rPr lang="en-US" sz="2400" i="1" dirty="0"/>
              <a:t>response time </a:t>
            </a:r>
            <a:r>
              <a:rPr lang="en-US" sz="2400" i="1" dirty="0" smtClean="0"/>
              <a:t>= 2RTT  +  file </a:t>
            </a:r>
            <a:r>
              <a:rPr lang="en-US" sz="2400" i="1" dirty="0"/>
              <a:t>transmission </a:t>
            </a:r>
            <a:r>
              <a:rPr lang="en-US" sz="2400" i="1" dirty="0" smtClean="0"/>
              <a:t>time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7618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/>
      <p:bldP spid="73" grpId="0" animBg="1"/>
      <p:bldP spid="74" grpId="0"/>
      <p:bldP spid="75" grpId="0" animBg="1"/>
      <p:bldP spid="76" grpId="0"/>
      <p:bldP spid="77" grpId="0" animBg="1"/>
      <p:bldP spid="78" grpId="0"/>
      <p:bldP spid="79" grpId="0" animBg="1"/>
      <p:bldP spid="80" grpId="0"/>
      <p:bldP spid="81" grpId="0"/>
      <p:bldP spid="82" grpId="0"/>
      <p:bldP spid="1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IN" dirty="0"/>
              <a:t>S</a:t>
            </a:r>
            <a:r>
              <a:rPr lang="en-IN" dirty="0" smtClean="0"/>
              <a:t>erver </a:t>
            </a:r>
            <a:r>
              <a:rPr lang="en-IN" dirty="0">
                <a:solidFill>
                  <a:srgbClr val="FF0000"/>
                </a:solidFill>
              </a:rPr>
              <a:t>leaves</a:t>
            </a:r>
            <a:r>
              <a:rPr lang="en-IN" dirty="0"/>
              <a:t> the TCP connection open after sending </a:t>
            </a:r>
            <a:r>
              <a:rPr lang="en-IN" dirty="0" smtClean="0"/>
              <a:t>responses. </a:t>
            </a:r>
          </a:p>
          <a:p>
            <a:pPr lvl="0" algn="just"/>
            <a:r>
              <a:rPr lang="en-IN" dirty="0" smtClean="0"/>
              <a:t>Subsequent </a:t>
            </a:r>
            <a:r>
              <a:rPr lang="en-IN" dirty="0"/>
              <a:t>HTTP </a:t>
            </a:r>
            <a:r>
              <a:rPr lang="en-IN" dirty="0" smtClean="0"/>
              <a:t>messages </a:t>
            </a:r>
            <a:r>
              <a:rPr lang="en-IN" dirty="0"/>
              <a:t>between same </a:t>
            </a:r>
            <a:r>
              <a:rPr lang="en-IN" dirty="0" smtClean="0"/>
              <a:t>client and server </a:t>
            </a:r>
            <a:r>
              <a:rPr lang="en-IN" dirty="0"/>
              <a:t>sent over open </a:t>
            </a:r>
            <a:r>
              <a:rPr lang="en-IN" dirty="0" smtClean="0"/>
              <a:t>connection.</a:t>
            </a:r>
            <a:endParaRPr lang="en-IN" dirty="0"/>
          </a:p>
          <a:p>
            <a:pPr lvl="0" algn="just"/>
            <a:r>
              <a:rPr lang="en-IN" dirty="0" smtClean="0"/>
              <a:t>The </a:t>
            </a:r>
            <a:r>
              <a:rPr lang="en-IN" dirty="0"/>
              <a:t>server closes the connection only when it is not used for a </a:t>
            </a:r>
            <a:r>
              <a:rPr lang="en-IN" dirty="0">
                <a:solidFill>
                  <a:srgbClr val="FF0000"/>
                </a:solidFill>
              </a:rPr>
              <a:t>certain</a:t>
            </a:r>
            <a:r>
              <a:rPr lang="en-IN" dirty="0"/>
              <a:t> configurable </a:t>
            </a:r>
            <a:r>
              <a:rPr lang="en-IN" dirty="0">
                <a:solidFill>
                  <a:srgbClr val="FF0000"/>
                </a:solidFill>
              </a:rPr>
              <a:t>amount of time</a:t>
            </a:r>
            <a:r>
              <a:rPr lang="en-IN" dirty="0"/>
              <a:t>. </a:t>
            </a:r>
            <a:endParaRPr lang="en-US" dirty="0"/>
          </a:p>
          <a:p>
            <a:pPr lvl="0" algn="just"/>
            <a:r>
              <a:rPr lang="en-IN" dirty="0"/>
              <a:t>It requires as little as one </a:t>
            </a:r>
            <a:r>
              <a:rPr lang="en-IN" dirty="0" smtClean="0">
                <a:solidFill>
                  <a:srgbClr val="FF0000"/>
                </a:solidFill>
              </a:rPr>
              <a:t>round-trip time </a:t>
            </a:r>
            <a:r>
              <a:rPr lang="en-IN" dirty="0" smtClean="0"/>
              <a:t>(RTT) </a:t>
            </a:r>
            <a:r>
              <a:rPr lang="en-IN" dirty="0"/>
              <a:t>for all the referenced </a:t>
            </a:r>
            <a:r>
              <a:rPr lang="en-IN" dirty="0" smtClean="0"/>
              <a:t>objects.</a:t>
            </a:r>
            <a:endParaRPr lang="en-US" dirty="0"/>
          </a:p>
          <a:p>
            <a:pPr lvl="0" algn="just"/>
            <a:r>
              <a:rPr lang="en-IN" dirty="0"/>
              <a:t>With persistent connections, the performance is improved by </a:t>
            </a:r>
            <a:r>
              <a:rPr lang="en-IN" dirty="0">
                <a:solidFill>
                  <a:srgbClr val="FF0000"/>
                </a:solidFill>
              </a:rPr>
              <a:t>20%.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IN" dirty="0"/>
              <a:t>Persistent connections are the default mode for </a:t>
            </a:r>
            <a:r>
              <a:rPr lang="en-IN" dirty="0">
                <a:solidFill>
                  <a:srgbClr val="FF0000"/>
                </a:solidFill>
              </a:rPr>
              <a:t>HTTP/1.1</a:t>
            </a:r>
            <a:r>
              <a:rPr lang="en-IN" dirty="0"/>
              <a:t>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322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Principles of </a:t>
            </a:r>
            <a:r>
              <a:rPr lang="en-US" dirty="0" smtClean="0"/>
              <a:t>Computer Applications </a:t>
            </a:r>
          </a:p>
          <a:p>
            <a:r>
              <a:rPr lang="en-US" dirty="0" smtClean="0"/>
              <a:t>Web </a:t>
            </a:r>
          </a:p>
          <a:p>
            <a:r>
              <a:rPr lang="en-US" dirty="0" smtClean="0"/>
              <a:t>HTTP</a:t>
            </a:r>
          </a:p>
          <a:p>
            <a:r>
              <a:rPr lang="en-US" dirty="0" smtClean="0"/>
              <a:t>E-mail</a:t>
            </a:r>
          </a:p>
          <a:p>
            <a:r>
              <a:rPr lang="en-US" dirty="0" smtClean="0"/>
              <a:t>DNS</a:t>
            </a:r>
          </a:p>
          <a:p>
            <a:r>
              <a:rPr lang="en-US" dirty="0" smtClean="0"/>
              <a:t>Socket </a:t>
            </a:r>
            <a:r>
              <a:rPr lang="en-US" dirty="0"/>
              <a:t>programming with TCP and UDP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Message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Request Message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Response Message</a:t>
            </a:r>
          </a:p>
          <a:p>
            <a:pPr marL="514350" indent="-4572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927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 Message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smtClean="0"/>
              <a:t>Its in ASCII </a:t>
            </a:r>
            <a:r>
              <a:rPr lang="en-US" sz="2400" dirty="0"/>
              <a:t>format which means in human-readable format</a:t>
            </a:r>
            <a:r>
              <a:rPr lang="en-US" sz="2400" dirty="0" smtClean="0"/>
              <a:t>.</a:t>
            </a:r>
          </a:p>
          <a:p>
            <a:pPr lvl="0"/>
            <a:r>
              <a:rPr lang="en-IN" dirty="0"/>
              <a:t>HTTP request message consist three </a:t>
            </a:r>
            <a:r>
              <a:rPr lang="en-IN" dirty="0" smtClean="0"/>
              <a:t>part:</a:t>
            </a:r>
            <a:endParaRPr lang="en-IN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IN" dirty="0" smtClean="0"/>
              <a:t>Request </a:t>
            </a:r>
            <a:r>
              <a:rPr lang="en-IN" dirty="0"/>
              <a:t>line</a:t>
            </a: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IN" dirty="0"/>
              <a:t>Header line</a:t>
            </a: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IN" dirty="0"/>
              <a:t>Carriage </a:t>
            </a:r>
            <a:r>
              <a:rPr lang="en-IN" dirty="0" smtClean="0"/>
              <a:t>return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22250" y="3036888"/>
            <a:ext cx="20555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99"/>
                </a:solidFill>
                <a:latin typeface="+mn-lt"/>
              </a:rPr>
              <a:t>request line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99"/>
                </a:solidFill>
                <a:latin typeface="+mn-lt"/>
              </a:rPr>
              <a:t>(GET, POST,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99"/>
                </a:solidFill>
                <a:latin typeface="+mn-lt"/>
              </a:rPr>
              <a:t>HEAD commands)</a:t>
            </a:r>
            <a:endParaRPr lang="en-US" alt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1600200" y="3269079"/>
            <a:ext cx="1193800" cy="245646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2670175" y="3705225"/>
            <a:ext cx="149225" cy="1957388"/>
          </a:xfrm>
          <a:custGeom>
            <a:avLst/>
            <a:gdLst>
              <a:gd name="T0" fmla="*/ 2147483646 w 150"/>
              <a:gd name="T1" fmla="*/ 2147483646 h 924"/>
              <a:gd name="T2" fmla="*/ 0 w 150"/>
              <a:gd name="T3" fmla="*/ 0 h 924"/>
              <a:gd name="T4" fmla="*/ 0 w 150"/>
              <a:gd name="T5" fmla="*/ 2147483646 h 924"/>
              <a:gd name="T6" fmla="*/ 2147483646 w 150"/>
              <a:gd name="T7" fmla="*/ 2147483646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790975" y="4222750"/>
            <a:ext cx="9236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99"/>
                </a:solidFill>
                <a:latin typeface="+mn-lt"/>
              </a:rPr>
              <a:t>header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99"/>
                </a:solidFill>
                <a:latin typeface="+mn-lt"/>
              </a:rPr>
              <a:t> lines</a:t>
            </a:r>
            <a:endParaRPr lang="en-US" alt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V="1">
            <a:off x="2057400" y="5789612"/>
            <a:ext cx="763589" cy="7521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88913" y="5121275"/>
            <a:ext cx="219002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99"/>
                </a:solidFill>
                <a:latin typeface="+mn-lt"/>
              </a:rPr>
              <a:t>carriage return,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99"/>
                </a:solidFill>
                <a:latin typeface="+mn-lt"/>
              </a:rPr>
              <a:t>line feed at start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99"/>
                </a:solidFill>
                <a:latin typeface="+mn-lt"/>
              </a:rPr>
              <a:t>of line indicates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99"/>
                </a:solidFill>
                <a:latin typeface="+mn-lt"/>
              </a:rPr>
              <a:t>end of header lines</a:t>
            </a:r>
            <a:endParaRPr lang="en-US" altLang="en-US" sz="240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809875" y="3403600"/>
            <a:ext cx="6054725" cy="25685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en-US" sz="1800" b="1" dirty="0">
                <a:latin typeface="Courier New" charset="0"/>
              </a:rPr>
              <a:t>GET /</a:t>
            </a:r>
            <a:r>
              <a:rPr lang="en-US" altLang="en-US" sz="1800" b="1" dirty="0" err="1">
                <a:latin typeface="Courier New" charset="0"/>
              </a:rPr>
              <a:t>index.html</a:t>
            </a:r>
            <a:r>
              <a:rPr lang="en-US" altLang="en-US" sz="1800" b="1" dirty="0">
                <a:latin typeface="Courier New" charset="0"/>
              </a:rPr>
              <a:t> HTTP/1.1\r\n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en-US" sz="1800" b="1" dirty="0">
                <a:latin typeface="Courier New" charset="0"/>
              </a:rPr>
              <a:t>Host: www-</a:t>
            </a:r>
            <a:r>
              <a:rPr lang="en-US" altLang="en-US" sz="1800" b="1" dirty="0" err="1">
                <a:latin typeface="Courier New" charset="0"/>
              </a:rPr>
              <a:t>net.cs.umass.edu</a:t>
            </a:r>
            <a:r>
              <a:rPr lang="en-US" altLang="en-US" sz="1800" b="1" dirty="0">
                <a:latin typeface="Courier New" charset="0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en-US" sz="1800" b="1" dirty="0">
                <a:latin typeface="Courier New" charset="0"/>
              </a:rPr>
              <a:t>User-Agent: Firefox/3.6.10\r\n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en-US" sz="1800" b="1" dirty="0">
                <a:latin typeface="Courier New" charset="0"/>
              </a:rPr>
              <a:t>Accept: text/</a:t>
            </a:r>
            <a:r>
              <a:rPr lang="en-US" altLang="en-US" sz="1800" b="1" dirty="0" err="1">
                <a:latin typeface="Courier New" charset="0"/>
              </a:rPr>
              <a:t>html,application</a:t>
            </a:r>
            <a:r>
              <a:rPr lang="en-US" altLang="en-US" sz="1800" b="1" dirty="0">
                <a:latin typeface="Courier New" charset="0"/>
              </a:rPr>
              <a:t>/</a:t>
            </a:r>
            <a:r>
              <a:rPr lang="en-US" altLang="en-US" sz="1800" b="1" dirty="0" err="1">
                <a:latin typeface="Courier New" charset="0"/>
              </a:rPr>
              <a:t>xhtml+xml</a:t>
            </a:r>
            <a:r>
              <a:rPr lang="en-US" altLang="en-US" sz="1800" b="1" dirty="0">
                <a:latin typeface="Courier New" charset="0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en-US" sz="1800" b="1" dirty="0">
                <a:latin typeface="Courier New" charset="0"/>
              </a:rPr>
              <a:t>Accept-Language: </a:t>
            </a:r>
            <a:r>
              <a:rPr lang="en-US" altLang="en-US" sz="1800" b="1" dirty="0" err="1">
                <a:latin typeface="Courier New" charset="0"/>
              </a:rPr>
              <a:t>en-us,en;q</a:t>
            </a:r>
            <a:r>
              <a:rPr lang="en-US" altLang="en-US" sz="1800" b="1" dirty="0">
                <a:latin typeface="Courier New" charset="0"/>
              </a:rPr>
              <a:t>=0.5\r\n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en-US" sz="1800" b="1" dirty="0">
                <a:latin typeface="Courier New" charset="0"/>
              </a:rPr>
              <a:t>Accept-Encoding: </a:t>
            </a:r>
            <a:r>
              <a:rPr lang="en-US" altLang="en-US" sz="1800" b="1" dirty="0" err="1">
                <a:latin typeface="Courier New" charset="0"/>
              </a:rPr>
              <a:t>gzip,deflate</a:t>
            </a:r>
            <a:r>
              <a:rPr lang="en-US" altLang="en-US" sz="1800" b="1" dirty="0">
                <a:latin typeface="Courier New" charset="0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en-US" sz="1800" b="1" dirty="0">
                <a:latin typeface="Courier New" charset="0"/>
              </a:rPr>
              <a:t>Accept-Charset: ISO-8859-1,utf-8;q=0.7\r\n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en-US" sz="1800" b="1" dirty="0">
                <a:latin typeface="Courier New" charset="0"/>
              </a:rPr>
              <a:t>Keep-Alive: 115\r\n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en-US" sz="1800" b="1" dirty="0">
                <a:latin typeface="Courier New" charset="0"/>
              </a:rPr>
              <a:t>Connection: keep-alive\r\n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en-US" sz="1800" b="1" dirty="0">
                <a:latin typeface="Courier New" charset="0"/>
              </a:rPr>
              <a:t>\r\n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6334125" y="2921000"/>
            <a:ext cx="166688" cy="51435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384925" y="2633663"/>
            <a:ext cx="22585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en-US" sz="1600" dirty="0">
                <a:latin typeface="+mn-lt"/>
              </a:rPr>
              <a:t>carriage return character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537325" y="2930525"/>
            <a:ext cx="17508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en-US" sz="1600" dirty="0">
                <a:latin typeface="+mn-lt"/>
              </a:rPr>
              <a:t>line-feed character</a:t>
            </a: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6615113" y="3230563"/>
            <a:ext cx="80962" cy="252412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0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/>
      <p:bldP spid="21" grpId="0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 Message -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+mn-lt"/>
              </a:rPr>
              <a:t>The </a:t>
            </a:r>
            <a:r>
              <a:rPr lang="en-US" dirty="0">
                <a:latin typeface="+mn-lt"/>
              </a:rPr>
              <a:t>request line has three fields: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M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ethod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field,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URL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field, </a:t>
            </a:r>
            <a:r>
              <a:rPr lang="en-US" dirty="0" smtClean="0">
                <a:latin typeface="+mn-lt"/>
              </a:rPr>
              <a:t>and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HTTP version </a:t>
            </a:r>
            <a:r>
              <a:rPr lang="en-US" dirty="0">
                <a:latin typeface="+mn-lt"/>
              </a:rPr>
              <a:t>field. </a:t>
            </a:r>
          </a:p>
          <a:p>
            <a:pPr algn="just"/>
            <a:r>
              <a:rPr lang="en-US" dirty="0" smtClean="0">
                <a:latin typeface="+mn-lt"/>
              </a:rPr>
              <a:t>The method field can take on several different values, including GET, POST, HEAD, PUT, and DELETE.</a:t>
            </a:r>
          </a:p>
          <a:p>
            <a:pPr algn="just"/>
            <a:r>
              <a:rPr lang="en-US" dirty="0" smtClean="0">
                <a:latin typeface="+mn-lt"/>
              </a:rPr>
              <a:t>In above figure, </a:t>
            </a:r>
            <a:r>
              <a:rPr lang="en-US" dirty="0">
                <a:latin typeface="+mn-lt"/>
              </a:rPr>
              <a:t>the browser is requesting the object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somedir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page.html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+mn-lt"/>
              </a:rPr>
              <a:t>and version </a:t>
            </a:r>
            <a:r>
              <a:rPr lang="en-US" dirty="0">
                <a:latin typeface="+mn-lt"/>
              </a:rPr>
              <a:t>is self-explanatory; in this example, the browser implements version HTTP/1.1.</a:t>
            </a:r>
          </a:p>
          <a:p>
            <a:pPr algn="just"/>
            <a:r>
              <a:rPr lang="en-US" dirty="0">
                <a:latin typeface="+mn-lt"/>
              </a:rPr>
              <a:t>The header line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Host</a:t>
            </a:r>
            <a:r>
              <a:rPr lang="en-US" dirty="0">
                <a:latin typeface="+mn-lt"/>
              </a:rPr>
              <a:t>: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www-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net.cs.umass.edu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+mn-lt"/>
              </a:rPr>
              <a:t>specifies the host on which the object resides.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9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HTTP response message consist </a:t>
            </a:r>
            <a:r>
              <a:rPr lang="en-IN" dirty="0" smtClean="0"/>
              <a:t>of three </a:t>
            </a:r>
            <a:r>
              <a:rPr lang="en-IN" dirty="0"/>
              <a:t>part</a:t>
            </a:r>
            <a:r>
              <a:rPr lang="en-US" b="1" dirty="0"/>
              <a:t>:</a:t>
            </a:r>
            <a:endParaRPr lang="en-IN" dirty="0"/>
          </a:p>
          <a:p>
            <a:pPr marL="914400" lvl="1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/>
              <a:t>Status line</a:t>
            </a:r>
            <a:endParaRPr lang="en-US" dirty="0"/>
          </a:p>
          <a:p>
            <a:pPr marL="914400" lvl="1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/>
              <a:t>Header line</a:t>
            </a:r>
            <a:endParaRPr lang="en-US" dirty="0"/>
          </a:p>
          <a:p>
            <a:pPr marL="914400" lvl="1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/>
              <a:t>Data (Entity body)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90500" y="2514600"/>
            <a:ext cx="165417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C0000"/>
                </a:solidFill>
                <a:latin typeface="+mn-lt"/>
              </a:rPr>
              <a:t>status line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C0000"/>
                </a:solidFill>
                <a:latin typeface="+mn-lt"/>
              </a:rPr>
              <a:t>(protocol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C0000"/>
                </a:solidFill>
                <a:latin typeface="+mn-lt"/>
              </a:rPr>
              <a:t>status code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C0000"/>
                </a:solidFill>
                <a:latin typeface="+mn-lt"/>
              </a:rPr>
              <a:t>status phrase)</a:t>
            </a:r>
            <a:endParaRPr lang="en-US" altLang="en-US" sz="2400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1371600" y="2795587"/>
            <a:ext cx="835025" cy="48869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2057400" y="3078162"/>
            <a:ext cx="257175" cy="2941638"/>
          </a:xfrm>
          <a:custGeom>
            <a:avLst/>
            <a:gdLst>
              <a:gd name="T0" fmla="*/ 2147483646 w 162"/>
              <a:gd name="T1" fmla="*/ 2147483646 h 1428"/>
              <a:gd name="T2" fmla="*/ 0 w 162"/>
              <a:gd name="T3" fmla="*/ 0 h 1428"/>
              <a:gd name="T4" fmla="*/ 0 w 162"/>
              <a:gd name="T5" fmla="*/ 2147483646 h 1428"/>
              <a:gd name="T6" fmla="*/ 2147483646 w 162"/>
              <a:gd name="T7" fmla="*/ 2147483646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128331" y="3967237"/>
            <a:ext cx="9236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C0000"/>
                </a:solidFill>
                <a:latin typeface="+mn-lt"/>
              </a:rPr>
              <a:t>header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C0000"/>
                </a:solidFill>
                <a:latin typeface="+mn-lt"/>
              </a:rPr>
              <a:t> lines</a:t>
            </a:r>
            <a:endParaRPr lang="en-US" altLang="en-US" sz="2400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447800" y="5981710"/>
            <a:ext cx="758825" cy="11429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250093" y="5394325"/>
            <a:ext cx="127028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C0000"/>
                </a:solidFill>
                <a:latin typeface="+mn-lt"/>
              </a:rPr>
              <a:t>data, e.g.,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C0000"/>
                </a:solidFill>
                <a:latin typeface="+mn-lt"/>
              </a:rPr>
              <a:t>requested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C0000"/>
                </a:solidFill>
                <a:latin typeface="+mn-lt"/>
              </a:rPr>
              <a:t>HTML file</a:t>
            </a:r>
            <a:endParaRPr lang="en-US" altLang="en-US" sz="2400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243138" y="2743200"/>
            <a:ext cx="6311900" cy="35591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en-US" sz="1800" b="1" dirty="0">
                <a:latin typeface="Courier New" charset="0"/>
              </a:rPr>
              <a:t>HTTP/1.1 200 OK\r\n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en-US" sz="1800" b="1" dirty="0">
                <a:latin typeface="Courier New" charset="0"/>
              </a:rPr>
              <a:t>Date: Sun, 26 Sep 2010 20:09:20 GMT\r\n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en-US" sz="1800" b="1" dirty="0">
                <a:latin typeface="Courier New" charset="0"/>
              </a:rPr>
              <a:t>Server: Apache/2.0.52 (</a:t>
            </a:r>
            <a:r>
              <a:rPr lang="en-US" altLang="en-US" sz="1800" b="1" dirty="0" err="1">
                <a:latin typeface="Courier New" charset="0"/>
              </a:rPr>
              <a:t>CentOS</a:t>
            </a:r>
            <a:r>
              <a:rPr lang="en-US" altLang="en-US" sz="1800" b="1" dirty="0">
                <a:latin typeface="Courier New" charset="0"/>
              </a:rPr>
              <a:t>)\r\n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en-US" sz="1800" b="1" dirty="0">
                <a:latin typeface="Courier New" charset="0"/>
              </a:rPr>
              <a:t>Last-Modified: Tue, 30 Oct 2007 17:00:02 GMT\r\n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en-US" sz="1800" b="1" dirty="0" err="1">
                <a:latin typeface="Courier New" charset="0"/>
              </a:rPr>
              <a:t>ETag</a:t>
            </a:r>
            <a:r>
              <a:rPr lang="en-US" altLang="en-US" sz="1800" b="1" dirty="0">
                <a:latin typeface="Courier New" charset="0"/>
              </a:rPr>
              <a:t>: "17dc6-a5c-bf716880"\r\n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en-US" sz="1800" b="1" dirty="0">
                <a:latin typeface="Courier New" charset="0"/>
              </a:rPr>
              <a:t>Accept-Ranges: bytes\r\n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en-US" sz="1800" b="1" dirty="0">
                <a:latin typeface="Courier New" charset="0"/>
              </a:rPr>
              <a:t>Content-Length: 2652\r\n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en-US" sz="1800" b="1" dirty="0">
                <a:latin typeface="Courier New" charset="0"/>
              </a:rPr>
              <a:t>Keep-Alive: timeout=10, max=100\r\n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en-US" sz="1800" b="1" dirty="0">
                <a:latin typeface="Courier New" charset="0"/>
              </a:rPr>
              <a:t>Connection: Keep-Alive\r\n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en-US" sz="1800" b="1" dirty="0">
                <a:latin typeface="Courier New" charset="0"/>
              </a:rPr>
              <a:t>Content-Type: text/html; charset=ISO-8859-1\r\n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en-US" sz="1800" b="1" dirty="0">
                <a:latin typeface="Courier New" charset="0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it-IT" altLang="en-US" sz="1800" b="1" dirty="0">
                <a:latin typeface="Courier New" charset="0"/>
              </a:rPr>
              <a:t>data data data data data ... </a:t>
            </a:r>
            <a:endParaRPr lang="en-US" altLang="en-US" sz="18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5" grpId="0" animBg="1"/>
      <p:bldP spid="16" grpId="0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 Message -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The </a:t>
            </a:r>
            <a:r>
              <a:rPr lang="en-IN" dirty="0"/>
              <a:t>status line has three fields: </a:t>
            </a:r>
            <a:r>
              <a:rPr lang="en-IN" dirty="0" smtClean="0">
                <a:solidFill>
                  <a:srgbClr val="FF0000"/>
                </a:solidFill>
              </a:rPr>
              <a:t>protocol </a:t>
            </a:r>
            <a:r>
              <a:rPr lang="en-IN" dirty="0">
                <a:solidFill>
                  <a:srgbClr val="FF0000"/>
                </a:solidFill>
              </a:rPr>
              <a:t>version</a:t>
            </a:r>
            <a:r>
              <a:rPr lang="en-IN" dirty="0"/>
              <a:t> field, </a:t>
            </a:r>
            <a:r>
              <a:rPr lang="en-IN" dirty="0" smtClean="0">
                <a:solidFill>
                  <a:srgbClr val="FF0000"/>
                </a:solidFill>
              </a:rPr>
              <a:t>status </a:t>
            </a:r>
            <a:r>
              <a:rPr lang="en-IN" dirty="0">
                <a:solidFill>
                  <a:srgbClr val="FF0000"/>
                </a:solidFill>
              </a:rPr>
              <a:t>code </a:t>
            </a:r>
            <a:r>
              <a:rPr lang="en-IN" dirty="0" smtClean="0"/>
              <a:t>and </a:t>
            </a:r>
            <a:r>
              <a:rPr lang="en-IN" dirty="0">
                <a:solidFill>
                  <a:srgbClr val="FF0000"/>
                </a:solidFill>
              </a:rPr>
              <a:t>corresponding status message</a:t>
            </a:r>
            <a:r>
              <a:rPr lang="en-IN" dirty="0"/>
              <a:t>. </a:t>
            </a:r>
            <a:endParaRPr lang="en-US" dirty="0"/>
          </a:p>
          <a:p>
            <a:pPr lvl="0" algn="just"/>
            <a:r>
              <a:rPr lang="en-IN" dirty="0"/>
              <a:t>In </a:t>
            </a:r>
            <a:r>
              <a:rPr lang="en-IN" dirty="0" smtClean="0"/>
              <a:t>above figure, </a:t>
            </a:r>
            <a:r>
              <a:rPr lang="en-IN" dirty="0"/>
              <a:t>the status line indicates that the server is using </a:t>
            </a:r>
            <a:r>
              <a:rPr lang="en-IN" dirty="0" smtClean="0">
                <a:solidFill>
                  <a:srgbClr val="FF0000"/>
                </a:solidFill>
              </a:rPr>
              <a:t>HTTP/1.1</a:t>
            </a:r>
            <a:r>
              <a:rPr lang="en-IN" dirty="0" smtClean="0"/>
              <a:t> and that everything is </a:t>
            </a:r>
            <a:r>
              <a:rPr lang="en-IN" dirty="0" smtClean="0">
                <a:solidFill>
                  <a:srgbClr val="FF0000"/>
                </a:solidFill>
              </a:rPr>
              <a:t>OK</a:t>
            </a:r>
            <a:r>
              <a:rPr lang="en-IN" dirty="0" smtClean="0"/>
              <a:t>.</a:t>
            </a:r>
            <a:endParaRPr lang="en-US" dirty="0" smtClean="0"/>
          </a:p>
          <a:p>
            <a:pPr lvl="0" algn="just"/>
            <a:r>
              <a:rPr lang="en-IN" dirty="0" smtClean="0">
                <a:solidFill>
                  <a:srgbClr val="FF0000"/>
                </a:solidFill>
              </a:rPr>
              <a:t>Date</a:t>
            </a:r>
            <a:r>
              <a:rPr lang="en-IN" dirty="0" smtClean="0"/>
              <a:t>: header line indicates the time and date when the HTTP response was created and sent by the server.</a:t>
            </a:r>
            <a:endParaRPr lang="en-US" dirty="0" smtClean="0"/>
          </a:p>
          <a:p>
            <a:pPr lvl="0" algn="just"/>
            <a:r>
              <a:rPr lang="en-IN" dirty="0" smtClean="0">
                <a:solidFill>
                  <a:srgbClr val="FF0000"/>
                </a:solidFill>
              </a:rPr>
              <a:t>Server</a:t>
            </a:r>
            <a:r>
              <a:rPr lang="en-IN" dirty="0"/>
              <a:t>: header line indicates that the message was generated by an Apache Web server.</a:t>
            </a:r>
            <a:endParaRPr lang="en-US" dirty="0"/>
          </a:p>
          <a:p>
            <a:pPr lvl="0" algn="just"/>
            <a:r>
              <a:rPr lang="en-IN" dirty="0" smtClean="0">
                <a:solidFill>
                  <a:srgbClr val="FF0000"/>
                </a:solidFill>
              </a:rPr>
              <a:t>Last-Modified</a:t>
            </a:r>
            <a:r>
              <a:rPr lang="en-IN" dirty="0"/>
              <a:t>: header line indicates the time and date when the object was created or last modified.</a:t>
            </a:r>
            <a:endParaRPr lang="en-US" dirty="0"/>
          </a:p>
          <a:p>
            <a:pPr lvl="0" algn="just"/>
            <a:r>
              <a:rPr lang="en-IN" dirty="0" smtClean="0">
                <a:solidFill>
                  <a:srgbClr val="FF0000"/>
                </a:solidFill>
              </a:rPr>
              <a:t>Content-Length</a:t>
            </a:r>
            <a:r>
              <a:rPr lang="en-IN" dirty="0"/>
              <a:t>: header line indicates the number of bytes in the object being sent. </a:t>
            </a:r>
            <a:endParaRPr lang="en-US" dirty="0"/>
          </a:p>
          <a:p>
            <a:pPr lvl="0" algn="just"/>
            <a:r>
              <a:rPr lang="en-IN" dirty="0" smtClean="0">
                <a:solidFill>
                  <a:srgbClr val="FF0000"/>
                </a:solidFill>
              </a:rPr>
              <a:t>Content-Type</a:t>
            </a:r>
            <a:r>
              <a:rPr lang="en-IN" dirty="0"/>
              <a:t>: header line indicates that the object in the entity body is HTML text.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11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smtClean="0"/>
              <a:t>Response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status </a:t>
            </a:r>
            <a:r>
              <a:rPr lang="en-US" dirty="0"/>
              <a:t>code appears in 1st line in server-to-client response message.</a:t>
            </a:r>
          </a:p>
          <a:p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sample codes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200 OK</a:t>
            </a:r>
          </a:p>
          <a:p>
            <a:pPr lvl="2"/>
            <a:r>
              <a:rPr lang="en-US" dirty="0"/>
              <a:t>request succeeded, requested object later in this </a:t>
            </a:r>
            <a:r>
              <a:rPr lang="en-US" dirty="0" smtClean="0"/>
              <a:t>message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301 Moved Permanently</a:t>
            </a:r>
          </a:p>
          <a:p>
            <a:pPr lvl="2"/>
            <a:r>
              <a:rPr lang="en-US" dirty="0"/>
              <a:t>requested object moved, new location specified later in this </a:t>
            </a:r>
            <a:r>
              <a:rPr lang="en-US" dirty="0" smtClean="0"/>
              <a:t>message(Location)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400 Bad Request</a:t>
            </a:r>
          </a:p>
          <a:p>
            <a:pPr lvl="2"/>
            <a:r>
              <a:rPr lang="en-US" dirty="0"/>
              <a:t>request </a:t>
            </a:r>
            <a:r>
              <a:rPr lang="en-US" dirty="0" smtClean="0"/>
              <a:t>message not </a:t>
            </a:r>
            <a:r>
              <a:rPr lang="en-US" dirty="0"/>
              <a:t>understood by server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404 Not Found</a:t>
            </a:r>
          </a:p>
          <a:p>
            <a:pPr lvl="2"/>
            <a:r>
              <a:rPr lang="en-US" dirty="0"/>
              <a:t>requested document not found on this server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505 HTTP Version Not </a:t>
            </a:r>
            <a:r>
              <a:rPr lang="en-US" dirty="0" smtClean="0">
                <a:solidFill>
                  <a:srgbClr val="FF0000"/>
                </a:solidFill>
              </a:rPr>
              <a:t>Supported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User-server </a:t>
            </a:r>
            <a:r>
              <a:rPr lang="en-US" dirty="0"/>
              <a:t>interactions: </a:t>
            </a:r>
            <a:r>
              <a:rPr lang="en-US" dirty="0" smtClean="0"/>
              <a:t>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algn="just"/>
            <a:r>
              <a:rPr lang="en-IN" sz="2800" dirty="0">
                <a:latin typeface="+mn-lt"/>
              </a:rPr>
              <a:t>A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small text file </a:t>
            </a:r>
            <a:r>
              <a:rPr lang="en-IN" sz="2800" dirty="0" smtClean="0">
                <a:latin typeface="+mn-lt"/>
              </a:rPr>
              <a:t>that </a:t>
            </a:r>
            <a:r>
              <a:rPr lang="en-IN" sz="2800" dirty="0">
                <a:latin typeface="+mn-lt"/>
              </a:rPr>
              <a:t>is stored in the user's computer either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temporarily</a:t>
            </a:r>
            <a:r>
              <a:rPr lang="en-IN" sz="2800" dirty="0">
                <a:latin typeface="+mn-lt"/>
              </a:rPr>
              <a:t> for that session only or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permanently</a:t>
            </a:r>
            <a:r>
              <a:rPr lang="en-IN" sz="2800" dirty="0">
                <a:latin typeface="+mn-lt"/>
              </a:rPr>
              <a:t> on the hard </a:t>
            </a:r>
            <a:r>
              <a:rPr lang="en-IN" sz="2800" dirty="0" smtClean="0">
                <a:latin typeface="+mn-lt"/>
              </a:rPr>
              <a:t>disk. </a:t>
            </a:r>
          </a:p>
          <a:p>
            <a:pPr lvl="0" algn="just"/>
            <a:r>
              <a:rPr lang="en-IN" sz="2800" dirty="0" smtClean="0">
                <a:latin typeface="+mn-lt"/>
              </a:rPr>
              <a:t>Cookies </a:t>
            </a:r>
            <a:r>
              <a:rPr lang="en-IN" sz="2800" dirty="0">
                <a:latin typeface="+mn-lt"/>
              </a:rPr>
              <a:t>provide a way for the Web site to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recognize</a:t>
            </a:r>
            <a:r>
              <a:rPr lang="en-IN" sz="2800" dirty="0">
                <a:latin typeface="+mn-lt"/>
              </a:rPr>
              <a:t> you and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keep track</a:t>
            </a:r>
            <a:r>
              <a:rPr lang="en-IN" sz="2800" dirty="0">
                <a:latin typeface="+mn-lt"/>
              </a:rPr>
              <a:t> of your preferences</a:t>
            </a:r>
            <a:r>
              <a:rPr lang="en-IN" sz="2800" dirty="0" smtClean="0">
                <a:latin typeface="+mn-lt"/>
              </a:rPr>
              <a:t>.</a:t>
            </a:r>
            <a:endParaRPr lang="en-US" sz="2800" dirty="0" smtClean="0">
              <a:latin typeface="+mn-lt"/>
            </a:endParaRPr>
          </a:p>
          <a:p>
            <a:pPr algn="just"/>
            <a:r>
              <a:rPr lang="en-US" sz="2800" dirty="0" smtClean="0">
                <a:latin typeface="+mn-lt"/>
              </a:rPr>
              <a:t>The </a:t>
            </a:r>
            <a:r>
              <a:rPr lang="en-US" sz="2800" dirty="0">
                <a:latin typeface="+mn-lt"/>
              </a:rPr>
              <a:t>cookie technology has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four</a:t>
            </a:r>
            <a:r>
              <a:rPr lang="en-US" sz="2800" dirty="0">
                <a:latin typeface="+mn-lt"/>
              </a:rPr>
              <a:t> components: </a:t>
            </a:r>
          </a:p>
          <a:p>
            <a:pPr lvl="1" algn="just"/>
            <a:r>
              <a:rPr lang="en-US" sz="2600" dirty="0" smtClean="0">
                <a:latin typeface="+mn-lt"/>
              </a:rPr>
              <a:t>A </a:t>
            </a:r>
            <a:r>
              <a:rPr lang="en-US" sz="2600" dirty="0">
                <a:latin typeface="+mn-lt"/>
              </a:rPr>
              <a:t>cookie header line in the HTTP response message</a:t>
            </a:r>
          </a:p>
          <a:p>
            <a:pPr lvl="1" algn="just"/>
            <a:r>
              <a:rPr lang="en-US" sz="2600" dirty="0" smtClean="0">
                <a:latin typeface="+mn-lt"/>
              </a:rPr>
              <a:t>A </a:t>
            </a:r>
            <a:r>
              <a:rPr lang="en-US" sz="2600" dirty="0">
                <a:latin typeface="+mn-lt"/>
              </a:rPr>
              <a:t>cookie header line in the HTTP request message</a:t>
            </a:r>
          </a:p>
          <a:p>
            <a:pPr lvl="1" algn="just"/>
            <a:r>
              <a:rPr lang="en-US" sz="2600" dirty="0" smtClean="0">
                <a:latin typeface="+mn-lt"/>
              </a:rPr>
              <a:t>A </a:t>
            </a:r>
            <a:r>
              <a:rPr lang="en-US" sz="2600" dirty="0">
                <a:latin typeface="+mn-lt"/>
              </a:rPr>
              <a:t>cookie file kept on the user’s end system and managed by the user’s browser</a:t>
            </a:r>
          </a:p>
          <a:p>
            <a:pPr lvl="1" algn="just"/>
            <a:r>
              <a:rPr lang="en-US" sz="2600" dirty="0" smtClean="0">
                <a:latin typeface="+mn-lt"/>
              </a:rPr>
              <a:t>A </a:t>
            </a:r>
            <a:r>
              <a:rPr lang="en-US" sz="2600" dirty="0">
                <a:latin typeface="+mn-lt"/>
              </a:rPr>
              <a:t>back-end database at the Web </a:t>
            </a:r>
            <a:r>
              <a:rPr lang="en-US" sz="2600" dirty="0" smtClean="0">
                <a:latin typeface="+mn-lt"/>
              </a:rPr>
              <a:t>site</a:t>
            </a:r>
          </a:p>
          <a:p>
            <a:r>
              <a:rPr lang="en-US" sz="3100" dirty="0" smtClean="0">
                <a:latin typeface="+mn-lt"/>
              </a:rPr>
              <a:t>Use of Cookies: </a:t>
            </a:r>
          </a:p>
          <a:p>
            <a:pPr lvl="1"/>
            <a:r>
              <a:rPr lang="en-IN" sz="2600" dirty="0">
                <a:latin typeface="+mn-lt"/>
              </a:rPr>
              <a:t>A</a:t>
            </a:r>
            <a:r>
              <a:rPr lang="en-IN" sz="2600" dirty="0" smtClean="0">
                <a:latin typeface="+mn-lt"/>
              </a:rPr>
              <a:t>uthorization</a:t>
            </a:r>
            <a:endParaRPr lang="en-US" sz="2600" dirty="0">
              <a:latin typeface="+mn-lt"/>
            </a:endParaRPr>
          </a:p>
          <a:p>
            <a:pPr lvl="1"/>
            <a:r>
              <a:rPr lang="en-IN" sz="2600" dirty="0">
                <a:latin typeface="+mn-lt"/>
              </a:rPr>
              <a:t>S</a:t>
            </a:r>
            <a:r>
              <a:rPr lang="en-IN" sz="2600" dirty="0" smtClean="0">
                <a:latin typeface="+mn-lt"/>
              </a:rPr>
              <a:t>hopping </a:t>
            </a:r>
            <a:r>
              <a:rPr lang="en-IN" sz="2600" dirty="0">
                <a:latin typeface="+mn-lt"/>
              </a:rPr>
              <a:t>carts</a:t>
            </a:r>
            <a:endParaRPr lang="en-US" sz="2600" dirty="0">
              <a:latin typeface="+mn-lt"/>
            </a:endParaRPr>
          </a:p>
          <a:p>
            <a:pPr lvl="1"/>
            <a:r>
              <a:rPr lang="en-IN" sz="2600" dirty="0">
                <a:latin typeface="+mn-lt"/>
              </a:rPr>
              <a:t>R</a:t>
            </a:r>
            <a:r>
              <a:rPr lang="en-IN" sz="2600" dirty="0" smtClean="0">
                <a:latin typeface="+mn-lt"/>
              </a:rPr>
              <a:t>ecommendations</a:t>
            </a:r>
            <a:endParaRPr lang="en-US" sz="2600" dirty="0">
              <a:latin typeface="+mn-lt"/>
            </a:endParaRPr>
          </a:p>
          <a:p>
            <a:pPr lvl="1"/>
            <a:r>
              <a:rPr lang="en-IN" sz="2600" dirty="0">
                <a:latin typeface="+mn-lt"/>
              </a:rPr>
              <a:t>U</a:t>
            </a:r>
            <a:r>
              <a:rPr lang="en-IN" sz="2600" dirty="0" smtClean="0">
                <a:latin typeface="+mn-lt"/>
              </a:rPr>
              <a:t>ser </a:t>
            </a:r>
            <a:r>
              <a:rPr lang="en-IN" sz="2600" dirty="0">
                <a:latin typeface="+mn-lt"/>
              </a:rPr>
              <a:t>session state (</a:t>
            </a:r>
            <a:r>
              <a:rPr lang="en-IN" sz="2600" dirty="0" smtClean="0">
                <a:latin typeface="+mn-lt"/>
              </a:rPr>
              <a:t>Web, Email)</a:t>
            </a:r>
            <a:endParaRPr lang="en-US" sz="2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69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Cookies - Example</a:t>
            </a:r>
            <a:endParaRPr lang="en-US" dirty="0">
              <a:latin typeface="+mn-lt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52513" y="1227138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+mn-lt"/>
              </a:rPr>
              <a:t>client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999718" y="1273175"/>
            <a:ext cx="8370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+mn-lt"/>
              </a:rPr>
              <a:t>server</a:t>
            </a:r>
          </a:p>
        </p:txBody>
      </p:sp>
      <p:grpSp>
        <p:nvGrpSpPr>
          <p:cNvPr id="8" name="Group 90"/>
          <p:cNvGrpSpPr>
            <a:grpSpLocks/>
          </p:cNvGrpSpPr>
          <p:nvPr/>
        </p:nvGrpSpPr>
        <p:grpSpPr bwMode="auto">
          <a:xfrm>
            <a:off x="2200275" y="4227513"/>
            <a:ext cx="3305175" cy="425450"/>
            <a:chOff x="1386" y="2663"/>
            <a:chExt cx="2082" cy="268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 flipH="1">
              <a:off x="1386" y="266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1553" y="2694"/>
              <a:ext cx="1743" cy="237"/>
              <a:chOff x="3268" y="2846"/>
              <a:chExt cx="1743" cy="237"/>
            </a:xfrm>
          </p:grpSpPr>
          <p:sp>
            <p:nvSpPr>
              <p:cNvPr id="11" name="Rectangle 18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2" name="Text Box 19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+mn-lt"/>
                  </a:rPr>
                  <a:t>usual http response msg</a:t>
                </a:r>
                <a:endParaRPr lang="en-US" altLang="en-US" sz="2400">
                  <a:latin typeface="+mn-lt"/>
                </a:endParaRPr>
              </a:p>
            </p:txBody>
          </p:sp>
        </p:grpSp>
      </p:grpSp>
      <p:grpSp>
        <p:nvGrpSpPr>
          <p:cNvPr id="13" name="Group 94"/>
          <p:cNvGrpSpPr>
            <a:grpSpLocks/>
          </p:cNvGrpSpPr>
          <p:nvPr/>
        </p:nvGrpSpPr>
        <p:grpSpPr bwMode="auto">
          <a:xfrm>
            <a:off x="2209800" y="5916613"/>
            <a:ext cx="3305175" cy="407987"/>
            <a:chOff x="1392" y="3605"/>
            <a:chExt cx="2082" cy="257"/>
          </a:xfrm>
        </p:grpSpPr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H="1">
              <a:off x="1392" y="360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5"/>
            <p:cNvGrpSpPr>
              <a:grpSpLocks/>
            </p:cNvGrpSpPr>
            <p:nvPr/>
          </p:nvGrpSpPr>
          <p:grpSpPr bwMode="auto">
            <a:xfrm>
              <a:off x="1552" y="3625"/>
              <a:ext cx="1743" cy="237"/>
              <a:chOff x="3268" y="2846"/>
              <a:chExt cx="1743" cy="237"/>
            </a:xfrm>
          </p:grpSpPr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17" name="Text Box 27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+mn-lt"/>
                  </a:rPr>
                  <a:t>usual http response msg</a:t>
                </a:r>
                <a:endParaRPr lang="en-US" altLang="en-US" sz="2400">
                  <a:latin typeface="+mn-lt"/>
                </a:endParaRPr>
              </a:p>
            </p:txBody>
          </p:sp>
        </p:grpSp>
      </p:grpSp>
      <p:sp>
        <p:nvSpPr>
          <p:cNvPr id="18" name="Text Box 59"/>
          <p:cNvSpPr txBox="1">
            <a:spLocks noChangeArrowheads="1"/>
          </p:cNvSpPr>
          <p:nvPr/>
        </p:nvSpPr>
        <p:spPr bwMode="auto">
          <a:xfrm>
            <a:off x="981075" y="2454275"/>
            <a:ext cx="178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cookie file</a:t>
            </a:r>
          </a:p>
        </p:txBody>
      </p:sp>
      <p:sp>
        <p:nvSpPr>
          <p:cNvPr id="19" name="Text Box 66"/>
          <p:cNvSpPr txBox="1">
            <a:spLocks noChangeArrowheads="1"/>
          </p:cNvSpPr>
          <p:nvPr/>
        </p:nvSpPr>
        <p:spPr bwMode="auto">
          <a:xfrm>
            <a:off x="0" y="4649788"/>
            <a:ext cx="16419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+mn-lt"/>
              </a:rPr>
              <a:t>one week later:</a:t>
            </a:r>
          </a:p>
        </p:txBody>
      </p:sp>
      <p:grpSp>
        <p:nvGrpSpPr>
          <p:cNvPr id="20" name="Group 89"/>
          <p:cNvGrpSpPr>
            <a:grpSpLocks/>
          </p:cNvGrpSpPr>
          <p:nvPr/>
        </p:nvGrpSpPr>
        <p:grpSpPr bwMode="auto">
          <a:xfrm>
            <a:off x="2181225" y="3516315"/>
            <a:ext cx="5667375" cy="1109663"/>
            <a:chOff x="1374" y="2215"/>
            <a:chExt cx="3570" cy="699"/>
          </a:xfrm>
        </p:grpSpPr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1374" y="2215"/>
              <a:ext cx="2100" cy="3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1548" y="226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+mn-lt"/>
                </a:rPr>
                <a:t>usual http request msg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+mn-lt"/>
                </a:rPr>
                <a:t>cookie: 1678</a:t>
              </a: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3574" y="2332"/>
              <a:ext cx="557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+mn-lt"/>
                </a:rPr>
                <a:t>cookie-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+mn-lt"/>
                </a:rPr>
                <a:t>specific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+mn-lt"/>
                </a:rPr>
                <a:t>action</a:t>
              </a:r>
            </a:p>
          </p:txBody>
        </p:sp>
        <p:sp>
          <p:nvSpPr>
            <p:cNvPr id="24" name="Line 42"/>
            <p:cNvSpPr>
              <a:spLocks noChangeShapeType="1"/>
            </p:cNvSpPr>
            <p:nvPr/>
          </p:nvSpPr>
          <p:spPr bwMode="auto">
            <a:xfrm flipV="1">
              <a:off x="4252" y="2367"/>
              <a:ext cx="69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83"/>
            <p:cNvGrpSpPr>
              <a:grpSpLocks/>
            </p:cNvGrpSpPr>
            <p:nvPr/>
          </p:nvGrpSpPr>
          <p:grpSpPr bwMode="auto">
            <a:xfrm>
              <a:off x="4306" y="2363"/>
              <a:ext cx="495" cy="233"/>
              <a:chOff x="4306" y="2273"/>
              <a:chExt cx="495" cy="233"/>
            </a:xfrm>
          </p:grpSpPr>
          <p:sp>
            <p:nvSpPr>
              <p:cNvPr id="26" name="Rectangle 72"/>
              <p:cNvSpPr>
                <a:spLocks noChangeArrowheads="1"/>
              </p:cNvSpPr>
              <p:nvPr/>
            </p:nvSpPr>
            <p:spPr bwMode="auto">
              <a:xfrm>
                <a:off x="4409" y="2365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27" name="Text Box 43"/>
              <p:cNvSpPr txBox="1">
                <a:spLocks noChangeArrowheads="1"/>
              </p:cNvSpPr>
              <p:nvPr/>
            </p:nvSpPr>
            <p:spPr bwMode="auto">
              <a:xfrm>
                <a:off x="4306" y="2273"/>
                <a:ext cx="49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+mn-lt"/>
                  </a:rPr>
                  <a:t>access</a:t>
                </a:r>
              </a:p>
            </p:txBody>
          </p:sp>
        </p:grpSp>
      </p:grpSp>
      <p:grpSp>
        <p:nvGrpSpPr>
          <p:cNvPr id="28" name="Group 81"/>
          <p:cNvGrpSpPr>
            <a:grpSpLocks/>
          </p:cNvGrpSpPr>
          <p:nvPr/>
        </p:nvGrpSpPr>
        <p:grpSpPr bwMode="auto">
          <a:xfrm>
            <a:off x="996766" y="1922463"/>
            <a:ext cx="1008247" cy="565150"/>
            <a:chOff x="527" y="1047"/>
            <a:chExt cx="855" cy="486"/>
          </a:xfrm>
        </p:grpSpPr>
        <p:sp>
          <p:nvSpPr>
            <p:cNvPr id="29" name="AutoShape 67"/>
            <p:cNvSpPr>
              <a:spLocks noChangeArrowheads="1"/>
            </p:cNvSpPr>
            <p:nvPr/>
          </p:nvSpPr>
          <p:spPr bwMode="auto">
            <a:xfrm>
              <a:off x="527" y="1047"/>
              <a:ext cx="855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400">
                <a:latin typeface="+mn-lt"/>
              </a:endParaRPr>
            </a:p>
          </p:txBody>
        </p:sp>
        <p:sp>
          <p:nvSpPr>
            <p:cNvPr id="30" name="Text Box 60"/>
            <p:cNvSpPr txBox="1">
              <a:spLocks noChangeArrowheads="1"/>
            </p:cNvSpPr>
            <p:nvPr/>
          </p:nvSpPr>
          <p:spPr bwMode="auto">
            <a:xfrm>
              <a:off x="561" y="1190"/>
              <a:ext cx="80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 dirty="0" err="1">
                  <a:solidFill>
                    <a:schemeClr val="bg1"/>
                  </a:solidFill>
                  <a:latin typeface="+mn-lt"/>
                </a:rPr>
                <a:t>ebay</a:t>
              </a:r>
              <a:r>
                <a:rPr lang="en-US" altLang="en-US" sz="1400" b="1" dirty="0">
                  <a:solidFill>
                    <a:schemeClr val="bg1"/>
                  </a:solidFill>
                  <a:latin typeface="+mn-lt"/>
                </a:rPr>
                <a:t> 8734</a:t>
              </a:r>
            </a:p>
          </p:txBody>
        </p:sp>
      </p:grpSp>
      <p:grpSp>
        <p:nvGrpSpPr>
          <p:cNvPr id="31" name="Group 95"/>
          <p:cNvGrpSpPr>
            <a:grpSpLocks/>
          </p:cNvGrpSpPr>
          <p:nvPr/>
        </p:nvGrpSpPr>
        <p:grpSpPr bwMode="auto">
          <a:xfrm>
            <a:off x="2200275" y="2106613"/>
            <a:ext cx="5921375" cy="1296987"/>
            <a:chOff x="1386" y="1327"/>
            <a:chExt cx="3730" cy="817"/>
          </a:xfrm>
        </p:grpSpPr>
        <p:sp>
          <p:nvSpPr>
            <p:cNvPr id="32" name="Line 4"/>
            <p:cNvSpPr>
              <a:spLocks noChangeShapeType="1"/>
            </p:cNvSpPr>
            <p:nvPr/>
          </p:nvSpPr>
          <p:spPr bwMode="auto">
            <a:xfrm>
              <a:off x="1386" y="135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1554" y="1327"/>
              <a:ext cx="1689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+mn-lt"/>
                </a:rPr>
                <a:t>usual http request </a:t>
              </a:r>
              <a:r>
                <a:rPr lang="en-US" altLang="en-US" sz="1800" dirty="0" err="1" smtClean="0">
                  <a:latin typeface="+mn-lt"/>
                </a:rPr>
                <a:t>msg</a:t>
              </a:r>
              <a:endParaRPr lang="en-US" altLang="en-US" sz="1800" dirty="0">
                <a:latin typeface="+mn-lt"/>
              </a:endParaRP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3432" y="1390"/>
              <a:ext cx="903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smtClean="0">
                  <a:solidFill>
                    <a:srgbClr val="000099"/>
                  </a:solidFill>
                  <a:latin typeface="+mn-lt"/>
                </a:rPr>
                <a:t>server</a:t>
              </a:r>
              <a:endParaRPr lang="en-US" altLang="en-US" sz="1800" dirty="0">
                <a:solidFill>
                  <a:srgbClr val="000099"/>
                </a:solidFill>
                <a:latin typeface="+mn-lt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99"/>
                  </a:solidFill>
                  <a:latin typeface="+mn-lt"/>
                </a:rPr>
                <a:t>creates ID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99"/>
                  </a:solidFill>
                  <a:latin typeface="+mn-lt"/>
                </a:rPr>
                <a:t>1678 for user</a:t>
              </a:r>
            </a:p>
          </p:txBody>
        </p:sp>
        <p:grpSp>
          <p:nvGrpSpPr>
            <p:cNvPr id="35" name="Group 82"/>
            <p:cNvGrpSpPr>
              <a:grpSpLocks/>
            </p:cNvGrpSpPr>
            <p:nvPr/>
          </p:nvGrpSpPr>
          <p:grpSpPr bwMode="auto">
            <a:xfrm>
              <a:off x="4377" y="1730"/>
              <a:ext cx="739" cy="414"/>
              <a:chOff x="4377" y="1640"/>
              <a:chExt cx="739" cy="414"/>
            </a:xfrm>
          </p:grpSpPr>
          <p:sp>
            <p:nvSpPr>
              <p:cNvPr id="36" name="Line 40"/>
              <p:cNvSpPr>
                <a:spLocks noChangeShapeType="1"/>
              </p:cNvSpPr>
              <p:nvPr/>
            </p:nvSpPr>
            <p:spPr bwMode="auto">
              <a:xfrm>
                <a:off x="4377" y="1640"/>
                <a:ext cx="659" cy="4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73"/>
              <p:cNvSpPr>
                <a:spLocks noChangeArrowheads="1"/>
              </p:cNvSpPr>
              <p:nvPr/>
            </p:nvSpPr>
            <p:spPr bwMode="auto">
              <a:xfrm>
                <a:off x="4470" y="1729"/>
                <a:ext cx="602" cy="2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38" name="Text Box 41"/>
              <p:cNvSpPr txBox="1">
                <a:spLocks noChangeArrowheads="1"/>
              </p:cNvSpPr>
              <p:nvPr/>
            </p:nvSpPr>
            <p:spPr bwMode="auto">
              <a:xfrm>
                <a:off x="4381" y="1702"/>
                <a:ext cx="735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+mn-lt"/>
                  </a:rPr>
                  <a:t>create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+mn-lt"/>
                  </a:rPr>
                  <a:t>    entry</a:t>
                </a:r>
              </a:p>
            </p:txBody>
          </p:sp>
        </p:grpSp>
      </p:grpSp>
      <p:grpSp>
        <p:nvGrpSpPr>
          <p:cNvPr id="39" name="Group 88"/>
          <p:cNvGrpSpPr>
            <a:grpSpLocks/>
          </p:cNvGrpSpPr>
          <p:nvPr/>
        </p:nvGrpSpPr>
        <p:grpSpPr bwMode="auto">
          <a:xfrm>
            <a:off x="993171" y="2676525"/>
            <a:ext cx="4318604" cy="876490"/>
            <a:chOff x="510" y="1637"/>
            <a:chExt cx="2976" cy="708"/>
          </a:xfrm>
        </p:grpSpPr>
        <p:sp>
          <p:nvSpPr>
            <p:cNvPr id="40" name="Line 9"/>
            <p:cNvSpPr>
              <a:spLocks noChangeShapeType="1"/>
            </p:cNvSpPr>
            <p:nvPr/>
          </p:nvSpPr>
          <p:spPr bwMode="auto">
            <a:xfrm flipH="1">
              <a:off x="1404" y="163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1552" y="1650"/>
              <a:ext cx="1665" cy="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+mn-lt"/>
                </a:rPr>
                <a:t>usual http response 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+mn-lt"/>
                </a:rPr>
                <a:t>set-cookie: 1678 </a:t>
              </a:r>
            </a:p>
          </p:txBody>
        </p:sp>
        <p:grpSp>
          <p:nvGrpSpPr>
            <p:cNvPr id="42" name="Group 76"/>
            <p:cNvGrpSpPr>
              <a:grpSpLocks/>
            </p:cNvGrpSpPr>
            <p:nvPr/>
          </p:nvGrpSpPr>
          <p:grpSpPr bwMode="auto">
            <a:xfrm>
              <a:off x="510" y="1836"/>
              <a:ext cx="1040" cy="509"/>
              <a:chOff x="735" y="1746"/>
              <a:chExt cx="1040" cy="509"/>
            </a:xfrm>
          </p:grpSpPr>
          <p:sp>
            <p:nvSpPr>
              <p:cNvPr id="43" name="AutoShape 74"/>
              <p:cNvSpPr>
                <a:spLocks noChangeArrowheads="1"/>
              </p:cNvSpPr>
              <p:nvPr/>
            </p:nvSpPr>
            <p:spPr bwMode="auto">
              <a:xfrm>
                <a:off x="735" y="1746"/>
                <a:ext cx="829" cy="486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400">
                  <a:latin typeface="+mn-lt"/>
                </a:endParaRPr>
              </a:p>
            </p:txBody>
          </p:sp>
          <p:sp>
            <p:nvSpPr>
              <p:cNvPr id="44" name="Text Box 75"/>
              <p:cNvSpPr txBox="1">
                <a:spLocks noChangeArrowheads="1"/>
              </p:cNvSpPr>
              <p:nvPr/>
            </p:nvSpPr>
            <p:spPr bwMode="auto">
              <a:xfrm>
                <a:off x="771" y="1832"/>
                <a:ext cx="1004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 dirty="0" err="1">
                    <a:solidFill>
                      <a:schemeClr val="bg1"/>
                    </a:solidFill>
                    <a:latin typeface="+mn-lt"/>
                  </a:rPr>
                  <a:t>ebay</a:t>
                </a:r>
                <a:r>
                  <a:rPr lang="en-US" altLang="en-US" sz="1400" b="1" dirty="0">
                    <a:solidFill>
                      <a:schemeClr val="bg1"/>
                    </a:solidFill>
                    <a:latin typeface="+mn-lt"/>
                  </a:rPr>
                  <a:t> 8734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 dirty="0">
                    <a:solidFill>
                      <a:schemeClr val="bg1"/>
                    </a:solidFill>
                    <a:latin typeface="+mn-lt"/>
                  </a:rPr>
                  <a:t>amazon 1678</a:t>
                </a:r>
              </a:p>
            </p:txBody>
          </p:sp>
        </p:grpSp>
      </p:grpSp>
      <p:grpSp>
        <p:nvGrpSpPr>
          <p:cNvPr id="45" name="Group 93"/>
          <p:cNvGrpSpPr>
            <a:grpSpLocks/>
          </p:cNvGrpSpPr>
          <p:nvPr/>
        </p:nvGrpSpPr>
        <p:grpSpPr bwMode="auto">
          <a:xfrm>
            <a:off x="2181225" y="4375151"/>
            <a:ext cx="5705475" cy="1909763"/>
            <a:chOff x="1374" y="2641"/>
            <a:chExt cx="3594" cy="1203"/>
          </a:xfrm>
        </p:grpSpPr>
        <p:sp>
          <p:nvSpPr>
            <p:cNvPr id="46" name="Line 20"/>
            <p:cNvSpPr>
              <a:spLocks noChangeShapeType="1"/>
            </p:cNvSpPr>
            <p:nvPr/>
          </p:nvSpPr>
          <p:spPr bwMode="auto">
            <a:xfrm>
              <a:off x="1374" y="329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1561" y="317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+mn-lt"/>
                </a:rPr>
                <a:t>usual http request msg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+mn-lt"/>
                </a:rPr>
                <a:t>cookie: 1678</a:t>
              </a:r>
            </a:p>
          </p:txBody>
        </p:sp>
        <p:sp>
          <p:nvSpPr>
            <p:cNvPr id="48" name="Text Box 29"/>
            <p:cNvSpPr txBox="1">
              <a:spLocks noChangeArrowheads="1"/>
            </p:cNvSpPr>
            <p:nvPr/>
          </p:nvSpPr>
          <p:spPr bwMode="auto">
            <a:xfrm>
              <a:off x="3604" y="3262"/>
              <a:ext cx="557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+mn-lt"/>
                </a:rPr>
                <a:t>cookie-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+mn-lt"/>
                </a:rPr>
                <a:t>specific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+mn-lt"/>
                </a:rPr>
                <a:t>action</a:t>
              </a:r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 flipV="1">
              <a:off x="4181" y="2641"/>
              <a:ext cx="787" cy="8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71"/>
            <p:cNvSpPr txBox="1">
              <a:spLocks noChangeArrowheads="1"/>
            </p:cNvSpPr>
            <p:nvPr/>
          </p:nvSpPr>
          <p:spPr bwMode="auto">
            <a:xfrm>
              <a:off x="4287" y="2939"/>
              <a:ext cx="495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+mn-lt"/>
                </a:rPr>
                <a:t>access</a:t>
              </a:r>
            </a:p>
          </p:txBody>
        </p:sp>
      </p:grpSp>
      <p:grpSp>
        <p:nvGrpSpPr>
          <p:cNvPr id="51" name="Group 77"/>
          <p:cNvGrpSpPr>
            <a:grpSpLocks/>
          </p:cNvGrpSpPr>
          <p:nvPr/>
        </p:nvGrpSpPr>
        <p:grpSpPr bwMode="auto">
          <a:xfrm>
            <a:off x="935748" y="5122865"/>
            <a:ext cx="1419500" cy="634716"/>
            <a:chOff x="735" y="1746"/>
            <a:chExt cx="1026" cy="487"/>
          </a:xfrm>
        </p:grpSpPr>
        <p:sp>
          <p:nvSpPr>
            <p:cNvPr id="52" name="AutoShape 78"/>
            <p:cNvSpPr>
              <a:spLocks noChangeArrowheads="1"/>
            </p:cNvSpPr>
            <p:nvPr/>
          </p:nvSpPr>
          <p:spPr bwMode="auto">
            <a:xfrm>
              <a:off x="735" y="1746"/>
              <a:ext cx="829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400">
                <a:latin typeface="+mn-lt"/>
              </a:endParaRPr>
            </a:p>
          </p:txBody>
        </p:sp>
        <p:sp>
          <p:nvSpPr>
            <p:cNvPr id="53" name="Text Box 79"/>
            <p:cNvSpPr txBox="1">
              <a:spLocks noChangeArrowheads="1"/>
            </p:cNvSpPr>
            <p:nvPr/>
          </p:nvSpPr>
          <p:spPr bwMode="auto">
            <a:xfrm>
              <a:off x="757" y="1832"/>
              <a:ext cx="100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 dirty="0" err="1">
                  <a:solidFill>
                    <a:schemeClr val="bg1"/>
                  </a:solidFill>
                  <a:latin typeface="+mn-lt"/>
                </a:rPr>
                <a:t>ebay</a:t>
              </a:r>
              <a:r>
                <a:rPr lang="en-US" altLang="en-US" sz="1400" b="1" dirty="0">
                  <a:solidFill>
                    <a:schemeClr val="bg1"/>
                  </a:solidFill>
                  <a:latin typeface="+mn-lt"/>
                </a:rPr>
                <a:t> 8734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 dirty="0">
                  <a:solidFill>
                    <a:schemeClr val="bg1"/>
                  </a:solidFill>
                  <a:latin typeface="+mn-lt"/>
                </a:rPr>
                <a:t>amazon 1678</a:t>
              </a:r>
            </a:p>
          </p:txBody>
        </p:sp>
      </p:grpSp>
      <p:sp>
        <p:nvSpPr>
          <p:cNvPr id="54" name="Text Box 80"/>
          <p:cNvSpPr txBox="1">
            <a:spLocks noChangeArrowheads="1"/>
          </p:cNvSpPr>
          <p:nvPr/>
        </p:nvSpPr>
        <p:spPr bwMode="auto">
          <a:xfrm>
            <a:off x="7842250" y="2692400"/>
            <a:ext cx="10374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+mn-lt"/>
              </a:rPr>
              <a:t>backend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+mn-lt"/>
              </a:rPr>
              <a:t>database</a:t>
            </a:r>
          </a:p>
        </p:txBody>
      </p:sp>
      <p:sp>
        <p:nvSpPr>
          <p:cNvPr id="55" name="AutoShape 327"/>
          <p:cNvSpPr>
            <a:spLocks noChangeArrowheads="1"/>
          </p:cNvSpPr>
          <p:nvPr/>
        </p:nvSpPr>
        <p:spPr bwMode="auto">
          <a:xfrm>
            <a:off x="8112125" y="3313113"/>
            <a:ext cx="592138" cy="908050"/>
          </a:xfrm>
          <a:prstGeom prst="can">
            <a:avLst>
              <a:gd name="adj" fmla="val 31004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+mn-lt"/>
            </a:endParaRPr>
          </a:p>
        </p:txBody>
      </p:sp>
      <p:grpSp>
        <p:nvGrpSpPr>
          <p:cNvPr id="56" name="Group 63"/>
          <p:cNvGrpSpPr>
            <a:grpSpLocks/>
          </p:cNvGrpSpPr>
          <p:nvPr/>
        </p:nvGrpSpPr>
        <p:grpSpPr bwMode="auto">
          <a:xfrm>
            <a:off x="5475288" y="1119188"/>
            <a:ext cx="411162" cy="771525"/>
            <a:chOff x="4140" y="429"/>
            <a:chExt cx="1425" cy="2396"/>
          </a:xfrm>
        </p:grpSpPr>
        <p:sp>
          <p:nvSpPr>
            <p:cNvPr id="57" name="Freeform 6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Rectangle 65"/>
            <p:cNvSpPr>
              <a:spLocks noChangeArrowheads="1"/>
            </p:cNvSpPr>
            <p:nvPr/>
          </p:nvSpPr>
          <p:spPr bwMode="auto">
            <a:xfrm>
              <a:off x="4206" y="429"/>
              <a:ext cx="1045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+mn-lt"/>
              </a:endParaRPr>
            </a:p>
          </p:txBody>
        </p:sp>
        <p:sp>
          <p:nvSpPr>
            <p:cNvPr id="59" name="Freeform 6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68"/>
            <p:cNvSpPr>
              <a:spLocks noChangeArrowheads="1"/>
            </p:cNvSpPr>
            <p:nvPr/>
          </p:nvSpPr>
          <p:spPr bwMode="auto">
            <a:xfrm>
              <a:off x="4212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+mn-lt"/>
              </a:endParaRPr>
            </a:p>
          </p:txBody>
        </p:sp>
        <p:grpSp>
          <p:nvGrpSpPr>
            <p:cNvPr id="62" name="Group 6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" name="AutoShape 70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+mn-lt"/>
                </a:endParaRPr>
              </a:p>
            </p:txBody>
          </p:sp>
          <p:sp>
            <p:nvSpPr>
              <p:cNvPr id="88" name="AutoShape 71"/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+mn-lt"/>
                </a:endParaRPr>
              </a:p>
            </p:txBody>
          </p:sp>
        </p:grpSp>
        <p:sp>
          <p:nvSpPr>
            <p:cNvPr id="63" name="Rectangle 72"/>
            <p:cNvSpPr>
              <a:spLocks noChangeArrowheads="1"/>
            </p:cNvSpPr>
            <p:nvPr/>
          </p:nvSpPr>
          <p:spPr bwMode="auto">
            <a:xfrm>
              <a:off x="4223" y="1021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+mn-lt"/>
              </a:endParaRPr>
            </a:p>
          </p:txBody>
        </p:sp>
        <p:grpSp>
          <p:nvGrpSpPr>
            <p:cNvPr id="64" name="Group 7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5" name="AutoShape 7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+mn-lt"/>
                </a:endParaRPr>
              </a:p>
            </p:txBody>
          </p:sp>
          <p:sp>
            <p:nvSpPr>
              <p:cNvPr id="86" name="AutoShape 75"/>
              <p:cNvSpPr>
                <a:spLocks noChangeArrowheads="1"/>
              </p:cNvSpPr>
              <p:nvPr/>
            </p:nvSpPr>
            <p:spPr bwMode="auto">
              <a:xfrm>
                <a:off x="625" y="2585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+mn-lt"/>
                </a:endParaRPr>
              </a:p>
            </p:txBody>
          </p:sp>
        </p:grpSp>
        <p:sp>
          <p:nvSpPr>
            <p:cNvPr id="65" name="Rectangle 76"/>
            <p:cNvSpPr>
              <a:spLocks noChangeArrowheads="1"/>
            </p:cNvSpPr>
            <p:nvPr/>
          </p:nvSpPr>
          <p:spPr bwMode="auto">
            <a:xfrm>
              <a:off x="4217" y="1356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+mn-lt"/>
              </a:endParaRPr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4228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+mn-lt"/>
              </a:endParaRPr>
            </a:p>
          </p:txBody>
        </p:sp>
        <p:grpSp>
          <p:nvGrpSpPr>
            <p:cNvPr id="67" name="Group 7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3" name="AutoShape 79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+mn-lt"/>
                </a:endParaRPr>
              </a:p>
            </p:txBody>
          </p:sp>
          <p:sp>
            <p:nvSpPr>
              <p:cNvPr id="84" name="AutoShape 8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+mn-lt"/>
                </a:endParaRPr>
              </a:p>
            </p:txBody>
          </p:sp>
        </p:grpSp>
        <p:sp>
          <p:nvSpPr>
            <p:cNvPr id="68" name="Freeform 8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9" name="Group 8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1" name="AutoShape 83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+mn-lt"/>
                </a:endParaRPr>
              </a:p>
            </p:txBody>
          </p:sp>
          <p:sp>
            <p:nvSpPr>
              <p:cNvPr id="82" name="AutoShape 84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+mn-lt"/>
                </a:endParaRPr>
              </a:p>
            </p:txBody>
          </p:sp>
        </p:grpSp>
        <p:sp>
          <p:nvSpPr>
            <p:cNvPr id="70" name="Rectangle 85"/>
            <p:cNvSpPr>
              <a:spLocks noChangeArrowheads="1"/>
            </p:cNvSpPr>
            <p:nvPr/>
          </p:nvSpPr>
          <p:spPr bwMode="auto">
            <a:xfrm>
              <a:off x="5251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+mn-lt"/>
              </a:endParaRPr>
            </a:p>
          </p:txBody>
        </p:sp>
        <p:sp>
          <p:nvSpPr>
            <p:cNvPr id="71" name="Freeform 8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8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Oval 88"/>
            <p:cNvSpPr>
              <a:spLocks noChangeArrowheads="1"/>
            </p:cNvSpPr>
            <p:nvPr/>
          </p:nvSpPr>
          <p:spPr bwMode="auto"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+mn-lt"/>
              </a:endParaRPr>
            </a:p>
          </p:txBody>
        </p:sp>
        <p:sp>
          <p:nvSpPr>
            <p:cNvPr id="74" name="Freeform 8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AutoShape 90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+mn-lt"/>
              </a:endParaRPr>
            </a:p>
          </p:txBody>
        </p:sp>
        <p:sp>
          <p:nvSpPr>
            <p:cNvPr id="76" name="AutoShape 91"/>
            <p:cNvSpPr>
              <a:spLocks noChangeArrowheads="1"/>
            </p:cNvSpPr>
            <p:nvPr/>
          </p:nvSpPr>
          <p:spPr bwMode="auto">
            <a:xfrm>
              <a:off x="4206" y="2712"/>
              <a:ext cx="1067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+mn-lt"/>
              </a:endParaRPr>
            </a:p>
          </p:txBody>
        </p:sp>
        <p:sp>
          <p:nvSpPr>
            <p:cNvPr id="77" name="Oval 92"/>
            <p:cNvSpPr>
              <a:spLocks noChangeArrowheads="1"/>
            </p:cNvSpPr>
            <p:nvPr/>
          </p:nvSpPr>
          <p:spPr bwMode="auto"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+mn-lt"/>
              </a:endParaRPr>
            </a:p>
          </p:txBody>
        </p:sp>
        <p:sp>
          <p:nvSpPr>
            <p:cNvPr id="78" name="Oval 93"/>
            <p:cNvSpPr>
              <a:spLocks noChangeArrowheads="1"/>
            </p:cNvSpPr>
            <p:nvPr/>
          </p:nvSpPr>
          <p:spPr bwMode="auto"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79" name="Oval 94"/>
            <p:cNvSpPr>
              <a:spLocks noChangeArrowheads="1"/>
            </p:cNvSpPr>
            <p:nvPr/>
          </p:nvSpPr>
          <p:spPr bwMode="auto"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+mn-lt"/>
              </a:endParaRPr>
            </a:p>
          </p:txBody>
        </p:sp>
        <p:sp>
          <p:nvSpPr>
            <p:cNvPr id="80" name="Rectangle 95"/>
            <p:cNvSpPr>
              <a:spLocks noChangeArrowheads="1"/>
            </p:cNvSpPr>
            <p:nvPr/>
          </p:nvSpPr>
          <p:spPr bwMode="auto"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+mn-lt"/>
              </a:endParaRPr>
            </a:p>
          </p:txBody>
        </p:sp>
      </p:grpSp>
      <p:grpSp>
        <p:nvGrpSpPr>
          <p:cNvPr id="89" name="Group 96"/>
          <p:cNvGrpSpPr>
            <a:grpSpLocks/>
          </p:cNvGrpSpPr>
          <p:nvPr/>
        </p:nvGrpSpPr>
        <p:grpSpPr bwMode="auto">
          <a:xfrm>
            <a:off x="1806575" y="1117600"/>
            <a:ext cx="687388" cy="731838"/>
            <a:chOff x="-44" y="1473"/>
            <a:chExt cx="981" cy="1105"/>
          </a:xfrm>
        </p:grpSpPr>
        <p:pic>
          <p:nvPicPr>
            <p:cNvPr id="90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442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8" grpId="0"/>
      <p:bldP spid="19" grpId="0"/>
      <p:bldP spid="54" grpId="0"/>
      <p:bldP spid="5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Caches (Proxy Server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IN" dirty="0" smtClean="0">
                <a:latin typeface="+mn-lt"/>
              </a:rPr>
              <a:t>It satisfies </a:t>
            </a:r>
            <a:r>
              <a:rPr lang="en-IN" dirty="0">
                <a:latin typeface="+mn-lt"/>
              </a:rPr>
              <a:t>HTTP requests on the behalf of an origin Web server. </a:t>
            </a:r>
            <a:endParaRPr lang="en-US" dirty="0">
              <a:latin typeface="+mn-lt"/>
            </a:endParaRPr>
          </a:p>
          <a:p>
            <a:pPr lvl="0" algn="just"/>
            <a:r>
              <a:rPr lang="en-IN" dirty="0">
                <a:latin typeface="+mn-lt"/>
              </a:rPr>
              <a:t>The Web cache has its own disk storage and keeps copies of recently requested objects in this storage.</a:t>
            </a:r>
            <a:endParaRPr lang="en-US" dirty="0">
              <a:latin typeface="+mn-lt"/>
            </a:endParaRPr>
          </a:p>
          <a:p>
            <a:endParaRPr lang="en-US" dirty="0"/>
          </a:p>
        </p:txBody>
      </p:sp>
      <p:grpSp>
        <p:nvGrpSpPr>
          <p:cNvPr id="392" name="Group 171"/>
          <p:cNvGrpSpPr>
            <a:grpSpLocks/>
          </p:cNvGrpSpPr>
          <p:nvPr/>
        </p:nvGrpSpPr>
        <p:grpSpPr bwMode="auto">
          <a:xfrm>
            <a:off x="2233613" y="2771775"/>
            <a:ext cx="687387" cy="763588"/>
            <a:chOff x="-44" y="1473"/>
            <a:chExt cx="981" cy="1105"/>
          </a:xfrm>
        </p:grpSpPr>
        <p:pic>
          <p:nvPicPr>
            <p:cNvPr id="393" name="Picture 172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7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95" name="Group 102"/>
          <p:cNvGrpSpPr>
            <a:grpSpLocks/>
          </p:cNvGrpSpPr>
          <p:nvPr/>
        </p:nvGrpSpPr>
        <p:grpSpPr bwMode="auto">
          <a:xfrm>
            <a:off x="2298700" y="4645025"/>
            <a:ext cx="687388" cy="763588"/>
            <a:chOff x="-44" y="1473"/>
            <a:chExt cx="981" cy="1105"/>
          </a:xfrm>
        </p:grpSpPr>
        <p:pic>
          <p:nvPicPr>
            <p:cNvPr id="396" name="Picture 103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7" name="Freeform 10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98" name="Group 138"/>
          <p:cNvGrpSpPr>
            <a:grpSpLocks/>
          </p:cNvGrpSpPr>
          <p:nvPr/>
        </p:nvGrpSpPr>
        <p:grpSpPr bwMode="auto">
          <a:xfrm>
            <a:off x="4437063" y="3533775"/>
            <a:ext cx="400050" cy="715963"/>
            <a:chOff x="4140" y="429"/>
            <a:chExt cx="1425" cy="2396"/>
          </a:xfrm>
        </p:grpSpPr>
        <p:sp>
          <p:nvSpPr>
            <p:cNvPr id="399" name="Freeform 13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" name="Rectangle 140"/>
            <p:cNvSpPr>
              <a:spLocks noChangeArrowheads="1"/>
            </p:cNvSpPr>
            <p:nvPr/>
          </p:nvSpPr>
          <p:spPr bwMode="auto">
            <a:xfrm>
              <a:off x="4208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401" name="Freeform 14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Freeform 14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" name="Rectangle 143"/>
            <p:cNvSpPr>
              <a:spLocks noChangeArrowheads="1"/>
            </p:cNvSpPr>
            <p:nvPr/>
          </p:nvSpPr>
          <p:spPr bwMode="auto">
            <a:xfrm>
              <a:off x="4214" y="695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404" name="Group 14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9" name="AutoShape 145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430" name="AutoShape 146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7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405" name="Rectangle 147"/>
            <p:cNvSpPr>
              <a:spLocks noChangeArrowheads="1"/>
            </p:cNvSpPr>
            <p:nvPr/>
          </p:nvSpPr>
          <p:spPr bwMode="auto">
            <a:xfrm>
              <a:off x="4225" y="1019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406" name="Group 14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7" name="AutoShape 14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428" name="AutoShape 150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2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407" name="Rectangle 151"/>
            <p:cNvSpPr>
              <a:spLocks noChangeArrowheads="1"/>
            </p:cNvSpPr>
            <p:nvPr/>
          </p:nvSpPr>
          <p:spPr bwMode="auto">
            <a:xfrm>
              <a:off x="4219" y="1359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408" name="Rectangle 152"/>
            <p:cNvSpPr>
              <a:spLocks noChangeArrowheads="1"/>
            </p:cNvSpPr>
            <p:nvPr/>
          </p:nvSpPr>
          <p:spPr bwMode="auto">
            <a:xfrm>
              <a:off x="4230" y="1656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409" name="Group 15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5" name="AutoShape 15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6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426" name="AutoShape 155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410" name="Freeform 15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1" name="Group 15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23" name="AutoShape 158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424" name="AutoShape 159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412" name="Rectangle 160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413" name="Freeform 16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Freeform 16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Oval 163"/>
            <p:cNvSpPr>
              <a:spLocks noChangeArrowheads="1"/>
            </p:cNvSpPr>
            <p:nvPr/>
          </p:nvSpPr>
          <p:spPr bwMode="auto">
            <a:xfrm>
              <a:off x="5520" y="2612"/>
              <a:ext cx="45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416" name="Freeform 16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" name="AutoShape 165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418" name="AutoShape 166"/>
            <p:cNvSpPr>
              <a:spLocks noChangeArrowheads="1"/>
            </p:cNvSpPr>
            <p:nvPr/>
          </p:nvSpPr>
          <p:spPr bwMode="auto">
            <a:xfrm>
              <a:off x="4208" y="2713"/>
              <a:ext cx="1069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419" name="Oval 167"/>
            <p:cNvSpPr>
              <a:spLocks noChangeArrowheads="1"/>
            </p:cNvSpPr>
            <p:nvPr/>
          </p:nvSpPr>
          <p:spPr bwMode="auto">
            <a:xfrm>
              <a:off x="4310" y="2384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420" name="Oval 168"/>
            <p:cNvSpPr>
              <a:spLocks noChangeArrowheads="1"/>
            </p:cNvSpPr>
            <p:nvPr/>
          </p:nvSpPr>
          <p:spPr bwMode="auto">
            <a:xfrm>
              <a:off x="4485" y="2384"/>
              <a:ext cx="158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421" name="Oval 169"/>
            <p:cNvSpPr>
              <a:spLocks noChangeArrowheads="1"/>
            </p:cNvSpPr>
            <p:nvPr/>
          </p:nvSpPr>
          <p:spPr bwMode="auto">
            <a:xfrm>
              <a:off x="4660" y="2379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422" name="Rectangle 170"/>
            <p:cNvSpPr>
              <a:spLocks noChangeArrowheads="1"/>
            </p:cNvSpPr>
            <p:nvPr/>
          </p:nvSpPr>
          <p:spPr bwMode="auto">
            <a:xfrm>
              <a:off x="5062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</p:grpSp>
      <p:grpSp>
        <p:nvGrpSpPr>
          <p:cNvPr id="431" name="Group 105"/>
          <p:cNvGrpSpPr>
            <a:grpSpLocks/>
          </p:cNvGrpSpPr>
          <p:nvPr/>
        </p:nvGrpSpPr>
        <p:grpSpPr bwMode="auto">
          <a:xfrm>
            <a:off x="6384925" y="2913063"/>
            <a:ext cx="433388" cy="715962"/>
            <a:chOff x="4140" y="429"/>
            <a:chExt cx="1425" cy="2396"/>
          </a:xfrm>
        </p:grpSpPr>
        <p:sp>
          <p:nvSpPr>
            <p:cNvPr id="432" name="Freeform 10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Rectangle 107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434" name="Freeform 10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Freeform 10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" name="Rectangle 110"/>
            <p:cNvSpPr>
              <a:spLocks noChangeArrowheads="1"/>
            </p:cNvSpPr>
            <p:nvPr/>
          </p:nvSpPr>
          <p:spPr bwMode="auto"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437" name="Group 11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62" name="AutoShape 11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463" name="AutoShape 113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438" name="Rectangle 114"/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439" name="Group 11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60" name="AutoShape 116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461" name="AutoShape 117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440" name="Rectangle 118"/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441" name="Rectangle 119"/>
            <p:cNvSpPr>
              <a:spLocks noChangeArrowheads="1"/>
            </p:cNvSpPr>
            <p:nvPr/>
          </p:nvSpPr>
          <p:spPr bwMode="auto"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442" name="Group 12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8" name="AutoShape 121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459" name="AutoShape 122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443" name="Freeform 12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4" name="Group 12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6" name="AutoShape 125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457" name="AutoShape 126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445" name="Rectangle 127"/>
            <p:cNvSpPr>
              <a:spLocks noChangeArrowheads="1"/>
            </p:cNvSpPr>
            <p:nvPr/>
          </p:nvSpPr>
          <p:spPr bwMode="auto"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446" name="Freeform 12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7" name="Freeform 12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8" name="Oval 130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449" name="Freeform 13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AutoShape 132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451" name="AutoShape 133"/>
            <p:cNvSpPr>
              <a:spLocks noChangeArrowheads="1"/>
            </p:cNvSpPr>
            <p:nvPr/>
          </p:nvSpPr>
          <p:spPr bwMode="auto"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452" name="Oval 134"/>
            <p:cNvSpPr>
              <a:spLocks noChangeArrowheads="1"/>
            </p:cNvSpPr>
            <p:nvPr/>
          </p:nvSpPr>
          <p:spPr bwMode="auto"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453" name="Oval 135"/>
            <p:cNvSpPr>
              <a:spLocks noChangeArrowheads="1"/>
            </p:cNvSpPr>
            <p:nvPr/>
          </p:nvSpPr>
          <p:spPr bwMode="auto"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454" name="Oval 136"/>
            <p:cNvSpPr>
              <a:spLocks noChangeArrowheads="1"/>
            </p:cNvSpPr>
            <p:nvPr/>
          </p:nvSpPr>
          <p:spPr bwMode="auto"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455" name="Rectangle 137"/>
            <p:cNvSpPr>
              <a:spLocks noChangeArrowheads="1"/>
            </p:cNvSpPr>
            <p:nvPr/>
          </p:nvSpPr>
          <p:spPr bwMode="auto"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</p:grpSp>
      <p:sp>
        <p:nvSpPr>
          <p:cNvPr id="464" name="Text Box 6"/>
          <p:cNvSpPr txBox="1">
            <a:spLocks noChangeArrowheads="1"/>
          </p:cNvSpPr>
          <p:nvPr/>
        </p:nvSpPr>
        <p:spPr bwMode="auto">
          <a:xfrm>
            <a:off x="2378075" y="3444875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client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465" name="Text Box 8"/>
          <p:cNvSpPr txBox="1">
            <a:spLocks noChangeArrowheads="1"/>
          </p:cNvSpPr>
          <p:nvPr/>
        </p:nvSpPr>
        <p:spPr bwMode="auto">
          <a:xfrm>
            <a:off x="4164013" y="2851150"/>
            <a:ext cx="88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charset="0"/>
              </a:rPr>
              <a:t>proxy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charset="0"/>
              </a:rPr>
              <a:t>server</a:t>
            </a:r>
            <a:endParaRPr lang="en-US" altLang="en-US" sz="2400" dirty="0">
              <a:latin typeface="Arial" charset="0"/>
            </a:endParaRPr>
          </a:p>
        </p:txBody>
      </p:sp>
      <p:sp>
        <p:nvSpPr>
          <p:cNvPr id="466" name="Text Box 21"/>
          <p:cNvSpPr txBox="1">
            <a:spLocks noChangeArrowheads="1"/>
          </p:cNvSpPr>
          <p:nvPr/>
        </p:nvSpPr>
        <p:spPr bwMode="auto">
          <a:xfrm>
            <a:off x="2500313" y="5416550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client</a:t>
            </a:r>
            <a:endParaRPr lang="en-US" altLang="en-US" sz="2400">
              <a:latin typeface="Arial" charset="0"/>
            </a:endParaRPr>
          </a:p>
        </p:txBody>
      </p:sp>
      <p:grpSp>
        <p:nvGrpSpPr>
          <p:cNvPr id="467" name="Group 53"/>
          <p:cNvGrpSpPr>
            <a:grpSpLocks/>
          </p:cNvGrpSpPr>
          <p:nvPr/>
        </p:nvGrpSpPr>
        <p:grpSpPr bwMode="auto">
          <a:xfrm>
            <a:off x="2803525" y="4171950"/>
            <a:ext cx="1563688" cy="760413"/>
            <a:chOff x="2896" y="2580"/>
            <a:chExt cx="985" cy="479"/>
          </a:xfrm>
        </p:grpSpPr>
        <p:sp>
          <p:nvSpPr>
            <p:cNvPr id="468" name="Line 19"/>
            <p:cNvSpPr>
              <a:spLocks noChangeShapeType="1"/>
            </p:cNvSpPr>
            <p:nvPr/>
          </p:nvSpPr>
          <p:spPr bwMode="auto">
            <a:xfrm flipV="1">
              <a:off x="2998" y="2580"/>
              <a:ext cx="883" cy="47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" name="Text Box 23"/>
            <p:cNvSpPr txBox="1">
              <a:spLocks noChangeArrowheads="1"/>
            </p:cNvSpPr>
            <p:nvPr/>
          </p:nvSpPr>
          <p:spPr bwMode="auto">
            <a:xfrm rot="-1692639">
              <a:off x="2896" y="2646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charset="0"/>
                </a:rPr>
                <a:t>HTTP request</a:t>
              </a:r>
              <a:endParaRPr lang="en-US" altLang="en-US" sz="2400">
                <a:solidFill>
                  <a:srgbClr val="CC0000"/>
                </a:solidFill>
                <a:latin typeface="Arial" charset="0"/>
              </a:endParaRPr>
            </a:p>
          </p:txBody>
        </p:sp>
      </p:grpSp>
      <p:grpSp>
        <p:nvGrpSpPr>
          <p:cNvPr id="470" name="Group 54"/>
          <p:cNvGrpSpPr>
            <a:grpSpLocks/>
          </p:cNvGrpSpPr>
          <p:nvPr/>
        </p:nvGrpSpPr>
        <p:grpSpPr bwMode="auto">
          <a:xfrm>
            <a:off x="2987675" y="4259263"/>
            <a:ext cx="1604963" cy="785812"/>
            <a:chOff x="3012" y="2635"/>
            <a:chExt cx="1011" cy="495"/>
          </a:xfrm>
        </p:grpSpPr>
        <p:sp>
          <p:nvSpPr>
            <p:cNvPr id="471" name="Line 20"/>
            <p:cNvSpPr>
              <a:spLocks noChangeShapeType="1"/>
            </p:cNvSpPr>
            <p:nvPr/>
          </p:nvSpPr>
          <p:spPr bwMode="auto">
            <a:xfrm flipH="1">
              <a:off x="3030" y="2635"/>
              <a:ext cx="884" cy="49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" name="Text Box 25"/>
            <p:cNvSpPr txBox="1">
              <a:spLocks noChangeArrowheads="1"/>
            </p:cNvSpPr>
            <p:nvPr/>
          </p:nvSpPr>
          <p:spPr bwMode="auto">
            <a:xfrm rot="-1737783">
              <a:off x="3012" y="2847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charset="0"/>
                </a:rPr>
                <a:t>HTTP response</a:t>
              </a:r>
              <a:endParaRPr lang="en-US" altLang="en-US" sz="2400">
                <a:solidFill>
                  <a:srgbClr val="CC0000"/>
                </a:solidFill>
                <a:latin typeface="Arial" charset="0"/>
              </a:endParaRPr>
            </a:p>
          </p:txBody>
        </p:sp>
      </p:grpSp>
      <p:grpSp>
        <p:nvGrpSpPr>
          <p:cNvPr id="473" name="Group 49"/>
          <p:cNvGrpSpPr>
            <a:grpSpLocks/>
          </p:cNvGrpSpPr>
          <p:nvPr/>
        </p:nvGrpSpPr>
        <p:grpSpPr bwMode="auto">
          <a:xfrm>
            <a:off x="2971800" y="3200400"/>
            <a:ext cx="3251200" cy="730250"/>
            <a:chOff x="3002" y="1979"/>
            <a:chExt cx="2048" cy="460"/>
          </a:xfrm>
        </p:grpSpPr>
        <p:sp>
          <p:nvSpPr>
            <p:cNvPr id="474" name="Freeform 18"/>
            <p:cNvSpPr>
              <a:spLocks/>
            </p:cNvSpPr>
            <p:nvPr/>
          </p:nvSpPr>
          <p:spPr bwMode="auto">
            <a:xfrm>
              <a:off x="3002" y="1979"/>
              <a:ext cx="2048" cy="460"/>
            </a:xfrm>
            <a:custGeom>
              <a:avLst/>
              <a:gdLst>
                <a:gd name="T0" fmla="*/ 0 w 2048"/>
                <a:gd name="T1" fmla="*/ 2 h 460"/>
                <a:gd name="T2" fmla="*/ 1011 w 2048"/>
                <a:gd name="T3" fmla="*/ 460 h 460"/>
                <a:gd name="T4" fmla="*/ 2048 w 2048"/>
                <a:gd name="T5" fmla="*/ 0 h 460"/>
                <a:gd name="T6" fmla="*/ 0 60000 65536"/>
                <a:gd name="T7" fmla="*/ 0 60000 65536"/>
                <a:gd name="T8" fmla="*/ 0 60000 65536"/>
                <a:gd name="T9" fmla="*/ 0 w 2048"/>
                <a:gd name="T10" fmla="*/ 0 h 460"/>
                <a:gd name="T11" fmla="*/ 2048 w 2048"/>
                <a:gd name="T12" fmla="*/ 460 h 4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8" h="460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" name="Text Box 22"/>
            <p:cNvSpPr txBox="1">
              <a:spLocks noChangeArrowheads="1"/>
            </p:cNvSpPr>
            <p:nvPr/>
          </p:nvSpPr>
          <p:spPr bwMode="auto">
            <a:xfrm rot="1422049">
              <a:off x="3083" y="2006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charset="0"/>
                </a:rPr>
                <a:t>HTTP request</a:t>
              </a:r>
              <a:endParaRPr lang="en-US" altLang="en-US" sz="2400">
                <a:solidFill>
                  <a:srgbClr val="CC0000"/>
                </a:solidFill>
                <a:latin typeface="Arial" charset="0"/>
              </a:endParaRPr>
            </a:p>
          </p:txBody>
        </p:sp>
        <p:sp>
          <p:nvSpPr>
            <p:cNvPr id="476" name="Text Box 45"/>
            <p:cNvSpPr txBox="1">
              <a:spLocks noChangeArrowheads="1"/>
            </p:cNvSpPr>
            <p:nvPr/>
          </p:nvSpPr>
          <p:spPr bwMode="auto">
            <a:xfrm rot="-1419968">
              <a:off x="4114" y="2016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charset="0"/>
                </a:rPr>
                <a:t>HTTP request</a:t>
              </a:r>
              <a:endParaRPr lang="en-US" altLang="en-US" sz="2400">
                <a:solidFill>
                  <a:srgbClr val="CC0000"/>
                </a:solidFill>
                <a:latin typeface="Arial" charset="0"/>
              </a:endParaRPr>
            </a:p>
          </p:txBody>
        </p:sp>
      </p:grpSp>
      <p:sp>
        <p:nvSpPr>
          <p:cNvPr id="477" name="Text Box 47"/>
          <p:cNvSpPr txBox="1">
            <a:spLocks noChangeArrowheads="1"/>
          </p:cNvSpPr>
          <p:nvPr/>
        </p:nvSpPr>
        <p:spPr bwMode="auto">
          <a:xfrm>
            <a:off x="6205538" y="5497513"/>
            <a:ext cx="749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origin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server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478" name="Text Box 48"/>
          <p:cNvSpPr txBox="1">
            <a:spLocks noChangeArrowheads="1"/>
          </p:cNvSpPr>
          <p:nvPr/>
        </p:nvSpPr>
        <p:spPr bwMode="auto">
          <a:xfrm>
            <a:off x="6223000" y="3560763"/>
            <a:ext cx="749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origin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server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479" name="Rectangle 55"/>
          <p:cNvSpPr>
            <a:spLocks noChangeArrowheads="1"/>
          </p:cNvSpPr>
          <p:nvPr/>
        </p:nvSpPr>
        <p:spPr bwMode="auto">
          <a:xfrm>
            <a:off x="5153025" y="442595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charset="0"/>
              <a:buNone/>
            </a:pPr>
            <a:endParaRPr lang="en-US" altLang="en-US" sz="2400">
              <a:latin typeface="Comic Sans MS" charset="0"/>
            </a:endParaRPr>
          </a:p>
        </p:txBody>
      </p:sp>
      <p:pic>
        <p:nvPicPr>
          <p:cNvPr id="480" name="Picture 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988" y="2708275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1" name="Group 60"/>
          <p:cNvGrpSpPr>
            <a:grpSpLocks/>
          </p:cNvGrpSpPr>
          <p:nvPr/>
        </p:nvGrpSpPr>
        <p:grpSpPr bwMode="auto">
          <a:xfrm>
            <a:off x="2198688" y="2747963"/>
            <a:ext cx="4178300" cy="1814512"/>
            <a:chOff x="2515" y="1687"/>
            <a:chExt cx="2632" cy="1143"/>
          </a:xfrm>
        </p:grpSpPr>
        <p:sp>
          <p:nvSpPr>
            <p:cNvPr id="482" name="Freeform 44"/>
            <p:cNvSpPr>
              <a:spLocks/>
            </p:cNvSpPr>
            <p:nvPr/>
          </p:nvSpPr>
          <p:spPr bwMode="auto">
            <a:xfrm>
              <a:off x="2985" y="2026"/>
              <a:ext cx="2119" cy="476"/>
            </a:xfrm>
            <a:custGeom>
              <a:avLst/>
              <a:gdLst>
                <a:gd name="T0" fmla="*/ 2119 w 2119"/>
                <a:gd name="T1" fmla="*/ 0 h 476"/>
                <a:gd name="T2" fmla="*/ 1020 w 2119"/>
                <a:gd name="T3" fmla="*/ 476 h 476"/>
                <a:gd name="T4" fmla="*/ 0 w 2119"/>
                <a:gd name="T5" fmla="*/ 8 h 476"/>
                <a:gd name="T6" fmla="*/ 0 60000 65536"/>
                <a:gd name="T7" fmla="*/ 0 60000 65536"/>
                <a:gd name="T8" fmla="*/ 0 60000 65536"/>
                <a:gd name="T9" fmla="*/ 0 w 2119"/>
                <a:gd name="T10" fmla="*/ 0 h 476"/>
                <a:gd name="T11" fmla="*/ 2119 w 2119"/>
                <a:gd name="T12" fmla="*/ 476 h 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9" h="476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" name="Text Box 24"/>
            <p:cNvSpPr txBox="1">
              <a:spLocks noChangeArrowheads="1"/>
            </p:cNvSpPr>
            <p:nvPr/>
          </p:nvSpPr>
          <p:spPr bwMode="auto">
            <a:xfrm rot="1411598">
              <a:off x="2906" y="2244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charset="0"/>
                </a:rPr>
                <a:t>HTTP response</a:t>
              </a:r>
              <a:endParaRPr lang="en-US" altLang="en-US" sz="2400">
                <a:solidFill>
                  <a:srgbClr val="CC0000"/>
                </a:solidFill>
                <a:latin typeface="Arial" charset="0"/>
              </a:endParaRPr>
            </a:p>
          </p:txBody>
        </p:sp>
        <p:sp>
          <p:nvSpPr>
            <p:cNvPr id="484" name="Text Box 46"/>
            <p:cNvSpPr txBox="1">
              <a:spLocks noChangeArrowheads="1"/>
            </p:cNvSpPr>
            <p:nvPr/>
          </p:nvSpPr>
          <p:spPr bwMode="auto">
            <a:xfrm rot="-1415789">
              <a:off x="4136" y="2232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charset="0"/>
                </a:rPr>
                <a:t>HTTP response</a:t>
              </a:r>
              <a:endParaRPr lang="en-US" altLang="en-US" sz="2400">
                <a:solidFill>
                  <a:srgbClr val="CC0000"/>
                </a:solidFill>
                <a:latin typeface="Arial" charset="0"/>
              </a:endParaRPr>
            </a:p>
          </p:txBody>
        </p:sp>
        <p:pic>
          <p:nvPicPr>
            <p:cNvPr id="485" name="Picture 5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9" y="255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6" name="Picture 5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" y="168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87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4689475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8" name="Group 69"/>
          <p:cNvGrpSpPr>
            <a:grpSpLocks/>
          </p:cNvGrpSpPr>
          <p:nvPr/>
        </p:nvGrpSpPr>
        <p:grpSpPr bwMode="auto">
          <a:xfrm>
            <a:off x="6318250" y="4840288"/>
            <a:ext cx="433388" cy="715962"/>
            <a:chOff x="4140" y="429"/>
            <a:chExt cx="1425" cy="2396"/>
          </a:xfrm>
        </p:grpSpPr>
        <p:sp>
          <p:nvSpPr>
            <p:cNvPr id="489" name="Freeform 7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Rectangle 71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491" name="Freeform 7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7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Rectangle 74"/>
            <p:cNvSpPr>
              <a:spLocks noChangeArrowheads="1"/>
            </p:cNvSpPr>
            <p:nvPr/>
          </p:nvSpPr>
          <p:spPr bwMode="auto"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494" name="Group 7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9" name="AutoShape 76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520" name="AutoShape 77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495" name="Rectangle 78"/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496" name="Group 7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7" name="AutoShape 80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518" name="AutoShape 81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497" name="Rectangle 82"/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498" name="Rectangle 83"/>
            <p:cNvSpPr>
              <a:spLocks noChangeArrowheads="1"/>
            </p:cNvSpPr>
            <p:nvPr/>
          </p:nvSpPr>
          <p:spPr bwMode="auto"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499" name="Group 8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5" name="AutoShape 85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516" name="AutoShape 8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500" name="Freeform 8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1" name="Group 8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13" name="AutoShape 89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514" name="AutoShape 90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502" name="Rectangle 91"/>
            <p:cNvSpPr>
              <a:spLocks noChangeArrowheads="1"/>
            </p:cNvSpPr>
            <p:nvPr/>
          </p:nvSpPr>
          <p:spPr bwMode="auto"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503" name="Freeform 9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Freeform 9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Oval 94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506" name="Freeform 9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7" name="AutoShape 96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508" name="AutoShape 97"/>
            <p:cNvSpPr>
              <a:spLocks noChangeArrowheads="1"/>
            </p:cNvSpPr>
            <p:nvPr/>
          </p:nvSpPr>
          <p:spPr bwMode="auto"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509" name="Oval 98"/>
            <p:cNvSpPr>
              <a:spLocks noChangeArrowheads="1"/>
            </p:cNvSpPr>
            <p:nvPr/>
          </p:nvSpPr>
          <p:spPr bwMode="auto"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510" name="Oval 99"/>
            <p:cNvSpPr>
              <a:spLocks noChangeArrowheads="1"/>
            </p:cNvSpPr>
            <p:nvPr/>
          </p:nvSpPr>
          <p:spPr bwMode="auto"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511" name="Oval 100"/>
            <p:cNvSpPr>
              <a:spLocks noChangeArrowheads="1"/>
            </p:cNvSpPr>
            <p:nvPr/>
          </p:nvSpPr>
          <p:spPr bwMode="auto"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512" name="Rectangle 101"/>
            <p:cNvSpPr>
              <a:spLocks noChangeArrowheads="1"/>
            </p:cNvSpPr>
            <p:nvPr/>
          </p:nvSpPr>
          <p:spPr bwMode="auto"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204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2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2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" grpId="0"/>
      <p:bldP spid="465" grpId="0"/>
      <p:bldP spid="466" grpId="0"/>
      <p:bldP spid="477" grpId="0"/>
      <p:bldP spid="47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Caches (Proxy Server</a:t>
            </a:r>
            <a:r>
              <a:rPr lang="en-US" dirty="0" smtClean="0"/>
              <a:t>) – Cont.</a:t>
            </a:r>
            <a:r>
              <a:rPr lang="is-I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+mn-lt"/>
              </a:rPr>
              <a:t>A user’s browser can be configured </a:t>
            </a:r>
            <a:r>
              <a:rPr lang="en-US" dirty="0" smtClean="0">
                <a:latin typeface="+mn-lt"/>
              </a:rPr>
              <a:t>so, user’s </a:t>
            </a:r>
            <a:r>
              <a:rPr lang="en-US" dirty="0">
                <a:latin typeface="+mn-lt"/>
              </a:rPr>
              <a:t>HTTP requests are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first directed </a:t>
            </a:r>
            <a:r>
              <a:rPr lang="en-US" dirty="0">
                <a:latin typeface="+mn-lt"/>
              </a:rPr>
              <a:t>to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Web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Cache</a:t>
            </a:r>
            <a:r>
              <a:rPr lang="en-US" dirty="0">
                <a:latin typeface="+mn-lt"/>
              </a:rPr>
              <a:t>. </a:t>
            </a:r>
          </a:p>
          <a:p>
            <a:pPr algn="just"/>
            <a:r>
              <a:rPr lang="en-US" dirty="0" smtClean="0">
                <a:latin typeface="+mn-lt"/>
              </a:rPr>
              <a:t>A browser </a:t>
            </a:r>
            <a:r>
              <a:rPr lang="en-US" dirty="0">
                <a:latin typeface="+mn-lt"/>
              </a:rPr>
              <a:t>sends all HTTP requests to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cache</a:t>
            </a:r>
            <a:r>
              <a:rPr lang="en-US" dirty="0" smtClean="0">
                <a:latin typeface="+mn-lt"/>
              </a:rPr>
              <a:t>.</a:t>
            </a:r>
          </a:p>
          <a:p>
            <a:pPr algn="just"/>
            <a:r>
              <a:rPr lang="en-US" dirty="0" smtClean="0">
                <a:latin typeface="+mn-lt"/>
              </a:rPr>
              <a:t>As </a:t>
            </a:r>
            <a:r>
              <a:rPr lang="en-US" dirty="0">
                <a:latin typeface="+mn-lt"/>
              </a:rPr>
              <a:t>an example, suppose a browser is requesting the </a:t>
            </a:r>
            <a:r>
              <a:rPr lang="en-US" dirty="0" smtClean="0">
                <a:latin typeface="+mn-lt"/>
              </a:rPr>
              <a:t>object 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</a:rPr>
              <a:t>http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://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</a:rPr>
              <a:t>www.someschool.edu/campus.gif</a:t>
            </a:r>
          </a:p>
          <a:p>
            <a:pPr algn="just"/>
            <a:r>
              <a:rPr lang="en-US" dirty="0">
                <a:latin typeface="+mn-lt"/>
              </a:rPr>
              <a:t>O</a:t>
            </a:r>
            <a:r>
              <a:rPr lang="en-US" dirty="0" smtClean="0">
                <a:latin typeface="+mn-lt"/>
              </a:rPr>
              <a:t>bject </a:t>
            </a:r>
            <a:r>
              <a:rPr lang="en-US" dirty="0">
                <a:latin typeface="+mn-lt"/>
              </a:rPr>
              <a:t>in </a:t>
            </a:r>
            <a:r>
              <a:rPr lang="en-US" dirty="0" smtClean="0">
                <a:latin typeface="+mn-lt"/>
              </a:rPr>
              <a:t>cache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returns</a:t>
            </a:r>
            <a:r>
              <a:rPr lang="en-US" dirty="0" smtClean="0">
                <a:latin typeface="+mn-lt"/>
              </a:rPr>
              <a:t> to client browser.</a:t>
            </a:r>
            <a:endParaRPr lang="en-US" dirty="0">
              <a:latin typeface="+mn-lt"/>
            </a:endParaRPr>
          </a:p>
          <a:p>
            <a:pPr algn="just"/>
            <a:r>
              <a:rPr lang="en-US" dirty="0" smtClean="0">
                <a:latin typeface="+mn-lt"/>
              </a:rPr>
              <a:t>Otherwise </a:t>
            </a:r>
            <a:r>
              <a:rPr lang="en-US" dirty="0">
                <a:latin typeface="+mn-lt"/>
              </a:rPr>
              <a:t>cache requests object from origin server, then returns object to </a:t>
            </a:r>
            <a:r>
              <a:rPr lang="en-US" dirty="0" smtClean="0">
                <a:latin typeface="+mn-lt"/>
              </a:rPr>
              <a:t>client browser.</a:t>
            </a:r>
            <a:endParaRPr lang="en-US" dirty="0">
              <a:latin typeface="+mn-lt"/>
            </a:endParaRPr>
          </a:p>
          <a:p>
            <a:pPr algn="just"/>
            <a:r>
              <a:rPr lang="en-US" altLang="en-US" dirty="0" smtClean="0">
                <a:latin typeface="+mn-lt"/>
                <a:ea typeface="ＭＳ Ｐゴシック" charset="-128"/>
              </a:rPr>
              <a:t>Reduce </a:t>
            </a:r>
            <a:r>
              <a:rPr lang="en-US" altLang="en-US" dirty="0">
                <a:solidFill>
                  <a:srgbClr val="FF0000"/>
                </a:solidFill>
                <a:latin typeface="+mn-lt"/>
                <a:ea typeface="ＭＳ Ｐゴシック" charset="-128"/>
              </a:rPr>
              <a:t>response time </a:t>
            </a:r>
            <a:r>
              <a:rPr lang="en-US" altLang="en-US" dirty="0">
                <a:latin typeface="+mn-lt"/>
                <a:ea typeface="ＭＳ Ｐゴシック" charset="-128"/>
              </a:rPr>
              <a:t>for client </a:t>
            </a:r>
            <a:r>
              <a:rPr lang="en-US" altLang="en-US" dirty="0" smtClean="0">
                <a:latin typeface="+mn-lt"/>
                <a:ea typeface="ＭＳ Ｐゴシック" charset="-128"/>
              </a:rPr>
              <a:t>request.</a:t>
            </a:r>
            <a:endParaRPr lang="en-US" altLang="en-US" dirty="0">
              <a:latin typeface="+mn-lt"/>
              <a:ea typeface="ＭＳ Ｐゴシック" charset="-128"/>
            </a:endParaRPr>
          </a:p>
          <a:p>
            <a:pPr algn="just"/>
            <a:r>
              <a:rPr lang="en-US" altLang="en-US" dirty="0" smtClean="0">
                <a:latin typeface="+mn-lt"/>
                <a:ea typeface="ＭＳ Ｐゴシック" charset="-128"/>
              </a:rPr>
              <a:t>Reduce </a:t>
            </a:r>
            <a:r>
              <a:rPr lang="en-US" altLang="en-US" dirty="0">
                <a:solidFill>
                  <a:srgbClr val="FF0000"/>
                </a:solidFill>
                <a:latin typeface="+mn-lt"/>
                <a:ea typeface="ＭＳ Ｐゴシック" charset="-128"/>
              </a:rPr>
              <a:t>traffic</a:t>
            </a:r>
            <a:r>
              <a:rPr lang="en-US" altLang="en-US" dirty="0">
                <a:latin typeface="+mn-lt"/>
                <a:ea typeface="ＭＳ Ｐゴシック" charset="-128"/>
              </a:rPr>
              <a:t> on an </a:t>
            </a:r>
            <a:r>
              <a:rPr lang="en-US" altLang="en-US" dirty="0" smtClean="0">
                <a:latin typeface="+mn-lt"/>
                <a:ea typeface="ＭＳ Ｐゴシック" charset="-128"/>
              </a:rPr>
              <a:t>institution’</a:t>
            </a:r>
            <a:r>
              <a:rPr lang="en-US" altLang="ja-JP" dirty="0" smtClean="0">
                <a:latin typeface="+mn-lt"/>
                <a:ea typeface="ＭＳ Ｐゴシック" charset="-128"/>
              </a:rPr>
              <a:t>s </a:t>
            </a:r>
            <a:r>
              <a:rPr lang="en-US" altLang="ja-JP" dirty="0">
                <a:latin typeface="+mn-lt"/>
                <a:ea typeface="ＭＳ Ｐゴシック" charset="-128"/>
              </a:rPr>
              <a:t>access </a:t>
            </a:r>
            <a:r>
              <a:rPr lang="en-US" altLang="ja-JP" dirty="0" smtClean="0">
                <a:latin typeface="+mn-lt"/>
                <a:ea typeface="ＭＳ Ｐゴシック" charset="-128"/>
              </a:rPr>
              <a:t>link.</a:t>
            </a:r>
            <a:endParaRPr lang="en-US" altLang="ja-JP" dirty="0">
              <a:latin typeface="+mn-lt"/>
              <a:ea typeface="ＭＳ Ｐゴシック" charset="-128"/>
            </a:endParaRPr>
          </a:p>
          <a:p>
            <a:pPr algn="just"/>
            <a:r>
              <a:rPr lang="en-US" altLang="en-US" dirty="0">
                <a:latin typeface="+mn-lt"/>
                <a:ea typeface="ＭＳ Ｐゴシック" charset="-128"/>
              </a:rPr>
              <a:t>Internet </a:t>
            </a:r>
            <a:r>
              <a:rPr lang="en-US" altLang="en-US" dirty="0">
                <a:solidFill>
                  <a:srgbClr val="FF0000"/>
                </a:solidFill>
                <a:latin typeface="+mn-lt"/>
                <a:ea typeface="ＭＳ Ｐゴシック" charset="-128"/>
              </a:rPr>
              <a:t>dense</a:t>
            </a:r>
            <a:r>
              <a:rPr lang="en-US" altLang="en-US" dirty="0">
                <a:latin typeface="+mn-lt"/>
                <a:ea typeface="ＭＳ Ｐゴシック" charset="-128"/>
              </a:rPr>
              <a:t> with caches: </a:t>
            </a:r>
            <a:r>
              <a:rPr lang="en-US" altLang="en-US" dirty="0" smtClean="0">
                <a:latin typeface="+mn-lt"/>
                <a:ea typeface="ＭＳ Ｐゴシック" charset="-128"/>
              </a:rPr>
              <a:t>Insufficiency for </a:t>
            </a:r>
            <a:r>
              <a:rPr lang="en-US" altLang="ja-JP" dirty="0" smtClean="0">
                <a:latin typeface="+mn-lt"/>
                <a:ea typeface="ＭＳ Ｐゴシック" charset="-128"/>
              </a:rPr>
              <a:t>content </a:t>
            </a:r>
            <a:r>
              <a:rPr lang="en-US" altLang="ja-JP" dirty="0">
                <a:latin typeface="+mn-lt"/>
                <a:ea typeface="ＭＳ Ｐゴシック" charset="-128"/>
              </a:rPr>
              <a:t>providers to </a:t>
            </a:r>
            <a:r>
              <a:rPr lang="en-US" altLang="ja-JP" dirty="0">
                <a:solidFill>
                  <a:srgbClr val="FF0000"/>
                </a:solidFill>
                <a:latin typeface="+mn-lt"/>
                <a:ea typeface="ＭＳ Ｐゴシック" charset="-128"/>
              </a:rPr>
              <a:t>effectively</a:t>
            </a:r>
            <a:r>
              <a:rPr lang="en-US" altLang="ja-JP" dirty="0">
                <a:latin typeface="+mn-lt"/>
                <a:ea typeface="ＭＳ Ｐゴシック" charset="-128"/>
              </a:rPr>
              <a:t> deliver </a:t>
            </a:r>
            <a:r>
              <a:rPr lang="en-US" altLang="ja-JP" dirty="0" smtClean="0">
                <a:latin typeface="+mn-lt"/>
                <a:ea typeface="ＭＳ Ｐゴシック" charset="-128"/>
              </a:rPr>
              <a:t>content.</a:t>
            </a:r>
            <a:endParaRPr lang="en-US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2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en-IN" dirty="0"/>
              <a:t>A Network application is </a:t>
            </a:r>
            <a:r>
              <a:rPr lang="en-IN" dirty="0" smtClean="0"/>
              <a:t>an application </a:t>
            </a:r>
            <a:r>
              <a:rPr lang="en-IN" dirty="0">
                <a:solidFill>
                  <a:srgbClr val="FF0000"/>
                </a:solidFill>
              </a:rPr>
              <a:t>running on one host </a:t>
            </a:r>
            <a:r>
              <a:rPr lang="en-IN" dirty="0"/>
              <a:t>and provides a </a:t>
            </a:r>
            <a:r>
              <a:rPr lang="en-IN" dirty="0">
                <a:solidFill>
                  <a:srgbClr val="FF0000"/>
                </a:solidFill>
              </a:rPr>
              <a:t>communication</a:t>
            </a:r>
            <a:r>
              <a:rPr lang="en-IN" dirty="0"/>
              <a:t> to another application </a:t>
            </a:r>
            <a:r>
              <a:rPr lang="en-IN" dirty="0">
                <a:solidFill>
                  <a:srgbClr val="FF0000"/>
                </a:solidFill>
              </a:rPr>
              <a:t>running on a different host</a:t>
            </a:r>
            <a:r>
              <a:rPr lang="en-IN" dirty="0"/>
              <a:t>. </a:t>
            </a:r>
            <a:endParaRPr lang="en-US" dirty="0"/>
          </a:p>
          <a:p>
            <a:pPr lvl="0" algn="just"/>
            <a:r>
              <a:rPr lang="en-IN" dirty="0" smtClean="0"/>
              <a:t>A network </a:t>
            </a:r>
            <a:r>
              <a:rPr lang="en-IN" dirty="0"/>
              <a:t>application development is writing </a:t>
            </a:r>
            <a:r>
              <a:rPr lang="en-IN" dirty="0">
                <a:solidFill>
                  <a:srgbClr val="FF0000"/>
                </a:solidFill>
              </a:rPr>
              <a:t>programs</a:t>
            </a:r>
            <a:r>
              <a:rPr lang="en-IN" dirty="0"/>
              <a:t> that </a:t>
            </a:r>
            <a:r>
              <a:rPr lang="en-IN" dirty="0">
                <a:solidFill>
                  <a:srgbClr val="FF0000"/>
                </a:solidFill>
              </a:rPr>
              <a:t>run</a:t>
            </a:r>
            <a:r>
              <a:rPr lang="en-IN" dirty="0"/>
              <a:t> on different end systems and </a:t>
            </a:r>
            <a:r>
              <a:rPr lang="en-IN" dirty="0">
                <a:solidFill>
                  <a:srgbClr val="FF0000"/>
                </a:solidFill>
              </a:rPr>
              <a:t>communicate</a:t>
            </a:r>
            <a:r>
              <a:rPr lang="en-IN" dirty="0"/>
              <a:t> with each other over the network.  </a:t>
            </a:r>
            <a:endParaRPr lang="en-US" dirty="0"/>
          </a:p>
          <a:p>
            <a:pPr lvl="0" algn="just"/>
            <a:r>
              <a:rPr lang="en-IN" dirty="0"/>
              <a:t>In the Web application there are two </a:t>
            </a:r>
            <a:r>
              <a:rPr lang="en-IN" dirty="0" smtClean="0"/>
              <a:t>different programs </a:t>
            </a:r>
            <a:r>
              <a:rPr lang="en-IN" dirty="0"/>
              <a:t>that communicate with each other: </a:t>
            </a:r>
            <a:endParaRPr lang="en-IN" dirty="0" smtClean="0"/>
          </a:p>
          <a:p>
            <a:pPr lvl="1">
              <a:buClr>
                <a:schemeClr val="tx1"/>
              </a:buClr>
            </a:pPr>
            <a:r>
              <a:rPr lang="en-IN" dirty="0" smtClean="0">
                <a:solidFill>
                  <a:srgbClr val="FF0000"/>
                </a:solidFill>
              </a:rPr>
              <a:t>Browser</a:t>
            </a:r>
            <a:r>
              <a:rPr lang="en-IN" dirty="0" smtClean="0"/>
              <a:t> </a:t>
            </a:r>
            <a:r>
              <a:rPr lang="en-IN" dirty="0"/>
              <a:t>program running in the </a:t>
            </a:r>
            <a:r>
              <a:rPr lang="en-IN" dirty="0">
                <a:solidFill>
                  <a:srgbClr val="FF0000"/>
                </a:solidFill>
              </a:rPr>
              <a:t>user's</a:t>
            </a:r>
            <a:r>
              <a:rPr lang="en-IN" dirty="0"/>
              <a:t> </a:t>
            </a:r>
            <a:r>
              <a:rPr lang="en-IN" dirty="0" smtClean="0"/>
              <a:t>host.</a:t>
            </a:r>
          </a:p>
          <a:p>
            <a:pPr lvl="1">
              <a:buClr>
                <a:schemeClr val="tx1"/>
              </a:buClr>
            </a:pPr>
            <a:r>
              <a:rPr lang="en-IN" dirty="0" smtClean="0">
                <a:solidFill>
                  <a:srgbClr val="FF0000"/>
                </a:solidFill>
              </a:rPr>
              <a:t>Web </a:t>
            </a:r>
            <a:r>
              <a:rPr lang="en-IN" dirty="0">
                <a:solidFill>
                  <a:srgbClr val="FF0000"/>
                </a:solidFill>
              </a:rPr>
              <a:t>server </a:t>
            </a:r>
            <a:r>
              <a:rPr lang="en-IN" dirty="0"/>
              <a:t>program running in the </a:t>
            </a:r>
            <a:r>
              <a:rPr lang="en-IN" dirty="0">
                <a:solidFill>
                  <a:srgbClr val="FF0000"/>
                </a:solidFill>
              </a:rPr>
              <a:t>Web server </a:t>
            </a:r>
            <a:r>
              <a:rPr lang="en-IN" dirty="0"/>
              <a:t>host.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7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FTP (File Transfer Protocol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IN" dirty="0">
                <a:latin typeface="+mn-lt"/>
              </a:rPr>
              <a:t>File Transfer Protocol (FTP) is the commonly used protocol for 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exchanging files </a:t>
            </a:r>
            <a:r>
              <a:rPr lang="en-IN" dirty="0">
                <a:latin typeface="+mn-lt"/>
              </a:rPr>
              <a:t>over the Network or Internet. </a:t>
            </a:r>
            <a:endParaRPr lang="en-US" dirty="0">
              <a:latin typeface="+mn-lt"/>
            </a:endParaRPr>
          </a:p>
          <a:p>
            <a:pPr lvl="0" algn="just"/>
            <a:r>
              <a:rPr lang="en-IN" dirty="0">
                <a:latin typeface="+mn-lt"/>
              </a:rPr>
              <a:t>FTP uses the Internet's TCP/IP protocols to enable data transfer. </a:t>
            </a:r>
            <a:endParaRPr lang="en-US" dirty="0">
              <a:latin typeface="+mn-lt"/>
            </a:endParaRPr>
          </a:p>
          <a:p>
            <a:pPr lvl="0" algn="just"/>
            <a:r>
              <a:rPr lang="en-IN" dirty="0">
                <a:latin typeface="+mn-lt"/>
              </a:rPr>
              <a:t>FTP uses client-server architecture. </a:t>
            </a:r>
            <a:endParaRPr lang="en-US" dirty="0">
              <a:latin typeface="+mn-lt"/>
            </a:endParaRPr>
          </a:p>
          <a:p>
            <a:pPr lvl="0" algn="just"/>
            <a:r>
              <a:rPr lang="en-IN" dirty="0">
                <a:latin typeface="+mn-lt"/>
              </a:rPr>
              <a:t>FTP promotes sharing of files via remote computers with reliable and efficient data transfer.</a:t>
            </a:r>
            <a:endParaRPr lang="en-US" dirty="0">
              <a:latin typeface="+mn-lt"/>
            </a:endParaRPr>
          </a:p>
          <a:p>
            <a:endParaRPr lang="en-US" dirty="0"/>
          </a:p>
        </p:txBody>
      </p:sp>
      <p:pic>
        <p:nvPicPr>
          <p:cNvPr id="7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3683000"/>
            <a:ext cx="5734050" cy="26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048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 – </a:t>
            </a:r>
            <a:r>
              <a:rPr lang="en-US" dirty="0" err="1" smtClean="0"/>
              <a:t>Cont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en-US" dirty="0">
                <a:latin typeface="+mn-lt"/>
                <a:ea typeface="ＭＳ Ｐゴシック" charset="-128"/>
              </a:rPr>
              <a:t>FTP client </a:t>
            </a:r>
            <a:r>
              <a:rPr lang="en-US" altLang="en-US" dirty="0" smtClean="0">
                <a:latin typeface="+mn-lt"/>
                <a:ea typeface="ＭＳ Ｐゴシック" charset="-128"/>
              </a:rPr>
              <a:t>connect FTP </a:t>
            </a:r>
            <a:r>
              <a:rPr lang="en-US" altLang="en-US" dirty="0">
                <a:latin typeface="+mn-lt"/>
                <a:ea typeface="ＭＳ Ｐゴシック" charset="-128"/>
              </a:rPr>
              <a:t>server at port </a:t>
            </a:r>
            <a:r>
              <a:rPr lang="en-US" altLang="en-US" dirty="0" smtClean="0">
                <a:latin typeface="+mn-lt"/>
                <a:ea typeface="ＭＳ Ｐゴシック" charset="-128"/>
              </a:rPr>
              <a:t>21 </a:t>
            </a:r>
            <a:r>
              <a:rPr lang="en-US" altLang="en-US" dirty="0">
                <a:latin typeface="+mn-lt"/>
                <a:ea typeface="ＭＳ Ｐゴシック" charset="-128"/>
              </a:rPr>
              <a:t>using </a:t>
            </a:r>
            <a:r>
              <a:rPr lang="en-US" altLang="en-US" dirty="0" smtClean="0">
                <a:latin typeface="+mn-lt"/>
                <a:ea typeface="ＭＳ Ｐゴシック" charset="-128"/>
              </a:rPr>
              <a:t>TCP.</a:t>
            </a:r>
            <a:endParaRPr lang="en-US" altLang="en-US" dirty="0">
              <a:latin typeface="+mn-lt"/>
              <a:ea typeface="ＭＳ Ｐゴシック" charset="-128"/>
            </a:endParaRPr>
          </a:p>
          <a:p>
            <a:pPr algn="just"/>
            <a:r>
              <a:rPr lang="en-US" altLang="en-US" dirty="0" smtClean="0">
                <a:latin typeface="+mn-lt"/>
                <a:ea typeface="ＭＳ Ｐゴシック" charset="-128"/>
              </a:rPr>
              <a:t>FTP uses two parallel TCP connections to transfer a file,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en-US" dirty="0" smtClean="0">
                <a:solidFill>
                  <a:srgbClr val="FF0000"/>
                </a:solidFill>
                <a:latin typeface="+mn-lt"/>
                <a:ea typeface="ＭＳ Ｐゴシック" charset="-128"/>
              </a:rPr>
              <a:t>Control Connection</a:t>
            </a:r>
            <a:r>
              <a:rPr lang="en-US" altLang="en-US" dirty="0" smtClean="0">
                <a:latin typeface="+mn-lt"/>
                <a:ea typeface="ＭＳ Ｐゴシック" charset="-128"/>
              </a:rPr>
              <a:t>: Used for sending control information between two hosts.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en-US" dirty="0" smtClean="0">
                <a:solidFill>
                  <a:srgbClr val="FF0000"/>
                </a:solidFill>
                <a:latin typeface="+mn-lt"/>
                <a:ea typeface="ＭＳ Ｐゴシック" charset="-128"/>
              </a:rPr>
              <a:t>Data Connection</a:t>
            </a:r>
            <a:r>
              <a:rPr lang="en-US" altLang="en-US" dirty="0" smtClean="0">
                <a:latin typeface="+mn-lt"/>
                <a:ea typeface="ＭＳ Ｐゴシック" charset="-128"/>
              </a:rPr>
              <a:t>: To send a file.</a:t>
            </a:r>
          </a:p>
          <a:p>
            <a:pPr marL="342900" lvl="1" indent="-342900" algn="just">
              <a:buFont typeface="Wingdings" charset="2"/>
              <a:buChar char="§"/>
            </a:pPr>
            <a:r>
              <a:rPr lang="en-US" altLang="en-US" sz="2400" dirty="0" smtClean="0">
                <a:latin typeface="+mn-lt"/>
                <a:ea typeface="ＭＳ Ｐゴシック" charset="-128"/>
              </a:rPr>
              <a:t>Control Information like </a:t>
            </a:r>
            <a:r>
              <a:rPr lang="en-US" altLang="en-US" sz="2400" dirty="0">
                <a:latin typeface="+mn-lt"/>
                <a:ea typeface="ＭＳ Ｐゴシック" charset="-128"/>
              </a:rPr>
              <a:t>u</a:t>
            </a:r>
            <a:r>
              <a:rPr lang="en-US" altLang="en-US" sz="2400" dirty="0" smtClean="0">
                <a:latin typeface="+mn-lt"/>
                <a:ea typeface="ＭＳ Ｐゴシック" charset="-128"/>
              </a:rPr>
              <a:t>ser </a:t>
            </a:r>
            <a:r>
              <a:rPr lang="en-US" altLang="en-US" sz="2400" dirty="0">
                <a:latin typeface="+mn-lt"/>
                <a:ea typeface="ＭＳ Ｐゴシック" charset="-128"/>
              </a:rPr>
              <a:t>identification, password, commands to change remote </a:t>
            </a:r>
            <a:r>
              <a:rPr lang="en-US" altLang="en-US" sz="2400" dirty="0" smtClean="0">
                <a:latin typeface="+mn-lt"/>
                <a:ea typeface="ＭＳ Ｐゴシック" charset="-128"/>
              </a:rPr>
              <a:t>directory, commands to “put” and “get” files</a:t>
            </a:r>
          </a:p>
          <a:p>
            <a:pPr algn="just"/>
            <a:r>
              <a:rPr lang="en-US" altLang="en-US" dirty="0" smtClean="0">
                <a:latin typeface="+mn-lt"/>
                <a:ea typeface="ＭＳ Ｐゴシック" charset="-128"/>
              </a:rPr>
              <a:t>Client will </a:t>
            </a:r>
            <a:r>
              <a:rPr lang="en-US" altLang="en-US" dirty="0">
                <a:latin typeface="+mn-lt"/>
                <a:ea typeface="ＭＳ Ｐゴシック" charset="-128"/>
              </a:rPr>
              <a:t>browses </a:t>
            </a:r>
            <a:r>
              <a:rPr lang="en-US" altLang="en-US" dirty="0">
                <a:solidFill>
                  <a:srgbClr val="FF0000"/>
                </a:solidFill>
                <a:latin typeface="+mn-lt"/>
                <a:ea typeface="ＭＳ Ｐゴシック" charset="-128"/>
              </a:rPr>
              <a:t>remote </a:t>
            </a:r>
            <a:r>
              <a:rPr lang="en-US" altLang="en-US" dirty="0" smtClean="0">
                <a:solidFill>
                  <a:srgbClr val="FF0000"/>
                </a:solidFill>
                <a:latin typeface="+mn-lt"/>
                <a:ea typeface="ＭＳ Ｐゴシック" charset="-128"/>
              </a:rPr>
              <a:t>file directory</a:t>
            </a:r>
            <a:r>
              <a:rPr lang="en-US" altLang="en-US" dirty="0">
                <a:latin typeface="+mn-lt"/>
                <a:ea typeface="ＭＳ Ｐゴシック" charset="-128"/>
              </a:rPr>
              <a:t>, </a:t>
            </a:r>
            <a:r>
              <a:rPr lang="en-US" altLang="en-US" dirty="0" smtClean="0">
                <a:latin typeface="+mn-lt"/>
                <a:ea typeface="ＭＳ Ｐゴシック" charset="-128"/>
              </a:rPr>
              <a:t>sends </a:t>
            </a:r>
            <a:r>
              <a:rPr lang="en-US" altLang="en-US" dirty="0">
                <a:latin typeface="+mn-lt"/>
                <a:ea typeface="ＭＳ Ｐゴシック" charset="-128"/>
              </a:rPr>
              <a:t>commands over control </a:t>
            </a:r>
            <a:r>
              <a:rPr lang="en-US" altLang="en-US" dirty="0" smtClean="0">
                <a:latin typeface="+mn-lt"/>
                <a:ea typeface="ＭＳ Ｐゴシック" charset="-128"/>
              </a:rPr>
              <a:t>connection.</a:t>
            </a:r>
            <a:endParaRPr lang="en-US" altLang="en-US" dirty="0">
              <a:latin typeface="+mn-lt"/>
              <a:ea typeface="ＭＳ Ｐゴシック" charset="-128"/>
            </a:endParaRPr>
          </a:p>
          <a:p>
            <a:pPr algn="just">
              <a:buSzPct val="75000"/>
            </a:pPr>
            <a:r>
              <a:rPr lang="en-US" altLang="en-US" dirty="0" smtClean="0">
                <a:latin typeface="+mn-lt"/>
              </a:rPr>
              <a:t>FTP </a:t>
            </a:r>
            <a:r>
              <a:rPr lang="en-US" altLang="en-US" dirty="0">
                <a:latin typeface="+mn-lt"/>
              </a:rPr>
              <a:t>server maintains </a:t>
            </a:r>
            <a:r>
              <a:rPr lang="ja-JP" altLang="en-US" dirty="0">
                <a:latin typeface="+mn-lt"/>
              </a:rPr>
              <a:t>“</a:t>
            </a:r>
            <a:r>
              <a:rPr lang="en-US" altLang="ja-JP" dirty="0">
                <a:solidFill>
                  <a:srgbClr val="FF0000"/>
                </a:solidFill>
                <a:latin typeface="+mn-lt"/>
              </a:rPr>
              <a:t>state</a:t>
            </a:r>
            <a:r>
              <a:rPr lang="ja-JP" altLang="en-US" dirty="0" smtClean="0">
                <a:latin typeface="+mn-lt"/>
              </a:rPr>
              <a:t>”</a:t>
            </a:r>
            <a:r>
              <a:rPr lang="en-US" altLang="ja-JP" dirty="0" smtClean="0">
                <a:latin typeface="+mn-lt"/>
              </a:rPr>
              <a:t> </a:t>
            </a:r>
          </a:p>
          <a:p>
            <a:pPr marL="368300" indent="0" algn="just">
              <a:buSzPct val="75000"/>
              <a:buNone/>
            </a:pPr>
            <a:r>
              <a:rPr lang="en-US" altLang="ja-JP" dirty="0" smtClean="0">
                <a:latin typeface="+mn-lt"/>
              </a:rPr>
              <a:t>about user like </a:t>
            </a:r>
            <a:r>
              <a:rPr lang="en-US" altLang="ja-JP" dirty="0">
                <a:latin typeface="+mn-lt"/>
              </a:rPr>
              <a:t>current directory, </a:t>
            </a:r>
            <a:endParaRPr lang="en-US" altLang="ja-JP" dirty="0" smtClean="0">
              <a:latin typeface="+mn-lt"/>
            </a:endParaRPr>
          </a:p>
          <a:p>
            <a:pPr marL="368300" indent="0" algn="just">
              <a:buSzPct val="75000"/>
              <a:buNone/>
            </a:pPr>
            <a:r>
              <a:rPr lang="en-US" altLang="ja-JP" dirty="0" smtClean="0">
                <a:latin typeface="+mn-lt"/>
              </a:rPr>
              <a:t>earlier authentication.</a:t>
            </a:r>
          </a:p>
          <a:p>
            <a:pPr algn="just">
              <a:buSzPct val="75000"/>
            </a:pPr>
            <a:endParaRPr lang="en-US" altLang="ja-JP" dirty="0">
              <a:solidFill>
                <a:srgbClr val="FF0000"/>
              </a:solidFill>
              <a:latin typeface="+mn-lt"/>
            </a:endParaRPr>
          </a:p>
          <a:p>
            <a:pPr algn="just"/>
            <a:endParaRPr lang="en-US" dirty="0">
              <a:latin typeface="+mn-lt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4604084" y="4572000"/>
            <a:ext cx="4019550" cy="1657350"/>
            <a:chOff x="4909887" y="4743450"/>
            <a:chExt cx="4019550" cy="1657350"/>
          </a:xfrm>
        </p:grpSpPr>
        <p:sp>
          <p:nvSpPr>
            <p:cNvPr id="45" name="Text Box 15"/>
            <p:cNvSpPr txBox="1">
              <a:spLocks noChangeArrowheads="1"/>
            </p:cNvSpPr>
            <p:nvPr/>
          </p:nvSpPr>
          <p:spPr bwMode="auto">
            <a:xfrm>
              <a:off x="5092449" y="5803900"/>
              <a:ext cx="717550" cy="58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FTP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client</a:t>
              </a:r>
            </a:p>
          </p:txBody>
        </p:sp>
        <p:sp>
          <p:nvSpPr>
            <p:cNvPr id="46" name="Text Box 16"/>
            <p:cNvSpPr txBox="1">
              <a:spLocks noChangeArrowheads="1"/>
            </p:cNvSpPr>
            <p:nvPr/>
          </p:nvSpPr>
          <p:spPr bwMode="auto">
            <a:xfrm>
              <a:off x="8110287" y="5813425"/>
              <a:ext cx="819150" cy="58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FTP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server</a:t>
              </a:r>
            </a:p>
          </p:txBody>
        </p:sp>
        <p:sp>
          <p:nvSpPr>
            <p:cNvPr id="47" name="Line 17"/>
            <p:cNvSpPr>
              <a:spLocks noChangeShapeType="1"/>
            </p:cNvSpPr>
            <p:nvPr/>
          </p:nvSpPr>
          <p:spPr bwMode="auto">
            <a:xfrm>
              <a:off x="5762374" y="5281613"/>
              <a:ext cx="2562225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8"/>
            <p:cNvSpPr>
              <a:spLocks noChangeShapeType="1"/>
            </p:cNvSpPr>
            <p:nvPr/>
          </p:nvSpPr>
          <p:spPr bwMode="auto">
            <a:xfrm flipV="1">
              <a:off x="5781424" y="5595938"/>
              <a:ext cx="2562225" cy="952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9"/>
            <p:cNvSpPr txBox="1">
              <a:spLocks noChangeArrowheads="1"/>
            </p:cNvSpPr>
            <p:nvPr/>
          </p:nvSpPr>
          <p:spPr bwMode="auto">
            <a:xfrm>
              <a:off x="5833812" y="4743450"/>
              <a:ext cx="2409825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solidFill>
                    <a:srgbClr val="CC0000"/>
                  </a:solidFill>
                  <a:latin typeface="Arial" charset="0"/>
                </a:rPr>
                <a:t>TCP control connection,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solidFill>
                    <a:srgbClr val="CC0000"/>
                  </a:solidFill>
                  <a:latin typeface="Arial" charset="0"/>
                </a:rPr>
                <a:t>server port 21</a:t>
              </a:r>
              <a:endParaRPr lang="en-US" altLang="en-US" sz="2400" i="1" dirty="0">
                <a:solidFill>
                  <a:srgbClr val="CC0000"/>
                </a:solidFill>
                <a:latin typeface="Arial" charset="0"/>
              </a:endParaRPr>
            </a:p>
          </p:txBody>
        </p:sp>
        <p:sp>
          <p:nvSpPr>
            <p:cNvPr id="50" name="Text Box 20"/>
            <p:cNvSpPr txBox="1">
              <a:spLocks noChangeArrowheads="1"/>
            </p:cNvSpPr>
            <p:nvPr/>
          </p:nvSpPr>
          <p:spPr bwMode="auto">
            <a:xfrm>
              <a:off x="5808412" y="5670550"/>
              <a:ext cx="2409825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CC0000"/>
                  </a:solidFill>
                  <a:latin typeface="Arial" charset="0"/>
                </a:rPr>
                <a:t>TCP data connection,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CC0000"/>
                  </a:solidFill>
                  <a:latin typeface="Arial" charset="0"/>
                </a:rPr>
                <a:t>server port 20</a:t>
              </a:r>
              <a:endParaRPr lang="en-US" altLang="en-US" sz="2400" i="1">
                <a:solidFill>
                  <a:srgbClr val="CC0000"/>
                </a:solidFill>
                <a:latin typeface="Arial" charset="0"/>
              </a:endParaRPr>
            </a:p>
          </p:txBody>
        </p:sp>
        <p:grpSp>
          <p:nvGrpSpPr>
            <p:cNvPr id="52" name="Group 32"/>
            <p:cNvGrpSpPr>
              <a:grpSpLocks/>
            </p:cNvGrpSpPr>
            <p:nvPr/>
          </p:nvGrpSpPr>
          <p:grpSpPr bwMode="auto">
            <a:xfrm>
              <a:off x="8383337" y="4945063"/>
              <a:ext cx="444500" cy="728662"/>
              <a:chOff x="4140" y="429"/>
              <a:chExt cx="1425" cy="2396"/>
            </a:xfrm>
          </p:grpSpPr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34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8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55" name="Freeform 35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36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37"/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5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grpSp>
            <p:nvGrpSpPr>
              <p:cNvPr id="58" name="Group 38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3" name="AutoShape 39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charset="0"/>
                    <a:buNone/>
                  </a:pPr>
                  <a:endParaRPr lang="en-US" altLang="en-US" sz="2000">
                    <a:latin typeface="Arial" charset="0"/>
                  </a:endParaRPr>
                </a:p>
              </p:txBody>
            </p:sp>
            <p:sp>
              <p:nvSpPr>
                <p:cNvPr id="84" name="AutoShape 40"/>
                <p:cNvSpPr>
                  <a:spLocks noChangeArrowheads="1"/>
                </p:cNvSpPr>
                <p:nvPr/>
              </p:nvSpPr>
              <p:spPr bwMode="auto">
                <a:xfrm>
                  <a:off x="635" y="2584"/>
                  <a:ext cx="686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charset="0"/>
                    <a:buNone/>
                  </a:pPr>
                  <a:endParaRPr lang="en-US" altLang="en-US" sz="2000">
                    <a:latin typeface="Arial" charset="0"/>
                  </a:endParaRPr>
                </a:p>
              </p:txBody>
            </p:sp>
          </p:grpSp>
          <p:sp>
            <p:nvSpPr>
              <p:cNvPr id="59" name="Rectangle 41"/>
              <p:cNvSpPr>
                <a:spLocks noChangeArrowheads="1"/>
              </p:cNvSpPr>
              <p:nvPr/>
            </p:nvSpPr>
            <p:spPr bwMode="auto">
              <a:xfrm>
                <a:off x="4227" y="1019"/>
                <a:ext cx="595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grpSp>
            <p:nvGrpSpPr>
              <p:cNvPr id="60" name="Group 42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1" name="AutoShape 43"/>
                <p:cNvSpPr>
                  <a:spLocks noChangeArrowheads="1"/>
                </p:cNvSpPr>
                <p:nvPr/>
              </p:nvSpPr>
              <p:spPr bwMode="auto">
                <a:xfrm>
                  <a:off x="612" y="2567"/>
                  <a:ext cx="724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charset="0"/>
                    <a:buNone/>
                  </a:pPr>
                  <a:endParaRPr lang="en-US" altLang="en-US" sz="2000">
                    <a:latin typeface="Arial" charset="0"/>
                  </a:endParaRPr>
                </a:p>
              </p:txBody>
            </p:sp>
            <p:sp>
              <p:nvSpPr>
                <p:cNvPr id="82" name="AutoShape 44"/>
                <p:cNvSpPr>
                  <a:spLocks noChangeArrowheads="1"/>
                </p:cNvSpPr>
                <p:nvPr/>
              </p:nvSpPr>
              <p:spPr bwMode="auto">
                <a:xfrm>
                  <a:off x="631" y="2583"/>
                  <a:ext cx="68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charset="0"/>
                    <a:buNone/>
                  </a:pPr>
                  <a:endParaRPr lang="en-US" altLang="en-US" sz="2000">
                    <a:latin typeface="Arial" charset="0"/>
                  </a:endParaRPr>
                </a:p>
              </p:txBody>
            </p:sp>
          </p:grpSp>
          <p:sp>
            <p:nvSpPr>
              <p:cNvPr id="61" name="Rectangle 45"/>
              <p:cNvSpPr>
                <a:spLocks noChangeArrowheads="1"/>
              </p:cNvSpPr>
              <p:nvPr/>
            </p:nvSpPr>
            <p:spPr bwMode="auto">
              <a:xfrm>
                <a:off x="4216" y="1358"/>
                <a:ext cx="595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62" name="Rectangle 46"/>
              <p:cNvSpPr>
                <a:spLocks noChangeArrowheads="1"/>
              </p:cNvSpPr>
              <p:nvPr/>
            </p:nvSpPr>
            <p:spPr bwMode="auto">
              <a:xfrm>
                <a:off x="4227" y="1656"/>
                <a:ext cx="595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grpSp>
            <p:nvGrpSpPr>
              <p:cNvPr id="63" name="Group 47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9" name="AutoShape 48"/>
                <p:cNvSpPr>
                  <a:spLocks noChangeArrowheads="1"/>
                </p:cNvSpPr>
                <p:nvPr/>
              </p:nvSpPr>
              <p:spPr bwMode="auto">
                <a:xfrm>
                  <a:off x="615" y="2570"/>
                  <a:ext cx="723" cy="1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charset="0"/>
                    <a:buNone/>
                  </a:pPr>
                  <a:endParaRPr lang="en-US" altLang="en-US" sz="2000">
                    <a:latin typeface="Arial" charset="0"/>
                  </a:endParaRPr>
                </a:p>
              </p:txBody>
            </p:sp>
            <p:sp>
              <p:nvSpPr>
                <p:cNvPr id="80" name="AutoShape 49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5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charset="0"/>
                    <a:buNone/>
                  </a:pPr>
                  <a:endParaRPr lang="en-US" altLang="en-US" sz="2000">
                    <a:latin typeface="Arial" charset="0"/>
                  </a:endParaRPr>
                </a:p>
              </p:txBody>
            </p:sp>
          </p:grpSp>
          <p:sp>
            <p:nvSpPr>
              <p:cNvPr id="64" name="Freeform 50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5" name="Group 51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7" name="AutoShape 52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3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charset="0"/>
                    <a:buNone/>
                  </a:pPr>
                  <a:endParaRPr lang="en-US" altLang="en-US" sz="2000">
                    <a:latin typeface="Arial" charset="0"/>
                  </a:endParaRPr>
                </a:p>
              </p:txBody>
            </p:sp>
            <p:sp>
              <p:nvSpPr>
                <p:cNvPr id="78" name="AutoShape 53"/>
                <p:cNvSpPr>
                  <a:spLocks noChangeArrowheads="1"/>
                </p:cNvSpPr>
                <p:nvPr/>
              </p:nvSpPr>
              <p:spPr bwMode="auto">
                <a:xfrm>
                  <a:off x="635" y="2584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charset="0"/>
                    <a:buNone/>
                  </a:pPr>
                  <a:endParaRPr lang="en-US" altLang="en-US" sz="2000">
                    <a:latin typeface="Arial" charset="0"/>
                  </a:endParaRPr>
                </a:p>
              </p:txBody>
            </p:sp>
          </p:grpSp>
          <p:sp>
            <p:nvSpPr>
              <p:cNvPr id="66" name="Rectangle 54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6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67" name="Freeform 55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56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Oval 57"/>
              <p:cNvSpPr>
                <a:spLocks noChangeArrowheads="1"/>
              </p:cNvSpPr>
              <p:nvPr/>
            </p:nvSpPr>
            <p:spPr bwMode="auto">
              <a:xfrm>
                <a:off x="5519" y="2611"/>
                <a:ext cx="46" cy="9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70" name="Freeform 58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AutoShape 59"/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201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72" name="AutoShape 60"/>
              <p:cNvSpPr>
                <a:spLocks noChangeArrowheads="1"/>
              </p:cNvSpPr>
              <p:nvPr/>
            </p:nvSpPr>
            <p:spPr bwMode="auto">
              <a:xfrm>
                <a:off x="4206" y="2710"/>
                <a:ext cx="1069" cy="8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73" name="Oval 61"/>
              <p:cNvSpPr>
                <a:spLocks noChangeArrowheads="1"/>
              </p:cNvSpPr>
              <p:nvPr/>
            </p:nvSpPr>
            <p:spPr bwMode="auto">
              <a:xfrm>
                <a:off x="4308" y="2381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74" name="Oval 62"/>
              <p:cNvSpPr>
                <a:spLocks noChangeArrowheads="1"/>
              </p:cNvSpPr>
              <p:nvPr/>
            </p:nvSpPr>
            <p:spPr bwMode="auto">
              <a:xfrm>
                <a:off x="4486" y="2387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75" name="Oval 63"/>
              <p:cNvSpPr>
                <a:spLocks noChangeArrowheads="1"/>
              </p:cNvSpPr>
              <p:nvPr/>
            </p:nvSpPr>
            <p:spPr bwMode="auto">
              <a:xfrm>
                <a:off x="4664" y="2381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76" name="Rectangle 64"/>
              <p:cNvSpPr>
                <a:spLocks noChangeArrowheads="1"/>
              </p:cNvSpPr>
              <p:nvPr/>
            </p:nvSpPr>
            <p:spPr bwMode="auto">
              <a:xfrm>
                <a:off x="5061" y="1833"/>
                <a:ext cx="87" cy="76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grpSp>
          <p:nvGrpSpPr>
            <p:cNvPr id="85" name="Group 65"/>
            <p:cNvGrpSpPr>
              <a:grpSpLocks/>
            </p:cNvGrpSpPr>
            <p:nvPr/>
          </p:nvGrpSpPr>
          <p:grpSpPr bwMode="auto">
            <a:xfrm>
              <a:off x="4909887" y="4935538"/>
              <a:ext cx="873125" cy="893762"/>
              <a:chOff x="-44" y="1473"/>
              <a:chExt cx="981" cy="1105"/>
            </a:xfrm>
          </p:grpSpPr>
          <p:pic>
            <p:nvPicPr>
              <p:cNvPr id="86" name="Picture 6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7" name="Freeform 6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673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Electronic Mail (Email)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Email is an </a:t>
            </a:r>
            <a:r>
              <a:rPr lang="en-IN" dirty="0">
                <a:solidFill>
                  <a:srgbClr val="FF0000"/>
                </a:solidFill>
              </a:rPr>
              <a:t>asynchronous communication </a:t>
            </a:r>
            <a:r>
              <a:rPr lang="en-IN" dirty="0"/>
              <a:t>medium in which people send and read messages as convenient for </a:t>
            </a:r>
            <a:r>
              <a:rPr lang="en-IN" dirty="0" smtClean="0"/>
              <a:t>them</a:t>
            </a:r>
            <a:r>
              <a:rPr lang="en-US" dirty="0" smtClean="0"/>
              <a:t>.</a:t>
            </a:r>
            <a:endParaRPr lang="en-US" dirty="0"/>
          </a:p>
          <a:p>
            <a:pPr lvl="0" algn="just"/>
            <a:r>
              <a:rPr lang="en-IN" dirty="0" smtClean="0"/>
              <a:t>Modern </a:t>
            </a:r>
            <a:r>
              <a:rPr lang="en-IN" dirty="0"/>
              <a:t>E</a:t>
            </a:r>
            <a:r>
              <a:rPr lang="en-IN" dirty="0" smtClean="0"/>
              <a:t>mail </a:t>
            </a:r>
            <a:r>
              <a:rPr lang="en-IN" dirty="0"/>
              <a:t>has many </a:t>
            </a:r>
            <a:r>
              <a:rPr lang="en-IN" dirty="0">
                <a:solidFill>
                  <a:srgbClr val="FF0000"/>
                </a:solidFill>
              </a:rPr>
              <a:t>powerful </a:t>
            </a:r>
            <a:r>
              <a:rPr lang="en-IN" dirty="0" smtClean="0">
                <a:solidFill>
                  <a:srgbClr val="FF0000"/>
                </a:solidFill>
              </a:rPr>
              <a:t>features</a:t>
            </a:r>
            <a:r>
              <a:rPr lang="en-IN" dirty="0"/>
              <a:t> </a:t>
            </a:r>
            <a:r>
              <a:rPr lang="en-IN" dirty="0" smtClean="0"/>
              <a:t>like: </a:t>
            </a:r>
          </a:p>
          <a:p>
            <a:pPr lvl="1" algn="just"/>
            <a:r>
              <a:rPr lang="en-IN" dirty="0" smtClean="0"/>
              <a:t>A messages </a:t>
            </a:r>
            <a:r>
              <a:rPr lang="en-IN" dirty="0"/>
              <a:t>with </a:t>
            </a:r>
            <a:r>
              <a:rPr lang="en-IN" dirty="0" smtClean="0"/>
              <a:t>attachments</a:t>
            </a:r>
          </a:p>
          <a:p>
            <a:pPr lvl="1" algn="just"/>
            <a:r>
              <a:rPr lang="en-IN" dirty="0" smtClean="0"/>
              <a:t>Hyperlinks </a:t>
            </a:r>
          </a:p>
          <a:p>
            <a:pPr lvl="1" algn="just"/>
            <a:r>
              <a:rPr lang="en-IN" dirty="0" smtClean="0"/>
              <a:t>HTML-formatted text</a:t>
            </a:r>
          </a:p>
          <a:p>
            <a:pPr lvl="1" algn="just"/>
            <a:r>
              <a:rPr lang="en-IN" dirty="0"/>
              <a:t>E</a:t>
            </a:r>
            <a:r>
              <a:rPr lang="en-IN" dirty="0" smtClean="0"/>
              <a:t>mbedded photos</a:t>
            </a:r>
          </a:p>
          <a:p>
            <a:pPr algn="just"/>
            <a:r>
              <a:rPr lang="en-IN" dirty="0"/>
              <a:t>Email is fast, easy to distribute, and inexpensive. </a:t>
            </a:r>
            <a:endParaRPr lang="en-IN" dirty="0" smtClean="0"/>
          </a:p>
          <a:p>
            <a:pPr lvl="0"/>
            <a:r>
              <a:rPr lang="en-IN" dirty="0"/>
              <a:t>Email has three major components 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en-IN" dirty="0"/>
              <a:t>U</a:t>
            </a:r>
            <a:r>
              <a:rPr lang="en-IN" dirty="0" smtClean="0"/>
              <a:t>ser </a:t>
            </a:r>
            <a:r>
              <a:rPr lang="en-IN" dirty="0"/>
              <a:t>agents 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en-IN" dirty="0"/>
              <a:t>M</a:t>
            </a:r>
            <a:r>
              <a:rPr lang="en-IN" dirty="0" smtClean="0"/>
              <a:t>ail </a:t>
            </a:r>
            <a:r>
              <a:rPr lang="en-IN" dirty="0"/>
              <a:t>servers 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en-IN" dirty="0"/>
              <a:t>Simple Mail Transfer Protocol (SMTP)</a:t>
            </a:r>
            <a:endParaRPr lang="en-US" dirty="0"/>
          </a:p>
          <a:p>
            <a:pPr lvl="0"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4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Email - </a:t>
            </a:r>
            <a:r>
              <a:rPr lang="en-IN" dirty="0" err="1" smtClean="0"/>
              <a:t>Cont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en-US" sz="3400" b="1" dirty="0" smtClean="0">
                <a:solidFill>
                  <a:srgbClr val="CC0000"/>
                </a:solidFill>
                <a:ea typeface="ＭＳ Ｐゴシック" charset="-128"/>
              </a:rPr>
              <a:t>User </a:t>
            </a:r>
            <a:r>
              <a:rPr lang="en-US" altLang="en-US" sz="3400" b="1" dirty="0">
                <a:solidFill>
                  <a:srgbClr val="CC0000"/>
                </a:solidFill>
                <a:ea typeface="ＭＳ Ｐゴシック" charset="-128"/>
              </a:rPr>
              <a:t>Agent</a:t>
            </a:r>
          </a:p>
          <a:p>
            <a:pPr lvl="0" algn="just">
              <a:spcBef>
                <a:spcPts val="600"/>
              </a:spcBef>
            </a:pPr>
            <a:r>
              <a:rPr lang="en-IN" sz="2900" dirty="0"/>
              <a:t>User agents allow users to read, reply to, forward, save, and compose messages.</a:t>
            </a:r>
            <a:endParaRPr lang="en-US" sz="2900" dirty="0"/>
          </a:p>
          <a:p>
            <a:pPr lvl="0" algn="just">
              <a:spcBef>
                <a:spcPts val="600"/>
              </a:spcBef>
            </a:pPr>
            <a:r>
              <a:rPr lang="en-US" sz="2900" dirty="0" smtClean="0"/>
              <a:t>E</a:t>
            </a:r>
            <a:r>
              <a:rPr lang="en-IN" sz="2900" dirty="0" smtClean="0"/>
              <a:t>.g. Microsoft </a:t>
            </a:r>
            <a:r>
              <a:rPr lang="en-IN" sz="2900" dirty="0"/>
              <a:t>Outlook and Apple </a:t>
            </a:r>
            <a:r>
              <a:rPr lang="en-IN" sz="2900" dirty="0" smtClean="0"/>
              <a:t>Mail.</a:t>
            </a:r>
            <a:endParaRPr lang="en-US" sz="2900" dirty="0" smtClean="0"/>
          </a:p>
          <a:p>
            <a:pPr>
              <a:spcBef>
                <a:spcPts val="600"/>
              </a:spcBef>
              <a:buNone/>
            </a:pPr>
            <a:r>
              <a:rPr lang="en-US" altLang="en-US" sz="3400" b="1" dirty="0" smtClean="0">
                <a:solidFill>
                  <a:srgbClr val="CC0000"/>
                </a:solidFill>
                <a:ea typeface="ＭＳ Ｐゴシック" charset="-128"/>
              </a:rPr>
              <a:t>Mail servers:</a:t>
            </a:r>
          </a:p>
          <a:p>
            <a:pPr algn="just">
              <a:spcBef>
                <a:spcPts val="600"/>
              </a:spcBef>
            </a:pPr>
            <a:r>
              <a:rPr lang="en-US" altLang="en-US" sz="2900" dirty="0" smtClean="0">
                <a:solidFill>
                  <a:srgbClr val="CC0000"/>
                </a:solidFill>
                <a:ea typeface="ＭＳ Ｐゴシック" charset="-128"/>
              </a:rPr>
              <a:t>A mailbox</a:t>
            </a:r>
            <a:r>
              <a:rPr lang="en-US" altLang="en-US" sz="2900" dirty="0" smtClean="0">
                <a:ea typeface="ＭＳ Ｐゴシック" charset="-128"/>
              </a:rPr>
              <a:t> </a:t>
            </a:r>
            <a:r>
              <a:rPr lang="en-US" altLang="en-US" sz="2900" dirty="0">
                <a:ea typeface="ＭＳ Ｐゴシック" charset="-128"/>
              </a:rPr>
              <a:t>contains incoming messages for </a:t>
            </a:r>
            <a:r>
              <a:rPr lang="en-US" altLang="en-US" sz="2900" dirty="0" smtClean="0">
                <a:ea typeface="ＭＳ Ｐゴシック" charset="-128"/>
              </a:rPr>
              <a:t>user.</a:t>
            </a:r>
            <a:endParaRPr lang="en-US" altLang="en-US" sz="2900" dirty="0">
              <a:ea typeface="ＭＳ Ｐゴシック" charset="-128"/>
            </a:endParaRPr>
          </a:p>
          <a:p>
            <a:pPr algn="just">
              <a:spcBef>
                <a:spcPts val="600"/>
              </a:spcBef>
            </a:pPr>
            <a:r>
              <a:rPr lang="en-US" altLang="en-US" sz="2900" dirty="0" smtClean="0">
                <a:solidFill>
                  <a:srgbClr val="CC0000"/>
                </a:solidFill>
                <a:ea typeface="ＭＳ Ｐゴシック" charset="-128"/>
              </a:rPr>
              <a:t>A message </a:t>
            </a:r>
            <a:r>
              <a:rPr lang="en-US" altLang="en-US" sz="2900" dirty="0">
                <a:solidFill>
                  <a:srgbClr val="CC0000"/>
                </a:solidFill>
                <a:ea typeface="ＭＳ Ｐゴシック" charset="-128"/>
              </a:rPr>
              <a:t>queue</a:t>
            </a:r>
            <a:r>
              <a:rPr lang="en-US" altLang="en-US" sz="2900" dirty="0">
                <a:ea typeface="ＭＳ Ｐゴシック" charset="-128"/>
              </a:rPr>
              <a:t> of outgoing (to be sent) mail </a:t>
            </a:r>
            <a:r>
              <a:rPr lang="en-US" altLang="en-US" sz="2900" dirty="0" smtClean="0">
                <a:ea typeface="ＭＳ Ｐゴシック" charset="-128"/>
              </a:rPr>
              <a:t>messages.</a:t>
            </a:r>
            <a:endParaRPr lang="en-US" altLang="en-US" sz="2900" dirty="0">
              <a:ea typeface="ＭＳ Ｐゴシック" charset="-128"/>
            </a:endParaRPr>
          </a:p>
          <a:p>
            <a:pPr algn="just">
              <a:spcBef>
                <a:spcPts val="600"/>
              </a:spcBef>
            </a:pPr>
            <a:r>
              <a:rPr lang="en-US" altLang="en-US" sz="2900" dirty="0">
                <a:solidFill>
                  <a:srgbClr val="CC0000"/>
                </a:solidFill>
                <a:ea typeface="ＭＳ Ｐゴシック" charset="-128"/>
              </a:rPr>
              <a:t>SMTP </a:t>
            </a:r>
            <a:r>
              <a:rPr lang="en-US" altLang="en-US" sz="2900" dirty="0" smtClean="0">
                <a:ea typeface="ＭＳ Ｐゴシック" charset="-128"/>
              </a:rPr>
              <a:t>is principal application layer protocol </a:t>
            </a:r>
            <a:r>
              <a:rPr lang="en-US" altLang="en-US" sz="2900" dirty="0">
                <a:ea typeface="ＭＳ Ｐゴシック" charset="-128"/>
              </a:rPr>
              <a:t>between mail servers to send email </a:t>
            </a:r>
            <a:r>
              <a:rPr lang="en-US" altLang="en-US" sz="2900" dirty="0" smtClean="0">
                <a:ea typeface="ＭＳ Ｐゴシック" charset="-128"/>
              </a:rPr>
              <a:t>messages.</a:t>
            </a:r>
            <a:endParaRPr lang="en-US" altLang="en-US" sz="2900" dirty="0">
              <a:ea typeface="ＭＳ Ｐゴシック" charset="-128"/>
            </a:endParaRPr>
          </a:p>
          <a:p>
            <a:pPr lvl="1" algn="just">
              <a:spcBef>
                <a:spcPts val="600"/>
              </a:spcBef>
            </a:pPr>
            <a:r>
              <a:rPr lang="en-US" altLang="en-US" sz="2900" dirty="0">
                <a:ea typeface="ＭＳ Ｐゴシック" charset="-128"/>
              </a:rPr>
              <a:t>client: sending mail </a:t>
            </a:r>
            <a:r>
              <a:rPr lang="en-US" altLang="en-US" sz="2900" dirty="0" smtClean="0">
                <a:ea typeface="ＭＳ Ｐゴシック" charset="-128"/>
              </a:rPr>
              <a:t>to server</a:t>
            </a:r>
            <a:endParaRPr lang="en-US" altLang="en-US" sz="2900" dirty="0">
              <a:ea typeface="ＭＳ Ｐゴシック" charset="-128"/>
            </a:endParaRPr>
          </a:p>
          <a:p>
            <a:pPr lvl="1" algn="just">
              <a:spcBef>
                <a:spcPts val="600"/>
              </a:spcBef>
            </a:pPr>
            <a:r>
              <a:rPr lang="en-US" altLang="ja-JP" sz="2900" dirty="0" smtClean="0"/>
              <a:t>server: </a:t>
            </a:r>
            <a:r>
              <a:rPr lang="en-US" altLang="ja-JP" sz="2900" dirty="0"/>
              <a:t>receiving mail </a:t>
            </a:r>
            <a:r>
              <a:rPr lang="en-US" altLang="ja-JP" sz="2900" dirty="0" smtClean="0"/>
              <a:t>from other different server</a:t>
            </a:r>
            <a:endParaRPr lang="en-US" altLang="en-US" sz="2900" dirty="0">
              <a:ea typeface="ＭＳ Ｐゴシック" charset="-128"/>
            </a:endParaRPr>
          </a:p>
          <a:p>
            <a:pPr>
              <a:spcAft>
                <a:spcPct val="75000"/>
              </a:spcAft>
            </a:pPr>
            <a:endParaRPr lang="en-US" altLang="en-US" dirty="0" smtClean="0">
              <a:ea typeface="ＭＳ Ｐゴシック" charset="-128"/>
            </a:endParaRPr>
          </a:p>
          <a:p>
            <a:endParaRPr lang="en-US" b="1" dirty="0"/>
          </a:p>
        </p:txBody>
      </p:sp>
      <p:sp>
        <p:nvSpPr>
          <p:cNvPr id="1055" name="Content Placeholder 105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845" name="Rectangle 280"/>
          <p:cNvSpPr>
            <a:spLocks noChangeArrowheads="1"/>
          </p:cNvSpPr>
          <p:nvPr/>
        </p:nvSpPr>
        <p:spPr bwMode="auto">
          <a:xfrm>
            <a:off x="6934200" y="5563206"/>
            <a:ext cx="2148903" cy="8486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</a:pPr>
            <a:endParaRPr lang="en-US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846" name="Group 279"/>
          <p:cNvGrpSpPr>
            <a:grpSpLocks/>
          </p:cNvGrpSpPr>
          <p:nvPr/>
        </p:nvGrpSpPr>
        <p:grpSpPr bwMode="auto">
          <a:xfrm>
            <a:off x="7058023" y="5447746"/>
            <a:ext cx="2586038" cy="1105454"/>
            <a:chOff x="4454" y="3282"/>
            <a:chExt cx="1629" cy="520"/>
          </a:xfrm>
        </p:grpSpPr>
        <p:sp>
          <p:nvSpPr>
            <p:cNvPr id="847" name="Text Box 263"/>
            <p:cNvSpPr txBox="1">
              <a:spLocks noChangeArrowheads="1"/>
            </p:cNvSpPr>
            <p:nvPr/>
          </p:nvSpPr>
          <p:spPr bwMode="auto">
            <a:xfrm>
              <a:off x="4777" y="3608"/>
              <a:ext cx="75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user mailbox</a:t>
              </a:r>
              <a:endPara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848" name="Group 278"/>
            <p:cNvGrpSpPr>
              <a:grpSpLocks/>
            </p:cNvGrpSpPr>
            <p:nvPr/>
          </p:nvGrpSpPr>
          <p:grpSpPr bwMode="auto">
            <a:xfrm>
              <a:off x="4454" y="3408"/>
              <a:ext cx="450" cy="120"/>
              <a:chOff x="4310" y="3444"/>
              <a:chExt cx="450" cy="120"/>
            </a:xfrm>
          </p:grpSpPr>
          <p:sp>
            <p:nvSpPr>
              <p:cNvPr id="851" name="Rectangle 264"/>
              <p:cNvSpPr>
                <a:spLocks noChangeArrowheads="1"/>
              </p:cNvSpPr>
              <p:nvPr/>
            </p:nvSpPr>
            <p:spPr bwMode="auto">
              <a:xfrm>
                <a:off x="4310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52" name="Line 265"/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53" name="Line 266"/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54" name="Line 267"/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55" name="Line 268"/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56" name="Line 269"/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57" name="Line 270"/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58" name="Line 271"/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849" name="Rectangle 272"/>
            <p:cNvSpPr>
              <a:spLocks noChangeArrowheads="1"/>
            </p:cNvSpPr>
            <p:nvPr/>
          </p:nvSpPr>
          <p:spPr bwMode="auto">
            <a:xfrm>
              <a:off x="4685" y="362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50" name="Text Box 277"/>
            <p:cNvSpPr txBox="1">
              <a:spLocks noChangeArrowheads="1"/>
            </p:cNvSpPr>
            <p:nvPr/>
          </p:nvSpPr>
          <p:spPr bwMode="auto">
            <a:xfrm>
              <a:off x="4856" y="3282"/>
              <a:ext cx="1227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Outgoing 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message queue</a:t>
              </a:r>
              <a:endPara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859" name="Group 454"/>
          <p:cNvGrpSpPr>
            <a:grpSpLocks/>
          </p:cNvGrpSpPr>
          <p:nvPr/>
        </p:nvGrpSpPr>
        <p:grpSpPr bwMode="auto">
          <a:xfrm>
            <a:off x="4662488" y="1211262"/>
            <a:ext cx="4318000" cy="5118100"/>
            <a:chOff x="2937" y="886"/>
            <a:chExt cx="2720" cy="3224"/>
          </a:xfrm>
        </p:grpSpPr>
        <p:grpSp>
          <p:nvGrpSpPr>
            <p:cNvPr id="860" name="Group 389"/>
            <p:cNvGrpSpPr>
              <a:grpSpLocks/>
            </p:cNvGrpSpPr>
            <p:nvPr/>
          </p:nvGrpSpPr>
          <p:grpSpPr bwMode="auto">
            <a:xfrm>
              <a:off x="4346" y="1756"/>
              <a:ext cx="301" cy="451"/>
              <a:chOff x="4140" y="429"/>
              <a:chExt cx="1425" cy="2396"/>
            </a:xfrm>
          </p:grpSpPr>
          <p:sp>
            <p:nvSpPr>
              <p:cNvPr id="1023" name="Freeform 39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24" name="Rectangle 391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25" name="Freeform 39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26" name="Freeform 39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27" name="Rectangle 394"/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1028" name="Group 39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53" name="AutoShape 396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54" name="AutoShape 397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029" name="Rectangle 398"/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1030" name="Group 39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051" name="AutoShape 40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52" name="AutoShape 401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031" name="Rectangle 402"/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32" name="Rectangle 403"/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1033" name="Group 40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049" name="AutoShape 405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50" name="AutoShape 406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034" name="Freeform 40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1035" name="Group 40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47" name="AutoShape 409"/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48" name="AutoShape 410"/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036" name="Rectangle 411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37" name="Freeform 41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38" name="Freeform 41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39" name="Oval 414"/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40" name="Freeform 41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41" name="AutoShape 416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42" name="AutoShape 417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43" name="Oval 418"/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44" name="Oval 419"/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45" name="Oval 420"/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46" name="Rectangle 421"/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861" name="Group 356"/>
            <p:cNvGrpSpPr>
              <a:grpSpLocks/>
            </p:cNvGrpSpPr>
            <p:nvPr/>
          </p:nvGrpSpPr>
          <p:grpSpPr bwMode="auto">
            <a:xfrm>
              <a:off x="3091" y="2634"/>
              <a:ext cx="301" cy="451"/>
              <a:chOff x="4140" y="429"/>
              <a:chExt cx="1425" cy="2396"/>
            </a:xfrm>
          </p:grpSpPr>
          <p:sp>
            <p:nvSpPr>
              <p:cNvPr id="991" name="Freeform 35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92" name="Rectangle 358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93" name="Freeform 35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94" name="Freeform 36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95" name="Rectangle 361"/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996" name="Group 36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21" name="AutoShape 363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22" name="AutoShape 364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997" name="Rectangle 365"/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998" name="Group 36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019" name="AutoShape 36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20" name="AutoShape 368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999" name="Rectangle 369"/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00" name="Rectangle 370"/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1001" name="Group 37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017" name="AutoShape 372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18" name="AutoShape 373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002" name="Freeform 37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1003" name="Group 37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15" name="AutoShape 376"/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16" name="AutoShape 377"/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004" name="Rectangle 378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05" name="Freeform 37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06" name="Freeform 38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07" name="Oval 381"/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08" name="Freeform 38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09" name="AutoShape 383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10" name="AutoShape 384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11" name="Oval 385"/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12" name="Oval 386"/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13" name="Oval 387"/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14" name="Rectangle 388"/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862" name="Group 320"/>
            <p:cNvGrpSpPr>
              <a:grpSpLocks/>
            </p:cNvGrpSpPr>
            <p:nvPr/>
          </p:nvGrpSpPr>
          <p:grpSpPr bwMode="auto">
            <a:xfrm>
              <a:off x="3105" y="1159"/>
              <a:ext cx="301" cy="451"/>
              <a:chOff x="4140" y="429"/>
              <a:chExt cx="1425" cy="2396"/>
            </a:xfrm>
          </p:grpSpPr>
          <p:sp>
            <p:nvSpPr>
              <p:cNvPr id="959" name="Freeform 32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60" name="Rectangle 322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61" name="Freeform 32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62" name="Freeform 32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63" name="Rectangle 325"/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964" name="Group 32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89" name="AutoShape 327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990" name="AutoShape 328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965" name="Rectangle 329"/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966" name="Group 33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87" name="AutoShape 33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988" name="AutoShape 332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967" name="Rectangle 333"/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68" name="Rectangle 334"/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969" name="Group 33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85" name="AutoShape 336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986" name="AutoShape 337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970" name="Freeform 33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971" name="Group 33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83" name="AutoShape 340"/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984" name="AutoShape 341"/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972" name="Rectangle 342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73" name="Freeform 34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74" name="Freeform 34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75" name="Oval 345"/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76" name="Freeform 34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77" name="AutoShape 347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78" name="AutoShape 348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79" name="Oval 349"/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80" name="Oval 350"/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81" name="Oval 351"/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82" name="Rectangle 352"/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863" name="Line 9"/>
            <p:cNvSpPr>
              <a:spLocks noChangeShapeType="1"/>
            </p:cNvSpPr>
            <p:nvPr/>
          </p:nvSpPr>
          <p:spPr bwMode="auto">
            <a:xfrm>
              <a:off x="3734" y="1642"/>
              <a:ext cx="708" cy="49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864" name="Group 19"/>
            <p:cNvGrpSpPr>
              <a:grpSpLocks/>
            </p:cNvGrpSpPr>
            <p:nvPr/>
          </p:nvGrpSpPr>
          <p:grpSpPr bwMode="auto">
            <a:xfrm>
              <a:off x="4466" y="1881"/>
              <a:ext cx="510" cy="661"/>
              <a:chOff x="4296" y="2627"/>
              <a:chExt cx="510" cy="661"/>
            </a:xfrm>
          </p:grpSpPr>
          <p:sp>
            <p:nvSpPr>
              <p:cNvPr id="944" name="Rectangle 2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45" name="Text Box 21"/>
              <p:cNvSpPr txBox="1">
                <a:spLocks noChangeArrowheads="1"/>
              </p:cNvSpPr>
              <p:nvPr/>
            </p:nvSpPr>
            <p:spPr bwMode="auto">
              <a:xfrm>
                <a:off x="4304" y="2627"/>
                <a:ext cx="472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mail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server</a:t>
                </a: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46" name="Rectangle 2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47" name="Line 2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48" name="Line 2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49" name="Line 2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50" name="Line 2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51" name="Line 2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52" name="Line 2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53" name="Line 2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54" name="Rectangle 3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55" name="Rectangle 3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56" name="Rectangle 3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57" name="Rectangle 3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58" name="Rectangle 3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865" name="Group 60"/>
            <p:cNvGrpSpPr>
              <a:grpSpLocks/>
            </p:cNvGrpSpPr>
            <p:nvPr/>
          </p:nvGrpSpPr>
          <p:grpSpPr bwMode="auto">
            <a:xfrm>
              <a:off x="3206" y="2763"/>
              <a:ext cx="510" cy="661"/>
              <a:chOff x="4296" y="2627"/>
              <a:chExt cx="510" cy="661"/>
            </a:xfrm>
          </p:grpSpPr>
          <p:sp>
            <p:nvSpPr>
              <p:cNvPr id="929" name="Rectangle 61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30" name="Text Box 62"/>
              <p:cNvSpPr txBox="1">
                <a:spLocks noChangeArrowheads="1"/>
              </p:cNvSpPr>
              <p:nvPr/>
            </p:nvSpPr>
            <p:spPr bwMode="auto">
              <a:xfrm>
                <a:off x="4304" y="2627"/>
                <a:ext cx="472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mail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server</a:t>
                </a: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31" name="Rectangle 63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32" name="Line 64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33" name="Line 65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34" name="Line 66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35" name="Line 67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36" name="Line 68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37" name="Line 69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38" name="Line 70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39" name="Rectangle 71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40" name="Rectangle 72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41" name="Rectangle 73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42" name="Rectangle 74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43" name="Rectangle 75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866" name="Group 96"/>
            <p:cNvGrpSpPr>
              <a:grpSpLocks/>
            </p:cNvGrpSpPr>
            <p:nvPr/>
          </p:nvGrpSpPr>
          <p:grpSpPr bwMode="auto">
            <a:xfrm>
              <a:off x="3206" y="1347"/>
              <a:ext cx="510" cy="661"/>
              <a:chOff x="4296" y="2627"/>
              <a:chExt cx="510" cy="661"/>
            </a:xfrm>
          </p:grpSpPr>
          <p:sp>
            <p:nvSpPr>
              <p:cNvPr id="914" name="Rectangle 97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15" name="Text Box 98"/>
              <p:cNvSpPr txBox="1">
                <a:spLocks noChangeArrowheads="1"/>
              </p:cNvSpPr>
              <p:nvPr/>
            </p:nvSpPr>
            <p:spPr bwMode="auto">
              <a:xfrm>
                <a:off x="4304" y="2627"/>
                <a:ext cx="472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mail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server</a:t>
                </a: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16" name="Rectangle 99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17" name="Line 100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18" name="Line 101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19" name="Line 102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20" name="Line 103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21" name="Line 104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22" name="Line 105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23" name="Line 106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24" name="Rectangle 107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25" name="Rectangle 108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26" name="Rectangle 109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27" name="Rectangle 110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28" name="Rectangle 111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867" name="Line 117"/>
            <p:cNvSpPr>
              <a:spLocks noChangeShapeType="1"/>
            </p:cNvSpPr>
            <p:nvPr/>
          </p:nvSpPr>
          <p:spPr bwMode="auto">
            <a:xfrm flipV="1">
              <a:off x="3734" y="2350"/>
              <a:ext cx="708" cy="68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68" name="Line 118"/>
            <p:cNvSpPr>
              <a:spLocks noChangeShapeType="1"/>
            </p:cNvSpPr>
            <p:nvPr/>
          </p:nvSpPr>
          <p:spPr bwMode="auto">
            <a:xfrm flipH="1" flipV="1">
              <a:off x="3266" y="2020"/>
              <a:ext cx="0" cy="78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869" name="Group 119"/>
            <p:cNvGrpSpPr>
              <a:grpSpLocks/>
            </p:cNvGrpSpPr>
            <p:nvPr/>
          </p:nvGrpSpPr>
          <p:grpSpPr bwMode="auto">
            <a:xfrm>
              <a:off x="3795" y="2535"/>
              <a:ext cx="650" cy="288"/>
              <a:chOff x="3745" y="2537"/>
              <a:chExt cx="650" cy="288"/>
            </a:xfrm>
          </p:grpSpPr>
          <p:sp>
            <p:nvSpPr>
              <p:cNvPr id="912" name="Rectangle 120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13" name="Text Box 121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SMTP</a:t>
                </a:r>
              </a:p>
            </p:txBody>
          </p:sp>
        </p:grpSp>
        <p:grpSp>
          <p:nvGrpSpPr>
            <p:cNvPr id="870" name="Group 122"/>
            <p:cNvGrpSpPr>
              <a:grpSpLocks/>
            </p:cNvGrpSpPr>
            <p:nvPr/>
          </p:nvGrpSpPr>
          <p:grpSpPr bwMode="auto">
            <a:xfrm>
              <a:off x="3771" y="1743"/>
              <a:ext cx="650" cy="288"/>
              <a:chOff x="3745" y="2537"/>
              <a:chExt cx="650" cy="288"/>
            </a:xfrm>
          </p:grpSpPr>
          <p:sp>
            <p:nvSpPr>
              <p:cNvPr id="910" name="Rectangle 123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11" name="Text Box 124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SMTP</a:t>
                </a:r>
              </a:p>
            </p:txBody>
          </p:sp>
        </p:grpSp>
        <p:grpSp>
          <p:nvGrpSpPr>
            <p:cNvPr id="871" name="Group 125"/>
            <p:cNvGrpSpPr>
              <a:grpSpLocks/>
            </p:cNvGrpSpPr>
            <p:nvPr/>
          </p:nvGrpSpPr>
          <p:grpSpPr bwMode="auto">
            <a:xfrm>
              <a:off x="2937" y="2193"/>
              <a:ext cx="650" cy="288"/>
              <a:chOff x="3745" y="2537"/>
              <a:chExt cx="650" cy="288"/>
            </a:xfrm>
          </p:grpSpPr>
          <p:sp>
            <p:nvSpPr>
              <p:cNvPr id="908" name="Rectangle 126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09" name="Text Box 127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SMTP</a:t>
                </a:r>
              </a:p>
            </p:txBody>
          </p:sp>
        </p:grpSp>
        <p:grpSp>
          <p:nvGrpSpPr>
            <p:cNvPr id="872" name="Group 423"/>
            <p:cNvGrpSpPr>
              <a:grpSpLocks/>
            </p:cNvGrpSpPr>
            <p:nvPr/>
          </p:nvGrpSpPr>
          <p:grpSpPr bwMode="auto">
            <a:xfrm>
              <a:off x="3587" y="886"/>
              <a:ext cx="575" cy="664"/>
              <a:chOff x="3574" y="550"/>
              <a:chExt cx="575" cy="664"/>
            </a:xfrm>
          </p:grpSpPr>
          <p:grpSp>
            <p:nvGrpSpPr>
              <p:cNvPr id="903" name="Group 353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906" name="Picture 354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07" name="Freeform 355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904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05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user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agent</a:t>
                </a: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873" name="Group 424"/>
            <p:cNvGrpSpPr>
              <a:grpSpLocks/>
            </p:cNvGrpSpPr>
            <p:nvPr/>
          </p:nvGrpSpPr>
          <p:grpSpPr bwMode="auto">
            <a:xfrm>
              <a:off x="4870" y="1400"/>
              <a:ext cx="575" cy="664"/>
              <a:chOff x="3574" y="550"/>
              <a:chExt cx="575" cy="664"/>
            </a:xfrm>
          </p:grpSpPr>
          <p:grpSp>
            <p:nvGrpSpPr>
              <p:cNvPr id="898" name="Group 425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901" name="Picture 426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02" name="Freeform 427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899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00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user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agent</a:t>
                </a: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874" name="Group 430"/>
            <p:cNvGrpSpPr>
              <a:grpSpLocks/>
            </p:cNvGrpSpPr>
            <p:nvPr/>
          </p:nvGrpSpPr>
          <p:grpSpPr bwMode="auto">
            <a:xfrm>
              <a:off x="5082" y="1880"/>
              <a:ext cx="575" cy="664"/>
              <a:chOff x="3574" y="550"/>
              <a:chExt cx="575" cy="664"/>
            </a:xfrm>
          </p:grpSpPr>
          <p:grpSp>
            <p:nvGrpSpPr>
              <p:cNvPr id="893" name="Group 431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896" name="Picture 432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7" name="Freeform 433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894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95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user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agent</a:t>
                </a: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875" name="Group 436"/>
            <p:cNvGrpSpPr>
              <a:grpSpLocks/>
            </p:cNvGrpSpPr>
            <p:nvPr/>
          </p:nvGrpSpPr>
          <p:grpSpPr bwMode="auto">
            <a:xfrm>
              <a:off x="4999" y="2540"/>
              <a:ext cx="575" cy="664"/>
              <a:chOff x="3574" y="550"/>
              <a:chExt cx="575" cy="664"/>
            </a:xfrm>
          </p:grpSpPr>
          <p:grpSp>
            <p:nvGrpSpPr>
              <p:cNvPr id="888" name="Group 437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891" name="Picture 438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2" name="Freeform 439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889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90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user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agent</a:t>
                </a: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876" name="Group 442"/>
            <p:cNvGrpSpPr>
              <a:grpSpLocks/>
            </p:cNvGrpSpPr>
            <p:nvPr/>
          </p:nvGrpSpPr>
          <p:grpSpPr bwMode="auto">
            <a:xfrm>
              <a:off x="3354" y="3446"/>
              <a:ext cx="575" cy="664"/>
              <a:chOff x="3574" y="550"/>
              <a:chExt cx="575" cy="664"/>
            </a:xfrm>
          </p:grpSpPr>
          <p:grpSp>
            <p:nvGrpSpPr>
              <p:cNvPr id="883" name="Group 443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886" name="Picture 444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87" name="Freeform 445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884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85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user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agent</a:t>
                </a: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877" name="Group 448"/>
            <p:cNvGrpSpPr>
              <a:grpSpLocks/>
            </p:cNvGrpSpPr>
            <p:nvPr/>
          </p:nvGrpSpPr>
          <p:grpSpPr bwMode="auto">
            <a:xfrm>
              <a:off x="3813" y="3056"/>
              <a:ext cx="575" cy="664"/>
              <a:chOff x="3574" y="550"/>
              <a:chExt cx="575" cy="664"/>
            </a:xfrm>
          </p:grpSpPr>
          <p:grpSp>
            <p:nvGrpSpPr>
              <p:cNvPr id="878" name="Group 449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881" name="Picture 4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82" name="Freeform 4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879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80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user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agent</a:t>
                </a: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012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dirty="0" smtClean="0">
                <a:solidFill>
                  <a:srgbClr val="E40524"/>
                </a:solidFill>
                <a:latin typeface="+mn-lt"/>
              </a:rPr>
              <a:t>S</a:t>
            </a:r>
            <a:r>
              <a:rPr lang="en-US" dirty="0" smtClean="0">
                <a:latin typeface="+mn-lt"/>
              </a:rPr>
              <a:t>imple </a:t>
            </a:r>
            <a:r>
              <a:rPr lang="en-US" dirty="0" smtClean="0">
                <a:solidFill>
                  <a:srgbClr val="E40524"/>
                </a:solidFill>
                <a:latin typeface="+mn-lt"/>
              </a:rPr>
              <a:t>M</a:t>
            </a:r>
            <a:r>
              <a:rPr lang="en-US" dirty="0" smtClean="0">
                <a:latin typeface="+mn-lt"/>
              </a:rPr>
              <a:t>ail </a:t>
            </a:r>
            <a:r>
              <a:rPr lang="en-US" dirty="0" smtClean="0">
                <a:solidFill>
                  <a:srgbClr val="E40524"/>
                </a:solidFill>
                <a:latin typeface="+mn-lt"/>
              </a:rPr>
              <a:t>T</a:t>
            </a:r>
            <a:r>
              <a:rPr lang="en-US" dirty="0" smtClean="0">
                <a:latin typeface="+mn-lt"/>
              </a:rPr>
              <a:t>ransfer </a:t>
            </a:r>
            <a:r>
              <a:rPr lang="en-US" dirty="0" smtClean="0">
                <a:solidFill>
                  <a:srgbClr val="E40524"/>
                </a:solidFill>
                <a:latin typeface="+mn-lt"/>
              </a:rPr>
              <a:t>P</a:t>
            </a:r>
            <a:r>
              <a:rPr lang="en-US" dirty="0" smtClean="0">
                <a:latin typeface="+mn-lt"/>
              </a:rPr>
              <a:t>rotocol </a:t>
            </a:r>
            <a:r>
              <a:rPr lang="en-US" dirty="0">
                <a:latin typeface="+mn-lt"/>
              </a:rPr>
              <a:t>used in sending and receiving </a:t>
            </a:r>
            <a:r>
              <a:rPr lang="en-US" dirty="0" smtClean="0">
                <a:latin typeface="+mn-lt"/>
              </a:rPr>
              <a:t>e-mail.</a:t>
            </a:r>
          </a:p>
          <a:p>
            <a:pPr algn="just"/>
            <a:r>
              <a:rPr lang="en-US" altLang="en-US" dirty="0" smtClean="0">
                <a:latin typeface="+mn-lt"/>
                <a:ea typeface="ＭＳ Ｐゴシック" charset="-128"/>
              </a:rPr>
              <a:t>It use </a:t>
            </a:r>
            <a:r>
              <a:rPr lang="en-US" altLang="en-US" dirty="0">
                <a:solidFill>
                  <a:srgbClr val="FF0000"/>
                </a:solidFill>
                <a:latin typeface="+mn-lt"/>
                <a:ea typeface="ＭＳ Ｐゴシック" charset="-128"/>
              </a:rPr>
              <a:t>TCP</a:t>
            </a:r>
            <a:r>
              <a:rPr lang="en-US" altLang="en-US" dirty="0">
                <a:latin typeface="+mn-lt"/>
                <a:ea typeface="ＭＳ Ｐゴシック" charset="-128"/>
              </a:rPr>
              <a:t> to reliably transfer email message from client to </a:t>
            </a:r>
            <a:r>
              <a:rPr lang="en-US" altLang="en-US" dirty="0" smtClean="0">
                <a:latin typeface="+mn-lt"/>
                <a:ea typeface="ＭＳ Ｐゴシック" charset="-128"/>
              </a:rPr>
              <a:t>server </a:t>
            </a:r>
            <a:r>
              <a:rPr lang="en-US" altLang="en-US" dirty="0" smtClean="0">
                <a:solidFill>
                  <a:srgbClr val="FF0000"/>
                </a:solidFill>
                <a:latin typeface="+mn-lt"/>
                <a:ea typeface="ＭＳ Ｐゴシック" charset="-128"/>
              </a:rPr>
              <a:t>using port 25</a:t>
            </a:r>
            <a:r>
              <a:rPr lang="en-US" altLang="en-US" dirty="0" smtClean="0">
                <a:latin typeface="+mn-lt"/>
                <a:ea typeface="ＭＳ Ｐゴシック" charset="-128"/>
              </a:rPr>
              <a:t>.</a:t>
            </a:r>
          </a:p>
          <a:p>
            <a:pPr lvl="0" algn="just"/>
            <a:r>
              <a:rPr lang="en-IN" dirty="0">
                <a:latin typeface="+mn-lt"/>
              </a:rPr>
              <a:t>It restricts the body (not just the headers) of all mail messages to simple 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7-bit ASCII</a:t>
            </a:r>
            <a:r>
              <a:rPr lang="en-IN" dirty="0">
                <a:latin typeface="+mn-lt"/>
              </a:rPr>
              <a:t>.</a:t>
            </a:r>
            <a:endParaRPr lang="en-US" dirty="0">
              <a:latin typeface="+mn-lt"/>
            </a:endParaRPr>
          </a:p>
          <a:p>
            <a:pPr lvl="0" algn="just"/>
            <a:r>
              <a:rPr lang="en-IN" dirty="0">
                <a:latin typeface="+mn-lt"/>
              </a:rPr>
              <a:t>SMTP does not </a:t>
            </a:r>
            <a:r>
              <a:rPr lang="en-IN" dirty="0" smtClean="0">
                <a:latin typeface="+mn-lt"/>
              </a:rPr>
              <a:t>use 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intermediate mail servers </a:t>
            </a:r>
            <a:r>
              <a:rPr lang="en-IN" dirty="0">
                <a:latin typeface="+mn-lt"/>
              </a:rPr>
              <a:t>for sending </a:t>
            </a:r>
            <a:r>
              <a:rPr lang="en-IN" dirty="0" smtClean="0">
                <a:latin typeface="+mn-lt"/>
              </a:rPr>
              <a:t>mail.</a:t>
            </a:r>
          </a:p>
          <a:p>
            <a:pPr algn="just"/>
            <a:r>
              <a:rPr lang="en-IN" dirty="0" smtClean="0">
                <a:latin typeface="+mn-lt"/>
              </a:rPr>
              <a:t>If receiving end mail </a:t>
            </a:r>
            <a:r>
              <a:rPr lang="en-IN" dirty="0">
                <a:latin typeface="+mn-lt"/>
              </a:rPr>
              <a:t>server is down, the message remains in </a:t>
            </a:r>
            <a:r>
              <a:rPr lang="en-IN" dirty="0" smtClean="0">
                <a:latin typeface="+mn-lt"/>
              </a:rPr>
              <a:t>sending end mail </a:t>
            </a:r>
            <a:r>
              <a:rPr lang="en-IN" dirty="0">
                <a:latin typeface="+mn-lt"/>
              </a:rPr>
              <a:t>server and waits for a new </a:t>
            </a:r>
            <a:r>
              <a:rPr lang="en-IN" dirty="0" smtClean="0">
                <a:latin typeface="+mn-lt"/>
              </a:rPr>
              <a:t>attempt. </a:t>
            </a:r>
            <a:endParaRPr lang="en-US" dirty="0" smtClean="0">
              <a:latin typeface="+mn-lt"/>
            </a:endParaRPr>
          </a:p>
          <a:p>
            <a:endParaRPr lang="en-US" altLang="en-US" dirty="0">
              <a:latin typeface="Gill Sans MT" charset="0"/>
              <a:ea typeface="ＭＳ Ｐゴシック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1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smtClean="0"/>
              <a:t>SMTP - Example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600" y="3200400"/>
            <a:ext cx="4303200" cy="342899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en-US" dirty="0">
                <a:ea typeface="ＭＳ Ｐゴシック" charset="-128"/>
              </a:rPr>
              <a:t>1) Alice uses </a:t>
            </a:r>
            <a:r>
              <a:rPr lang="en-US" altLang="en-US" dirty="0" smtClean="0">
                <a:ea typeface="ＭＳ Ｐゴシック" charset="-128"/>
              </a:rPr>
              <a:t>user agent </a:t>
            </a:r>
            <a:r>
              <a:rPr lang="en-US" altLang="en-US" dirty="0">
                <a:ea typeface="ＭＳ Ｐゴシック" charset="-128"/>
              </a:rPr>
              <a:t>to compose message </a:t>
            </a:r>
            <a:r>
              <a:rPr lang="en-US" altLang="ja-JP" dirty="0" smtClean="0"/>
              <a:t>to </a:t>
            </a:r>
            <a:r>
              <a:rPr lang="en-US" altLang="ja-JP" i="1" dirty="0" err="1" smtClean="0">
                <a:latin typeface="Courier New" charset="0"/>
                <a:ea typeface="Courier New" charset="0"/>
                <a:cs typeface="Courier New" charset="0"/>
              </a:rPr>
              <a:t>computer@darshan.ac.in</a:t>
            </a:r>
            <a:endParaRPr lang="en-US" altLang="ja-JP" i="1" dirty="0">
              <a:latin typeface="Courier New" charset="0"/>
              <a:ea typeface="Courier New" charset="0"/>
              <a:cs typeface="Courier New" charset="0"/>
            </a:endParaRPr>
          </a:p>
          <a:p>
            <a:pPr algn="just">
              <a:buNone/>
            </a:pPr>
            <a:r>
              <a:rPr lang="en-US" altLang="en-US" dirty="0">
                <a:ea typeface="ＭＳ Ｐゴシック" charset="-128"/>
              </a:rPr>
              <a:t>2) </a:t>
            </a:r>
            <a:r>
              <a:rPr lang="en-US" altLang="en-US" dirty="0" smtClean="0">
                <a:ea typeface="ＭＳ Ｐゴシック" charset="-128"/>
              </a:rPr>
              <a:t>Alice</a:t>
            </a:r>
            <a:r>
              <a:rPr lang="en-US" altLang="en-US" dirty="0" smtClean="0"/>
              <a:t>’</a:t>
            </a:r>
            <a:r>
              <a:rPr lang="en-US" altLang="ja-JP" dirty="0" smtClean="0"/>
              <a:t>s user agent sends </a:t>
            </a:r>
            <a:r>
              <a:rPr lang="en-US" altLang="ja-JP" dirty="0"/>
              <a:t>message to her mail server; message placed in message </a:t>
            </a:r>
            <a:r>
              <a:rPr lang="en-US" altLang="ja-JP" dirty="0" smtClean="0"/>
              <a:t>queue.</a:t>
            </a:r>
            <a:endParaRPr lang="en-US" altLang="ja-JP" dirty="0"/>
          </a:p>
          <a:p>
            <a:pPr algn="just">
              <a:buNone/>
            </a:pPr>
            <a:r>
              <a:rPr lang="en-US" altLang="en-US" dirty="0">
                <a:ea typeface="ＭＳ Ｐゴシック" charset="-128"/>
              </a:rPr>
              <a:t>3) </a:t>
            </a:r>
            <a:r>
              <a:rPr lang="en-US" altLang="en-US" dirty="0" smtClean="0">
                <a:ea typeface="ＭＳ Ｐゴシック" charset="-128"/>
              </a:rPr>
              <a:t>Client </a:t>
            </a:r>
            <a:r>
              <a:rPr lang="en-US" altLang="en-US" dirty="0">
                <a:ea typeface="ＭＳ Ｐゴシック" charset="-128"/>
              </a:rPr>
              <a:t>side of SMTP opens TCP connection with </a:t>
            </a:r>
            <a:r>
              <a:rPr lang="en-US" altLang="en-US" dirty="0" smtClean="0">
                <a:ea typeface="ＭＳ Ｐゴシック" charset="-128"/>
              </a:rPr>
              <a:t>Bob</a:t>
            </a:r>
            <a:r>
              <a:rPr lang="en-US" altLang="en-US" dirty="0" smtClean="0"/>
              <a:t>’</a:t>
            </a:r>
            <a:r>
              <a:rPr lang="en-US" altLang="ja-JP" dirty="0" smtClean="0"/>
              <a:t>s </a:t>
            </a:r>
            <a:r>
              <a:rPr lang="en-US" altLang="ja-JP" dirty="0"/>
              <a:t>mail </a:t>
            </a:r>
            <a:r>
              <a:rPr lang="en-US" altLang="ja-JP" dirty="0" smtClean="0"/>
              <a:t>server.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430" y="3200400"/>
            <a:ext cx="4303200" cy="2667000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altLang="en-US" dirty="0" smtClean="0">
                <a:latin typeface="Gill Sans MT" charset="0"/>
                <a:ea typeface="ＭＳ Ｐゴシック" charset="-128"/>
              </a:rPr>
              <a:t>4)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en-US" dirty="0" smtClean="0">
                <a:ea typeface="ＭＳ Ｐゴシック" charset="-128"/>
              </a:rPr>
              <a:t>SMTP </a:t>
            </a:r>
            <a:r>
              <a:rPr lang="en-US" altLang="en-US" dirty="0">
                <a:ea typeface="ＭＳ Ｐゴシック" charset="-128"/>
              </a:rPr>
              <a:t>client sends </a:t>
            </a:r>
            <a:r>
              <a:rPr lang="en-US" altLang="en-US" dirty="0" smtClean="0">
                <a:ea typeface="ＭＳ Ｐゴシック" charset="-128"/>
              </a:rPr>
              <a:t>Alice</a:t>
            </a:r>
            <a:r>
              <a:rPr lang="en-US" altLang="en-US" dirty="0" smtClean="0"/>
              <a:t>’</a:t>
            </a:r>
            <a:r>
              <a:rPr lang="en-US" altLang="ja-JP" dirty="0" smtClean="0"/>
              <a:t>s </a:t>
            </a:r>
            <a:r>
              <a:rPr lang="en-US" altLang="ja-JP" dirty="0"/>
              <a:t>message over the TCP </a:t>
            </a:r>
            <a:r>
              <a:rPr lang="en-US" altLang="ja-JP" dirty="0" smtClean="0"/>
              <a:t>connection.</a:t>
            </a:r>
            <a:endParaRPr lang="en-US" altLang="ja-JP" dirty="0"/>
          </a:p>
          <a:p>
            <a:pPr algn="just">
              <a:buNone/>
            </a:pPr>
            <a:r>
              <a:rPr lang="en-US" altLang="en-US" dirty="0">
                <a:ea typeface="ＭＳ Ｐゴシック" charset="-128"/>
              </a:rPr>
              <a:t>5) </a:t>
            </a:r>
            <a:r>
              <a:rPr lang="en-US" altLang="en-US" dirty="0" smtClean="0">
                <a:ea typeface="ＭＳ Ｐゴシック" charset="-128"/>
              </a:rPr>
              <a:t>Bob</a:t>
            </a:r>
            <a:r>
              <a:rPr lang="en-US" altLang="en-US" dirty="0" smtClean="0"/>
              <a:t>’</a:t>
            </a:r>
            <a:r>
              <a:rPr lang="en-US" altLang="ja-JP" dirty="0" smtClean="0"/>
              <a:t>s </a:t>
            </a:r>
            <a:r>
              <a:rPr lang="en-US" altLang="ja-JP" dirty="0"/>
              <a:t>mail server places the message in </a:t>
            </a:r>
            <a:r>
              <a:rPr lang="en-US" altLang="ja-JP" dirty="0" smtClean="0"/>
              <a:t>Bob’s mailbox.</a:t>
            </a:r>
            <a:endParaRPr lang="en-US" altLang="ja-JP" dirty="0"/>
          </a:p>
          <a:p>
            <a:pPr algn="just">
              <a:buNone/>
            </a:pPr>
            <a:r>
              <a:rPr lang="en-US" altLang="en-US" dirty="0">
                <a:ea typeface="ＭＳ Ｐゴシック" charset="-128"/>
              </a:rPr>
              <a:t>6) Bob invokes his user agent to read </a:t>
            </a:r>
            <a:r>
              <a:rPr lang="en-US" altLang="en-US" dirty="0" smtClean="0">
                <a:ea typeface="ＭＳ Ｐゴシック" charset="-128"/>
              </a:rPr>
              <a:t>message.</a:t>
            </a:r>
            <a:endParaRPr lang="en-US" altLang="en-US" dirty="0">
              <a:ea typeface="ＭＳ Ｐゴシック" charset="-128"/>
            </a:endParaRPr>
          </a:p>
          <a:p>
            <a:endParaRPr lang="en-US" dirty="0"/>
          </a:p>
        </p:txBody>
      </p:sp>
      <p:pic>
        <p:nvPicPr>
          <p:cNvPr id="252" name="Picture 25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9"/>
          <a:stretch/>
        </p:blipFill>
        <p:spPr>
          <a:xfrm>
            <a:off x="910687" y="1021582"/>
            <a:ext cx="7322625" cy="220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881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SMTP -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9"/>
          <a:stretch/>
        </p:blipFill>
        <p:spPr>
          <a:xfrm>
            <a:off x="910687" y="1021582"/>
            <a:ext cx="7322625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Line Callout 2 7"/>
          <p:cNvSpPr/>
          <p:nvPr/>
        </p:nvSpPr>
        <p:spPr>
          <a:xfrm>
            <a:off x="910686" y="3800507"/>
            <a:ext cx="6785514" cy="1609693"/>
          </a:xfrm>
          <a:prstGeom prst="borderCallout2">
            <a:avLst>
              <a:gd name="adj1" fmla="val 1439"/>
              <a:gd name="adj2" fmla="val 174"/>
              <a:gd name="adj3" fmla="val -74994"/>
              <a:gd name="adj4" fmla="val 257"/>
              <a:gd name="adj5" fmla="val -136221"/>
              <a:gd name="adj6" fmla="val 11825"/>
            </a:avLst>
          </a:prstGeom>
          <a:solidFill>
            <a:srgbClr val="F3FCFC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2400" dirty="0">
                <a:ea typeface="ＭＳ Ｐゴシック" charset="-128"/>
              </a:rPr>
              <a:t>1) Alice uses user agent to compose message </a:t>
            </a:r>
            <a:r>
              <a:rPr lang="en-US" altLang="ja-JP" sz="2400" dirty="0"/>
              <a:t>to </a:t>
            </a:r>
            <a:r>
              <a:rPr lang="en-US" altLang="ja-JP" sz="2400" i="1" dirty="0" err="1" smtClean="0">
                <a:latin typeface="Courier New" charset="0"/>
                <a:ea typeface="Courier New" charset="0"/>
                <a:cs typeface="Courier New" charset="0"/>
              </a:rPr>
              <a:t>computer@darshan.ac.in</a:t>
            </a:r>
            <a:endParaRPr lang="en-US" altLang="ja-JP" sz="2400" i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Line Callout 2 8"/>
          <p:cNvSpPr/>
          <p:nvPr/>
        </p:nvSpPr>
        <p:spPr>
          <a:xfrm>
            <a:off x="1063086" y="3800507"/>
            <a:ext cx="6785514" cy="1609693"/>
          </a:xfrm>
          <a:prstGeom prst="borderCallout2">
            <a:avLst>
              <a:gd name="adj1" fmla="val 1439"/>
              <a:gd name="adj2" fmla="val 174"/>
              <a:gd name="adj3" fmla="val -38847"/>
              <a:gd name="adj4" fmla="val 28530"/>
              <a:gd name="adj5" fmla="val -118610"/>
              <a:gd name="adj6" fmla="val 28416"/>
            </a:avLst>
          </a:prstGeom>
          <a:solidFill>
            <a:srgbClr val="F3FCFC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2400" dirty="0">
                <a:ea typeface="ＭＳ Ｐゴシック" charset="-128"/>
              </a:rPr>
              <a:t>2) Alice</a:t>
            </a:r>
            <a:r>
              <a:rPr lang="en-US" altLang="en-US" sz="2400" dirty="0"/>
              <a:t>’</a:t>
            </a:r>
            <a:r>
              <a:rPr lang="en-US" altLang="ja-JP" sz="2400" dirty="0"/>
              <a:t>s user agent sends message to her mail server; message placed in message queue</a:t>
            </a:r>
            <a:r>
              <a:rPr lang="en-US" altLang="ja-JP" sz="2400" dirty="0" smtClean="0"/>
              <a:t>.</a:t>
            </a:r>
            <a:endParaRPr lang="en-US" altLang="ja-JP" sz="2400" dirty="0"/>
          </a:p>
        </p:txBody>
      </p:sp>
      <p:sp>
        <p:nvSpPr>
          <p:cNvPr id="13" name="Line Callout 2 12"/>
          <p:cNvSpPr/>
          <p:nvPr/>
        </p:nvSpPr>
        <p:spPr>
          <a:xfrm>
            <a:off x="1219200" y="3810000"/>
            <a:ext cx="6785514" cy="1609693"/>
          </a:xfrm>
          <a:prstGeom prst="borderCallout2">
            <a:avLst>
              <a:gd name="adj1" fmla="val 1439"/>
              <a:gd name="adj2" fmla="val 174"/>
              <a:gd name="adj3" fmla="val -65853"/>
              <a:gd name="adj4" fmla="val 28309"/>
              <a:gd name="adj5" fmla="val -127922"/>
              <a:gd name="adj6" fmla="val 37473"/>
            </a:avLst>
          </a:prstGeom>
          <a:solidFill>
            <a:srgbClr val="F3FCFC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2400">
                <a:ea typeface="ＭＳ Ｐゴシック" charset="-128"/>
              </a:rPr>
              <a:t>3) Client side of SMTP opens TCP connection with Bob</a:t>
            </a:r>
            <a:r>
              <a:rPr lang="en-US" altLang="en-US" sz="2400"/>
              <a:t>’</a:t>
            </a:r>
            <a:r>
              <a:rPr lang="en-US" altLang="ja-JP" sz="2400"/>
              <a:t>s mail </a:t>
            </a:r>
            <a:r>
              <a:rPr lang="en-US" altLang="ja-JP" sz="2400" smtClean="0"/>
              <a:t>server</a:t>
            </a:r>
            <a:endParaRPr lang="en-US" altLang="en-US" sz="2400">
              <a:ea typeface="ＭＳ Ｐゴシック" charset="-128"/>
            </a:endParaRPr>
          </a:p>
        </p:txBody>
      </p:sp>
      <p:sp>
        <p:nvSpPr>
          <p:cNvPr id="14" name="Line Callout 2 13"/>
          <p:cNvSpPr/>
          <p:nvPr/>
        </p:nvSpPr>
        <p:spPr>
          <a:xfrm>
            <a:off x="1371600" y="3810000"/>
            <a:ext cx="6785514" cy="1609693"/>
          </a:xfrm>
          <a:prstGeom prst="borderCallout2">
            <a:avLst>
              <a:gd name="adj1" fmla="val 1439"/>
              <a:gd name="adj2" fmla="val 174"/>
              <a:gd name="adj3" fmla="val -58403"/>
              <a:gd name="adj4" fmla="val 48412"/>
              <a:gd name="adj5" fmla="val -118610"/>
              <a:gd name="adj6" fmla="val 48077"/>
            </a:avLst>
          </a:prstGeom>
          <a:solidFill>
            <a:srgbClr val="F3FCFC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en-US" sz="2400" dirty="0">
                <a:latin typeface="Gill Sans MT" charset="0"/>
                <a:ea typeface="ＭＳ Ｐゴシック" charset="-128"/>
              </a:rPr>
              <a:t>4)</a:t>
            </a:r>
            <a:r>
              <a:rPr lang="en-US" altLang="en-US" sz="2400" dirty="0">
                <a:ea typeface="ＭＳ Ｐゴシック" charset="-128"/>
              </a:rPr>
              <a:t> SMTP client sends Alice</a:t>
            </a:r>
            <a:r>
              <a:rPr lang="en-US" altLang="en-US" sz="2400" dirty="0"/>
              <a:t>’</a:t>
            </a:r>
            <a:r>
              <a:rPr lang="en-US" altLang="ja-JP" sz="2400" dirty="0"/>
              <a:t>s message over the TCP </a:t>
            </a:r>
            <a:r>
              <a:rPr lang="en-US" altLang="ja-JP" sz="2400" dirty="0" smtClean="0"/>
              <a:t>connection</a:t>
            </a:r>
            <a:endParaRPr lang="en-US" altLang="ja-JP" sz="2400" dirty="0"/>
          </a:p>
        </p:txBody>
      </p:sp>
      <p:sp>
        <p:nvSpPr>
          <p:cNvPr id="15" name="Line Callout 2 14"/>
          <p:cNvSpPr/>
          <p:nvPr/>
        </p:nvSpPr>
        <p:spPr>
          <a:xfrm>
            <a:off x="1524000" y="3810000"/>
            <a:ext cx="6785514" cy="1609693"/>
          </a:xfrm>
          <a:prstGeom prst="borderCallout2">
            <a:avLst>
              <a:gd name="adj1" fmla="val 1439"/>
              <a:gd name="adj2" fmla="val 174"/>
              <a:gd name="adj3" fmla="val -37916"/>
              <a:gd name="adj4" fmla="val 57028"/>
              <a:gd name="adj5" fmla="val -102779"/>
              <a:gd name="adj6" fmla="val 56914"/>
            </a:avLst>
          </a:prstGeom>
          <a:solidFill>
            <a:srgbClr val="F3FCFC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2400" dirty="0">
                <a:ea typeface="ＭＳ Ｐゴシック" charset="-128"/>
              </a:rPr>
              <a:t>5) Bob</a:t>
            </a:r>
            <a:r>
              <a:rPr lang="en-US" altLang="en-US" sz="2400" dirty="0"/>
              <a:t>’</a:t>
            </a:r>
            <a:r>
              <a:rPr lang="en-US" altLang="ja-JP" sz="2400" dirty="0"/>
              <a:t>s mail server places the message in Bob’s </a:t>
            </a:r>
            <a:r>
              <a:rPr lang="en-US" altLang="ja-JP" sz="2400" dirty="0" smtClean="0"/>
              <a:t>mailbox</a:t>
            </a:r>
            <a:endParaRPr lang="en-US" altLang="ja-JP" sz="2400" dirty="0"/>
          </a:p>
        </p:txBody>
      </p:sp>
      <p:sp>
        <p:nvSpPr>
          <p:cNvPr id="16" name="Line Callout 2 15"/>
          <p:cNvSpPr/>
          <p:nvPr/>
        </p:nvSpPr>
        <p:spPr>
          <a:xfrm>
            <a:off x="1672686" y="3810000"/>
            <a:ext cx="6785514" cy="1609693"/>
          </a:xfrm>
          <a:prstGeom prst="borderCallout2">
            <a:avLst>
              <a:gd name="adj1" fmla="val 1439"/>
              <a:gd name="adj2" fmla="val 174"/>
              <a:gd name="adj3" fmla="val -40709"/>
              <a:gd name="adj4" fmla="val 69841"/>
              <a:gd name="adj5" fmla="val -120472"/>
              <a:gd name="adj6" fmla="val 69506"/>
            </a:avLst>
          </a:prstGeom>
          <a:solidFill>
            <a:srgbClr val="F3FCFC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2400" dirty="0">
                <a:ea typeface="ＭＳ Ｐゴシック" charset="-128"/>
              </a:rPr>
              <a:t>6) Bob invokes his user agent to read </a:t>
            </a:r>
            <a:r>
              <a:rPr lang="en-US" altLang="en-US" sz="2400" dirty="0" smtClean="0">
                <a:ea typeface="ＭＳ Ｐゴシック" charset="-128"/>
              </a:rPr>
              <a:t>message</a:t>
            </a: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92600" y="3200400"/>
            <a:ext cx="4303200" cy="3428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ZapfDingbatsITC" charset="0"/>
              <a:buChar char="✔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en-US" sz="2000" dirty="0" smtClean="0">
                <a:ea typeface="ＭＳ Ｐゴシック" charset="-128"/>
              </a:rPr>
              <a:t>Alice </a:t>
            </a:r>
            <a:r>
              <a:rPr lang="en-US" altLang="en-US" sz="2000" dirty="0">
                <a:ea typeface="ＭＳ Ｐゴシック" charset="-128"/>
              </a:rPr>
              <a:t>uses user agent to compose message </a:t>
            </a:r>
            <a:r>
              <a:rPr lang="en-US" altLang="ja-JP" sz="2000" dirty="0"/>
              <a:t>to </a:t>
            </a:r>
            <a:r>
              <a:rPr lang="en-US" altLang="ja-JP" sz="2000" i="1" dirty="0" err="1">
                <a:latin typeface="Courier New" charset="0"/>
                <a:ea typeface="Courier New" charset="0"/>
                <a:cs typeface="Courier New" charset="0"/>
                <a:hlinkClick r:id="rId3"/>
              </a:rPr>
              <a:t>computer@darshan.ac.in</a:t>
            </a:r>
            <a:endParaRPr lang="en-US" altLang="ja-JP" sz="2000" i="1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000" dirty="0" smtClean="0">
                <a:ea typeface="ＭＳ Ｐゴシック" charset="-128"/>
              </a:rPr>
              <a:t>Alice</a:t>
            </a:r>
            <a:r>
              <a:rPr lang="en-US" altLang="en-US" sz="2000" dirty="0" smtClean="0"/>
              <a:t>’</a:t>
            </a:r>
            <a:r>
              <a:rPr lang="en-US" altLang="ja-JP" sz="2000" dirty="0" smtClean="0"/>
              <a:t>s </a:t>
            </a:r>
            <a:r>
              <a:rPr lang="en-US" altLang="ja-JP" sz="2000" dirty="0"/>
              <a:t>user agent sends message to her mail server; message placed in message queue.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000" dirty="0" smtClean="0">
                <a:ea typeface="ＭＳ Ｐゴシック" charset="-128"/>
              </a:rPr>
              <a:t>Client </a:t>
            </a:r>
            <a:r>
              <a:rPr lang="en-US" altLang="en-US" sz="2000" dirty="0">
                <a:ea typeface="ＭＳ Ｐゴシック" charset="-128"/>
              </a:rPr>
              <a:t>side of SMTP opens TCP connection with Bob</a:t>
            </a:r>
            <a:r>
              <a:rPr lang="en-US" altLang="en-US" sz="2000" dirty="0"/>
              <a:t>’</a:t>
            </a:r>
            <a:r>
              <a:rPr lang="en-US" altLang="ja-JP" sz="2000" dirty="0"/>
              <a:t>s mail </a:t>
            </a:r>
            <a:r>
              <a:rPr lang="en-US" altLang="ja-JP" sz="2000" dirty="0" smtClean="0"/>
              <a:t>server</a:t>
            </a:r>
            <a:r>
              <a:rPr lang="en-US" altLang="ja-JP" sz="2200" dirty="0" smtClean="0">
                <a:latin typeface="+mn-lt"/>
              </a:rPr>
              <a:t>.</a:t>
            </a:r>
            <a:endParaRPr lang="en-US" altLang="en-US" sz="2200" dirty="0">
              <a:latin typeface="+mn-lt"/>
              <a:ea typeface="ＭＳ Ｐゴシック" charset="-128"/>
            </a:endParaRP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4679430" y="3200400"/>
            <a:ext cx="4303200" cy="2971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200" dirty="0" smtClean="0">
                <a:ea typeface="ＭＳ Ｐゴシック" charset="-128"/>
              </a:rPr>
              <a:t>4. SMTP client sends Alice</a:t>
            </a:r>
            <a:r>
              <a:rPr lang="en-US" altLang="en-US" sz="2200" dirty="0" smtClean="0"/>
              <a:t>’</a:t>
            </a:r>
            <a:r>
              <a:rPr lang="en-US" altLang="ja-JP" sz="2200" dirty="0" smtClean="0"/>
              <a:t>s message over the TCP connection.</a:t>
            </a:r>
          </a:p>
          <a:p>
            <a:pPr algn="just">
              <a:buFont typeface="Arial" pitchFamily="34" charset="0"/>
              <a:buNone/>
            </a:pPr>
            <a:r>
              <a:rPr lang="en-US" altLang="en-US" sz="2200" dirty="0" smtClean="0">
                <a:ea typeface="ＭＳ Ｐゴシック" charset="-128"/>
              </a:rPr>
              <a:t>5. Bob</a:t>
            </a:r>
            <a:r>
              <a:rPr lang="en-US" altLang="en-US" sz="2200" dirty="0" smtClean="0"/>
              <a:t>’</a:t>
            </a:r>
            <a:r>
              <a:rPr lang="en-US" altLang="ja-JP" sz="2200" dirty="0" smtClean="0"/>
              <a:t>s mail server places the message in Bob’s mailbox.</a:t>
            </a:r>
          </a:p>
          <a:p>
            <a:pPr algn="just">
              <a:buFont typeface="Arial" pitchFamily="34" charset="0"/>
              <a:buNone/>
            </a:pPr>
            <a:r>
              <a:rPr lang="en-US" altLang="en-US" sz="2200" dirty="0" smtClean="0">
                <a:ea typeface="ＭＳ Ｐゴシック" charset="-128"/>
              </a:rPr>
              <a:t>6. Bob invokes his user agent to read message.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6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200" dirty="0"/>
              <a:t>Mail Access Protocols (POP3 and IMAP</a:t>
            </a:r>
            <a:r>
              <a:rPr lang="en-IN" sz="4200" dirty="0" smtClean="0"/>
              <a:t>)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POP3</a:t>
            </a:r>
          </a:p>
          <a:p>
            <a:pPr lvl="1"/>
            <a:r>
              <a:rPr lang="en-US" dirty="0" smtClean="0"/>
              <a:t>Post Office Protocol – Version 3</a:t>
            </a:r>
          </a:p>
          <a:p>
            <a:r>
              <a:rPr lang="en-US" dirty="0" smtClean="0"/>
              <a:t>IMAP</a:t>
            </a:r>
          </a:p>
          <a:p>
            <a:pPr lvl="1"/>
            <a:r>
              <a:rPr lang="en-US" dirty="0" smtClean="0"/>
              <a:t>Internet Mail Access Protocol</a:t>
            </a:r>
          </a:p>
          <a:p>
            <a:r>
              <a:rPr lang="en-US" dirty="0" smtClean="0"/>
              <a:t>A mail access protocol, such as POP3, is used to transfer mail from the recipient’s mail server to the recipient’s user agent.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990600"/>
            <a:ext cx="82423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6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POP3 – Post Office Version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just"/>
            <a:r>
              <a:rPr lang="en-IN" sz="2600" dirty="0"/>
              <a:t>POP3 is an extremely simple mail access protocol.</a:t>
            </a:r>
            <a:endParaRPr lang="en-US" sz="2600" dirty="0"/>
          </a:p>
          <a:p>
            <a:pPr lvl="0" algn="just"/>
            <a:r>
              <a:rPr lang="en-IN" sz="2600" dirty="0" smtClean="0"/>
              <a:t>With </a:t>
            </a:r>
            <a:r>
              <a:rPr lang="en-IN" sz="2600" dirty="0"/>
              <a:t>the TCP connection established, POP3 progresses through three phases: </a:t>
            </a:r>
            <a:r>
              <a:rPr lang="en-IN" sz="2600" dirty="0">
                <a:solidFill>
                  <a:srgbClr val="FF0000"/>
                </a:solidFill>
              </a:rPr>
              <a:t>authorization</a:t>
            </a:r>
            <a:r>
              <a:rPr lang="en-IN" sz="2600" dirty="0"/>
              <a:t>, </a:t>
            </a:r>
            <a:r>
              <a:rPr lang="en-IN" sz="2600" dirty="0">
                <a:solidFill>
                  <a:srgbClr val="FF0000"/>
                </a:solidFill>
              </a:rPr>
              <a:t>transaction</a:t>
            </a:r>
            <a:r>
              <a:rPr lang="en-IN" sz="2600" dirty="0"/>
              <a:t> and </a:t>
            </a:r>
            <a:r>
              <a:rPr lang="en-IN" sz="2600" dirty="0">
                <a:solidFill>
                  <a:srgbClr val="FF0000"/>
                </a:solidFill>
              </a:rPr>
              <a:t>update</a:t>
            </a:r>
            <a:r>
              <a:rPr lang="en-IN" sz="2600" dirty="0"/>
              <a:t>.</a:t>
            </a:r>
            <a:endParaRPr lang="en-US" sz="2600" dirty="0"/>
          </a:p>
          <a:p>
            <a:pPr lvl="0" algn="just"/>
            <a:r>
              <a:rPr lang="en-IN" sz="2600" dirty="0" smtClean="0">
                <a:solidFill>
                  <a:srgbClr val="FF0000"/>
                </a:solidFill>
              </a:rPr>
              <a:t>In authorization</a:t>
            </a:r>
            <a:r>
              <a:rPr lang="en-IN" sz="2600" dirty="0"/>
              <a:t>, the user agent sends a username and a password to authenticate the user. </a:t>
            </a:r>
            <a:endParaRPr lang="en-US" sz="2600" dirty="0"/>
          </a:p>
          <a:p>
            <a:pPr lvl="0" algn="just"/>
            <a:r>
              <a:rPr lang="en-US" sz="2600" dirty="0" smtClean="0">
                <a:solidFill>
                  <a:srgbClr val="FF0000"/>
                </a:solidFill>
              </a:rPr>
              <a:t>I</a:t>
            </a:r>
            <a:r>
              <a:rPr lang="en-IN" sz="2600" dirty="0" smtClean="0">
                <a:solidFill>
                  <a:srgbClr val="FF0000"/>
                </a:solidFill>
              </a:rPr>
              <a:t>n transaction</a:t>
            </a:r>
            <a:r>
              <a:rPr lang="en-IN" sz="2600" dirty="0"/>
              <a:t>, the user agent retrieves </a:t>
            </a:r>
            <a:r>
              <a:rPr lang="en-IN" sz="2600" dirty="0" smtClean="0"/>
              <a:t>messages, mark </a:t>
            </a:r>
            <a:r>
              <a:rPr lang="en-IN" sz="2600" dirty="0"/>
              <a:t>messages for deletion, remove deletion marks and obtain mail statistics. </a:t>
            </a:r>
            <a:endParaRPr lang="en-US" sz="2600" dirty="0"/>
          </a:p>
          <a:p>
            <a:pPr lvl="0" algn="just"/>
            <a:r>
              <a:rPr lang="en-IN" sz="2600" dirty="0" smtClean="0">
                <a:solidFill>
                  <a:srgbClr val="FF0000"/>
                </a:solidFill>
              </a:rPr>
              <a:t>In update</a:t>
            </a:r>
            <a:r>
              <a:rPr lang="en-IN" sz="2600" dirty="0"/>
              <a:t>, </a:t>
            </a:r>
            <a:r>
              <a:rPr lang="en-IN" sz="2600" dirty="0" smtClean="0"/>
              <a:t>after the </a:t>
            </a:r>
            <a:r>
              <a:rPr lang="en-IN" sz="2600" dirty="0"/>
              <a:t>quit </a:t>
            </a:r>
            <a:r>
              <a:rPr lang="en-IN" sz="2600" dirty="0" smtClean="0"/>
              <a:t>command by client, </a:t>
            </a:r>
            <a:r>
              <a:rPr lang="en-IN" sz="2600" dirty="0"/>
              <a:t>ending the POP3 session; </a:t>
            </a:r>
            <a:r>
              <a:rPr lang="en-IN" sz="2600" dirty="0" smtClean="0"/>
              <a:t>the </a:t>
            </a:r>
            <a:r>
              <a:rPr lang="en-IN" sz="2600" dirty="0"/>
              <a:t>mail server deletes </a:t>
            </a:r>
            <a:r>
              <a:rPr lang="en-IN" sz="2600" dirty="0" smtClean="0"/>
              <a:t>marked messages.</a:t>
            </a:r>
          </a:p>
          <a:p>
            <a:pPr lvl="0" algn="just"/>
            <a:r>
              <a:rPr lang="en-IN" sz="2600" dirty="0" smtClean="0"/>
              <a:t>POP3 </a:t>
            </a:r>
            <a:r>
              <a:rPr lang="en-IN" sz="2600" dirty="0"/>
              <a:t>is designed to delete mail on the server as soon as the user has downloaded it. 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2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400" dirty="0" smtClean="0">
                <a:latin typeface="+mn-lt"/>
              </a:rPr>
              <a:t>IMAP - Internet Mail Access Protocol</a:t>
            </a:r>
            <a:endParaRPr lang="en-US" sz="4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en-US" dirty="0" smtClean="0">
                <a:latin typeface="+mn-lt"/>
                <a:ea typeface="ＭＳ Ｐゴシック" charset="-128"/>
              </a:rPr>
              <a:t>To keeps </a:t>
            </a:r>
            <a:r>
              <a:rPr lang="en-US" altLang="en-US" dirty="0">
                <a:latin typeface="+mn-lt"/>
                <a:ea typeface="ＭＳ Ｐゴシック" charset="-128"/>
              </a:rPr>
              <a:t>all messages in one place: at server</a:t>
            </a:r>
          </a:p>
          <a:p>
            <a:pPr algn="just"/>
            <a:r>
              <a:rPr lang="en-IN" dirty="0" smtClean="0">
                <a:latin typeface="+mn-lt"/>
              </a:rPr>
              <a:t>The recipient can then </a:t>
            </a:r>
            <a:r>
              <a:rPr lang="en-IN" dirty="0" smtClean="0">
                <a:solidFill>
                  <a:srgbClr val="FF0000"/>
                </a:solidFill>
                <a:latin typeface="+mn-lt"/>
              </a:rPr>
              <a:t>move and organize </a:t>
            </a:r>
            <a:r>
              <a:rPr lang="en-IN" dirty="0" smtClean="0">
                <a:latin typeface="+mn-lt"/>
              </a:rPr>
              <a:t>the message into a </a:t>
            </a:r>
            <a:r>
              <a:rPr lang="en-IN" dirty="0" smtClean="0">
                <a:solidFill>
                  <a:srgbClr val="FF0000"/>
                </a:solidFill>
                <a:latin typeface="+mn-lt"/>
              </a:rPr>
              <a:t>new</a:t>
            </a:r>
            <a:r>
              <a:rPr lang="en-IN" dirty="0" smtClean="0">
                <a:latin typeface="+mn-lt"/>
              </a:rPr>
              <a:t>, user-created folder, </a:t>
            </a:r>
            <a:r>
              <a:rPr lang="en-IN" dirty="0" smtClean="0">
                <a:solidFill>
                  <a:srgbClr val="FF0000"/>
                </a:solidFill>
                <a:latin typeface="+mn-lt"/>
              </a:rPr>
              <a:t>read</a:t>
            </a:r>
            <a:r>
              <a:rPr lang="en-IN" dirty="0" smtClean="0">
                <a:latin typeface="+mn-lt"/>
              </a:rPr>
              <a:t> the message, </a:t>
            </a:r>
            <a:r>
              <a:rPr lang="en-IN" dirty="0" smtClean="0">
                <a:solidFill>
                  <a:srgbClr val="FF0000"/>
                </a:solidFill>
                <a:latin typeface="+mn-lt"/>
              </a:rPr>
              <a:t>delete</a:t>
            </a:r>
            <a:r>
              <a:rPr lang="en-IN" dirty="0" smtClean="0">
                <a:latin typeface="+mn-lt"/>
              </a:rPr>
              <a:t> the message, 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move</a:t>
            </a:r>
            <a:r>
              <a:rPr lang="en-IN" dirty="0">
                <a:latin typeface="+mn-lt"/>
              </a:rPr>
              <a:t> messages from one folder to </a:t>
            </a:r>
            <a:r>
              <a:rPr lang="en-IN" dirty="0" smtClean="0">
                <a:latin typeface="+mn-lt"/>
              </a:rPr>
              <a:t>another and so on. </a:t>
            </a:r>
            <a:endParaRPr lang="en-US" dirty="0" smtClean="0">
              <a:latin typeface="+mn-lt"/>
            </a:endParaRPr>
          </a:p>
          <a:p>
            <a:pPr lvl="0" algn="just"/>
            <a:r>
              <a:rPr lang="en-IN" dirty="0" smtClean="0">
                <a:latin typeface="+mn-lt"/>
              </a:rPr>
              <a:t>To allow users to </a:t>
            </a:r>
            <a:r>
              <a:rPr lang="en-IN" dirty="0" smtClean="0">
                <a:solidFill>
                  <a:srgbClr val="FF0000"/>
                </a:solidFill>
                <a:latin typeface="+mn-lt"/>
              </a:rPr>
              <a:t>search</a:t>
            </a:r>
            <a:r>
              <a:rPr lang="en-IN" dirty="0" smtClean="0">
                <a:latin typeface="+mn-lt"/>
              </a:rPr>
              <a:t> remote folders for messages matching </a:t>
            </a:r>
            <a:r>
              <a:rPr lang="en-IN" dirty="0" smtClean="0">
                <a:solidFill>
                  <a:srgbClr val="FF0000"/>
                </a:solidFill>
                <a:latin typeface="+mn-lt"/>
              </a:rPr>
              <a:t>specific criteria</a:t>
            </a:r>
            <a:r>
              <a:rPr lang="en-IN" dirty="0" smtClean="0">
                <a:latin typeface="+mn-lt"/>
              </a:rPr>
              <a:t>. </a:t>
            </a:r>
            <a:endParaRPr lang="en-US" dirty="0" smtClean="0">
              <a:latin typeface="+mn-lt"/>
            </a:endParaRPr>
          </a:p>
          <a:p>
            <a:pPr lvl="0" algn="just"/>
            <a:r>
              <a:rPr lang="en-IN" dirty="0" smtClean="0">
                <a:latin typeface="+mn-lt"/>
              </a:rPr>
              <a:t>Also permit </a:t>
            </a:r>
            <a:r>
              <a:rPr lang="en-IN" dirty="0">
                <a:latin typeface="+mn-lt"/>
              </a:rPr>
              <a:t>a user agent to obtain 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components of messages</a:t>
            </a:r>
            <a:r>
              <a:rPr lang="en-IN" dirty="0">
                <a:latin typeface="+mn-lt"/>
              </a:rPr>
              <a:t>. </a:t>
            </a:r>
            <a:endParaRPr lang="en-IN" dirty="0" smtClean="0">
              <a:latin typeface="+mn-lt"/>
            </a:endParaRPr>
          </a:p>
          <a:p>
            <a:pPr lvl="0" algn="just"/>
            <a:r>
              <a:rPr lang="en-IN" dirty="0">
                <a:latin typeface="+mn-lt"/>
              </a:rPr>
              <a:t>W</a:t>
            </a:r>
            <a:r>
              <a:rPr lang="en-IN" dirty="0" smtClean="0">
                <a:latin typeface="+mn-lt"/>
              </a:rPr>
              <a:t>hen </a:t>
            </a:r>
            <a:r>
              <a:rPr lang="en-IN" dirty="0" smtClean="0">
                <a:solidFill>
                  <a:srgbClr val="FF0000"/>
                </a:solidFill>
                <a:latin typeface="+mn-lt"/>
              </a:rPr>
              <a:t>low-bandwidth 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connection </a:t>
            </a:r>
            <a:r>
              <a:rPr lang="en-IN" dirty="0" smtClean="0">
                <a:latin typeface="+mn-lt"/>
              </a:rPr>
              <a:t>between </a:t>
            </a:r>
            <a:r>
              <a:rPr lang="en-IN" dirty="0">
                <a:latin typeface="+mn-lt"/>
              </a:rPr>
              <a:t>the user agent and its mail server. </a:t>
            </a:r>
            <a:endParaRPr lang="en-US" dirty="0">
              <a:latin typeface="+mn-lt"/>
            </a:endParaRPr>
          </a:p>
          <a:p>
            <a:pPr lvl="0" algn="just"/>
            <a:r>
              <a:rPr lang="en-IN" dirty="0" smtClean="0">
                <a:latin typeface="+mn-lt"/>
              </a:rPr>
              <a:t>In this case, user not to download </a:t>
            </a:r>
            <a:r>
              <a:rPr lang="en-IN" dirty="0">
                <a:latin typeface="+mn-lt"/>
              </a:rPr>
              <a:t>all of the messages in its mailbox, particularly avoiding long messages </a:t>
            </a:r>
            <a:r>
              <a:rPr lang="en-IN" dirty="0" smtClean="0">
                <a:latin typeface="+mn-lt"/>
              </a:rPr>
              <a:t>like an </a:t>
            </a:r>
            <a:r>
              <a:rPr lang="en-IN" dirty="0">
                <a:latin typeface="+mn-lt"/>
              </a:rPr>
              <a:t>audio or video clip</a:t>
            </a:r>
            <a:r>
              <a:rPr lang="en-IN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119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Applications 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Examples of network applications </a:t>
            </a:r>
            <a:r>
              <a:rPr lang="en-IN" dirty="0" smtClean="0"/>
              <a:t>are:</a:t>
            </a:r>
            <a:endParaRPr lang="en-US" dirty="0"/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Remote Login</a:t>
            </a:r>
          </a:p>
          <a:p>
            <a:pPr lvl="1"/>
            <a:r>
              <a:rPr lang="en-US" dirty="0" smtClean="0"/>
              <a:t>P2P File Sharing</a:t>
            </a:r>
          </a:p>
          <a:p>
            <a:pPr lvl="1"/>
            <a:r>
              <a:rPr lang="en-US" dirty="0" smtClean="0"/>
              <a:t>Multi-user Network Games</a:t>
            </a:r>
          </a:p>
          <a:p>
            <a:pPr lvl="1"/>
            <a:r>
              <a:rPr lang="en-US" dirty="0" smtClean="0"/>
              <a:t>Streaming Stored Video (YouTube) </a:t>
            </a:r>
          </a:p>
          <a:p>
            <a:pPr lvl="1"/>
            <a:r>
              <a:rPr lang="en-US" dirty="0" smtClean="0"/>
              <a:t>Voice Over IP (E.G., Skype)</a:t>
            </a:r>
          </a:p>
          <a:p>
            <a:pPr lvl="1"/>
            <a:r>
              <a:rPr lang="en-US" dirty="0" smtClean="0"/>
              <a:t>Real-time Video Conferencing</a:t>
            </a:r>
          </a:p>
          <a:p>
            <a:pPr lvl="1"/>
            <a:r>
              <a:rPr lang="en-US" dirty="0" smtClean="0"/>
              <a:t>Social Networking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DNS - Domain </a:t>
            </a:r>
            <a:r>
              <a:rPr lang="en-IN" dirty="0"/>
              <a:t>Name </a:t>
            </a:r>
            <a:r>
              <a:rPr lang="en-IN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endParaRPr lang="en-IN" dirty="0" smtClean="0">
              <a:latin typeface="+mn-lt"/>
            </a:endParaRPr>
          </a:p>
          <a:p>
            <a:pPr lvl="0" algn="just"/>
            <a:endParaRPr lang="en-IN" dirty="0">
              <a:latin typeface="+mn-lt"/>
            </a:endParaRPr>
          </a:p>
          <a:p>
            <a:pPr lvl="0" algn="just"/>
            <a:endParaRPr lang="en-IN" dirty="0" smtClean="0">
              <a:latin typeface="+mn-lt"/>
            </a:endParaRPr>
          </a:p>
          <a:p>
            <a:pPr marL="0" lvl="0" indent="0" algn="just">
              <a:buNone/>
            </a:pPr>
            <a:endParaRPr lang="en-IN" dirty="0" smtClean="0">
              <a:latin typeface="+mn-lt"/>
            </a:endParaRPr>
          </a:p>
          <a:p>
            <a:pPr marL="0" lvl="0" indent="0" algn="just">
              <a:buNone/>
            </a:pPr>
            <a:endParaRPr lang="en-IN" dirty="0" smtClean="0">
              <a:latin typeface="+mn-lt"/>
            </a:endParaRPr>
          </a:p>
          <a:p>
            <a:pPr lvl="0" algn="just"/>
            <a:r>
              <a:rPr lang="en-IN" dirty="0" smtClean="0">
                <a:latin typeface="+mn-lt"/>
              </a:rPr>
              <a:t>It is </a:t>
            </a:r>
            <a:r>
              <a:rPr lang="en-IN" dirty="0">
                <a:latin typeface="+mn-lt"/>
              </a:rPr>
              <a:t>an internet service that translates 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domain names</a:t>
            </a:r>
            <a:r>
              <a:rPr lang="en-IN" dirty="0">
                <a:latin typeface="+mn-lt"/>
              </a:rPr>
              <a:t> into 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IP addresses</a:t>
            </a:r>
            <a:r>
              <a:rPr lang="en-IN" dirty="0">
                <a:latin typeface="+mn-lt"/>
              </a:rPr>
              <a:t>. </a:t>
            </a:r>
            <a:endParaRPr lang="en-IN" dirty="0" smtClean="0">
              <a:latin typeface="+mn-lt"/>
            </a:endParaRPr>
          </a:p>
          <a:p>
            <a:pPr algn="just"/>
            <a:r>
              <a:rPr lang="en-IN" altLang="en-US" dirty="0" smtClean="0">
                <a:latin typeface="+mn-lt"/>
              </a:rPr>
              <a:t>I</a:t>
            </a:r>
            <a:r>
              <a:rPr lang="en-US" altLang="en-US" dirty="0" smtClean="0">
                <a:latin typeface="+mn-lt"/>
              </a:rPr>
              <a:t>t is application-layer protocol. </a:t>
            </a:r>
            <a:r>
              <a:rPr lang="en-IN" dirty="0"/>
              <a:t>DNS service </a:t>
            </a:r>
            <a:r>
              <a:rPr lang="en-IN" dirty="0">
                <a:solidFill>
                  <a:srgbClr val="FF0000"/>
                </a:solidFill>
              </a:rPr>
              <a:t>must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translate</a:t>
            </a:r>
            <a:r>
              <a:rPr lang="en-IN" dirty="0"/>
              <a:t> the domain name into the corresponding IP </a:t>
            </a:r>
            <a:r>
              <a:rPr lang="en-IN" dirty="0" smtClean="0"/>
              <a:t>address</a:t>
            </a:r>
            <a:r>
              <a:rPr lang="en-US" dirty="0" smtClean="0"/>
              <a:t>.</a:t>
            </a:r>
          </a:p>
          <a:p>
            <a:pPr lvl="0" algn="just"/>
            <a:r>
              <a:rPr lang="en-IN" dirty="0" smtClean="0"/>
              <a:t>In DNS system, If </a:t>
            </a:r>
            <a:r>
              <a:rPr lang="en-IN" dirty="0"/>
              <a:t>one DNS server doesn't know how to </a:t>
            </a:r>
            <a:r>
              <a:rPr lang="en-IN" dirty="0">
                <a:solidFill>
                  <a:srgbClr val="FF0000"/>
                </a:solidFill>
              </a:rPr>
              <a:t>translate</a:t>
            </a:r>
            <a:r>
              <a:rPr lang="en-IN" dirty="0"/>
              <a:t> a particular </a:t>
            </a:r>
            <a:r>
              <a:rPr lang="en-IN" dirty="0" smtClean="0"/>
              <a:t>domain </a:t>
            </a:r>
            <a:r>
              <a:rPr lang="en-IN" dirty="0"/>
              <a:t>name, it asks another one, and so on, until the correct IP address is returned</a:t>
            </a:r>
            <a:r>
              <a:rPr lang="en-IN" dirty="0" smtClean="0"/>
              <a:t>.</a:t>
            </a:r>
            <a:endParaRPr lang="en-IN" dirty="0" smtClean="0">
              <a:latin typeface="+mn-lt"/>
            </a:endParaRPr>
          </a:p>
          <a:p>
            <a:pPr lvl="0" algn="just"/>
            <a:endParaRPr lang="en-US" dirty="0">
              <a:latin typeface="+mn-lt"/>
            </a:endParaRPr>
          </a:p>
          <a:p>
            <a:pPr lvl="0" algn="just"/>
            <a:endParaRPr lang="en-IN" dirty="0" smtClean="0">
              <a:latin typeface="+mn-lt"/>
            </a:endParaRPr>
          </a:p>
          <a:p>
            <a:pPr lvl="0" algn="just"/>
            <a:endParaRPr lang="en-IN" dirty="0" smtClean="0">
              <a:latin typeface="+mn-lt"/>
            </a:endParaRPr>
          </a:p>
          <a:p>
            <a:pPr lvl="0" algn="just"/>
            <a:endParaRPr lang="en-IN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830" b="11023"/>
          <a:stretch/>
        </p:blipFill>
        <p:spPr>
          <a:xfrm>
            <a:off x="838200" y="990600"/>
            <a:ext cx="7254240" cy="18288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070860" y="1828799"/>
            <a:ext cx="99060" cy="762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303520" y="1828799"/>
            <a:ext cx="244186" cy="735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" y="25643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Alphabetic remember by human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2550" y="2591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IP Address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8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charset="-128"/>
              </a:rPr>
              <a:t>DNS: A distributed - hierarchical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67" y="990600"/>
            <a:ext cx="859086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8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charset="-128"/>
              </a:rPr>
              <a:t>DNS: A </a:t>
            </a:r>
            <a:r>
              <a:rPr lang="en-US" altLang="en-US" dirty="0" smtClean="0">
                <a:ea typeface="ＭＳ Ｐゴシック" charset="-128"/>
              </a:rPr>
              <a:t>distributed - </a:t>
            </a:r>
            <a:r>
              <a:rPr lang="en-US" altLang="en-US" dirty="0">
                <a:ea typeface="ＭＳ Ｐゴシック" charset="-128"/>
              </a:rPr>
              <a:t>hierarchical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just"/>
            <a:endParaRPr lang="en-IN" sz="2200" dirty="0" smtClean="0">
              <a:latin typeface="+mn-lt"/>
            </a:endParaRPr>
          </a:p>
          <a:p>
            <a:pPr lvl="0" algn="just"/>
            <a:endParaRPr lang="en-IN" sz="2200" dirty="0">
              <a:latin typeface="+mn-lt"/>
            </a:endParaRPr>
          </a:p>
          <a:p>
            <a:pPr lvl="0" algn="just"/>
            <a:endParaRPr lang="en-IN" sz="2200" dirty="0" smtClean="0">
              <a:latin typeface="+mn-lt"/>
            </a:endParaRPr>
          </a:p>
          <a:p>
            <a:pPr lvl="0" algn="just"/>
            <a:endParaRPr lang="en-IN" sz="2200" dirty="0">
              <a:latin typeface="+mn-lt"/>
            </a:endParaRPr>
          </a:p>
          <a:p>
            <a:pPr lvl="0" algn="just"/>
            <a:endParaRPr lang="en-IN" sz="2200" dirty="0" smtClean="0">
              <a:latin typeface="+mn-lt"/>
            </a:endParaRPr>
          </a:p>
          <a:p>
            <a:pPr lvl="0" algn="just"/>
            <a:r>
              <a:rPr lang="en-IN" sz="2200" dirty="0" smtClean="0">
                <a:latin typeface="+mn-lt"/>
              </a:rPr>
              <a:t>DNS </a:t>
            </a:r>
            <a:r>
              <a:rPr lang="en-IN" sz="2200" dirty="0">
                <a:latin typeface="+mn-lt"/>
              </a:rPr>
              <a:t>client wants to determine the IP address for the hostname </a:t>
            </a:r>
            <a:r>
              <a:rPr lang="en-IN" sz="2200" dirty="0" err="1" smtClean="0">
                <a:latin typeface="Courier" charset="0"/>
                <a:ea typeface="Courier" charset="0"/>
                <a:cs typeface="Courier" charset="0"/>
              </a:rPr>
              <a:t>www.amazon.com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lvl="0" algn="just"/>
            <a:r>
              <a:rPr lang="en-IN" sz="2200" dirty="0">
                <a:latin typeface="+mn-lt"/>
              </a:rPr>
              <a:t>The client first contacts one of the root servers, which returns IP addresses for TLD servers </a:t>
            </a:r>
            <a:r>
              <a:rPr lang="en-IN" sz="2200" dirty="0" smtClean="0">
                <a:latin typeface="+mn-lt"/>
              </a:rPr>
              <a:t>- top-level </a:t>
            </a:r>
            <a:r>
              <a:rPr lang="en-IN" sz="2200" dirty="0">
                <a:latin typeface="+mn-lt"/>
              </a:rPr>
              <a:t>domain </a:t>
            </a:r>
            <a:r>
              <a:rPr lang="en-IN" sz="2200" dirty="0" smtClean="0">
                <a:latin typeface="+mn-lt"/>
              </a:rPr>
              <a:t>.com</a:t>
            </a:r>
            <a:r>
              <a:rPr lang="en-IN" sz="2200" dirty="0">
                <a:latin typeface="+mn-lt"/>
              </a:rPr>
              <a:t>.</a:t>
            </a:r>
            <a:endParaRPr lang="en-US" sz="2200" dirty="0">
              <a:latin typeface="+mn-lt"/>
            </a:endParaRPr>
          </a:p>
          <a:p>
            <a:pPr lvl="0" algn="just"/>
            <a:r>
              <a:rPr lang="en-IN" sz="2200" dirty="0">
                <a:latin typeface="+mn-lt"/>
              </a:rPr>
              <a:t>T</a:t>
            </a:r>
            <a:r>
              <a:rPr lang="en-IN" sz="2200" dirty="0" smtClean="0">
                <a:latin typeface="+mn-lt"/>
              </a:rPr>
              <a:t>hen </a:t>
            </a:r>
            <a:r>
              <a:rPr lang="en-IN" sz="2200" dirty="0">
                <a:latin typeface="+mn-lt"/>
              </a:rPr>
              <a:t>contacts </a:t>
            </a:r>
            <a:r>
              <a:rPr lang="en-IN" sz="2200" dirty="0" smtClean="0">
                <a:latin typeface="+mn-lt"/>
              </a:rPr>
              <a:t>TLD </a:t>
            </a:r>
            <a:r>
              <a:rPr lang="en-IN" sz="2200" dirty="0">
                <a:latin typeface="+mn-lt"/>
              </a:rPr>
              <a:t>servers, which returns the IP address of an authoritative server for </a:t>
            </a:r>
            <a:r>
              <a:rPr lang="en-IN" sz="2200" dirty="0" err="1" smtClean="0">
                <a:latin typeface="Courier" charset="0"/>
                <a:ea typeface="Courier" charset="0"/>
                <a:cs typeface="Courier" charset="0"/>
              </a:rPr>
              <a:t>www.amazon.com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lvl="0" algn="just"/>
            <a:r>
              <a:rPr lang="en-IN" sz="2200" dirty="0">
                <a:latin typeface="+mn-lt"/>
              </a:rPr>
              <a:t>Finally, </a:t>
            </a:r>
            <a:r>
              <a:rPr lang="en-IN" sz="2200" dirty="0" smtClean="0">
                <a:latin typeface="+mn-lt"/>
              </a:rPr>
              <a:t>contacts </a:t>
            </a:r>
            <a:r>
              <a:rPr lang="en-IN" sz="2200" dirty="0">
                <a:latin typeface="+mn-lt"/>
              </a:rPr>
              <a:t>one of the authoritative servers for </a:t>
            </a:r>
            <a:r>
              <a:rPr lang="en-IN" sz="2200" dirty="0" err="1" smtClean="0">
                <a:latin typeface="Courier" charset="0"/>
                <a:ea typeface="Courier" charset="0"/>
                <a:cs typeface="Courier" charset="0"/>
              </a:rPr>
              <a:t>www.amazon.com</a:t>
            </a:r>
            <a:r>
              <a:rPr lang="en-IN" sz="2200" dirty="0">
                <a:latin typeface="+mn-lt"/>
              </a:rPr>
              <a:t>, which returns the IP address for the hostname </a:t>
            </a:r>
            <a:r>
              <a:rPr lang="en-IN" sz="2200" dirty="0" err="1">
                <a:latin typeface="Courier" charset="0"/>
                <a:ea typeface="Courier" charset="0"/>
                <a:cs typeface="Courier" charset="0"/>
              </a:rPr>
              <a:t>www.amazon.com</a:t>
            </a:r>
            <a:r>
              <a:rPr lang="en-IN" sz="2200" dirty="0">
                <a:latin typeface="+mn-lt"/>
                <a:ea typeface="Courier" charset="0"/>
                <a:cs typeface="Courier" charset="0"/>
              </a:rPr>
              <a:t>.</a:t>
            </a:r>
            <a:endParaRPr lang="en-US" sz="2200" dirty="0">
              <a:latin typeface="+mn-lt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53037"/>
            <a:ext cx="5000625" cy="1952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993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– </a:t>
            </a:r>
            <a:r>
              <a:rPr lang="en-US" dirty="0" err="1" smtClean="0"/>
              <a:t>Cont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rgbClr val="000099"/>
                </a:solidFill>
                <a:latin typeface="+mn-lt"/>
                <a:ea typeface="ＭＳ Ｐゴシック" charset="-128"/>
              </a:rPr>
              <a:t>Top-level </a:t>
            </a:r>
            <a:r>
              <a:rPr lang="en-US" altLang="en-US" dirty="0">
                <a:solidFill>
                  <a:srgbClr val="000099"/>
                </a:solidFill>
                <a:latin typeface="+mn-lt"/>
                <a:ea typeface="ＭＳ Ｐゴシック" charset="-128"/>
              </a:rPr>
              <a:t>domain (TLD) servers:</a:t>
            </a:r>
          </a:p>
          <a:p>
            <a:pPr lvl="1"/>
            <a:r>
              <a:rPr lang="en-US" altLang="en-US" dirty="0" smtClean="0">
                <a:latin typeface="+mn-lt"/>
                <a:ea typeface="ＭＳ Ｐゴシック" charset="-128"/>
              </a:rPr>
              <a:t>It is responsible </a:t>
            </a:r>
            <a:r>
              <a:rPr lang="en-US" altLang="en-US" dirty="0">
                <a:latin typeface="+mn-lt"/>
                <a:ea typeface="ＭＳ Ｐゴシック" charset="-128"/>
              </a:rPr>
              <a:t>for com, org, net, </a:t>
            </a:r>
            <a:r>
              <a:rPr lang="en-US" altLang="en-US" dirty="0" err="1">
                <a:latin typeface="+mn-lt"/>
                <a:ea typeface="ＭＳ Ｐゴシック" charset="-128"/>
              </a:rPr>
              <a:t>edu</a:t>
            </a:r>
            <a:r>
              <a:rPr lang="en-US" altLang="en-US" dirty="0">
                <a:latin typeface="+mn-lt"/>
                <a:ea typeface="ＭＳ Ｐゴシック" charset="-128"/>
              </a:rPr>
              <a:t>, aero, jobs, museums, and all top-level country domains, e.g.: </a:t>
            </a:r>
            <a:r>
              <a:rPr lang="en-US" altLang="en-US" dirty="0" err="1">
                <a:latin typeface="+mn-lt"/>
                <a:ea typeface="ＭＳ Ｐゴシック" charset="-128"/>
              </a:rPr>
              <a:t>uk</a:t>
            </a:r>
            <a:r>
              <a:rPr lang="en-US" altLang="en-US" dirty="0">
                <a:latin typeface="+mn-lt"/>
                <a:ea typeface="ＭＳ Ｐゴシック" charset="-128"/>
              </a:rPr>
              <a:t>, </a:t>
            </a:r>
            <a:r>
              <a:rPr lang="en-US" altLang="en-US" dirty="0" err="1">
                <a:latin typeface="+mn-lt"/>
                <a:ea typeface="ＭＳ Ｐゴシック" charset="-128"/>
              </a:rPr>
              <a:t>fr</a:t>
            </a:r>
            <a:r>
              <a:rPr lang="en-US" altLang="en-US" dirty="0">
                <a:latin typeface="+mn-lt"/>
                <a:ea typeface="ＭＳ Ｐゴシック" charset="-128"/>
              </a:rPr>
              <a:t>, ca, </a:t>
            </a:r>
            <a:r>
              <a:rPr lang="en-US" altLang="en-US" dirty="0" err="1">
                <a:latin typeface="+mn-lt"/>
                <a:ea typeface="ＭＳ Ｐゴシック" charset="-128"/>
              </a:rPr>
              <a:t>jp</a:t>
            </a:r>
            <a:endParaRPr lang="en-US" altLang="en-US" dirty="0">
              <a:latin typeface="+mn-lt"/>
              <a:ea typeface="ＭＳ Ｐゴシック" charset="-128"/>
            </a:endParaRPr>
          </a:p>
          <a:p>
            <a:pPr lvl="1"/>
            <a:r>
              <a:rPr lang="en-US" altLang="en-US" dirty="0">
                <a:latin typeface="+mn-lt"/>
                <a:ea typeface="ＭＳ Ｐゴシック" charset="-128"/>
              </a:rPr>
              <a:t>Network Solutions maintains servers for .com TLD</a:t>
            </a:r>
          </a:p>
          <a:p>
            <a:pPr lvl="1"/>
            <a:r>
              <a:rPr lang="en-US" altLang="en-US" dirty="0" smtClean="0">
                <a:latin typeface="+mn-lt"/>
                <a:ea typeface="ＭＳ Ｐゴシック" charset="-128"/>
              </a:rPr>
              <a:t>Education for </a:t>
            </a:r>
            <a:r>
              <a:rPr lang="en-US" altLang="en-US" dirty="0">
                <a:latin typeface="+mn-lt"/>
                <a:ea typeface="ＭＳ Ｐゴシック" charset="-128"/>
              </a:rPr>
              <a:t>.</a:t>
            </a:r>
            <a:r>
              <a:rPr lang="en-US" altLang="en-US" dirty="0" err="1">
                <a:latin typeface="+mn-lt"/>
                <a:ea typeface="ＭＳ Ｐゴシック" charset="-128"/>
              </a:rPr>
              <a:t>edu</a:t>
            </a:r>
            <a:r>
              <a:rPr lang="en-US" altLang="en-US" dirty="0">
                <a:latin typeface="+mn-lt"/>
                <a:ea typeface="ＭＳ Ｐゴシック" charset="-128"/>
              </a:rPr>
              <a:t> TLD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rgbClr val="000099"/>
                </a:solidFill>
                <a:latin typeface="+mn-lt"/>
                <a:ea typeface="ＭＳ Ｐゴシック" charset="-128"/>
              </a:rPr>
              <a:t>Authoritative </a:t>
            </a:r>
            <a:r>
              <a:rPr lang="en-US" altLang="en-US" dirty="0">
                <a:solidFill>
                  <a:srgbClr val="000099"/>
                </a:solidFill>
                <a:latin typeface="+mn-lt"/>
                <a:ea typeface="ＭＳ Ｐゴシック" charset="-128"/>
              </a:rPr>
              <a:t>DNS servers:</a:t>
            </a:r>
            <a:r>
              <a:rPr lang="en-US" altLang="en-US" dirty="0">
                <a:latin typeface="+mn-lt"/>
                <a:ea typeface="ＭＳ Ｐゴシック" charset="-128"/>
              </a:rPr>
              <a:t> </a:t>
            </a:r>
          </a:p>
          <a:p>
            <a:pPr lvl="1"/>
            <a:r>
              <a:rPr lang="en-US" altLang="en-US" dirty="0" smtClean="0">
                <a:latin typeface="+mn-lt"/>
                <a:ea typeface="ＭＳ Ｐゴシック" charset="-128"/>
              </a:rPr>
              <a:t>To organization’</a:t>
            </a:r>
            <a:r>
              <a:rPr lang="en-US" altLang="ja-JP" dirty="0" smtClean="0">
                <a:latin typeface="+mn-lt"/>
                <a:ea typeface="ＭＳ Ｐゴシック" charset="-128"/>
              </a:rPr>
              <a:t>s </a:t>
            </a:r>
            <a:r>
              <a:rPr lang="en-US" altLang="ja-JP" dirty="0">
                <a:latin typeface="+mn-lt"/>
                <a:ea typeface="ＭＳ Ｐゴシック" charset="-128"/>
              </a:rPr>
              <a:t>own DNS </a:t>
            </a:r>
            <a:r>
              <a:rPr lang="en-US" altLang="ja-JP" dirty="0" smtClean="0">
                <a:latin typeface="+mn-lt"/>
                <a:ea typeface="ＭＳ Ｐゴシック" charset="-128"/>
              </a:rPr>
              <a:t>servers, </a:t>
            </a:r>
            <a:r>
              <a:rPr lang="en-US" altLang="ja-JP" dirty="0">
                <a:latin typeface="+mn-lt"/>
                <a:ea typeface="ＭＳ Ｐゴシック" charset="-128"/>
              </a:rPr>
              <a:t>providing authoritative hostname to IP mappings for </a:t>
            </a:r>
            <a:r>
              <a:rPr lang="en-US" altLang="ja-JP" dirty="0" smtClean="0">
                <a:latin typeface="+mn-lt"/>
                <a:ea typeface="ＭＳ Ｐゴシック" charset="-128"/>
              </a:rPr>
              <a:t>organization’s </a:t>
            </a:r>
            <a:r>
              <a:rPr lang="en-US" altLang="ja-JP" dirty="0">
                <a:latin typeface="+mn-lt"/>
                <a:ea typeface="ＭＳ Ｐゴシック" charset="-128"/>
              </a:rPr>
              <a:t>named </a:t>
            </a:r>
            <a:r>
              <a:rPr lang="en-US" altLang="ja-JP" dirty="0" smtClean="0">
                <a:latin typeface="+mn-lt"/>
                <a:ea typeface="ＭＳ Ｐゴシック" charset="-128"/>
              </a:rPr>
              <a:t>hosts.</a:t>
            </a:r>
            <a:endParaRPr lang="en-US" altLang="ja-JP" dirty="0">
              <a:latin typeface="+mn-lt"/>
              <a:ea typeface="ＭＳ Ｐゴシック" charset="-128"/>
            </a:endParaRPr>
          </a:p>
          <a:p>
            <a:pPr lvl="1"/>
            <a:r>
              <a:rPr lang="en-US" altLang="en-US" dirty="0" smtClean="0">
                <a:latin typeface="+mn-lt"/>
                <a:ea typeface="ＭＳ Ｐゴシック" charset="-128"/>
              </a:rPr>
              <a:t>It can </a:t>
            </a:r>
            <a:r>
              <a:rPr lang="en-US" altLang="en-US" dirty="0">
                <a:latin typeface="+mn-lt"/>
                <a:ea typeface="ＭＳ Ｐゴシック" charset="-128"/>
              </a:rPr>
              <a:t>be </a:t>
            </a:r>
            <a:r>
              <a:rPr lang="en-US" altLang="en-US" dirty="0" smtClean="0">
                <a:latin typeface="+mn-lt"/>
                <a:ea typeface="ＭＳ Ｐゴシック" charset="-128"/>
              </a:rPr>
              <a:t>maintained by </a:t>
            </a:r>
            <a:r>
              <a:rPr lang="en-US" altLang="en-US" dirty="0">
                <a:latin typeface="+mn-lt"/>
                <a:ea typeface="ＭＳ Ｐゴシック" charset="-128"/>
              </a:rPr>
              <a:t>organization or service </a:t>
            </a:r>
            <a:r>
              <a:rPr lang="en-US" altLang="en-US" dirty="0" smtClean="0">
                <a:latin typeface="+mn-lt"/>
                <a:ea typeface="ＭＳ Ｐゴシック" charset="-128"/>
              </a:rPr>
              <a:t>provider.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99"/>
                </a:solidFill>
                <a:latin typeface="+mn-lt"/>
                <a:ea typeface="ＭＳ Ｐゴシック" charset="-128"/>
              </a:rPr>
              <a:t>Local </a:t>
            </a:r>
            <a:r>
              <a:rPr lang="en-US" dirty="0" smtClean="0">
                <a:solidFill>
                  <a:srgbClr val="000099"/>
                </a:solidFill>
                <a:latin typeface="+mn-lt"/>
                <a:ea typeface="ＭＳ Ｐゴシック" charset="-128"/>
              </a:rPr>
              <a:t>DNS </a:t>
            </a:r>
            <a:r>
              <a:rPr lang="en-US" dirty="0">
                <a:solidFill>
                  <a:srgbClr val="000099"/>
                </a:solidFill>
                <a:latin typeface="+mn-lt"/>
                <a:ea typeface="ＭＳ Ｐゴシック" charset="-128"/>
              </a:rPr>
              <a:t>name </a:t>
            </a:r>
            <a:r>
              <a:rPr lang="en-US" dirty="0" smtClean="0">
                <a:solidFill>
                  <a:srgbClr val="000099"/>
                </a:solidFill>
                <a:latin typeface="+mn-lt"/>
                <a:ea typeface="ＭＳ Ｐゴシック" charset="-128"/>
              </a:rPr>
              <a:t>servers:</a:t>
            </a:r>
          </a:p>
          <a:p>
            <a:pPr lvl="1"/>
            <a:r>
              <a:rPr lang="en-US" altLang="en-US" dirty="0" smtClean="0">
                <a:latin typeface="+mn-lt"/>
                <a:ea typeface="ＭＳ Ｐゴシック" charset="-128"/>
              </a:rPr>
              <a:t>It does </a:t>
            </a:r>
            <a:r>
              <a:rPr lang="en-US" altLang="en-US" dirty="0">
                <a:latin typeface="+mn-lt"/>
                <a:ea typeface="ＭＳ Ｐゴシック" charset="-128"/>
              </a:rPr>
              <a:t>not strictly belong to hierarchy</a:t>
            </a:r>
          </a:p>
          <a:p>
            <a:pPr lvl="1"/>
            <a:r>
              <a:rPr lang="en-US" altLang="en-US" dirty="0" smtClean="0">
                <a:latin typeface="+mn-lt"/>
                <a:ea typeface="ＭＳ Ｐゴシック" charset="-128"/>
              </a:rPr>
              <a:t>when </a:t>
            </a:r>
            <a:r>
              <a:rPr lang="en-US" altLang="en-US" dirty="0">
                <a:latin typeface="+mn-lt"/>
                <a:ea typeface="ＭＳ Ｐゴシック" charset="-128"/>
              </a:rPr>
              <a:t>host makes DNS query, query is sent to its local DNS </a:t>
            </a:r>
            <a:r>
              <a:rPr lang="en-US" altLang="en-US" dirty="0" smtClean="0">
                <a:latin typeface="+mn-lt"/>
                <a:ea typeface="ＭＳ Ｐゴシック" charset="-128"/>
              </a:rPr>
              <a:t>server.</a:t>
            </a:r>
            <a:endParaRPr lang="en-US" altLang="en-US" dirty="0">
              <a:latin typeface="+mn-lt"/>
              <a:ea typeface="ＭＳ Ｐゴシック" charset="-128"/>
            </a:endParaRPr>
          </a:p>
          <a:p>
            <a:pPr lvl="2"/>
            <a:r>
              <a:rPr lang="en-US" altLang="en-US" sz="2000" dirty="0" smtClean="0">
                <a:latin typeface="+mn-lt"/>
                <a:ea typeface="ＭＳ Ｐゴシック" charset="-128"/>
              </a:rPr>
              <a:t>It acts </a:t>
            </a:r>
            <a:r>
              <a:rPr lang="en-US" altLang="en-US" sz="2000" dirty="0">
                <a:latin typeface="+mn-lt"/>
                <a:ea typeface="ＭＳ Ｐゴシック" charset="-128"/>
              </a:rPr>
              <a:t>as proxy, forwards query into </a:t>
            </a:r>
            <a:r>
              <a:rPr lang="en-US" altLang="en-US" sz="2000" dirty="0" smtClean="0">
                <a:latin typeface="+mn-lt"/>
                <a:ea typeface="ＭＳ Ｐゴシック" charset="-128"/>
              </a:rPr>
              <a:t>hierarchy.</a:t>
            </a:r>
            <a:endParaRPr lang="en-US" altLang="en-US" sz="2000" dirty="0">
              <a:latin typeface="+mn-lt"/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000099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6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>
                <a:ea typeface="ＭＳ Ｐゴシック" charset="-128"/>
              </a:rPr>
              <a:t>DNS name </a:t>
            </a:r>
            <a:r>
              <a:rPr lang="en-US" altLang="en-US" dirty="0" smtClean="0">
                <a:ea typeface="ＭＳ Ｐゴシック" charset="-128"/>
              </a:rPr>
              <a:t>resolution </a:t>
            </a:r>
            <a:r>
              <a:rPr lang="en-US" altLang="en-US" dirty="0">
                <a:ea typeface="ＭＳ Ｐゴシック" charset="-128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Iterated </a:t>
            </a:r>
            <a:r>
              <a:rPr lang="en-US" altLang="en-US" dirty="0">
                <a:solidFill>
                  <a:srgbClr val="FF0000"/>
                </a:solidFill>
              </a:rPr>
              <a:t>query</a:t>
            </a:r>
            <a:r>
              <a:rPr lang="en-US" altLang="en-US" dirty="0" smtClean="0">
                <a:solidFill>
                  <a:srgbClr val="FF0000"/>
                </a:solidFill>
              </a:rPr>
              <a:t>:</a:t>
            </a:r>
            <a:endParaRPr lang="en-US" altLang="en-US" dirty="0" smtClean="0">
              <a:solidFill>
                <a:srgbClr val="FF0000"/>
              </a:solidFill>
              <a:latin typeface="Gill Sans MT" charset="0"/>
              <a:ea typeface="ＭＳ Ｐゴシック" charset="-128"/>
            </a:endParaRPr>
          </a:p>
          <a:p>
            <a:r>
              <a:rPr lang="en-US" altLang="en-US" dirty="0" smtClean="0">
                <a:ea typeface="ＭＳ Ｐゴシック" charset="-128"/>
              </a:rPr>
              <a:t>A host </a:t>
            </a:r>
            <a:r>
              <a:rPr lang="en-US" altLang="en-US" dirty="0">
                <a:ea typeface="ＭＳ Ｐゴシック" charset="-128"/>
              </a:rPr>
              <a:t>at </a:t>
            </a:r>
            <a:r>
              <a:rPr lang="en-US" altLang="en-US" dirty="0" err="1">
                <a:ea typeface="ＭＳ Ｐゴシック" charset="-128"/>
              </a:rPr>
              <a:t>cis.poly.edu</a:t>
            </a:r>
            <a:r>
              <a:rPr lang="en-US" altLang="en-US" dirty="0">
                <a:ea typeface="ＭＳ Ｐゴシック" charset="-128"/>
              </a:rPr>
              <a:t> wants IP address for </a:t>
            </a:r>
            <a:r>
              <a:rPr lang="en-US" altLang="en-US" dirty="0" err="1">
                <a:ea typeface="ＭＳ Ｐゴシック" charset="-128"/>
              </a:rPr>
              <a:t>gaia.cs.umass.edu</a:t>
            </a:r>
            <a:endParaRPr lang="en-US" altLang="en-US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166" name="Content Placeholder 16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206875" y="5322888"/>
            <a:ext cx="17462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</a:rPr>
              <a:t>requesting host</a:t>
            </a:r>
            <a:endParaRPr lang="en-US" altLang="en-US" sz="240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99"/>
                </a:solidFill>
                <a:latin typeface="Arial" charset="0"/>
              </a:rPr>
              <a:t>cis.poly.edu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683375" y="6172200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Arial" charset="0"/>
              </a:rPr>
              <a:t>gaia.cs.umass.edu</a:t>
            </a:r>
            <a:endParaRPr lang="en-US" altLang="en-US" sz="1600" i="1" dirty="0">
              <a:latin typeface="Arial" charset="0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5791200" y="9223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</a:rPr>
              <a:t>root DNS server</a:t>
            </a:r>
            <a:endParaRPr lang="en-US" altLang="en-US" sz="1600">
              <a:latin typeface="Arial" charset="0"/>
            </a:endParaRPr>
          </a:p>
        </p:txBody>
      </p:sp>
      <p:sp>
        <p:nvSpPr>
          <p:cNvPr id="7" name="Line 18"/>
          <p:cNvSpPr>
            <a:spLocks noChangeShapeType="1"/>
          </p:cNvSpPr>
          <p:nvPr/>
        </p:nvSpPr>
        <p:spPr bwMode="auto">
          <a:xfrm flipH="1" flipV="1">
            <a:off x="5286375" y="3357563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 flipV="1">
            <a:off x="5400675" y="1662113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0"/>
          <p:cNvSpPr>
            <a:spLocks noChangeShapeType="1"/>
          </p:cNvSpPr>
          <p:nvPr/>
        </p:nvSpPr>
        <p:spPr bwMode="auto">
          <a:xfrm flipV="1">
            <a:off x="5686425" y="2824163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flipH="1" flipV="1">
            <a:off x="5686425" y="2995613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5610225" y="1890713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>
            <a:off x="5476875" y="3375025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4"/>
          <p:cNvGrpSpPr>
            <a:grpSpLocks/>
          </p:cNvGrpSpPr>
          <p:nvPr/>
        </p:nvGrpSpPr>
        <p:grpSpPr bwMode="auto">
          <a:xfrm>
            <a:off x="4179888" y="3503613"/>
            <a:ext cx="1898650" cy="611187"/>
            <a:chOff x="2831" y="2132"/>
            <a:chExt cx="1196" cy="385"/>
          </a:xfrm>
        </p:grpSpPr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400">
                <a:latin typeface="Arial" charset="0"/>
              </a:endParaRPr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local DNS server</a:t>
              </a:r>
              <a:endParaRPr lang="en-US" altLang="en-US" sz="240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000099"/>
                  </a:solidFill>
                  <a:latin typeface="Arial" charset="0"/>
                </a:rPr>
                <a:t>dns.poly.edu</a:t>
              </a:r>
            </a:p>
          </p:txBody>
        </p:sp>
      </p:grp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4997450" y="42132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1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5540375" y="1879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2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5978525" y="21177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3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6292850" y="25273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4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6323013" y="30146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5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6919913" y="40544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6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2" name="Text Box 60"/>
          <p:cNvSpPr txBox="1">
            <a:spLocks noChangeArrowheads="1"/>
          </p:cNvSpPr>
          <p:nvPr/>
        </p:nvSpPr>
        <p:spPr bwMode="auto">
          <a:xfrm>
            <a:off x="6353175" y="4870450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authoritative DNS server</a:t>
            </a:r>
            <a:endParaRPr lang="en-US" altLang="en-US" sz="240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charset="0"/>
              </a:rPr>
              <a:t>dns.cs.umass.edu</a:t>
            </a:r>
            <a:endParaRPr lang="en-US" altLang="en-US" sz="1600">
              <a:latin typeface="Arial" charset="0"/>
            </a:endParaRPr>
          </a:p>
        </p:txBody>
      </p:sp>
      <p:sp>
        <p:nvSpPr>
          <p:cNvPr id="23" name="Text Box 61"/>
          <p:cNvSpPr txBox="1">
            <a:spLocks noChangeArrowheads="1"/>
          </p:cNvSpPr>
          <p:nvPr/>
        </p:nvSpPr>
        <p:spPr bwMode="auto">
          <a:xfrm>
            <a:off x="6292850" y="4084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7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4" name="Text Box 62"/>
          <p:cNvSpPr txBox="1">
            <a:spLocks noChangeArrowheads="1"/>
          </p:cNvSpPr>
          <p:nvPr/>
        </p:nvSpPr>
        <p:spPr bwMode="auto">
          <a:xfrm>
            <a:off x="5549900" y="4232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8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5" name="Line 63"/>
          <p:cNvSpPr>
            <a:spLocks noChangeShapeType="1"/>
          </p:cNvSpPr>
          <p:nvPr/>
        </p:nvSpPr>
        <p:spPr bwMode="auto">
          <a:xfrm>
            <a:off x="5619750" y="3155950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64"/>
          <p:cNvSpPr>
            <a:spLocks noChangeShapeType="1"/>
          </p:cNvSpPr>
          <p:nvPr/>
        </p:nvSpPr>
        <p:spPr bwMode="auto">
          <a:xfrm flipH="1" flipV="1">
            <a:off x="5580063" y="3281363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65"/>
          <p:cNvSpPr txBox="1">
            <a:spLocks noChangeArrowheads="1"/>
          </p:cNvSpPr>
          <p:nvPr/>
        </p:nvSpPr>
        <p:spPr bwMode="auto">
          <a:xfrm>
            <a:off x="6551613" y="2293938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</a:rPr>
              <a:t>TLD DNS server</a:t>
            </a:r>
            <a:endParaRPr lang="en-US" altLang="en-US" sz="1600">
              <a:latin typeface="Arial" charset="0"/>
            </a:endParaRPr>
          </a:p>
        </p:txBody>
      </p:sp>
      <p:grpSp>
        <p:nvGrpSpPr>
          <p:cNvPr id="28" name="Group 86"/>
          <p:cNvGrpSpPr>
            <a:grpSpLocks/>
          </p:cNvGrpSpPr>
          <p:nvPr/>
        </p:nvGrpSpPr>
        <p:grpSpPr bwMode="auto">
          <a:xfrm flipH="1">
            <a:off x="7226300" y="5532438"/>
            <a:ext cx="925513" cy="795337"/>
            <a:chOff x="-44" y="1473"/>
            <a:chExt cx="981" cy="1105"/>
          </a:xfrm>
        </p:grpSpPr>
        <p:pic>
          <p:nvPicPr>
            <p:cNvPr id="29" name="Picture 8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8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89"/>
          <p:cNvGrpSpPr>
            <a:grpSpLocks/>
          </p:cNvGrpSpPr>
          <p:nvPr/>
        </p:nvGrpSpPr>
        <p:grpSpPr bwMode="auto">
          <a:xfrm>
            <a:off x="4765675" y="4686300"/>
            <a:ext cx="925513" cy="795338"/>
            <a:chOff x="-44" y="1473"/>
            <a:chExt cx="981" cy="1105"/>
          </a:xfrm>
        </p:grpSpPr>
        <p:pic>
          <p:nvPicPr>
            <p:cNvPr id="32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" name="Group 125"/>
          <p:cNvGrpSpPr>
            <a:grpSpLocks/>
          </p:cNvGrpSpPr>
          <p:nvPr/>
        </p:nvGrpSpPr>
        <p:grpSpPr bwMode="auto">
          <a:xfrm>
            <a:off x="7226300" y="4184650"/>
            <a:ext cx="390525" cy="641350"/>
            <a:chOff x="4140" y="429"/>
            <a:chExt cx="1425" cy="2396"/>
          </a:xfrm>
        </p:grpSpPr>
        <p:sp>
          <p:nvSpPr>
            <p:cNvPr id="35" name="Freeform 12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12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37" name="Freeform 12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2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13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40" name="Group 13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5" name="AutoShape 13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66" name="AutoShape 133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41" name="Rectangle 13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42" name="Group 13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3" name="AutoShape 13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64" name="AutoShape 13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43" name="Rectangle 13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44" name="Rectangle 13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45" name="Group 14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1" name="AutoShape 14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62" name="AutoShape 14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46" name="Freeform 14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7" name="Group 14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" name="AutoShape 14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60" name="AutoShape 146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48" name="Rectangle 14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49" name="Freeform 14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4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15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52" name="Freeform 15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AutoShape 15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54" name="AutoShape 15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55" name="Oval 15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56" name="Oval 15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57" name="Oval 15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58" name="Rectangle 15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</p:grpSp>
      <p:grpSp>
        <p:nvGrpSpPr>
          <p:cNvPr id="67" name="Group 158"/>
          <p:cNvGrpSpPr>
            <a:grpSpLocks/>
          </p:cNvGrpSpPr>
          <p:nvPr/>
        </p:nvGrpSpPr>
        <p:grpSpPr bwMode="auto">
          <a:xfrm>
            <a:off x="5222875" y="2671763"/>
            <a:ext cx="390525" cy="641350"/>
            <a:chOff x="4140" y="429"/>
            <a:chExt cx="1425" cy="2396"/>
          </a:xfrm>
        </p:grpSpPr>
        <p:sp>
          <p:nvSpPr>
            <p:cNvPr id="68" name="Freeform 1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160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70" name="Freeform 1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163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73" name="Group 1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" name="AutoShape 16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99" name="AutoShape 166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74" name="Rectangle 167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75" name="Group 1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" name="AutoShape 1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97" name="AutoShape 170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76" name="Rectangle 171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77" name="Rectangle 172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78" name="Group 1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4" name="AutoShape 17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95" name="AutoShape 175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79" name="Freeform 1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0" name="Group 1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" name="AutoShape 178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93" name="AutoShape 179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81" name="Rectangle 180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82" name="Freeform 1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Oval 183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85" name="Freeform 1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AutoShape 185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87" name="AutoShape 186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88" name="Oval 187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89" name="Oval 188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90" name="Oval 189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91" name="Rectangle 190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</p:grpSp>
      <p:grpSp>
        <p:nvGrpSpPr>
          <p:cNvPr id="100" name="Group 224"/>
          <p:cNvGrpSpPr>
            <a:grpSpLocks/>
          </p:cNvGrpSpPr>
          <p:nvPr/>
        </p:nvGrpSpPr>
        <p:grpSpPr bwMode="auto">
          <a:xfrm>
            <a:off x="6376988" y="1409700"/>
            <a:ext cx="390525" cy="641350"/>
            <a:chOff x="4140" y="429"/>
            <a:chExt cx="1425" cy="2396"/>
          </a:xfrm>
        </p:grpSpPr>
        <p:sp>
          <p:nvSpPr>
            <p:cNvPr id="101" name="Freeform 22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Rectangle 226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03" name="Freeform 22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22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Rectangle 229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106" name="Group 23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1" name="AutoShape 23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132" name="AutoShape 23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107" name="Rectangle 233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108" name="Group 23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9" name="AutoShape 235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130" name="AutoShape 236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109" name="Rectangle 237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10" name="Rectangle 238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111" name="Group 23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7" name="AutoShape 24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128" name="AutoShape 24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112" name="Freeform 24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3" name="Group 24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" name="AutoShape 244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126" name="AutoShape 245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114" name="Rectangle 246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15" name="Freeform 24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24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Oval 249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18" name="Freeform 25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AutoShape 251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20" name="AutoShape 252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21" name="Oval 253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22" name="Oval 254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23" name="Oval 255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24" name="Rectangle 256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</p:grpSp>
      <p:grpSp>
        <p:nvGrpSpPr>
          <p:cNvPr id="133" name="Group 257"/>
          <p:cNvGrpSpPr>
            <a:grpSpLocks/>
          </p:cNvGrpSpPr>
          <p:nvPr/>
        </p:nvGrpSpPr>
        <p:grpSpPr bwMode="auto">
          <a:xfrm>
            <a:off x="7192963" y="2662238"/>
            <a:ext cx="390525" cy="641350"/>
            <a:chOff x="4140" y="429"/>
            <a:chExt cx="1425" cy="2396"/>
          </a:xfrm>
        </p:grpSpPr>
        <p:sp>
          <p:nvSpPr>
            <p:cNvPr id="134" name="Freeform 2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Rectangle 259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36" name="Freeform 2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2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Rectangle 262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139" name="Group 2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64" name="AutoShape 26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165" name="AutoShape 265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140" name="Rectangle 266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141" name="Group 2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62" name="AutoShape 268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163" name="AutoShape 269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142" name="Rectangle 270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43" name="Rectangle 271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144" name="Group 2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60" name="AutoShape 273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161" name="AutoShape 274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145" name="Freeform 2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6" name="Group 2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58" name="AutoShape 277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159" name="AutoShape 278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147" name="Rectangle 279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48" name="Freeform 2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2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Oval 282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51" name="Freeform 2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AutoShape 284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53" name="AutoShape 285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54" name="Oval 286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55" name="Oval 287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56" name="Oval 288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57" name="Rectangle 289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508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DNS name resolution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Recursive </a:t>
            </a:r>
            <a:r>
              <a:rPr lang="en-US" dirty="0">
                <a:solidFill>
                  <a:srgbClr val="FF0000"/>
                </a:solidFill>
              </a:rPr>
              <a:t>query:</a:t>
            </a:r>
          </a:p>
          <a:p>
            <a:r>
              <a:rPr lang="en-US" altLang="en-US" dirty="0" smtClean="0">
                <a:ea typeface="ＭＳ Ｐゴシック" charset="-128"/>
              </a:rPr>
              <a:t>A host </a:t>
            </a:r>
            <a:r>
              <a:rPr lang="en-US" altLang="en-US" dirty="0">
                <a:ea typeface="ＭＳ Ｐゴシック" charset="-128"/>
              </a:rPr>
              <a:t>at </a:t>
            </a:r>
            <a:r>
              <a:rPr lang="en-US" altLang="en-US" dirty="0" err="1">
                <a:ea typeface="ＭＳ Ｐゴシック" charset="-128"/>
              </a:rPr>
              <a:t>cis.poly.edu</a:t>
            </a:r>
            <a:r>
              <a:rPr lang="en-US" altLang="en-US" dirty="0">
                <a:ea typeface="ＭＳ Ｐゴシック" charset="-128"/>
              </a:rPr>
              <a:t> wants IP address for </a:t>
            </a:r>
            <a:r>
              <a:rPr lang="en-US" altLang="en-US" dirty="0" err="1">
                <a:ea typeface="ＭＳ Ｐゴシック" charset="-128"/>
              </a:rPr>
              <a:t>gaia.cs.umass.edu</a:t>
            </a:r>
            <a:endParaRPr lang="en-US" altLang="en-US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7462838" y="36988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4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7005638" y="3775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C0000"/>
                </a:solidFill>
                <a:latin typeface="Arial" charset="0"/>
              </a:rPr>
              <a:t>5</a:t>
            </a:r>
            <a:endParaRPr lang="en-US" altLang="en-US" sz="2400" dirty="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6724650" y="22590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6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8" name="Line 60"/>
          <p:cNvSpPr>
            <a:spLocks noChangeShapeType="1"/>
          </p:cNvSpPr>
          <p:nvPr/>
        </p:nvSpPr>
        <p:spPr bwMode="auto">
          <a:xfrm>
            <a:off x="7440613" y="3382963"/>
            <a:ext cx="0" cy="67468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1"/>
          <p:cNvSpPr>
            <a:spLocks noChangeShapeType="1"/>
          </p:cNvSpPr>
          <p:nvPr/>
        </p:nvSpPr>
        <p:spPr bwMode="auto">
          <a:xfrm flipH="1" flipV="1">
            <a:off x="7319963" y="3394075"/>
            <a:ext cx="0" cy="7191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62"/>
          <p:cNvSpPr>
            <a:spLocks noChangeShapeType="1"/>
          </p:cNvSpPr>
          <p:nvPr/>
        </p:nvSpPr>
        <p:spPr bwMode="auto">
          <a:xfrm flipH="1" flipV="1">
            <a:off x="6799263" y="1982788"/>
            <a:ext cx="458787" cy="5667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63"/>
          <p:cNvSpPr txBox="1">
            <a:spLocks noChangeArrowheads="1"/>
          </p:cNvSpPr>
          <p:nvPr/>
        </p:nvSpPr>
        <p:spPr bwMode="auto">
          <a:xfrm>
            <a:off x="7143750" y="18319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C0000"/>
                </a:solidFill>
                <a:latin typeface="Arial" charset="0"/>
              </a:rPr>
              <a:t>3</a:t>
            </a:r>
            <a:endParaRPr lang="en-US" altLang="en-US" sz="2400" dirty="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206875" y="5322888"/>
            <a:ext cx="17462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</a:rPr>
              <a:t>requesting host</a:t>
            </a:r>
            <a:endParaRPr lang="en-US" altLang="en-US" sz="240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99"/>
                </a:solidFill>
                <a:latin typeface="Arial" charset="0"/>
              </a:rPr>
              <a:t>cis.poly.edu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683375" y="6172200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Arial" charset="0"/>
              </a:rPr>
              <a:t>gaia.cs.umass.edu</a:t>
            </a:r>
            <a:endParaRPr lang="en-US" altLang="en-US" sz="1600" i="1" dirty="0">
              <a:latin typeface="Arial" charset="0"/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5791200" y="9223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</a:rPr>
              <a:t>root DNS server</a:t>
            </a:r>
            <a:endParaRPr lang="en-US" altLang="en-US" sz="1600">
              <a:latin typeface="Arial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5286375" y="3357563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V="1">
            <a:off x="5391150" y="1662113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5619750" y="1890713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5476875" y="3386138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24"/>
          <p:cNvGrpSpPr>
            <a:grpSpLocks/>
          </p:cNvGrpSpPr>
          <p:nvPr/>
        </p:nvGrpSpPr>
        <p:grpSpPr bwMode="auto">
          <a:xfrm>
            <a:off x="4179888" y="3503613"/>
            <a:ext cx="1898650" cy="611187"/>
            <a:chOff x="2831" y="2132"/>
            <a:chExt cx="1196" cy="385"/>
          </a:xfrm>
        </p:grpSpPr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400">
                <a:latin typeface="Arial" charset="0"/>
              </a:endParaRPr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Arial" charset="0"/>
                </a:rPr>
                <a:t>local DNS server</a:t>
              </a:r>
              <a:endParaRPr lang="en-US" altLang="en-US" sz="2400" dirty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 err="1">
                  <a:solidFill>
                    <a:srgbClr val="000099"/>
                  </a:solidFill>
                  <a:latin typeface="Arial" charset="0"/>
                </a:rPr>
                <a:t>dns.poly.edu</a:t>
              </a:r>
              <a:endParaRPr lang="en-US" altLang="en-US" sz="1600" i="1" dirty="0">
                <a:solidFill>
                  <a:srgbClr val="000099"/>
                </a:solidFill>
                <a:latin typeface="Arial" charset="0"/>
              </a:endParaRPr>
            </a:p>
          </p:txBody>
        </p:sp>
      </p:grp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4997450" y="42132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1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5540375" y="1879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2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5978525" y="21177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7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5" name="Text Box 60"/>
          <p:cNvSpPr txBox="1">
            <a:spLocks noChangeArrowheads="1"/>
          </p:cNvSpPr>
          <p:nvPr/>
        </p:nvSpPr>
        <p:spPr bwMode="auto">
          <a:xfrm>
            <a:off x="6353175" y="4870450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authoritative DNS server</a:t>
            </a:r>
            <a:endParaRPr lang="en-US" altLang="en-US" sz="240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charset="0"/>
              </a:rPr>
              <a:t>dns.cs.umass.edu</a:t>
            </a:r>
            <a:endParaRPr lang="en-US" altLang="en-US" sz="1600">
              <a:latin typeface="Arial" charset="0"/>
            </a:endParaRPr>
          </a:p>
        </p:txBody>
      </p:sp>
      <p:sp>
        <p:nvSpPr>
          <p:cNvPr id="26" name="Text Box 62"/>
          <p:cNvSpPr txBox="1">
            <a:spLocks noChangeArrowheads="1"/>
          </p:cNvSpPr>
          <p:nvPr/>
        </p:nvSpPr>
        <p:spPr bwMode="auto">
          <a:xfrm>
            <a:off x="5549900" y="42227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8</a:t>
            </a:r>
            <a:endParaRPr lang="en-US" alt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7" name="Line 62"/>
          <p:cNvSpPr>
            <a:spLocks noChangeShapeType="1"/>
          </p:cNvSpPr>
          <p:nvPr/>
        </p:nvSpPr>
        <p:spPr bwMode="auto">
          <a:xfrm flipH="1" flipV="1">
            <a:off x="6853238" y="1774825"/>
            <a:ext cx="600075" cy="7413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7600950" y="2728913"/>
            <a:ext cx="13255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charset="0"/>
              </a:rPr>
              <a:t>TLD DNS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charset="0"/>
              </a:rPr>
              <a:t>server</a:t>
            </a:r>
            <a:endParaRPr lang="en-US" altLang="en-US" sz="1600" dirty="0">
              <a:latin typeface="Arial" charset="0"/>
            </a:endParaRPr>
          </a:p>
        </p:txBody>
      </p:sp>
      <p:grpSp>
        <p:nvGrpSpPr>
          <p:cNvPr id="29" name="Group 140"/>
          <p:cNvGrpSpPr>
            <a:grpSpLocks/>
          </p:cNvGrpSpPr>
          <p:nvPr/>
        </p:nvGrpSpPr>
        <p:grpSpPr bwMode="auto">
          <a:xfrm flipH="1">
            <a:off x="7226300" y="5532438"/>
            <a:ext cx="925513" cy="795337"/>
            <a:chOff x="-44" y="1473"/>
            <a:chExt cx="981" cy="1105"/>
          </a:xfrm>
        </p:grpSpPr>
        <p:pic>
          <p:nvPicPr>
            <p:cNvPr id="30" name="Picture 14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Freeform 1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2" name="Group 143"/>
          <p:cNvGrpSpPr>
            <a:grpSpLocks/>
          </p:cNvGrpSpPr>
          <p:nvPr/>
        </p:nvGrpSpPr>
        <p:grpSpPr bwMode="auto">
          <a:xfrm>
            <a:off x="4765675" y="4686300"/>
            <a:ext cx="925513" cy="795338"/>
            <a:chOff x="-44" y="1473"/>
            <a:chExt cx="981" cy="1105"/>
          </a:xfrm>
        </p:grpSpPr>
        <p:pic>
          <p:nvPicPr>
            <p:cNvPr id="33" name="Picture 14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Freeform 1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5" name="Group 146"/>
          <p:cNvGrpSpPr>
            <a:grpSpLocks/>
          </p:cNvGrpSpPr>
          <p:nvPr/>
        </p:nvGrpSpPr>
        <p:grpSpPr bwMode="auto">
          <a:xfrm>
            <a:off x="7226300" y="4184650"/>
            <a:ext cx="390525" cy="641350"/>
            <a:chOff x="4140" y="429"/>
            <a:chExt cx="1425" cy="2396"/>
          </a:xfrm>
        </p:grpSpPr>
        <p:sp>
          <p:nvSpPr>
            <p:cNvPr id="36" name="Freeform 14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148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38" name="Freeform 14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5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151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41" name="Group 15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6" name="AutoShape 153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67" name="AutoShape 154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42" name="Rectangle 155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43" name="Group 15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4" name="AutoShape 15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65" name="AutoShape 15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44" name="Rectangle 159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45" name="Rectangle 160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46" name="Group 16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2" name="AutoShape 16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63" name="AutoShape 163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47" name="Freeform 16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" name="Group 16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0" name="AutoShape 166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61" name="AutoShape 167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49" name="Rectangle 168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50" name="Freeform 16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7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171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53" name="Freeform 17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AutoShape 173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55" name="AutoShape 174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56" name="Oval 175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57" name="Oval 176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58" name="Oval 177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59" name="Rectangle 178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</p:grpSp>
      <p:grpSp>
        <p:nvGrpSpPr>
          <p:cNvPr id="68" name="Group 212"/>
          <p:cNvGrpSpPr>
            <a:grpSpLocks/>
          </p:cNvGrpSpPr>
          <p:nvPr/>
        </p:nvGrpSpPr>
        <p:grpSpPr bwMode="auto">
          <a:xfrm>
            <a:off x="5222875" y="2671763"/>
            <a:ext cx="390525" cy="641350"/>
            <a:chOff x="4140" y="429"/>
            <a:chExt cx="1425" cy="2396"/>
          </a:xfrm>
        </p:grpSpPr>
        <p:sp>
          <p:nvSpPr>
            <p:cNvPr id="69" name="Freeform 21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214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71" name="Freeform 21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1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Rectangle 217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74" name="Group 21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9" name="AutoShape 219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100" name="AutoShape 220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75" name="Rectangle 221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76" name="Group 22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7" name="AutoShape 223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98" name="AutoShape 224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77" name="Rectangle 225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78" name="Rectangle 226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79" name="Group 22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" name="AutoShape 228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96" name="AutoShape 229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80" name="Freeform 23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" name="Group 23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" name="AutoShape 232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94" name="AutoShape 233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82" name="Rectangle 234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83" name="Freeform 23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3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Oval 237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86" name="Freeform 23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AutoShape 239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88" name="AutoShape 240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89" name="Oval 241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90" name="Oval 242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91" name="Oval 243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92" name="Rectangle 244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</p:grpSp>
      <p:grpSp>
        <p:nvGrpSpPr>
          <p:cNvPr id="101" name="Group 245"/>
          <p:cNvGrpSpPr>
            <a:grpSpLocks/>
          </p:cNvGrpSpPr>
          <p:nvPr/>
        </p:nvGrpSpPr>
        <p:grpSpPr bwMode="auto">
          <a:xfrm>
            <a:off x="6376988" y="1409700"/>
            <a:ext cx="390525" cy="641350"/>
            <a:chOff x="4140" y="429"/>
            <a:chExt cx="1425" cy="2396"/>
          </a:xfrm>
        </p:grpSpPr>
        <p:sp>
          <p:nvSpPr>
            <p:cNvPr id="102" name="Freeform 24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Rectangle 24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04" name="Freeform 24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24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25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107" name="Group 25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2" name="AutoShape 25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133" name="AutoShape 253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108" name="Rectangle 25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109" name="Group 25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0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131" name="AutoShape 25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110" name="Rectangle 25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11" name="Rectangle 25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112" name="Group 26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8" name="AutoShape 26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129" name="AutoShape 26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113" name="Freeform 26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" name="Group 26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6" name="AutoShape 26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127" name="AutoShape 266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115" name="Rectangle 26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16" name="Freeform 26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26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Oval 27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19" name="Freeform 27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AutoShape 27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21" name="AutoShape 27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22" name="Oval 27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23" name="Oval 27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24" name="Oval 27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25" name="Rectangle 27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</p:grpSp>
      <p:grpSp>
        <p:nvGrpSpPr>
          <p:cNvPr id="134" name="Group 311"/>
          <p:cNvGrpSpPr>
            <a:grpSpLocks/>
          </p:cNvGrpSpPr>
          <p:nvPr/>
        </p:nvGrpSpPr>
        <p:grpSpPr bwMode="auto">
          <a:xfrm>
            <a:off x="7192963" y="2662238"/>
            <a:ext cx="390525" cy="641350"/>
            <a:chOff x="4140" y="429"/>
            <a:chExt cx="1425" cy="2396"/>
          </a:xfrm>
        </p:grpSpPr>
        <p:sp>
          <p:nvSpPr>
            <p:cNvPr id="135" name="Freeform 31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Rectangle 313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37" name="Freeform 31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31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Rectangle 316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140" name="Group 31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65" name="AutoShape 318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166" name="AutoShape 319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141" name="Rectangle 320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142" name="Group 32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63" name="AutoShape 322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164" name="AutoShape 323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143" name="Rectangle 324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44" name="Rectangle 325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grpSp>
          <p:nvGrpSpPr>
            <p:cNvPr id="145" name="Group 32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61" name="AutoShape 327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162" name="AutoShape 328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146" name="Freeform 32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7" name="Group 33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59" name="AutoShape 331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  <p:sp>
            <p:nvSpPr>
              <p:cNvPr id="160" name="AutoShape 332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charset="0"/>
                  <a:buNone/>
                </a:pPr>
                <a:endParaRPr lang="en-US" altLang="en-US" sz="2000">
                  <a:latin typeface="Arial" charset="0"/>
                </a:endParaRPr>
              </a:p>
            </p:txBody>
          </p:sp>
        </p:grpSp>
        <p:sp>
          <p:nvSpPr>
            <p:cNvPr id="148" name="Rectangle 333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49" name="Freeform 33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33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Oval 336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52" name="Freeform 33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AutoShape 338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54" name="AutoShape 339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55" name="Oval 340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56" name="Oval 341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57" name="Oval 342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58" name="Rectangle 343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en-US" altLang="en-US" sz="2000">
                <a:latin typeface="Arial" charset="0"/>
              </a:endParaRP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9296400" y="61237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22" grpId="0"/>
      <p:bldP spid="23" grpId="0"/>
      <p:bldP spid="24" grpId="0"/>
      <p:bldP spid="25" grpId="0"/>
      <p:bldP spid="26" grpId="0"/>
      <p:bldP spid="27" grpId="0" animBg="1"/>
      <p:bldP spid="2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DNS </a:t>
            </a:r>
            <a:r>
              <a:rPr lang="en-IN" dirty="0" smtClean="0"/>
              <a:t>– </a:t>
            </a:r>
            <a:r>
              <a:rPr lang="en-IN" dirty="0" err="1" smtClean="0"/>
              <a:t>Cont</a:t>
            </a:r>
            <a:r>
              <a:rPr lang="is-IS" dirty="0" smtClean="0"/>
              <a:t>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IN" sz="3100" dirty="0"/>
              <a:t>Distributed database design is more preferred over centralized design to implement DNS in the </a:t>
            </a:r>
            <a:r>
              <a:rPr lang="en-IN" sz="3100" dirty="0" smtClean="0"/>
              <a:t>Internet.</a:t>
            </a:r>
            <a:endParaRPr lang="en-US" sz="3100" dirty="0"/>
          </a:p>
          <a:p>
            <a:pPr lvl="0" algn="just"/>
            <a:r>
              <a:rPr lang="en-IN" sz="3100" b="1" dirty="0"/>
              <a:t>A single point of failure:</a:t>
            </a:r>
            <a:r>
              <a:rPr lang="en-IN" sz="3100" dirty="0"/>
              <a:t> If the DNS server </a:t>
            </a:r>
            <a:r>
              <a:rPr lang="en-IN" sz="3100" dirty="0">
                <a:solidFill>
                  <a:srgbClr val="FF0000"/>
                </a:solidFill>
              </a:rPr>
              <a:t>crashes</a:t>
            </a:r>
            <a:r>
              <a:rPr lang="en-IN" sz="3100" dirty="0"/>
              <a:t> then the entire Internet will not stop.</a:t>
            </a:r>
            <a:endParaRPr lang="en-US" sz="3100" dirty="0"/>
          </a:p>
          <a:p>
            <a:pPr lvl="0" algn="just"/>
            <a:r>
              <a:rPr lang="en-IN" sz="3100" b="1" dirty="0"/>
              <a:t>Traffic volume:</a:t>
            </a:r>
            <a:r>
              <a:rPr lang="en-IN" sz="3100" dirty="0"/>
              <a:t> </a:t>
            </a:r>
            <a:r>
              <a:rPr lang="en-IN" sz="3100" dirty="0" smtClean="0"/>
              <a:t>With </a:t>
            </a:r>
            <a:r>
              <a:rPr lang="en-IN" sz="3100" dirty="0"/>
              <a:t>millions of device and users accessing its services </a:t>
            </a:r>
            <a:r>
              <a:rPr lang="en-IN" sz="3100" dirty="0" smtClean="0"/>
              <a:t>from whole globe </a:t>
            </a:r>
            <a:r>
              <a:rPr lang="en-IN" sz="3100" dirty="0"/>
              <a:t>at the same time. </a:t>
            </a:r>
            <a:endParaRPr lang="en-IN" sz="3100" dirty="0" smtClean="0"/>
          </a:p>
          <a:p>
            <a:pPr lvl="0" algn="just"/>
            <a:r>
              <a:rPr lang="en-IN" sz="3100" dirty="0" smtClean="0"/>
              <a:t>A </a:t>
            </a:r>
            <a:r>
              <a:rPr lang="en-IN" sz="3100" dirty="0"/>
              <a:t>Single DNS Server cannot handle </a:t>
            </a:r>
            <a:r>
              <a:rPr lang="en-IN" sz="3100" dirty="0" smtClean="0">
                <a:solidFill>
                  <a:srgbClr val="FF0000"/>
                </a:solidFill>
              </a:rPr>
              <a:t>huge DNS </a:t>
            </a:r>
            <a:r>
              <a:rPr lang="en-IN" sz="3100" dirty="0">
                <a:solidFill>
                  <a:srgbClr val="FF0000"/>
                </a:solidFill>
              </a:rPr>
              <a:t>traffic </a:t>
            </a:r>
            <a:r>
              <a:rPr lang="en-IN" sz="3100" dirty="0"/>
              <a:t>but with distributed system </a:t>
            </a:r>
            <a:r>
              <a:rPr lang="en-IN" sz="3100" dirty="0" smtClean="0"/>
              <a:t>its </a:t>
            </a:r>
            <a:r>
              <a:rPr lang="en-IN" sz="3100" dirty="0" smtClean="0">
                <a:solidFill>
                  <a:srgbClr val="FF0000"/>
                </a:solidFill>
              </a:rPr>
              <a:t>distributed</a:t>
            </a:r>
            <a:r>
              <a:rPr lang="en-IN" sz="3100" dirty="0" smtClean="0"/>
              <a:t> </a:t>
            </a:r>
            <a:r>
              <a:rPr lang="en-IN" sz="3100" dirty="0"/>
              <a:t>and </a:t>
            </a:r>
            <a:r>
              <a:rPr lang="en-IN" sz="3100" dirty="0">
                <a:solidFill>
                  <a:srgbClr val="FF0000"/>
                </a:solidFill>
              </a:rPr>
              <a:t>reduce overload </a:t>
            </a:r>
            <a:r>
              <a:rPr lang="en-IN" sz="3100" dirty="0"/>
              <a:t>on server.</a:t>
            </a:r>
            <a:endParaRPr lang="en-US" sz="3100" dirty="0"/>
          </a:p>
          <a:p>
            <a:pPr lvl="0" algn="just"/>
            <a:r>
              <a:rPr lang="en-IN" sz="3100" b="1" dirty="0"/>
              <a:t>Distant centralized database:</a:t>
            </a:r>
            <a:r>
              <a:rPr lang="en-IN" sz="3100" dirty="0"/>
              <a:t> A single DNS server cannot be “</a:t>
            </a:r>
            <a:r>
              <a:rPr lang="en-IN" sz="3100" dirty="0">
                <a:solidFill>
                  <a:srgbClr val="FF0000"/>
                </a:solidFill>
              </a:rPr>
              <a:t>close to</a:t>
            </a:r>
            <a:r>
              <a:rPr lang="en-IN" sz="3100" dirty="0"/>
              <a:t>” all the querying clients. </a:t>
            </a:r>
            <a:endParaRPr lang="en-IN" sz="3100" dirty="0" smtClean="0"/>
          </a:p>
          <a:p>
            <a:pPr lvl="0" algn="just"/>
            <a:r>
              <a:rPr lang="en-IN" sz="3100" dirty="0" smtClean="0"/>
              <a:t>If it is in </a:t>
            </a:r>
            <a:r>
              <a:rPr lang="en-IN" sz="3100" dirty="0"/>
              <a:t>New York City, then all queries from Australia must travel to the other side of the globe, perhaps over </a:t>
            </a:r>
            <a:r>
              <a:rPr lang="en-IN" sz="3100" dirty="0">
                <a:solidFill>
                  <a:srgbClr val="FF0000"/>
                </a:solidFill>
              </a:rPr>
              <a:t>slow</a:t>
            </a:r>
            <a:r>
              <a:rPr lang="en-IN" sz="3100" dirty="0"/>
              <a:t> and </a:t>
            </a:r>
            <a:r>
              <a:rPr lang="en-IN" sz="3100" dirty="0">
                <a:solidFill>
                  <a:srgbClr val="FF0000"/>
                </a:solidFill>
              </a:rPr>
              <a:t>congested</a:t>
            </a:r>
            <a:r>
              <a:rPr lang="en-IN" sz="3100" dirty="0"/>
              <a:t> </a:t>
            </a:r>
            <a:r>
              <a:rPr lang="en-IN" sz="3100" dirty="0" smtClean="0">
                <a:solidFill>
                  <a:srgbClr val="FF0000"/>
                </a:solidFill>
              </a:rPr>
              <a:t>links</a:t>
            </a:r>
            <a:r>
              <a:rPr lang="en-IN" sz="3100" dirty="0" smtClean="0"/>
              <a:t> cause </a:t>
            </a:r>
            <a:r>
              <a:rPr lang="en-IN" sz="3100" dirty="0" smtClean="0">
                <a:solidFill>
                  <a:srgbClr val="FF0000"/>
                </a:solidFill>
              </a:rPr>
              <a:t>significant </a:t>
            </a:r>
            <a:r>
              <a:rPr lang="en-IN" sz="3100" dirty="0">
                <a:solidFill>
                  <a:srgbClr val="FF0000"/>
                </a:solidFill>
              </a:rPr>
              <a:t>delays</a:t>
            </a:r>
            <a:r>
              <a:rPr lang="en-IN" sz="3100" dirty="0"/>
              <a:t>.</a:t>
            </a:r>
            <a:endParaRPr lang="en-US" sz="3100" dirty="0"/>
          </a:p>
          <a:p>
            <a:pPr lvl="0" algn="just"/>
            <a:r>
              <a:rPr lang="en-IN" sz="3100" b="1" dirty="0"/>
              <a:t>Maintenance:</a:t>
            </a:r>
            <a:r>
              <a:rPr lang="en-IN" sz="3100" dirty="0"/>
              <a:t> T</a:t>
            </a:r>
            <a:r>
              <a:rPr lang="en-IN" sz="3100" dirty="0" smtClean="0"/>
              <a:t>o </a:t>
            </a:r>
            <a:r>
              <a:rPr lang="en-IN" sz="3100" dirty="0"/>
              <a:t>keep records for all Internet </a:t>
            </a:r>
            <a:r>
              <a:rPr lang="en-IN" sz="3100" dirty="0" smtClean="0"/>
              <a:t>hosts. it </a:t>
            </a:r>
            <a:r>
              <a:rPr lang="en-IN" sz="3100" dirty="0"/>
              <a:t>would have to be </a:t>
            </a:r>
            <a:r>
              <a:rPr lang="en-IN" sz="3100" dirty="0">
                <a:solidFill>
                  <a:srgbClr val="FF0000"/>
                </a:solidFill>
              </a:rPr>
              <a:t>updated frequently </a:t>
            </a:r>
            <a:r>
              <a:rPr lang="en-IN" sz="3100" dirty="0"/>
              <a:t>to account for every new host.</a:t>
            </a:r>
            <a:endParaRPr lang="en-US" sz="31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611" y="553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Programming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Socket is interface </a:t>
            </a:r>
            <a:r>
              <a:rPr lang="en-US" altLang="en-US" dirty="0"/>
              <a:t>between application and </a:t>
            </a:r>
            <a:r>
              <a:rPr lang="en-US" altLang="en-US" dirty="0" smtClean="0"/>
              <a:t>network.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An application creates a socket.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Two type of socket:</a:t>
            </a:r>
          </a:p>
          <a:p>
            <a:pPr marL="1257300" lvl="2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 smtClean="0"/>
              <a:t>TCP Socket – Reliable Transmission</a:t>
            </a:r>
          </a:p>
          <a:p>
            <a:pPr marL="1257300" lvl="2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 smtClean="0"/>
              <a:t>UDP Socket – Unreliable Transmission</a:t>
            </a:r>
          </a:p>
          <a:p>
            <a:pPr algn="just">
              <a:lnSpc>
                <a:spcPct val="90000"/>
              </a:lnSpc>
            </a:pPr>
            <a:r>
              <a:rPr lang="en-US" altLang="en-US" dirty="0" smtClean="0"/>
              <a:t>Once configured the application can pass data to the socket for transmission and receive data from the socket (transmitted through the network by some other host).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endParaRPr lang="en-US" dirty="0"/>
          </a:p>
        </p:txBody>
      </p: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457200" y="3863975"/>
            <a:ext cx="8208962" cy="2536825"/>
            <a:chOff x="358775" y="3459163"/>
            <a:chExt cx="8208963" cy="2536825"/>
          </a:xfrm>
        </p:grpSpPr>
        <p:sp>
          <p:nvSpPr>
            <p:cNvPr id="62" name="Freeform 44"/>
            <p:cNvSpPr>
              <a:spLocks/>
            </p:cNvSpPr>
            <p:nvPr/>
          </p:nvSpPr>
          <p:spPr bwMode="auto">
            <a:xfrm>
              <a:off x="6654800" y="3468688"/>
              <a:ext cx="736600" cy="1998662"/>
            </a:xfrm>
            <a:custGeom>
              <a:avLst/>
              <a:gdLst>
                <a:gd name="T0" fmla="*/ 2147483646 w 464"/>
                <a:gd name="T1" fmla="*/ 2147483646 h 1259"/>
                <a:gd name="T2" fmla="*/ 0 w 464"/>
                <a:gd name="T3" fmla="*/ 0 h 1259"/>
                <a:gd name="T4" fmla="*/ 2147483646 w 464"/>
                <a:gd name="T5" fmla="*/ 2147483646 h 1259"/>
                <a:gd name="T6" fmla="*/ 2147483646 w 464"/>
                <a:gd name="T7" fmla="*/ 2147483646 h 1259"/>
                <a:gd name="T8" fmla="*/ 2147483646 w 464"/>
                <a:gd name="T9" fmla="*/ 2147483646 h 1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4"/>
                <a:gd name="T16" fmla="*/ 0 h 1259"/>
                <a:gd name="T17" fmla="*/ 464 w 464"/>
                <a:gd name="T18" fmla="*/ 1259 h 1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4" h="1259">
                  <a:moveTo>
                    <a:pt x="464" y="1060"/>
                  </a:moveTo>
                  <a:lnTo>
                    <a:pt x="0" y="0"/>
                  </a:lnTo>
                  <a:lnTo>
                    <a:pt x="6" y="1258"/>
                  </a:lnTo>
                  <a:lnTo>
                    <a:pt x="382" y="1259"/>
                  </a:lnTo>
                  <a:lnTo>
                    <a:pt x="464" y="106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3340100" y="4765675"/>
              <a:ext cx="1808163" cy="1031875"/>
            </a:xfrm>
            <a:custGeom>
              <a:avLst/>
              <a:gdLst>
                <a:gd name="T0" fmla="*/ 2147483646 w 2135"/>
                <a:gd name="T1" fmla="*/ 2147483646 h 1662"/>
                <a:gd name="T2" fmla="*/ 2147483646 w 2135"/>
                <a:gd name="T3" fmla="*/ 2147483646 h 1662"/>
                <a:gd name="T4" fmla="*/ 2147483646 w 2135"/>
                <a:gd name="T5" fmla="*/ 2147483646 h 1662"/>
                <a:gd name="T6" fmla="*/ 2147483646 w 2135"/>
                <a:gd name="T7" fmla="*/ 2147483646 h 1662"/>
                <a:gd name="T8" fmla="*/ 2147483646 w 2135"/>
                <a:gd name="T9" fmla="*/ 2147483646 h 1662"/>
                <a:gd name="T10" fmla="*/ 2147483646 w 2135"/>
                <a:gd name="T11" fmla="*/ 2147483646 h 1662"/>
                <a:gd name="T12" fmla="*/ 2147483646 w 2135"/>
                <a:gd name="T13" fmla="*/ 2147483646 h 1662"/>
                <a:gd name="T14" fmla="*/ 2147483646 w 2135"/>
                <a:gd name="T15" fmla="*/ 2147483646 h 1662"/>
                <a:gd name="T16" fmla="*/ 2147483646 w 2135"/>
                <a:gd name="T17" fmla="*/ 2147483646 h 1662"/>
                <a:gd name="T18" fmla="*/ 2147483646 w 2135"/>
                <a:gd name="T19" fmla="*/ 2147483646 h 1662"/>
                <a:gd name="T20" fmla="*/ 2147483646 w 2135"/>
                <a:gd name="T21" fmla="*/ 2147483646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4" name="Text Box 51"/>
            <p:cNvSpPr txBox="1">
              <a:spLocks noChangeArrowheads="1"/>
            </p:cNvSpPr>
            <p:nvPr/>
          </p:nvSpPr>
          <p:spPr bwMode="auto">
            <a:xfrm>
              <a:off x="3778250" y="4897438"/>
              <a:ext cx="8747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Internet</a:t>
              </a:r>
            </a:p>
          </p:txBody>
        </p:sp>
        <p:sp>
          <p:nvSpPr>
            <p:cNvPr id="65" name="Line 52"/>
            <p:cNvSpPr>
              <a:spLocks noChangeShapeType="1"/>
            </p:cNvSpPr>
            <p:nvPr/>
          </p:nvSpPr>
          <p:spPr bwMode="auto">
            <a:xfrm>
              <a:off x="3098800" y="5308600"/>
              <a:ext cx="22113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7119938" y="4533900"/>
              <a:ext cx="10636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controlled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by OS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67" name="Text Box 56"/>
            <p:cNvSpPr txBox="1">
              <a:spLocks noChangeArrowheads="1"/>
            </p:cNvSpPr>
            <p:nvPr/>
          </p:nvSpPr>
          <p:spPr bwMode="auto">
            <a:xfrm>
              <a:off x="7097713" y="3633788"/>
              <a:ext cx="1470025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controlled by</a:t>
              </a:r>
            </a:p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app developer</a:t>
              </a:r>
            </a:p>
          </p:txBody>
        </p:sp>
        <p:sp>
          <p:nvSpPr>
            <p:cNvPr id="68" name="Freeform 50"/>
            <p:cNvSpPr>
              <a:spLocks/>
            </p:cNvSpPr>
            <p:nvPr/>
          </p:nvSpPr>
          <p:spPr bwMode="auto">
            <a:xfrm>
              <a:off x="914400" y="3532188"/>
              <a:ext cx="758825" cy="1997075"/>
            </a:xfrm>
            <a:custGeom>
              <a:avLst/>
              <a:gdLst>
                <a:gd name="T0" fmla="*/ 0 w 478"/>
                <a:gd name="T1" fmla="*/ 2147483646 h 1258"/>
                <a:gd name="T2" fmla="*/ 2147483646 w 478"/>
                <a:gd name="T3" fmla="*/ 0 h 1258"/>
                <a:gd name="T4" fmla="*/ 2147483646 w 478"/>
                <a:gd name="T5" fmla="*/ 2147483646 h 1258"/>
                <a:gd name="T6" fmla="*/ 2147483646 w 478"/>
                <a:gd name="T7" fmla="*/ 2147483646 h 1258"/>
                <a:gd name="T8" fmla="*/ 0 w 478"/>
                <a:gd name="T9" fmla="*/ 2147483646 h 1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1258"/>
                <a:gd name="T17" fmla="*/ 478 w 478"/>
                <a:gd name="T18" fmla="*/ 1258 h 1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1258">
                  <a:moveTo>
                    <a:pt x="0" y="1040"/>
                  </a:moveTo>
                  <a:lnTo>
                    <a:pt x="478" y="0"/>
                  </a:lnTo>
                  <a:lnTo>
                    <a:pt x="472" y="1258"/>
                  </a:lnTo>
                  <a:lnTo>
                    <a:pt x="41" y="1246"/>
                  </a:lnTo>
                  <a:lnTo>
                    <a:pt x="0" y="104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9" name="Rectangle 23"/>
            <p:cNvSpPr>
              <a:spLocks noChangeArrowheads="1"/>
            </p:cNvSpPr>
            <p:nvPr/>
          </p:nvSpPr>
          <p:spPr bwMode="auto">
            <a:xfrm>
              <a:off x="1717675" y="3487738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70" name="Rectangle 24"/>
            <p:cNvSpPr>
              <a:spLocks noChangeArrowheads="1"/>
            </p:cNvSpPr>
            <p:nvPr/>
          </p:nvSpPr>
          <p:spPr bwMode="auto">
            <a:xfrm>
              <a:off x="1679575" y="3541713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/>
          </p:nvSpPr>
          <p:spPr bwMode="auto">
            <a:xfrm>
              <a:off x="1689100" y="4302125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1646238" y="428466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ahoma" charset="0"/>
                  <a:ea typeface="ＭＳ Ｐゴシック" charset="-128"/>
                </a:rPr>
                <a:t>transport</a:t>
              </a:r>
            </a:p>
          </p:txBody>
        </p:sp>
        <p:sp>
          <p:nvSpPr>
            <p:cNvPr id="73" name="Line 27"/>
            <p:cNvSpPr>
              <a:spLocks noChangeShapeType="1"/>
            </p:cNvSpPr>
            <p:nvPr/>
          </p:nvSpPr>
          <p:spPr bwMode="auto">
            <a:xfrm>
              <a:off x="1697038" y="4622800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4" name="Line 28"/>
            <p:cNvSpPr>
              <a:spLocks noChangeShapeType="1"/>
            </p:cNvSpPr>
            <p:nvPr/>
          </p:nvSpPr>
          <p:spPr bwMode="auto">
            <a:xfrm>
              <a:off x="1682750" y="4932363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5" name="Line 29"/>
            <p:cNvSpPr>
              <a:spLocks noChangeShapeType="1"/>
            </p:cNvSpPr>
            <p:nvPr/>
          </p:nvSpPr>
          <p:spPr bwMode="auto">
            <a:xfrm>
              <a:off x="1682750" y="5218113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6" name="Text Box 26"/>
            <p:cNvSpPr txBox="1">
              <a:spLocks noChangeArrowheads="1"/>
            </p:cNvSpPr>
            <p:nvPr/>
          </p:nvSpPr>
          <p:spPr bwMode="auto">
            <a:xfrm>
              <a:off x="1681163" y="353218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-128"/>
                </a:rPr>
                <a:t>application</a:t>
              </a:r>
            </a:p>
          </p:txBody>
        </p:sp>
        <p:sp>
          <p:nvSpPr>
            <p:cNvPr id="77" name="Text Box 26"/>
            <p:cNvSpPr txBox="1">
              <a:spLocks noChangeArrowheads="1"/>
            </p:cNvSpPr>
            <p:nvPr/>
          </p:nvSpPr>
          <p:spPr bwMode="auto">
            <a:xfrm>
              <a:off x="1636713" y="518953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ahoma" charset="0"/>
                  <a:ea typeface="ＭＳ Ｐゴシック" charset="-128"/>
                </a:rPr>
                <a:t>physical</a:t>
              </a:r>
            </a:p>
          </p:txBody>
        </p:sp>
        <p:sp>
          <p:nvSpPr>
            <p:cNvPr id="78" name="Text Box 26"/>
            <p:cNvSpPr txBox="1">
              <a:spLocks noChangeArrowheads="1"/>
            </p:cNvSpPr>
            <p:nvPr/>
          </p:nvSpPr>
          <p:spPr bwMode="auto">
            <a:xfrm>
              <a:off x="1655763" y="490378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ahoma" charset="0"/>
                  <a:ea typeface="ＭＳ Ｐゴシック" charset="-128"/>
                </a:rPr>
                <a:t>link</a:t>
              </a:r>
            </a:p>
          </p:txBody>
        </p:sp>
        <p:sp>
          <p:nvSpPr>
            <p:cNvPr id="79" name="Text Box 26"/>
            <p:cNvSpPr txBox="1">
              <a:spLocks noChangeArrowheads="1"/>
            </p:cNvSpPr>
            <p:nvPr/>
          </p:nvSpPr>
          <p:spPr bwMode="auto">
            <a:xfrm>
              <a:off x="1646238" y="460851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ahoma" charset="0"/>
                  <a:ea typeface="ＭＳ Ｐゴシック" charset="-128"/>
                </a:rPr>
                <a:t>network</a:t>
              </a:r>
            </a:p>
          </p:txBody>
        </p:sp>
        <p:sp>
          <p:nvSpPr>
            <p:cNvPr id="80" name="Oval 62"/>
            <p:cNvSpPr>
              <a:spLocks noChangeArrowheads="1"/>
            </p:cNvSpPr>
            <p:nvPr/>
          </p:nvSpPr>
          <p:spPr bwMode="auto">
            <a:xfrm>
              <a:off x="1814513" y="3806825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process</a:t>
              </a:r>
            </a:p>
          </p:txBody>
        </p:sp>
        <p:grpSp>
          <p:nvGrpSpPr>
            <p:cNvPr id="81" name="Group 63"/>
            <p:cNvGrpSpPr>
              <a:grpSpLocks/>
            </p:cNvGrpSpPr>
            <p:nvPr/>
          </p:nvGrpSpPr>
          <p:grpSpPr bwMode="auto">
            <a:xfrm>
              <a:off x="2062163" y="4167188"/>
              <a:ext cx="546100" cy="225425"/>
              <a:chOff x="1287" y="2524"/>
              <a:chExt cx="260" cy="100"/>
            </a:xfrm>
          </p:grpSpPr>
          <p:sp>
            <p:nvSpPr>
              <p:cNvPr id="111" name="Rectangle 64"/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2" name="Rectangle 65"/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3" name="Rectangle 66"/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4" name="Rectangle 67"/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82" name="Rectangle 23"/>
            <p:cNvSpPr>
              <a:spLocks noChangeArrowheads="1"/>
            </p:cNvSpPr>
            <p:nvPr/>
          </p:nvSpPr>
          <p:spPr bwMode="auto">
            <a:xfrm>
              <a:off x="5380038" y="3459163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83" name="Rectangle 24"/>
            <p:cNvSpPr>
              <a:spLocks noChangeArrowheads="1"/>
            </p:cNvSpPr>
            <p:nvPr/>
          </p:nvSpPr>
          <p:spPr bwMode="auto">
            <a:xfrm>
              <a:off x="5341938" y="3513138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84" name="Line 25"/>
            <p:cNvSpPr>
              <a:spLocks noChangeShapeType="1"/>
            </p:cNvSpPr>
            <p:nvPr/>
          </p:nvSpPr>
          <p:spPr bwMode="auto">
            <a:xfrm>
              <a:off x="5351463" y="4273550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5" name="Text Box 26"/>
            <p:cNvSpPr txBox="1">
              <a:spLocks noChangeArrowheads="1"/>
            </p:cNvSpPr>
            <p:nvPr/>
          </p:nvSpPr>
          <p:spPr bwMode="auto">
            <a:xfrm>
              <a:off x="5308600" y="425608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ahoma" charset="0"/>
                  <a:ea typeface="ＭＳ Ｐゴシック" charset="-128"/>
                </a:rPr>
                <a:t>transport</a:t>
              </a:r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>
              <a:off x="5359400" y="4594225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7" name="Line 28"/>
            <p:cNvSpPr>
              <a:spLocks noChangeShapeType="1"/>
            </p:cNvSpPr>
            <p:nvPr/>
          </p:nvSpPr>
          <p:spPr bwMode="auto">
            <a:xfrm>
              <a:off x="5345113" y="4903788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8" name="Line 29"/>
            <p:cNvSpPr>
              <a:spLocks noChangeShapeType="1"/>
            </p:cNvSpPr>
            <p:nvPr/>
          </p:nvSpPr>
          <p:spPr bwMode="auto">
            <a:xfrm>
              <a:off x="5345113" y="5189538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9" name="Text Box 26"/>
            <p:cNvSpPr txBox="1">
              <a:spLocks noChangeArrowheads="1"/>
            </p:cNvSpPr>
            <p:nvPr/>
          </p:nvSpPr>
          <p:spPr bwMode="auto">
            <a:xfrm>
              <a:off x="5343525" y="350361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-128"/>
                </a:rPr>
                <a:t>application</a:t>
              </a:r>
            </a:p>
          </p:txBody>
        </p:sp>
        <p:sp>
          <p:nvSpPr>
            <p:cNvPr id="90" name="Text Box 26"/>
            <p:cNvSpPr txBox="1">
              <a:spLocks noChangeArrowheads="1"/>
            </p:cNvSpPr>
            <p:nvPr/>
          </p:nvSpPr>
          <p:spPr bwMode="auto">
            <a:xfrm>
              <a:off x="5299075" y="516096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ahoma" charset="0"/>
                  <a:ea typeface="ＭＳ Ｐゴシック" charset="-128"/>
                </a:rPr>
                <a:t>physical</a:t>
              </a:r>
            </a:p>
          </p:txBody>
        </p:sp>
        <p:sp>
          <p:nvSpPr>
            <p:cNvPr id="91" name="Text Box 26"/>
            <p:cNvSpPr txBox="1">
              <a:spLocks noChangeArrowheads="1"/>
            </p:cNvSpPr>
            <p:nvPr/>
          </p:nvSpPr>
          <p:spPr bwMode="auto">
            <a:xfrm>
              <a:off x="5318125" y="487521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ahoma" charset="0"/>
                  <a:ea typeface="ＭＳ Ｐゴシック" charset="-128"/>
                </a:rPr>
                <a:t>link</a:t>
              </a:r>
            </a:p>
          </p:txBody>
        </p:sp>
        <p:sp>
          <p:nvSpPr>
            <p:cNvPr id="92" name="Text Box 26"/>
            <p:cNvSpPr txBox="1">
              <a:spLocks noChangeArrowheads="1"/>
            </p:cNvSpPr>
            <p:nvPr/>
          </p:nvSpPr>
          <p:spPr bwMode="auto">
            <a:xfrm>
              <a:off x="5308600" y="457993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ahoma" charset="0"/>
                  <a:ea typeface="ＭＳ Ｐゴシック" charset="-128"/>
                </a:rPr>
                <a:t>network</a:t>
              </a:r>
            </a:p>
          </p:txBody>
        </p:sp>
        <p:sp>
          <p:nvSpPr>
            <p:cNvPr id="93" name="Oval 80"/>
            <p:cNvSpPr>
              <a:spLocks noChangeArrowheads="1"/>
            </p:cNvSpPr>
            <p:nvPr/>
          </p:nvSpPr>
          <p:spPr bwMode="auto">
            <a:xfrm>
              <a:off x="5476875" y="3778250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process</a:t>
              </a:r>
            </a:p>
          </p:txBody>
        </p:sp>
        <p:grpSp>
          <p:nvGrpSpPr>
            <p:cNvPr id="94" name="Group 81"/>
            <p:cNvGrpSpPr>
              <a:grpSpLocks/>
            </p:cNvGrpSpPr>
            <p:nvPr/>
          </p:nvGrpSpPr>
          <p:grpSpPr bwMode="auto">
            <a:xfrm>
              <a:off x="5724525" y="4138613"/>
              <a:ext cx="546100" cy="225425"/>
              <a:chOff x="1287" y="2524"/>
              <a:chExt cx="260" cy="100"/>
            </a:xfrm>
          </p:grpSpPr>
          <p:sp>
            <p:nvSpPr>
              <p:cNvPr id="107" name="Rectangle 82"/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8" name="Rectangle 83"/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9" name="Rectangle 84"/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0" name="Rectangle 85"/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95" name="Line 87"/>
            <p:cNvSpPr>
              <a:spLocks noChangeShapeType="1"/>
            </p:cNvSpPr>
            <p:nvPr/>
          </p:nvSpPr>
          <p:spPr bwMode="auto">
            <a:xfrm flipH="1">
              <a:off x="6534150" y="3910013"/>
              <a:ext cx="6096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6" name="Line 88"/>
            <p:cNvSpPr>
              <a:spLocks noChangeShapeType="1"/>
            </p:cNvSpPr>
            <p:nvPr/>
          </p:nvSpPr>
          <p:spPr bwMode="auto">
            <a:xfrm>
              <a:off x="6759575" y="4335463"/>
              <a:ext cx="0" cy="102235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7" name="Line 89"/>
            <p:cNvSpPr>
              <a:spLocks noChangeShapeType="1"/>
            </p:cNvSpPr>
            <p:nvPr/>
          </p:nvSpPr>
          <p:spPr bwMode="auto">
            <a:xfrm flipH="1">
              <a:off x="6783388" y="4835525"/>
              <a:ext cx="6096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8" name="Text Box 56"/>
            <p:cNvSpPr txBox="1">
              <a:spLocks noChangeArrowheads="1"/>
            </p:cNvSpPr>
            <p:nvPr/>
          </p:nvSpPr>
          <p:spPr bwMode="auto">
            <a:xfrm>
              <a:off x="3697288" y="3590925"/>
              <a:ext cx="9175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socket</a:t>
              </a:r>
            </a:p>
          </p:txBody>
        </p:sp>
        <p:sp>
          <p:nvSpPr>
            <p:cNvPr id="99" name="Line 91"/>
            <p:cNvSpPr>
              <a:spLocks noChangeShapeType="1"/>
            </p:cNvSpPr>
            <p:nvPr/>
          </p:nvSpPr>
          <p:spPr bwMode="auto">
            <a:xfrm flipV="1">
              <a:off x="2700338" y="3790950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0" name="Line 92"/>
            <p:cNvSpPr>
              <a:spLocks noChangeShapeType="1"/>
            </p:cNvSpPr>
            <p:nvPr/>
          </p:nvSpPr>
          <p:spPr bwMode="auto">
            <a:xfrm flipH="1" flipV="1">
              <a:off x="4635500" y="3779838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101" name="Group 93"/>
            <p:cNvGrpSpPr>
              <a:grpSpLocks/>
            </p:cNvGrpSpPr>
            <p:nvPr/>
          </p:nvGrpSpPr>
          <p:grpSpPr bwMode="auto">
            <a:xfrm>
              <a:off x="358775" y="4808538"/>
              <a:ext cx="1035050" cy="904875"/>
              <a:chOff x="-44" y="1473"/>
              <a:chExt cx="981" cy="1105"/>
            </a:xfrm>
          </p:grpSpPr>
          <p:pic>
            <p:nvPicPr>
              <p:cNvPr id="105" name="Picture 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Freeform 9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459 w 356"/>
                  <a:gd name="T3" fmla="*/ 887 h 368"/>
                  <a:gd name="T4" fmla="*/ 15967 w 356"/>
                  <a:gd name="T5" fmla="*/ 18491 h 368"/>
                  <a:gd name="T6" fmla="*/ 3519 w 356"/>
                  <a:gd name="T7" fmla="*/ 2312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02" name="Group 96"/>
            <p:cNvGrpSpPr>
              <a:grpSpLocks/>
            </p:cNvGrpSpPr>
            <p:nvPr/>
          </p:nvGrpSpPr>
          <p:grpSpPr bwMode="auto">
            <a:xfrm flipH="1">
              <a:off x="7075488" y="5091113"/>
              <a:ext cx="1035050" cy="904875"/>
              <a:chOff x="-44" y="1473"/>
              <a:chExt cx="981" cy="1105"/>
            </a:xfrm>
          </p:grpSpPr>
          <p:pic>
            <p:nvPicPr>
              <p:cNvPr id="103" name="Picture 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" name="Freeform 9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3459 w 356"/>
                  <a:gd name="T3" fmla="*/ 887 h 368"/>
                  <a:gd name="T4" fmla="*/ 15967 w 356"/>
                  <a:gd name="T5" fmla="*/ 18491 h 368"/>
                  <a:gd name="T6" fmla="*/ 3519 w 356"/>
                  <a:gd name="T7" fmla="*/ 2312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039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Socket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sz="2000" dirty="0">
                <a:latin typeface="Arial" charset="0"/>
              </a:rPr>
              <a:t>SOCK_STREAM</a:t>
            </a:r>
          </a:p>
          <a:p>
            <a:pPr lvl="1"/>
            <a:r>
              <a:rPr lang="en-US" altLang="en-US" dirty="0" smtClean="0"/>
              <a:t>E.g. TCP</a:t>
            </a:r>
            <a:endParaRPr lang="en-US" altLang="en-US" dirty="0"/>
          </a:p>
          <a:p>
            <a:pPr lvl="1"/>
            <a:r>
              <a:rPr lang="en-US" altLang="en-US" dirty="0" smtClean="0"/>
              <a:t>Reliable </a:t>
            </a:r>
            <a:r>
              <a:rPr lang="en-US" altLang="en-US" dirty="0"/>
              <a:t>delivery</a:t>
            </a:r>
          </a:p>
          <a:p>
            <a:pPr lvl="1"/>
            <a:r>
              <a:rPr lang="en-US" altLang="en-US" dirty="0" smtClean="0"/>
              <a:t>In-order </a:t>
            </a:r>
            <a:r>
              <a:rPr lang="en-US" altLang="en-US" dirty="0"/>
              <a:t>guaranteed</a:t>
            </a:r>
          </a:p>
          <a:p>
            <a:pPr lvl="1"/>
            <a:r>
              <a:rPr lang="en-US" altLang="en-US" dirty="0" smtClean="0"/>
              <a:t>Connection-oriented</a:t>
            </a:r>
            <a:endParaRPr lang="en-US" altLang="en-US" dirty="0"/>
          </a:p>
          <a:p>
            <a:pPr lvl="1"/>
            <a:r>
              <a:rPr lang="en-US" altLang="en-US" dirty="0" smtClean="0"/>
              <a:t>Bidirectional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sz="2000" dirty="0">
                <a:latin typeface="Arial" charset="0"/>
              </a:rPr>
              <a:t>SOCK_DGRAM</a:t>
            </a:r>
          </a:p>
          <a:p>
            <a:pPr lvl="1"/>
            <a:r>
              <a:rPr lang="en-US" altLang="en-US" dirty="0" smtClean="0"/>
              <a:t>E.g. </a:t>
            </a:r>
            <a:r>
              <a:rPr lang="en-US" altLang="en-US" dirty="0"/>
              <a:t>UDP</a:t>
            </a:r>
          </a:p>
          <a:p>
            <a:pPr lvl="1"/>
            <a:r>
              <a:rPr lang="en-US" altLang="en-US" dirty="0" smtClean="0"/>
              <a:t>Unreliable </a:t>
            </a:r>
            <a:r>
              <a:rPr lang="en-US" altLang="en-US" dirty="0"/>
              <a:t>delivery</a:t>
            </a:r>
          </a:p>
          <a:p>
            <a:pPr lvl="1"/>
            <a:r>
              <a:rPr lang="en-US" altLang="en-US" dirty="0" smtClean="0"/>
              <a:t>No </a:t>
            </a:r>
            <a:r>
              <a:rPr lang="en-US" altLang="en-US" dirty="0"/>
              <a:t>order guarantees</a:t>
            </a:r>
          </a:p>
          <a:p>
            <a:pPr lvl="1"/>
            <a:r>
              <a:rPr lang="en-US" altLang="en-US" dirty="0" smtClean="0"/>
              <a:t>Connection-less</a:t>
            </a:r>
            <a:endParaRPr lang="en-US" altLang="en-US" dirty="0"/>
          </a:p>
          <a:p>
            <a:pPr lvl="1"/>
            <a:r>
              <a:rPr lang="en-US" altLang="en-US" dirty="0" smtClean="0"/>
              <a:t>Unidirectional</a:t>
            </a:r>
            <a:endParaRPr lang="en-US" altLang="en-US" dirty="0"/>
          </a:p>
          <a:p>
            <a:endParaRPr lang="en-US" dirty="0"/>
          </a:p>
        </p:txBody>
      </p:sp>
      <p:grpSp>
        <p:nvGrpSpPr>
          <p:cNvPr id="7" name="Group 53"/>
          <p:cNvGrpSpPr>
            <a:grpSpLocks noChangeAspect="1"/>
          </p:cNvGrpSpPr>
          <p:nvPr/>
        </p:nvGrpSpPr>
        <p:grpSpPr bwMode="auto">
          <a:xfrm>
            <a:off x="439200" y="3962400"/>
            <a:ext cx="3816000" cy="1908000"/>
            <a:chOff x="96" y="2352"/>
            <a:chExt cx="2688" cy="1298"/>
          </a:xfrm>
        </p:grpSpPr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96" y="2352"/>
              <a:ext cx="912" cy="576"/>
              <a:chOff x="360" y="3671"/>
              <a:chExt cx="912" cy="576"/>
            </a:xfrm>
          </p:grpSpPr>
          <p:sp>
            <p:nvSpPr>
              <p:cNvPr id="26" name="Oval 19"/>
              <p:cNvSpPr>
                <a:spLocks noChangeArrowheads="1"/>
              </p:cNvSpPr>
              <p:nvPr/>
            </p:nvSpPr>
            <p:spPr bwMode="auto">
              <a:xfrm>
                <a:off x="384" y="3671"/>
                <a:ext cx="864" cy="576"/>
              </a:xfrm>
              <a:prstGeom prst="ellipse">
                <a:avLst/>
              </a:prstGeom>
              <a:solidFill>
                <a:srgbClr val="FF0000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" name="Text Box 17"/>
              <p:cNvSpPr txBox="1">
                <a:spLocks noChangeArrowheads="1"/>
              </p:cNvSpPr>
              <p:nvPr/>
            </p:nvSpPr>
            <p:spPr bwMode="auto">
              <a:xfrm>
                <a:off x="360" y="3815"/>
                <a:ext cx="9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App</a:t>
                </a:r>
              </a:p>
            </p:txBody>
          </p:sp>
          <p:sp>
            <p:nvSpPr>
              <p:cNvPr id="28" name="Oval 18"/>
              <p:cNvSpPr>
                <a:spLocks noChangeArrowheads="1"/>
              </p:cNvSpPr>
              <p:nvPr/>
            </p:nvSpPr>
            <p:spPr bwMode="auto">
              <a:xfrm>
                <a:off x="408" y="3743"/>
                <a:ext cx="816" cy="432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76" y="3264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en-US">
                <a:latin typeface="Times New Roman" charset="0"/>
              </a:endParaRPr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576" y="2832"/>
              <a:ext cx="1056" cy="818"/>
              <a:chOff x="1104" y="2400"/>
              <a:chExt cx="1056" cy="818"/>
            </a:xfrm>
          </p:grpSpPr>
          <p:sp>
            <p:nvSpPr>
              <p:cNvPr id="24" name="AutoShape 5"/>
              <p:cNvSpPr>
                <a:spLocks noChangeArrowheads="1"/>
              </p:cNvSpPr>
              <p:nvPr/>
            </p:nvSpPr>
            <p:spPr bwMode="auto">
              <a:xfrm rot="5400000">
                <a:off x="1223" y="2498"/>
                <a:ext cx="818" cy="62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CC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7"/>
              <p:cNvSpPr txBox="1">
                <a:spLocks noChangeArrowheads="1"/>
              </p:cNvSpPr>
              <p:nvPr/>
            </p:nvSpPr>
            <p:spPr bwMode="auto">
              <a:xfrm>
                <a:off x="1104" y="2684"/>
                <a:ext cx="10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 dirty="0"/>
                  <a:t>socket</a:t>
                </a:r>
              </a:p>
            </p:txBody>
          </p:sp>
        </p:grp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 flipV="1">
              <a:off x="192" y="2736"/>
              <a:ext cx="720" cy="816"/>
            </a:xfrm>
            <a:custGeom>
              <a:avLst/>
              <a:gdLst>
                <a:gd name="G0" fmla="+- 12427 0 0"/>
                <a:gd name="G1" fmla="+- 2302 0 0"/>
                <a:gd name="G2" fmla="+- 12158 0 2302"/>
                <a:gd name="G3" fmla="+- G2 0 2302"/>
                <a:gd name="G4" fmla="*/ G3 32768 32059"/>
                <a:gd name="G5" fmla="*/ G4 1 2"/>
                <a:gd name="G6" fmla="+- 21600 0 12427"/>
                <a:gd name="G7" fmla="*/ G6 2302 6079"/>
                <a:gd name="G8" fmla="+- G7 12427 0"/>
                <a:gd name="T0" fmla="*/ 12427 w 21600"/>
                <a:gd name="T1" fmla="*/ 0 h 21600"/>
                <a:gd name="T2" fmla="*/ 12427 w 21600"/>
                <a:gd name="T3" fmla="*/ 12158 h 21600"/>
                <a:gd name="T4" fmla="*/ 3861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427" y="0"/>
                  </a:lnTo>
                  <a:lnTo>
                    <a:pt x="12427" y="2302"/>
                  </a:lnTo>
                  <a:cubicBezTo>
                    <a:pt x="5564" y="2302"/>
                    <a:pt x="0" y="6715"/>
                    <a:pt x="0" y="12158"/>
                  </a:cubicBezTo>
                  <a:lnTo>
                    <a:pt x="0" y="21600"/>
                  </a:lnTo>
                  <a:lnTo>
                    <a:pt x="7721" y="21600"/>
                  </a:lnTo>
                  <a:lnTo>
                    <a:pt x="7721" y="12158"/>
                  </a:lnTo>
                  <a:cubicBezTo>
                    <a:pt x="7721" y="10887"/>
                    <a:pt x="9828" y="9856"/>
                    <a:pt x="12427" y="9856"/>
                  </a:cubicBezTo>
                  <a:lnTo>
                    <a:pt x="12427" y="12158"/>
                  </a:lnTo>
                  <a:close/>
                </a:path>
              </a:pathLst>
            </a:cu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96" y="2976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3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288" y="3024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2</a:t>
              </a: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480" y="3072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1</a:t>
              </a:r>
            </a:p>
          </p:txBody>
        </p: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1536" y="302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Rectangle 27"/>
            <p:cNvSpPr>
              <a:spLocks noChangeArrowheads="1"/>
            </p:cNvSpPr>
            <p:nvPr/>
          </p:nvSpPr>
          <p:spPr bwMode="auto">
            <a:xfrm>
              <a:off x="1728" y="302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Rectangle 28"/>
            <p:cNvSpPr>
              <a:spLocks noChangeArrowheads="1"/>
            </p:cNvSpPr>
            <p:nvPr/>
          </p:nvSpPr>
          <p:spPr bwMode="auto">
            <a:xfrm>
              <a:off x="1920" y="302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8" name="Group 52"/>
            <p:cNvGrpSpPr>
              <a:grpSpLocks/>
            </p:cNvGrpSpPr>
            <p:nvPr/>
          </p:nvGrpSpPr>
          <p:grpSpPr bwMode="auto">
            <a:xfrm>
              <a:off x="1440" y="3120"/>
              <a:ext cx="1344" cy="336"/>
              <a:chOff x="1440" y="3120"/>
              <a:chExt cx="1443" cy="336"/>
            </a:xfrm>
          </p:grpSpPr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>
                <a:off x="1440" y="3168"/>
                <a:ext cx="768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 Box 10"/>
              <p:cNvSpPr txBox="1">
                <a:spLocks noChangeArrowheads="1"/>
              </p:cNvSpPr>
              <p:nvPr/>
            </p:nvSpPr>
            <p:spPr bwMode="auto">
              <a:xfrm>
                <a:off x="2208" y="3120"/>
                <a:ext cx="675" cy="308"/>
              </a:xfrm>
              <a:prstGeom prst="rect">
                <a:avLst/>
              </a:prstGeom>
              <a:solidFill>
                <a:srgbClr val="3366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Dest.</a:t>
                </a:r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 flipH="1">
                <a:off x="1440" y="3312"/>
                <a:ext cx="768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9"/>
              <p:cNvSpPr>
                <a:spLocks noChangeArrowheads="1"/>
              </p:cNvSpPr>
              <p:nvPr/>
            </p:nvSpPr>
            <p:spPr bwMode="auto">
              <a:xfrm>
                <a:off x="1632" y="3360"/>
                <a:ext cx="96" cy="96"/>
              </a:xfrm>
              <a:prstGeom prst="rect">
                <a:avLst/>
              </a:prstGeom>
              <a:solidFill>
                <a:schemeClr val="tx2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" name="Rectangle 30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96" cy="96"/>
              </a:xfrm>
              <a:prstGeom prst="rect">
                <a:avLst/>
              </a:prstGeom>
              <a:solidFill>
                <a:schemeClr val="tx2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9" name="Group 85"/>
          <p:cNvGrpSpPr>
            <a:grpSpLocks noChangeAspect="1"/>
          </p:cNvGrpSpPr>
          <p:nvPr/>
        </p:nvGrpSpPr>
        <p:grpSpPr bwMode="auto">
          <a:xfrm>
            <a:off x="5113200" y="4131327"/>
            <a:ext cx="3373200" cy="1908236"/>
            <a:chOff x="2928" y="2784"/>
            <a:chExt cx="2496" cy="1412"/>
          </a:xfrm>
        </p:grpSpPr>
        <p:grpSp>
          <p:nvGrpSpPr>
            <p:cNvPr id="30" name="Group 55"/>
            <p:cNvGrpSpPr>
              <a:grpSpLocks/>
            </p:cNvGrpSpPr>
            <p:nvPr/>
          </p:nvGrpSpPr>
          <p:grpSpPr bwMode="auto">
            <a:xfrm>
              <a:off x="2928" y="2784"/>
              <a:ext cx="912" cy="576"/>
              <a:chOff x="360" y="3671"/>
              <a:chExt cx="912" cy="576"/>
            </a:xfrm>
          </p:grpSpPr>
          <p:sp>
            <p:nvSpPr>
              <p:cNvPr id="53" name="Oval 56"/>
              <p:cNvSpPr>
                <a:spLocks noChangeArrowheads="1"/>
              </p:cNvSpPr>
              <p:nvPr/>
            </p:nvSpPr>
            <p:spPr bwMode="auto">
              <a:xfrm>
                <a:off x="384" y="3671"/>
                <a:ext cx="864" cy="576"/>
              </a:xfrm>
              <a:prstGeom prst="ellipse">
                <a:avLst/>
              </a:prstGeom>
              <a:solidFill>
                <a:srgbClr val="FF0000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" name="Text Box 57"/>
              <p:cNvSpPr txBox="1">
                <a:spLocks noChangeArrowheads="1"/>
              </p:cNvSpPr>
              <p:nvPr/>
            </p:nvSpPr>
            <p:spPr bwMode="auto">
              <a:xfrm>
                <a:off x="360" y="3815"/>
                <a:ext cx="9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App</a:t>
                </a:r>
              </a:p>
            </p:txBody>
          </p:sp>
          <p:sp>
            <p:nvSpPr>
              <p:cNvPr id="55" name="Oval 58"/>
              <p:cNvSpPr>
                <a:spLocks noChangeArrowheads="1"/>
              </p:cNvSpPr>
              <p:nvPr/>
            </p:nvSpPr>
            <p:spPr bwMode="auto">
              <a:xfrm>
                <a:off x="408" y="3743"/>
                <a:ext cx="816" cy="432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1" name="Text Box 59"/>
            <p:cNvSpPr txBox="1">
              <a:spLocks noChangeArrowheads="1"/>
            </p:cNvSpPr>
            <p:nvPr/>
          </p:nvSpPr>
          <p:spPr bwMode="auto">
            <a:xfrm>
              <a:off x="3408" y="3696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en-US">
                <a:latin typeface="Times New Roman" charset="0"/>
              </a:endParaRPr>
            </a:p>
          </p:txBody>
        </p:sp>
        <p:grpSp>
          <p:nvGrpSpPr>
            <p:cNvPr id="32" name="Group 60"/>
            <p:cNvGrpSpPr>
              <a:grpSpLocks/>
            </p:cNvGrpSpPr>
            <p:nvPr/>
          </p:nvGrpSpPr>
          <p:grpSpPr bwMode="auto">
            <a:xfrm>
              <a:off x="3408" y="3264"/>
              <a:ext cx="1056" cy="818"/>
              <a:chOff x="1104" y="2400"/>
              <a:chExt cx="1056" cy="818"/>
            </a:xfrm>
          </p:grpSpPr>
          <p:sp>
            <p:nvSpPr>
              <p:cNvPr id="51" name="AutoShape 61"/>
              <p:cNvSpPr>
                <a:spLocks noChangeArrowheads="1"/>
              </p:cNvSpPr>
              <p:nvPr/>
            </p:nvSpPr>
            <p:spPr bwMode="auto">
              <a:xfrm rot="5400000">
                <a:off x="1223" y="2498"/>
                <a:ext cx="818" cy="62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CC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Text Box 62"/>
              <p:cNvSpPr txBox="1">
                <a:spLocks noChangeArrowheads="1"/>
              </p:cNvSpPr>
              <p:nvPr/>
            </p:nvSpPr>
            <p:spPr bwMode="auto">
              <a:xfrm>
                <a:off x="1104" y="2684"/>
                <a:ext cx="10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 dirty="0"/>
                  <a:t>socket</a:t>
                </a:r>
              </a:p>
            </p:txBody>
          </p:sp>
        </p:grpSp>
        <p:sp>
          <p:nvSpPr>
            <p:cNvPr id="33" name="AutoShape 63"/>
            <p:cNvSpPr>
              <a:spLocks noChangeArrowheads="1"/>
            </p:cNvSpPr>
            <p:nvPr/>
          </p:nvSpPr>
          <p:spPr bwMode="auto">
            <a:xfrm flipV="1">
              <a:off x="3024" y="3168"/>
              <a:ext cx="720" cy="816"/>
            </a:xfrm>
            <a:custGeom>
              <a:avLst/>
              <a:gdLst>
                <a:gd name="G0" fmla="+- 12427 0 0"/>
                <a:gd name="G1" fmla="+- 2302 0 0"/>
                <a:gd name="G2" fmla="+- 12158 0 2302"/>
                <a:gd name="G3" fmla="+- G2 0 2302"/>
                <a:gd name="G4" fmla="*/ G3 32768 32059"/>
                <a:gd name="G5" fmla="*/ G4 1 2"/>
                <a:gd name="G6" fmla="+- 21600 0 12427"/>
                <a:gd name="G7" fmla="*/ G6 2302 6079"/>
                <a:gd name="G8" fmla="+- G7 12427 0"/>
                <a:gd name="T0" fmla="*/ 12427 w 21600"/>
                <a:gd name="T1" fmla="*/ 0 h 21600"/>
                <a:gd name="T2" fmla="*/ 12427 w 21600"/>
                <a:gd name="T3" fmla="*/ 12158 h 21600"/>
                <a:gd name="T4" fmla="*/ 3861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427" y="0"/>
                  </a:lnTo>
                  <a:lnTo>
                    <a:pt x="12427" y="2302"/>
                  </a:lnTo>
                  <a:cubicBezTo>
                    <a:pt x="5564" y="2302"/>
                    <a:pt x="0" y="6715"/>
                    <a:pt x="0" y="12158"/>
                  </a:cubicBezTo>
                  <a:lnTo>
                    <a:pt x="0" y="21600"/>
                  </a:lnTo>
                  <a:lnTo>
                    <a:pt x="7721" y="21600"/>
                  </a:lnTo>
                  <a:lnTo>
                    <a:pt x="7721" y="12158"/>
                  </a:lnTo>
                  <a:cubicBezTo>
                    <a:pt x="7721" y="10887"/>
                    <a:pt x="9828" y="9856"/>
                    <a:pt x="12427" y="9856"/>
                  </a:cubicBezTo>
                  <a:lnTo>
                    <a:pt x="12427" y="12158"/>
                  </a:lnTo>
                  <a:close/>
                </a:path>
              </a:pathLst>
            </a:custGeom>
            <a:solidFill>
              <a:srgbClr val="FFFF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Text Box 64"/>
            <p:cNvSpPr txBox="1">
              <a:spLocks noChangeArrowheads="1"/>
            </p:cNvSpPr>
            <p:nvPr/>
          </p:nvSpPr>
          <p:spPr bwMode="auto">
            <a:xfrm>
              <a:off x="2928" y="3408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3</a:t>
              </a:r>
            </a:p>
          </p:txBody>
        </p:sp>
        <p:sp>
          <p:nvSpPr>
            <p:cNvPr id="35" name="Text Box 65"/>
            <p:cNvSpPr txBox="1">
              <a:spLocks noChangeArrowheads="1"/>
            </p:cNvSpPr>
            <p:nvPr/>
          </p:nvSpPr>
          <p:spPr bwMode="auto">
            <a:xfrm>
              <a:off x="3120" y="3456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2</a:t>
              </a:r>
            </a:p>
          </p:txBody>
        </p:sp>
        <p:sp>
          <p:nvSpPr>
            <p:cNvPr id="36" name="Text Box 66"/>
            <p:cNvSpPr txBox="1">
              <a:spLocks noChangeArrowheads="1"/>
            </p:cNvSpPr>
            <p:nvPr/>
          </p:nvSpPr>
          <p:spPr bwMode="auto">
            <a:xfrm>
              <a:off x="3312" y="3504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1</a:t>
              </a:r>
            </a:p>
          </p:txBody>
        </p:sp>
        <p:sp>
          <p:nvSpPr>
            <p:cNvPr id="37" name="Rectangle 67"/>
            <p:cNvSpPr>
              <a:spLocks noChangeArrowheads="1"/>
            </p:cNvSpPr>
            <p:nvPr/>
          </p:nvSpPr>
          <p:spPr bwMode="auto">
            <a:xfrm>
              <a:off x="4272" y="2928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Rectangle 68"/>
            <p:cNvSpPr>
              <a:spLocks noChangeArrowheads="1"/>
            </p:cNvSpPr>
            <p:nvPr/>
          </p:nvSpPr>
          <p:spPr bwMode="auto">
            <a:xfrm>
              <a:off x="4416" y="326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Rectangle 69"/>
            <p:cNvSpPr>
              <a:spLocks noChangeArrowheads="1"/>
            </p:cNvSpPr>
            <p:nvPr/>
          </p:nvSpPr>
          <p:spPr bwMode="auto">
            <a:xfrm>
              <a:off x="4560" y="3552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71"/>
            <p:cNvSpPr>
              <a:spLocks noChangeShapeType="1"/>
            </p:cNvSpPr>
            <p:nvPr/>
          </p:nvSpPr>
          <p:spPr bwMode="auto">
            <a:xfrm flipV="1">
              <a:off x="4272" y="3072"/>
              <a:ext cx="576" cy="52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 Box 72"/>
            <p:cNvSpPr txBox="1">
              <a:spLocks noChangeArrowheads="1"/>
            </p:cNvSpPr>
            <p:nvPr/>
          </p:nvSpPr>
          <p:spPr bwMode="auto">
            <a:xfrm>
              <a:off x="4848" y="2880"/>
              <a:ext cx="432" cy="308"/>
            </a:xfrm>
            <a:prstGeom prst="rect">
              <a:avLst/>
            </a:prstGeom>
            <a:solidFill>
              <a:srgbClr val="3366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D1</a:t>
              </a:r>
            </a:p>
          </p:txBody>
        </p:sp>
        <p:sp>
          <p:nvSpPr>
            <p:cNvPr id="42" name="Text Box 76"/>
            <p:cNvSpPr txBox="1">
              <a:spLocks noChangeArrowheads="1"/>
            </p:cNvSpPr>
            <p:nvPr/>
          </p:nvSpPr>
          <p:spPr bwMode="auto">
            <a:xfrm>
              <a:off x="4608" y="3888"/>
              <a:ext cx="432" cy="308"/>
            </a:xfrm>
            <a:prstGeom prst="rect">
              <a:avLst/>
            </a:prstGeom>
            <a:solidFill>
              <a:srgbClr val="3366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D3</a:t>
              </a:r>
            </a:p>
          </p:txBody>
        </p:sp>
        <p:sp>
          <p:nvSpPr>
            <p:cNvPr id="43" name="Text Box 77"/>
            <p:cNvSpPr txBox="1">
              <a:spLocks noChangeArrowheads="1"/>
            </p:cNvSpPr>
            <p:nvPr/>
          </p:nvSpPr>
          <p:spPr bwMode="auto">
            <a:xfrm>
              <a:off x="4992" y="3456"/>
              <a:ext cx="432" cy="308"/>
            </a:xfrm>
            <a:prstGeom prst="rect">
              <a:avLst/>
            </a:prstGeom>
            <a:solidFill>
              <a:srgbClr val="3366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D2</a:t>
              </a:r>
            </a:p>
          </p:txBody>
        </p:sp>
        <p:sp>
          <p:nvSpPr>
            <p:cNvPr id="44" name="Freeform 78"/>
            <p:cNvSpPr>
              <a:spLocks/>
            </p:cNvSpPr>
            <p:nvPr/>
          </p:nvSpPr>
          <p:spPr bwMode="auto">
            <a:xfrm>
              <a:off x="4240" y="2976"/>
              <a:ext cx="512" cy="480"/>
            </a:xfrm>
            <a:custGeom>
              <a:avLst/>
              <a:gdLst>
                <a:gd name="T0" fmla="*/ 32 w 512"/>
                <a:gd name="T1" fmla="*/ 480 h 480"/>
                <a:gd name="T2" fmla="*/ 80 w 512"/>
                <a:gd name="T3" fmla="*/ 96 h 480"/>
                <a:gd name="T4" fmla="*/ 512 w 512"/>
                <a:gd name="T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2" h="480">
                  <a:moveTo>
                    <a:pt x="32" y="480"/>
                  </a:moveTo>
                  <a:cubicBezTo>
                    <a:pt x="16" y="328"/>
                    <a:pt x="0" y="176"/>
                    <a:pt x="80" y="96"/>
                  </a:cubicBezTo>
                  <a:cubicBezTo>
                    <a:pt x="160" y="16"/>
                    <a:pt x="440" y="16"/>
                    <a:pt x="512" y="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olid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endParaRPr lang="en-US"/>
            </a:p>
          </p:txBody>
        </p:sp>
        <p:sp>
          <p:nvSpPr>
            <p:cNvPr id="45" name="Line 79"/>
            <p:cNvSpPr>
              <a:spLocks noChangeShapeType="1"/>
            </p:cNvSpPr>
            <p:nvPr/>
          </p:nvSpPr>
          <p:spPr bwMode="auto">
            <a:xfrm>
              <a:off x="4320" y="3696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endParaRPr lang="en-US"/>
            </a:p>
          </p:txBody>
        </p:sp>
        <p:grpSp>
          <p:nvGrpSpPr>
            <p:cNvPr id="46" name="Group 82"/>
            <p:cNvGrpSpPr>
              <a:grpSpLocks/>
            </p:cNvGrpSpPr>
            <p:nvPr/>
          </p:nvGrpSpPr>
          <p:grpSpPr bwMode="auto">
            <a:xfrm>
              <a:off x="4704" y="3600"/>
              <a:ext cx="144" cy="240"/>
              <a:chOff x="4704" y="3600"/>
              <a:chExt cx="144" cy="240"/>
            </a:xfrm>
          </p:grpSpPr>
          <p:sp>
            <p:nvSpPr>
              <p:cNvPr id="49" name="Line 80"/>
              <p:cNvSpPr>
                <a:spLocks noChangeShapeType="1"/>
              </p:cNvSpPr>
              <p:nvPr/>
            </p:nvSpPr>
            <p:spPr bwMode="auto">
              <a:xfrm>
                <a:off x="4704" y="3600"/>
                <a:ext cx="144" cy="240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" name="Line 81"/>
              <p:cNvSpPr>
                <a:spLocks noChangeShapeType="1"/>
              </p:cNvSpPr>
              <p:nvPr/>
            </p:nvSpPr>
            <p:spPr bwMode="auto">
              <a:xfrm flipH="1">
                <a:off x="4704" y="3600"/>
                <a:ext cx="144" cy="240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7" name="Line 83"/>
            <p:cNvSpPr>
              <a:spLocks noChangeShapeType="1"/>
            </p:cNvSpPr>
            <p:nvPr/>
          </p:nvSpPr>
          <p:spPr bwMode="auto">
            <a:xfrm flipH="1" flipV="1">
              <a:off x="4272" y="3888"/>
              <a:ext cx="288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endParaRPr lang="en-US"/>
            </a:p>
          </p:txBody>
        </p:sp>
        <p:sp>
          <p:nvSpPr>
            <p:cNvPr id="48" name="Rectangle 84"/>
            <p:cNvSpPr>
              <a:spLocks noChangeArrowheads="1"/>
            </p:cNvSpPr>
            <p:nvPr/>
          </p:nvSpPr>
          <p:spPr bwMode="auto">
            <a:xfrm>
              <a:off x="4368" y="4032"/>
              <a:ext cx="96" cy="96"/>
            </a:xfrm>
            <a:prstGeom prst="rect">
              <a:avLst/>
            </a:prstGeom>
            <a:solidFill>
              <a:schemeClr val="tx2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852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charset="-128"/>
              </a:rPr>
              <a:t>Client-Server </a:t>
            </a:r>
            <a:r>
              <a:rPr lang="en-US" altLang="en-US" dirty="0">
                <a:ea typeface="ＭＳ Ｐゴシック" charset="-128"/>
              </a:rPr>
              <a:t>socket interaction: UDP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1" name="Group 4"/>
          <p:cNvGrpSpPr>
            <a:grpSpLocks/>
          </p:cNvGrpSpPr>
          <p:nvPr/>
        </p:nvGrpSpPr>
        <p:grpSpPr bwMode="auto">
          <a:xfrm>
            <a:off x="5510214" y="4024314"/>
            <a:ext cx="2063750" cy="2168526"/>
            <a:chOff x="3485" y="2514"/>
            <a:chExt cx="1300" cy="1366"/>
          </a:xfrm>
        </p:grpSpPr>
        <p:grpSp>
          <p:nvGrpSpPr>
            <p:cNvPr id="52" name="Group 5"/>
            <p:cNvGrpSpPr>
              <a:grpSpLocks/>
            </p:cNvGrpSpPr>
            <p:nvPr/>
          </p:nvGrpSpPr>
          <p:grpSpPr bwMode="auto">
            <a:xfrm>
              <a:off x="3485" y="2964"/>
              <a:ext cx="1300" cy="916"/>
              <a:chOff x="3485" y="2964"/>
              <a:chExt cx="1300" cy="916"/>
            </a:xfrm>
          </p:grpSpPr>
          <p:sp>
            <p:nvSpPr>
              <p:cNvPr id="54" name="Text Box 6"/>
              <p:cNvSpPr txBox="1">
                <a:spLocks noChangeArrowheads="1"/>
              </p:cNvSpPr>
              <p:nvPr/>
            </p:nvSpPr>
            <p:spPr bwMode="auto">
              <a:xfrm>
                <a:off x="3509" y="3473"/>
                <a:ext cx="828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smtClean="0">
                    <a:solidFill>
                      <a:srgbClr val="000000"/>
                    </a:solidFill>
                    <a:latin typeface="+mn-lt"/>
                  </a:rPr>
                  <a:t>close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smtClean="0">
                    <a:solidFill>
                      <a:srgbClr val="CC0000"/>
                    </a:solidFill>
                    <a:latin typeface="+mn-lt"/>
                  </a:rPr>
                  <a:t>clientSocke</a:t>
                </a:r>
                <a:r>
                  <a:rPr lang="en-US" altLang="en-US" sz="1800" smtClean="0">
                    <a:solidFill>
                      <a:srgbClr val="FF0000"/>
                    </a:solidFill>
                    <a:latin typeface="+mn-lt"/>
                  </a:rPr>
                  <a:t>t</a:t>
                </a:r>
                <a:endParaRPr lang="en-US" altLang="en-US" sz="1800" smtClean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55" name="Line 7"/>
              <p:cNvSpPr>
                <a:spLocks noChangeShapeType="1"/>
              </p:cNvSpPr>
              <p:nvPr/>
            </p:nvSpPr>
            <p:spPr bwMode="auto">
              <a:xfrm>
                <a:off x="3839" y="3339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srgbClr val="000000"/>
                  </a:solidFill>
                  <a:ea typeface="ＭＳ Ｐゴシック" charset="-128"/>
                </a:endParaRPr>
              </a:p>
            </p:txBody>
          </p:sp>
          <p:sp>
            <p:nvSpPr>
              <p:cNvPr id="56" name="Text Box 8"/>
              <p:cNvSpPr txBox="1">
                <a:spLocks noChangeArrowheads="1"/>
              </p:cNvSpPr>
              <p:nvPr/>
            </p:nvSpPr>
            <p:spPr bwMode="auto">
              <a:xfrm>
                <a:off x="3485" y="2964"/>
                <a:ext cx="1300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smtClean="0">
                    <a:solidFill>
                      <a:srgbClr val="000000"/>
                    </a:solidFill>
                    <a:latin typeface="+mn-lt"/>
                  </a:rPr>
                  <a:t>read datagram from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smtClean="0">
                    <a:solidFill>
                      <a:srgbClr val="CC0000"/>
                    </a:solidFill>
                    <a:latin typeface="+mn-lt"/>
                  </a:rPr>
                  <a:t>clientSocket</a:t>
                </a:r>
              </a:p>
            </p:txBody>
          </p:sp>
        </p:grpSp>
        <p:sp>
          <p:nvSpPr>
            <p:cNvPr id="53" name="Line 9"/>
            <p:cNvSpPr>
              <a:spLocks noChangeShapeType="1"/>
            </p:cNvSpPr>
            <p:nvPr/>
          </p:nvSpPr>
          <p:spPr bwMode="auto">
            <a:xfrm>
              <a:off x="3839" y="2514"/>
              <a:ext cx="0" cy="52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  <p:grpSp>
        <p:nvGrpSpPr>
          <p:cNvPr id="57" name="Group 10"/>
          <p:cNvGrpSpPr>
            <a:grpSpLocks/>
          </p:cNvGrpSpPr>
          <p:nvPr/>
        </p:nvGrpSpPr>
        <p:grpSpPr bwMode="auto">
          <a:xfrm>
            <a:off x="3000375" y="1333500"/>
            <a:ext cx="5870575" cy="2690813"/>
            <a:chOff x="1890" y="840"/>
            <a:chExt cx="3698" cy="1695"/>
          </a:xfrm>
        </p:grpSpPr>
        <p:grpSp>
          <p:nvGrpSpPr>
            <p:cNvPr id="58" name="Group 11"/>
            <p:cNvGrpSpPr>
              <a:grpSpLocks/>
            </p:cNvGrpSpPr>
            <p:nvPr/>
          </p:nvGrpSpPr>
          <p:grpSpPr bwMode="auto">
            <a:xfrm>
              <a:off x="3397" y="1240"/>
              <a:ext cx="1955" cy="611"/>
              <a:chOff x="3241" y="1750"/>
              <a:chExt cx="1955" cy="611"/>
            </a:xfrm>
          </p:grpSpPr>
          <p:sp>
            <p:nvSpPr>
              <p:cNvPr id="63" name="Text Box 12"/>
              <p:cNvSpPr txBox="1">
                <a:spLocks noChangeArrowheads="1"/>
              </p:cNvSpPr>
              <p:nvPr/>
            </p:nvSpPr>
            <p:spPr bwMode="auto">
              <a:xfrm>
                <a:off x="3241" y="1750"/>
                <a:ext cx="936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smtClean="0">
                    <a:solidFill>
                      <a:srgbClr val="000000"/>
                    </a:solidFill>
                    <a:latin typeface="+mn-lt"/>
                  </a:rPr>
                  <a:t>create socket: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2400" smtClean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64" name="Text Box 13"/>
              <p:cNvSpPr txBox="1">
                <a:spLocks noChangeArrowheads="1"/>
              </p:cNvSpPr>
              <p:nvPr/>
            </p:nvSpPr>
            <p:spPr bwMode="auto">
              <a:xfrm>
                <a:off x="3241" y="1945"/>
                <a:ext cx="1955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0" fontAlgn="base" hangingPunct="0">
                  <a:lnSpc>
                    <a:spcPts val="2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</a:pPr>
                <a:r>
                  <a:rPr lang="en-US" altLang="en-US" sz="1800" smtClean="0">
                    <a:solidFill>
                      <a:srgbClr val="CC0000"/>
                    </a:solidFill>
                    <a:latin typeface="+mn-lt"/>
                  </a:rPr>
                  <a:t>clientSocket =</a:t>
                </a:r>
              </a:p>
              <a:p>
                <a:pPr eaLnBrk="0" fontAlgn="base" hangingPunct="0">
                  <a:lnSpc>
                    <a:spcPts val="2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</a:pPr>
                <a:r>
                  <a:rPr lang="en-US" altLang="en-US" sz="1800" smtClean="0">
                    <a:solidFill>
                      <a:srgbClr val="CC0000"/>
                    </a:solidFill>
                    <a:latin typeface="+mn-lt"/>
                  </a:rPr>
                  <a:t>socket(AF_INET,SOCK_DGRAM)</a:t>
                </a:r>
              </a:p>
            </p:txBody>
          </p:sp>
        </p:grpSp>
        <p:sp>
          <p:nvSpPr>
            <p:cNvPr id="59" name="Text Box 14"/>
            <p:cNvSpPr txBox="1">
              <a:spLocks noChangeArrowheads="1"/>
            </p:cNvSpPr>
            <p:nvPr/>
          </p:nvSpPr>
          <p:spPr bwMode="auto">
            <a:xfrm>
              <a:off x="3570" y="84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 smtClean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60" name="Text Box 15"/>
            <p:cNvSpPr txBox="1">
              <a:spLocks noChangeArrowheads="1"/>
            </p:cNvSpPr>
            <p:nvPr/>
          </p:nvSpPr>
          <p:spPr bwMode="auto">
            <a:xfrm>
              <a:off x="3389" y="1953"/>
              <a:ext cx="2199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smtClean="0">
                  <a:solidFill>
                    <a:srgbClr val="000000"/>
                  </a:solidFill>
                  <a:latin typeface="+mn-lt"/>
                </a:rPr>
                <a:t>Create datagram with server IP and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smtClean="0">
                  <a:solidFill>
                    <a:srgbClr val="000000"/>
                  </a:solidFill>
                  <a:latin typeface="+mn-lt"/>
                </a:rPr>
                <a:t>port=x; send datagram via</a:t>
              </a:r>
              <a:r>
                <a:rPr lang="en-US" altLang="en-US" sz="1800" smtClean="0">
                  <a:solidFill>
                    <a:srgbClr val="CC0000"/>
                  </a:solidFill>
                  <a:latin typeface="+mn-lt"/>
                </a:rPr>
                <a:t/>
              </a:r>
              <a:br>
                <a:rPr lang="en-US" altLang="en-US" sz="1800" smtClean="0">
                  <a:solidFill>
                    <a:srgbClr val="CC0000"/>
                  </a:solidFill>
                  <a:latin typeface="+mn-lt"/>
                </a:rPr>
              </a:br>
              <a:r>
                <a:rPr lang="en-US" altLang="en-US" sz="1800" smtClean="0">
                  <a:solidFill>
                    <a:srgbClr val="CC0000"/>
                  </a:solidFill>
                  <a:latin typeface="+mn-lt"/>
                </a:rPr>
                <a:t>clientSocket</a:t>
              </a:r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3828" y="1830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 flipH="1">
              <a:off x="1890" y="2244"/>
              <a:ext cx="1518" cy="25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820738" y="2187853"/>
            <a:ext cx="2265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+mn-lt"/>
              </a:rPr>
              <a:t>create socket, port= x:</a:t>
            </a:r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833438" y="2484290"/>
            <a:ext cx="3103735" cy="66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ts val="2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en-US" sz="1800" dirty="0" err="1" smtClean="0">
                <a:solidFill>
                  <a:srgbClr val="CC0000"/>
                </a:solidFill>
                <a:latin typeface="+mn-lt"/>
              </a:rPr>
              <a:t>serverSocket</a:t>
            </a:r>
            <a:r>
              <a:rPr lang="en-US" altLang="en-US" sz="1800" dirty="0" smtClean="0">
                <a:solidFill>
                  <a:srgbClr val="CC0000"/>
                </a:solidFill>
                <a:latin typeface="+mn-lt"/>
              </a:rPr>
              <a:t> =</a:t>
            </a:r>
          </a:p>
          <a:p>
            <a:pPr eaLnBrk="0" fontAlgn="base" hangingPunct="0">
              <a:lnSpc>
                <a:spcPts val="2000"/>
              </a:lnSpc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en-US" sz="1800" dirty="0" smtClean="0">
                <a:solidFill>
                  <a:srgbClr val="CC0000"/>
                </a:solidFill>
                <a:latin typeface="+mn-lt"/>
              </a:rPr>
              <a:t>socket(AF_INET,SOCK_DGRAM)</a:t>
            </a:r>
          </a:p>
        </p:txBody>
      </p:sp>
      <p:grpSp>
        <p:nvGrpSpPr>
          <p:cNvPr id="67" name="Group 20"/>
          <p:cNvGrpSpPr>
            <a:grpSpLocks/>
          </p:cNvGrpSpPr>
          <p:nvPr/>
        </p:nvGrpSpPr>
        <p:grpSpPr bwMode="auto">
          <a:xfrm>
            <a:off x="1316038" y="3146425"/>
            <a:ext cx="2063750" cy="1122363"/>
            <a:chOff x="885" y="1982"/>
            <a:chExt cx="1300" cy="707"/>
          </a:xfrm>
        </p:grpSpPr>
        <p:sp>
          <p:nvSpPr>
            <p:cNvPr id="68" name="Line 21"/>
            <p:cNvSpPr>
              <a:spLocks noChangeShapeType="1"/>
            </p:cNvSpPr>
            <p:nvPr/>
          </p:nvSpPr>
          <p:spPr bwMode="auto">
            <a:xfrm>
              <a:off x="1276" y="1982"/>
              <a:ext cx="0" cy="36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69" name="Text Box 22"/>
            <p:cNvSpPr txBox="1">
              <a:spLocks noChangeArrowheads="1"/>
            </p:cNvSpPr>
            <p:nvPr/>
          </p:nvSpPr>
          <p:spPr bwMode="auto">
            <a:xfrm>
              <a:off x="885" y="2282"/>
              <a:ext cx="130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smtClean="0">
                  <a:solidFill>
                    <a:srgbClr val="000000"/>
                  </a:solidFill>
                  <a:latin typeface="+mn-lt"/>
                </a:rPr>
                <a:t>read datagram from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smtClean="0">
                  <a:solidFill>
                    <a:srgbClr val="CC0000"/>
                  </a:solidFill>
                  <a:latin typeface="+mn-lt"/>
                </a:rPr>
                <a:t>serverSocke</a:t>
              </a:r>
              <a:r>
                <a:rPr lang="en-US" altLang="en-US" sz="1800" smtClean="0">
                  <a:solidFill>
                    <a:srgbClr val="FF0000"/>
                  </a:solidFill>
                  <a:latin typeface="+mn-lt"/>
                </a:rPr>
                <a:t>t</a:t>
              </a:r>
              <a:endParaRPr lang="en-US" altLang="en-US" sz="1800" smtClean="0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70" name="Group 23"/>
          <p:cNvGrpSpPr>
            <a:grpSpLocks/>
          </p:cNvGrpSpPr>
          <p:nvPr/>
        </p:nvGrpSpPr>
        <p:grpSpPr bwMode="auto">
          <a:xfrm>
            <a:off x="1338263" y="4295775"/>
            <a:ext cx="3973512" cy="1660525"/>
            <a:chOff x="899" y="2720"/>
            <a:chExt cx="2503" cy="1046"/>
          </a:xfrm>
        </p:grpSpPr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899" y="2835"/>
              <a:ext cx="968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smtClean="0">
                  <a:solidFill>
                    <a:srgbClr val="000000"/>
                  </a:solidFill>
                  <a:latin typeface="+mn-lt"/>
                </a:rPr>
                <a:t>write reply to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smtClean="0">
                  <a:solidFill>
                    <a:srgbClr val="CC0000"/>
                  </a:solidFill>
                  <a:latin typeface="+mn-lt"/>
                </a:rPr>
                <a:t>serverSocket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smtClean="0">
                  <a:solidFill>
                    <a:srgbClr val="000000"/>
                  </a:solidFill>
                  <a:latin typeface="+mn-lt"/>
                </a:rPr>
                <a:t>specifying </a:t>
              </a:r>
              <a:br>
                <a:rPr lang="en-US" altLang="en-US" sz="1800" smtClean="0">
                  <a:solidFill>
                    <a:srgbClr val="000000"/>
                  </a:solidFill>
                  <a:latin typeface="+mn-lt"/>
                </a:rPr>
              </a:br>
              <a:r>
                <a:rPr lang="en-US" altLang="en-US" sz="1800" smtClean="0">
                  <a:solidFill>
                    <a:srgbClr val="000000"/>
                  </a:solidFill>
                  <a:latin typeface="+mn-lt"/>
                </a:rPr>
                <a:t>client address,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smtClean="0">
                  <a:solidFill>
                    <a:srgbClr val="000000"/>
                  </a:solidFill>
                  <a:latin typeface="+mn-lt"/>
                </a:rPr>
                <a:t>port number</a:t>
              </a:r>
            </a:p>
          </p:txBody>
        </p:sp>
        <p:sp>
          <p:nvSpPr>
            <p:cNvPr id="72" name="Line 25"/>
            <p:cNvSpPr>
              <a:spLocks noChangeShapeType="1"/>
            </p:cNvSpPr>
            <p:nvPr/>
          </p:nvSpPr>
          <p:spPr bwMode="auto">
            <a:xfrm>
              <a:off x="1302" y="2720"/>
              <a:ext cx="0" cy="19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73" name="Line 26"/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  <p:sp>
        <p:nvSpPr>
          <p:cNvPr id="74" name="Text Box 22"/>
          <p:cNvSpPr txBox="1">
            <a:spLocks noChangeArrowheads="1"/>
          </p:cNvSpPr>
          <p:nvPr/>
        </p:nvSpPr>
        <p:spPr bwMode="auto">
          <a:xfrm>
            <a:off x="760987" y="1304459"/>
            <a:ext cx="345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server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(running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on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serverIP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)</a:t>
            </a: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auto">
          <a:xfrm>
            <a:off x="5398915" y="1299697"/>
            <a:ext cx="9877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client</a:t>
            </a:r>
          </a:p>
        </p:txBody>
      </p:sp>
      <p:sp>
        <p:nvSpPr>
          <p:cNvPr id="76" name="Line 35"/>
          <p:cNvSpPr>
            <a:spLocks noChangeShapeType="1"/>
          </p:cNvSpPr>
          <p:nvPr/>
        </p:nvSpPr>
        <p:spPr bwMode="auto">
          <a:xfrm>
            <a:off x="804863" y="1755775"/>
            <a:ext cx="3341687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77" name="Line 36"/>
          <p:cNvSpPr>
            <a:spLocks noChangeShapeType="1"/>
          </p:cNvSpPr>
          <p:nvPr/>
        </p:nvSpPr>
        <p:spPr bwMode="auto">
          <a:xfrm>
            <a:off x="5545138" y="1766888"/>
            <a:ext cx="6762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677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74" grpId="0"/>
      <p:bldP spid="75" grpId="0"/>
      <p:bldP spid="76" grpId="0" animBg="1"/>
      <p:bldP spid="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Application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IN" dirty="0"/>
              <a:t>Client-Server architecture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IN" dirty="0"/>
              <a:t>P2P (Peer to Peer) architecture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7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Client-Server </a:t>
            </a:r>
            <a:r>
              <a:rPr lang="en-US" altLang="en-US" dirty="0">
                <a:ea typeface="ＭＳ Ｐゴシック" charset="-128"/>
              </a:rPr>
              <a:t>socket interaction: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2" name="Group 3"/>
          <p:cNvGrpSpPr>
            <a:grpSpLocks/>
          </p:cNvGrpSpPr>
          <p:nvPr/>
        </p:nvGrpSpPr>
        <p:grpSpPr bwMode="auto">
          <a:xfrm>
            <a:off x="1357313" y="2982916"/>
            <a:ext cx="1981200" cy="993776"/>
            <a:chOff x="827" y="2006"/>
            <a:chExt cx="1248" cy="626"/>
          </a:xfrm>
        </p:grpSpPr>
        <p:sp>
          <p:nvSpPr>
            <p:cNvPr id="43" name="Text Box 4"/>
            <p:cNvSpPr txBox="1">
              <a:spLocks noChangeArrowheads="1"/>
            </p:cNvSpPr>
            <p:nvPr/>
          </p:nvSpPr>
          <p:spPr bwMode="auto">
            <a:xfrm>
              <a:off x="827" y="2006"/>
              <a:ext cx="113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smtClean="0">
                  <a:solidFill>
                    <a:srgbClr val="000000"/>
                  </a:solidFill>
                  <a:latin typeface="+mn-lt"/>
                </a:rPr>
                <a:t>wait for incoming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smtClean="0">
                  <a:solidFill>
                    <a:srgbClr val="000000"/>
                  </a:solidFill>
                  <a:latin typeface="+mn-lt"/>
                </a:rPr>
                <a:t>connection request</a:t>
              </a:r>
              <a:endParaRPr lang="en-US" altLang="en-US" smtClean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828" y="2264"/>
              <a:ext cx="124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smtClean="0">
                  <a:solidFill>
                    <a:srgbClr val="CC0000"/>
                  </a:solidFill>
                  <a:latin typeface="+mn-lt"/>
                </a:rPr>
                <a:t>connectionSocket =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smtClean="0">
                  <a:solidFill>
                    <a:srgbClr val="CC0000"/>
                  </a:solidFill>
                  <a:latin typeface="+mn-lt"/>
                </a:rPr>
                <a:t>serverSocket.accept()</a:t>
              </a:r>
              <a:endParaRPr lang="en-US" altLang="en-US" smtClean="0">
                <a:solidFill>
                  <a:srgbClr val="CC0000"/>
                </a:solidFill>
                <a:latin typeface="+mn-lt"/>
              </a:endParaRPr>
            </a:p>
          </p:txBody>
        </p:sp>
      </p:grpSp>
      <p:grpSp>
        <p:nvGrpSpPr>
          <p:cNvPr id="45" name="Group 6"/>
          <p:cNvGrpSpPr>
            <a:grpSpLocks/>
          </p:cNvGrpSpPr>
          <p:nvPr/>
        </p:nvGrpSpPr>
        <p:grpSpPr bwMode="auto">
          <a:xfrm>
            <a:off x="1338263" y="1730376"/>
            <a:ext cx="2357437" cy="1363663"/>
            <a:chOff x="821" y="1217"/>
            <a:chExt cx="1485" cy="859"/>
          </a:xfrm>
        </p:grpSpPr>
        <p:grpSp>
          <p:nvGrpSpPr>
            <p:cNvPr id="46" name="Group 7"/>
            <p:cNvGrpSpPr>
              <a:grpSpLocks/>
            </p:cNvGrpSpPr>
            <p:nvPr/>
          </p:nvGrpSpPr>
          <p:grpSpPr bwMode="auto">
            <a:xfrm>
              <a:off x="821" y="1217"/>
              <a:ext cx="1485" cy="624"/>
              <a:chOff x="329" y="1241"/>
              <a:chExt cx="1485" cy="624"/>
            </a:xfrm>
          </p:grpSpPr>
          <p:sp>
            <p:nvSpPr>
              <p:cNvPr id="48" name="Text Box 8"/>
              <p:cNvSpPr txBox="1">
                <a:spLocks noChangeArrowheads="1"/>
              </p:cNvSpPr>
              <p:nvPr/>
            </p:nvSpPr>
            <p:spPr bwMode="auto">
              <a:xfrm>
                <a:off x="329" y="1241"/>
                <a:ext cx="1213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 smtClean="0">
                    <a:solidFill>
                      <a:srgbClr val="000000"/>
                    </a:solidFill>
                    <a:latin typeface="+mn-lt"/>
                  </a:rPr>
                  <a:t>create socket,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 smtClean="0">
                    <a:solidFill>
                      <a:srgbClr val="000000"/>
                    </a:solidFill>
                    <a:latin typeface="+mn-lt"/>
                  </a:rPr>
                  <a:t>port=</a:t>
                </a:r>
                <a:r>
                  <a:rPr lang="en-US" altLang="en-US" sz="1600" b="1" smtClean="0">
                    <a:solidFill>
                      <a:srgbClr val="000000"/>
                    </a:solidFill>
                    <a:latin typeface="+mn-lt"/>
                  </a:rPr>
                  <a:t>x</a:t>
                </a:r>
                <a:r>
                  <a:rPr lang="en-US" altLang="en-US" sz="1600" smtClean="0">
                    <a:solidFill>
                      <a:srgbClr val="000000"/>
                    </a:solidFill>
                    <a:latin typeface="+mn-lt"/>
                  </a:rPr>
                  <a:t>, for incoming request:</a:t>
                </a:r>
                <a:endParaRPr lang="en-US" altLang="en-US" smtClean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49" name="Text Box 9"/>
              <p:cNvSpPr txBox="1">
                <a:spLocks noChangeArrowheads="1"/>
              </p:cNvSpPr>
              <p:nvPr/>
            </p:nvSpPr>
            <p:spPr bwMode="auto">
              <a:xfrm>
                <a:off x="333" y="1652"/>
                <a:ext cx="148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</a:pPr>
                <a:r>
                  <a:rPr lang="en-US" altLang="en-US" sz="1600" smtClean="0">
                    <a:solidFill>
                      <a:srgbClr val="CC0000"/>
                    </a:solidFill>
                    <a:latin typeface="+mn-lt"/>
                  </a:rPr>
                  <a:t>serverSocket = socket()</a:t>
                </a:r>
                <a:endParaRPr lang="en-US" altLang="en-US" smtClean="0">
                  <a:solidFill>
                    <a:srgbClr val="CC0000"/>
                  </a:solidFill>
                  <a:latin typeface="+mn-lt"/>
                </a:endParaRPr>
              </a:p>
            </p:txBody>
          </p:sp>
        </p:grp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  <p:grpSp>
        <p:nvGrpSpPr>
          <p:cNvPr id="50" name="Group 11"/>
          <p:cNvGrpSpPr>
            <a:grpSpLocks/>
          </p:cNvGrpSpPr>
          <p:nvPr/>
        </p:nvGrpSpPr>
        <p:grpSpPr bwMode="auto">
          <a:xfrm>
            <a:off x="5135563" y="2990848"/>
            <a:ext cx="2357437" cy="776286"/>
            <a:chOff x="3333" y="1183"/>
            <a:chExt cx="1485" cy="489"/>
          </a:xfrm>
        </p:grpSpPr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3335" y="1183"/>
              <a:ext cx="145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smtClean="0">
                  <a:solidFill>
                    <a:srgbClr val="000000"/>
                  </a:solidFill>
                  <a:latin typeface="+mn-lt"/>
                </a:rPr>
                <a:t>create socket,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smtClean="0">
                  <a:solidFill>
                    <a:srgbClr val="000000"/>
                  </a:solidFill>
                  <a:latin typeface="+mn-lt"/>
                </a:rPr>
                <a:t>connect to </a:t>
              </a:r>
              <a:r>
                <a:rPr lang="en-US" altLang="en-US" sz="1600" b="1" smtClean="0">
                  <a:solidFill>
                    <a:srgbClr val="000000"/>
                  </a:solidFill>
                  <a:latin typeface="+mn-lt"/>
                </a:rPr>
                <a:t>hostid</a:t>
              </a:r>
              <a:r>
                <a:rPr lang="en-US" altLang="en-US" sz="1600" smtClean="0">
                  <a:solidFill>
                    <a:srgbClr val="000000"/>
                  </a:solidFill>
                  <a:latin typeface="+mn-lt"/>
                </a:rPr>
                <a:t>, port=</a:t>
              </a:r>
              <a:r>
                <a:rPr lang="en-US" altLang="en-US" sz="1600" b="1" smtClean="0">
                  <a:solidFill>
                    <a:srgbClr val="000000"/>
                  </a:solidFill>
                  <a:latin typeface="+mn-lt"/>
                </a:rPr>
                <a:t>x</a:t>
              </a:r>
              <a:endParaRPr lang="en-US" altLang="en-US" smtClean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auto">
            <a:xfrm>
              <a:off x="3333" y="1459"/>
              <a:ext cx="148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smtClean="0">
                  <a:solidFill>
                    <a:srgbClr val="CC0000"/>
                  </a:solidFill>
                  <a:latin typeface="+mn-lt"/>
                </a:rPr>
                <a:t>clientSocket = socket()</a:t>
              </a:r>
              <a:endParaRPr lang="en-US" altLang="en-US" smtClean="0">
                <a:solidFill>
                  <a:srgbClr val="CC0000"/>
                </a:solidFill>
                <a:latin typeface="+mn-lt"/>
              </a:endParaRPr>
            </a:p>
          </p:txBody>
        </p:sp>
      </p:grpSp>
      <p:sp>
        <p:nvSpPr>
          <p:cNvPr id="53" name="Text Box 22"/>
          <p:cNvSpPr txBox="1">
            <a:spLocks noChangeArrowheads="1"/>
          </p:cNvSpPr>
          <p:nvPr/>
        </p:nvSpPr>
        <p:spPr bwMode="auto">
          <a:xfrm>
            <a:off x="612711" y="1106995"/>
            <a:ext cx="37561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server</a:t>
            </a:r>
            <a:r>
              <a:rPr kumimoji="0" lang="en-US" altLang="en-US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(running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on</a:t>
            </a: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</a:t>
            </a: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hostid</a:t>
            </a:r>
            <a:r>
              <a:rPr kumimoji="0" lang="en-US" altLang="en-US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)</a:t>
            </a:r>
          </a:p>
        </p:txBody>
      </p:sp>
      <p:sp>
        <p:nvSpPr>
          <p:cNvPr id="54" name="Text Box 23"/>
          <p:cNvSpPr txBox="1">
            <a:spLocks noChangeArrowheads="1"/>
          </p:cNvSpPr>
          <p:nvPr/>
        </p:nvSpPr>
        <p:spPr bwMode="auto">
          <a:xfrm>
            <a:off x="5340405" y="1102232"/>
            <a:ext cx="11047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client</a:t>
            </a:r>
          </a:p>
        </p:txBody>
      </p:sp>
      <p:grpSp>
        <p:nvGrpSpPr>
          <p:cNvPr id="55" name="Group 24"/>
          <p:cNvGrpSpPr>
            <a:grpSpLocks/>
          </p:cNvGrpSpPr>
          <p:nvPr/>
        </p:nvGrpSpPr>
        <p:grpSpPr bwMode="auto">
          <a:xfrm>
            <a:off x="2978150" y="3808413"/>
            <a:ext cx="4110038" cy="1371600"/>
            <a:chOff x="1848" y="2526"/>
            <a:chExt cx="2589" cy="864"/>
          </a:xfrm>
        </p:grpSpPr>
        <p:sp>
          <p:nvSpPr>
            <p:cNvPr id="56" name="Line 25"/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grpSp>
          <p:nvGrpSpPr>
            <p:cNvPr id="57" name="Group 26"/>
            <p:cNvGrpSpPr>
              <a:grpSpLocks/>
            </p:cNvGrpSpPr>
            <p:nvPr/>
          </p:nvGrpSpPr>
          <p:grpSpPr bwMode="auto">
            <a:xfrm>
              <a:off x="1848" y="2526"/>
              <a:ext cx="2589" cy="516"/>
              <a:chOff x="1848" y="2526"/>
              <a:chExt cx="2589" cy="516"/>
            </a:xfrm>
          </p:grpSpPr>
          <p:sp>
            <p:nvSpPr>
              <p:cNvPr id="58" name="Text Box 27"/>
              <p:cNvSpPr txBox="1">
                <a:spLocks noChangeArrowheads="1"/>
              </p:cNvSpPr>
              <p:nvPr/>
            </p:nvSpPr>
            <p:spPr bwMode="auto">
              <a:xfrm>
                <a:off x="3335" y="2654"/>
                <a:ext cx="1102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 smtClean="0">
                    <a:solidFill>
                      <a:srgbClr val="000000"/>
                    </a:solidFill>
                    <a:latin typeface="+mn-lt"/>
                  </a:rPr>
                  <a:t>send request using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 smtClean="0">
                    <a:solidFill>
                      <a:srgbClr val="CC0000"/>
                    </a:solidFill>
                    <a:latin typeface="+mn-lt"/>
                  </a:rPr>
                  <a:t>clientSocket</a:t>
                </a:r>
                <a:endParaRPr lang="en-US" altLang="en-US" smtClean="0">
                  <a:solidFill>
                    <a:srgbClr val="CC0000"/>
                  </a:solidFill>
                  <a:latin typeface="+mn-lt"/>
                </a:endParaRPr>
              </a:p>
            </p:txBody>
          </p:sp>
          <p:sp>
            <p:nvSpPr>
              <p:cNvPr id="59" name="Line 28"/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ea typeface="ＭＳ Ｐゴシック" charset="-128"/>
                </a:endParaRPr>
              </a:p>
            </p:txBody>
          </p:sp>
          <p:sp>
            <p:nvSpPr>
              <p:cNvPr id="60" name="Line 29"/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ea typeface="ＭＳ Ｐゴシック" charset="-128"/>
                </a:endParaRPr>
              </a:p>
            </p:txBody>
          </p:sp>
        </p:grpSp>
      </p:grpSp>
      <p:grpSp>
        <p:nvGrpSpPr>
          <p:cNvPr id="61" name="Group 30"/>
          <p:cNvGrpSpPr>
            <a:grpSpLocks/>
          </p:cNvGrpSpPr>
          <p:nvPr/>
        </p:nvGrpSpPr>
        <p:grpSpPr bwMode="auto">
          <a:xfrm>
            <a:off x="1347788" y="3903662"/>
            <a:ext cx="4097337" cy="1520824"/>
            <a:chOff x="821" y="2586"/>
            <a:chExt cx="2581" cy="958"/>
          </a:xfrm>
        </p:grpSpPr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821" y="2768"/>
              <a:ext cx="106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smtClean="0">
                  <a:solidFill>
                    <a:srgbClr val="000000"/>
                  </a:solidFill>
                  <a:latin typeface="+mn-lt"/>
                </a:rPr>
                <a:t>read request from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smtClean="0">
                  <a:solidFill>
                    <a:srgbClr val="CC0000"/>
                  </a:solidFill>
                  <a:latin typeface="+mn-lt"/>
                </a:rPr>
                <a:t>connectionSocke</a:t>
              </a:r>
              <a:r>
                <a:rPr lang="en-US" altLang="en-US" sz="1600" smtClean="0">
                  <a:solidFill>
                    <a:srgbClr val="FF0000"/>
                  </a:solidFill>
                  <a:latin typeface="+mn-lt"/>
                </a:rPr>
                <a:t>t</a:t>
              </a:r>
              <a:endParaRPr lang="en-US" altLang="en-US" smtClean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63" name="Text Box 32"/>
            <p:cNvSpPr txBox="1">
              <a:spLocks noChangeArrowheads="1"/>
            </p:cNvSpPr>
            <p:nvPr/>
          </p:nvSpPr>
          <p:spPr bwMode="auto">
            <a:xfrm>
              <a:off x="851" y="3176"/>
              <a:ext cx="104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smtClean="0">
                  <a:solidFill>
                    <a:srgbClr val="000000"/>
                  </a:solidFill>
                  <a:latin typeface="+mn-lt"/>
                </a:rPr>
                <a:t>write reply to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smtClean="0">
                  <a:solidFill>
                    <a:srgbClr val="CC0000"/>
                  </a:solidFill>
                  <a:latin typeface="+mn-lt"/>
                </a:rPr>
                <a:t>connectionSocket</a:t>
              </a:r>
              <a:endParaRPr lang="en-US" altLang="en-US" smtClean="0">
                <a:solidFill>
                  <a:srgbClr val="CC0000"/>
                </a:solidFill>
                <a:latin typeface="+mn-lt"/>
              </a:endParaRPr>
            </a:p>
          </p:txBody>
        </p:sp>
        <p:sp>
          <p:nvSpPr>
            <p:cNvPr id="64" name="Line 33"/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65" name="Line 34"/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66" name="Line 35"/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  <p:sp>
        <p:nvSpPr>
          <p:cNvPr id="67" name="Line 49"/>
          <p:cNvSpPr>
            <a:spLocks noChangeShapeType="1"/>
          </p:cNvSpPr>
          <p:nvPr/>
        </p:nvSpPr>
        <p:spPr bwMode="auto">
          <a:xfrm>
            <a:off x="804863" y="1589088"/>
            <a:ext cx="3341687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grpSp>
        <p:nvGrpSpPr>
          <p:cNvPr id="68" name="Group 52"/>
          <p:cNvGrpSpPr>
            <a:grpSpLocks/>
          </p:cNvGrpSpPr>
          <p:nvPr/>
        </p:nvGrpSpPr>
        <p:grpSpPr bwMode="auto">
          <a:xfrm>
            <a:off x="3027545" y="3073402"/>
            <a:ext cx="2200275" cy="646113"/>
            <a:chOff x="3043" y="1170"/>
            <a:chExt cx="1386" cy="407"/>
          </a:xfrm>
        </p:grpSpPr>
        <p:sp>
          <p:nvSpPr>
            <p:cNvPr id="69" name="Line 37"/>
            <p:cNvSpPr>
              <a:spLocks noChangeShapeType="1"/>
            </p:cNvSpPr>
            <p:nvPr/>
          </p:nvSpPr>
          <p:spPr bwMode="auto">
            <a:xfrm>
              <a:off x="3043" y="1372"/>
              <a:ext cx="138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70" name="Text Box 38"/>
            <p:cNvSpPr txBox="1">
              <a:spLocks noChangeArrowheads="1"/>
            </p:cNvSpPr>
            <p:nvPr/>
          </p:nvSpPr>
          <p:spPr bwMode="auto">
            <a:xfrm>
              <a:off x="3081" y="1170"/>
              <a:ext cx="125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 smtClean="0">
                  <a:solidFill>
                    <a:srgbClr val="CC0000"/>
                  </a:solidFill>
                  <a:latin typeface="+mn-lt"/>
                </a:rPr>
                <a:t>TCP 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 smtClean="0">
                  <a:solidFill>
                    <a:srgbClr val="CC0000"/>
                  </a:solidFill>
                  <a:latin typeface="+mn-lt"/>
                </a:rPr>
                <a:t>connection setup</a:t>
              </a:r>
              <a:endParaRPr lang="en-US" altLang="en-US" dirty="0" smtClean="0">
                <a:solidFill>
                  <a:srgbClr val="CC0000"/>
                </a:solidFill>
                <a:latin typeface="+mn-lt"/>
              </a:endParaRPr>
            </a:p>
          </p:txBody>
        </p:sp>
      </p:grpSp>
      <p:sp>
        <p:nvSpPr>
          <p:cNvPr id="71" name="Line 50"/>
          <p:cNvSpPr>
            <a:spLocks noChangeShapeType="1"/>
          </p:cNvSpPr>
          <p:nvPr/>
        </p:nvSpPr>
        <p:spPr bwMode="auto">
          <a:xfrm flipV="1">
            <a:off x="5425190" y="1589088"/>
            <a:ext cx="900058" cy="111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ea typeface="ＭＳ Ｐゴシック" charset="-128"/>
            </a:endParaRPr>
          </a:p>
        </p:txBody>
      </p:sp>
      <p:grpSp>
        <p:nvGrpSpPr>
          <p:cNvPr id="72" name="Group 53"/>
          <p:cNvGrpSpPr>
            <a:grpSpLocks/>
          </p:cNvGrpSpPr>
          <p:nvPr/>
        </p:nvGrpSpPr>
        <p:grpSpPr bwMode="auto">
          <a:xfrm>
            <a:off x="1298575" y="4264026"/>
            <a:ext cx="5543550" cy="1971676"/>
            <a:chOff x="832" y="2721"/>
            <a:chExt cx="3492" cy="1242"/>
          </a:xfrm>
        </p:grpSpPr>
        <p:sp>
          <p:nvSpPr>
            <p:cNvPr id="73" name="Text Box 15"/>
            <p:cNvSpPr txBox="1">
              <a:spLocks noChangeArrowheads="1"/>
            </p:cNvSpPr>
            <p:nvPr/>
          </p:nvSpPr>
          <p:spPr bwMode="auto">
            <a:xfrm>
              <a:off x="867" y="3493"/>
              <a:ext cx="104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smtClean="0">
                  <a:solidFill>
                    <a:srgbClr val="000000"/>
                  </a:solidFill>
                  <a:latin typeface="+mn-lt"/>
                </a:rPr>
                <a:t>close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smtClean="0">
                  <a:solidFill>
                    <a:srgbClr val="CC0000"/>
                  </a:solidFill>
                  <a:latin typeface="+mn-lt"/>
                </a:rPr>
                <a:t>connectionSocket</a:t>
              </a:r>
              <a:endParaRPr lang="en-US" altLang="en-US" smtClean="0">
                <a:solidFill>
                  <a:srgbClr val="CC0000"/>
                </a:solidFill>
                <a:latin typeface="+mn-lt"/>
              </a:endParaRPr>
            </a:p>
          </p:txBody>
        </p:sp>
        <p:sp>
          <p:nvSpPr>
            <p:cNvPr id="74" name="Line 16"/>
            <p:cNvSpPr>
              <a:spLocks noChangeShapeType="1"/>
            </p:cNvSpPr>
            <p:nvPr/>
          </p:nvSpPr>
          <p:spPr bwMode="auto">
            <a:xfrm>
              <a:off x="1318" y="3437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832" y="2721"/>
              <a:ext cx="492" cy="291"/>
            </a:xfrm>
            <a:custGeom>
              <a:avLst/>
              <a:gdLst>
                <a:gd name="T0" fmla="*/ 492 w 492"/>
                <a:gd name="T1" fmla="*/ 0 h 2112"/>
                <a:gd name="T2" fmla="*/ 492 w 492"/>
                <a:gd name="T3" fmla="*/ 0 h 2112"/>
                <a:gd name="T4" fmla="*/ 0 w 492"/>
                <a:gd name="T5" fmla="*/ 0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2112"/>
                <a:gd name="T17" fmla="*/ 492 w 492"/>
                <a:gd name="T18" fmla="*/ 2112 h 2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grpSp>
          <p:nvGrpSpPr>
            <p:cNvPr id="76" name="Group 18"/>
            <p:cNvGrpSpPr>
              <a:grpSpLocks/>
            </p:cNvGrpSpPr>
            <p:nvPr/>
          </p:nvGrpSpPr>
          <p:grpSpPr bwMode="auto">
            <a:xfrm>
              <a:off x="3393" y="3229"/>
              <a:ext cx="931" cy="734"/>
              <a:chOff x="3365" y="3356"/>
              <a:chExt cx="931" cy="734"/>
            </a:xfrm>
          </p:grpSpPr>
          <p:sp>
            <p:nvSpPr>
              <p:cNvPr id="77" name="Text Box 19"/>
              <p:cNvSpPr txBox="1">
                <a:spLocks noChangeArrowheads="1"/>
              </p:cNvSpPr>
              <p:nvPr/>
            </p:nvSpPr>
            <p:spPr bwMode="auto">
              <a:xfrm>
                <a:off x="3365" y="3356"/>
                <a:ext cx="931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 smtClean="0">
                    <a:solidFill>
                      <a:srgbClr val="000000"/>
                    </a:solidFill>
                    <a:latin typeface="+mn-lt"/>
                  </a:rPr>
                  <a:t>read reply from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 smtClean="0">
                    <a:solidFill>
                      <a:srgbClr val="CC0000"/>
                    </a:solidFill>
                    <a:latin typeface="+mn-lt"/>
                  </a:rPr>
                  <a:t>clientSocket</a:t>
                </a:r>
                <a:endParaRPr lang="en-US" altLang="en-US" smtClean="0">
                  <a:solidFill>
                    <a:srgbClr val="CC0000"/>
                  </a:solidFill>
                  <a:latin typeface="+mn-lt"/>
                </a:endParaRPr>
              </a:p>
            </p:txBody>
          </p:sp>
          <p:sp>
            <p:nvSpPr>
              <p:cNvPr id="78" name="Text Box 20"/>
              <p:cNvSpPr txBox="1">
                <a:spLocks noChangeArrowheads="1"/>
              </p:cNvSpPr>
              <p:nvPr/>
            </p:nvSpPr>
            <p:spPr bwMode="auto">
              <a:xfrm>
                <a:off x="3389" y="3722"/>
                <a:ext cx="749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 smtClean="0">
                    <a:solidFill>
                      <a:srgbClr val="000000"/>
                    </a:solidFill>
                    <a:latin typeface="+mn-lt"/>
                  </a:rPr>
                  <a:t>close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 smtClean="0">
                    <a:solidFill>
                      <a:srgbClr val="CC0000"/>
                    </a:solidFill>
                    <a:latin typeface="+mn-lt"/>
                  </a:rPr>
                  <a:t>clientSocket</a:t>
                </a:r>
                <a:endParaRPr lang="en-US" altLang="en-US" smtClean="0">
                  <a:solidFill>
                    <a:srgbClr val="CC0000"/>
                  </a:solidFill>
                  <a:latin typeface="+mn-lt"/>
                </a:endParaRPr>
              </a:p>
            </p:txBody>
          </p:sp>
          <p:sp>
            <p:nvSpPr>
              <p:cNvPr id="79" name="Line 21"/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ea typeface="ＭＳ Ｐゴシック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268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-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Principles of Computer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Browser, Web Server, Email, P2P Applications </a:t>
            </a:r>
            <a:r>
              <a:rPr lang="en-US" dirty="0" err="1" smtClean="0">
                <a:solidFill>
                  <a:srgbClr val="FF0000"/>
                </a:solidFill>
              </a:rPr>
              <a:t>etc</a:t>
            </a:r>
            <a:r>
              <a:rPr lang="is-IS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is-IS" dirty="0" smtClean="0"/>
              <a:t>Application Layer </a:t>
            </a:r>
            <a:r>
              <a:rPr lang="is-IS" dirty="0" smtClean="0">
                <a:solidFill>
                  <a:srgbClr val="FF0000"/>
                </a:solidFill>
              </a:rPr>
              <a:t>(TCP – UDP Services)</a:t>
            </a:r>
            <a:r>
              <a:rPr lang="is-IS" dirty="0" smtClean="0"/>
              <a:t>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Web </a:t>
            </a:r>
            <a:r>
              <a:rPr lang="en-US" dirty="0" smtClean="0">
                <a:solidFill>
                  <a:srgbClr val="FF0000"/>
                </a:solidFill>
              </a:rPr>
              <a:t>(Web Pages – Objects like html, jpeg, mp3, </a:t>
            </a:r>
            <a:r>
              <a:rPr lang="en-US" dirty="0" err="1" smtClean="0">
                <a:solidFill>
                  <a:srgbClr val="FF0000"/>
                </a:solidFill>
              </a:rPr>
              <a:t>etc</a:t>
            </a:r>
            <a:r>
              <a:rPr lang="is-IS" dirty="0" smtClean="0">
                <a:solidFill>
                  <a:srgbClr val="FF0000"/>
                </a:solidFill>
              </a:rPr>
              <a:t>…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/>
          </a:p>
          <a:p>
            <a:r>
              <a:rPr lang="en-US" dirty="0" smtClean="0"/>
              <a:t>HTTP </a:t>
            </a:r>
            <a:r>
              <a:rPr lang="en-US" dirty="0" smtClean="0">
                <a:solidFill>
                  <a:srgbClr val="FF0000"/>
                </a:solidFill>
              </a:rPr>
              <a:t>(TCP connection, port-80, persistent &amp; non-persistent conn.), Request &amp; Response Message format, Cookies, Web caches, FTP, Port-21</a:t>
            </a:r>
            <a:endParaRPr lang="en-US" dirty="0"/>
          </a:p>
          <a:p>
            <a:r>
              <a:rPr lang="en-US" dirty="0" smtClean="0"/>
              <a:t>E-mail </a:t>
            </a:r>
            <a:r>
              <a:rPr lang="en-US" dirty="0" smtClean="0">
                <a:solidFill>
                  <a:srgbClr val="FF0000"/>
                </a:solidFill>
              </a:rPr>
              <a:t>(User agent, Mail Server, SMTP port - 25), POP3, IMAP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DNS </a:t>
            </a:r>
            <a:r>
              <a:rPr lang="en-US" dirty="0" smtClean="0">
                <a:solidFill>
                  <a:srgbClr val="FF0000"/>
                </a:solidFill>
              </a:rPr>
              <a:t>(Domain names to IP Address), hierarchy structure</a:t>
            </a:r>
            <a:endParaRPr lang="en-US" dirty="0"/>
          </a:p>
          <a:p>
            <a:r>
              <a:rPr lang="en-US" dirty="0"/>
              <a:t>Socket programming with TCP and UDP </a:t>
            </a:r>
            <a:r>
              <a:rPr lang="en-US" dirty="0" smtClean="0">
                <a:solidFill>
                  <a:srgbClr val="FF0000"/>
                </a:solidFill>
              </a:rPr>
              <a:t>(TCP – </a:t>
            </a:r>
            <a:r>
              <a:rPr lang="en-US" dirty="0" err="1" smtClean="0">
                <a:solidFill>
                  <a:srgbClr val="FF0000"/>
                </a:solidFill>
              </a:rPr>
              <a:t>Sock_Stream</a:t>
            </a:r>
            <a:r>
              <a:rPr lang="en-US" dirty="0" smtClean="0">
                <a:solidFill>
                  <a:srgbClr val="FF0000"/>
                </a:solidFill>
              </a:rPr>
              <a:t>, UDP – </a:t>
            </a:r>
            <a:r>
              <a:rPr lang="en-US" dirty="0" err="1" smtClean="0">
                <a:solidFill>
                  <a:srgbClr val="FF0000"/>
                </a:solidFill>
              </a:rPr>
              <a:t>Sock_DGram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8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1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92600" y="1143000"/>
            <a:ext cx="389045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460"/>
          <p:cNvSpPr>
            <a:spLocks noGrp="1" noChangeArrowheads="1"/>
          </p:cNvSpPr>
          <p:nvPr>
            <p:ph sz="half" idx="2"/>
          </p:nvPr>
        </p:nvSpPr>
        <p:spPr>
          <a:xfrm>
            <a:off x="4267200" y="1143000"/>
            <a:ext cx="4684200" cy="5181600"/>
          </a:xfrm>
        </p:spPr>
        <p:txBody>
          <a:bodyPr>
            <a:normAutofit/>
          </a:bodyPr>
          <a:lstStyle/>
          <a:p>
            <a:pPr>
              <a:buFont typeface="Wingdings" charset="2"/>
              <a:buNone/>
            </a:pPr>
            <a:r>
              <a:rPr lang="en-US" altLang="en-US" sz="2400" dirty="0" smtClean="0">
                <a:solidFill>
                  <a:srgbClr val="CC0000"/>
                </a:solidFill>
                <a:ea typeface="ＭＳ Ｐゴシック" charset="-128"/>
              </a:rPr>
              <a:t>Server</a:t>
            </a:r>
            <a:r>
              <a:rPr lang="en-US" altLang="en-US" dirty="0">
                <a:solidFill>
                  <a:srgbClr val="CC0000"/>
                </a:solidFill>
                <a:ea typeface="ＭＳ Ｐゴシック" charset="-128"/>
              </a:rPr>
              <a:t>: </a:t>
            </a:r>
          </a:p>
          <a:p>
            <a:pPr lvl="1"/>
            <a:r>
              <a:rPr lang="en-US" altLang="en-US" sz="2000" dirty="0" smtClean="0">
                <a:ea typeface="ＭＳ Ｐゴシック" charset="-128"/>
              </a:rPr>
              <a:t>Its Always-on host.</a:t>
            </a:r>
            <a:endParaRPr lang="en-US" altLang="en-US" sz="2000" dirty="0">
              <a:ea typeface="ＭＳ Ｐゴシック" charset="-128"/>
            </a:endParaRPr>
          </a:p>
          <a:p>
            <a:pPr lvl="1"/>
            <a:r>
              <a:rPr lang="en-US" altLang="en-US" sz="2000" dirty="0" smtClean="0">
                <a:ea typeface="ＭＳ Ｐゴシック" charset="-128"/>
              </a:rPr>
              <a:t>It has a fixed IP address.</a:t>
            </a:r>
            <a:endParaRPr lang="en-US" altLang="en-US" sz="2000" dirty="0">
              <a:ea typeface="ＭＳ Ｐゴシック" charset="-128"/>
            </a:endParaRPr>
          </a:p>
          <a:p>
            <a:pPr lvl="1"/>
            <a:r>
              <a:rPr lang="en-US" altLang="en-US" sz="2000" dirty="0" smtClean="0">
                <a:ea typeface="ＭＳ Ｐゴシック" charset="-128"/>
              </a:rPr>
              <a:t>Large cluster of host – Data Centers.</a:t>
            </a:r>
          </a:p>
          <a:p>
            <a:pPr lvl="1"/>
            <a:r>
              <a:rPr lang="en-US" altLang="en-US" sz="2000" dirty="0" smtClean="0">
                <a:ea typeface="ＭＳ Ｐゴシック" charset="-128"/>
              </a:rPr>
              <a:t>E.g. Web Server</a:t>
            </a:r>
            <a:endParaRPr lang="en-US" altLang="en-US" sz="2000" dirty="0">
              <a:ea typeface="ＭＳ Ｐゴシック" charset="-128"/>
            </a:endParaRPr>
          </a:p>
          <a:p>
            <a:pPr>
              <a:spcBef>
                <a:spcPct val="75000"/>
              </a:spcBef>
              <a:buFont typeface="Wingdings" charset="2"/>
              <a:buNone/>
            </a:pPr>
            <a:r>
              <a:rPr lang="en-US" altLang="en-US" sz="2400" dirty="0" smtClean="0">
                <a:solidFill>
                  <a:srgbClr val="CC0000"/>
                </a:solidFill>
                <a:ea typeface="ＭＳ Ｐゴシック" charset="-128"/>
              </a:rPr>
              <a:t>Client:</a:t>
            </a:r>
            <a:endParaRPr lang="en-US" altLang="en-US" sz="2400" dirty="0">
              <a:solidFill>
                <a:srgbClr val="CC0000"/>
              </a:solidFill>
              <a:ea typeface="ＭＳ Ｐゴシック" charset="-128"/>
            </a:endParaRPr>
          </a:p>
          <a:p>
            <a:pPr lvl="1"/>
            <a:r>
              <a:rPr lang="en-US" altLang="en-US" sz="2000" dirty="0" smtClean="0">
                <a:ea typeface="ＭＳ Ｐゴシック" charset="-128"/>
              </a:rPr>
              <a:t>It Communicate </a:t>
            </a:r>
            <a:r>
              <a:rPr lang="en-US" altLang="en-US" sz="2000" dirty="0">
                <a:ea typeface="ＭＳ Ｐゴシック" charset="-128"/>
              </a:rPr>
              <a:t>with </a:t>
            </a:r>
            <a:r>
              <a:rPr lang="en-US" altLang="en-US" sz="2000" dirty="0" smtClean="0">
                <a:ea typeface="ＭＳ Ｐゴシック" charset="-128"/>
              </a:rPr>
              <a:t>server.</a:t>
            </a:r>
            <a:endParaRPr lang="en-US" altLang="en-US" sz="2000" dirty="0">
              <a:ea typeface="ＭＳ Ｐゴシック" charset="-128"/>
            </a:endParaRPr>
          </a:p>
          <a:p>
            <a:pPr lvl="1"/>
            <a:r>
              <a:rPr lang="en-US" altLang="en-US" sz="2000" dirty="0" smtClean="0">
                <a:ea typeface="ＭＳ Ｐゴシック" charset="-128"/>
              </a:rPr>
              <a:t>Its not like continuously connected.</a:t>
            </a:r>
            <a:endParaRPr lang="en-US" altLang="en-US" sz="2000" dirty="0">
              <a:ea typeface="ＭＳ Ｐゴシック" charset="-128"/>
            </a:endParaRPr>
          </a:p>
          <a:p>
            <a:pPr lvl="1"/>
            <a:r>
              <a:rPr lang="en-US" altLang="en-US" sz="2000" dirty="0" smtClean="0">
                <a:ea typeface="ＭＳ Ｐゴシック" charset="-128"/>
              </a:rPr>
              <a:t>May </a:t>
            </a:r>
            <a:r>
              <a:rPr lang="en-US" altLang="en-US" sz="2000" dirty="0">
                <a:ea typeface="ＭＳ Ｐゴシック" charset="-128"/>
              </a:rPr>
              <a:t>have dynamic IP </a:t>
            </a:r>
            <a:r>
              <a:rPr lang="en-US" altLang="en-US" sz="2000" dirty="0" smtClean="0">
                <a:ea typeface="ＭＳ Ｐゴシック" charset="-128"/>
              </a:rPr>
              <a:t>addresses.</a:t>
            </a:r>
            <a:endParaRPr lang="en-US" altLang="en-US" sz="2000" dirty="0">
              <a:ea typeface="ＭＳ Ｐゴシック" charset="-128"/>
            </a:endParaRPr>
          </a:p>
          <a:p>
            <a:pPr lvl="1"/>
            <a:r>
              <a:rPr lang="en-US" altLang="en-US" sz="2000" dirty="0" smtClean="0">
                <a:ea typeface="ＭＳ Ｐゴシック" charset="-128"/>
              </a:rPr>
              <a:t>Do </a:t>
            </a:r>
            <a:r>
              <a:rPr lang="en-US" altLang="en-US" sz="2000" dirty="0">
                <a:ea typeface="ＭＳ Ｐゴシック" charset="-128"/>
              </a:rPr>
              <a:t>not communicate directly with each </a:t>
            </a:r>
            <a:r>
              <a:rPr lang="en-US" altLang="en-US" sz="2000" dirty="0" smtClean="0">
                <a:ea typeface="ＭＳ Ｐゴシック" charset="-128"/>
              </a:rPr>
              <a:t>other.</a:t>
            </a:r>
            <a:endParaRPr lang="en-US" altLang="en-US" sz="2000" dirty="0">
              <a:ea typeface="ＭＳ Ｐゴシック" charset="-128"/>
            </a:endParaRPr>
          </a:p>
        </p:txBody>
      </p:sp>
      <p:grpSp>
        <p:nvGrpSpPr>
          <p:cNvPr id="1152" name="Group 582"/>
          <p:cNvGrpSpPr>
            <a:grpSpLocks/>
          </p:cNvGrpSpPr>
          <p:nvPr/>
        </p:nvGrpSpPr>
        <p:grpSpPr bwMode="auto">
          <a:xfrm>
            <a:off x="542925" y="1492250"/>
            <a:ext cx="3540125" cy="4545013"/>
            <a:chOff x="3277" y="974"/>
            <a:chExt cx="2230" cy="2863"/>
          </a:xfrm>
        </p:grpSpPr>
        <p:sp>
          <p:nvSpPr>
            <p:cNvPr id="1153" name="Freeform 583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388 w 1036"/>
                <a:gd name="T1" fmla="*/ 11 h 675"/>
                <a:gd name="T2" fmla="*/ 837 w 1036"/>
                <a:gd name="T3" fmla="*/ 53 h 675"/>
                <a:gd name="T4" fmla="*/ 442 w 1036"/>
                <a:gd name="T5" fmla="*/ 129 h 675"/>
                <a:gd name="T6" fmla="*/ 329 w 1036"/>
                <a:gd name="T7" fmla="*/ 229 h 675"/>
                <a:gd name="T8" fmla="*/ 45 w 1036"/>
                <a:gd name="T9" fmla="*/ 297 h 675"/>
                <a:gd name="T10" fmla="*/ 37 w 1036"/>
                <a:gd name="T11" fmla="*/ 459 h 675"/>
                <a:gd name="T12" fmla="*/ 282 w 1036"/>
                <a:gd name="T13" fmla="*/ 489 h 675"/>
                <a:gd name="T14" fmla="*/ 984 w 1036"/>
                <a:gd name="T15" fmla="*/ 489 h 675"/>
                <a:gd name="T16" fmla="*/ 1281 w 1036"/>
                <a:gd name="T17" fmla="*/ 555 h 675"/>
                <a:gd name="T18" fmla="*/ 1612 w 1036"/>
                <a:gd name="T19" fmla="*/ 657 h 675"/>
                <a:gd name="T20" fmla="*/ 1865 w 1036"/>
                <a:gd name="T21" fmla="*/ 661 h 675"/>
                <a:gd name="T22" fmla="*/ 2039 w 1036"/>
                <a:gd name="T23" fmla="*/ 603 h 675"/>
                <a:gd name="T24" fmla="*/ 2128 w 1036"/>
                <a:gd name="T25" fmla="*/ 445 h 675"/>
                <a:gd name="T26" fmla="*/ 2183 w 1036"/>
                <a:gd name="T27" fmla="*/ 291 h 675"/>
                <a:gd name="T28" fmla="*/ 2189 w 1036"/>
                <a:gd name="T29" fmla="*/ 107 h 675"/>
                <a:gd name="T30" fmla="*/ 2001 w 1036"/>
                <a:gd name="T31" fmla="*/ 17 h 675"/>
                <a:gd name="T32" fmla="*/ 1662 w 1036"/>
                <a:gd name="T33" fmla="*/ 3 h 675"/>
                <a:gd name="T34" fmla="*/ 138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1154" name="Group 584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1528" name="Rectangle 585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29" name="AutoShape 586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155" name="Freeform 587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56" name="Line 588"/>
            <p:cNvSpPr>
              <a:spLocks noChangeShapeType="1"/>
            </p:cNvSpPr>
            <p:nvPr/>
          </p:nvSpPr>
          <p:spPr bwMode="auto">
            <a:xfrm rot="16200000" flipV="1">
              <a:off x="4915" y="3313"/>
              <a:ext cx="285" cy="1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57" name="Line 589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58" name="Line 590"/>
            <p:cNvSpPr>
              <a:spLocks noChangeShapeType="1"/>
            </p:cNvSpPr>
            <p:nvPr/>
          </p:nvSpPr>
          <p:spPr bwMode="auto">
            <a:xfrm rot="16200000" flipH="1">
              <a:off x="5116" y="3190"/>
              <a:ext cx="96" cy="45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59" name="Line 592"/>
            <p:cNvSpPr>
              <a:spLocks noChangeShapeType="1"/>
            </p:cNvSpPr>
            <p:nvPr/>
          </p:nvSpPr>
          <p:spPr bwMode="auto">
            <a:xfrm>
              <a:off x="3843" y="3009"/>
              <a:ext cx="94" cy="10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60" name="Line 593"/>
            <p:cNvSpPr>
              <a:spLocks noChangeShapeType="1"/>
            </p:cNvSpPr>
            <p:nvPr/>
          </p:nvSpPr>
          <p:spPr bwMode="auto">
            <a:xfrm flipV="1">
              <a:off x="3680" y="3150"/>
              <a:ext cx="261" cy="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61" name="Line 596"/>
            <p:cNvSpPr>
              <a:spLocks noChangeShapeType="1"/>
            </p:cNvSpPr>
            <p:nvPr/>
          </p:nvSpPr>
          <p:spPr bwMode="auto">
            <a:xfrm flipH="1">
              <a:off x="3948" y="3209"/>
              <a:ext cx="98" cy="11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62" name="Line 597"/>
            <p:cNvSpPr>
              <a:spLocks noChangeShapeType="1"/>
            </p:cNvSpPr>
            <p:nvPr/>
          </p:nvSpPr>
          <p:spPr bwMode="auto">
            <a:xfrm flipH="1" flipV="1">
              <a:off x="4132" y="3213"/>
              <a:ext cx="65" cy="1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63" name="Line 598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64" name="Line 600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65" name="Line 601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1166" name="Group 602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1526" name="Picture 603" descr="access_point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27" name="Picture 604" descr="antenna_radiation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67" name="Freeform 605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68" name="Freeform 606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60286 w 765"/>
                <a:gd name="T1" fmla="*/ 4345 h 459"/>
                <a:gd name="T2" fmla="*/ 40854 w 765"/>
                <a:gd name="T3" fmla="*/ 30856 h 459"/>
                <a:gd name="T4" fmla="*/ 13667 w 765"/>
                <a:gd name="T5" fmla="*/ 43916 h 459"/>
                <a:gd name="T6" fmla="*/ 1953 w 765"/>
                <a:gd name="T7" fmla="*/ 147986 h 459"/>
                <a:gd name="T8" fmla="*/ 25562 w 765"/>
                <a:gd name="T9" fmla="*/ 195530 h 459"/>
                <a:gd name="T10" fmla="*/ 49138 w 765"/>
                <a:gd name="T11" fmla="*/ 187417 h 459"/>
                <a:gd name="T12" fmla="*/ 82940 w 765"/>
                <a:gd name="T13" fmla="*/ 195530 h 459"/>
                <a:gd name="T14" fmla="*/ 99250 w 765"/>
                <a:gd name="T15" fmla="*/ 190991 h 459"/>
                <a:gd name="T16" fmla="*/ 106833 w 765"/>
                <a:gd name="T17" fmla="*/ 163869 h 459"/>
                <a:gd name="T18" fmla="*/ 106646 w 765"/>
                <a:gd name="T19" fmla="*/ 69556 h 459"/>
                <a:gd name="T20" fmla="*/ 94120 w 765"/>
                <a:gd name="T21" fmla="*/ 15173 h 459"/>
                <a:gd name="T22" fmla="*/ 60286 w 765"/>
                <a:gd name="T23" fmla="*/ 4345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69" name="Line 607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70" name="Line 608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71" name="Line 609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72" name="Line 610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73" name="Line 611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74" name="Line 612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75" name="Line 613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76" name="Line 614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77" name="Line 615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78" name="Line 616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79" name="Line 617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80" name="Line 618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81" name="Line 619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82" name="Line 620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83" name="Line 621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84" name="Line 622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85" name="Line 623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1186" name="Group 624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1509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10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11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12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13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14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15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16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17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18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19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20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21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22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23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24" name="Oval 640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pic>
            <p:nvPicPr>
              <p:cNvPr id="1525" name="Picture 641" descr="cell_tower_radiation_gray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87" name="Group 642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1500" name="Line 643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01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502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503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grpSp>
            <p:nvGrpSpPr>
              <p:cNvPr id="1504" name="Group 647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1507" name="Freeform 6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508" name="Freeform 6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505" name="Line 650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06" name="Line 651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188" name="Group 652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149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49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49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grpSp>
            <p:nvGrpSpPr>
              <p:cNvPr id="1495" name="Group 65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98" name="Freeform 65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499" name="Freeform 65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496" name="Line 65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97" name="Line 66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189" name="Group 661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148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48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48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grpSp>
            <p:nvGrpSpPr>
              <p:cNvPr id="1487" name="Group 66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90" name="Freeform 66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491" name="Freeform 66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488" name="Line 66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89" name="Line 66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190" name="Group 670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147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47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47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grpSp>
            <p:nvGrpSpPr>
              <p:cNvPr id="1479" name="Group 67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82" name="Freeform 67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483" name="Freeform 67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480" name="Line 67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81" name="Line 67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191" name="Group 679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146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46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47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grpSp>
            <p:nvGrpSpPr>
              <p:cNvPr id="1471" name="Group 68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74" name="Freeform 68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475" name="Freeform 68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472" name="Line 68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73" name="Line 68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192" name="Group 688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146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46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46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grpSp>
            <p:nvGrpSpPr>
              <p:cNvPr id="1463" name="Group 69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66" name="Freeform 69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467" name="Freeform 69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464" name="Line 69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65" name="Line 69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193" name="Line 697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1194" name="Group 698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145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45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45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grpSp>
            <p:nvGrpSpPr>
              <p:cNvPr id="1455" name="Group 70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58" name="Freeform 7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459" name="Freeform 7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456" name="Line 70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57" name="Line 70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195" name="Group 707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144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44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44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grpSp>
            <p:nvGrpSpPr>
              <p:cNvPr id="1447" name="Group 7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50" name="Freeform 7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451" name="Freeform 7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448" name="Line 7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49" name="Line 7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196" name="Group 716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143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43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43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grpSp>
            <p:nvGrpSpPr>
              <p:cNvPr id="1439" name="Group 72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42" name="Freeform 72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443" name="Freeform 72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440" name="Line 72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41" name="Line 72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197" name="Group 725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142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42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43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grpSp>
            <p:nvGrpSpPr>
              <p:cNvPr id="1431" name="Group 7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34" name="Freeform 7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435" name="Freeform 7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432" name="Line 7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33" name="Line 7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198" name="Group 734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142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42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42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grpSp>
            <p:nvGrpSpPr>
              <p:cNvPr id="1423" name="Group 73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26" name="Freeform 73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427" name="Freeform 74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424" name="Line 74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25" name="Line 74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199" name="Group 743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141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41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41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grpSp>
            <p:nvGrpSpPr>
              <p:cNvPr id="1415" name="Group 74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418" name="Freeform 7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419" name="Freeform 7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416" name="Line 75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17" name="Line 75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200" name="Group 752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1398" name="Group 753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400" name="Freeform 754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401" name="Freeform 755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402" name="Freeform 756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403" name="Freeform 757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404" name="Freeform 758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405" name="Freeform 759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406" name="Freeform 760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407" name="Freeform 761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408" name="Freeform 762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409" name="Freeform 763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410" name="Freeform 764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411" name="Freeform 765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pic>
            <p:nvPicPr>
              <p:cNvPr id="1399" name="Picture 766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01" name="Group 767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1384" name="Group 768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386" name="Freeform 769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387" name="Freeform 770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388" name="Freeform 771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389" name="Freeform 772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390" name="Freeform 773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391" name="Freeform 774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392" name="Freeform 775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393" name="Freeform 776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394" name="Freeform 777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395" name="Freeform 778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396" name="Freeform 779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397" name="Freeform 780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pic>
            <p:nvPicPr>
              <p:cNvPr id="1385" name="Picture 781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02" name="Line 782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1203" name="Group 783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1382" name="Picture 78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83" name="Freeform 78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204" name="Group 786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1380" name="Picture 78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81" name="Freeform 78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205" name="Group 789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1378" name="Picture 79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79" name="Freeform 79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206" name="Group 792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1376" name="Picture 79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77" name="Freeform 79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pic>
          <p:nvPicPr>
            <p:cNvPr id="1207" name="Picture 795" descr="car_icon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08" name="Group 796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1374" name="Picture 797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75" name="Picture 798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09" name="Group 799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342" name="Freeform 80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43" name="Rectangle 801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44" name="Freeform 80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45" name="Freeform 80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46" name="Rectangle 804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1347" name="Group 80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372" name="AutoShape 806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373" name="AutoShape 807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348" name="Rectangle 808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1349" name="Group 80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70" name="AutoShape 810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371" name="AutoShape 811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350" name="Rectangle 812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51" name="Rectangle 813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1352" name="Group 81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68" name="AutoShape 815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369" name="AutoShape 816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353" name="Freeform 81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1354" name="Group 81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66" name="AutoShape 819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367" name="AutoShape 820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355" name="Rectangle 821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56" name="Freeform 82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57" name="Freeform 82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58" name="Oval 824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59" name="Freeform 82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60" name="AutoShape 826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61" name="AutoShape 827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62" name="Oval 828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63" name="Oval 829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64" name="Oval 830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65" name="Rectangle 831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210" name="Group 832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310" name="Freeform 833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11" name="Rectangle 834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12" name="Freeform 835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13" name="Freeform 836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14" name="Rectangle 837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1315" name="Group 838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340" name="AutoShape 839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341" name="AutoShape 840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316" name="Rectangle 841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1317" name="Group 842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38" name="AutoShape 843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339" name="AutoShape 844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318" name="Rectangle 845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19" name="Rectangle 846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1320" name="Group 847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36" name="AutoShape 848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337" name="AutoShape 849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321" name="Freeform 850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1322" name="Group 851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34" name="AutoShape 852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335" name="AutoShape 853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323" name="Rectangle 854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24" name="Freeform 855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25" name="Freeform 856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26" name="Oval 857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27" name="Freeform 858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28" name="AutoShape 859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29" name="AutoShape 860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30" name="Oval 861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31" name="Oval 862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32" name="Oval 863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33" name="Rectangle 864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211" name="Group 865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287" name="Picture 866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88" name="Picture 867" descr="laptop_keyboard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9" name="Freeform 86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pic>
            <p:nvPicPr>
              <p:cNvPr id="1290" name="Picture 869" descr="screen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91" name="Freeform 87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92" name="Freeform 87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93" name="Freeform 87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94" name="Freeform 87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95" name="Freeform 87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96" name="Freeform 87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1297" name="Group 87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304" name="Freeform 87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305" name="Freeform 87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306" name="Freeform 87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307" name="Freeform 88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308" name="Freeform 88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309" name="Freeform 88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298" name="Freeform 88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99" name="Freeform 88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00" name="Freeform 88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01" name="Freeform 88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02" name="Freeform 88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03" name="Freeform 88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212" name="Group 889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264" name="Picture 890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65" name="Picture 891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6" name="Freeform 892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pic>
            <p:nvPicPr>
              <p:cNvPr id="1267" name="Picture 893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8" name="Freeform 894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69" name="Freeform 895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70" name="Freeform 896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71" name="Freeform 897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72" name="Freeform 898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73" name="Freeform 899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1274" name="Group 900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281" name="Freeform 901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282" name="Freeform 902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283" name="Freeform 903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284" name="Freeform 904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285" name="Freeform 905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286" name="Freeform 906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275" name="Freeform 907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76" name="Freeform 908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77" name="Freeform 909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78" name="Freeform 910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79" name="Freeform 911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80" name="Freeform 912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213" name="Group 913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1241" name="Picture 914" descr="antenna_stylized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42" name="Picture 915" descr="laptop_keyboard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3" name="Freeform 91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pic>
            <p:nvPicPr>
              <p:cNvPr id="1244" name="Picture 917" descr="screen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5" name="Freeform 91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46" name="Freeform 91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47" name="Freeform 92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48" name="Freeform 92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49" name="Freeform 92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50" name="Freeform 92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1251" name="Group 92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258" name="Freeform 92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259" name="Freeform 92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260" name="Freeform 92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261" name="Freeform 92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262" name="Freeform 92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263" name="Freeform 93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252" name="Freeform 93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53" name="Freeform 93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54" name="Freeform 93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55" name="Freeform 93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56" name="Freeform 93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57" name="Freeform 93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214" name="Group 937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1239" name="Picture 93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0" name="Freeform 93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215" name="Group 940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1216" name="Picture 941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17" name="Picture 942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8" name="Freeform 943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pic>
            <p:nvPicPr>
              <p:cNvPr id="1219" name="Picture 944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0" name="Freeform 945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21" name="Freeform 946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22" name="Freeform 947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23" name="Freeform 948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24" name="Freeform 949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25" name="Freeform 950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1226" name="Group 951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233" name="Freeform 952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234" name="Freeform 953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235" name="Freeform 954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236" name="Freeform 955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237" name="Freeform 956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238" name="Freeform 957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227" name="Freeform 958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28" name="Freeform 959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29" name="Freeform 960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30" name="Freeform 961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31" name="Freeform 962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32" name="Freeform 963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</p:grpSp>
      <p:sp>
        <p:nvSpPr>
          <p:cNvPr id="1530" name="Line 913"/>
          <p:cNvSpPr>
            <a:spLocks noChangeShapeType="1"/>
          </p:cNvSpPr>
          <p:nvPr/>
        </p:nvSpPr>
        <p:spPr bwMode="auto">
          <a:xfrm>
            <a:off x="1249363" y="3235325"/>
            <a:ext cx="2006600" cy="197802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</a:pPr>
            <a:endParaRPr lang="en-US" sz="2000" smtClean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531" name="Line 800"/>
          <p:cNvSpPr>
            <a:spLocks noChangeShapeType="1"/>
          </p:cNvSpPr>
          <p:nvPr/>
        </p:nvSpPr>
        <p:spPr bwMode="auto">
          <a:xfrm>
            <a:off x="2211388" y="1844675"/>
            <a:ext cx="1481137" cy="3109913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</a:pPr>
            <a:endParaRPr lang="en-US" sz="2000" smtClean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532" name="Text Box 803"/>
          <p:cNvSpPr txBox="1">
            <a:spLocks noChangeArrowheads="1"/>
          </p:cNvSpPr>
          <p:nvPr/>
        </p:nvSpPr>
        <p:spPr bwMode="auto">
          <a:xfrm>
            <a:off x="3132497" y="5760950"/>
            <a:ext cx="9396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Server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386" name="Text Box 803"/>
          <p:cNvSpPr txBox="1">
            <a:spLocks noChangeArrowheads="1"/>
          </p:cNvSpPr>
          <p:nvPr/>
        </p:nvSpPr>
        <p:spPr bwMode="auto">
          <a:xfrm>
            <a:off x="2311400" y="1387416"/>
            <a:ext cx="8418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kern="0" dirty="0" smtClean="0">
                <a:solidFill>
                  <a:srgbClr val="CC0000"/>
                </a:solidFill>
              </a:rPr>
              <a:t>Client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655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0" grpId="0" animBg="1"/>
      <p:bldP spid="1531" grpId="0" animBg="1"/>
      <p:bldP spid="1532" grpId="0"/>
      <p:bldP spid="3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 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495800" y="1041569"/>
            <a:ext cx="4455600" cy="51816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 smtClean="0">
                <a:ea typeface="ＭＳ Ｐゴシック" charset="-128"/>
              </a:rPr>
              <a:t>Peers (end systems) directly communicate.</a:t>
            </a:r>
          </a:p>
          <a:p>
            <a:pPr algn="just"/>
            <a:r>
              <a:rPr lang="en-US" altLang="en-US" sz="2400" dirty="0" smtClean="0">
                <a:ea typeface="ＭＳ Ｐゴシック" charset="-128"/>
              </a:rPr>
              <a:t>Get Peers request service from other peers, provide service to other peers.</a:t>
            </a:r>
          </a:p>
          <a:p>
            <a:pPr lvl="1" algn="just"/>
            <a:r>
              <a:rPr lang="en-US" altLang="en-US" sz="2200" dirty="0" smtClean="0">
                <a:solidFill>
                  <a:srgbClr val="CC0000"/>
                </a:solidFill>
                <a:ea typeface="ＭＳ Ｐゴシック" charset="-128"/>
              </a:rPr>
              <a:t>Self </a:t>
            </a:r>
            <a:r>
              <a:rPr lang="en-US" altLang="en-US" sz="2200" dirty="0">
                <a:solidFill>
                  <a:srgbClr val="CC0000"/>
                </a:solidFill>
                <a:ea typeface="ＭＳ Ｐゴシック" charset="-128"/>
              </a:rPr>
              <a:t>S</a:t>
            </a:r>
            <a:r>
              <a:rPr lang="en-US" altLang="en-US" sz="2200" dirty="0" smtClean="0">
                <a:solidFill>
                  <a:srgbClr val="CC0000"/>
                </a:solidFill>
                <a:ea typeface="ＭＳ Ｐゴシック" charset="-128"/>
              </a:rPr>
              <a:t>calability – </a:t>
            </a:r>
            <a:r>
              <a:rPr lang="en-US" altLang="en-US" sz="2200" dirty="0">
                <a:ea typeface="ＭＳ Ｐゴシック" charset="-128"/>
              </a:rPr>
              <a:t>N</a:t>
            </a:r>
            <a:r>
              <a:rPr lang="en-US" altLang="en-US" sz="2200" dirty="0" smtClean="0">
                <a:ea typeface="ＭＳ Ｐゴシック" charset="-128"/>
              </a:rPr>
              <a:t>ew peers bring new service capacity, as well as new service demands</a:t>
            </a:r>
            <a:r>
              <a:rPr lang="en-US" altLang="en-US" sz="2000" dirty="0" smtClean="0">
                <a:ea typeface="ＭＳ Ｐゴシック" charset="-128"/>
              </a:rPr>
              <a:t>.</a:t>
            </a:r>
          </a:p>
          <a:p>
            <a:pPr algn="just"/>
            <a:r>
              <a:rPr lang="en-US" altLang="en-US" sz="2400" dirty="0">
                <a:ea typeface="ＭＳ Ｐゴシック" charset="-128"/>
              </a:rPr>
              <a:t>P</a:t>
            </a:r>
            <a:r>
              <a:rPr lang="en-US" altLang="en-US" sz="2400" dirty="0" smtClean="0">
                <a:ea typeface="ＭＳ Ｐゴシック" charset="-128"/>
              </a:rPr>
              <a:t>eers </a:t>
            </a:r>
            <a:r>
              <a:rPr lang="en-US" altLang="en-US" sz="2400" dirty="0">
                <a:ea typeface="ＭＳ Ｐゴシック" charset="-128"/>
              </a:rPr>
              <a:t>are </a:t>
            </a:r>
            <a:r>
              <a:rPr lang="en-US" altLang="en-US" sz="2400" dirty="0" smtClean="0">
                <a:ea typeface="ＭＳ Ｐゴシック" charset="-128"/>
              </a:rPr>
              <a:t>alternatingly connected and change IP addresses.</a:t>
            </a:r>
          </a:p>
          <a:p>
            <a:pPr lvl="1"/>
            <a:r>
              <a:rPr lang="en-US" altLang="en-US" sz="2200" dirty="0">
                <a:ea typeface="ＭＳ Ｐゴシック" charset="-128"/>
              </a:rPr>
              <a:t>C</a:t>
            </a:r>
            <a:r>
              <a:rPr lang="en-US" altLang="en-US" sz="2200" dirty="0" smtClean="0">
                <a:ea typeface="ＭＳ Ｐゴシック" charset="-128"/>
              </a:rPr>
              <a:t>omplex management</a:t>
            </a:r>
          </a:p>
          <a:p>
            <a:endParaRPr lang="en-US" dirty="0"/>
          </a:p>
        </p:txBody>
      </p:sp>
      <p:grpSp>
        <p:nvGrpSpPr>
          <p:cNvPr id="388" name="Group 566"/>
          <p:cNvGrpSpPr>
            <a:grpSpLocks/>
          </p:cNvGrpSpPr>
          <p:nvPr/>
        </p:nvGrpSpPr>
        <p:grpSpPr bwMode="auto">
          <a:xfrm>
            <a:off x="609600" y="1295400"/>
            <a:ext cx="3540125" cy="4545013"/>
            <a:chOff x="3277" y="974"/>
            <a:chExt cx="2230" cy="2863"/>
          </a:xfrm>
        </p:grpSpPr>
        <p:sp>
          <p:nvSpPr>
            <p:cNvPr id="771" name="Freeform 567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388 w 1036"/>
                <a:gd name="T1" fmla="*/ 11 h 675"/>
                <a:gd name="T2" fmla="*/ 837 w 1036"/>
                <a:gd name="T3" fmla="*/ 53 h 675"/>
                <a:gd name="T4" fmla="*/ 442 w 1036"/>
                <a:gd name="T5" fmla="*/ 129 h 675"/>
                <a:gd name="T6" fmla="*/ 329 w 1036"/>
                <a:gd name="T7" fmla="*/ 229 h 675"/>
                <a:gd name="T8" fmla="*/ 45 w 1036"/>
                <a:gd name="T9" fmla="*/ 297 h 675"/>
                <a:gd name="T10" fmla="*/ 37 w 1036"/>
                <a:gd name="T11" fmla="*/ 459 h 675"/>
                <a:gd name="T12" fmla="*/ 282 w 1036"/>
                <a:gd name="T13" fmla="*/ 489 h 675"/>
                <a:gd name="T14" fmla="*/ 984 w 1036"/>
                <a:gd name="T15" fmla="*/ 489 h 675"/>
                <a:gd name="T16" fmla="*/ 1281 w 1036"/>
                <a:gd name="T17" fmla="*/ 555 h 675"/>
                <a:gd name="T18" fmla="*/ 1612 w 1036"/>
                <a:gd name="T19" fmla="*/ 657 h 675"/>
                <a:gd name="T20" fmla="*/ 1865 w 1036"/>
                <a:gd name="T21" fmla="*/ 661 h 675"/>
                <a:gd name="T22" fmla="*/ 2039 w 1036"/>
                <a:gd name="T23" fmla="*/ 603 h 675"/>
                <a:gd name="T24" fmla="*/ 2128 w 1036"/>
                <a:gd name="T25" fmla="*/ 445 h 675"/>
                <a:gd name="T26" fmla="*/ 2183 w 1036"/>
                <a:gd name="T27" fmla="*/ 291 h 675"/>
                <a:gd name="T28" fmla="*/ 2189 w 1036"/>
                <a:gd name="T29" fmla="*/ 107 h 675"/>
                <a:gd name="T30" fmla="*/ 2001 w 1036"/>
                <a:gd name="T31" fmla="*/ 17 h 675"/>
                <a:gd name="T32" fmla="*/ 1662 w 1036"/>
                <a:gd name="T33" fmla="*/ 3 h 675"/>
                <a:gd name="T34" fmla="*/ 138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772" name="Group 568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1146" name="Rectangle 56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47" name="AutoShape 57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773" name="Freeform 571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74" name="Line 572"/>
            <p:cNvSpPr>
              <a:spLocks noChangeShapeType="1"/>
            </p:cNvSpPr>
            <p:nvPr/>
          </p:nvSpPr>
          <p:spPr bwMode="auto">
            <a:xfrm rot="-5400000">
              <a:off x="4924" y="3316"/>
              <a:ext cx="284" cy="7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75" name="Line 573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76" name="Line 574"/>
            <p:cNvSpPr>
              <a:spLocks noChangeShapeType="1"/>
            </p:cNvSpPr>
            <p:nvPr/>
          </p:nvSpPr>
          <p:spPr bwMode="auto">
            <a:xfrm rot="16200000" flipH="1">
              <a:off x="5113" y="3192"/>
              <a:ext cx="90" cy="5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77" name="Line 576"/>
            <p:cNvSpPr>
              <a:spLocks noChangeShapeType="1"/>
            </p:cNvSpPr>
            <p:nvPr/>
          </p:nvSpPr>
          <p:spPr bwMode="auto">
            <a:xfrm>
              <a:off x="3843" y="3009"/>
              <a:ext cx="99" cy="8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78" name="Line 577"/>
            <p:cNvSpPr>
              <a:spLocks noChangeShapeType="1"/>
            </p:cNvSpPr>
            <p:nvPr/>
          </p:nvSpPr>
          <p:spPr bwMode="auto">
            <a:xfrm flipV="1">
              <a:off x="3680" y="3159"/>
              <a:ext cx="256" cy="6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79" name="Line 580"/>
            <p:cNvSpPr>
              <a:spLocks noChangeShapeType="1"/>
            </p:cNvSpPr>
            <p:nvPr/>
          </p:nvSpPr>
          <p:spPr bwMode="auto">
            <a:xfrm flipH="1">
              <a:off x="3948" y="3204"/>
              <a:ext cx="90" cy="11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80" name="Line 581"/>
            <p:cNvSpPr>
              <a:spLocks noChangeShapeType="1"/>
            </p:cNvSpPr>
            <p:nvPr/>
          </p:nvSpPr>
          <p:spPr bwMode="auto">
            <a:xfrm flipH="1" flipV="1">
              <a:off x="4146" y="3213"/>
              <a:ext cx="51" cy="1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81" name="Line 582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82" name="Line 584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83" name="Line 585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784" name="Group 586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1144" name="Picture 587" descr="access_point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5" name="Picture 588" descr="antenna_radiation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85" name="Freeform 589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86" name="Freeform 590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60286 w 765"/>
                <a:gd name="T1" fmla="*/ 4345 h 459"/>
                <a:gd name="T2" fmla="*/ 40854 w 765"/>
                <a:gd name="T3" fmla="*/ 30856 h 459"/>
                <a:gd name="T4" fmla="*/ 13667 w 765"/>
                <a:gd name="T5" fmla="*/ 43916 h 459"/>
                <a:gd name="T6" fmla="*/ 1953 w 765"/>
                <a:gd name="T7" fmla="*/ 147986 h 459"/>
                <a:gd name="T8" fmla="*/ 25562 w 765"/>
                <a:gd name="T9" fmla="*/ 195530 h 459"/>
                <a:gd name="T10" fmla="*/ 49138 w 765"/>
                <a:gd name="T11" fmla="*/ 187417 h 459"/>
                <a:gd name="T12" fmla="*/ 82940 w 765"/>
                <a:gd name="T13" fmla="*/ 195530 h 459"/>
                <a:gd name="T14" fmla="*/ 99250 w 765"/>
                <a:gd name="T15" fmla="*/ 190991 h 459"/>
                <a:gd name="T16" fmla="*/ 106833 w 765"/>
                <a:gd name="T17" fmla="*/ 163869 h 459"/>
                <a:gd name="T18" fmla="*/ 106646 w 765"/>
                <a:gd name="T19" fmla="*/ 69556 h 459"/>
                <a:gd name="T20" fmla="*/ 94120 w 765"/>
                <a:gd name="T21" fmla="*/ 15173 h 459"/>
                <a:gd name="T22" fmla="*/ 60286 w 765"/>
                <a:gd name="T23" fmla="*/ 4345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87" name="Line 591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88" name="Line 592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89" name="Line 593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90" name="Line 594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91" name="Line 595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92" name="Line 596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93" name="Line 597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94" name="Line 598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95" name="Line 599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96" name="Line 600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97" name="Line 601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98" name="Line 602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99" name="Line 603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00" name="Line 604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01" name="Line 605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02" name="Line 606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03" name="Line 607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804" name="Group 608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1127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28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29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30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31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32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33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34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35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36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37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38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39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40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41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42" name="Oval 624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pic>
            <p:nvPicPr>
              <p:cNvPr id="1143" name="Picture 625" descr="cell_tower_radiation_gray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05" name="Group 626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1118" name="Line 627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19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120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121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grpSp>
            <p:nvGrpSpPr>
              <p:cNvPr id="1122" name="Group 631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1125" name="Freeform 63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126" name="Freeform 63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123" name="Line 634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24" name="Line 635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806" name="Group 636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111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11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11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grpSp>
            <p:nvGrpSpPr>
              <p:cNvPr id="1113" name="Group 64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16" name="Freeform 64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117" name="Freeform 64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114" name="Line 64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15" name="Line 64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807" name="Group 645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110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10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10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grpSp>
            <p:nvGrpSpPr>
              <p:cNvPr id="1105" name="Group 64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08" name="Freeform 6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109" name="Freeform 6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106" name="Line 65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07" name="Line 65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808" name="Group 654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109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09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09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grpSp>
            <p:nvGrpSpPr>
              <p:cNvPr id="1097" name="Group 65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100" name="Freeform 65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101" name="Freeform 66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098" name="Line 66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99" name="Line 66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809" name="Group 663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108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08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08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grpSp>
            <p:nvGrpSpPr>
              <p:cNvPr id="1089" name="Group 66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092" name="Freeform 6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93" name="Freeform 6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090" name="Line 67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91" name="Line 67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810" name="Group 672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107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07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08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grpSp>
            <p:nvGrpSpPr>
              <p:cNvPr id="1081" name="Group 67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084" name="Freeform 67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85" name="Freeform 67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082" name="Line 67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83" name="Line 68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811" name="Line 681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812" name="Group 682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107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07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07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grpSp>
            <p:nvGrpSpPr>
              <p:cNvPr id="1073" name="Group 6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076" name="Freeform 6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77" name="Freeform 6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074" name="Line 6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75" name="Line 6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813" name="Group 691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106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06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06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grpSp>
            <p:nvGrpSpPr>
              <p:cNvPr id="1065" name="Group 6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068" name="Freeform 6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69" name="Freeform 6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066" name="Line 6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67" name="Line 6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814" name="Group 700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105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05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05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grpSp>
            <p:nvGrpSpPr>
              <p:cNvPr id="1057" name="Group 7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060" name="Freeform 7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61" name="Freeform 7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058" name="Line 7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59" name="Line 7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815" name="Group 709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104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04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04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grpSp>
            <p:nvGrpSpPr>
              <p:cNvPr id="1049" name="Group 71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052" name="Freeform 71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53" name="Freeform 71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050" name="Line 71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51" name="Line 71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816" name="Group 718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103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03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04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grpSp>
            <p:nvGrpSpPr>
              <p:cNvPr id="1041" name="Group 72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044" name="Freeform 72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45" name="Freeform 72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042" name="Line 72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43" name="Line 72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817" name="Group 727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103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03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103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grpSp>
            <p:nvGrpSpPr>
              <p:cNvPr id="1033" name="Group 73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036" name="Freeform 73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37" name="Freeform 73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034" name="Line 73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35" name="Line 73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818" name="Group 736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1016" name="Group 737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018" name="Freeform 738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19" name="Freeform 739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20" name="Freeform 740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21" name="Freeform 741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22" name="Freeform 742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23" name="Freeform 743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24" name="Freeform 744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25" name="Freeform 745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26" name="Freeform 746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27" name="Freeform 747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28" name="Freeform 748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29" name="Freeform 749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pic>
            <p:nvPicPr>
              <p:cNvPr id="1017" name="Picture 750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19" name="Group 751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1002" name="Group 752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004" name="Freeform 753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05" name="Freeform 754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06" name="Freeform 755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07" name="Freeform 756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08" name="Freeform 757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09" name="Freeform 758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10" name="Freeform 759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11" name="Freeform 760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12" name="Freeform 761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13" name="Freeform 762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14" name="Freeform 763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015" name="Freeform 764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pic>
            <p:nvPicPr>
              <p:cNvPr id="1003" name="Picture 765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20" name="Line 766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821" name="Group 767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1000" name="Picture 7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01" name="Freeform 7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822" name="Group 770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998" name="Picture 7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9" name="Freeform 7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823" name="Group 773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996" name="Picture 7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7" name="Freeform 7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824" name="Group 776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994" name="Picture 7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5" name="Freeform 7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pic>
          <p:nvPicPr>
            <p:cNvPr id="825" name="Picture 779" descr="car_icon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26" name="Group 780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992" name="Picture 781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93" name="Picture 782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27" name="Group 783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960" name="Freeform 7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61" name="Rectangle 7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62" name="Freeform 7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63" name="Freeform 7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64" name="Rectangle 7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965" name="Group 7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90" name="AutoShape 7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991" name="AutoShape 7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966" name="Rectangle 7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967" name="Group 7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88" name="AutoShape 7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989" name="AutoShape 7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968" name="Rectangle 7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69" name="Rectangle 7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970" name="Group 7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86" name="AutoShape 7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987" name="AutoShape 8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971" name="Freeform 8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972" name="Group 8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84" name="AutoShape 8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985" name="AutoShape 8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973" name="Rectangle 8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74" name="Freeform 8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75" name="Freeform 8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76" name="Oval 8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77" name="Freeform 8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78" name="AutoShape 8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79" name="AutoShape 8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80" name="Oval 8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81" name="Oval 8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82" name="Oval 8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83" name="Rectangle 8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828" name="Group 816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928" name="Freeform 81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29" name="Rectangle 818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30" name="Freeform 81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31" name="Freeform 82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32" name="Rectangle 821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933" name="Group 82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58" name="AutoShape 823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959" name="AutoShape 824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934" name="Rectangle 825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935" name="Group 82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56" name="AutoShape 827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957" name="AutoShape 828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936" name="Rectangle 829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37" name="Rectangle 830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938" name="Group 83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54" name="AutoShape 832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955" name="AutoShape 833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939" name="Freeform 83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940" name="Group 83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52" name="AutoShape 836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953" name="AutoShape 837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0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941" name="Rectangle 838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42" name="Freeform 83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43" name="Freeform 84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44" name="Oval 841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45" name="Freeform 84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46" name="AutoShape 843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47" name="AutoShape 844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48" name="Oval 845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49" name="Oval 846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50" name="Oval 847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51" name="Rectangle 848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829" name="Group 849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905" name="Picture 850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06" name="Picture 851" descr="laptop_keyboard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7" name="Freeform 852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pic>
            <p:nvPicPr>
              <p:cNvPr id="908" name="Picture 853" descr="screen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9" name="Freeform 854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10" name="Freeform 855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11" name="Freeform 856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12" name="Freeform 857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13" name="Freeform 858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14" name="Freeform 859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915" name="Group 860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22" name="Freeform 861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923" name="Freeform 862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924" name="Freeform 863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925" name="Freeform 864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926" name="Freeform 865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927" name="Freeform 866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916" name="Freeform 867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17" name="Freeform 868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18" name="Freeform 869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19" name="Freeform 870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20" name="Freeform 871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921" name="Freeform 872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830" name="Group 873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882" name="Picture 874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83" name="Picture 875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84" name="Freeform 87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pic>
            <p:nvPicPr>
              <p:cNvPr id="885" name="Picture 877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86" name="Freeform 87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87" name="Freeform 87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88" name="Freeform 88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89" name="Freeform 88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90" name="Freeform 88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91" name="Freeform 88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892" name="Group 88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899" name="Freeform 88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900" name="Freeform 88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901" name="Freeform 88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902" name="Freeform 88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903" name="Freeform 88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904" name="Freeform 89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893" name="Freeform 89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94" name="Freeform 89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95" name="Freeform 89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96" name="Freeform 89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97" name="Freeform 89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98" name="Freeform 89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831" name="Group 897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859" name="Picture 898" descr="antenna_stylized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60" name="Picture 899" descr="laptop_keyboard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1" name="Freeform 90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pic>
            <p:nvPicPr>
              <p:cNvPr id="862" name="Picture 901" descr="screen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3" name="Freeform 90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64" name="Freeform 90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65" name="Freeform 90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66" name="Freeform 90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67" name="Freeform 90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68" name="Freeform 90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869" name="Group 90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876" name="Freeform 90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877" name="Freeform 91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878" name="Freeform 91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879" name="Freeform 91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880" name="Freeform 91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881" name="Freeform 91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870" name="Freeform 91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71" name="Freeform 91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72" name="Freeform 91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73" name="Freeform 91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74" name="Freeform 91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75" name="Freeform 92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832" name="Group 921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857" name="Picture 92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58" name="Freeform 92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833" name="Group 924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834" name="Picture 925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35" name="Picture 926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6" name="Freeform 92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pic>
            <p:nvPicPr>
              <p:cNvPr id="837" name="Picture 928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8" name="Freeform 92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39" name="Freeform 93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40" name="Freeform 93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41" name="Freeform 93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42" name="Freeform 93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43" name="Freeform 93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844" name="Group 93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851" name="Freeform 93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852" name="Freeform 93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853" name="Freeform 93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854" name="Freeform 93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855" name="Freeform 94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856" name="Freeform 94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0"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845" name="Freeform 94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46" name="Freeform 94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47" name="Freeform 94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48" name="Freeform 94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49" name="Freeform 94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850" name="Freeform 94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</p:grpSp>
      <p:sp>
        <p:nvSpPr>
          <p:cNvPr id="1148" name="Line 1034"/>
          <p:cNvSpPr>
            <a:spLocks noChangeShapeType="1"/>
          </p:cNvSpPr>
          <p:nvPr/>
        </p:nvSpPr>
        <p:spPr bwMode="auto">
          <a:xfrm flipH="1">
            <a:off x="1628775" y="1601788"/>
            <a:ext cx="503237" cy="1389062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</a:pPr>
            <a:endParaRPr lang="en-US" sz="2000" smtClean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149" name="Line 1035"/>
          <p:cNvSpPr>
            <a:spLocks noChangeShapeType="1"/>
          </p:cNvSpPr>
          <p:nvPr/>
        </p:nvSpPr>
        <p:spPr bwMode="auto">
          <a:xfrm>
            <a:off x="973137" y="2187575"/>
            <a:ext cx="238125" cy="256857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</a:pPr>
            <a:endParaRPr lang="en-US" sz="2000" smtClean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150" name="Line 1036"/>
          <p:cNvSpPr>
            <a:spLocks noChangeShapeType="1"/>
          </p:cNvSpPr>
          <p:nvPr/>
        </p:nvSpPr>
        <p:spPr bwMode="auto">
          <a:xfrm>
            <a:off x="1682750" y="3330575"/>
            <a:ext cx="1198562" cy="199707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</a:pPr>
            <a:endParaRPr lang="en-US" sz="2000" smtClean="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151" name="Text Box 1037"/>
          <p:cNvSpPr txBox="1">
            <a:spLocks noChangeArrowheads="1"/>
          </p:cNvSpPr>
          <p:nvPr/>
        </p:nvSpPr>
        <p:spPr bwMode="auto">
          <a:xfrm>
            <a:off x="2539897" y="1361813"/>
            <a:ext cx="7264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Peer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152" name="Text Box 1037"/>
          <p:cNvSpPr txBox="1">
            <a:spLocks noChangeArrowheads="1"/>
          </p:cNvSpPr>
          <p:nvPr/>
        </p:nvSpPr>
        <p:spPr bwMode="auto">
          <a:xfrm>
            <a:off x="370298" y="4917840"/>
            <a:ext cx="7264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Peer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153" name="Text Box 1037"/>
          <p:cNvSpPr txBox="1">
            <a:spLocks noChangeArrowheads="1"/>
          </p:cNvSpPr>
          <p:nvPr/>
        </p:nvSpPr>
        <p:spPr bwMode="auto">
          <a:xfrm>
            <a:off x="2396456" y="5624223"/>
            <a:ext cx="7264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Peer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672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" grpId="0" animBg="1"/>
      <p:bldP spid="1149" grpId="0" animBg="1"/>
      <p:bldP spid="1150" grpId="0" animBg="1"/>
      <p:bldP spid="1151" grpId="0"/>
      <p:bldP spid="1152" grpId="0"/>
      <p:bldP spid="11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Communicating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A process is an </a:t>
            </a:r>
            <a:r>
              <a:rPr lang="en-IN" dirty="0">
                <a:solidFill>
                  <a:srgbClr val="FF0000"/>
                </a:solidFill>
              </a:rPr>
              <a:t>instance of a program </a:t>
            </a:r>
            <a:r>
              <a:rPr lang="en-IN" dirty="0"/>
              <a:t>running in a </a:t>
            </a:r>
            <a:r>
              <a:rPr lang="en-IN" dirty="0" smtClean="0"/>
              <a:t>computer.</a:t>
            </a:r>
          </a:p>
          <a:p>
            <a:pPr lvl="0"/>
            <a:r>
              <a:rPr lang="en-IN" dirty="0" smtClean="0"/>
              <a:t>We </a:t>
            </a:r>
            <a:r>
              <a:rPr lang="en-IN" dirty="0"/>
              <a:t>can say that process is </a:t>
            </a:r>
            <a:r>
              <a:rPr lang="en-IN" dirty="0">
                <a:solidFill>
                  <a:srgbClr val="FF0000"/>
                </a:solidFill>
              </a:rPr>
              <a:t>program</a:t>
            </a:r>
            <a:r>
              <a:rPr lang="en-IN" dirty="0"/>
              <a:t> under execution.</a:t>
            </a:r>
            <a:endParaRPr lang="en-US" dirty="0"/>
          </a:p>
          <a:p>
            <a:pPr algn="just"/>
            <a:r>
              <a:rPr lang="en-US" altLang="en-US" dirty="0" smtClean="0">
                <a:latin typeface="Gill Sans MT" charset="0"/>
                <a:ea typeface="ＭＳ Ｐゴシック" charset="-128"/>
              </a:rPr>
              <a:t>Within </a:t>
            </a:r>
            <a:r>
              <a:rPr lang="en-US" altLang="en-US" dirty="0">
                <a:latin typeface="Gill Sans MT" charset="0"/>
                <a:ea typeface="ＭＳ Ｐゴシック" charset="-128"/>
              </a:rPr>
              <a:t>same host, two processes communicate </a:t>
            </a:r>
            <a:r>
              <a:rPr lang="en-US" altLang="en-US">
                <a:latin typeface="Gill Sans MT" charset="0"/>
                <a:ea typeface="ＭＳ Ｐゴシック" charset="-128"/>
              </a:rPr>
              <a:t>using </a:t>
            </a:r>
            <a:r>
              <a:rPr lang="en-US" altLang="en-US" smtClean="0">
                <a:solidFill>
                  <a:srgbClr val="FF0000"/>
                </a:solidFill>
                <a:latin typeface="Gill Sans MT" charset="0"/>
                <a:ea typeface="ＭＳ Ｐゴシック" charset="-128"/>
              </a:rPr>
              <a:t>inter-process </a:t>
            </a:r>
            <a:r>
              <a:rPr lang="en-US" altLang="en-US" dirty="0" smtClean="0">
                <a:solidFill>
                  <a:srgbClr val="FF0000"/>
                </a:solidFill>
                <a:latin typeface="Gill Sans MT" charset="0"/>
                <a:ea typeface="ＭＳ Ｐゴシック" charset="-128"/>
              </a:rPr>
              <a:t>communication</a:t>
            </a:r>
            <a:r>
              <a:rPr lang="en-US" altLang="en-US" dirty="0" smtClean="0">
                <a:latin typeface="Gill Sans MT" charset="0"/>
                <a:ea typeface="ＭＳ Ｐゴシック" charset="-128"/>
              </a:rPr>
              <a:t> (IPC).</a:t>
            </a:r>
            <a:endParaRPr lang="en-US" altLang="en-US" dirty="0">
              <a:latin typeface="Gill Sans MT" charset="0"/>
              <a:ea typeface="ＭＳ Ｐゴシック" charset="-128"/>
            </a:endParaRPr>
          </a:p>
          <a:p>
            <a:r>
              <a:rPr lang="en-US" altLang="en-US" dirty="0" smtClean="0">
                <a:latin typeface="Gill Sans MT" charset="0"/>
                <a:ea typeface="ＭＳ Ｐゴシック" charset="-128"/>
              </a:rPr>
              <a:t>Process </a:t>
            </a:r>
            <a:r>
              <a:rPr lang="en-US" altLang="en-US" dirty="0">
                <a:latin typeface="Gill Sans MT" charset="0"/>
                <a:ea typeface="ＭＳ Ｐゴシック" charset="-128"/>
              </a:rPr>
              <a:t>in different hosts communicate by exchanging </a:t>
            </a:r>
            <a:r>
              <a:rPr lang="en-US" altLang="en-US" dirty="0" smtClean="0">
                <a:solidFill>
                  <a:srgbClr val="FF0000"/>
                </a:solidFill>
                <a:latin typeface="Gill Sans MT" charset="0"/>
                <a:ea typeface="ＭＳ Ｐゴシック" charset="-128"/>
              </a:rPr>
              <a:t>messages</a:t>
            </a:r>
            <a:r>
              <a:rPr lang="en-US" altLang="en-US" dirty="0" smtClean="0">
                <a:solidFill>
                  <a:srgbClr val="CC0000"/>
                </a:solidFill>
                <a:latin typeface="Gill Sans MT" charset="0"/>
                <a:ea typeface="ＭＳ Ｐゴシック" charset="-128"/>
              </a:rPr>
              <a:t>.</a:t>
            </a:r>
            <a:endParaRPr lang="en-US" altLang="en-US" dirty="0">
              <a:solidFill>
                <a:srgbClr val="CC0000"/>
              </a:solidFill>
              <a:latin typeface="Gill Sans MT" charset="0"/>
              <a:ea typeface="ＭＳ Ｐゴシック" charset="-128"/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Client </a:t>
            </a:r>
            <a:r>
              <a:rPr lang="en-US" dirty="0">
                <a:solidFill>
                  <a:srgbClr val="FF0000"/>
                </a:solidFill>
              </a:rPr>
              <a:t>process: </a:t>
            </a:r>
            <a:r>
              <a:rPr lang="en-US" dirty="0" smtClean="0"/>
              <a:t>A Process </a:t>
            </a:r>
            <a:r>
              <a:rPr lang="en-US" dirty="0"/>
              <a:t>that initiates </a:t>
            </a:r>
            <a:r>
              <a:rPr lang="en-US" dirty="0" smtClean="0"/>
              <a:t>communication.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Server </a:t>
            </a:r>
            <a:r>
              <a:rPr lang="en-US" dirty="0">
                <a:solidFill>
                  <a:srgbClr val="FF0000"/>
                </a:solidFill>
              </a:rPr>
              <a:t>process: </a:t>
            </a:r>
            <a:r>
              <a:rPr lang="en-US" dirty="0" smtClean="0"/>
              <a:t>A process </a:t>
            </a:r>
            <a:r>
              <a:rPr lang="en-US" dirty="0"/>
              <a:t>that waits to be </a:t>
            </a:r>
            <a:r>
              <a:rPr lang="en-US" dirty="0" smtClean="0"/>
              <a:t>contacted.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080863"/>
            <a:ext cx="912114" cy="56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200" y="5080863"/>
            <a:ext cx="912114" cy="56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7" idx="1"/>
            <a:endCxn id="1026" idx="1"/>
          </p:cNvCxnSpPr>
          <p:nvPr/>
        </p:nvCxnSpPr>
        <p:spPr>
          <a:xfrm>
            <a:off x="1369314" y="5361127"/>
            <a:ext cx="99288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1845" y="4711531"/>
            <a:ext cx="975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Process P1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30270" y="4711530"/>
            <a:ext cx="975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Process P2</a:t>
            </a:r>
            <a:endParaRPr lang="en-US" sz="1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800600" y="4865419"/>
            <a:ext cx="914400" cy="13067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7315200" y="4865418"/>
            <a:ext cx="914400" cy="13067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P3</a:t>
            </a:r>
            <a:endParaRPr lang="en-US" b="1" dirty="0"/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>
            <a:off x="5715000" y="5518809"/>
            <a:ext cx="1600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27113" y="5172692"/>
            <a:ext cx="82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</a:t>
            </a:r>
            <a:r>
              <a:rPr lang="en-US" sz="1400" b="1" dirty="0" smtClean="0"/>
              <a:t>essage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105400" y="4926974"/>
            <a:ext cx="39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P1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090007" y="5832958"/>
            <a:ext cx="39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P2</a:t>
            </a:r>
            <a:endParaRPr lang="en-US" sz="1400" b="1" dirty="0"/>
          </a:p>
        </p:txBody>
      </p:sp>
      <p:cxnSp>
        <p:nvCxnSpPr>
          <p:cNvPr id="1045" name="Elbow Connector 1044"/>
          <p:cNvCxnSpPr/>
          <p:nvPr/>
        </p:nvCxnSpPr>
        <p:spPr>
          <a:xfrm rot="10800000" flipV="1">
            <a:off x="5092700" y="5080863"/>
            <a:ext cx="12700" cy="905984"/>
          </a:xfrm>
          <a:prstGeom prst="bentConnector3">
            <a:avLst>
              <a:gd name="adj1" fmla="val 169091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flipV="1">
            <a:off x="5397500" y="5085564"/>
            <a:ext cx="12700" cy="90598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902713" y="4568014"/>
            <a:ext cx="770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Host - A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390917" y="4554663"/>
            <a:ext cx="762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Host - B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0716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8" grpId="0" animBg="1"/>
      <p:bldP spid="11" grpId="0" animBg="1"/>
      <p:bldP spid="14" grpId="0"/>
      <p:bldP spid="45" grpId="0"/>
      <p:bldP spid="46" grpId="0"/>
      <p:bldP spid="65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78250" y="4064000"/>
            <a:ext cx="917575" cy="406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A process sends messages into, and receives messages </a:t>
            </a:r>
            <a:r>
              <a:rPr lang="en-IN" dirty="0" smtClean="0"/>
              <a:t>from; </a:t>
            </a:r>
            <a:r>
              <a:rPr lang="en-IN" dirty="0"/>
              <a:t>the network through a software interface called a </a:t>
            </a:r>
            <a:r>
              <a:rPr lang="en-IN" dirty="0">
                <a:solidFill>
                  <a:srgbClr val="FF0000"/>
                </a:solidFill>
              </a:rPr>
              <a:t>socket</a:t>
            </a:r>
            <a:r>
              <a:rPr lang="en-IN" dirty="0" smtClean="0"/>
              <a:t>.</a:t>
            </a:r>
            <a:endParaRPr lang="en-US" altLang="en-US" dirty="0" smtClean="0">
              <a:latin typeface="Gill Sans MT" charset="0"/>
              <a:ea typeface="ＭＳ Ｐゴシック" charset="-128"/>
            </a:endParaRPr>
          </a:p>
          <a:p>
            <a:r>
              <a:rPr lang="en-IN" dirty="0"/>
              <a:t>A process is similar to a </a:t>
            </a:r>
            <a:r>
              <a:rPr lang="en-IN" dirty="0">
                <a:solidFill>
                  <a:srgbClr val="FF0000"/>
                </a:solidFill>
              </a:rPr>
              <a:t>house</a:t>
            </a:r>
            <a:r>
              <a:rPr lang="en-IN" dirty="0"/>
              <a:t> and its socket is similar to its </a:t>
            </a:r>
            <a:r>
              <a:rPr lang="en-IN" dirty="0" smtClean="0">
                <a:solidFill>
                  <a:srgbClr val="FF0000"/>
                </a:solidFill>
              </a:rPr>
              <a:t>door</a:t>
            </a:r>
            <a:r>
              <a:rPr lang="en-IN" dirty="0" smtClean="0"/>
              <a:t>. </a:t>
            </a:r>
          </a:p>
          <a:p>
            <a:pPr lvl="1"/>
            <a:r>
              <a:rPr lang="en-US" altLang="en-US" dirty="0" smtClean="0">
                <a:latin typeface="+mn-lt"/>
                <a:ea typeface="ＭＳ Ｐゴシック" charset="-128"/>
              </a:rPr>
              <a:t>Sending process passes message out door.</a:t>
            </a:r>
          </a:p>
          <a:p>
            <a:pPr lvl="1"/>
            <a:r>
              <a:rPr lang="en-US" altLang="en-US" dirty="0" smtClean="0">
                <a:latin typeface="+mn-lt"/>
                <a:ea typeface="ＭＳ Ｐゴシック" charset="-128"/>
              </a:rPr>
              <a:t>Sending </a:t>
            </a:r>
            <a:r>
              <a:rPr lang="en-US" altLang="en-US" dirty="0">
                <a:latin typeface="+mn-lt"/>
                <a:ea typeface="ＭＳ Ｐゴシック" charset="-128"/>
              </a:rPr>
              <a:t>process relies on transport infrastructure on other side of door to deliver message to socket at receiving </a:t>
            </a:r>
            <a:r>
              <a:rPr lang="en-US" altLang="en-US" dirty="0" smtClean="0">
                <a:latin typeface="+mn-lt"/>
                <a:ea typeface="ＭＳ Ｐゴシック" charset="-128"/>
              </a:rPr>
              <a:t>process.</a:t>
            </a:r>
            <a:endParaRPr lang="en-US" altLang="en-US" dirty="0">
              <a:latin typeface="+mn-lt"/>
              <a:ea typeface="ＭＳ Ｐゴシック" charset="-128"/>
            </a:endParaRPr>
          </a:p>
          <a:p>
            <a:endParaRPr lang="en-US" dirty="0"/>
          </a:p>
        </p:txBody>
      </p:sp>
      <p:grpSp>
        <p:nvGrpSpPr>
          <p:cNvPr id="273" name="Group 272"/>
          <p:cNvGrpSpPr/>
          <p:nvPr/>
        </p:nvGrpSpPr>
        <p:grpSpPr>
          <a:xfrm>
            <a:off x="533400" y="3970338"/>
            <a:ext cx="8077200" cy="2354262"/>
            <a:chOff x="784225" y="3741738"/>
            <a:chExt cx="8077200" cy="2354262"/>
          </a:xfrm>
        </p:grpSpPr>
        <p:sp>
          <p:nvSpPr>
            <p:cNvPr id="220" name="Freeform 66"/>
            <p:cNvSpPr>
              <a:spLocks/>
            </p:cNvSpPr>
            <p:nvPr/>
          </p:nvSpPr>
          <p:spPr bwMode="auto">
            <a:xfrm>
              <a:off x="6948488" y="3751263"/>
              <a:ext cx="736600" cy="1998662"/>
            </a:xfrm>
            <a:custGeom>
              <a:avLst/>
              <a:gdLst>
                <a:gd name="T0" fmla="*/ 2147483647 w 464"/>
                <a:gd name="T1" fmla="*/ 2147483647 h 1259"/>
                <a:gd name="T2" fmla="*/ 0 w 464"/>
                <a:gd name="T3" fmla="*/ 0 h 1259"/>
                <a:gd name="T4" fmla="*/ 2147483647 w 464"/>
                <a:gd name="T5" fmla="*/ 2147483647 h 1259"/>
                <a:gd name="T6" fmla="*/ 2147483647 w 464"/>
                <a:gd name="T7" fmla="*/ 2147483647 h 1259"/>
                <a:gd name="T8" fmla="*/ 2147483647 w 464"/>
                <a:gd name="T9" fmla="*/ 2147483647 h 1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4"/>
                <a:gd name="T16" fmla="*/ 0 h 1259"/>
                <a:gd name="T17" fmla="*/ 464 w 464"/>
                <a:gd name="T18" fmla="*/ 1259 h 1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4" h="1259">
                  <a:moveTo>
                    <a:pt x="464" y="1060"/>
                  </a:moveTo>
                  <a:lnTo>
                    <a:pt x="0" y="0"/>
                  </a:lnTo>
                  <a:lnTo>
                    <a:pt x="6" y="1258"/>
                  </a:lnTo>
                  <a:lnTo>
                    <a:pt x="382" y="1259"/>
                  </a:lnTo>
                  <a:lnTo>
                    <a:pt x="464" y="106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1" name="Freeform 7"/>
            <p:cNvSpPr>
              <a:spLocks/>
            </p:cNvSpPr>
            <p:nvPr/>
          </p:nvSpPr>
          <p:spPr bwMode="auto">
            <a:xfrm>
              <a:off x="3633788" y="5048250"/>
              <a:ext cx="1808162" cy="1031875"/>
            </a:xfrm>
            <a:custGeom>
              <a:avLst/>
              <a:gdLst>
                <a:gd name="T0" fmla="*/ 2147483647 w 2135"/>
                <a:gd name="T1" fmla="*/ 2147483647 h 1662"/>
                <a:gd name="T2" fmla="*/ 2147483647 w 2135"/>
                <a:gd name="T3" fmla="*/ 2147483647 h 1662"/>
                <a:gd name="T4" fmla="*/ 2147483647 w 2135"/>
                <a:gd name="T5" fmla="*/ 2147483647 h 1662"/>
                <a:gd name="T6" fmla="*/ 2147483647 w 2135"/>
                <a:gd name="T7" fmla="*/ 2147483647 h 1662"/>
                <a:gd name="T8" fmla="*/ 2147483647 w 2135"/>
                <a:gd name="T9" fmla="*/ 2147483647 h 1662"/>
                <a:gd name="T10" fmla="*/ 2147483647 w 2135"/>
                <a:gd name="T11" fmla="*/ 2147483647 h 1662"/>
                <a:gd name="T12" fmla="*/ 2147483647 w 2135"/>
                <a:gd name="T13" fmla="*/ 2147483647 h 1662"/>
                <a:gd name="T14" fmla="*/ 2147483647 w 2135"/>
                <a:gd name="T15" fmla="*/ 2147483647 h 1662"/>
                <a:gd name="T16" fmla="*/ 2147483647 w 2135"/>
                <a:gd name="T17" fmla="*/ 2147483647 h 1662"/>
                <a:gd name="T18" fmla="*/ 2147483647 w 2135"/>
                <a:gd name="T19" fmla="*/ 2147483647 h 1662"/>
                <a:gd name="T20" fmla="*/ 2147483647 w 2135"/>
                <a:gd name="T21" fmla="*/ 214748364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</a:pPr>
              <a:endParaRPr lang="en-US" sz="2000" smtClean="0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2" name="Text Box 51"/>
            <p:cNvSpPr txBox="1">
              <a:spLocks noChangeArrowheads="1"/>
            </p:cNvSpPr>
            <p:nvPr/>
          </p:nvSpPr>
          <p:spPr bwMode="auto">
            <a:xfrm>
              <a:off x="4071938" y="5180013"/>
              <a:ext cx="8747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Internet</a:t>
              </a:r>
            </a:p>
          </p:txBody>
        </p:sp>
        <p:sp>
          <p:nvSpPr>
            <p:cNvPr id="223" name="Line 52"/>
            <p:cNvSpPr>
              <a:spLocks noChangeShapeType="1"/>
            </p:cNvSpPr>
            <p:nvPr/>
          </p:nvSpPr>
          <p:spPr bwMode="auto">
            <a:xfrm>
              <a:off x="3392488" y="5591175"/>
              <a:ext cx="22113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4" name="Text Box 53"/>
            <p:cNvSpPr txBox="1">
              <a:spLocks noChangeArrowheads="1"/>
            </p:cNvSpPr>
            <p:nvPr/>
          </p:nvSpPr>
          <p:spPr bwMode="auto">
            <a:xfrm>
              <a:off x="7413625" y="4816475"/>
              <a:ext cx="10636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controlled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by OS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25" name="Text Box 56"/>
            <p:cNvSpPr txBox="1">
              <a:spLocks noChangeArrowheads="1"/>
            </p:cNvSpPr>
            <p:nvPr/>
          </p:nvSpPr>
          <p:spPr bwMode="auto">
            <a:xfrm>
              <a:off x="7391400" y="3916363"/>
              <a:ext cx="1470025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controlled by</a:t>
              </a:r>
            </a:p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app developer</a:t>
              </a:r>
            </a:p>
          </p:txBody>
        </p:sp>
        <p:sp>
          <p:nvSpPr>
            <p:cNvPr id="226" name="Freeform 45"/>
            <p:cNvSpPr>
              <a:spLocks/>
            </p:cNvSpPr>
            <p:nvPr/>
          </p:nvSpPr>
          <p:spPr bwMode="auto">
            <a:xfrm>
              <a:off x="1208088" y="3814763"/>
              <a:ext cx="758825" cy="1997075"/>
            </a:xfrm>
            <a:custGeom>
              <a:avLst/>
              <a:gdLst>
                <a:gd name="T0" fmla="*/ 0 w 478"/>
                <a:gd name="T1" fmla="*/ 2147483647 h 1258"/>
                <a:gd name="T2" fmla="*/ 2147483647 w 478"/>
                <a:gd name="T3" fmla="*/ 0 h 1258"/>
                <a:gd name="T4" fmla="*/ 2147483647 w 478"/>
                <a:gd name="T5" fmla="*/ 2147483647 h 1258"/>
                <a:gd name="T6" fmla="*/ 2147483647 w 478"/>
                <a:gd name="T7" fmla="*/ 2147483647 h 1258"/>
                <a:gd name="T8" fmla="*/ 0 w 478"/>
                <a:gd name="T9" fmla="*/ 2147483647 h 1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"/>
                <a:gd name="T16" fmla="*/ 0 h 1258"/>
                <a:gd name="T17" fmla="*/ 478 w 478"/>
                <a:gd name="T18" fmla="*/ 1258 h 1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" h="1258">
                  <a:moveTo>
                    <a:pt x="0" y="1040"/>
                  </a:moveTo>
                  <a:lnTo>
                    <a:pt x="478" y="0"/>
                  </a:lnTo>
                  <a:lnTo>
                    <a:pt x="472" y="1258"/>
                  </a:lnTo>
                  <a:lnTo>
                    <a:pt x="41" y="1246"/>
                  </a:lnTo>
                  <a:lnTo>
                    <a:pt x="0" y="104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7" name="Rectangle 23"/>
            <p:cNvSpPr>
              <a:spLocks noChangeArrowheads="1"/>
            </p:cNvSpPr>
            <p:nvPr/>
          </p:nvSpPr>
          <p:spPr bwMode="auto">
            <a:xfrm>
              <a:off x="2011363" y="3770313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28" name="Rectangle 24"/>
            <p:cNvSpPr>
              <a:spLocks noChangeArrowheads="1"/>
            </p:cNvSpPr>
            <p:nvPr/>
          </p:nvSpPr>
          <p:spPr bwMode="auto">
            <a:xfrm>
              <a:off x="1973263" y="3824288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29" name="Line 25"/>
            <p:cNvSpPr>
              <a:spLocks noChangeShapeType="1"/>
            </p:cNvSpPr>
            <p:nvPr/>
          </p:nvSpPr>
          <p:spPr bwMode="auto">
            <a:xfrm>
              <a:off x="1982788" y="4584700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0" name="Text Box 26"/>
            <p:cNvSpPr txBox="1">
              <a:spLocks noChangeArrowheads="1"/>
            </p:cNvSpPr>
            <p:nvPr/>
          </p:nvSpPr>
          <p:spPr bwMode="auto">
            <a:xfrm>
              <a:off x="1939925" y="456723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smtClean="0">
                  <a:solidFill>
                    <a:srgbClr val="969696"/>
                  </a:solidFill>
                  <a:latin typeface="Tahoma" charset="0"/>
                </a:rPr>
                <a:t>transport</a:t>
              </a:r>
            </a:p>
          </p:txBody>
        </p:sp>
        <p:sp>
          <p:nvSpPr>
            <p:cNvPr id="231" name="Line 27"/>
            <p:cNvSpPr>
              <a:spLocks noChangeShapeType="1"/>
            </p:cNvSpPr>
            <p:nvPr/>
          </p:nvSpPr>
          <p:spPr bwMode="auto">
            <a:xfrm>
              <a:off x="1990725" y="4905375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2" name="Line 28"/>
            <p:cNvSpPr>
              <a:spLocks noChangeShapeType="1"/>
            </p:cNvSpPr>
            <p:nvPr/>
          </p:nvSpPr>
          <p:spPr bwMode="auto">
            <a:xfrm>
              <a:off x="1976438" y="5214938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3" name="Line 29"/>
            <p:cNvSpPr>
              <a:spLocks noChangeShapeType="1"/>
            </p:cNvSpPr>
            <p:nvPr/>
          </p:nvSpPr>
          <p:spPr bwMode="auto">
            <a:xfrm>
              <a:off x="1976438" y="5500688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4" name="Text Box 26"/>
            <p:cNvSpPr txBox="1">
              <a:spLocks noChangeArrowheads="1"/>
            </p:cNvSpPr>
            <p:nvPr/>
          </p:nvSpPr>
          <p:spPr bwMode="auto">
            <a:xfrm>
              <a:off x="1974850" y="381476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smtClean="0">
                  <a:solidFill>
                    <a:srgbClr val="000000"/>
                  </a:solidFill>
                  <a:latin typeface="Tahoma" charset="0"/>
                </a:rPr>
                <a:t>application</a:t>
              </a:r>
            </a:p>
          </p:txBody>
        </p:sp>
        <p:sp>
          <p:nvSpPr>
            <p:cNvPr id="235" name="Text Box 26"/>
            <p:cNvSpPr txBox="1">
              <a:spLocks noChangeArrowheads="1"/>
            </p:cNvSpPr>
            <p:nvPr/>
          </p:nvSpPr>
          <p:spPr bwMode="auto">
            <a:xfrm>
              <a:off x="1930400" y="547211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smtClean="0">
                  <a:solidFill>
                    <a:srgbClr val="969696"/>
                  </a:solidFill>
                  <a:latin typeface="Tahoma" charset="0"/>
                </a:rPr>
                <a:t>physical</a:t>
              </a:r>
            </a:p>
          </p:txBody>
        </p:sp>
        <p:sp>
          <p:nvSpPr>
            <p:cNvPr id="236" name="Text Box 26"/>
            <p:cNvSpPr txBox="1">
              <a:spLocks noChangeArrowheads="1"/>
            </p:cNvSpPr>
            <p:nvPr/>
          </p:nvSpPr>
          <p:spPr bwMode="auto">
            <a:xfrm>
              <a:off x="1949450" y="518636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smtClean="0">
                  <a:solidFill>
                    <a:srgbClr val="969696"/>
                  </a:solidFill>
                  <a:latin typeface="Tahoma" charset="0"/>
                </a:rPr>
                <a:t>link</a:t>
              </a:r>
            </a:p>
          </p:txBody>
        </p:sp>
        <p:sp>
          <p:nvSpPr>
            <p:cNvPr id="237" name="Text Box 26"/>
            <p:cNvSpPr txBox="1">
              <a:spLocks noChangeArrowheads="1"/>
            </p:cNvSpPr>
            <p:nvPr/>
          </p:nvSpPr>
          <p:spPr bwMode="auto">
            <a:xfrm>
              <a:off x="1939925" y="489108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smtClean="0">
                  <a:solidFill>
                    <a:srgbClr val="969696"/>
                  </a:solidFill>
                  <a:latin typeface="Tahoma" charset="0"/>
                </a:rPr>
                <a:t>network</a:t>
              </a:r>
            </a:p>
          </p:txBody>
        </p:sp>
        <p:sp>
          <p:nvSpPr>
            <p:cNvPr id="238" name="Oval 57"/>
            <p:cNvSpPr>
              <a:spLocks noChangeArrowheads="1"/>
            </p:cNvSpPr>
            <p:nvPr/>
          </p:nvSpPr>
          <p:spPr bwMode="auto">
            <a:xfrm>
              <a:off x="2108200" y="4089400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process</a:t>
              </a:r>
            </a:p>
          </p:txBody>
        </p:sp>
        <p:grpSp>
          <p:nvGrpSpPr>
            <p:cNvPr id="239" name="Group 58"/>
            <p:cNvGrpSpPr>
              <a:grpSpLocks/>
            </p:cNvGrpSpPr>
            <p:nvPr/>
          </p:nvGrpSpPr>
          <p:grpSpPr bwMode="auto">
            <a:xfrm>
              <a:off x="2355850" y="4449763"/>
              <a:ext cx="546100" cy="225425"/>
              <a:chOff x="1287" y="2524"/>
              <a:chExt cx="260" cy="100"/>
            </a:xfrm>
          </p:grpSpPr>
          <p:sp>
            <p:nvSpPr>
              <p:cNvPr id="240" name="Rectangle 59"/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41" name="Rectangle 60"/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42" name="Rectangle 61"/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43" name="Rectangle 62"/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244" name="Rectangle 23"/>
            <p:cNvSpPr>
              <a:spLocks noChangeArrowheads="1"/>
            </p:cNvSpPr>
            <p:nvPr/>
          </p:nvSpPr>
          <p:spPr bwMode="auto">
            <a:xfrm>
              <a:off x="5673725" y="3741738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 smtClean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45" name="Rectangle 24"/>
            <p:cNvSpPr>
              <a:spLocks noChangeArrowheads="1"/>
            </p:cNvSpPr>
            <p:nvPr/>
          </p:nvSpPr>
          <p:spPr bwMode="auto">
            <a:xfrm>
              <a:off x="5635625" y="3795713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246" name="Line 25"/>
            <p:cNvSpPr>
              <a:spLocks noChangeShapeType="1"/>
            </p:cNvSpPr>
            <p:nvPr/>
          </p:nvSpPr>
          <p:spPr bwMode="auto">
            <a:xfrm>
              <a:off x="5645150" y="4556125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7" name="Text Box 26"/>
            <p:cNvSpPr txBox="1">
              <a:spLocks noChangeArrowheads="1"/>
            </p:cNvSpPr>
            <p:nvPr/>
          </p:nvSpPr>
          <p:spPr bwMode="auto">
            <a:xfrm>
              <a:off x="5602288" y="453866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smtClean="0">
                  <a:solidFill>
                    <a:srgbClr val="969696"/>
                  </a:solidFill>
                  <a:latin typeface="Tahoma" charset="0"/>
                </a:rPr>
                <a:t>transport</a:t>
              </a:r>
            </a:p>
          </p:txBody>
        </p:sp>
        <p:sp>
          <p:nvSpPr>
            <p:cNvPr id="248" name="Line 27"/>
            <p:cNvSpPr>
              <a:spLocks noChangeShapeType="1"/>
            </p:cNvSpPr>
            <p:nvPr/>
          </p:nvSpPr>
          <p:spPr bwMode="auto">
            <a:xfrm>
              <a:off x="5653088" y="4876800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9" name="Line 28"/>
            <p:cNvSpPr>
              <a:spLocks noChangeShapeType="1"/>
            </p:cNvSpPr>
            <p:nvPr/>
          </p:nvSpPr>
          <p:spPr bwMode="auto">
            <a:xfrm>
              <a:off x="5638800" y="5186363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50" name="Line 29"/>
            <p:cNvSpPr>
              <a:spLocks noChangeShapeType="1"/>
            </p:cNvSpPr>
            <p:nvPr/>
          </p:nvSpPr>
          <p:spPr bwMode="auto">
            <a:xfrm>
              <a:off x="5638800" y="5472113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51" name="Text Box 26"/>
            <p:cNvSpPr txBox="1">
              <a:spLocks noChangeArrowheads="1"/>
            </p:cNvSpPr>
            <p:nvPr/>
          </p:nvSpPr>
          <p:spPr bwMode="auto">
            <a:xfrm>
              <a:off x="5637213" y="378618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smtClean="0">
                  <a:solidFill>
                    <a:srgbClr val="000000"/>
                  </a:solidFill>
                  <a:latin typeface="Tahoma" charset="0"/>
                </a:rPr>
                <a:t>application</a:t>
              </a:r>
            </a:p>
          </p:txBody>
        </p:sp>
        <p:sp>
          <p:nvSpPr>
            <p:cNvPr id="252" name="Text Box 26"/>
            <p:cNvSpPr txBox="1">
              <a:spLocks noChangeArrowheads="1"/>
            </p:cNvSpPr>
            <p:nvPr/>
          </p:nvSpPr>
          <p:spPr bwMode="auto">
            <a:xfrm>
              <a:off x="5592763" y="544353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smtClean="0">
                  <a:solidFill>
                    <a:srgbClr val="969696"/>
                  </a:solidFill>
                  <a:latin typeface="Tahoma" charset="0"/>
                </a:rPr>
                <a:t>physical</a:t>
              </a:r>
            </a:p>
          </p:txBody>
        </p:sp>
        <p:sp>
          <p:nvSpPr>
            <p:cNvPr id="253" name="Text Box 26"/>
            <p:cNvSpPr txBox="1">
              <a:spLocks noChangeArrowheads="1"/>
            </p:cNvSpPr>
            <p:nvPr/>
          </p:nvSpPr>
          <p:spPr bwMode="auto">
            <a:xfrm>
              <a:off x="5611813" y="5157788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smtClean="0">
                  <a:solidFill>
                    <a:srgbClr val="969696"/>
                  </a:solidFill>
                  <a:latin typeface="Tahoma" charset="0"/>
                </a:rPr>
                <a:t>link</a:t>
              </a:r>
            </a:p>
          </p:txBody>
        </p:sp>
        <p:sp>
          <p:nvSpPr>
            <p:cNvPr id="254" name="Text Box 26"/>
            <p:cNvSpPr txBox="1">
              <a:spLocks noChangeArrowheads="1"/>
            </p:cNvSpPr>
            <p:nvPr/>
          </p:nvSpPr>
          <p:spPr bwMode="auto">
            <a:xfrm>
              <a:off x="5602288" y="4862513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smtClean="0">
                  <a:solidFill>
                    <a:srgbClr val="969696"/>
                  </a:solidFill>
                  <a:latin typeface="Tahoma" charset="0"/>
                </a:rPr>
                <a:t>network</a:t>
              </a:r>
            </a:p>
          </p:txBody>
        </p:sp>
        <p:sp>
          <p:nvSpPr>
            <p:cNvPr id="255" name="Oval 78"/>
            <p:cNvSpPr>
              <a:spLocks noChangeArrowheads="1"/>
            </p:cNvSpPr>
            <p:nvPr/>
          </p:nvSpPr>
          <p:spPr bwMode="auto">
            <a:xfrm>
              <a:off x="5770563" y="4060825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process</a:t>
              </a:r>
            </a:p>
          </p:txBody>
        </p:sp>
        <p:grpSp>
          <p:nvGrpSpPr>
            <p:cNvPr id="256" name="Group 79"/>
            <p:cNvGrpSpPr>
              <a:grpSpLocks/>
            </p:cNvGrpSpPr>
            <p:nvPr/>
          </p:nvGrpSpPr>
          <p:grpSpPr bwMode="auto">
            <a:xfrm>
              <a:off x="6018213" y="4421188"/>
              <a:ext cx="546100" cy="225425"/>
              <a:chOff x="1287" y="2524"/>
              <a:chExt cx="260" cy="100"/>
            </a:xfrm>
          </p:grpSpPr>
          <p:sp>
            <p:nvSpPr>
              <p:cNvPr id="257" name="Rectangle 80"/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58" name="Rectangle 81"/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59" name="Rectangle 82"/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60" name="Rectangle 83"/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261" name="Line 88"/>
            <p:cNvSpPr>
              <a:spLocks noChangeShapeType="1"/>
            </p:cNvSpPr>
            <p:nvPr/>
          </p:nvSpPr>
          <p:spPr bwMode="auto">
            <a:xfrm flipH="1">
              <a:off x="6827838" y="4192588"/>
              <a:ext cx="6096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</a:pPr>
              <a:endParaRPr lang="en-US" sz="2000" smtClean="0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62" name="Line 89"/>
            <p:cNvSpPr>
              <a:spLocks noChangeShapeType="1"/>
            </p:cNvSpPr>
            <p:nvPr/>
          </p:nvSpPr>
          <p:spPr bwMode="auto">
            <a:xfrm>
              <a:off x="7053263" y="4618038"/>
              <a:ext cx="0" cy="102235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</a:pPr>
              <a:endParaRPr lang="en-US" sz="2000" smtClean="0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63" name="Line 90"/>
            <p:cNvSpPr>
              <a:spLocks noChangeShapeType="1"/>
            </p:cNvSpPr>
            <p:nvPr/>
          </p:nvSpPr>
          <p:spPr bwMode="auto">
            <a:xfrm flipH="1">
              <a:off x="7077075" y="5118100"/>
              <a:ext cx="60960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</a:pPr>
              <a:endParaRPr lang="en-US" sz="2000" smtClean="0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64" name="Text Box 56"/>
            <p:cNvSpPr txBox="1">
              <a:spLocks noChangeArrowheads="1"/>
            </p:cNvSpPr>
            <p:nvPr/>
          </p:nvSpPr>
          <p:spPr bwMode="auto">
            <a:xfrm>
              <a:off x="3990975" y="3873500"/>
              <a:ext cx="9175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socket</a:t>
              </a:r>
            </a:p>
          </p:txBody>
        </p:sp>
        <p:sp>
          <p:nvSpPr>
            <p:cNvPr id="265" name="Line 92"/>
            <p:cNvSpPr>
              <a:spLocks noChangeShapeType="1"/>
            </p:cNvSpPr>
            <p:nvPr/>
          </p:nvSpPr>
          <p:spPr bwMode="auto">
            <a:xfrm flipV="1">
              <a:off x="2994025" y="4073525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</a:pPr>
              <a:endParaRPr lang="en-US" sz="2000" smtClean="0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66" name="Line 93"/>
            <p:cNvSpPr>
              <a:spLocks noChangeShapeType="1"/>
            </p:cNvSpPr>
            <p:nvPr/>
          </p:nvSpPr>
          <p:spPr bwMode="auto">
            <a:xfrm flipH="1" flipV="1">
              <a:off x="4929188" y="4062413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0"/>
                <a:buNone/>
              </a:pPr>
              <a:endParaRPr lang="en-US" sz="2000" smtClean="0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267" name="Group 96"/>
            <p:cNvGrpSpPr>
              <a:grpSpLocks/>
            </p:cNvGrpSpPr>
            <p:nvPr/>
          </p:nvGrpSpPr>
          <p:grpSpPr bwMode="auto">
            <a:xfrm>
              <a:off x="784225" y="5127625"/>
              <a:ext cx="719138" cy="773113"/>
              <a:chOff x="-44" y="1473"/>
              <a:chExt cx="981" cy="1105"/>
            </a:xfrm>
          </p:grpSpPr>
          <p:pic>
            <p:nvPicPr>
              <p:cNvPr id="268" name="Picture 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9" name="Freeform 9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270" name="Group 99"/>
            <p:cNvGrpSpPr>
              <a:grpSpLocks/>
            </p:cNvGrpSpPr>
            <p:nvPr/>
          </p:nvGrpSpPr>
          <p:grpSpPr bwMode="auto">
            <a:xfrm flipH="1">
              <a:off x="7480300" y="5322888"/>
              <a:ext cx="719138" cy="773112"/>
              <a:chOff x="-44" y="1473"/>
              <a:chExt cx="981" cy="1105"/>
            </a:xfrm>
          </p:grpSpPr>
          <p:pic>
            <p:nvPicPr>
              <p:cNvPr id="271" name="Picture 1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2" name="Freeform 10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0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60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8837</TotalTime>
  <Words>3925</Words>
  <Application>Microsoft Office PowerPoint</Application>
  <PresentationFormat>On-screen Show (4:3)</PresentationFormat>
  <Paragraphs>695</Paragraphs>
  <Slides>52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9" baseType="lpstr">
      <vt:lpstr>ＭＳ Ｐゴシック</vt:lpstr>
      <vt:lpstr>Arial</vt:lpstr>
      <vt:lpstr>Calibri</vt:lpstr>
      <vt:lpstr>Comic Sans MS</vt:lpstr>
      <vt:lpstr>Courier</vt:lpstr>
      <vt:lpstr>Courier New</vt:lpstr>
      <vt:lpstr>FontAwesome</vt:lpstr>
      <vt:lpstr>Gill Sans MT</vt:lpstr>
      <vt:lpstr>Open Sans</vt:lpstr>
      <vt:lpstr>Open Sans Extrabold</vt:lpstr>
      <vt:lpstr>Open Sans Semibold</vt:lpstr>
      <vt:lpstr>Tahoma</vt:lpstr>
      <vt:lpstr>Times New Roman</vt:lpstr>
      <vt:lpstr>Wingdings</vt:lpstr>
      <vt:lpstr>ZapfDingbats</vt:lpstr>
      <vt:lpstr>ZapfDingbatsITC</vt:lpstr>
      <vt:lpstr>Office Theme</vt:lpstr>
      <vt:lpstr>Unit – 2: Application Layer</vt:lpstr>
      <vt:lpstr>Outline</vt:lpstr>
      <vt:lpstr>Network Applications</vt:lpstr>
      <vt:lpstr>Network Applications - Examples</vt:lpstr>
      <vt:lpstr>Network Application Architecture</vt:lpstr>
      <vt:lpstr>Client-Server Architecture</vt:lpstr>
      <vt:lpstr>P2P Architecture</vt:lpstr>
      <vt:lpstr>Process Communicating</vt:lpstr>
      <vt:lpstr>Socket</vt:lpstr>
      <vt:lpstr>Transport Services to Applications</vt:lpstr>
      <vt:lpstr>Internet Transport Protocols Services</vt:lpstr>
      <vt:lpstr>Internet Applications</vt:lpstr>
      <vt:lpstr>Web and HTTP</vt:lpstr>
      <vt:lpstr>HTTP</vt:lpstr>
      <vt:lpstr>HTTP - Cont...</vt:lpstr>
      <vt:lpstr>Non-persistent HTTP</vt:lpstr>
      <vt:lpstr>Non-persistent HTTP – Cont.…</vt:lpstr>
      <vt:lpstr>Non-persistent HTTP: Response time</vt:lpstr>
      <vt:lpstr>Persistent HTTP</vt:lpstr>
      <vt:lpstr>HTTP Message Format</vt:lpstr>
      <vt:lpstr>HTTP Request Message</vt:lpstr>
      <vt:lpstr>HTTP Request Message - Format</vt:lpstr>
      <vt:lpstr>HTTP Response Message</vt:lpstr>
      <vt:lpstr>HTTP Response Message - Format</vt:lpstr>
      <vt:lpstr>HTTP Response Status Codes</vt:lpstr>
      <vt:lpstr>User-server interactions: Cookie</vt:lpstr>
      <vt:lpstr>Cookies - Example</vt:lpstr>
      <vt:lpstr>Web Caches (Proxy Server)</vt:lpstr>
      <vt:lpstr>Web Caches (Proxy Server) – Cont...</vt:lpstr>
      <vt:lpstr>FTP (File Transfer Protocol)</vt:lpstr>
      <vt:lpstr>FTP – Cont…</vt:lpstr>
      <vt:lpstr>Electronic Mail (Email)</vt:lpstr>
      <vt:lpstr>Email - Cont…</vt:lpstr>
      <vt:lpstr>SMTP</vt:lpstr>
      <vt:lpstr>SMTP - Example</vt:lpstr>
      <vt:lpstr>SMTP - Example</vt:lpstr>
      <vt:lpstr>Mail Access Protocols (POP3 and IMAP)</vt:lpstr>
      <vt:lpstr>POP3 – Post Office Version 3</vt:lpstr>
      <vt:lpstr>IMAP - Internet Mail Access Protocol</vt:lpstr>
      <vt:lpstr>DNS - Domain Name System</vt:lpstr>
      <vt:lpstr>DNS: A distributed - hierarchical database</vt:lpstr>
      <vt:lpstr>DNS: A distributed - hierarchical database</vt:lpstr>
      <vt:lpstr>DNS – Cont…</vt:lpstr>
      <vt:lpstr>DNS name resolution example</vt:lpstr>
      <vt:lpstr>DNS name resolution example</vt:lpstr>
      <vt:lpstr>DNS – Cont...</vt:lpstr>
      <vt:lpstr>Socket Programming</vt:lpstr>
      <vt:lpstr>Type of Socket</vt:lpstr>
      <vt:lpstr>Client-Server socket interaction: UDP</vt:lpstr>
      <vt:lpstr>Client-Server socket interaction: TCP</vt:lpstr>
      <vt:lpstr>Outline - Summary</vt:lpstr>
      <vt:lpstr>Thank you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admin</cp:lastModifiedBy>
  <cp:revision>1081</cp:revision>
  <dcterms:created xsi:type="dcterms:W3CDTF">2013-05-17T03:00:03Z</dcterms:created>
  <dcterms:modified xsi:type="dcterms:W3CDTF">2017-02-22T02:34:10Z</dcterms:modified>
</cp:coreProperties>
</file>