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9"/>
  </p:notesMasterIdLst>
  <p:handoutMasterIdLst>
    <p:handoutMasterId r:id="rId70"/>
  </p:handoutMasterIdLst>
  <p:sldIdLst>
    <p:sldId id="260" r:id="rId2"/>
    <p:sldId id="261" r:id="rId3"/>
    <p:sldId id="330" r:id="rId4"/>
    <p:sldId id="331" r:id="rId5"/>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8" r:id="rId28"/>
    <p:sldId id="354" r:id="rId29"/>
    <p:sldId id="356" r:id="rId30"/>
    <p:sldId id="357" r:id="rId31"/>
    <p:sldId id="361" r:id="rId32"/>
    <p:sldId id="363" r:id="rId33"/>
    <p:sldId id="364" r:id="rId34"/>
    <p:sldId id="365" r:id="rId35"/>
    <p:sldId id="366" r:id="rId36"/>
    <p:sldId id="367" r:id="rId37"/>
    <p:sldId id="368" r:id="rId38"/>
    <p:sldId id="362" r:id="rId39"/>
    <p:sldId id="369" r:id="rId40"/>
    <p:sldId id="370" r:id="rId41"/>
    <p:sldId id="371" r:id="rId42"/>
    <p:sldId id="372" r:id="rId43"/>
    <p:sldId id="373" r:id="rId44"/>
    <p:sldId id="374" r:id="rId45"/>
    <p:sldId id="375" r:id="rId46"/>
    <p:sldId id="376" r:id="rId47"/>
    <p:sldId id="377" r:id="rId48"/>
    <p:sldId id="379" r:id="rId49"/>
    <p:sldId id="378" r:id="rId50"/>
    <p:sldId id="380" r:id="rId51"/>
    <p:sldId id="381" r:id="rId52"/>
    <p:sldId id="382" r:id="rId53"/>
    <p:sldId id="383" r:id="rId54"/>
    <p:sldId id="384" r:id="rId55"/>
    <p:sldId id="385" r:id="rId56"/>
    <p:sldId id="386" r:id="rId57"/>
    <p:sldId id="387" r:id="rId58"/>
    <p:sldId id="388" r:id="rId59"/>
    <p:sldId id="389" r:id="rId60"/>
    <p:sldId id="390" r:id="rId61"/>
    <p:sldId id="391" r:id="rId62"/>
    <p:sldId id="392" r:id="rId63"/>
    <p:sldId id="393" r:id="rId64"/>
    <p:sldId id="394" r:id="rId65"/>
    <p:sldId id="395" r:id="rId66"/>
    <p:sldId id="396" r:id="rId67"/>
    <p:sldId id="329"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gBZoMsds3iSKzJB1aPhEXQ==" hashData="JpQ4/ccvCsJi7lVrMA768QY8EGlSIJey506aYAhcrAUUxPYO+daZaAKnSVjFro1FTzUOXT1kUmPNni6K607Ipg=="/>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CFC"/>
    <a:srgbClr val="DFF3F7"/>
    <a:srgbClr val="E40524"/>
    <a:srgbClr val="34495E"/>
    <a:srgbClr val="F5FDFD"/>
    <a:srgbClr val="E7F2FF"/>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5" autoAdjust="0"/>
    <p:restoredTop sz="95037"/>
  </p:normalViewPr>
  <p:slideViewPr>
    <p:cSldViewPr>
      <p:cViewPr varScale="1">
        <p:scale>
          <a:sx n="67" d="100"/>
          <a:sy n="67" d="100"/>
        </p:scale>
        <p:origin x="1032" y="48"/>
      </p:cViewPr>
      <p:guideLst>
        <p:guide orient="horz" pos="2160"/>
        <p:guide pos="2880"/>
      </p:guideLst>
    </p:cSldViewPr>
  </p:slideViewPr>
  <p:outlineViewPr>
    <p:cViewPr>
      <p:scale>
        <a:sx n="33" d="100"/>
        <a:sy n="33" d="100"/>
      </p:scale>
      <p:origin x="0" y="-2104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7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3CB0D8E-838E-4283-B286-E896AD2974B5}" type="datetimeFigureOut">
              <a:rPr lang="en-IN" smtClean="0"/>
              <a:t>02-05-2017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5A2F12-AA09-4250-9B31-F34D1678D29F}" type="slidenum">
              <a:rPr lang="en-IN" smtClean="0"/>
              <a:t>‹#›</a:t>
            </a:fld>
            <a:endParaRPr lang="en-IN"/>
          </a:p>
        </p:txBody>
      </p:sp>
    </p:spTree>
    <p:extLst>
      <p:ext uri="{BB962C8B-B14F-4D97-AF65-F5344CB8AC3E}">
        <p14:creationId xmlns:p14="http://schemas.microsoft.com/office/powerpoint/2010/main" val="1973219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02-May-17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939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1092579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1288941084"/>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648200"/>
                <a:gridCol w="609600"/>
                <a:gridCol w="3886200"/>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4 – Network Layer</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smtClean="0">
                        <a:solidFill>
                          <a:schemeClr val="bg1"/>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tr>
            </a:tbl>
          </a:graphicData>
        </a:graphic>
      </p:graphicFrame>
      <p:sp>
        <p:nvSpPr>
          <p:cNvPr id="7" name="TextBox 6"/>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2600" y="215182"/>
            <a:ext cx="8758800" cy="8064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1926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43000"/>
            <a:ext cx="43032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1515923388"/>
              </p:ext>
            </p:extLst>
          </p:nvPr>
        </p:nvGraphicFramePr>
        <p:xfrm>
          <a:off x="0" y="6477000"/>
          <a:ext cx="9144000" cy="391954"/>
        </p:xfrm>
        <a:graphic>
          <a:graphicData uri="http://schemas.openxmlformats.org/drawingml/2006/table">
            <a:tbl>
              <a:tblPr firstRow="1" bandRow="1">
                <a:tableStyleId>{2D5ABB26-0587-4C30-8999-92F81FD0307C}</a:tableStyleId>
              </a:tblPr>
              <a:tblGrid>
                <a:gridCol w="4572000"/>
                <a:gridCol w="4572000"/>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bg1"/>
                          </a:solidFill>
                          <a:latin typeface="+mn-lt"/>
                          <a:ea typeface="Open Sans Semibold" panose="020B0706030804020204" pitchFamily="34" charset="0"/>
                          <a:cs typeface="Open Sans Semibold" panose="020B0706030804020204" pitchFamily="34" charset="0"/>
                        </a:rPr>
                        <a:t>Unit: 4 – Network Layer</a:t>
                      </a:r>
                      <a:endParaRPr lang="da-DK" sz="1400" b="1" kern="1200" noProof="1" smtClean="0">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anchor="ctr"/>
                </a:tc>
              </a:tr>
            </a:tbl>
          </a:graphicData>
        </a:graphic>
      </p:graphicFrame>
      <p:cxnSp>
        <p:nvCxnSpPr>
          <p:cNvPr id="10" name="Straight Connector 9"/>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4724400" y="6513611"/>
            <a:ext cx="533400" cy="307777"/>
          </a:xfrm>
          <a:prstGeom prst="rect">
            <a:avLst/>
          </a:prstGeom>
          <a:noFill/>
        </p:spPr>
        <p:txBody>
          <a:bodyPr wrap="square" rtlCol="0">
            <a:spAutoFit/>
          </a:bodyPr>
          <a:lstStyle/>
          <a:p>
            <a:fld id="{8879C56B-9442-4A46-A8E3-D0BE8591F40A}" type="slidenum">
              <a:rPr lang="en-US" sz="1400" b="1" smtClean="0">
                <a:solidFill>
                  <a:schemeClr val="bg1"/>
                </a:solidFill>
              </a:rPr>
              <a:t>‹#›</a:t>
            </a:fld>
            <a:endParaRPr lang="en-US" b="1" dirty="0">
              <a:solidFill>
                <a:schemeClr val="bg1"/>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30.xml.rels><?xml version="1.0" encoding="UTF-8" standalone="yes"?>
<Relationships xmlns="http://schemas.openxmlformats.org/package/2006/relationships"><Relationship Id="rId2" Type="http://schemas.openxmlformats.org/officeDocument/2006/relationships/image" Target="../media/image27.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Prof.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Maulik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Trivedi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9998265805</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maulik.trivedi@darshan.ac.in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16098" y="3857223"/>
            <a:ext cx="9102143" cy="609600"/>
          </a:xfrm>
        </p:spPr>
        <p:txBody>
          <a:bodyPr anchor="b">
            <a:noAutofit/>
          </a:bodyPr>
          <a:lstStyle/>
          <a:p>
            <a:pPr algn="l"/>
            <a:r>
              <a:rPr lang="en-IN" sz="4800" b="1" dirty="0" smtClean="0">
                <a:solidFill>
                  <a:schemeClr val="bg1"/>
                </a:solidFill>
                <a:latin typeface="+mj-lt"/>
                <a:ea typeface="Open Sans Semibold" panose="020B0706030804020204" pitchFamily="34" charset="0"/>
                <a:cs typeface="Open Sans Semibold" panose="020B0706030804020204" pitchFamily="34" charset="0"/>
              </a:rPr>
              <a:t>Unit – 4: Network Layer</a:t>
            </a:r>
            <a:endParaRPr lang="en-US" sz="4800" b="1" dirty="0">
              <a:solidFill>
                <a:schemeClr val="bg1"/>
              </a:solidFill>
              <a:latin typeface="+mj-lt"/>
              <a:ea typeface="Open Sans Semibold" panose="020B0706030804020204" pitchFamily="34" charset="0"/>
              <a:cs typeface="Open Sans Semibold" panose="020B0706030804020204" pitchFamily="34" charset="0"/>
            </a:endParaRPr>
          </a:p>
        </p:txBody>
      </p:sp>
      <p:graphicFrame>
        <p:nvGraphicFramePr>
          <p:cNvPr id="5" name="Table 4"/>
          <p:cNvGraphicFramePr>
            <a:graphicFrameLocks noGrp="1"/>
          </p:cNvGraphicFramePr>
          <p:nvPr>
            <p:extLst/>
          </p:nvPr>
        </p:nvGraphicFramePr>
        <p:xfrm>
          <a:off x="0" y="6487160"/>
          <a:ext cx="9144000" cy="370840"/>
        </p:xfrm>
        <a:graphic>
          <a:graphicData uri="http://schemas.openxmlformats.org/drawingml/2006/table">
            <a:tbl>
              <a:tblPr firstRow="1" bandRow="1">
                <a:tableStyleId>{2D5ABB26-0587-4C30-8999-92F81FD0307C}</a:tableStyleId>
              </a:tblPr>
              <a:tblGrid>
                <a:gridCol w="5334000"/>
                <a:gridCol w="3810000"/>
              </a:tblGrid>
              <a:tr h="370840">
                <a:tc>
                  <a:txBody>
                    <a:bodyPr/>
                    <a:lstStyle/>
                    <a:p>
                      <a:pPr indent="-342900" algn="l">
                        <a:defRPr/>
                      </a:pPr>
                      <a:r>
                        <a:rPr lang="da-DK" sz="1400" b="1" kern="1200" noProof="1" smtClean="0">
                          <a:solidFill>
                            <a:srgbClr val="FFFFFF"/>
                          </a:solidFill>
                          <a:latin typeface="+mn-lt"/>
                          <a:ea typeface="Open Sans" panose="020B0606030504020204" pitchFamily="34" charset="0"/>
                          <a:cs typeface="Open Sans" panose="020B0606030504020204" pitchFamily="34" charset="0"/>
                        </a:rPr>
                        <a:t>Computer</a:t>
                      </a:r>
                      <a:r>
                        <a:rPr lang="da-DK" sz="1400" b="1" kern="1200" baseline="0" noProof="1" smtClean="0">
                          <a:solidFill>
                            <a:srgbClr val="FFFFFF"/>
                          </a:solidFill>
                          <a:latin typeface="+mn-lt"/>
                          <a:ea typeface="Open Sans" panose="020B0606030504020204" pitchFamily="34" charset="0"/>
                          <a:cs typeface="Open Sans" panose="020B0606030504020204" pitchFamily="34" charset="0"/>
                        </a:rPr>
                        <a:t> Engineering</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smtClean="0">
                          <a:solidFill>
                            <a:srgbClr val="FFFFFF"/>
                          </a:solidFill>
                          <a:latin typeface="+mn-lt"/>
                          <a:ea typeface="Open Sans" panose="020B0606030504020204" pitchFamily="34" charset="0"/>
                          <a:cs typeface="Open Sans" panose="020B0606030504020204" pitchFamily="34" charset="0"/>
                        </a:rPr>
                        <a:t>Darshan Institute of Engineering &amp; Technology</a:t>
                      </a:r>
                      <a:endParaRPr lang="en-IN" sz="1400" b="1" dirty="0"/>
                    </a:p>
                  </a:txBody>
                  <a:tcPr anchor="ctr">
                    <a:lnR w="12700" cap="flat" cmpd="sng" algn="ctr">
                      <a:solidFill>
                        <a:schemeClr val="tx1"/>
                      </a:solidFill>
                      <a:prstDash val="solid"/>
                      <a:round/>
                      <a:headEnd type="none" w="med" len="med"/>
                      <a:tailEnd type="none" w="med" len="med"/>
                    </a:lnR>
                  </a:tcPr>
                </a:tc>
              </a:tr>
            </a:tbl>
          </a:graphicData>
        </a:graphic>
      </p:graphicFrame>
      <p:pic>
        <p:nvPicPr>
          <p:cNvPr id="7" name="Picture 6"/>
          <p:cNvPicPr>
            <a:picLocks noChangeAspect="1"/>
          </p:cNvPicPr>
          <p:nvPr/>
        </p:nvPicPr>
        <p:blipFill>
          <a:blip r:embed="rId3"/>
          <a:stretch>
            <a:fillRect/>
          </a:stretch>
        </p:blipFill>
        <p:spPr>
          <a:xfrm>
            <a:off x="7137042" y="76200"/>
            <a:ext cx="1981200" cy="1981200"/>
          </a:xfrm>
          <a:prstGeom prst="rect">
            <a:avLst/>
          </a:prstGeom>
        </p:spPr>
      </p:pic>
      <p:sp>
        <p:nvSpPr>
          <p:cNvPr id="10" name="TextBox 9"/>
          <p:cNvSpPr txBox="1"/>
          <p:nvPr/>
        </p:nvSpPr>
        <p:spPr>
          <a:xfrm flipH="1">
            <a:off x="2133600" y="381000"/>
            <a:ext cx="4876800" cy="1077218"/>
          </a:xfrm>
          <a:prstGeom prst="rect">
            <a:avLst/>
          </a:prstGeom>
          <a:noFill/>
        </p:spPr>
        <p:txBody>
          <a:bodyPr wrap="square" rtlCol="0">
            <a:spAutoFit/>
          </a:bodyPr>
          <a:lstStyle/>
          <a:p>
            <a:pPr algn="r"/>
            <a:r>
              <a:rPr lang="en-US" sz="3200" b="1" dirty="0" smtClean="0">
                <a:solidFill>
                  <a:schemeClr val="bg1"/>
                </a:solidFill>
                <a:latin typeface="+mj-lt"/>
              </a:rPr>
              <a:t>Computer Networks (2140709)</a:t>
            </a:r>
            <a:endParaRPr lang="en-US" sz="3200" b="1" dirty="0">
              <a:solidFill>
                <a:schemeClr val="bg1"/>
              </a:solidFill>
              <a:latin typeface="+mj-lt"/>
            </a:endParaRPr>
          </a:p>
        </p:txBody>
      </p:sp>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13120" y="5638038"/>
            <a:ext cx="3200400" cy="762762"/>
          </a:xfrm>
          <a:prstGeom prst="rect">
            <a:avLst/>
          </a:prstGeom>
        </p:spPr>
      </p:pic>
    </p:spTree>
    <p:extLst>
      <p:ext uri="{BB962C8B-B14F-4D97-AF65-F5344CB8AC3E}">
        <p14:creationId xmlns:p14="http://schemas.microsoft.com/office/powerpoint/2010/main" val="305668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VC Forwarding Table</a:t>
            </a:r>
            <a:endParaRPr lang="en-US" dirty="0"/>
          </a:p>
        </p:txBody>
      </p:sp>
      <p:sp>
        <p:nvSpPr>
          <p:cNvPr id="3" name="Content Placeholder 2"/>
          <p:cNvSpPr>
            <a:spLocks noGrp="1"/>
          </p:cNvSpPr>
          <p:nvPr>
            <p:ph idx="1"/>
          </p:nvPr>
        </p:nvSpPr>
        <p:spPr/>
        <p:txBody>
          <a:bodyPr/>
          <a:lstStyle/>
          <a:p>
            <a:endParaRPr lang="en-US"/>
          </a:p>
        </p:txBody>
      </p:sp>
      <p:sp>
        <p:nvSpPr>
          <p:cNvPr id="77" name="Freeform 7"/>
          <p:cNvSpPr>
            <a:spLocks/>
          </p:cNvSpPr>
          <p:nvPr/>
        </p:nvSpPr>
        <p:spPr bwMode="auto">
          <a:xfrm>
            <a:off x="5492750" y="12303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78" name="Line 115"/>
          <p:cNvSpPr>
            <a:spLocks noChangeShapeType="1"/>
          </p:cNvSpPr>
          <p:nvPr/>
        </p:nvSpPr>
        <p:spPr bwMode="auto">
          <a:xfrm>
            <a:off x="6132513" y="1828800"/>
            <a:ext cx="0" cy="361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79" name="Line 117"/>
          <p:cNvSpPr>
            <a:spLocks noChangeShapeType="1"/>
          </p:cNvSpPr>
          <p:nvPr/>
        </p:nvSpPr>
        <p:spPr bwMode="auto">
          <a:xfrm>
            <a:off x="6427788" y="1700213"/>
            <a:ext cx="7985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0" name="Line 118"/>
          <p:cNvSpPr>
            <a:spLocks noChangeShapeType="1"/>
          </p:cNvSpPr>
          <p:nvPr/>
        </p:nvSpPr>
        <p:spPr bwMode="auto">
          <a:xfrm>
            <a:off x="6364288" y="2332038"/>
            <a:ext cx="8239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1" name="Line 119"/>
          <p:cNvSpPr>
            <a:spLocks noChangeShapeType="1"/>
          </p:cNvSpPr>
          <p:nvPr/>
        </p:nvSpPr>
        <p:spPr bwMode="auto">
          <a:xfrm>
            <a:off x="7445375" y="1816100"/>
            <a:ext cx="0" cy="374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2" name="Line 120"/>
          <p:cNvSpPr>
            <a:spLocks noChangeShapeType="1"/>
          </p:cNvSpPr>
          <p:nvPr/>
        </p:nvSpPr>
        <p:spPr bwMode="auto">
          <a:xfrm>
            <a:off x="5334000" y="1712913"/>
            <a:ext cx="554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3" name="Line 121"/>
          <p:cNvSpPr>
            <a:spLocks noChangeShapeType="1"/>
          </p:cNvSpPr>
          <p:nvPr/>
        </p:nvSpPr>
        <p:spPr bwMode="auto">
          <a:xfrm>
            <a:off x="7704138" y="1712913"/>
            <a:ext cx="7461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4" name="Line 122"/>
          <p:cNvSpPr>
            <a:spLocks noChangeShapeType="1"/>
          </p:cNvSpPr>
          <p:nvPr/>
        </p:nvSpPr>
        <p:spPr bwMode="auto">
          <a:xfrm>
            <a:off x="7651750" y="2332038"/>
            <a:ext cx="374650" cy="1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5" name="Line 123"/>
          <p:cNvSpPr>
            <a:spLocks noChangeShapeType="1"/>
          </p:cNvSpPr>
          <p:nvPr/>
        </p:nvSpPr>
        <p:spPr bwMode="auto">
          <a:xfrm>
            <a:off x="5681663" y="2344738"/>
            <a:ext cx="2190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86" name="Line 126"/>
          <p:cNvSpPr>
            <a:spLocks noChangeShapeType="1"/>
          </p:cNvSpPr>
          <p:nvPr/>
        </p:nvSpPr>
        <p:spPr bwMode="auto">
          <a:xfrm>
            <a:off x="5429250" y="1633538"/>
            <a:ext cx="411163"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87" name="Line 127"/>
          <p:cNvSpPr>
            <a:spLocks noChangeShapeType="1"/>
          </p:cNvSpPr>
          <p:nvPr/>
        </p:nvSpPr>
        <p:spPr bwMode="auto">
          <a:xfrm>
            <a:off x="7815263" y="1635125"/>
            <a:ext cx="58261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88" name="Line 128"/>
          <p:cNvSpPr>
            <a:spLocks noChangeShapeType="1"/>
          </p:cNvSpPr>
          <p:nvPr/>
        </p:nvSpPr>
        <p:spPr bwMode="auto">
          <a:xfrm>
            <a:off x="6491288" y="1622425"/>
            <a:ext cx="68103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89" name="Text Box 129"/>
          <p:cNvSpPr txBox="1">
            <a:spLocks noChangeArrowheads="1"/>
          </p:cNvSpPr>
          <p:nvPr/>
        </p:nvSpPr>
        <p:spPr bwMode="auto">
          <a:xfrm>
            <a:off x="5510213" y="1354138"/>
            <a:ext cx="393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CC0000"/>
                </a:solidFill>
                <a:effectLst/>
                <a:uLnTx/>
                <a:uFillTx/>
                <a:latin typeface="+mn-lt"/>
                <a:ea typeface="ＭＳ Ｐゴシック" charset="-128"/>
              </a:rPr>
              <a:t>12</a:t>
            </a:r>
          </a:p>
        </p:txBody>
      </p:sp>
      <p:sp>
        <p:nvSpPr>
          <p:cNvPr id="90" name="Text Box 130"/>
          <p:cNvSpPr txBox="1">
            <a:spLocks noChangeArrowheads="1"/>
          </p:cNvSpPr>
          <p:nvPr/>
        </p:nvSpPr>
        <p:spPr bwMode="auto">
          <a:xfrm>
            <a:off x="6670675" y="1277938"/>
            <a:ext cx="393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CC0000"/>
                </a:solidFill>
                <a:effectLst/>
                <a:uLnTx/>
                <a:uFillTx/>
                <a:latin typeface="+mn-lt"/>
                <a:ea typeface="ＭＳ Ｐゴシック" charset="-128"/>
              </a:rPr>
              <a:t>22</a:t>
            </a:r>
          </a:p>
        </p:txBody>
      </p:sp>
      <p:sp>
        <p:nvSpPr>
          <p:cNvPr id="91" name="Text Box 131"/>
          <p:cNvSpPr txBox="1">
            <a:spLocks noChangeArrowheads="1"/>
          </p:cNvSpPr>
          <p:nvPr/>
        </p:nvSpPr>
        <p:spPr bwMode="auto">
          <a:xfrm>
            <a:off x="7829550" y="1316038"/>
            <a:ext cx="393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CC0000"/>
                </a:solidFill>
                <a:effectLst/>
                <a:uLnTx/>
                <a:uFillTx/>
                <a:latin typeface="+mn-lt"/>
                <a:ea typeface="ＭＳ Ｐゴシック" charset="-128"/>
              </a:rPr>
              <a:t>32</a:t>
            </a:r>
          </a:p>
        </p:txBody>
      </p:sp>
      <p:sp>
        <p:nvSpPr>
          <p:cNvPr id="92" name="Text Box 132"/>
          <p:cNvSpPr txBox="1">
            <a:spLocks noChangeArrowheads="1"/>
          </p:cNvSpPr>
          <p:nvPr/>
        </p:nvSpPr>
        <p:spPr bwMode="auto">
          <a:xfrm>
            <a:off x="5678488" y="16637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rPr>
              <a:t>1</a:t>
            </a:r>
          </a:p>
        </p:txBody>
      </p:sp>
      <p:sp>
        <p:nvSpPr>
          <p:cNvPr id="93" name="Text Box 133"/>
          <p:cNvSpPr txBox="1">
            <a:spLocks noChangeArrowheads="1"/>
          </p:cNvSpPr>
          <p:nvPr/>
        </p:nvSpPr>
        <p:spPr bwMode="auto">
          <a:xfrm>
            <a:off x="6065838" y="1778000"/>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rPr>
              <a:t>2</a:t>
            </a:r>
          </a:p>
        </p:txBody>
      </p:sp>
      <p:sp>
        <p:nvSpPr>
          <p:cNvPr id="94" name="Text Box 134"/>
          <p:cNvSpPr txBox="1">
            <a:spLocks noChangeArrowheads="1"/>
          </p:cNvSpPr>
          <p:nvPr/>
        </p:nvSpPr>
        <p:spPr bwMode="auto">
          <a:xfrm>
            <a:off x="6375400" y="1624013"/>
            <a:ext cx="301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mn-lt"/>
                <a:ea typeface="ＭＳ Ｐゴシック" charset="-128"/>
              </a:rPr>
              <a:t>3</a:t>
            </a:r>
          </a:p>
        </p:txBody>
      </p:sp>
      <p:sp>
        <p:nvSpPr>
          <p:cNvPr id="95" name="Text Box 135"/>
          <p:cNvSpPr txBox="1">
            <a:spLocks noChangeArrowheads="1"/>
          </p:cNvSpPr>
          <p:nvPr/>
        </p:nvSpPr>
        <p:spPr bwMode="auto">
          <a:xfrm>
            <a:off x="3981450" y="1963738"/>
            <a:ext cx="13516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CC0000"/>
                </a:solidFill>
                <a:effectLst/>
                <a:uLnTx/>
                <a:uFillTx/>
                <a:latin typeface="+mn-lt"/>
                <a:ea typeface="ＭＳ Ｐゴシック" charset="-128"/>
              </a:rPr>
              <a:t>VC number</a:t>
            </a:r>
          </a:p>
        </p:txBody>
      </p:sp>
      <p:sp>
        <p:nvSpPr>
          <p:cNvPr id="96" name="Line 137"/>
          <p:cNvSpPr>
            <a:spLocks noChangeShapeType="1"/>
          </p:cNvSpPr>
          <p:nvPr/>
        </p:nvSpPr>
        <p:spPr bwMode="auto">
          <a:xfrm flipV="1">
            <a:off x="5268913" y="1522413"/>
            <a:ext cx="366712" cy="6715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97" name="Text Box 138"/>
          <p:cNvSpPr txBox="1">
            <a:spLocks noChangeArrowheads="1"/>
          </p:cNvSpPr>
          <p:nvPr/>
        </p:nvSpPr>
        <p:spPr bwMode="auto">
          <a:xfrm>
            <a:off x="4470400" y="2320925"/>
            <a:ext cx="112242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interface</a:t>
            </a:r>
          </a:p>
          <a:p>
            <a:pPr marL="0" marR="0" lvl="0" indent="0" defTabSz="91440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number</a:t>
            </a:r>
          </a:p>
        </p:txBody>
      </p:sp>
      <p:sp>
        <p:nvSpPr>
          <p:cNvPr id="98" name="Line 139"/>
          <p:cNvSpPr>
            <a:spLocks noChangeShapeType="1"/>
          </p:cNvSpPr>
          <p:nvPr/>
        </p:nvSpPr>
        <p:spPr bwMode="auto">
          <a:xfrm flipV="1">
            <a:off x="5480050" y="1873250"/>
            <a:ext cx="325438" cy="615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99" name="Text Box 143"/>
          <p:cNvSpPr txBox="1">
            <a:spLocks noChangeArrowheads="1"/>
          </p:cNvSpPr>
          <p:nvPr/>
        </p:nvSpPr>
        <p:spPr bwMode="auto">
          <a:xfrm>
            <a:off x="492125" y="3297238"/>
            <a:ext cx="78213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Incoming interface    Incoming VC #     Outgoing interface    Outgoing VC #</a:t>
            </a:r>
          </a:p>
        </p:txBody>
      </p:sp>
      <p:sp>
        <p:nvSpPr>
          <p:cNvPr id="100" name="Line 145"/>
          <p:cNvSpPr>
            <a:spLocks noChangeShapeType="1"/>
          </p:cNvSpPr>
          <p:nvPr/>
        </p:nvSpPr>
        <p:spPr bwMode="auto">
          <a:xfrm>
            <a:off x="2609850" y="3346450"/>
            <a:ext cx="0" cy="2125663"/>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101" name="Line 146"/>
          <p:cNvSpPr>
            <a:spLocks noChangeShapeType="1"/>
          </p:cNvSpPr>
          <p:nvPr/>
        </p:nvSpPr>
        <p:spPr bwMode="auto">
          <a:xfrm>
            <a:off x="4414838" y="3384550"/>
            <a:ext cx="0" cy="2112963"/>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02" name="Line 147"/>
          <p:cNvSpPr>
            <a:spLocks noChangeShapeType="1"/>
          </p:cNvSpPr>
          <p:nvPr/>
        </p:nvSpPr>
        <p:spPr bwMode="auto">
          <a:xfrm>
            <a:off x="6543675" y="3346450"/>
            <a:ext cx="0" cy="2189163"/>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sp>
        <p:nvSpPr>
          <p:cNvPr id="103" name="Text Box 148"/>
          <p:cNvSpPr txBox="1">
            <a:spLocks noChangeArrowheads="1"/>
          </p:cNvSpPr>
          <p:nvPr/>
        </p:nvSpPr>
        <p:spPr bwMode="auto">
          <a:xfrm>
            <a:off x="1312863" y="3825875"/>
            <a:ext cx="585288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1                          12                               3                          22</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2                          63                               1                          18 </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3                           7                                2                          17</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1                          97                               3                           87</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rPr>
              <a:t>…                          …                                …                            …</a:t>
            </a:r>
          </a:p>
        </p:txBody>
      </p:sp>
      <p:sp>
        <p:nvSpPr>
          <p:cNvPr id="104" name="Text Box 149"/>
          <p:cNvSpPr txBox="1">
            <a:spLocks noChangeArrowheads="1"/>
          </p:cNvSpPr>
          <p:nvPr/>
        </p:nvSpPr>
        <p:spPr bwMode="auto">
          <a:xfrm>
            <a:off x="1289050" y="423703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smtClean="0">
              <a:ln>
                <a:noFill/>
              </a:ln>
              <a:solidFill>
                <a:srgbClr val="000000"/>
              </a:solidFill>
              <a:effectLst/>
              <a:uLnTx/>
              <a:uFillTx/>
              <a:latin typeface="+mn-lt"/>
              <a:ea typeface="ＭＳ Ｐゴシック" charset="-128"/>
            </a:endParaRPr>
          </a:p>
        </p:txBody>
      </p:sp>
      <p:sp>
        <p:nvSpPr>
          <p:cNvPr id="105" name="Text Box 151"/>
          <p:cNvSpPr txBox="1">
            <a:spLocks noChangeArrowheads="1"/>
          </p:cNvSpPr>
          <p:nvPr/>
        </p:nvSpPr>
        <p:spPr bwMode="auto">
          <a:xfrm>
            <a:off x="255588" y="2436813"/>
            <a:ext cx="2964722" cy="82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lnSpc>
                <a:spcPct val="85000"/>
              </a:lnSpc>
              <a:spcBef>
                <a:spcPct val="0"/>
              </a:spcBef>
              <a:spcAft>
                <a:spcPct val="0"/>
              </a:spcAft>
            </a:pPr>
            <a:r>
              <a:rPr lang="en-US" altLang="en-US" sz="2800" i="1" dirty="0" smtClean="0">
                <a:solidFill>
                  <a:srgbClr val="CC0000"/>
                </a:solidFill>
                <a:latin typeface="+mn-lt"/>
              </a:rPr>
              <a:t>forwarding table in</a:t>
            </a:r>
          </a:p>
          <a:p>
            <a:pPr eaLnBrk="0" fontAlgn="base" hangingPunct="0">
              <a:lnSpc>
                <a:spcPct val="85000"/>
              </a:lnSpc>
              <a:spcBef>
                <a:spcPct val="0"/>
              </a:spcBef>
              <a:spcAft>
                <a:spcPct val="0"/>
              </a:spcAft>
            </a:pPr>
            <a:r>
              <a:rPr lang="en-US" altLang="en-US" sz="2800" i="1" dirty="0" smtClean="0">
                <a:solidFill>
                  <a:srgbClr val="CC0000"/>
                </a:solidFill>
                <a:latin typeface="+mn-lt"/>
              </a:rPr>
              <a:t>router:</a:t>
            </a:r>
          </a:p>
        </p:txBody>
      </p:sp>
      <p:sp>
        <p:nvSpPr>
          <p:cNvPr id="106" name="Text Box 152"/>
          <p:cNvSpPr txBox="1">
            <a:spLocks noChangeArrowheads="1"/>
          </p:cNvSpPr>
          <p:nvPr/>
        </p:nvSpPr>
        <p:spPr bwMode="auto">
          <a:xfrm>
            <a:off x="739775" y="5621338"/>
            <a:ext cx="7470187" cy="523220"/>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r>
              <a:rPr lang="en-US" altLang="en-US" sz="2800" i="1" dirty="0" smtClean="0">
                <a:solidFill>
                  <a:srgbClr val="CC0000"/>
                </a:solidFill>
                <a:latin typeface="+mn-lt"/>
              </a:rPr>
              <a:t>VC routers maintain connection state information</a:t>
            </a:r>
          </a:p>
        </p:txBody>
      </p:sp>
      <p:sp>
        <p:nvSpPr>
          <p:cNvPr id="107" name="Line 153"/>
          <p:cNvSpPr>
            <a:spLocks noChangeShapeType="1"/>
          </p:cNvSpPr>
          <p:nvPr/>
        </p:nvSpPr>
        <p:spPr bwMode="auto">
          <a:xfrm>
            <a:off x="612775" y="3679825"/>
            <a:ext cx="7494588"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smtClean="0">
              <a:solidFill>
                <a:srgbClr val="000000"/>
              </a:solidFill>
              <a:ea typeface="ＭＳ Ｐゴシック" charset="-128"/>
            </a:endParaRPr>
          </a:p>
        </p:txBody>
      </p:sp>
      <p:grpSp>
        <p:nvGrpSpPr>
          <p:cNvPr id="108" name="Group 154"/>
          <p:cNvGrpSpPr>
            <a:grpSpLocks/>
          </p:cNvGrpSpPr>
          <p:nvPr/>
        </p:nvGrpSpPr>
        <p:grpSpPr bwMode="auto">
          <a:xfrm>
            <a:off x="4826000" y="1403350"/>
            <a:ext cx="542925" cy="538163"/>
            <a:chOff x="-44" y="1473"/>
            <a:chExt cx="981" cy="1105"/>
          </a:xfrm>
        </p:grpSpPr>
        <p:pic>
          <p:nvPicPr>
            <p:cNvPr id="109" name="Picture 15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5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grpSp>
      <p:grpSp>
        <p:nvGrpSpPr>
          <p:cNvPr id="111" name="Group 157"/>
          <p:cNvGrpSpPr>
            <a:grpSpLocks/>
          </p:cNvGrpSpPr>
          <p:nvPr/>
        </p:nvGrpSpPr>
        <p:grpSpPr bwMode="auto">
          <a:xfrm flipH="1">
            <a:off x="8367713" y="1433513"/>
            <a:ext cx="542925" cy="538162"/>
            <a:chOff x="-44" y="1473"/>
            <a:chExt cx="981" cy="1105"/>
          </a:xfrm>
        </p:grpSpPr>
        <p:pic>
          <p:nvPicPr>
            <p:cNvPr id="112" name="Picture 15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159"/>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ea typeface="ＭＳ Ｐゴシック" charset="-128"/>
              </a:endParaRPr>
            </a:p>
          </p:txBody>
        </p:sp>
      </p:grpSp>
      <p:grpSp>
        <p:nvGrpSpPr>
          <p:cNvPr id="114" name="Group 169"/>
          <p:cNvGrpSpPr>
            <a:grpSpLocks/>
          </p:cNvGrpSpPr>
          <p:nvPr/>
        </p:nvGrpSpPr>
        <p:grpSpPr bwMode="auto">
          <a:xfrm>
            <a:off x="5864225" y="1552575"/>
            <a:ext cx="600075" cy="287338"/>
            <a:chOff x="4396" y="1245"/>
            <a:chExt cx="672" cy="248"/>
          </a:xfrm>
        </p:grpSpPr>
        <p:sp>
          <p:nvSpPr>
            <p:cNvPr id="1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sp>
          <p:nvSpPr>
            <p:cNvPr id="1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smtClean="0">
                <a:solidFill>
                  <a:srgbClr val="000000"/>
                </a:solidFill>
                <a:latin typeface="+mn-lt"/>
              </a:endParaRPr>
            </a:p>
          </p:txBody>
        </p:sp>
        <p:sp>
          <p:nvSpPr>
            <p:cNvPr id="1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grpSp>
          <p:nvGrpSpPr>
            <p:cNvPr id="118" name="Group 173"/>
            <p:cNvGrpSpPr>
              <a:grpSpLocks/>
            </p:cNvGrpSpPr>
            <p:nvPr/>
          </p:nvGrpSpPr>
          <p:grpSpPr bwMode="auto">
            <a:xfrm>
              <a:off x="4530" y="1287"/>
              <a:ext cx="377" cy="75"/>
              <a:chOff x="2468" y="1332"/>
              <a:chExt cx="310" cy="60"/>
            </a:xfrm>
          </p:grpSpPr>
          <p:sp>
            <p:nvSpPr>
              <p:cNvPr id="121"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22"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sp>
          <p:nvSpPr>
            <p:cNvPr id="119" name="Line 176"/>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20" name="Line 17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grpSp>
        <p:nvGrpSpPr>
          <p:cNvPr id="123" name="Group 178"/>
          <p:cNvGrpSpPr>
            <a:grpSpLocks/>
          </p:cNvGrpSpPr>
          <p:nvPr/>
        </p:nvGrpSpPr>
        <p:grpSpPr bwMode="auto">
          <a:xfrm>
            <a:off x="5880100" y="2209800"/>
            <a:ext cx="600075" cy="287338"/>
            <a:chOff x="4396" y="1245"/>
            <a:chExt cx="672" cy="248"/>
          </a:xfrm>
        </p:grpSpPr>
        <p:sp>
          <p:nvSpPr>
            <p:cNvPr id="12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sp>
          <p:nvSpPr>
            <p:cNvPr id="12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smtClean="0">
                <a:solidFill>
                  <a:srgbClr val="000000"/>
                </a:solidFill>
                <a:latin typeface="+mn-lt"/>
              </a:endParaRPr>
            </a:p>
          </p:txBody>
        </p:sp>
        <p:sp>
          <p:nvSpPr>
            <p:cNvPr id="12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grpSp>
          <p:nvGrpSpPr>
            <p:cNvPr id="127" name="Group 182"/>
            <p:cNvGrpSpPr>
              <a:grpSpLocks/>
            </p:cNvGrpSpPr>
            <p:nvPr/>
          </p:nvGrpSpPr>
          <p:grpSpPr bwMode="auto">
            <a:xfrm>
              <a:off x="4530" y="1287"/>
              <a:ext cx="377" cy="75"/>
              <a:chOff x="2468" y="1332"/>
              <a:chExt cx="310" cy="60"/>
            </a:xfrm>
          </p:grpSpPr>
          <p:sp>
            <p:nvSpPr>
              <p:cNvPr id="130"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31"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sp>
          <p:nvSpPr>
            <p:cNvPr id="128" name="Line 185"/>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29" name="Line 18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grpSp>
        <p:nvGrpSpPr>
          <p:cNvPr id="132" name="Group 187"/>
          <p:cNvGrpSpPr>
            <a:grpSpLocks/>
          </p:cNvGrpSpPr>
          <p:nvPr/>
        </p:nvGrpSpPr>
        <p:grpSpPr bwMode="auto">
          <a:xfrm>
            <a:off x="7188200" y="1565275"/>
            <a:ext cx="600075" cy="287338"/>
            <a:chOff x="4396" y="1245"/>
            <a:chExt cx="672" cy="248"/>
          </a:xfrm>
        </p:grpSpPr>
        <p:sp>
          <p:nvSpPr>
            <p:cNvPr id="13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sp>
          <p:nvSpPr>
            <p:cNvPr id="13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smtClean="0">
                <a:solidFill>
                  <a:srgbClr val="000000"/>
                </a:solidFill>
                <a:latin typeface="+mn-lt"/>
              </a:endParaRPr>
            </a:p>
          </p:txBody>
        </p:sp>
        <p:sp>
          <p:nvSpPr>
            <p:cNvPr id="13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grpSp>
          <p:nvGrpSpPr>
            <p:cNvPr id="136" name="Group 191"/>
            <p:cNvGrpSpPr>
              <a:grpSpLocks/>
            </p:cNvGrpSpPr>
            <p:nvPr/>
          </p:nvGrpSpPr>
          <p:grpSpPr bwMode="auto">
            <a:xfrm>
              <a:off x="4530" y="1287"/>
              <a:ext cx="377" cy="75"/>
              <a:chOff x="2468" y="1332"/>
              <a:chExt cx="310" cy="60"/>
            </a:xfrm>
          </p:grpSpPr>
          <p:sp>
            <p:nvSpPr>
              <p:cNvPr id="139" name="Freeform 1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40" name="Freeform 1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sp>
          <p:nvSpPr>
            <p:cNvPr id="137" name="Line 194"/>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38" name="Line 195"/>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grpSp>
        <p:nvGrpSpPr>
          <p:cNvPr id="141" name="Group 196"/>
          <p:cNvGrpSpPr>
            <a:grpSpLocks/>
          </p:cNvGrpSpPr>
          <p:nvPr/>
        </p:nvGrpSpPr>
        <p:grpSpPr bwMode="auto">
          <a:xfrm>
            <a:off x="7188200" y="2178050"/>
            <a:ext cx="600075" cy="287338"/>
            <a:chOff x="4396" y="1245"/>
            <a:chExt cx="672" cy="248"/>
          </a:xfrm>
        </p:grpSpPr>
        <p:sp>
          <p:nvSpPr>
            <p:cNvPr id="1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sp>
          <p:nvSpPr>
            <p:cNvPr id="1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smtClean="0">
                <a:solidFill>
                  <a:srgbClr val="000000"/>
                </a:solidFill>
                <a:latin typeface="+mn-lt"/>
              </a:endParaRPr>
            </a:p>
          </p:txBody>
        </p:sp>
        <p:sp>
          <p:nvSpPr>
            <p:cNvPr id="1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smtClean="0">
                <a:solidFill>
                  <a:srgbClr val="000000"/>
                </a:solidFill>
                <a:latin typeface="+mn-lt"/>
              </a:endParaRPr>
            </a:p>
          </p:txBody>
        </p:sp>
        <p:grpSp>
          <p:nvGrpSpPr>
            <p:cNvPr id="145" name="Group 200"/>
            <p:cNvGrpSpPr>
              <a:grpSpLocks/>
            </p:cNvGrpSpPr>
            <p:nvPr/>
          </p:nvGrpSpPr>
          <p:grpSpPr bwMode="auto">
            <a:xfrm>
              <a:off x="4530" y="1287"/>
              <a:ext cx="377" cy="75"/>
              <a:chOff x="2468" y="1332"/>
              <a:chExt cx="310" cy="60"/>
            </a:xfrm>
          </p:grpSpPr>
          <p:sp>
            <p:nvSpPr>
              <p:cNvPr id="148" name="Freeform 2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49" name="Freeform 2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sp>
          <p:nvSpPr>
            <p:cNvPr id="146" name="Line 20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sp>
          <p:nvSpPr>
            <p:cNvPr id="147" name="Line 20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smtClean="0">
                <a:solidFill>
                  <a:srgbClr val="000000"/>
                </a:solidFill>
                <a:ea typeface="ＭＳ Ｐゴシック" charset="-128"/>
              </a:endParaRPr>
            </a:p>
          </p:txBody>
        </p:sp>
      </p:grpSp>
    </p:spTree>
    <p:extLst>
      <p:ext uri="{BB962C8B-B14F-4D97-AF65-F5344CB8AC3E}">
        <p14:creationId xmlns:p14="http://schemas.microsoft.com/office/powerpoint/2010/main" val="100828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Circuit Setup</a:t>
            </a:r>
            <a:endParaRPr lang="en-US" dirty="0"/>
          </a:p>
        </p:txBody>
      </p:sp>
      <p:sp>
        <p:nvSpPr>
          <p:cNvPr id="3" name="Content Placeholder 2"/>
          <p:cNvSpPr>
            <a:spLocks noGrp="1"/>
          </p:cNvSpPr>
          <p:nvPr>
            <p:ph idx="1"/>
          </p:nvPr>
        </p:nvSpPr>
        <p:spPr/>
        <p:txBody>
          <a:bodyPr/>
          <a:lstStyle/>
          <a:p>
            <a:pPr marL="0" lvl="0" indent="0">
              <a:buNone/>
            </a:pPr>
            <a:r>
              <a:rPr lang="en-IN" dirty="0"/>
              <a:t>There are three identifiable phases in a virtual circuit:</a:t>
            </a:r>
            <a:endParaRPr lang="en-GB" dirty="0"/>
          </a:p>
          <a:p>
            <a:pPr marL="457200" indent="-457200">
              <a:buFont typeface="+mj-lt"/>
              <a:buAutoNum type="arabicPeriod"/>
            </a:pPr>
            <a:r>
              <a:rPr lang="en-IN" b="1" dirty="0"/>
              <a:t>VC </a:t>
            </a:r>
            <a:r>
              <a:rPr lang="en-IN" b="1" dirty="0" smtClean="0"/>
              <a:t>setup</a:t>
            </a:r>
          </a:p>
          <a:p>
            <a:pPr marL="457200" indent="-457200">
              <a:buFont typeface="+mj-lt"/>
              <a:buAutoNum type="arabicPeriod"/>
            </a:pPr>
            <a:r>
              <a:rPr lang="en-IN" b="1" dirty="0" smtClean="0"/>
              <a:t>Data transfer</a:t>
            </a:r>
          </a:p>
          <a:p>
            <a:pPr marL="457200" indent="-457200">
              <a:buFont typeface="+mj-lt"/>
              <a:buAutoNum type="arabicPeriod"/>
            </a:pPr>
            <a:r>
              <a:rPr lang="en-IN" b="1" dirty="0" smtClean="0"/>
              <a:t>VC teardown</a:t>
            </a:r>
          </a:p>
          <a:p>
            <a:pPr lvl="1"/>
            <a:endParaRPr lang="en-GB" dirty="0"/>
          </a:p>
          <a:p>
            <a:pPr lvl="1"/>
            <a:endParaRPr lang="en-US" dirty="0"/>
          </a:p>
        </p:txBody>
      </p:sp>
      <p:grpSp>
        <p:nvGrpSpPr>
          <p:cNvPr id="132" name="Group 669"/>
          <p:cNvGrpSpPr>
            <a:grpSpLocks/>
          </p:cNvGrpSpPr>
          <p:nvPr/>
        </p:nvGrpSpPr>
        <p:grpSpPr bwMode="auto">
          <a:xfrm>
            <a:off x="6865938" y="3735388"/>
            <a:ext cx="2006600" cy="2416175"/>
            <a:chOff x="4325" y="2353"/>
            <a:chExt cx="1264" cy="1522"/>
          </a:xfrm>
        </p:grpSpPr>
        <p:sp>
          <p:nvSpPr>
            <p:cNvPr id="133" name="Freeform 552"/>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34" name="Group 553"/>
            <p:cNvGrpSpPr>
              <a:grpSpLocks/>
            </p:cNvGrpSpPr>
            <p:nvPr/>
          </p:nvGrpSpPr>
          <p:grpSpPr bwMode="auto">
            <a:xfrm>
              <a:off x="4325" y="3402"/>
              <a:ext cx="454" cy="473"/>
              <a:chOff x="-44" y="1473"/>
              <a:chExt cx="981" cy="1105"/>
            </a:xfrm>
          </p:grpSpPr>
          <p:pic>
            <p:nvPicPr>
              <p:cNvPr id="143" name="Picture 55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Freeform 555"/>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5" name="Rectangle 539"/>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6" name="Rectangle 540"/>
            <p:cNvSpPr>
              <a:spLocks noChangeArrowheads="1"/>
            </p:cNvSpPr>
            <p:nvPr/>
          </p:nvSpPr>
          <p:spPr bwMode="auto">
            <a:xfrm>
              <a:off x="4679" y="2382"/>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7" name="Rectangle 541"/>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 name="Text Box 542"/>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physical</a:t>
              </a:r>
            </a:p>
          </p:txBody>
        </p:sp>
        <p:sp>
          <p:nvSpPr>
            <p:cNvPr id="139" name="Line 543"/>
            <p:cNvSpPr>
              <a:spLocks noChangeShapeType="1"/>
            </p:cNvSpPr>
            <p:nvPr/>
          </p:nvSpPr>
          <p:spPr bwMode="auto">
            <a:xfrm>
              <a:off x="4678" y="278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0" name="Line 544"/>
            <p:cNvSpPr>
              <a:spLocks noChangeShapeType="1"/>
            </p:cNvSpPr>
            <p:nvPr/>
          </p:nvSpPr>
          <p:spPr bwMode="auto">
            <a:xfrm>
              <a:off x="4678" y="2976"/>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 name="Line 545"/>
            <p:cNvSpPr>
              <a:spLocks noChangeShapeType="1"/>
            </p:cNvSpPr>
            <p:nvPr/>
          </p:nvSpPr>
          <p:spPr bwMode="auto">
            <a:xfrm>
              <a:off x="4676" y="316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 name="Line 546"/>
            <p:cNvSpPr>
              <a:spLocks noChangeShapeType="1"/>
            </p:cNvSpPr>
            <p:nvPr/>
          </p:nvSpPr>
          <p:spPr bwMode="auto">
            <a:xfrm>
              <a:off x="4678" y="258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5" name="Freeform 7"/>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46" name="Group 667"/>
          <p:cNvGrpSpPr>
            <a:grpSpLocks/>
          </p:cNvGrpSpPr>
          <p:nvPr/>
        </p:nvGrpSpPr>
        <p:grpSpPr bwMode="auto">
          <a:xfrm>
            <a:off x="3486150" y="5016500"/>
            <a:ext cx="2606675" cy="658813"/>
            <a:chOff x="959" y="3814"/>
            <a:chExt cx="1642" cy="415"/>
          </a:xfrm>
        </p:grpSpPr>
        <p:grpSp>
          <p:nvGrpSpPr>
            <p:cNvPr id="147" name="Group 640"/>
            <p:cNvGrpSpPr>
              <a:grpSpLocks/>
            </p:cNvGrpSpPr>
            <p:nvPr/>
          </p:nvGrpSpPr>
          <p:grpSpPr bwMode="auto">
            <a:xfrm>
              <a:off x="2223" y="3814"/>
              <a:ext cx="378" cy="181"/>
              <a:chOff x="4396" y="1245"/>
              <a:chExt cx="672" cy="248"/>
            </a:xfrm>
          </p:grpSpPr>
          <p:sp>
            <p:nvSpPr>
              <p:cNvPr id="1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69" name="Group 644"/>
              <p:cNvGrpSpPr>
                <a:grpSpLocks/>
              </p:cNvGrpSpPr>
              <p:nvPr/>
            </p:nvGrpSpPr>
            <p:grpSpPr bwMode="auto">
              <a:xfrm>
                <a:off x="4530" y="1287"/>
                <a:ext cx="377" cy="75"/>
                <a:chOff x="2468" y="1332"/>
                <a:chExt cx="310" cy="60"/>
              </a:xfrm>
            </p:grpSpPr>
            <p:sp>
              <p:nvSpPr>
                <p:cNvPr id="172" name="Freeform 6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3" name="Freeform 6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70" name="Line 647"/>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1" name="Line 64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48" name="Group 649"/>
            <p:cNvGrpSpPr>
              <a:grpSpLocks/>
            </p:cNvGrpSpPr>
            <p:nvPr/>
          </p:nvGrpSpPr>
          <p:grpSpPr bwMode="auto">
            <a:xfrm>
              <a:off x="1559" y="4048"/>
              <a:ext cx="378" cy="181"/>
              <a:chOff x="4396" y="1245"/>
              <a:chExt cx="672" cy="248"/>
            </a:xfrm>
          </p:grpSpPr>
          <p:sp>
            <p:nvSpPr>
              <p:cNvPr id="15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5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6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61" name="Group 653"/>
              <p:cNvGrpSpPr>
                <a:grpSpLocks/>
              </p:cNvGrpSpPr>
              <p:nvPr/>
            </p:nvGrpSpPr>
            <p:grpSpPr bwMode="auto">
              <a:xfrm>
                <a:off x="4530" y="1287"/>
                <a:ext cx="377" cy="75"/>
                <a:chOff x="2468" y="1332"/>
                <a:chExt cx="310" cy="60"/>
              </a:xfrm>
            </p:grpSpPr>
            <p:sp>
              <p:nvSpPr>
                <p:cNvPr id="164" name="Freeform 6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5" name="Freeform 6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62" name="Line 656"/>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3" name="Line 65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49" name="Group 658"/>
            <p:cNvGrpSpPr>
              <a:grpSpLocks/>
            </p:cNvGrpSpPr>
            <p:nvPr/>
          </p:nvGrpSpPr>
          <p:grpSpPr bwMode="auto">
            <a:xfrm>
              <a:off x="959" y="3816"/>
              <a:ext cx="378" cy="181"/>
              <a:chOff x="4396" y="1245"/>
              <a:chExt cx="672" cy="248"/>
            </a:xfrm>
          </p:grpSpPr>
          <p:sp>
            <p:nvSpPr>
              <p:cNvPr id="1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53" name="Group 662"/>
              <p:cNvGrpSpPr>
                <a:grpSpLocks/>
              </p:cNvGrpSpPr>
              <p:nvPr/>
            </p:nvGrpSpPr>
            <p:grpSpPr bwMode="auto">
              <a:xfrm>
                <a:off x="4530" y="1287"/>
                <a:ext cx="377" cy="75"/>
                <a:chOff x="2468" y="1332"/>
                <a:chExt cx="310" cy="60"/>
              </a:xfrm>
            </p:grpSpPr>
            <p:sp>
              <p:nvSpPr>
                <p:cNvPr id="156" name="Freeform 6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57" name="Freeform 6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54" name="Line 665"/>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55" name="Line 66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grpSp>
        <p:nvGrpSpPr>
          <p:cNvPr id="174" name="Group 611"/>
          <p:cNvGrpSpPr>
            <a:grpSpLocks/>
          </p:cNvGrpSpPr>
          <p:nvPr/>
        </p:nvGrpSpPr>
        <p:grpSpPr bwMode="auto">
          <a:xfrm>
            <a:off x="3489325" y="5014913"/>
            <a:ext cx="2603500" cy="661987"/>
            <a:chOff x="960" y="3814"/>
            <a:chExt cx="1640" cy="417"/>
          </a:xfrm>
        </p:grpSpPr>
        <p:grpSp>
          <p:nvGrpSpPr>
            <p:cNvPr id="175" name="Group 592"/>
            <p:cNvGrpSpPr>
              <a:grpSpLocks/>
            </p:cNvGrpSpPr>
            <p:nvPr/>
          </p:nvGrpSpPr>
          <p:grpSpPr bwMode="auto">
            <a:xfrm>
              <a:off x="960" y="3817"/>
              <a:ext cx="378" cy="181"/>
              <a:chOff x="2758" y="3803"/>
              <a:chExt cx="378" cy="181"/>
            </a:xfrm>
          </p:grpSpPr>
          <p:sp>
            <p:nvSpPr>
              <p:cNvPr id="194"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95"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96"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97" name="Group 587"/>
              <p:cNvGrpSpPr>
                <a:grpSpLocks/>
              </p:cNvGrpSpPr>
              <p:nvPr/>
            </p:nvGrpSpPr>
            <p:grpSpPr bwMode="auto">
              <a:xfrm>
                <a:off x="2833" y="3834"/>
                <a:ext cx="212" cy="54"/>
                <a:chOff x="2468" y="1332"/>
                <a:chExt cx="310" cy="60"/>
              </a:xfrm>
            </p:grpSpPr>
            <p:sp>
              <p:nvSpPr>
                <p:cNvPr id="200" name="Freeform 5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01" name="Freeform 5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98" name="Line 590"/>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9" name="Line 591"/>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76" name="Group 593"/>
            <p:cNvGrpSpPr>
              <a:grpSpLocks/>
            </p:cNvGrpSpPr>
            <p:nvPr/>
          </p:nvGrpSpPr>
          <p:grpSpPr bwMode="auto">
            <a:xfrm>
              <a:off x="2222" y="3814"/>
              <a:ext cx="378" cy="181"/>
              <a:chOff x="2758" y="3803"/>
              <a:chExt cx="378" cy="181"/>
            </a:xfrm>
          </p:grpSpPr>
          <p:sp>
            <p:nvSpPr>
              <p:cNvPr id="186"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87"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88"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89" name="Group 597"/>
              <p:cNvGrpSpPr>
                <a:grpSpLocks/>
              </p:cNvGrpSpPr>
              <p:nvPr/>
            </p:nvGrpSpPr>
            <p:grpSpPr bwMode="auto">
              <a:xfrm>
                <a:off x="2833" y="3834"/>
                <a:ext cx="212" cy="54"/>
                <a:chOff x="2468" y="1332"/>
                <a:chExt cx="310" cy="60"/>
              </a:xfrm>
            </p:grpSpPr>
            <p:sp>
              <p:nvSpPr>
                <p:cNvPr id="192" name="Freeform 5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3" name="Freeform 5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90" name="Line 600"/>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1" name="Line 601"/>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77" name="Group 602"/>
            <p:cNvGrpSpPr>
              <a:grpSpLocks/>
            </p:cNvGrpSpPr>
            <p:nvPr/>
          </p:nvGrpSpPr>
          <p:grpSpPr bwMode="auto">
            <a:xfrm>
              <a:off x="1559" y="4050"/>
              <a:ext cx="378" cy="181"/>
              <a:chOff x="2758" y="3803"/>
              <a:chExt cx="378" cy="181"/>
            </a:xfrm>
          </p:grpSpPr>
          <p:sp>
            <p:nvSpPr>
              <p:cNvPr id="178"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79"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80"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81" name="Group 606"/>
              <p:cNvGrpSpPr>
                <a:grpSpLocks/>
              </p:cNvGrpSpPr>
              <p:nvPr/>
            </p:nvGrpSpPr>
            <p:grpSpPr bwMode="auto">
              <a:xfrm>
                <a:off x="2833" y="3834"/>
                <a:ext cx="212" cy="54"/>
                <a:chOff x="2468" y="1332"/>
                <a:chExt cx="310" cy="60"/>
              </a:xfrm>
            </p:grpSpPr>
            <p:sp>
              <p:nvSpPr>
                <p:cNvPr id="184" name="Freeform 6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85" name="Freeform 6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82" name="Line 609"/>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83" name="Line 610"/>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sp>
        <p:nvSpPr>
          <p:cNvPr id="202" name="Line 101"/>
          <p:cNvSpPr>
            <a:spLocks noChangeShapeType="1"/>
          </p:cNvSpPr>
          <p:nvPr/>
        </p:nvSpPr>
        <p:spPr bwMode="auto">
          <a:xfrm rot="5400000" flipV="1">
            <a:off x="2725738" y="4348162"/>
            <a:ext cx="6350" cy="157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3" name="Freeform 107"/>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4" name="Freeform 420"/>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5" name="Freeform 421"/>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6" name="Freeform 422"/>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7" name="Freeform 423"/>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8" name="Freeform 424"/>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9" name="Freeform 425"/>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0" name="Line 439"/>
          <p:cNvSpPr>
            <a:spLocks noChangeShapeType="1"/>
          </p:cNvSpPr>
          <p:nvPr/>
        </p:nvSpPr>
        <p:spPr bwMode="auto">
          <a:xfrm rot="16200000" flipH="1" flipV="1">
            <a:off x="6745288" y="4548187"/>
            <a:ext cx="0" cy="13620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1" name="Text Box 449"/>
          <p:cNvSpPr txBox="1">
            <a:spLocks noChangeArrowheads="1"/>
          </p:cNvSpPr>
          <p:nvPr/>
        </p:nvSpPr>
        <p:spPr bwMode="auto">
          <a:xfrm>
            <a:off x="2062163" y="4470400"/>
            <a:ext cx="1400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CC0000"/>
                </a:solidFill>
                <a:latin typeface="Gill Sans MT" charset="0"/>
              </a:rPr>
              <a:t>1. initiate call</a:t>
            </a:r>
            <a:endParaRPr lang="en-US" altLang="en-US" smtClean="0">
              <a:solidFill>
                <a:srgbClr val="CC0000"/>
              </a:solidFill>
              <a:latin typeface="Gill Sans MT" charset="0"/>
            </a:endParaRPr>
          </a:p>
        </p:txBody>
      </p:sp>
      <p:sp>
        <p:nvSpPr>
          <p:cNvPr id="212" name="Freeform 451"/>
          <p:cNvSpPr>
            <a:spLocks/>
          </p:cNvSpPr>
          <p:nvPr/>
        </p:nvSpPr>
        <p:spPr bwMode="auto">
          <a:xfrm>
            <a:off x="2057400" y="4822825"/>
            <a:ext cx="5305425"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3" name="Text Box 452"/>
          <p:cNvSpPr txBox="1">
            <a:spLocks noChangeArrowheads="1"/>
          </p:cNvSpPr>
          <p:nvPr/>
        </p:nvSpPr>
        <p:spPr bwMode="auto">
          <a:xfrm>
            <a:off x="5734050" y="4537075"/>
            <a:ext cx="160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CC0000"/>
                </a:solidFill>
                <a:latin typeface="Gill Sans MT" charset="0"/>
              </a:rPr>
              <a:t>2. incoming call</a:t>
            </a:r>
            <a:endParaRPr lang="en-US" altLang="en-US" smtClean="0">
              <a:solidFill>
                <a:srgbClr val="CC0000"/>
              </a:solidFill>
              <a:latin typeface="Gill Sans MT" charset="0"/>
            </a:endParaRPr>
          </a:p>
        </p:txBody>
      </p:sp>
      <p:sp>
        <p:nvSpPr>
          <p:cNvPr id="214" name="Text Box 453"/>
          <p:cNvSpPr txBox="1">
            <a:spLocks noChangeArrowheads="1"/>
          </p:cNvSpPr>
          <p:nvPr/>
        </p:nvSpPr>
        <p:spPr bwMode="auto">
          <a:xfrm>
            <a:off x="5899150" y="42037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CC0000"/>
                </a:solidFill>
                <a:latin typeface="Gill Sans MT" charset="0"/>
              </a:rPr>
              <a:t>3. accept call</a:t>
            </a:r>
            <a:endParaRPr lang="en-US" altLang="en-US" smtClean="0">
              <a:solidFill>
                <a:srgbClr val="CC0000"/>
              </a:solidFill>
              <a:latin typeface="Gill Sans MT" charset="0"/>
            </a:endParaRPr>
          </a:p>
        </p:txBody>
      </p:sp>
      <p:sp>
        <p:nvSpPr>
          <p:cNvPr id="215" name="Freeform 454"/>
          <p:cNvSpPr>
            <a:spLocks/>
          </p:cNvSpPr>
          <p:nvPr/>
        </p:nvSpPr>
        <p:spPr bwMode="auto">
          <a:xfrm>
            <a:off x="2173288" y="4470400"/>
            <a:ext cx="5057775"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6" name="Text Box 455"/>
          <p:cNvSpPr txBox="1">
            <a:spLocks noChangeArrowheads="1"/>
          </p:cNvSpPr>
          <p:nvPr/>
        </p:nvSpPr>
        <p:spPr bwMode="auto">
          <a:xfrm>
            <a:off x="2012950" y="4184650"/>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CC0000"/>
                </a:solidFill>
                <a:latin typeface="Gill Sans MT" charset="0"/>
              </a:rPr>
              <a:t>4. call connected</a:t>
            </a:r>
            <a:endParaRPr lang="en-US" altLang="en-US" smtClean="0">
              <a:solidFill>
                <a:srgbClr val="CC0000"/>
              </a:solidFill>
              <a:latin typeface="Gill Sans MT" charset="0"/>
            </a:endParaRPr>
          </a:p>
        </p:txBody>
      </p:sp>
      <p:sp>
        <p:nvSpPr>
          <p:cNvPr id="217" name="Text Box 456"/>
          <p:cNvSpPr txBox="1">
            <a:spLocks noChangeArrowheads="1"/>
          </p:cNvSpPr>
          <p:nvPr/>
        </p:nvSpPr>
        <p:spPr bwMode="auto">
          <a:xfrm>
            <a:off x="2084388" y="3879850"/>
            <a:ext cx="18970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000099"/>
                </a:solidFill>
                <a:latin typeface="Gill Sans MT" charset="0"/>
              </a:rPr>
              <a:t>5. data flow begins</a:t>
            </a:r>
            <a:endParaRPr lang="en-US" altLang="en-US" smtClean="0">
              <a:solidFill>
                <a:srgbClr val="000099"/>
              </a:solidFill>
              <a:latin typeface="Gill Sans MT" charset="0"/>
            </a:endParaRPr>
          </a:p>
        </p:txBody>
      </p:sp>
      <p:sp>
        <p:nvSpPr>
          <p:cNvPr id="218" name="Text Box 457"/>
          <p:cNvSpPr txBox="1">
            <a:spLocks noChangeArrowheads="1"/>
          </p:cNvSpPr>
          <p:nvPr/>
        </p:nvSpPr>
        <p:spPr bwMode="auto">
          <a:xfrm>
            <a:off x="5740400" y="3832225"/>
            <a:ext cx="1531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smtClean="0">
                <a:solidFill>
                  <a:srgbClr val="000099"/>
                </a:solidFill>
                <a:latin typeface="Gill Sans MT" charset="0"/>
              </a:rPr>
              <a:t>6. receive data</a:t>
            </a:r>
            <a:endParaRPr lang="en-US" altLang="en-US" smtClean="0">
              <a:solidFill>
                <a:srgbClr val="000099"/>
              </a:solidFill>
              <a:latin typeface="Gill Sans MT" charset="0"/>
            </a:endParaRPr>
          </a:p>
        </p:txBody>
      </p:sp>
      <p:sp>
        <p:nvSpPr>
          <p:cNvPr id="219" name="Freeform 458"/>
          <p:cNvSpPr>
            <a:spLocks/>
          </p:cNvSpPr>
          <p:nvPr/>
        </p:nvSpPr>
        <p:spPr bwMode="auto">
          <a:xfrm>
            <a:off x="2228850" y="4146550"/>
            <a:ext cx="489585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220" name="Group 668"/>
          <p:cNvGrpSpPr>
            <a:grpSpLocks/>
          </p:cNvGrpSpPr>
          <p:nvPr/>
        </p:nvGrpSpPr>
        <p:grpSpPr bwMode="auto">
          <a:xfrm>
            <a:off x="0" y="3627438"/>
            <a:ext cx="2039938" cy="2427287"/>
            <a:chOff x="0" y="2285"/>
            <a:chExt cx="1285" cy="1529"/>
          </a:xfrm>
        </p:grpSpPr>
        <p:sp>
          <p:nvSpPr>
            <p:cNvPr id="221" name="Freeform 551"/>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2" name="Rectangle 403"/>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3" name="Rectangle 404"/>
            <p:cNvSpPr>
              <a:spLocks noChangeArrowheads="1"/>
            </p:cNvSpPr>
            <p:nvPr/>
          </p:nvSpPr>
          <p:spPr bwMode="auto">
            <a:xfrm>
              <a:off x="375" y="2314"/>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4" name="Rectangle 405"/>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5" name="Text Box 406"/>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physical</a:t>
              </a:r>
            </a:p>
          </p:txBody>
        </p:sp>
        <p:sp>
          <p:nvSpPr>
            <p:cNvPr id="226" name="Line 533"/>
            <p:cNvSpPr>
              <a:spLocks noChangeShapeType="1"/>
            </p:cNvSpPr>
            <p:nvPr/>
          </p:nvSpPr>
          <p:spPr bwMode="auto">
            <a:xfrm>
              <a:off x="374" y="2714"/>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7" name="Line 534"/>
            <p:cNvSpPr>
              <a:spLocks noChangeShapeType="1"/>
            </p:cNvSpPr>
            <p:nvPr/>
          </p:nvSpPr>
          <p:spPr bwMode="auto">
            <a:xfrm>
              <a:off x="374" y="290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8" name="Line 535"/>
            <p:cNvSpPr>
              <a:spLocks noChangeShapeType="1"/>
            </p:cNvSpPr>
            <p:nvPr/>
          </p:nvSpPr>
          <p:spPr bwMode="auto">
            <a:xfrm>
              <a:off x="372" y="309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9" name="Line 536"/>
            <p:cNvSpPr>
              <a:spLocks noChangeShapeType="1"/>
            </p:cNvSpPr>
            <p:nvPr/>
          </p:nvSpPr>
          <p:spPr bwMode="auto">
            <a:xfrm>
              <a:off x="374" y="252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30" name="Group 548"/>
            <p:cNvGrpSpPr>
              <a:grpSpLocks/>
            </p:cNvGrpSpPr>
            <p:nvPr/>
          </p:nvGrpSpPr>
          <p:grpSpPr bwMode="auto">
            <a:xfrm>
              <a:off x="0" y="3341"/>
              <a:ext cx="454" cy="473"/>
              <a:chOff x="-44" y="1473"/>
              <a:chExt cx="981" cy="1105"/>
            </a:xfrm>
          </p:grpSpPr>
          <p:pic>
            <p:nvPicPr>
              <p:cNvPr id="231" name="Picture 54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55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233" name="Group 556"/>
          <p:cNvGrpSpPr>
            <a:grpSpLocks/>
          </p:cNvGrpSpPr>
          <p:nvPr/>
        </p:nvGrpSpPr>
        <p:grpSpPr bwMode="auto">
          <a:xfrm>
            <a:off x="4479925" y="4721225"/>
            <a:ext cx="600075" cy="287338"/>
            <a:chOff x="4396" y="1245"/>
            <a:chExt cx="672" cy="248"/>
          </a:xfrm>
        </p:grpSpPr>
        <p:sp>
          <p:nvSpPr>
            <p:cNvPr id="2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2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2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237" name="Group 560"/>
            <p:cNvGrpSpPr>
              <a:grpSpLocks/>
            </p:cNvGrpSpPr>
            <p:nvPr/>
          </p:nvGrpSpPr>
          <p:grpSpPr bwMode="auto">
            <a:xfrm>
              <a:off x="4530" y="1287"/>
              <a:ext cx="377" cy="75"/>
              <a:chOff x="2468" y="1332"/>
              <a:chExt cx="310" cy="60"/>
            </a:xfrm>
          </p:grpSpPr>
          <p:sp>
            <p:nvSpPr>
              <p:cNvPr id="240" name="Freeform 5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41" name="Freeform 5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38" name="Line 56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39" name="Line 56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242" name="Group 565"/>
          <p:cNvGrpSpPr>
            <a:grpSpLocks/>
          </p:cNvGrpSpPr>
          <p:nvPr/>
        </p:nvGrpSpPr>
        <p:grpSpPr bwMode="auto">
          <a:xfrm>
            <a:off x="5033963" y="5721350"/>
            <a:ext cx="600075" cy="287338"/>
            <a:chOff x="4396" y="1245"/>
            <a:chExt cx="672" cy="248"/>
          </a:xfrm>
        </p:grpSpPr>
        <p:sp>
          <p:nvSpPr>
            <p:cNvPr id="24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24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24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246" name="Group 569"/>
            <p:cNvGrpSpPr>
              <a:grpSpLocks/>
            </p:cNvGrpSpPr>
            <p:nvPr/>
          </p:nvGrpSpPr>
          <p:grpSpPr bwMode="auto">
            <a:xfrm>
              <a:off x="4530" y="1287"/>
              <a:ext cx="377" cy="75"/>
              <a:chOff x="2468" y="1332"/>
              <a:chExt cx="310" cy="60"/>
            </a:xfrm>
          </p:grpSpPr>
          <p:sp>
            <p:nvSpPr>
              <p:cNvPr id="249" name="Freeform 5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0" name="Freeform 5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47" name="Line 572"/>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48" name="Line 573"/>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251" name="Group 574"/>
          <p:cNvGrpSpPr>
            <a:grpSpLocks/>
          </p:cNvGrpSpPr>
          <p:nvPr/>
        </p:nvGrpSpPr>
        <p:grpSpPr bwMode="auto">
          <a:xfrm>
            <a:off x="3814763" y="5673725"/>
            <a:ext cx="600075" cy="287338"/>
            <a:chOff x="4396" y="1245"/>
            <a:chExt cx="672" cy="248"/>
          </a:xfrm>
        </p:grpSpPr>
        <p:sp>
          <p:nvSpPr>
            <p:cNvPr id="25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25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25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255" name="Group 578"/>
            <p:cNvGrpSpPr>
              <a:grpSpLocks/>
            </p:cNvGrpSpPr>
            <p:nvPr/>
          </p:nvGrpSpPr>
          <p:grpSpPr bwMode="auto">
            <a:xfrm>
              <a:off x="4530" y="1287"/>
              <a:ext cx="377" cy="75"/>
              <a:chOff x="2468" y="1332"/>
              <a:chExt cx="310" cy="60"/>
            </a:xfrm>
          </p:grpSpPr>
          <p:sp>
            <p:nvSpPr>
              <p:cNvPr id="258" name="Freeform 5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9" name="Freeform 5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56" name="Line 581"/>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7" name="Line 582"/>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Tree>
    <p:extLst>
      <p:ext uri="{BB962C8B-B14F-4D97-AF65-F5344CB8AC3E}">
        <p14:creationId xmlns:p14="http://schemas.microsoft.com/office/powerpoint/2010/main" val="1700581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2"/>
                                        </p:tgtEl>
                                        <p:attrNameLst>
                                          <p:attrName>style.visibility</p:attrName>
                                        </p:attrNameLst>
                                      </p:cBhvr>
                                      <p:to>
                                        <p:strVal val="visible"/>
                                      </p:to>
                                    </p:set>
                                    <p:animEffect transition="in" filter="wipe(left)">
                                      <p:cBhvr>
                                        <p:cTn id="11" dur="1000"/>
                                        <p:tgtEl>
                                          <p:spTgt spid="212"/>
                                        </p:tgtEl>
                                      </p:cBhvr>
                                    </p:animEffect>
                                  </p:childTnLst>
                                </p:cTn>
                              </p:par>
                            </p:childTnLst>
                          </p:cTn>
                        </p:par>
                        <p:par>
                          <p:cTn id="12" fill="hold">
                            <p:stCondLst>
                              <p:cond delay="1500"/>
                            </p:stCondLst>
                            <p:childTnLst>
                              <p:par>
                                <p:cTn id="13" presetID="9" presetClass="entr" presetSubtype="0" fill="hold" grpId="0" nodeType="afterEffect">
                                  <p:stCondLst>
                                    <p:cond delay="0"/>
                                  </p:stCondLst>
                                  <p:childTnLst>
                                    <p:set>
                                      <p:cBhvr>
                                        <p:cTn id="14" dur="1" fill="hold">
                                          <p:stCondLst>
                                            <p:cond delay="0"/>
                                          </p:stCondLst>
                                        </p:cTn>
                                        <p:tgtEl>
                                          <p:spTgt spid="213"/>
                                        </p:tgtEl>
                                        <p:attrNameLst>
                                          <p:attrName>style.visibility</p:attrName>
                                        </p:attrNameLst>
                                      </p:cBhvr>
                                      <p:to>
                                        <p:strVal val="visible"/>
                                      </p:to>
                                    </p:set>
                                    <p:animEffect transition="in" filter="dissolve">
                                      <p:cBhvr>
                                        <p:cTn id="15" dur="500"/>
                                        <p:tgtEl>
                                          <p:spTgt spid="21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14"/>
                                        </p:tgtEl>
                                        <p:attrNameLst>
                                          <p:attrName>style.visibility</p:attrName>
                                        </p:attrNameLst>
                                      </p:cBhvr>
                                      <p:to>
                                        <p:strVal val="visible"/>
                                      </p:to>
                                    </p:set>
                                    <p:animEffect transition="in" filter="dissolve">
                                      <p:cBhvr>
                                        <p:cTn id="20" dur="500"/>
                                        <p:tgtEl>
                                          <p:spTgt spid="214"/>
                                        </p:tgtEl>
                                      </p:cBhvr>
                                    </p:animEffect>
                                  </p:childTnLst>
                                </p:cTn>
                              </p:par>
                            </p:childTnLst>
                          </p:cTn>
                        </p:par>
                        <p:par>
                          <p:cTn id="21" fill="hold">
                            <p:stCondLst>
                              <p:cond delay="500"/>
                            </p:stCondLst>
                            <p:childTnLst>
                              <p:par>
                                <p:cTn id="22" presetID="22" presetClass="entr" presetSubtype="2" fill="hold" grpId="0" nodeType="after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wipe(right)">
                                      <p:cBhvr>
                                        <p:cTn id="24" dur="1000"/>
                                        <p:tgtEl>
                                          <p:spTgt spid="215"/>
                                        </p:tgtEl>
                                      </p:cBhvr>
                                    </p:animEffect>
                                  </p:childTnLst>
                                </p:cTn>
                              </p:par>
                            </p:childTnLst>
                          </p:cTn>
                        </p:par>
                        <p:par>
                          <p:cTn id="25" fill="hold">
                            <p:stCondLst>
                              <p:cond delay="1500"/>
                            </p:stCondLst>
                            <p:childTnLst>
                              <p:par>
                                <p:cTn id="26" presetID="9" presetClass="entr" presetSubtype="0" fill="hold" grpId="0" nodeType="afterEffect">
                                  <p:stCondLst>
                                    <p:cond delay="0"/>
                                  </p:stCondLst>
                                  <p:childTnLst>
                                    <p:set>
                                      <p:cBhvr>
                                        <p:cTn id="27" dur="1" fill="hold">
                                          <p:stCondLst>
                                            <p:cond delay="0"/>
                                          </p:stCondLst>
                                        </p:cTn>
                                        <p:tgtEl>
                                          <p:spTgt spid="216"/>
                                        </p:tgtEl>
                                        <p:attrNameLst>
                                          <p:attrName>style.visibility</p:attrName>
                                        </p:attrNameLst>
                                      </p:cBhvr>
                                      <p:to>
                                        <p:strVal val="visible"/>
                                      </p:to>
                                    </p:set>
                                    <p:animEffect transition="in" filter="dissolve">
                                      <p:cBhvr>
                                        <p:cTn id="28" dur="500"/>
                                        <p:tgtEl>
                                          <p:spTgt spid="21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dissolve">
                                      <p:cBhvr>
                                        <p:cTn id="33" dur="500"/>
                                        <p:tgtEl>
                                          <p:spTgt spid="217"/>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19"/>
                                        </p:tgtEl>
                                        <p:attrNameLst>
                                          <p:attrName>style.visibility</p:attrName>
                                        </p:attrNameLst>
                                      </p:cBhvr>
                                      <p:to>
                                        <p:strVal val="visible"/>
                                      </p:to>
                                    </p:set>
                                    <p:animEffect transition="in" filter="wipe(left)">
                                      <p:cBhvr>
                                        <p:cTn id="37" dur="1000"/>
                                        <p:tgtEl>
                                          <p:spTgt spid="219"/>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18"/>
                                        </p:tgtEl>
                                        <p:attrNameLst>
                                          <p:attrName>style.visibility</p:attrName>
                                        </p:attrNameLst>
                                      </p:cBhvr>
                                      <p:to>
                                        <p:strVal val="visible"/>
                                      </p:to>
                                    </p:set>
                                    <p:animEffect transition="in" filter="dissolve">
                                      <p:cBhvr>
                                        <p:cTn id="41"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utoUpdateAnimBg="0"/>
      <p:bldP spid="212" grpId="0" animBg="1"/>
      <p:bldP spid="213" grpId="0" autoUpdateAnimBg="0"/>
      <p:bldP spid="214" grpId="0" autoUpdateAnimBg="0"/>
      <p:bldP spid="215" grpId="0" animBg="1"/>
      <p:bldP spid="216" grpId="0" autoUpdateAnimBg="0"/>
      <p:bldP spid="217" grpId="0" autoUpdateAnimBg="0"/>
      <p:bldP spid="218" grpId="0" autoUpdateAnimBg="0"/>
      <p:bldP spid="21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Datagram Network </a:t>
            </a:r>
          </a:p>
        </p:txBody>
      </p:sp>
      <p:sp>
        <p:nvSpPr>
          <p:cNvPr id="3" name="Content Placeholder 2"/>
          <p:cNvSpPr>
            <a:spLocks noGrp="1"/>
          </p:cNvSpPr>
          <p:nvPr>
            <p:ph idx="1"/>
          </p:nvPr>
        </p:nvSpPr>
        <p:spPr/>
        <p:txBody>
          <a:bodyPr/>
          <a:lstStyle/>
          <a:p>
            <a:pPr lvl="0" algn="just"/>
            <a:r>
              <a:rPr lang="en-IN" dirty="0"/>
              <a:t>In </a:t>
            </a:r>
            <a:r>
              <a:rPr lang="en-IN" dirty="0" smtClean="0"/>
              <a:t>connectionless </a:t>
            </a:r>
            <a:r>
              <a:rPr lang="en-IN" dirty="0"/>
              <a:t>service, packets are injected into the subnet individually and routed independently of each other. </a:t>
            </a:r>
            <a:endParaRPr lang="en-GB" dirty="0"/>
          </a:p>
          <a:p>
            <a:pPr algn="just"/>
            <a:r>
              <a:rPr lang="en-IN" dirty="0" smtClean="0"/>
              <a:t>No </a:t>
            </a:r>
            <a:r>
              <a:rPr lang="en-IN" dirty="0"/>
              <a:t>advance setup is needed</a:t>
            </a:r>
            <a:r>
              <a:rPr lang="en-IN" dirty="0" smtClean="0"/>
              <a:t>. </a:t>
            </a:r>
            <a:r>
              <a:rPr lang="en-IN" dirty="0"/>
              <a:t>T</a:t>
            </a:r>
            <a:r>
              <a:rPr lang="en-IN" dirty="0" smtClean="0"/>
              <a:t>he </a:t>
            </a:r>
            <a:r>
              <a:rPr lang="en-IN" dirty="0"/>
              <a:t>packets are frequently called </a:t>
            </a:r>
            <a:r>
              <a:rPr lang="en-IN" dirty="0" smtClean="0"/>
              <a:t>datagrams and </a:t>
            </a:r>
            <a:r>
              <a:rPr lang="en-IN" dirty="0"/>
              <a:t>the subnet is called a </a:t>
            </a:r>
            <a:r>
              <a:rPr lang="en-IN" b="1" dirty="0"/>
              <a:t>datagram subnet</a:t>
            </a:r>
            <a:r>
              <a:rPr lang="en-IN" dirty="0" smtClean="0"/>
              <a:t>.</a:t>
            </a:r>
          </a:p>
          <a:p>
            <a:pPr lvl="0" algn="just"/>
            <a:r>
              <a:rPr lang="en-IN" dirty="0"/>
              <a:t>Only directly-connected lines can be used.</a:t>
            </a:r>
            <a:endParaRPr lang="en-GB" dirty="0"/>
          </a:p>
          <a:p>
            <a:endParaRPr lang="en-US" dirty="0"/>
          </a:p>
        </p:txBody>
      </p:sp>
      <p:sp>
        <p:nvSpPr>
          <p:cNvPr id="122" name="Text Box 120"/>
          <p:cNvSpPr txBox="1">
            <a:spLocks noChangeArrowheads="1"/>
          </p:cNvSpPr>
          <p:nvPr/>
        </p:nvSpPr>
        <p:spPr bwMode="auto">
          <a:xfrm>
            <a:off x="1900238" y="4295775"/>
            <a:ext cx="2076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1. send datagrams</a:t>
            </a:r>
            <a:endParaRPr kumimoji="0" lang="en-US" altLang="en-US" sz="2400" b="0" i="0" u="none" strike="noStrike" kern="0" cap="none" spc="0" normalizeH="0" baseline="0" noProof="0" smtClean="0">
              <a:ln>
                <a:noFill/>
              </a:ln>
              <a:solidFill>
                <a:srgbClr val="CC0000"/>
              </a:solidFill>
              <a:effectLst/>
              <a:uLnTx/>
              <a:uFillTx/>
              <a:latin typeface="Arial" charset="0"/>
              <a:ea typeface="ＭＳ Ｐゴシック" charset="-128"/>
            </a:endParaRPr>
          </a:p>
        </p:txBody>
      </p:sp>
      <p:grpSp>
        <p:nvGrpSpPr>
          <p:cNvPr id="123" name="Group 458"/>
          <p:cNvGrpSpPr>
            <a:grpSpLocks/>
          </p:cNvGrpSpPr>
          <p:nvPr/>
        </p:nvGrpSpPr>
        <p:grpSpPr bwMode="auto">
          <a:xfrm>
            <a:off x="6865938" y="3735388"/>
            <a:ext cx="2006600" cy="2416175"/>
            <a:chOff x="4325" y="2353"/>
            <a:chExt cx="1264" cy="1522"/>
          </a:xfrm>
        </p:grpSpPr>
        <p:sp>
          <p:nvSpPr>
            <p:cNvPr id="124" name="Freeform 459"/>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25" name="Group 460"/>
            <p:cNvGrpSpPr>
              <a:grpSpLocks/>
            </p:cNvGrpSpPr>
            <p:nvPr/>
          </p:nvGrpSpPr>
          <p:grpSpPr bwMode="auto">
            <a:xfrm>
              <a:off x="4325" y="3402"/>
              <a:ext cx="454" cy="473"/>
              <a:chOff x="-44" y="1473"/>
              <a:chExt cx="981" cy="1105"/>
            </a:xfrm>
          </p:grpSpPr>
          <p:pic>
            <p:nvPicPr>
              <p:cNvPr id="134" name="Picture 46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462"/>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26" name="Rectangle 463"/>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 name="Rectangle 464"/>
            <p:cNvSpPr>
              <a:spLocks noChangeArrowheads="1"/>
            </p:cNvSpPr>
            <p:nvPr/>
          </p:nvSpPr>
          <p:spPr bwMode="auto">
            <a:xfrm>
              <a:off x="4679" y="2382"/>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8" name="Rectangle 465"/>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9" name="Text Box 466"/>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physical</a:t>
              </a:r>
            </a:p>
          </p:txBody>
        </p:sp>
        <p:sp>
          <p:nvSpPr>
            <p:cNvPr id="130" name="Line 467"/>
            <p:cNvSpPr>
              <a:spLocks noChangeShapeType="1"/>
            </p:cNvSpPr>
            <p:nvPr/>
          </p:nvSpPr>
          <p:spPr bwMode="auto">
            <a:xfrm>
              <a:off x="4678" y="278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 name="Line 468"/>
            <p:cNvSpPr>
              <a:spLocks noChangeShapeType="1"/>
            </p:cNvSpPr>
            <p:nvPr/>
          </p:nvSpPr>
          <p:spPr bwMode="auto">
            <a:xfrm>
              <a:off x="4678" y="2976"/>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 name="Line 469"/>
            <p:cNvSpPr>
              <a:spLocks noChangeShapeType="1"/>
            </p:cNvSpPr>
            <p:nvPr/>
          </p:nvSpPr>
          <p:spPr bwMode="auto">
            <a:xfrm>
              <a:off x="4676" y="316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 name="Line 470"/>
            <p:cNvSpPr>
              <a:spLocks noChangeShapeType="1"/>
            </p:cNvSpPr>
            <p:nvPr/>
          </p:nvSpPr>
          <p:spPr bwMode="auto">
            <a:xfrm>
              <a:off x="4678" y="258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6" name="Group 471"/>
          <p:cNvGrpSpPr>
            <a:grpSpLocks/>
          </p:cNvGrpSpPr>
          <p:nvPr/>
        </p:nvGrpSpPr>
        <p:grpSpPr bwMode="auto">
          <a:xfrm>
            <a:off x="0" y="3627438"/>
            <a:ext cx="2039938" cy="2427287"/>
            <a:chOff x="0" y="2285"/>
            <a:chExt cx="1285" cy="1529"/>
          </a:xfrm>
        </p:grpSpPr>
        <p:sp>
          <p:nvSpPr>
            <p:cNvPr id="137" name="Freeform 472"/>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 name="Rectangle 473"/>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9" name="Rectangle 474"/>
            <p:cNvSpPr>
              <a:spLocks noChangeArrowheads="1"/>
            </p:cNvSpPr>
            <p:nvPr/>
          </p:nvSpPr>
          <p:spPr bwMode="auto">
            <a:xfrm>
              <a:off x="375" y="2314"/>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0" name="Rectangle 475"/>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 name="Text Box 476"/>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physical</a:t>
              </a:r>
            </a:p>
          </p:txBody>
        </p:sp>
        <p:sp>
          <p:nvSpPr>
            <p:cNvPr id="142" name="Line 477"/>
            <p:cNvSpPr>
              <a:spLocks noChangeShapeType="1"/>
            </p:cNvSpPr>
            <p:nvPr/>
          </p:nvSpPr>
          <p:spPr bwMode="auto">
            <a:xfrm>
              <a:off x="374" y="2714"/>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 name="Line 478"/>
            <p:cNvSpPr>
              <a:spLocks noChangeShapeType="1"/>
            </p:cNvSpPr>
            <p:nvPr/>
          </p:nvSpPr>
          <p:spPr bwMode="auto">
            <a:xfrm>
              <a:off x="374" y="290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 name="Line 479"/>
            <p:cNvSpPr>
              <a:spLocks noChangeShapeType="1"/>
            </p:cNvSpPr>
            <p:nvPr/>
          </p:nvSpPr>
          <p:spPr bwMode="auto">
            <a:xfrm>
              <a:off x="372" y="309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 name="Line 480"/>
            <p:cNvSpPr>
              <a:spLocks noChangeShapeType="1"/>
            </p:cNvSpPr>
            <p:nvPr/>
          </p:nvSpPr>
          <p:spPr bwMode="auto">
            <a:xfrm>
              <a:off x="374" y="252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6" name="Group 481"/>
            <p:cNvGrpSpPr>
              <a:grpSpLocks/>
            </p:cNvGrpSpPr>
            <p:nvPr/>
          </p:nvGrpSpPr>
          <p:grpSpPr bwMode="auto">
            <a:xfrm>
              <a:off x="0" y="3341"/>
              <a:ext cx="454" cy="473"/>
              <a:chOff x="-44" y="1473"/>
              <a:chExt cx="981" cy="1105"/>
            </a:xfrm>
          </p:grpSpPr>
          <p:pic>
            <p:nvPicPr>
              <p:cNvPr id="147" name="Picture 48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48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149" name="Freeform 484"/>
          <p:cNvSpPr>
            <a:spLocks/>
          </p:cNvSpPr>
          <p:nvPr/>
        </p:nvSpPr>
        <p:spPr bwMode="auto">
          <a:xfrm>
            <a:off x="3371850" y="4608513"/>
            <a:ext cx="2847975"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50" name="Group 485"/>
          <p:cNvGrpSpPr>
            <a:grpSpLocks/>
          </p:cNvGrpSpPr>
          <p:nvPr/>
        </p:nvGrpSpPr>
        <p:grpSpPr bwMode="auto">
          <a:xfrm>
            <a:off x="3486150" y="5016500"/>
            <a:ext cx="2606675" cy="658813"/>
            <a:chOff x="959" y="3814"/>
            <a:chExt cx="1642" cy="415"/>
          </a:xfrm>
        </p:grpSpPr>
        <p:grpSp>
          <p:nvGrpSpPr>
            <p:cNvPr id="151" name="Group 486"/>
            <p:cNvGrpSpPr>
              <a:grpSpLocks/>
            </p:cNvGrpSpPr>
            <p:nvPr/>
          </p:nvGrpSpPr>
          <p:grpSpPr bwMode="auto">
            <a:xfrm>
              <a:off x="2223" y="3814"/>
              <a:ext cx="378" cy="181"/>
              <a:chOff x="4396" y="1245"/>
              <a:chExt cx="672" cy="248"/>
            </a:xfrm>
          </p:grpSpPr>
          <p:sp>
            <p:nvSpPr>
              <p:cNvPr id="17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7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7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73" name="Group 490"/>
              <p:cNvGrpSpPr>
                <a:grpSpLocks/>
              </p:cNvGrpSpPr>
              <p:nvPr/>
            </p:nvGrpSpPr>
            <p:grpSpPr bwMode="auto">
              <a:xfrm>
                <a:off x="4530" y="1287"/>
                <a:ext cx="377" cy="75"/>
                <a:chOff x="2468" y="1332"/>
                <a:chExt cx="310" cy="60"/>
              </a:xfrm>
            </p:grpSpPr>
            <p:sp>
              <p:nvSpPr>
                <p:cNvPr id="176" name="Freeform 4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7" name="Freeform 4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74" name="Line 49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5" name="Line 49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52" name="Group 495"/>
            <p:cNvGrpSpPr>
              <a:grpSpLocks/>
            </p:cNvGrpSpPr>
            <p:nvPr/>
          </p:nvGrpSpPr>
          <p:grpSpPr bwMode="auto">
            <a:xfrm>
              <a:off x="1559" y="4048"/>
              <a:ext cx="378" cy="181"/>
              <a:chOff x="4396" y="1245"/>
              <a:chExt cx="672" cy="248"/>
            </a:xfrm>
          </p:grpSpPr>
          <p:sp>
            <p:nvSpPr>
              <p:cNvPr id="16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6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6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65" name="Group 499"/>
              <p:cNvGrpSpPr>
                <a:grpSpLocks/>
              </p:cNvGrpSpPr>
              <p:nvPr/>
            </p:nvGrpSpPr>
            <p:grpSpPr bwMode="auto">
              <a:xfrm>
                <a:off x="4530" y="1287"/>
                <a:ext cx="377" cy="75"/>
                <a:chOff x="2468" y="1332"/>
                <a:chExt cx="310" cy="60"/>
              </a:xfrm>
            </p:grpSpPr>
            <p:sp>
              <p:nvSpPr>
                <p:cNvPr id="168" name="Freeform 5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9" name="Freeform 5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66" name="Line 502"/>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7" name="Line 503"/>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53" name="Group 504"/>
            <p:cNvGrpSpPr>
              <a:grpSpLocks/>
            </p:cNvGrpSpPr>
            <p:nvPr/>
          </p:nvGrpSpPr>
          <p:grpSpPr bwMode="auto">
            <a:xfrm>
              <a:off x="959" y="3816"/>
              <a:ext cx="378" cy="181"/>
              <a:chOff x="4396" y="1245"/>
              <a:chExt cx="672" cy="248"/>
            </a:xfrm>
          </p:grpSpPr>
          <p:sp>
            <p:nvSpPr>
              <p:cNvPr id="1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57" name="Group 508"/>
              <p:cNvGrpSpPr>
                <a:grpSpLocks/>
              </p:cNvGrpSpPr>
              <p:nvPr/>
            </p:nvGrpSpPr>
            <p:grpSpPr bwMode="auto">
              <a:xfrm>
                <a:off x="4530" y="1287"/>
                <a:ext cx="377" cy="75"/>
                <a:chOff x="2468" y="1332"/>
                <a:chExt cx="310" cy="60"/>
              </a:xfrm>
            </p:grpSpPr>
            <p:sp>
              <p:nvSpPr>
                <p:cNvPr id="160" name="Freeform 5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1" name="Freeform 5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58" name="Line 511"/>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59" name="Line 512"/>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sp>
        <p:nvSpPr>
          <p:cNvPr id="178" name="Line 541"/>
          <p:cNvSpPr>
            <a:spLocks noChangeShapeType="1"/>
          </p:cNvSpPr>
          <p:nvPr/>
        </p:nvSpPr>
        <p:spPr bwMode="auto">
          <a:xfrm rot="5400000" flipV="1">
            <a:off x="2725738" y="4348162"/>
            <a:ext cx="6350" cy="15779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 name="Freeform 542"/>
          <p:cNvSpPr>
            <a:spLocks/>
          </p:cNvSpPr>
          <p:nvPr/>
        </p:nvSpPr>
        <p:spPr bwMode="auto">
          <a:xfrm>
            <a:off x="4086225" y="4899025"/>
            <a:ext cx="466725"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 name="Freeform 543"/>
          <p:cNvSpPr>
            <a:spLocks/>
          </p:cNvSpPr>
          <p:nvPr/>
        </p:nvSpPr>
        <p:spPr bwMode="auto">
          <a:xfrm>
            <a:off x="5051425" y="4892675"/>
            <a:ext cx="431800"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 name="Freeform 544"/>
          <p:cNvSpPr>
            <a:spLocks/>
          </p:cNvSpPr>
          <p:nvPr/>
        </p:nvSpPr>
        <p:spPr bwMode="auto">
          <a:xfrm>
            <a:off x="3986213" y="5284788"/>
            <a:ext cx="481012"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 name="Freeform 545"/>
          <p:cNvSpPr>
            <a:spLocks/>
          </p:cNvSpPr>
          <p:nvPr/>
        </p:nvSpPr>
        <p:spPr bwMode="auto">
          <a:xfrm>
            <a:off x="5029200" y="5273675"/>
            <a:ext cx="558800"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 name="Freeform 546"/>
          <p:cNvSpPr>
            <a:spLocks/>
          </p:cNvSpPr>
          <p:nvPr/>
        </p:nvSpPr>
        <p:spPr bwMode="auto">
          <a:xfrm>
            <a:off x="5600700" y="5314950"/>
            <a:ext cx="206375"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 name="Freeform 547"/>
          <p:cNvSpPr>
            <a:spLocks/>
          </p:cNvSpPr>
          <p:nvPr/>
        </p:nvSpPr>
        <p:spPr bwMode="auto">
          <a:xfrm>
            <a:off x="4365625" y="5848350"/>
            <a:ext cx="736600"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 name="Freeform 548"/>
          <p:cNvSpPr>
            <a:spLocks/>
          </p:cNvSpPr>
          <p:nvPr/>
        </p:nvSpPr>
        <p:spPr bwMode="auto">
          <a:xfrm>
            <a:off x="3829050" y="5308600"/>
            <a:ext cx="193675"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6" name="Line 549"/>
          <p:cNvSpPr>
            <a:spLocks noChangeShapeType="1"/>
          </p:cNvSpPr>
          <p:nvPr/>
        </p:nvSpPr>
        <p:spPr bwMode="auto">
          <a:xfrm rot="16200000" flipH="1" flipV="1">
            <a:off x="6745288" y="4548187"/>
            <a:ext cx="0" cy="13620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7" name="Group 553"/>
          <p:cNvGrpSpPr>
            <a:grpSpLocks/>
          </p:cNvGrpSpPr>
          <p:nvPr/>
        </p:nvGrpSpPr>
        <p:grpSpPr bwMode="auto">
          <a:xfrm>
            <a:off x="4479925" y="4721225"/>
            <a:ext cx="600075" cy="287338"/>
            <a:chOff x="4396" y="1245"/>
            <a:chExt cx="672" cy="248"/>
          </a:xfrm>
        </p:grpSpPr>
        <p:sp>
          <p:nvSpPr>
            <p:cNvPr id="18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8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9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191" name="Group 557"/>
            <p:cNvGrpSpPr>
              <a:grpSpLocks/>
            </p:cNvGrpSpPr>
            <p:nvPr/>
          </p:nvGrpSpPr>
          <p:grpSpPr bwMode="auto">
            <a:xfrm>
              <a:off x="4530" y="1287"/>
              <a:ext cx="377" cy="75"/>
              <a:chOff x="2468" y="1332"/>
              <a:chExt cx="310" cy="60"/>
            </a:xfrm>
          </p:grpSpPr>
          <p:sp>
            <p:nvSpPr>
              <p:cNvPr id="194" name="Freeform 5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5" name="Freeform 5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92" name="Line 560"/>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3" name="Line 56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96" name="Group 562"/>
          <p:cNvGrpSpPr>
            <a:grpSpLocks/>
          </p:cNvGrpSpPr>
          <p:nvPr/>
        </p:nvGrpSpPr>
        <p:grpSpPr bwMode="auto">
          <a:xfrm>
            <a:off x="5033963" y="5721350"/>
            <a:ext cx="600075" cy="287338"/>
            <a:chOff x="4396" y="1245"/>
            <a:chExt cx="672" cy="248"/>
          </a:xfrm>
        </p:grpSpPr>
        <p:sp>
          <p:nvSpPr>
            <p:cNvPr id="19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19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19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200" name="Group 566"/>
            <p:cNvGrpSpPr>
              <a:grpSpLocks/>
            </p:cNvGrpSpPr>
            <p:nvPr/>
          </p:nvGrpSpPr>
          <p:grpSpPr bwMode="auto">
            <a:xfrm>
              <a:off x="4530" y="1287"/>
              <a:ext cx="377" cy="75"/>
              <a:chOff x="2468" y="1332"/>
              <a:chExt cx="310" cy="60"/>
            </a:xfrm>
          </p:grpSpPr>
          <p:sp>
            <p:nvSpPr>
              <p:cNvPr id="203" name="Freeform 5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04" name="Freeform 5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01" name="Line 569"/>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02" name="Line 57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205" name="Group 571"/>
          <p:cNvGrpSpPr>
            <a:grpSpLocks/>
          </p:cNvGrpSpPr>
          <p:nvPr/>
        </p:nvGrpSpPr>
        <p:grpSpPr bwMode="auto">
          <a:xfrm>
            <a:off x="3814763" y="5673725"/>
            <a:ext cx="600075" cy="287338"/>
            <a:chOff x="4396" y="1245"/>
            <a:chExt cx="672" cy="248"/>
          </a:xfrm>
        </p:grpSpPr>
        <p:sp>
          <p:nvSpPr>
            <p:cNvPr id="2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sp>
          <p:nvSpPr>
            <p:cNvPr id="2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mtClean="0">
                <a:solidFill>
                  <a:srgbClr val="000000"/>
                </a:solidFill>
                <a:latin typeface="Times New Roman" charset="0"/>
              </a:endParaRPr>
            </a:p>
          </p:txBody>
        </p:sp>
        <p:sp>
          <p:nvSpPr>
            <p:cNvPr id="2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mtClean="0">
                <a:solidFill>
                  <a:srgbClr val="000000"/>
                </a:solidFill>
                <a:latin typeface="Times New Roman" charset="0"/>
              </a:endParaRPr>
            </a:p>
          </p:txBody>
        </p:sp>
        <p:grpSp>
          <p:nvGrpSpPr>
            <p:cNvPr id="209" name="Group 575"/>
            <p:cNvGrpSpPr>
              <a:grpSpLocks/>
            </p:cNvGrpSpPr>
            <p:nvPr/>
          </p:nvGrpSpPr>
          <p:grpSpPr bwMode="auto">
            <a:xfrm>
              <a:off x="4530" y="1287"/>
              <a:ext cx="377" cy="75"/>
              <a:chOff x="2468" y="1332"/>
              <a:chExt cx="310" cy="60"/>
            </a:xfrm>
          </p:grpSpPr>
          <p:sp>
            <p:nvSpPr>
              <p:cNvPr id="212" name="Freeform 5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3" name="Freeform 5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10" name="Line 578"/>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1" name="Line 57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214" name="Group 342"/>
          <p:cNvGrpSpPr>
            <a:grpSpLocks/>
          </p:cNvGrpSpPr>
          <p:nvPr/>
        </p:nvGrpSpPr>
        <p:grpSpPr bwMode="auto">
          <a:xfrm>
            <a:off x="2386013" y="4770438"/>
            <a:ext cx="4433887" cy="1200150"/>
            <a:chOff x="1489" y="3201"/>
            <a:chExt cx="2793" cy="756"/>
          </a:xfrm>
        </p:grpSpPr>
        <p:grpSp>
          <p:nvGrpSpPr>
            <p:cNvPr id="215" name="Group 177"/>
            <p:cNvGrpSpPr>
              <a:grpSpLocks/>
            </p:cNvGrpSpPr>
            <p:nvPr/>
          </p:nvGrpSpPr>
          <p:grpSpPr bwMode="auto">
            <a:xfrm>
              <a:off x="1489" y="3267"/>
              <a:ext cx="228" cy="165"/>
              <a:chOff x="1548" y="3723"/>
              <a:chExt cx="228" cy="165"/>
            </a:xfrm>
          </p:grpSpPr>
          <p:sp>
            <p:nvSpPr>
              <p:cNvPr id="236"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7"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8"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16" name="Group 178"/>
            <p:cNvGrpSpPr>
              <a:grpSpLocks/>
            </p:cNvGrpSpPr>
            <p:nvPr/>
          </p:nvGrpSpPr>
          <p:grpSpPr bwMode="auto">
            <a:xfrm>
              <a:off x="1987" y="3270"/>
              <a:ext cx="228" cy="165"/>
              <a:chOff x="1548" y="3723"/>
              <a:chExt cx="228" cy="165"/>
            </a:xfrm>
          </p:grpSpPr>
          <p:sp>
            <p:nvSpPr>
              <p:cNvPr id="233"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4"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5"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17" name="Group 182"/>
            <p:cNvGrpSpPr>
              <a:grpSpLocks/>
            </p:cNvGrpSpPr>
            <p:nvPr/>
          </p:nvGrpSpPr>
          <p:grpSpPr bwMode="auto">
            <a:xfrm>
              <a:off x="3166" y="3201"/>
              <a:ext cx="228" cy="165"/>
              <a:chOff x="1548" y="3723"/>
              <a:chExt cx="228" cy="165"/>
            </a:xfrm>
          </p:grpSpPr>
          <p:sp>
            <p:nvSpPr>
              <p:cNvPr id="230"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1"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2"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18" name="Group 186"/>
            <p:cNvGrpSpPr>
              <a:grpSpLocks/>
            </p:cNvGrpSpPr>
            <p:nvPr/>
          </p:nvGrpSpPr>
          <p:grpSpPr bwMode="auto">
            <a:xfrm>
              <a:off x="2836" y="3792"/>
              <a:ext cx="228" cy="165"/>
              <a:chOff x="1548" y="3723"/>
              <a:chExt cx="228" cy="165"/>
            </a:xfrm>
          </p:grpSpPr>
          <p:sp>
            <p:nvSpPr>
              <p:cNvPr id="227"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8"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9"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19" name="Group 190"/>
            <p:cNvGrpSpPr>
              <a:grpSpLocks/>
            </p:cNvGrpSpPr>
            <p:nvPr/>
          </p:nvGrpSpPr>
          <p:grpSpPr bwMode="auto">
            <a:xfrm>
              <a:off x="2572" y="3492"/>
              <a:ext cx="228" cy="165"/>
              <a:chOff x="1548" y="3723"/>
              <a:chExt cx="228" cy="165"/>
            </a:xfrm>
          </p:grpSpPr>
          <p:sp>
            <p:nvSpPr>
              <p:cNvPr id="224"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5"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6"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0" name="Group 194"/>
            <p:cNvGrpSpPr>
              <a:grpSpLocks/>
            </p:cNvGrpSpPr>
            <p:nvPr/>
          </p:nvGrpSpPr>
          <p:grpSpPr bwMode="auto">
            <a:xfrm>
              <a:off x="4054" y="3318"/>
              <a:ext cx="228" cy="165"/>
              <a:chOff x="1548" y="3723"/>
              <a:chExt cx="228" cy="165"/>
            </a:xfrm>
          </p:grpSpPr>
          <p:sp>
            <p:nvSpPr>
              <p:cNvPr id="221"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2"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3"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239" name="Text Box 122"/>
          <p:cNvSpPr txBox="1">
            <a:spLocks noChangeArrowheads="1"/>
          </p:cNvSpPr>
          <p:nvPr/>
        </p:nvSpPr>
        <p:spPr bwMode="auto">
          <a:xfrm>
            <a:off x="5194300" y="4384675"/>
            <a:ext cx="2317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2. receive datagrams</a:t>
            </a:r>
            <a:endParaRPr kumimoji="0" lang="en-US" altLang="en-US" sz="2400" b="0" i="0" u="none" strike="noStrike" kern="0" cap="none" spc="0" normalizeH="0" baseline="0" noProof="0" smtClean="0">
              <a:ln>
                <a:noFill/>
              </a:ln>
              <a:solidFill>
                <a:srgbClr val="CC0000"/>
              </a:solidFill>
              <a:effectLst/>
              <a:uLnTx/>
              <a:uFillTx/>
              <a:latin typeface="Arial" charset="0"/>
              <a:ea typeface="ＭＳ Ｐゴシック" charset="-128"/>
            </a:endParaRPr>
          </a:p>
        </p:txBody>
      </p:sp>
    </p:spTree>
    <p:extLst>
      <p:ext uri="{BB962C8B-B14F-4D97-AF65-F5344CB8AC3E}">
        <p14:creationId xmlns:p14="http://schemas.microsoft.com/office/powerpoint/2010/main" val="1558567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9"/>
                                        </p:tgtEl>
                                        <p:attrNameLst>
                                          <p:attrName>style.visibility</p:attrName>
                                        </p:attrNameLst>
                                      </p:cBhvr>
                                      <p:to>
                                        <p:strVal val="visible"/>
                                      </p:to>
                                    </p:set>
                                    <p:animEffect transition="in" filter="dissolve">
                                      <p:cBhvr>
                                        <p:cTn id="1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utoUpdateAnimBg="0"/>
      <p:bldP spid="2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Datagram Network vs. Virtual Circuit </a:t>
            </a:r>
            <a:r>
              <a:rPr lang="en-US" sz="3600" dirty="0" smtClean="0"/>
              <a:t>Network</a:t>
            </a:r>
            <a:endParaRPr lang="en-US" sz="3600"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3414616"/>
              </p:ext>
            </p:extLst>
          </p:nvPr>
        </p:nvGraphicFramePr>
        <p:xfrm>
          <a:off x="533400" y="1143000"/>
          <a:ext cx="8077200" cy="933563"/>
        </p:xfrm>
        <a:graphic>
          <a:graphicData uri="http://schemas.openxmlformats.org/drawingml/2006/table">
            <a:tbl>
              <a:tblPr firstRow="1" bandRow="1">
                <a:tableStyleId>{BC89EF96-8CEA-46FF-86C4-4CE0E7609802}</a:tableStyleId>
              </a:tblPr>
              <a:tblGrid>
                <a:gridCol w="2057400"/>
                <a:gridCol w="2819400"/>
                <a:gridCol w="3200400"/>
              </a:tblGrid>
              <a:tr h="933563">
                <a:tc>
                  <a:txBody>
                    <a:bodyPr/>
                    <a:lstStyle/>
                    <a:p>
                      <a:pPr marL="0" algn="l" defTabSz="914400" rtl="0" eaLnBrk="1" latinLnBrk="0" hangingPunct="1">
                        <a:lnSpc>
                          <a:spcPct val="115000"/>
                        </a:lnSpc>
                        <a:spcAft>
                          <a:spcPts val="0"/>
                        </a:spcAft>
                      </a:pPr>
                      <a:endParaRPr lang="en-IN" sz="2400" b="1" kern="1200" dirty="0">
                        <a:solidFill>
                          <a:srgbClr val="000000"/>
                        </a:solidFill>
                        <a:effectLst/>
                        <a:latin typeface="+mj-lt"/>
                        <a:ea typeface="Calibri" charset="0"/>
                        <a:cs typeface="Arial" charset="0"/>
                      </a:endParaRPr>
                    </a:p>
                  </a:txBody>
                  <a:tcPr marL="67552" marR="67552" marT="33776" marB="33776" anchor="ctr">
                    <a:solidFill>
                      <a:schemeClr val="tx2">
                        <a:lumMod val="40000"/>
                        <a:lumOff val="60000"/>
                      </a:schemeClr>
                    </a:solidFill>
                  </a:tcPr>
                </a:tc>
                <a:tc>
                  <a:txBody>
                    <a:bodyPr/>
                    <a:lstStyle/>
                    <a:p>
                      <a:pPr marL="0" algn="l" defTabSz="914400" rtl="0" eaLnBrk="1" latinLnBrk="0" hangingPunct="1">
                        <a:lnSpc>
                          <a:spcPct val="115000"/>
                        </a:lnSpc>
                        <a:spcAft>
                          <a:spcPts val="0"/>
                        </a:spcAft>
                      </a:pPr>
                      <a:r>
                        <a:rPr lang="en-IN" sz="2400" b="1" kern="1200" dirty="0" smtClean="0">
                          <a:solidFill>
                            <a:schemeClr val="tx1"/>
                          </a:solidFill>
                          <a:effectLst/>
                          <a:latin typeface="+mj-lt"/>
                          <a:ea typeface="+mn-ea"/>
                          <a:cs typeface="+mn-cs"/>
                        </a:rPr>
                        <a:t>Datagram</a:t>
                      </a:r>
                      <a:endParaRPr lang="en-IN" sz="2400" b="1" kern="1200" dirty="0">
                        <a:solidFill>
                          <a:srgbClr val="000000"/>
                        </a:solidFill>
                        <a:effectLst/>
                        <a:latin typeface="+mj-lt"/>
                        <a:ea typeface="Calibri" charset="0"/>
                        <a:cs typeface="Arial" charset="0"/>
                      </a:endParaRPr>
                    </a:p>
                  </a:txBody>
                  <a:tcPr marL="67552" marR="67552" marT="33776" marB="33776" anchor="ctr">
                    <a:solidFill>
                      <a:schemeClr val="tx2">
                        <a:lumMod val="40000"/>
                        <a:lumOff val="60000"/>
                      </a:schemeClr>
                    </a:solidFill>
                  </a:tcPr>
                </a:tc>
                <a:tc>
                  <a:txBody>
                    <a:bodyPr/>
                    <a:lstStyle/>
                    <a:p>
                      <a:pPr marL="0" algn="l" defTabSz="914400" rtl="0" eaLnBrk="1" latinLnBrk="0" hangingPunct="1">
                        <a:lnSpc>
                          <a:spcPct val="115000"/>
                        </a:lnSpc>
                        <a:spcAft>
                          <a:spcPts val="0"/>
                        </a:spcAft>
                      </a:pPr>
                      <a:r>
                        <a:rPr lang="en-IN" sz="2400" b="1" kern="1200" dirty="0" smtClean="0">
                          <a:solidFill>
                            <a:schemeClr val="tx1"/>
                          </a:solidFill>
                          <a:effectLst/>
                          <a:latin typeface="+mj-lt"/>
                          <a:ea typeface="+mn-ea"/>
                          <a:cs typeface="+mn-cs"/>
                        </a:rPr>
                        <a:t>Virtual Circuit</a:t>
                      </a:r>
                      <a:endParaRPr lang="en-IN" sz="2400" b="1" kern="1200" dirty="0">
                        <a:solidFill>
                          <a:srgbClr val="000000"/>
                        </a:solidFill>
                        <a:effectLst/>
                        <a:latin typeface="+mj-lt"/>
                        <a:ea typeface="Calibri" charset="0"/>
                        <a:cs typeface="Arial" charset="0"/>
                      </a:endParaRPr>
                    </a:p>
                  </a:txBody>
                  <a:tcPr marL="67552" marR="67552" marT="33776" marB="33776" anchor="ctr">
                    <a:solidFill>
                      <a:schemeClr val="tx2">
                        <a:lumMod val="40000"/>
                        <a:lumOff val="6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6571387"/>
              </p:ext>
            </p:extLst>
          </p:nvPr>
        </p:nvGraphicFramePr>
        <p:xfrm>
          <a:off x="533400" y="2076300"/>
          <a:ext cx="8077200" cy="347968"/>
        </p:xfrm>
        <a:graphic>
          <a:graphicData uri="http://schemas.openxmlformats.org/drawingml/2006/table">
            <a:tbl>
              <a:tblPr firstRow="1" bandRow="1">
                <a:tableStyleId>{69CF1AB2-1976-4502-BF36-3FF5EA218861}</a:tableStyleId>
              </a:tblPr>
              <a:tblGrid>
                <a:gridCol w="2057400"/>
                <a:gridCol w="2819400"/>
                <a:gridCol w="3200400"/>
              </a:tblGrid>
              <a:tr h="0">
                <a:tc>
                  <a:txBody>
                    <a:bodyPr/>
                    <a:lstStyle/>
                    <a:p>
                      <a:pPr marL="0" algn="l" defTabSz="914400" rtl="0" eaLnBrk="1" latinLnBrk="0" hangingPunct="1">
                        <a:lnSpc>
                          <a:spcPct val="115000"/>
                        </a:lnSpc>
                        <a:spcAft>
                          <a:spcPts val="0"/>
                        </a:spcAft>
                      </a:pPr>
                      <a:r>
                        <a:rPr lang="en-IN" sz="1600" b="1" kern="1200" smtClean="0">
                          <a:effectLst/>
                        </a:rPr>
                        <a:t>Connection Setup</a:t>
                      </a:r>
                      <a:endParaRPr lang="en-IN" sz="1600" b="1" kern="1200" dirty="0">
                        <a:solidFill>
                          <a:srgbClr val="000000"/>
                        </a:solidFill>
                        <a:effectLst/>
                        <a:latin typeface="Calibri" charset="0"/>
                        <a:ea typeface="Calibri" charset="0"/>
                        <a:cs typeface="Arial" charset="0"/>
                      </a:endParaRPr>
                    </a:p>
                  </a:txBody>
                  <a:tcPr marL="67552" marR="67552" marT="33776" marB="33776">
                    <a:solidFill>
                      <a:srgbClr val="F5FDFD"/>
                    </a:solidFill>
                  </a:tcPr>
                </a:tc>
                <a:tc>
                  <a:txBody>
                    <a:bodyPr/>
                    <a:lstStyle/>
                    <a:p>
                      <a:pPr marL="0" algn="l" defTabSz="914400" rtl="0" eaLnBrk="1" latinLnBrk="0" hangingPunct="1">
                        <a:lnSpc>
                          <a:spcPct val="115000"/>
                        </a:lnSpc>
                        <a:spcAft>
                          <a:spcPts val="0"/>
                        </a:spcAft>
                      </a:pPr>
                      <a:r>
                        <a:rPr lang="en-IN" sz="1600" b="0" kern="1200" smtClean="0">
                          <a:effectLst/>
                        </a:rPr>
                        <a:t>None</a:t>
                      </a:r>
                      <a:endParaRPr lang="en-IN" sz="1600" b="0" kern="1200" dirty="0">
                        <a:solidFill>
                          <a:srgbClr val="000000"/>
                        </a:solidFill>
                        <a:effectLst/>
                        <a:latin typeface="Calibri" charset="0"/>
                        <a:ea typeface="Calibri" charset="0"/>
                        <a:cs typeface="Arial" charset="0"/>
                      </a:endParaRPr>
                    </a:p>
                  </a:txBody>
                  <a:tcPr marL="67552" marR="67552" marT="33776" marB="33776">
                    <a:solidFill>
                      <a:srgbClr val="F5FDFD"/>
                    </a:solidFill>
                  </a:tcPr>
                </a:tc>
                <a:tc>
                  <a:txBody>
                    <a:bodyPr/>
                    <a:lstStyle/>
                    <a:p>
                      <a:pPr marL="0" algn="l" defTabSz="914400" rtl="0" eaLnBrk="1" latinLnBrk="0" hangingPunct="1">
                        <a:lnSpc>
                          <a:spcPct val="115000"/>
                        </a:lnSpc>
                        <a:spcAft>
                          <a:spcPts val="0"/>
                        </a:spcAft>
                      </a:pPr>
                      <a:r>
                        <a:rPr lang="en-IN" sz="1600" b="0" kern="1200" dirty="0" smtClean="0">
                          <a:solidFill>
                            <a:schemeClr val="dk1"/>
                          </a:solidFill>
                          <a:effectLst/>
                          <a:latin typeface="+mn-lt"/>
                          <a:ea typeface="+mn-ea"/>
                          <a:cs typeface="+mn-cs"/>
                        </a:rPr>
                        <a:t>Required</a:t>
                      </a:r>
                      <a:endParaRPr lang="en-IN" sz="1600" b="0" kern="1200" dirty="0">
                        <a:solidFill>
                          <a:srgbClr val="000000"/>
                        </a:solidFill>
                        <a:effectLst/>
                        <a:latin typeface="Calibri" charset="0"/>
                        <a:ea typeface="Calibri" charset="0"/>
                        <a:cs typeface="Arial" charset="0"/>
                      </a:endParaRPr>
                    </a:p>
                  </a:txBody>
                  <a:tcPr marL="67552" marR="67552" marT="33776" marB="33776">
                    <a:solidFill>
                      <a:srgbClr val="F5FDFD"/>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09570739"/>
              </p:ext>
            </p:extLst>
          </p:nvPr>
        </p:nvGraphicFramePr>
        <p:xfrm>
          <a:off x="535940" y="2420359"/>
          <a:ext cx="8077200" cy="701555"/>
        </p:xfrm>
        <a:graphic>
          <a:graphicData uri="http://schemas.openxmlformats.org/drawingml/2006/table">
            <a:tbl>
              <a:tblPr firstRow="1" bandRow="1">
                <a:tableStyleId>{69CF1AB2-1976-4502-BF36-3FF5EA218861}</a:tableStyleId>
              </a:tblPr>
              <a:tblGrid>
                <a:gridCol w="2054860"/>
                <a:gridCol w="2819400"/>
                <a:gridCol w="3202940"/>
              </a:tblGrid>
              <a:tr h="701555">
                <a:tc>
                  <a:txBody>
                    <a:bodyPr/>
                    <a:lstStyle/>
                    <a:p>
                      <a:pPr marL="0" algn="just" defTabSz="914400" rtl="0" eaLnBrk="1" latinLnBrk="0" hangingPunct="1">
                        <a:lnSpc>
                          <a:spcPct val="115000"/>
                        </a:lnSpc>
                        <a:spcAft>
                          <a:spcPts val="0"/>
                        </a:spcAft>
                      </a:pPr>
                      <a:r>
                        <a:rPr lang="en-IN" sz="1600" b="1" kern="1200" dirty="0" smtClean="0">
                          <a:effectLst/>
                        </a:rPr>
                        <a:t>Addressing</a:t>
                      </a:r>
                      <a:endParaRPr lang="en-IN" sz="1600" b="1" kern="1200" dirty="0">
                        <a:solidFill>
                          <a:srgbClr val="000000"/>
                        </a:solidFill>
                        <a:effectLst/>
                        <a:latin typeface="Calibri" charset="0"/>
                        <a:ea typeface="Calibri" charset="0"/>
                        <a:cs typeface="Arial" charset="0"/>
                      </a:endParaRPr>
                    </a:p>
                  </a:txBody>
                  <a:tcPr marL="67552" marR="67552" marT="33776" marB="33776">
                    <a:solidFill>
                      <a:srgbClr val="F5FDFD"/>
                    </a:solidFill>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b="0" kern="1200" smtClean="0">
                          <a:effectLst/>
                        </a:rPr>
                        <a:t>Packet contains full source and destination address</a:t>
                      </a:r>
                      <a:endParaRPr lang="en-IN" sz="1600" b="0" kern="1200" dirty="0" smtClean="0">
                        <a:effectLst/>
                      </a:endParaRPr>
                    </a:p>
                  </a:txBody>
                  <a:tcPr marL="67552" marR="67552" marT="33776" marB="33776">
                    <a:solidFill>
                      <a:srgbClr val="F5FDFD"/>
                    </a:solidFill>
                  </a:tcP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b="0" kern="1200" dirty="0" smtClean="0">
                          <a:effectLst/>
                        </a:rPr>
                        <a:t>Each virtual circuit number entered to table on setup, used for routing.</a:t>
                      </a:r>
                    </a:p>
                  </a:txBody>
                  <a:tcPr marL="67552" marR="67552" marT="33776" marB="33776">
                    <a:solidFill>
                      <a:srgbClr val="F5FDFD"/>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64062033"/>
              </p:ext>
            </p:extLst>
          </p:nvPr>
        </p:nvGraphicFramePr>
        <p:xfrm>
          <a:off x="538480" y="3124200"/>
          <a:ext cx="8077200" cy="560832"/>
        </p:xfrm>
        <a:graphic>
          <a:graphicData uri="http://schemas.openxmlformats.org/drawingml/2006/table">
            <a:tbl>
              <a:tblPr firstRow="1" bandRow="1">
                <a:tableStyleId>{69CF1AB2-1976-4502-BF36-3FF5EA218861}</a:tableStyleId>
              </a:tblPr>
              <a:tblGrid>
                <a:gridCol w="2052320"/>
                <a:gridCol w="2819400"/>
                <a:gridCol w="3205480"/>
              </a:tblGrid>
              <a:tr h="0">
                <a:tc>
                  <a:txBody>
                    <a:bodyPr/>
                    <a:lstStyle/>
                    <a:p>
                      <a:pPr marL="0" algn="just" defTabSz="914400" rtl="0" eaLnBrk="1" latinLnBrk="0" hangingPunct="1">
                        <a:lnSpc>
                          <a:spcPct val="115000"/>
                        </a:lnSpc>
                        <a:spcAft>
                          <a:spcPts val="0"/>
                        </a:spcAft>
                      </a:pPr>
                      <a:r>
                        <a:rPr lang="en-IN" sz="1600" b="1" kern="1200" smtClean="0">
                          <a:effectLst/>
                          <a:latin typeface="+mj-lt"/>
                        </a:rPr>
                        <a:t>State Information</a:t>
                      </a:r>
                      <a:endParaRPr lang="en-IN" sz="1600" b="1" kern="1200" dirty="0">
                        <a:solidFill>
                          <a:srgbClr val="000000"/>
                        </a:solidFill>
                        <a:effectLst/>
                        <a:latin typeface="+mj-lt"/>
                        <a:ea typeface="Calibri" charset="0"/>
                        <a:cs typeface="Arial" charset="0"/>
                      </a:endParaRPr>
                    </a:p>
                  </a:txBody>
                  <a:tcPr marL="67552" marR="67552" marT="33776" marB="33776">
                    <a:solidFill>
                      <a:srgbClr val="F5FDFD"/>
                    </a:solidFill>
                  </a:tcPr>
                </a:tc>
                <a:tc>
                  <a:txBody>
                    <a:bodyPr/>
                    <a:lstStyle/>
                    <a:p>
                      <a:pPr algn="just">
                        <a:lnSpc>
                          <a:spcPct val="115000"/>
                        </a:lnSpc>
                        <a:spcAft>
                          <a:spcPts val="0"/>
                        </a:spcAft>
                      </a:pPr>
                      <a:r>
                        <a:rPr lang="en-IN" sz="1600" b="0" dirty="0">
                          <a:solidFill>
                            <a:srgbClr val="000000"/>
                          </a:solidFill>
                          <a:effectLst/>
                          <a:latin typeface="+mj-lt"/>
                          <a:ea typeface="Times New Roman" charset="0"/>
                          <a:cs typeface="Shruti" charset="0"/>
                        </a:rPr>
                        <a:t>None other than router table containing destination network</a:t>
                      </a:r>
                      <a:endParaRPr lang="en-GB" sz="1600" b="0" dirty="0">
                        <a:effectLst/>
                        <a:latin typeface="+mj-lt"/>
                        <a:ea typeface="Times New Roman" charset="0"/>
                        <a:cs typeface="Shruti" charset="0"/>
                      </a:endParaRPr>
                    </a:p>
                  </a:txBody>
                  <a:tcPr marL="68580" marR="68580" marT="0" marB="0">
                    <a:solidFill>
                      <a:srgbClr val="F5FDFD"/>
                    </a:solidFill>
                  </a:tcPr>
                </a:tc>
                <a:tc>
                  <a:txBody>
                    <a:bodyPr/>
                    <a:lstStyle/>
                    <a:p>
                      <a:pPr algn="just">
                        <a:lnSpc>
                          <a:spcPct val="115000"/>
                        </a:lnSpc>
                        <a:spcAft>
                          <a:spcPts val="0"/>
                        </a:spcAft>
                      </a:pPr>
                      <a:r>
                        <a:rPr lang="en-IN" sz="1600" b="0" dirty="0">
                          <a:solidFill>
                            <a:srgbClr val="000000"/>
                          </a:solidFill>
                          <a:effectLst/>
                          <a:latin typeface="+mj-lt"/>
                          <a:ea typeface="Times New Roman" charset="0"/>
                          <a:cs typeface="Shruti" charset="0"/>
                        </a:rPr>
                        <a:t>Route established at setup, all packets follow same route.</a:t>
                      </a:r>
                      <a:endParaRPr lang="en-GB" sz="1600" b="0" dirty="0">
                        <a:effectLst/>
                        <a:latin typeface="+mj-lt"/>
                        <a:ea typeface="Times New Roman" charset="0"/>
                        <a:cs typeface="Shruti" charset="0"/>
                      </a:endParaRPr>
                    </a:p>
                  </a:txBody>
                  <a:tcPr marL="68580" marR="68580" marT="0" marB="0">
                    <a:solidFill>
                      <a:srgbClr val="F5FDFD"/>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80349605"/>
              </p:ext>
            </p:extLst>
          </p:nvPr>
        </p:nvGraphicFramePr>
        <p:xfrm>
          <a:off x="541020" y="3687683"/>
          <a:ext cx="8077200" cy="560832"/>
        </p:xfrm>
        <a:graphic>
          <a:graphicData uri="http://schemas.openxmlformats.org/drawingml/2006/table">
            <a:tbl>
              <a:tblPr firstRow="1" bandRow="1">
                <a:tableStyleId>{69CF1AB2-1976-4502-BF36-3FF5EA218861}</a:tableStyleId>
              </a:tblPr>
              <a:tblGrid>
                <a:gridCol w="2049780"/>
                <a:gridCol w="2819400"/>
                <a:gridCol w="3208020"/>
              </a:tblGrid>
              <a:tr h="291803">
                <a:tc>
                  <a:txBody>
                    <a:bodyPr/>
                    <a:lstStyle/>
                    <a:p>
                      <a:pPr algn="just">
                        <a:lnSpc>
                          <a:spcPct val="115000"/>
                        </a:lnSpc>
                        <a:spcAft>
                          <a:spcPts val="0"/>
                        </a:spcAft>
                      </a:pPr>
                      <a:r>
                        <a:rPr lang="en-IN" sz="1600" b="1" dirty="0">
                          <a:solidFill>
                            <a:srgbClr val="000000"/>
                          </a:solidFill>
                          <a:effectLst/>
                          <a:latin typeface="Calibri" charset="0"/>
                          <a:ea typeface="Times New Roman" charset="0"/>
                          <a:cs typeface="Shruti" charset="0"/>
                        </a:rPr>
                        <a:t>Effect of Router Failure</a:t>
                      </a:r>
                      <a:endParaRPr lang="en-GB" sz="1600" b="1" dirty="0">
                        <a:effectLst/>
                        <a:latin typeface="Calibri" charset="0"/>
                        <a:ea typeface="Times New Roman" charset="0"/>
                        <a:cs typeface="Shruti" charset="0"/>
                      </a:endParaRPr>
                    </a:p>
                  </a:txBody>
                  <a:tcPr marL="68580" marR="68580" marT="0" marB="0">
                    <a:solidFill>
                      <a:srgbClr val="F5FDFD"/>
                    </a:solidFill>
                  </a:tcPr>
                </a:tc>
                <a:tc>
                  <a:txBody>
                    <a:bodyPr/>
                    <a:lstStyle/>
                    <a:p>
                      <a:pPr algn="just">
                        <a:lnSpc>
                          <a:spcPct val="115000"/>
                        </a:lnSpc>
                        <a:spcAft>
                          <a:spcPts val="0"/>
                        </a:spcAft>
                      </a:pPr>
                      <a:r>
                        <a:rPr lang="en-IN" sz="1600" b="0" dirty="0">
                          <a:solidFill>
                            <a:srgbClr val="000000"/>
                          </a:solidFill>
                          <a:effectLst/>
                          <a:latin typeface="Calibri" charset="0"/>
                          <a:ea typeface="Times New Roman" charset="0"/>
                          <a:cs typeface="Shruti" charset="0"/>
                        </a:rPr>
                        <a:t>Only on packets lost during crash</a:t>
                      </a:r>
                      <a:endParaRPr lang="en-GB" sz="1600" b="0" dirty="0">
                        <a:effectLst/>
                        <a:latin typeface="Calibri" charset="0"/>
                        <a:ea typeface="Times New Roman" charset="0"/>
                        <a:cs typeface="Shruti" charset="0"/>
                      </a:endParaRPr>
                    </a:p>
                  </a:txBody>
                  <a:tcPr marL="68580" marR="68580" marT="0" marB="0">
                    <a:solidFill>
                      <a:srgbClr val="F5FDFD"/>
                    </a:solidFill>
                  </a:tcPr>
                </a:tc>
                <a:tc>
                  <a:txBody>
                    <a:bodyPr/>
                    <a:lstStyle/>
                    <a:p>
                      <a:pPr algn="just">
                        <a:lnSpc>
                          <a:spcPct val="115000"/>
                        </a:lnSpc>
                        <a:spcAft>
                          <a:spcPts val="0"/>
                        </a:spcAft>
                      </a:pPr>
                      <a:r>
                        <a:rPr lang="en-IN" sz="1600" b="0" dirty="0">
                          <a:solidFill>
                            <a:srgbClr val="000000"/>
                          </a:solidFill>
                          <a:effectLst/>
                          <a:latin typeface="Calibri" charset="0"/>
                          <a:ea typeface="Times New Roman" charset="0"/>
                          <a:cs typeface="Shruti" charset="0"/>
                        </a:rPr>
                        <a:t>All virtual circuits passing through failed router terminated.</a:t>
                      </a:r>
                      <a:endParaRPr lang="en-GB" sz="1600" b="0" dirty="0">
                        <a:effectLst/>
                        <a:latin typeface="Calibri" charset="0"/>
                        <a:ea typeface="Times New Roman" charset="0"/>
                        <a:cs typeface="Shruti" charset="0"/>
                      </a:endParaRPr>
                    </a:p>
                  </a:txBody>
                  <a:tcPr marL="68580" marR="68580" marT="0" marB="0">
                    <a:solidFill>
                      <a:srgbClr val="F5FDFD"/>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49349555"/>
              </p:ext>
            </p:extLst>
          </p:nvPr>
        </p:nvGraphicFramePr>
        <p:xfrm>
          <a:off x="546100" y="4229100"/>
          <a:ext cx="8077200" cy="1121664"/>
        </p:xfrm>
        <a:graphic>
          <a:graphicData uri="http://schemas.openxmlformats.org/drawingml/2006/table">
            <a:tbl>
              <a:tblPr firstRow="1" bandRow="1">
                <a:tableStyleId>{69CF1AB2-1976-4502-BF36-3FF5EA218861}</a:tableStyleId>
              </a:tblPr>
              <a:tblGrid>
                <a:gridCol w="2044700"/>
                <a:gridCol w="2819400"/>
                <a:gridCol w="3213100"/>
              </a:tblGrid>
              <a:tr h="248147">
                <a:tc>
                  <a:txBody>
                    <a:bodyPr/>
                    <a:lstStyle/>
                    <a:p>
                      <a:pPr algn="just">
                        <a:lnSpc>
                          <a:spcPct val="115000"/>
                        </a:lnSpc>
                        <a:spcAft>
                          <a:spcPts val="0"/>
                        </a:spcAft>
                      </a:pPr>
                      <a:r>
                        <a:rPr lang="en-IN" sz="1600" b="1" dirty="0">
                          <a:solidFill>
                            <a:srgbClr val="000000"/>
                          </a:solidFill>
                          <a:effectLst/>
                          <a:latin typeface="Calibri" charset="0"/>
                          <a:ea typeface="Times New Roman" charset="0"/>
                          <a:cs typeface="Shruti" charset="0"/>
                        </a:rPr>
                        <a:t>Congestion Control</a:t>
                      </a:r>
                      <a:endParaRPr lang="en-GB" sz="1600" b="1" dirty="0">
                        <a:effectLst/>
                        <a:latin typeface="Calibri" charset="0"/>
                        <a:ea typeface="Times New Roman" charset="0"/>
                        <a:cs typeface="Shruti" charset="0"/>
                      </a:endParaRPr>
                    </a:p>
                  </a:txBody>
                  <a:tcPr marL="68580" marR="68580" marT="0" marB="0">
                    <a:solidFill>
                      <a:srgbClr val="F5FDFD"/>
                    </a:solidFill>
                  </a:tcPr>
                </a:tc>
                <a:tc>
                  <a:txBody>
                    <a:bodyPr/>
                    <a:lstStyle/>
                    <a:p>
                      <a:pPr algn="just">
                        <a:lnSpc>
                          <a:spcPct val="115000"/>
                        </a:lnSpc>
                        <a:spcAft>
                          <a:spcPts val="0"/>
                        </a:spcAft>
                      </a:pPr>
                      <a:r>
                        <a:rPr lang="en-IN" sz="1600" b="0" dirty="0">
                          <a:solidFill>
                            <a:srgbClr val="000000"/>
                          </a:solidFill>
                          <a:effectLst/>
                          <a:latin typeface="Calibri" charset="0"/>
                          <a:ea typeface="Times New Roman" charset="0"/>
                          <a:cs typeface="Shruti" charset="0"/>
                        </a:rPr>
                        <a:t>Difficult since all packets routed independently router resource requirements can vary.</a:t>
                      </a:r>
                      <a:endParaRPr lang="en-GB" sz="1600" b="0" dirty="0">
                        <a:effectLst/>
                        <a:latin typeface="Calibri" charset="0"/>
                        <a:ea typeface="Times New Roman" charset="0"/>
                        <a:cs typeface="Shruti" charset="0"/>
                      </a:endParaRPr>
                    </a:p>
                  </a:txBody>
                  <a:tcPr marL="68580" marR="68580" marT="0" marB="0">
                    <a:solidFill>
                      <a:srgbClr val="F5FDFD"/>
                    </a:solidFill>
                  </a:tcPr>
                </a:tc>
                <a:tc>
                  <a:txBody>
                    <a:bodyPr/>
                    <a:lstStyle/>
                    <a:p>
                      <a:pPr algn="just">
                        <a:lnSpc>
                          <a:spcPct val="115000"/>
                        </a:lnSpc>
                        <a:spcAft>
                          <a:spcPts val="0"/>
                        </a:spcAft>
                      </a:pPr>
                      <a:r>
                        <a:rPr lang="en-IN" sz="1600" b="0" dirty="0">
                          <a:solidFill>
                            <a:srgbClr val="000000"/>
                          </a:solidFill>
                          <a:effectLst/>
                          <a:latin typeface="Calibri" charset="0"/>
                          <a:ea typeface="Times New Roman" charset="0"/>
                          <a:cs typeface="Shruti" charset="0"/>
                        </a:rPr>
                        <a:t>Simple by pre-allocating enough buffers to each virtual circuit at setup, since maximum number of circuits fixed.</a:t>
                      </a:r>
                      <a:endParaRPr lang="en-GB" sz="1600" b="0" dirty="0">
                        <a:effectLst/>
                        <a:latin typeface="Calibri" charset="0"/>
                        <a:ea typeface="Times New Roman" charset="0"/>
                        <a:cs typeface="Shruti" charset="0"/>
                      </a:endParaRPr>
                    </a:p>
                  </a:txBody>
                  <a:tcPr marL="68580" marR="68580" marT="0" marB="0">
                    <a:solidFill>
                      <a:srgbClr val="F5FDFD"/>
                    </a:solidFill>
                  </a:tcPr>
                </a:tc>
              </a:tr>
            </a:tbl>
          </a:graphicData>
        </a:graphic>
      </p:graphicFrame>
    </p:spTree>
    <p:extLst>
      <p:ext uri="{BB962C8B-B14F-4D97-AF65-F5344CB8AC3E}">
        <p14:creationId xmlns:p14="http://schemas.microsoft.com/office/powerpoint/2010/main" val="571691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90800" y="2438400"/>
            <a:ext cx="6515100" cy="3898900"/>
          </a:xfrm>
          <a:prstGeom prst="rect">
            <a:avLst/>
          </a:prstGeom>
        </p:spPr>
      </p:pic>
      <p:sp>
        <p:nvSpPr>
          <p:cNvPr id="2" name="Title 1"/>
          <p:cNvSpPr>
            <a:spLocks noGrp="1"/>
          </p:cNvSpPr>
          <p:nvPr>
            <p:ph type="title"/>
          </p:nvPr>
        </p:nvSpPr>
        <p:spPr/>
        <p:txBody>
          <a:bodyPr/>
          <a:lstStyle/>
          <a:p>
            <a:r>
              <a:rPr lang="en-US" dirty="0" smtClean="0"/>
              <a:t>Router Architecture</a:t>
            </a:r>
            <a:endParaRPr lang="en-US" dirty="0"/>
          </a:p>
        </p:txBody>
      </p:sp>
      <p:sp>
        <p:nvSpPr>
          <p:cNvPr id="3" name="Content Placeholder 2"/>
          <p:cNvSpPr>
            <a:spLocks noGrp="1"/>
          </p:cNvSpPr>
          <p:nvPr>
            <p:ph idx="1"/>
          </p:nvPr>
        </p:nvSpPr>
        <p:spPr/>
        <p:txBody>
          <a:bodyPr/>
          <a:lstStyle/>
          <a:p>
            <a:r>
              <a:rPr lang="en-US" dirty="0"/>
              <a:t>Routers have four components: </a:t>
            </a:r>
          </a:p>
          <a:p>
            <a:pPr marL="914400" lvl="1" indent="-457200">
              <a:buFont typeface="+mj-lt"/>
              <a:buAutoNum type="arabicPeriod"/>
            </a:pPr>
            <a:r>
              <a:rPr lang="en-US" dirty="0"/>
              <a:t>Input ports</a:t>
            </a:r>
          </a:p>
          <a:p>
            <a:pPr marL="914400" lvl="1" indent="-457200">
              <a:buFont typeface="+mj-lt"/>
              <a:buAutoNum type="arabicPeriod"/>
            </a:pPr>
            <a:r>
              <a:rPr lang="en-US" dirty="0"/>
              <a:t>Switching fabric</a:t>
            </a:r>
          </a:p>
          <a:p>
            <a:pPr marL="914400" lvl="1" indent="-457200">
              <a:buFont typeface="+mj-lt"/>
              <a:buAutoNum type="arabicPeriod"/>
            </a:pPr>
            <a:r>
              <a:rPr lang="en-US" dirty="0"/>
              <a:t>Output ports</a:t>
            </a:r>
          </a:p>
          <a:p>
            <a:pPr marL="914400" lvl="1" indent="-457200">
              <a:buFont typeface="+mj-lt"/>
              <a:buAutoNum type="arabicPeriod"/>
            </a:pPr>
            <a:r>
              <a:rPr lang="en-US" dirty="0"/>
              <a:t>Routing processor</a:t>
            </a:r>
          </a:p>
          <a:p>
            <a:endParaRPr lang="en-US" dirty="0"/>
          </a:p>
        </p:txBody>
      </p:sp>
    </p:spTree>
    <p:extLst>
      <p:ext uri="{BB962C8B-B14F-4D97-AF65-F5344CB8AC3E}">
        <p14:creationId xmlns:p14="http://schemas.microsoft.com/office/powerpoint/2010/main" val="202395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r>
              <a:rPr lang="en-US" dirty="0"/>
              <a:t>P</a:t>
            </a:r>
            <a:r>
              <a:rPr lang="en-US" dirty="0" smtClean="0"/>
              <a:t>ort Functions</a:t>
            </a:r>
            <a:endParaRPr lang="en-US" dirty="0"/>
          </a:p>
        </p:txBody>
      </p:sp>
      <p:sp>
        <p:nvSpPr>
          <p:cNvPr id="3" name="Content Placeholder 2"/>
          <p:cNvSpPr>
            <a:spLocks noGrp="1"/>
          </p:cNvSpPr>
          <p:nvPr>
            <p:ph idx="1"/>
          </p:nvPr>
        </p:nvSpPr>
        <p:spPr/>
        <p:txBody>
          <a:bodyPr>
            <a:normAutofit lnSpcReduction="10000"/>
          </a:bodyPr>
          <a:lstStyle/>
          <a:p>
            <a:endParaRPr lang="en-IN" dirty="0" smtClean="0"/>
          </a:p>
          <a:p>
            <a:endParaRPr lang="en-IN" dirty="0"/>
          </a:p>
          <a:p>
            <a:endParaRPr lang="en-IN" dirty="0" smtClean="0"/>
          </a:p>
          <a:p>
            <a:endParaRPr lang="en-IN" dirty="0"/>
          </a:p>
          <a:p>
            <a:pPr marL="0" indent="0">
              <a:buNone/>
            </a:pPr>
            <a:endParaRPr lang="en-IN" dirty="0"/>
          </a:p>
          <a:p>
            <a:pPr algn="just"/>
            <a:r>
              <a:rPr lang="en-IN" dirty="0" smtClean="0"/>
              <a:t>It </a:t>
            </a:r>
            <a:r>
              <a:rPr lang="en-IN" dirty="0"/>
              <a:t>performs the physical layer function of terminating an incoming physical link at a </a:t>
            </a:r>
            <a:r>
              <a:rPr lang="en-IN" dirty="0" smtClean="0"/>
              <a:t>router.</a:t>
            </a:r>
          </a:p>
          <a:p>
            <a:pPr lvl="0" algn="just"/>
            <a:r>
              <a:rPr lang="en-IN" dirty="0" smtClean="0"/>
              <a:t>It performs </a:t>
            </a:r>
            <a:r>
              <a:rPr lang="en-IN" dirty="0"/>
              <a:t>link-layer functions needed to interoperate with the link layer at the other side of the incoming link; this is represented by the middle boxes in the input and output ports. </a:t>
            </a:r>
            <a:endParaRPr lang="en-GB" dirty="0"/>
          </a:p>
          <a:p>
            <a:pPr lvl="0" algn="just"/>
            <a:r>
              <a:rPr lang="en-IN" dirty="0" smtClean="0"/>
              <a:t>A lookup </a:t>
            </a:r>
            <a:r>
              <a:rPr lang="en-IN" dirty="0"/>
              <a:t>function is </a:t>
            </a:r>
            <a:r>
              <a:rPr lang="en-IN" dirty="0" smtClean="0"/>
              <a:t>performed </a:t>
            </a:r>
            <a:r>
              <a:rPr lang="en-IN" dirty="0"/>
              <a:t>at the input port; this will occur in the rightmost box of the input port. </a:t>
            </a:r>
            <a:endParaRPr lang="en-IN" dirty="0" smtClean="0"/>
          </a:p>
          <a:p>
            <a:endParaRPr lang="en-US" dirty="0"/>
          </a:p>
        </p:txBody>
      </p:sp>
      <p:sp>
        <p:nvSpPr>
          <p:cNvPr id="27" name="Rectangle 12"/>
          <p:cNvSpPr>
            <a:spLocks noChangeArrowheads="1"/>
          </p:cNvSpPr>
          <p:nvPr/>
        </p:nvSpPr>
        <p:spPr bwMode="auto">
          <a:xfrm>
            <a:off x="1917700" y="1306513"/>
            <a:ext cx="4568825"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8" name="Rectangle 13"/>
          <p:cNvSpPr>
            <a:spLocks noChangeArrowheads="1"/>
          </p:cNvSpPr>
          <p:nvPr/>
        </p:nvSpPr>
        <p:spPr bwMode="auto">
          <a:xfrm>
            <a:off x="2073275" y="1820863"/>
            <a:ext cx="1417638"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t>line</a:t>
            </a:r>
          </a:p>
          <a:p>
            <a:pPr algn="ctr"/>
            <a:r>
              <a:rPr lang="en-US" altLang="en-US" sz="1800" dirty="0"/>
              <a:t>termination</a:t>
            </a:r>
          </a:p>
        </p:txBody>
      </p:sp>
      <p:sp>
        <p:nvSpPr>
          <p:cNvPr id="29" name="Rectangle 14"/>
          <p:cNvSpPr>
            <a:spLocks noChangeArrowheads="1"/>
          </p:cNvSpPr>
          <p:nvPr/>
        </p:nvSpPr>
        <p:spPr bwMode="auto">
          <a:xfrm>
            <a:off x="3697288" y="1492250"/>
            <a:ext cx="1152525"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0" name="Rectangle 15"/>
          <p:cNvSpPr>
            <a:spLocks noChangeArrowheads="1"/>
          </p:cNvSpPr>
          <p:nvPr/>
        </p:nvSpPr>
        <p:spPr bwMode="auto">
          <a:xfrm>
            <a:off x="5048250" y="1443038"/>
            <a:ext cx="1247775"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1" name="Line 16"/>
          <p:cNvSpPr>
            <a:spLocks noChangeShapeType="1"/>
          </p:cNvSpPr>
          <p:nvPr/>
        </p:nvSpPr>
        <p:spPr bwMode="auto">
          <a:xfrm>
            <a:off x="1641475" y="2232025"/>
            <a:ext cx="4238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 name="Line 30"/>
          <p:cNvSpPr>
            <a:spLocks noChangeShapeType="1"/>
          </p:cNvSpPr>
          <p:nvPr/>
        </p:nvSpPr>
        <p:spPr bwMode="auto">
          <a:xfrm>
            <a:off x="3509963" y="2211388"/>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 name="Line 31"/>
          <p:cNvSpPr>
            <a:spLocks noChangeShapeType="1"/>
          </p:cNvSpPr>
          <p:nvPr/>
        </p:nvSpPr>
        <p:spPr bwMode="auto">
          <a:xfrm>
            <a:off x="4852988" y="216852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 name="Line 32"/>
          <p:cNvSpPr>
            <a:spLocks noChangeShapeType="1"/>
          </p:cNvSpPr>
          <p:nvPr/>
        </p:nvSpPr>
        <p:spPr bwMode="auto">
          <a:xfrm flipV="1">
            <a:off x="6243638" y="2209800"/>
            <a:ext cx="7366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 name="Rectangle 33"/>
          <p:cNvSpPr>
            <a:spLocks noChangeArrowheads="1"/>
          </p:cNvSpPr>
          <p:nvPr/>
        </p:nvSpPr>
        <p:spPr bwMode="auto">
          <a:xfrm>
            <a:off x="3730625" y="1801813"/>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90000"/>
              </a:lnSpc>
            </a:pPr>
            <a:r>
              <a:rPr lang="en-US" altLang="en-US" sz="1800"/>
              <a:t>link </a:t>
            </a:r>
          </a:p>
          <a:p>
            <a:pPr algn="ctr">
              <a:lnSpc>
                <a:spcPct val="90000"/>
              </a:lnSpc>
            </a:pPr>
            <a:r>
              <a:rPr lang="en-US" altLang="en-US" sz="1800"/>
              <a:t>layer </a:t>
            </a:r>
          </a:p>
          <a:p>
            <a:pPr algn="ctr">
              <a:lnSpc>
                <a:spcPct val="90000"/>
              </a:lnSpc>
            </a:pPr>
            <a:r>
              <a:rPr lang="en-US" altLang="en-US" sz="1800"/>
              <a:t>protocol</a:t>
            </a:r>
          </a:p>
          <a:p>
            <a:pPr algn="ctr">
              <a:lnSpc>
                <a:spcPct val="90000"/>
              </a:lnSpc>
            </a:pPr>
            <a:r>
              <a:rPr lang="en-US" altLang="en-US" sz="1800"/>
              <a:t>(receive)</a:t>
            </a:r>
          </a:p>
        </p:txBody>
      </p:sp>
      <p:sp>
        <p:nvSpPr>
          <p:cNvPr id="36" name="Text Box 35"/>
          <p:cNvSpPr txBox="1">
            <a:spLocks noChangeArrowheads="1"/>
          </p:cNvSpPr>
          <p:nvPr/>
        </p:nvSpPr>
        <p:spPr bwMode="auto">
          <a:xfrm>
            <a:off x="5080000" y="1455738"/>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a:t>lookup,</a:t>
            </a:r>
          </a:p>
          <a:p>
            <a:pPr algn="ctr"/>
            <a:r>
              <a:rPr lang="en-US" altLang="en-US" sz="1800"/>
              <a:t>forwarding</a:t>
            </a:r>
          </a:p>
          <a:p>
            <a:pPr algn="ctr"/>
            <a:endParaRPr lang="en-US" altLang="en-US" sz="1800"/>
          </a:p>
          <a:p>
            <a:pPr algn="ctr"/>
            <a:endParaRPr lang="en-US" altLang="en-US" sz="1800"/>
          </a:p>
          <a:p>
            <a:pPr algn="ctr"/>
            <a:r>
              <a:rPr lang="en-US" altLang="en-US" sz="1800"/>
              <a:t>queueing</a:t>
            </a:r>
          </a:p>
        </p:txBody>
      </p:sp>
      <p:sp>
        <p:nvSpPr>
          <p:cNvPr id="37" name="Line 45"/>
          <p:cNvSpPr>
            <a:spLocks noChangeShapeType="1"/>
          </p:cNvSpPr>
          <p:nvPr/>
        </p:nvSpPr>
        <p:spPr bwMode="auto">
          <a:xfrm>
            <a:off x="6980238" y="990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Rectangle 46"/>
          <p:cNvSpPr>
            <a:spLocks noChangeArrowheads="1"/>
          </p:cNvSpPr>
          <p:nvPr/>
        </p:nvSpPr>
        <p:spPr bwMode="auto">
          <a:xfrm>
            <a:off x="7061200" y="1819275"/>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90000"/>
              </a:lnSpc>
            </a:pPr>
            <a:r>
              <a:rPr lang="en-US" altLang="en-US" sz="1800"/>
              <a:t>switch</a:t>
            </a:r>
          </a:p>
          <a:p>
            <a:pPr algn="ctr">
              <a:lnSpc>
                <a:spcPct val="90000"/>
              </a:lnSpc>
            </a:pPr>
            <a:r>
              <a:rPr lang="en-US" altLang="en-US" sz="1800"/>
              <a:t>fabric</a:t>
            </a:r>
          </a:p>
        </p:txBody>
      </p:sp>
      <p:grpSp>
        <p:nvGrpSpPr>
          <p:cNvPr id="39" name="Group 56"/>
          <p:cNvGrpSpPr>
            <a:grpSpLocks/>
          </p:cNvGrpSpPr>
          <p:nvPr/>
        </p:nvGrpSpPr>
        <p:grpSpPr bwMode="auto">
          <a:xfrm>
            <a:off x="5175250" y="2062163"/>
            <a:ext cx="993775" cy="468312"/>
            <a:chOff x="310" y="3526"/>
            <a:chExt cx="1040" cy="457"/>
          </a:xfrm>
        </p:grpSpPr>
        <p:sp>
          <p:nvSpPr>
            <p:cNvPr id="40"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1"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9609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Port </a:t>
            </a:r>
            <a:r>
              <a:rPr lang="en-US" dirty="0" smtClean="0"/>
              <a:t>Functions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lvl="0" algn="just"/>
            <a:r>
              <a:rPr lang="en-IN" dirty="0"/>
              <a:t>The forwarding table is consulted to determine the router output port to which an arriving packet will be forwarded via the switching fabric. </a:t>
            </a:r>
            <a:endParaRPr lang="en-GB" dirty="0"/>
          </a:p>
          <a:p>
            <a:pPr lvl="0" algn="just"/>
            <a:r>
              <a:rPr lang="en-IN" dirty="0"/>
              <a:t>Control packets (for example, packets carrying routing protocol information) are forwarded from an input port to the routing processor. </a:t>
            </a:r>
            <a:endParaRPr lang="en-GB" dirty="0"/>
          </a:p>
          <a:p>
            <a:endParaRPr lang="en-US" dirty="0" smtClean="0"/>
          </a:p>
        </p:txBody>
      </p:sp>
    </p:spTree>
    <p:extLst>
      <p:ext uri="{BB962C8B-B14F-4D97-AF65-F5344CB8AC3E}">
        <p14:creationId xmlns:p14="http://schemas.microsoft.com/office/powerpoint/2010/main" val="145941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Fabrics</a:t>
            </a:r>
            <a:endParaRPr lang="en-US" dirty="0"/>
          </a:p>
        </p:txBody>
      </p:sp>
      <p:sp>
        <p:nvSpPr>
          <p:cNvPr id="3" name="Content Placeholder 2"/>
          <p:cNvSpPr>
            <a:spLocks noGrp="1"/>
          </p:cNvSpPr>
          <p:nvPr>
            <p:ph idx="1"/>
          </p:nvPr>
        </p:nvSpPr>
        <p:spPr/>
        <p:txBody>
          <a:bodyPr>
            <a:normAutofit/>
          </a:bodyPr>
          <a:lstStyle/>
          <a:p>
            <a:pPr lvl="0" algn="just"/>
            <a:r>
              <a:rPr lang="en-IN" dirty="0" smtClean="0"/>
              <a:t>It connects </a:t>
            </a:r>
            <a:r>
              <a:rPr lang="en-IN" dirty="0"/>
              <a:t>the router’s input ports to its output ports. </a:t>
            </a:r>
            <a:endParaRPr lang="en-GB" dirty="0"/>
          </a:p>
          <a:p>
            <a:pPr lvl="0" algn="just"/>
            <a:r>
              <a:rPr lang="en-GB" dirty="0" smtClean="0"/>
              <a:t>I</a:t>
            </a:r>
            <a:r>
              <a:rPr lang="en-IN" dirty="0" smtClean="0"/>
              <a:t>t is </a:t>
            </a:r>
            <a:r>
              <a:rPr lang="en-IN" dirty="0"/>
              <a:t>completely contained within the router - a network inside of a network </a:t>
            </a:r>
            <a:r>
              <a:rPr lang="en-IN" dirty="0" smtClean="0"/>
              <a:t>router.</a:t>
            </a:r>
          </a:p>
          <a:p>
            <a:pPr lvl="0" algn="just"/>
            <a:r>
              <a:rPr lang="en-IN" dirty="0"/>
              <a:t>S</a:t>
            </a:r>
            <a:r>
              <a:rPr lang="en-IN" dirty="0" smtClean="0"/>
              <a:t>witching </a:t>
            </a:r>
            <a:r>
              <a:rPr lang="en-IN" dirty="0"/>
              <a:t>rate: </a:t>
            </a:r>
            <a:r>
              <a:rPr lang="en-IN" dirty="0" smtClean="0"/>
              <a:t>A rate </a:t>
            </a:r>
            <a:r>
              <a:rPr lang="en-IN" dirty="0"/>
              <a:t>at which packets can be transfer from inputs to </a:t>
            </a:r>
            <a:r>
              <a:rPr lang="en-IN" dirty="0" smtClean="0"/>
              <a:t>outputs.</a:t>
            </a:r>
            <a:endParaRPr lang="en-IN" dirty="0"/>
          </a:p>
          <a:p>
            <a:pPr lvl="0" algn="just"/>
            <a:r>
              <a:rPr lang="en-IN" dirty="0" smtClean="0"/>
              <a:t>Also measured </a:t>
            </a:r>
            <a:r>
              <a:rPr lang="en-IN" dirty="0"/>
              <a:t>as multiple of input/output line </a:t>
            </a:r>
            <a:r>
              <a:rPr lang="en-IN" dirty="0" smtClean="0"/>
              <a:t>rate.</a:t>
            </a:r>
            <a:endParaRPr lang="en-IN" dirty="0"/>
          </a:p>
          <a:p>
            <a:pPr lvl="0" algn="just"/>
            <a:r>
              <a:rPr lang="en-IN" dirty="0" smtClean="0"/>
              <a:t>Three </a:t>
            </a:r>
            <a:r>
              <a:rPr lang="en-IN" dirty="0"/>
              <a:t>types of switching </a:t>
            </a:r>
            <a:r>
              <a:rPr lang="en-IN" dirty="0" smtClean="0"/>
              <a:t>fabrics:</a:t>
            </a:r>
            <a:endParaRPr lang="en-GB" dirty="0"/>
          </a:p>
          <a:p>
            <a:pPr lvl="0"/>
            <a:endParaRPr lang="en-GB" dirty="0"/>
          </a:p>
          <a:p>
            <a:endParaRPr lang="en-US" dirty="0"/>
          </a:p>
        </p:txBody>
      </p:sp>
      <p:grpSp>
        <p:nvGrpSpPr>
          <p:cNvPr id="4" name="Group 30"/>
          <p:cNvGrpSpPr>
            <a:grpSpLocks/>
          </p:cNvGrpSpPr>
          <p:nvPr/>
        </p:nvGrpSpPr>
        <p:grpSpPr bwMode="auto">
          <a:xfrm>
            <a:off x="1066800" y="4425950"/>
            <a:ext cx="890588" cy="215900"/>
            <a:chOff x="876" y="2800"/>
            <a:chExt cx="642" cy="175"/>
          </a:xfrm>
        </p:grpSpPr>
        <p:sp>
          <p:nvSpPr>
            <p:cNvPr id="5"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45"/>
          <p:cNvGrpSpPr>
            <a:grpSpLocks/>
          </p:cNvGrpSpPr>
          <p:nvPr/>
        </p:nvGrpSpPr>
        <p:grpSpPr bwMode="auto">
          <a:xfrm>
            <a:off x="1042988" y="4821238"/>
            <a:ext cx="890587" cy="215900"/>
            <a:chOff x="876" y="2800"/>
            <a:chExt cx="642" cy="175"/>
          </a:xfrm>
        </p:grpSpPr>
        <p:sp>
          <p:nvSpPr>
            <p:cNvPr id="11"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4"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5"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51"/>
          <p:cNvGrpSpPr>
            <a:grpSpLocks/>
          </p:cNvGrpSpPr>
          <p:nvPr/>
        </p:nvGrpSpPr>
        <p:grpSpPr bwMode="auto">
          <a:xfrm>
            <a:off x="1038225" y="5248275"/>
            <a:ext cx="890588" cy="215900"/>
            <a:chOff x="876" y="2800"/>
            <a:chExt cx="642" cy="175"/>
          </a:xfrm>
        </p:grpSpPr>
        <p:sp>
          <p:nvSpPr>
            <p:cNvPr id="17"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8"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9"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0"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1"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Rectangle 57"/>
          <p:cNvSpPr>
            <a:spLocks noChangeArrowheads="1"/>
          </p:cNvSpPr>
          <p:nvPr/>
        </p:nvSpPr>
        <p:spPr bwMode="auto">
          <a:xfrm>
            <a:off x="1925638" y="4343400"/>
            <a:ext cx="70485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grpSp>
        <p:nvGrpSpPr>
          <p:cNvPr id="23" name="Group 64"/>
          <p:cNvGrpSpPr>
            <a:grpSpLocks/>
          </p:cNvGrpSpPr>
          <p:nvPr/>
        </p:nvGrpSpPr>
        <p:grpSpPr bwMode="auto">
          <a:xfrm>
            <a:off x="2635250" y="4424363"/>
            <a:ext cx="890588" cy="215900"/>
            <a:chOff x="455" y="3463"/>
            <a:chExt cx="561" cy="136"/>
          </a:xfrm>
        </p:grpSpPr>
        <p:sp>
          <p:nvSpPr>
            <p:cNvPr id="24"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5"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6"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7"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8"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9" name="Group 65"/>
          <p:cNvGrpSpPr>
            <a:grpSpLocks/>
          </p:cNvGrpSpPr>
          <p:nvPr/>
        </p:nvGrpSpPr>
        <p:grpSpPr bwMode="auto">
          <a:xfrm>
            <a:off x="2640013" y="4816475"/>
            <a:ext cx="890587" cy="215900"/>
            <a:chOff x="455" y="3463"/>
            <a:chExt cx="561" cy="136"/>
          </a:xfrm>
        </p:grpSpPr>
        <p:sp>
          <p:nvSpPr>
            <p:cNvPr id="30"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1"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2"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3"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4"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5" name="Group 71"/>
          <p:cNvGrpSpPr>
            <a:grpSpLocks/>
          </p:cNvGrpSpPr>
          <p:nvPr/>
        </p:nvGrpSpPr>
        <p:grpSpPr bwMode="auto">
          <a:xfrm>
            <a:off x="2635250" y="5243513"/>
            <a:ext cx="890588" cy="215900"/>
            <a:chOff x="455" y="3463"/>
            <a:chExt cx="561" cy="136"/>
          </a:xfrm>
        </p:grpSpPr>
        <p:sp>
          <p:nvSpPr>
            <p:cNvPr id="36"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7"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8"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9"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0"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 name="Text Box 78"/>
          <p:cNvSpPr txBox="1">
            <a:spLocks noChangeArrowheads="1"/>
          </p:cNvSpPr>
          <p:nvPr/>
        </p:nvSpPr>
        <p:spPr bwMode="auto">
          <a:xfrm>
            <a:off x="1758950" y="57292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memory</a:t>
            </a:r>
          </a:p>
        </p:txBody>
      </p:sp>
      <p:sp>
        <p:nvSpPr>
          <p:cNvPr id="42" name="Text Box 79"/>
          <p:cNvSpPr txBox="1">
            <a:spLocks noChangeArrowheads="1"/>
          </p:cNvSpPr>
          <p:nvPr/>
        </p:nvSpPr>
        <p:spPr bwMode="auto">
          <a:xfrm>
            <a:off x="1857375" y="4660900"/>
            <a:ext cx="82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400"/>
              <a:t>memory</a:t>
            </a:r>
          </a:p>
        </p:txBody>
      </p:sp>
      <p:grpSp>
        <p:nvGrpSpPr>
          <p:cNvPr id="43" name="Group 80"/>
          <p:cNvGrpSpPr>
            <a:grpSpLocks/>
          </p:cNvGrpSpPr>
          <p:nvPr/>
        </p:nvGrpSpPr>
        <p:grpSpPr bwMode="auto">
          <a:xfrm>
            <a:off x="3971925" y="4410075"/>
            <a:ext cx="890588" cy="215900"/>
            <a:chOff x="876" y="2800"/>
            <a:chExt cx="642" cy="175"/>
          </a:xfrm>
        </p:grpSpPr>
        <p:sp>
          <p:nvSpPr>
            <p:cNvPr id="44"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5"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6"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7"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8"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9" name="Group 86"/>
          <p:cNvGrpSpPr>
            <a:grpSpLocks/>
          </p:cNvGrpSpPr>
          <p:nvPr/>
        </p:nvGrpSpPr>
        <p:grpSpPr bwMode="auto">
          <a:xfrm>
            <a:off x="3970338" y="4805363"/>
            <a:ext cx="890587" cy="215900"/>
            <a:chOff x="876" y="2800"/>
            <a:chExt cx="642" cy="175"/>
          </a:xfrm>
        </p:grpSpPr>
        <p:sp>
          <p:nvSpPr>
            <p:cNvPr id="50"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1"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2"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3"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4"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5" name="Group 92"/>
          <p:cNvGrpSpPr>
            <a:grpSpLocks/>
          </p:cNvGrpSpPr>
          <p:nvPr/>
        </p:nvGrpSpPr>
        <p:grpSpPr bwMode="auto">
          <a:xfrm>
            <a:off x="3965575" y="5232400"/>
            <a:ext cx="890588" cy="215900"/>
            <a:chOff x="876" y="2800"/>
            <a:chExt cx="642" cy="175"/>
          </a:xfrm>
        </p:grpSpPr>
        <p:sp>
          <p:nvSpPr>
            <p:cNvPr id="56"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7"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8"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9"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0"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1" name="Line 98"/>
          <p:cNvSpPr>
            <a:spLocks noChangeShapeType="1"/>
          </p:cNvSpPr>
          <p:nvPr/>
        </p:nvSpPr>
        <p:spPr bwMode="auto">
          <a:xfrm>
            <a:off x="4873625" y="441325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2" name="Group 99"/>
          <p:cNvGrpSpPr>
            <a:grpSpLocks/>
          </p:cNvGrpSpPr>
          <p:nvPr/>
        </p:nvGrpSpPr>
        <p:grpSpPr bwMode="auto">
          <a:xfrm>
            <a:off x="4927600" y="4397375"/>
            <a:ext cx="890588" cy="215900"/>
            <a:chOff x="455" y="3463"/>
            <a:chExt cx="561" cy="136"/>
          </a:xfrm>
        </p:grpSpPr>
        <p:sp>
          <p:nvSpPr>
            <p:cNvPr id="63"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4"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5"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6"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7"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8" name="Group 105"/>
          <p:cNvGrpSpPr>
            <a:grpSpLocks/>
          </p:cNvGrpSpPr>
          <p:nvPr/>
        </p:nvGrpSpPr>
        <p:grpSpPr bwMode="auto">
          <a:xfrm>
            <a:off x="4932363" y="4789488"/>
            <a:ext cx="890587" cy="215900"/>
            <a:chOff x="455" y="3463"/>
            <a:chExt cx="561" cy="136"/>
          </a:xfrm>
        </p:grpSpPr>
        <p:sp>
          <p:nvSpPr>
            <p:cNvPr id="69"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0"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1"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2"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3"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4" name="Group 111"/>
          <p:cNvGrpSpPr>
            <a:grpSpLocks/>
          </p:cNvGrpSpPr>
          <p:nvPr/>
        </p:nvGrpSpPr>
        <p:grpSpPr bwMode="auto">
          <a:xfrm>
            <a:off x="4927600" y="5216525"/>
            <a:ext cx="890588" cy="215900"/>
            <a:chOff x="455" y="3463"/>
            <a:chExt cx="561" cy="136"/>
          </a:xfrm>
        </p:grpSpPr>
        <p:sp>
          <p:nvSpPr>
            <p:cNvPr id="75"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6"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7"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8"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9"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0" name="Text Box 117"/>
          <p:cNvSpPr txBox="1">
            <a:spLocks noChangeArrowheads="1"/>
          </p:cNvSpPr>
          <p:nvPr/>
        </p:nvSpPr>
        <p:spPr bwMode="auto">
          <a:xfrm>
            <a:off x="4610100" y="5726113"/>
            <a:ext cx="552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bus</a:t>
            </a:r>
          </a:p>
        </p:txBody>
      </p:sp>
      <p:grpSp>
        <p:nvGrpSpPr>
          <p:cNvPr id="81" name="Group 118"/>
          <p:cNvGrpSpPr>
            <a:grpSpLocks/>
          </p:cNvGrpSpPr>
          <p:nvPr/>
        </p:nvGrpSpPr>
        <p:grpSpPr bwMode="auto">
          <a:xfrm>
            <a:off x="6415088" y="4376738"/>
            <a:ext cx="890587" cy="215900"/>
            <a:chOff x="876" y="2800"/>
            <a:chExt cx="642" cy="175"/>
          </a:xfrm>
        </p:grpSpPr>
        <p:sp>
          <p:nvSpPr>
            <p:cNvPr id="82"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3"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4"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5"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6"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7" name="Group 124"/>
          <p:cNvGrpSpPr>
            <a:grpSpLocks/>
          </p:cNvGrpSpPr>
          <p:nvPr/>
        </p:nvGrpSpPr>
        <p:grpSpPr bwMode="auto">
          <a:xfrm>
            <a:off x="6391275" y="4772025"/>
            <a:ext cx="890588" cy="215900"/>
            <a:chOff x="876" y="2800"/>
            <a:chExt cx="642" cy="175"/>
          </a:xfrm>
        </p:grpSpPr>
        <p:sp>
          <p:nvSpPr>
            <p:cNvPr id="88"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9"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0"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1"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2"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93" name="Group 130"/>
          <p:cNvGrpSpPr>
            <a:grpSpLocks/>
          </p:cNvGrpSpPr>
          <p:nvPr/>
        </p:nvGrpSpPr>
        <p:grpSpPr bwMode="auto">
          <a:xfrm>
            <a:off x="6386513" y="5199063"/>
            <a:ext cx="890587" cy="215900"/>
            <a:chOff x="876" y="2800"/>
            <a:chExt cx="642" cy="175"/>
          </a:xfrm>
        </p:grpSpPr>
        <p:sp>
          <p:nvSpPr>
            <p:cNvPr id="94"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5"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6"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7"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8"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99" name="Group 154"/>
          <p:cNvGrpSpPr>
            <a:grpSpLocks/>
          </p:cNvGrpSpPr>
          <p:nvPr/>
        </p:nvGrpSpPr>
        <p:grpSpPr bwMode="auto">
          <a:xfrm rot="5400000">
            <a:off x="7510463" y="5395913"/>
            <a:ext cx="895350" cy="1035050"/>
            <a:chOff x="2954" y="2776"/>
            <a:chExt cx="564" cy="652"/>
          </a:xfrm>
        </p:grpSpPr>
        <p:grpSp>
          <p:nvGrpSpPr>
            <p:cNvPr id="100" name="Group 136"/>
            <p:cNvGrpSpPr>
              <a:grpSpLocks/>
            </p:cNvGrpSpPr>
            <p:nvPr/>
          </p:nvGrpSpPr>
          <p:grpSpPr bwMode="auto">
            <a:xfrm>
              <a:off x="2954" y="2776"/>
              <a:ext cx="561" cy="136"/>
              <a:chOff x="455" y="3463"/>
              <a:chExt cx="561" cy="136"/>
            </a:xfrm>
          </p:grpSpPr>
          <p:sp>
            <p:nvSpPr>
              <p:cNvPr id="113"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4"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5"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6"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7"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1" name="Group 142"/>
            <p:cNvGrpSpPr>
              <a:grpSpLocks/>
            </p:cNvGrpSpPr>
            <p:nvPr/>
          </p:nvGrpSpPr>
          <p:grpSpPr bwMode="auto">
            <a:xfrm>
              <a:off x="2957" y="3023"/>
              <a:ext cx="561" cy="136"/>
              <a:chOff x="455" y="3463"/>
              <a:chExt cx="561" cy="136"/>
            </a:xfrm>
          </p:grpSpPr>
          <p:sp>
            <p:nvSpPr>
              <p:cNvPr id="108"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9"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0"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1"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2"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2" name="Group 148"/>
            <p:cNvGrpSpPr>
              <a:grpSpLocks/>
            </p:cNvGrpSpPr>
            <p:nvPr/>
          </p:nvGrpSpPr>
          <p:grpSpPr bwMode="auto">
            <a:xfrm>
              <a:off x="2954" y="3292"/>
              <a:ext cx="561" cy="136"/>
              <a:chOff x="455" y="3463"/>
              <a:chExt cx="561" cy="136"/>
            </a:xfrm>
          </p:grpSpPr>
          <p:sp>
            <p:nvSpPr>
              <p:cNvPr id="103"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4"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5"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6"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7"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118" name="Line 155"/>
          <p:cNvSpPr>
            <a:spLocks noChangeShapeType="1"/>
          </p:cNvSpPr>
          <p:nvPr/>
        </p:nvSpPr>
        <p:spPr bwMode="auto">
          <a:xfrm>
            <a:off x="7305675" y="4483100"/>
            <a:ext cx="10636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 name="Line 156"/>
          <p:cNvSpPr>
            <a:spLocks noChangeShapeType="1"/>
          </p:cNvSpPr>
          <p:nvPr/>
        </p:nvSpPr>
        <p:spPr bwMode="auto">
          <a:xfrm flipV="1">
            <a:off x="7267575" y="4870450"/>
            <a:ext cx="1111250"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0" name="Line 157"/>
          <p:cNvSpPr>
            <a:spLocks noChangeShapeType="1"/>
          </p:cNvSpPr>
          <p:nvPr/>
        </p:nvSpPr>
        <p:spPr bwMode="auto">
          <a:xfrm>
            <a:off x="7267575" y="5302250"/>
            <a:ext cx="11017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1" name="Line 158"/>
          <p:cNvSpPr>
            <a:spLocks noChangeShapeType="1"/>
          </p:cNvSpPr>
          <p:nvPr/>
        </p:nvSpPr>
        <p:spPr bwMode="auto">
          <a:xfrm flipV="1">
            <a:off x="7550150" y="44831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2" name="Line 159"/>
          <p:cNvSpPr>
            <a:spLocks noChangeShapeType="1"/>
          </p:cNvSpPr>
          <p:nvPr/>
        </p:nvSpPr>
        <p:spPr bwMode="auto">
          <a:xfrm flipV="1">
            <a:off x="7972425" y="44831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3" name="Line 160"/>
          <p:cNvSpPr>
            <a:spLocks noChangeShapeType="1"/>
          </p:cNvSpPr>
          <p:nvPr/>
        </p:nvSpPr>
        <p:spPr bwMode="auto">
          <a:xfrm flipV="1">
            <a:off x="8369300" y="447357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4" name="Oval 161"/>
          <p:cNvSpPr>
            <a:spLocks noChangeArrowheads="1"/>
          </p:cNvSpPr>
          <p:nvPr/>
        </p:nvSpPr>
        <p:spPr bwMode="auto">
          <a:xfrm>
            <a:off x="7508875" y="44450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5" name="Oval 162"/>
          <p:cNvSpPr>
            <a:spLocks noChangeArrowheads="1"/>
          </p:cNvSpPr>
          <p:nvPr/>
        </p:nvSpPr>
        <p:spPr bwMode="auto">
          <a:xfrm>
            <a:off x="7508875" y="48291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6" name="Oval 163"/>
          <p:cNvSpPr>
            <a:spLocks noChangeArrowheads="1"/>
          </p:cNvSpPr>
          <p:nvPr/>
        </p:nvSpPr>
        <p:spPr bwMode="auto">
          <a:xfrm>
            <a:off x="7502525" y="52546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7" name="Oval 164"/>
          <p:cNvSpPr>
            <a:spLocks noChangeArrowheads="1"/>
          </p:cNvSpPr>
          <p:nvPr/>
        </p:nvSpPr>
        <p:spPr bwMode="auto">
          <a:xfrm>
            <a:off x="7934325" y="44450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8" name="Oval 165"/>
          <p:cNvSpPr>
            <a:spLocks noChangeArrowheads="1"/>
          </p:cNvSpPr>
          <p:nvPr/>
        </p:nvSpPr>
        <p:spPr bwMode="auto">
          <a:xfrm>
            <a:off x="7934325" y="48291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9" name="Oval 166"/>
          <p:cNvSpPr>
            <a:spLocks noChangeArrowheads="1"/>
          </p:cNvSpPr>
          <p:nvPr/>
        </p:nvSpPr>
        <p:spPr bwMode="auto">
          <a:xfrm>
            <a:off x="7927975" y="52546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0" name="Oval 167"/>
          <p:cNvSpPr>
            <a:spLocks noChangeArrowheads="1"/>
          </p:cNvSpPr>
          <p:nvPr/>
        </p:nvSpPr>
        <p:spPr bwMode="auto">
          <a:xfrm>
            <a:off x="8324850" y="4445000"/>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1" name="Oval 168"/>
          <p:cNvSpPr>
            <a:spLocks noChangeArrowheads="1"/>
          </p:cNvSpPr>
          <p:nvPr/>
        </p:nvSpPr>
        <p:spPr bwMode="auto">
          <a:xfrm>
            <a:off x="8324850" y="482917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2" name="Oval 169"/>
          <p:cNvSpPr>
            <a:spLocks noChangeArrowheads="1"/>
          </p:cNvSpPr>
          <p:nvPr/>
        </p:nvSpPr>
        <p:spPr bwMode="auto">
          <a:xfrm>
            <a:off x="8318500" y="5254625"/>
            <a:ext cx="88900"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3" name="Text Box 170"/>
          <p:cNvSpPr txBox="1">
            <a:spLocks noChangeArrowheads="1"/>
          </p:cNvSpPr>
          <p:nvPr/>
        </p:nvSpPr>
        <p:spPr bwMode="auto">
          <a:xfrm>
            <a:off x="6223000" y="5732463"/>
            <a:ext cx="1060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crossbar</a:t>
            </a:r>
          </a:p>
        </p:txBody>
      </p:sp>
      <p:sp>
        <p:nvSpPr>
          <p:cNvPr id="134" name="Freeform 171"/>
          <p:cNvSpPr>
            <a:spLocks/>
          </p:cNvSpPr>
          <p:nvPr/>
        </p:nvSpPr>
        <p:spPr bwMode="auto">
          <a:xfrm>
            <a:off x="914400" y="4468813"/>
            <a:ext cx="2798763"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 name="Freeform 172"/>
          <p:cNvSpPr>
            <a:spLocks/>
          </p:cNvSpPr>
          <p:nvPr/>
        </p:nvSpPr>
        <p:spPr bwMode="auto">
          <a:xfrm>
            <a:off x="3965575" y="4438650"/>
            <a:ext cx="2006600"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6" name="Freeform 173"/>
          <p:cNvSpPr>
            <a:spLocks/>
          </p:cNvSpPr>
          <p:nvPr/>
        </p:nvSpPr>
        <p:spPr bwMode="auto">
          <a:xfrm>
            <a:off x="6362700" y="4429125"/>
            <a:ext cx="154305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9449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wipe(left)">
                                      <p:cBhvr>
                                        <p:cTn id="54" dur="500"/>
                                        <p:tgtEl>
                                          <p:spTgt spid="1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500"/>
                                        <p:tgtEl>
                                          <p:spTgt spid="43"/>
                                        </p:tgtEl>
                                      </p:cBhvr>
                                    </p:animEffect>
                                  </p:childTnLst>
                                </p:cTn>
                              </p:par>
                              <p:par>
                                <p:cTn id="60" presetID="22" presetClass="entr" presetSubtype="8"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left)">
                                      <p:cBhvr>
                                        <p:cTn id="65" dur="500"/>
                                        <p:tgtEl>
                                          <p:spTgt spid="5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left)">
                                      <p:cBhvr>
                                        <p:cTn id="68" dur="500"/>
                                        <p:tgtEl>
                                          <p:spTgt spid="61"/>
                                        </p:tgtEl>
                                      </p:cBhvr>
                                    </p:animEffect>
                                  </p:childTnLst>
                                </p:cTn>
                              </p:par>
                              <p:par>
                                <p:cTn id="69" presetID="22" presetClass="entr" presetSubtype="8"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left)">
                                      <p:cBhvr>
                                        <p:cTn id="71" dur="500"/>
                                        <p:tgtEl>
                                          <p:spTgt spid="62"/>
                                        </p:tgtEl>
                                      </p:cBhvr>
                                    </p:animEffect>
                                  </p:childTnLst>
                                </p:cTn>
                              </p:par>
                              <p:par>
                                <p:cTn id="72" presetID="22" presetClass="entr" presetSubtype="8"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wipe(left)">
                                      <p:cBhvr>
                                        <p:cTn id="74" dur="500"/>
                                        <p:tgtEl>
                                          <p:spTgt spid="68"/>
                                        </p:tgtEl>
                                      </p:cBhvr>
                                    </p:animEffect>
                                  </p:childTnLst>
                                </p:cTn>
                              </p:par>
                              <p:par>
                                <p:cTn id="75" presetID="22" presetClass="entr" presetSubtype="8"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wipe(left)">
                                      <p:cBhvr>
                                        <p:cTn id="77" dur="500"/>
                                        <p:tgtEl>
                                          <p:spTgt spid="7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35"/>
                                        </p:tgtEl>
                                        <p:attrNameLst>
                                          <p:attrName>style.visibility</p:attrName>
                                        </p:attrNameLst>
                                      </p:cBhvr>
                                      <p:to>
                                        <p:strVal val="visible"/>
                                      </p:to>
                                    </p:set>
                                    <p:animEffect transition="in" filter="wipe(left)">
                                      <p:cBhvr>
                                        <p:cTn id="83" dur="500"/>
                                        <p:tgtEl>
                                          <p:spTgt spid="1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ipe(left)">
                                      <p:cBhvr>
                                        <p:cTn id="88" dur="500"/>
                                        <p:tgtEl>
                                          <p:spTgt spid="81"/>
                                        </p:tgtEl>
                                      </p:cBhvr>
                                    </p:animEffect>
                                  </p:childTnLst>
                                </p:cTn>
                              </p:par>
                              <p:par>
                                <p:cTn id="89" presetID="22" presetClass="entr" presetSubtype="8"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left)">
                                      <p:cBhvr>
                                        <p:cTn id="91" dur="500"/>
                                        <p:tgtEl>
                                          <p:spTgt spid="87"/>
                                        </p:tgtEl>
                                      </p:cBhvr>
                                    </p:animEffect>
                                  </p:childTnLst>
                                </p:cTn>
                              </p:par>
                              <p:par>
                                <p:cTn id="92" presetID="22" presetClass="entr" presetSubtype="8" fill="hold"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par>
                                <p:cTn id="95" presetID="22" presetClass="entr" presetSubtype="8" fill="hold"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left)">
                                      <p:cBhvr>
                                        <p:cTn id="97" dur="500"/>
                                        <p:tgtEl>
                                          <p:spTgt spid="9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18"/>
                                        </p:tgtEl>
                                        <p:attrNameLst>
                                          <p:attrName>style.visibility</p:attrName>
                                        </p:attrNameLst>
                                      </p:cBhvr>
                                      <p:to>
                                        <p:strVal val="visible"/>
                                      </p:to>
                                    </p:set>
                                    <p:animEffect transition="in" filter="wipe(left)">
                                      <p:cBhvr>
                                        <p:cTn id="100" dur="500"/>
                                        <p:tgtEl>
                                          <p:spTgt spid="118"/>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wipe(left)">
                                      <p:cBhvr>
                                        <p:cTn id="103" dur="500"/>
                                        <p:tgtEl>
                                          <p:spTgt spid="11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20"/>
                                        </p:tgtEl>
                                        <p:attrNameLst>
                                          <p:attrName>style.visibility</p:attrName>
                                        </p:attrNameLst>
                                      </p:cBhvr>
                                      <p:to>
                                        <p:strVal val="visible"/>
                                      </p:to>
                                    </p:set>
                                    <p:animEffect transition="in" filter="wipe(left)">
                                      <p:cBhvr>
                                        <p:cTn id="106" dur="500"/>
                                        <p:tgtEl>
                                          <p:spTgt spid="120"/>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21"/>
                                        </p:tgtEl>
                                        <p:attrNameLst>
                                          <p:attrName>style.visibility</p:attrName>
                                        </p:attrNameLst>
                                      </p:cBhvr>
                                      <p:to>
                                        <p:strVal val="visible"/>
                                      </p:to>
                                    </p:set>
                                    <p:animEffect transition="in" filter="wipe(left)">
                                      <p:cBhvr>
                                        <p:cTn id="109" dur="500"/>
                                        <p:tgtEl>
                                          <p:spTgt spid="12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22"/>
                                        </p:tgtEl>
                                        <p:attrNameLst>
                                          <p:attrName>style.visibility</p:attrName>
                                        </p:attrNameLst>
                                      </p:cBhvr>
                                      <p:to>
                                        <p:strVal val="visible"/>
                                      </p:to>
                                    </p:set>
                                    <p:animEffect transition="in" filter="wipe(left)">
                                      <p:cBhvr>
                                        <p:cTn id="112" dur="500"/>
                                        <p:tgtEl>
                                          <p:spTgt spid="122"/>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23"/>
                                        </p:tgtEl>
                                        <p:attrNameLst>
                                          <p:attrName>style.visibility</p:attrName>
                                        </p:attrNameLst>
                                      </p:cBhvr>
                                      <p:to>
                                        <p:strVal val="visible"/>
                                      </p:to>
                                    </p:set>
                                    <p:animEffect transition="in" filter="wipe(left)">
                                      <p:cBhvr>
                                        <p:cTn id="115" dur="500"/>
                                        <p:tgtEl>
                                          <p:spTgt spid="123"/>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wipe(left)">
                                      <p:cBhvr>
                                        <p:cTn id="118" dur="500"/>
                                        <p:tgtEl>
                                          <p:spTgt spid="12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wipe(left)">
                                      <p:cBhvr>
                                        <p:cTn id="121" dur="500"/>
                                        <p:tgtEl>
                                          <p:spTgt spid="125"/>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wipe(left)">
                                      <p:cBhvr>
                                        <p:cTn id="124" dur="500"/>
                                        <p:tgtEl>
                                          <p:spTgt spid="126"/>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wipe(left)">
                                      <p:cBhvr>
                                        <p:cTn id="127" dur="500"/>
                                        <p:tgtEl>
                                          <p:spTgt spid="127"/>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28"/>
                                        </p:tgtEl>
                                        <p:attrNameLst>
                                          <p:attrName>style.visibility</p:attrName>
                                        </p:attrNameLst>
                                      </p:cBhvr>
                                      <p:to>
                                        <p:strVal val="visible"/>
                                      </p:to>
                                    </p:set>
                                    <p:animEffect transition="in" filter="wipe(left)">
                                      <p:cBhvr>
                                        <p:cTn id="130" dur="500"/>
                                        <p:tgtEl>
                                          <p:spTgt spid="12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129"/>
                                        </p:tgtEl>
                                        <p:attrNameLst>
                                          <p:attrName>style.visibility</p:attrName>
                                        </p:attrNameLst>
                                      </p:cBhvr>
                                      <p:to>
                                        <p:strVal val="visible"/>
                                      </p:to>
                                    </p:set>
                                    <p:animEffect transition="in" filter="wipe(left)">
                                      <p:cBhvr>
                                        <p:cTn id="133" dur="500"/>
                                        <p:tgtEl>
                                          <p:spTgt spid="129"/>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wipe(left)">
                                      <p:cBhvr>
                                        <p:cTn id="136" dur="500"/>
                                        <p:tgtEl>
                                          <p:spTgt spid="130"/>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131"/>
                                        </p:tgtEl>
                                        <p:attrNameLst>
                                          <p:attrName>style.visibility</p:attrName>
                                        </p:attrNameLst>
                                      </p:cBhvr>
                                      <p:to>
                                        <p:strVal val="visible"/>
                                      </p:to>
                                    </p:set>
                                    <p:animEffect transition="in" filter="wipe(left)">
                                      <p:cBhvr>
                                        <p:cTn id="139" dur="500"/>
                                        <p:tgtEl>
                                          <p:spTgt spid="131"/>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132"/>
                                        </p:tgtEl>
                                        <p:attrNameLst>
                                          <p:attrName>style.visibility</p:attrName>
                                        </p:attrNameLst>
                                      </p:cBhvr>
                                      <p:to>
                                        <p:strVal val="visible"/>
                                      </p:to>
                                    </p:set>
                                    <p:animEffect transition="in" filter="wipe(left)">
                                      <p:cBhvr>
                                        <p:cTn id="142" dur="500"/>
                                        <p:tgtEl>
                                          <p:spTgt spid="132"/>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33"/>
                                        </p:tgtEl>
                                        <p:attrNameLst>
                                          <p:attrName>style.visibility</p:attrName>
                                        </p:attrNameLst>
                                      </p:cBhvr>
                                      <p:to>
                                        <p:strVal val="visible"/>
                                      </p:to>
                                    </p:set>
                                    <p:animEffect transition="in" filter="wipe(left)">
                                      <p:cBhvr>
                                        <p:cTn id="145" dur="500"/>
                                        <p:tgtEl>
                                          <p:spTgt spid="133"/>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wipe(left)">
                                      <p:cBhvr>
                                        <p:cTn id="148"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61" grpId="0" animBg="1"/>
      <p:bldP spid="80" grpId="0"/>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p:bldP spid="134" grpId="0" animBg="1"/>
      <p:bldP spid="135" grpId="0" animBg="1"/>
      <p:bldP spid="1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via Memory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lvl="0" algn="just"/>
            <a:r>
              <a:rPr lang="en-IN" dirty="0" smtClean="0"/>
              <a:t>Like traditional </a:t>
            </a:r>
            <a:r>
              <a:rPr lang="en-IN" dirty="0"/>
              <a:t>computers, with switching between input and output ports being done under direct control of the CPU (routing processor). </a:t>
            </a:r>
            <a:endParaRPr lang="en-GB" dirty="0"/>
          </a:p>
          <a:p>
            <a:pPr lvl="0" algn="just"/>
            <a:r>
              <a:rPr lang="en-IN" dirty="0"/>
              <a:t>P</a:t>
            </a:r>
            <a:r>
              <a:rPr lang="en-IN" dirty="0" smtClean="0"/>
              <a:t>acket signalled a routing </a:t>
            </a:r>
            <a:r>
              <a:rPr lang="en-IN" dirty="0"/>
              <a:t>processor via an </a:t>
            </a:r>
            <a:r>
              <a:rPr lang="en-IN" dirty="0" smtClean="0"/>
              <a:t>interrupt then </a:t>
            </a:r>
            <a:r>
              <a:rPr lang="en-IN" dirty="0"/>
              <a:t>copied from the input port into processor memory. </a:t>
            </a:r>
            <a:endParaRPr lang="en-GB" dirty="0"/>
          </a:p>
          <a:p>
            <a:endParaRPr lang="en-US" dirty="0" smtClean="0"/>
          </a:p>
        </p:txBody>
      </p:sp>
      <p:grpSp>
        <p:nvGrpSpPr>
          <p:cNvPr id="36" name="Group 42"/>
          <p:cNvGrpSpPr>
            <a:grpSpLocks/>
          </p:cNvGrpSpPr>
          <p:nvPr/>
        </p:nvGrpSpPr>
        <p:grpSpPr bwMode="auto">
          <a:xfrm>
            <a:off x="1828800" y="1295400"/>
            <a:ext cx="6611937" cy="1787525"/>
            <a:chOff x="983" y="2540"/>
            <a:chExt cx="4165" cy="1126"/>
          </a:xfrm>
        </p:grpSpPr>
        <p:sp>
          <p:nvSpPr>
            <p:cNvPr id="37" name="Rectangle 30"/>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8" name="Text Box 31"/>
            <p:cNvSpPr txBox="1">
              <a:spLocks noChangeArrowheads="1"/>
            </p:cNvSpPr>
            <p:nvPr/>
          </p:nvSpPr>
          <p:spPr bwMode="auto">
            <a:xfrm>
              <a:off x="991" y="2557"/>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input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port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(e.g.,</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Ethernet)</a:t>
              </a:r>
            </a:p>
          </p:txBody>
        </p:sp>
        <p:sp>
          <p:nvSpPr>
            <p:cNvPr id="39" name="Text Box 32"/>
            <p:cNvSpPr txBox="1">
              <a:spLocks noChangeArrowheads="1"/>
            </p:cNvSpPr>
            <p:nvPr/>
          </p:nvSpPr>
          <p:spPr bwMode="auto">
            <a:xfrm>
              <a:off x="2324" y="2773"/>
              <a:ext cx="6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memory</a:t>
              </a:r>
            </a:p>
          </p:txBody>
        </p:sp>
        <p:sp>
          <p:nvSpPr>
            <p:cNvPr id="40" name="Rectangle 34"/>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1" name="Rectangle 35"/>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2" name="Text Box 36"/>
            <p:cNvSpPr txBox="1">
              <a:spLocks noChangeArrowheads="1"/>
            </p:cNvSpPr>
            <p:nvPr/>
          </p:nvSpPr>
          <p:spPr bwMode="auto">
            <a:xfrm>
              <a:off x="3565" y="2555"/>
              <a:ext cx="708" cy="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output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port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(e.g.,</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Ethernet)</a:t>
              </a:r>
            </a:p>
          </p:txBody>
        </p:sp>
        <p:sp>
          <p:nvSpPr>
            <p:cNvPr id="43" name="Line 37"/>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4" name="Line 38"/>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5" name="Line 39"/>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6" name="Line 40"/>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7" name="Text Box 41"/>
            <p:cNvSpPr txBox="1">
              <a:spLocks noChangeArrowheads="1"/>
            </p:cNvSpPr>
            <p:nvPr/>
          </p:nvSpPr>
          <p:spPr bwMode="auto">
            <a:xfrm>
              <a:off x="4304" y="3435"/>
              <a:ext cx="8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system bus</a:t>
              </a:r>
            </a:p>
          </p:txBody>
        </p:sp>
      </p:grpSp>
      <p:pic>
        <p:nvPicPr>
          <p:cNvPr id="48"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3825" y="1489075"/>
            <a:ext cx="533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2625" y="1452563"/>
            <a:ext cx="533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45"/>
          <p:cNvSpPr>
            <a:spLocks noChangeArrowheads="1"/>
          </p:cNvSpPr>
          <p:nvPr/>
        </p:nvSpPr>
        <p:spPr bwMode="auto">
          <a:xfrm>
            <a:off x="646112" y="1724025"/>
            <a:ext cx="434975"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1" name="Rectangle 46"/>
          <p:cNvSpPr>
            <a:spLocks noChangeArrowheads="1"/>
          </p:cNvSpPr>
          <p:nvPr/>
        </p:nvSpPr>
        <p:spPr bwMode="auto">
          <a:xfrm>
            <a:off x="658812" y="1733550"/>
            <a:ext cx="446088"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46149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50"/>
                                        </p:tgtEl>
                                        <p:attrNameLst>
                                          <p:attrName>ppt_x</p:attrName>
                                          <p:attrName>ppt_y</p:attrName>
                                        </p:attrNameLst>
                                      </p:cBhvr>
                                      <p:rCtr x="1954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51"/>
                                        </p:tgtEl>
                                        <p:attrNameLst>
                                          <p:attrName>ppt_x</p:attrName>
                                          <p:attrName>ppt_y</p:attrName>
                                        </p:attrNameLst>
                                      </p:cBhvr>
                                      <p:rCtr x="16944"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50"/>
                                        </p:tgtEl>
                                        <p:attrNameLst>
                                          <p:attrName>ppt_x</p:attrName>
                                          <p:attrName>ppt_y</p:attrName>
                                        </p:attrNameLst>
                                      </p:cBhvr>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50"/>
                                        </p:tgtEl>
                                      </p:cBhvr>
                                    </p:animEffect>
                                    <p:set>
                                      <p:cBhvr>
                                        <p:cTn id="21" dur="1" fill="hold">
                                          <p:stCondLst>
                                            <p:cond delay="499"/>
                                          </p:stCondLst>
                                        </p:cTn>
                                        <p:tgtEl>
                                          <p:spTgt spid="5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1" grpId="0" animBg="1"/>
      <p:bldP spid="51"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a:t>
            </a:r>
            <a:r>
              <a:rPr lang="en-US" dirty="0" smtClean="0"/>
              <a:t>Memory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lvl="0" algn="just"/>
            <a:r>
              <a:rPr lang="en-IN" dirty="0" smtClean="0"/>
              <a:t>Routing processor extracted </a:t>
            </a:r>
            <a:r>
              <a:rPr lang="en-IN" dirty="0"/>
              <a:t>the destination address from the header, </a:t>
            </a:r>
            <a:r>
              <a:rPr lang="en-IN" dirty="0" smtClean="0"/>
              <a:t>from forwarding </a:t>
            </a:r>
            <a:r>
              <a:rPr lang="en-IN" dirty="0"/>
              <a:t>table, </a:t>
            </a:r>
            <a:r>
              <a:rPr lang="en-IN" dirty="0" smtClean="0"/>
              <a:t>and copied </a:t>
            </a:r>
            <a:r>
              <a:rPr lang="en-IN" dirty="0"/>
              <a:t>the packet to the output port’s buffers.</a:t>
            </a:r>
            <a:endParaRPr lang="en-GB" dirty="0"/>
          </a:p>
          <a:p>
            <a:pPr lvl="0" algn="just"/>
            <a:r>
              <a:rPr lang="en-IN" dirty="0"/>
              <a:t>I</a:t>
            </a:r>
            <a:r>
              <a:rPr lang="en-IN" dirty="0" smtClean="0"/>
              <a:t>f </a:t>
            </a:r>
            <a:r>
              <a:rPr lang="en-IN" dirty="0"/>
              <a:t>the memory bandwidth is such that B packets per second can be written into, or read </a:t>
            </a:r>
            <a:r>
              <a:rPr lang="en-IN" dirty="0" smtClean="0"/>
              <a:t>from, </a:t>
            </a:r>
            <a:r>
              <a:rPr lang="en-IN" dirty="0"/>
              <a:t>then the overall forwarding throughput must be less than B/2. </a:t>
            </a:r>
            <a:endParaRPr lang="en-GB" dirty="0"/>
          </a:p>
          <a:p>
            <a:pPr lvl="0" algn="just"/>
            <a:r>
              <a:rPr lang="en-IN" dirty="0" smtClean="0"/>
              <a:t>Two packets </a:t>
            </a:r>
            <a:r>
              <a:rPr lang="en-IN" dirty="0"/>
              <a:t>cannot be forwarded at the same time, even if they have different destination </a:t>
            </a:r>
            <a:r>
              <a:rPr lang="en-IN" dirty="0" smtClean="0"/>
              <a:t>ports. </a:t>
            </a:r>
          </a:p>
          <a:p>
            <a:pPr lvl="0" algn="just"/>
            <a:r>
              <a:rPr lang="en-IN" dirty="0"/>
              <a:t>O</a:t>
            </a:r>
            <a:r>
              <a:rPr lang="en-IN" dirty="0" smtClean="0"/>
              <a:t>nly </a:t>
            </a:r>
            <a:r>
              <a:rPr lang="en-IN" dirty="0"/>
              <a:t>one memory read/write over the shared system bus can be done at a time.</a:t>
            </a:r>
            <a:endParaRPr lang="en-GB" dirty="0"/>
          </a:p>
          <a:p>
            <a:pPr algn="just"/>
            <a:endParaRPr lang="en-US" b="1" dirty="0"/>
          </a:p>
        </p:txBody>
      </p:sp>
    </p:spTree>
    <p:extLst>
      <p:ext uri="{BB962C8B-B14F-4D97-AF65-F5344CB8AC3E}">
        <p14:creationId xmlns:p14="http://schemas.microsoft.com/office/powerpoint/2010/main" val="37790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Virtual </a:t>
            </a:r>
            <a:r>
              <a:rPr lang="en-US" dirty="0"/>
              <a:t>and Datagram </a:t>
            </a:r>
            <a:r>
              <a:rPr lang="en-US" dirty="0" smtClean="0"/>
              <a:t>networks </a:t>
            </a:r>
          </a:p>
          <a:p>
            <a:r>
              <a:rPr lang="en-US" dirty="0" smtClean="0"/>
              <a:t>Study </a:t>
            </a:r>
            <a:r>
              <a:rPr lang="en-US" dirty="0"/>
              <a:t>of </a:t>
            </a:r>
            <a:r>
              <a:rPr lang="en-US" dirty="0" smtClean="0"/>
              <a:t>Router</a:t>
            </a:r>
          </a:p>
          <a:p>
            <a:r>
              <a:rPr lang="en-US" dirty="0" smtClean="0"/>
              <a:t>IP </a:t>
            </a:r>
            <a:r>
              <a:rPr lang="en-US" dirty="0"/>
              <a:t>protocol and addressing in the </a:t>
            </a:r>
            <a:r>
              <a:rPr lang="en-US" dirty="0" smtClean="0"/>
              <a:t>Internet</a:t>
            </a:r>
          </a:p>
          <a:p>
            <a:r>
              <a:rPr lang="en-US" dirty="0" smtClean="0"/>
              <a:t>Routing algorithms</a:t>
            </a:r>
          </a:p>
          <a:p>
            <a:r>
              <a:rPr lang="en-US" dirty="0" smtClean="0"/>
              <a:t>Broadcast </a:t>
            </a:r>
            <a:r>
              <a:rPr lang="en-US" dirty="0"/>
              <a:t>and Multicast </a:t>
            </a:r>
            <a:r>
              <a:rPr lang="en-US" dirty="0" smtClean="0"/>
              <a:t>Routing</a:t>
            </a:r>
            <a:endParaRPr lang="en-US" dirty="0"/>
          </a:p>
          <a:p>
            <a:endParaRPr lang="en-US" dirty="0"/>
          </a:p>
        </p:txBody>
      </p:sp>
    </p:spTree>
    <p:extLst>
      <p:ext uri="{BB962C8B-B14F-4D97-AF65-F5344CB8AC3E}">
        <p14:creationId xmlns:p14="http://schemas.microsoft.com/office/powerpoint/2010/main" val="181570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Switching via bus</a:t>
            </a:r>
            <a:endParaRPr lang="en-US" dirty="0"/>
          </a:p>
        </p:txBody>
      </p:sp>
      <p:sp>
        <p:nvSpPr>
          <p:cNvPr id="43" name="Content Placeholder 42"/>
          <p:cNvSpPr>
            <a:spLocks noGrp="1"/>
          </p:cNvSpPr>
          <p:nvPr>
            <p:ph sz="half" idx="1"/>
          </p:nvPr>
        </p:nvSpPr>
        <p:spPr>
          <a:xfrm>
            <a:off x="192599" y="1143000"/>
            <a:ext cx="6260587" cy="5181600"/>
          </a:xfrm>
        </p:spPr>
        <p:txBody>
          <a:bodyPr>
            <a:normAutofit/>
          </a:bodyPr>
          <a:lstStyle/>
          <a:p>
            <a:pPr lvl="0" algn="just"/>
            <a:r>
              <a:rPr lang="en-IN" dirty="0"/>
              <a:t>A</a:t>
            </a:r>
            <a:r>
              <a:rPr lang="en-IN" dirty="0" smtClean="0"/>
              <a:t>n </a:t>
            </a:r>
            <a:r>
              <a:rPr lang="en-IN" dirty="0"/>
              <a:t>input port transfers a packet </a:t>
            </a:r>
            <a:r>
              <a:rPr lang="en-IN" dirty="0" smtClean="0"/>
              <a:t>to </a:t>
            </a:r>
            <a:r>
              <a:rPr lang="en-IN" dirty="0"/>
              <a:t>the output port over a shared bus, without intervention by the routing processor. </a:t>
            </a:r>
            <a:endParaRPr lang="en-GB" dirty="0"/>
          </a:p>
          <a:p>
            <a:pPr lvl="0" algn="just"/>
            <a:r>
              <a:rPr lang="en-IN" dirty="0" smtClean="0"/>
              <a:t>The </a:t>
            </a:r>
            <a:r>
              <a:rPr lang="en-IN" dirty="0"/>
              <a:t>packet is received by all output ports, but only the port that matches the label will keep the packet. </a:t>
            </a:r>
            <a:endParaRPr lang="en-GB" dirty="0"/>
          </a:p>
          <a:p>
            <a:pPr lvl="0" algn="just"/>
            <a:r>
              <a:rPr lang="en-IN" dirty="0"/>
              <a:t>The label is then removed at the output port, </a:t>
            </a:r>
            <a:r>
              <a:rPr lang="en-IN" dirty="0" smtClean="0"/>
              <a:t>and only </a:t>
            </a:r>
            <a:r>
              <a:rPr lang="en-IN" dirty="0"/>
              <a:t>used within the switch to cross the bus. </a:t>
            </a:r>
            <a:endParaRPr lang="en-GB" dirty="0"/>
          </a:p>
          <a:p>
            <a:pPr lvl="0" algn="just"/>
            <a:r>
              <a:rPr lang="en-IN" dirty="0"/>
              <a:t>S</a:t>
            </a:r>
            <a:r>
              <a:rPr lang="en-IN" dirty="0" smtClean="0"/>
              <a:t>witching </a:t>
            </a:r>
            <a:r>
              <a:rPr lang="en-IN" dirty="0"/>
              <a:t>speed of the router is limited to the bus speed.</a:t>
            </a:r>
            <a:endParaRPr lang="en-GB" dirty="0"/>
          </a:p>
          <a:p>
            <a:endParaRPr lang="en-US" dirty="0"/>
          </a:p>
        </p:txBody>
      </p:sp>
      <p:sp>
        <p:nvSpPr>
          <p:cNvPr id="44" name="Content Placeholder 43"/>
          <p:cNvSpPr>
            <a:spLocks noGrp="1"/>
          </p:cNvSpPr>
          <p:nvPr>
            <p:ph sz="half" idx="2"/>
          </p:nvPr>
        </p:nvSpPr>
        <p:spPr>
          <a:xfrm>
            <a:off x="6553200" y="1143000"/>
            <a:ext cx="2398200" cy="5181600"/>
          </a:xfrm>
        </p:spPr>
        <p:txBody>
          <a:bodyPr>
            <a:normAutofit/>
          </a:bodyPr>
          <a:lstStyle/>
          <a:p>
            <a:endParaRPr lang="en-US" dirty="0"/>
          </a:p>
        </p:txBody>
      </p:sp>
      <p:grpSp>
        <p:nvGrpSpPr>
          <p:cNvPr id="4" name="Group 8"/>
          <p:cNvGrpSpPr>
            <a:grpSpLocks/>
          </p:cNvGrpSpPr>
          <p:nvPr/>
        </p:nvGrpSpPr>
        <p:grpSpPr bwMode="auto">
          <a:xfrm>
            <a:off x="6762750" y="2435225"/>
            <a:ext cx="890587" cy="215900"/>
            <a:chOff x="876" y="2800"/>
            <a:chExt cx="642" cy="175"/>
          </a:xfrm>
        </p:grpSpPr>
        <p:sp>
          <p:nvSpPr>
            <p:cNvPr id="5" name="Rectangle 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6" name="Rectangle 1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7" name="Rectangle 1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8" name="Rectangle 1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9" name="Line 1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14"/>
          <p:cNvGrpSpPr>
            <a:grpSpLocks/>
          </p:cNvGrpSpPr>
          <p:nvPr/>
        </p:nvGrpSpPr>
        <p:grpSpPr bwMode="auto">
          <a:xfrm>
            <a:off x="6761162" y="2830513"/>
            <a:ext cx="890588" cy="215900"/>
            <a:chOff x="876" y="2800"/>
            <a:chExt cx="642" cy="175"/>
          </a:xfrm>
        </p:grpSpPr>
        <p:sp>
          <p:nvSpPr>
            <p:cNvPr id="11" name="Rectangle 1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2" name="Rectangle 1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3" name="Rectangle 1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4" name="Rectangle 1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5" name="Line 1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20"/>
          <p:cNvGrpSpPr>
            <a:grpSpLocks/>
          </p:cNvGrpSpPr>
          <p:nvPr/>
        </p:nvGrpSpPr>
        <p:grpSpPr bwMode="auto">
          <a:xfrm>
            <a:off x="6756400" y="3257550"/>
            <a:ext cx="890587" cy="215900"/>
            <a:chOff x="876" y="2800"/>
            <a:chExt cx="642" cy="175"/>
          </a:xfrm>
        </p:grpSpPr>
        <p:sp>
          <p:nvSpPr>
            <p:cNvPr id="17" name="Rectangle 2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8" name="Rectangle 2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9" name="Rectangle 2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0" name="Rectangle 2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1" name="Line 2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Line 26"/>
          <p:cNvSpPr>
            <a:spLocks noChangeShapeType="1"/>
          </p:cNvSpPr>
          <p:nvPr/>
        </p:nvSpPr>
        <p:spPr bwMode="auto">
          <a:xfrm>
            <a:off x="7664450"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3" name="Group 27"/>
          <p:cNvGrpSpPr>
            <a:grpSpLocks/>
          </p:cNvGrpSpPr>
          <p:nvPr/>
        </p:nvGrpSpPr>
        <p:grpSpPr bwMode="auto">
          <a:xfrm>
            <a:off x="7718425" y="2422525"/>
            <a:ext cx="890587" cy="215900"/>
            <a:chOff x="455" y="3463"/>
            <a:chExt cx="561" cy="136"/>
          </a:xfrm>
        </p:grpSpPr>
        <p:sp>
          <p:nvSpPr>
            <p:cNvPr id="24" name="Rectangle 28"/>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5" name="Rectangle 29"/>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6" name="Rectangle 30"/>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7" name="Rectangle 31"/>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8" name="Line 32"/>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9" name="Group 33"/>
          <p:cNvGrpSpPr>
            <a:grpSpLocks/>
          </p:cNvGrpSpPr>
          <p:nvPr/>
        </p:nvGrpSpPr>
        <p:grpSpPr bwMode="auto">
          <a:xfrm>
            <a:off x="7723187" y="2814638"/>
            <a:ext cx="890588" cy="215900"/>
            <a:chOff x="455" y="3463"/>
            <a:chExt cx="561" cy="136"/>
          </a:xfrm>
        </p:grpSpPr>
        <p:sp>
          <p:nvSpPr>
            <p:cNvPr id="30" name="Rectangle 34"/>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1" name="Rectangle 35"/>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2" name="Rectangle 36"/>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3" name="Rectangle 37"/>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4" name="Line 38"/>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5" name="Group 39"/>
          <p:cNvGrpSpPr>
            <a:grpSpLocks/>
          </p:cNvGrpSpPr>
          <p:nvPr/>
        </p:nvGrpSpPr>
        <p:grpSpPr bwMode="auto">
          <a:xfrm>
            <a:off x="7718425" y="3241675"/>
            <a:ext cx="890587" cy="215900"/>
            <a:chOff x="455" y="3463"/>
            <a:chExt cx="561" cy="136"/>
          </a:xfrm>
        </p:grpSpPr>
        <p:sp>
          <p:nvSpPr>
            <p:cNvPr id="36" name="Rectangle 4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7" name="Rectangle 4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8" name="Rectangle 4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9" name="Rectangle 4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40" name="Line 4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 name="Text Box 45"/>
          <p:cNvSpPr txBox="1">
            <a:spLocks noChangeArrowheads="1"/>
          </p:cNvSpPr>
          <p:nvPr/>
        </p:nvSpPr>
        <p:spPr bwMode="auto">
          <a:xfrm>
            <a:off x="7400925" y="3678238"/>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a:latin typeface="Arial" charset="0"/>
              </a:rPr>
              <a:t>bus</a:t>
            </a:r>
          </a:p>
        </p:txBody>
      </p:sp>
      <p:sp>
        <p:nvSpPr>
          <p:cNvPr id="42" name="Freeform 46"/>
          <p:cNvSpPr>
            <a:spLocks/>
          </p:cNvSpPr>
          <p:nvPr/>
        </p:nvSpPr>
        <p:spPr bwMode="auto">
          <a:xfrm>
            <a:off x="6756400" y="2463800"/>
            <a:ext cx="2006600" cy="400050"/>
          </a:xfrm>
          <a:custGeom>
            <a:avLst/>
            <a:gdLst>
              <a:gd name="T0" fmla="*/ 0 w 1264"/>
              <a:gd name="T1" fmla="*/ 2147483646 h 252"/>
              <a:gd name="T2" fmla="*/ 2147483646 w 1264"/>
              <a:gd name="T3" fmla="*/ 0 h 252"/>
              <a:gd name="T4" fmla="*/ 2147483646 w 1264"/>
              <a:gd name="T5" fmla="*/ 2147483646 h 252"/>
              <a:gd name="T6" fmla="*/ 2147483646 w 1264"/>
              <a:gd name="T7" fmla="*/ 2147483646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185465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par>
                                <p:cTn id="27" presetID="22" presetClass="entr" presetSubtype="8"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Switching via an interconnection </a:t>
            </a:r>
            <a:r>
              <a:rPr lang="en-US" dirty="0" smtClean="0"/>
              <a:t>network</a:t>
            </a:r>
            <a:endParaRPr lang="en-US" dirty="0"/>
          </a:p>
        </p:txBody>
      </p:sp>
      <p:sp>
        <p:nvSpPr>
          <p:cNvPr id="3" name="Content Placeholder 2"/>
          <p:cNvSpPr>
            <a:spLocks noGrp="1"/>
          </p:cNvSpPr>
          <p:nvPr>
            <p:ph sz="half" idx="1"/>
          </p:nvPr>
        </p:nvSpPr>
        <p:spPr>
          <a:xfrm>
            <a:off x="192599" y="1143000"/>
            <a:ext cx="6334687" cy="5181600"/>
          </a:xfrm>
        </p:spPr>
        <p:txBody>
          <a:bodyPr>
            <a:normAutofit/>
          </a:bodyPr>
          <a:lstStyle/>
          <a:p>
            <a:r>
              <a:rPr lang="en-US" dirty="0"/>
              <a:t>Crossbar switch consists 2N </a:t>
            </a:r>
            <a:r>
              <a:rPr lang="en-US" dirty="0" smtClean="0"/>
              <a:t>buses.</a:t>
            </a:r>
            <a:endParaRPr lang="en-US" dirty="0"/>
          </a:p>
          <a:p>
            <a:r>
              <a:rPr lang="en-US" dirty="0"/>
              <a:t>N input ports to N output </a:t>
            </a:r>
            <a:r>
              <a:rPr lang="en-US" dirty="0" smtClean="0"/>
              <a:t>ports.</a:t>
            </a:r>
            <a:endParaRPr lang="en-IN" dirty="0" smtClean="0"/>
          </a:p>
          <a:p>
            <a:pPr lvl="0" algn="just"/>
            <a:r>
              <a:rPr lang="en-IN" dirty="0" smtClean="0"/>
              <a:t>Its overcome </a:t>
            </a:r>
            <a:r>
              <a:rPr lang="en-IN" dirty="0"/>
              <a:t>the bandwidth limitation </a:t>
            </a:r>
            <a:r>
              <a:rPr lang="en-IN" dirty="0" smtClean="0"/>
              <a:t>of </a:t>
            </a:r>
            <a:r>
              <a:rPr lang="en-IN" dirty="0"/>
              <a:t>shared </a:t>
            </a:r>
            <a:r>
              <a:rPr lang="en-IN" dirty="0" smtClean="0"/>
              <a:t>bus; used to </a:t>
            </a:r>
            <a:r>
              <a:rPr lang="en-IN" dirty="0"/>
              <a:t>interconnect processors in a multiprocessor computer architecture. </a:t>
            </a:r>
            <a:endParaRPr lang="en-GB" dirty="0"/>
          </a:p>
          <a:p>
            <a:pPr lvl="0" algn="just"/>
            <a:r>
              <a:rPr lang="en-IN" dirty="0" smtClean="0"/>
              <a:t>Cross-point connection can </a:t>
            </a:r>
            <a:r>
              <a:rPr lang="en-IN" dirty="0"/>
              <a:t>be opened or closed at any time by the switch fabric </a:t>
            </a:r>
            <a:r>
              <a:rPr lang="en-IN" dirty="0" smtClean="0"/>
              <a:t>controller.</a:t>
            </a:r>
            <a:endParaRPr lang="en-GB" dirty="0"/>
          </a:p>
          <a:p>
            <a:pPr lvl="0" algn="just"/>
            <a:r>
              <a:rPr lang="en-IN" dirty="0"/>
              <a:t>C</a:t>
            </a:r>
            <a:r>
              <a:rPr lang="en-IN" dirty="0" smtClean="0"/>
              <a:t>rossbar </a:t>
            </a:r>
            <a:r>
              <a:rPr lang="en-IN" dirty="0"/>
              <a:t>networks are capable of forwarding multiple packets in parallel. </a:t>
            </a:r>
            <a:endParaRPr lang="en-GB" dirty="0"/>
          </a:p>
          <a:p>
            <a:endParaRPr lang="en-US" dirty="0"/>
          </a:p>
        </p:txBody>
      </p:sp>
      <p:sp>
        <p:nvSpPr>
          <p:cNvPr id="4" name="Content Placeholder 3"/>
          <p:cNvSpPr>
            <a:spLocks noGrp="1"/>
          </p:cNvSpPr>
          <p:nvPr>
            <p:ph sz="half" idx="2"/>
          </p:nvPr>
        </p:nvSpPr>
        <p:spPr>
          <a:xfrm>
            <a:off x="6603486" y="1143000"/>
            <a:ext cx="2347913" cy="5181600"/>
          </a:xfrm>
        </p:spPr>
        <p:txBody>
          <a:bodyPr>
            <a:normAutofit/>
          </a:bodyPr>
          <a:lstStyle/>
          <a:p>
            <a:endParaRPr lang="en-US" dirty="0"/>
          </a:p>
        </p:txBody>
      </p:sp>
      <p:grpSp>
        <p:nvGrpSpPr>
          <p:cNvPr id="60" name="Group 58"/>
          <p:cNvGrpSpPr>
            <a:grpSpLocks/>
          </p:cNvGrpSpPr>
          <p:nvPr/>
        </p:nvGrpSpPr>
        <p:grpSpPr bwMode="auto">
          <a:xfrm>
            <a:off x="6720960" y="1905000"/>
            <a:ext cx="2112963" cy="2066925"/>
            <a:chOff x="3900" y="2763"/>
            <a:chExt cx="1331" cy="1302"/>
          </a:xfrm>
        </p:grpSpPr>
        <p:grpSp>
          <p:nvGrpSpPr>
            <p:cNvPr id="61" name="Group 4"/>
            <p:cNvGrpSpPr>
              <a:grpSpLocks/>
            </p:cNvGrpSpPr>
            <p:nvPr/>
          </p:nvGrpSpPr>
          <p:grpSpPr bwMode="auto">
            <a:xfrm>
              <a:off x="3933" y="2763"/>
              <a:ext cx="561" cy="136"/>
              <a:chOff x="876" y="2800"/>
              <a:chExt cx="642" cy="175"/>
            </a:xfrm>
          </p:grpSpPr>
          <p:sp>
            <p:nvSpPr>
              <p:cNvPr id="110" name="Rectangle 5"/>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1" name="Rectangle 6"/>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2" name="Rectangle 7"/>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3" name="Rectangle 8"/>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4" name="Line 9"/>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62" name="Group 10"/>
            <p:cNvGrpSpPr>
              <a:grpSpLocks/>
            </p:cNvGrpSpPr>
            <p:nvPr/>
          </p:nvGrpSpPr>
          <p:grpSpPr bwMode="auto">
            <a:xfrm>
              <a:off x="3918" y="3012"/>
              <a:ext cx="561" cy="136"/>
              <a:chOff x="876" y="2800"/>
              <a:chExt cx="642" cy="175"/>
            </a:xfrm>
          </p:grpSpPr>
          <p:sp>
            <p:nvSpPr>
              <p:cNvPr id="105" name="Rectangle 11"/>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6" name="Rectangle 12"/>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7" name="Rectangle 13"/>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8" name="Rectangle 14"/>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9" name="Line 15"/>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63" name="Group 16"/>
            <p:cNvGrpSpPr>
              <a:grpSpLocks/>
            </p:cNvGrpSpPr>
            <p:nvPr/>
          </p:nvGrpSpPr>
          <p:grpSpPr bwMode="auto">
            <a:xfrm>
              <a:off x="3915" y="3281"/>
              <a:ext cx="561" cy="136"/>
              <a:chOff x="876" y="2800"/>
              <a:chExt cx="642" cy="175"/>
            </a:xfrm>
          </p:grpSpPr>
          <p:sp>
            <p:nvSpPr>
              <p:cNvPr id="100" name="Rectangle 17"/>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1" name="Rectangle 18"/>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2" name="Rectangle 19"/>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3" name="Rectangle 20"/>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4" name="Line 21"/>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64" name="Group 22"/>
            <p:cNvGrpSpPr>
              <a:grpSpLocks/>
            </p:cNvGrpSpPr>
            <p:nvPr/>
          </p:nvGrpSpPr>
          <p:grpSpPr bwMode="auto">
            <a:xfrm rot="5400000">
              <a:off x="4623" y="3405"/>
              <a:ext cx="564" cy="652"/>
              <a:chOff x="2954" y="2776"/>
              <a:chExt cx="564" cy="652"/>
            </a:xfrm>
          </p:grpSpPr>
          <p:grpSp>
            <p:nvGrpSpPr>
              <p:cNvPr id="82" name="Group 81"/>
              <p:cNvGrpSpPr>
                <a:grpSpLocks/>
              </p:cNvGrpSpPr>
              <p:nvPr/>
            </p:nvGrpSpPr>
            <p:grpSpPr bwMode="auto">
              <a:xfrm>
                <a:off x="2954" y="2776"/>
                <a:ext cx="561" cy="136"/>
                <a:chOff x="455" y="3463"/>
                <a:chExt cx="561" cy="136"/>
              </a:xfrm>
            </p:grpSpPr>
            <p:sp>
              <p:nvSpPr>
                <p:cNvPr id="95" name="Rectangle 24"/>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6" name="Rectangle 25"/>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7" name="Rectangle 26"/>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8" name="Rectangle 27"/>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9" name="Line 28"/>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83" name="Group 29"/>
              <p:cNvGrpSpPr>
                <a:grpSpLocks/>
              </p:cNvGrpSpPr>
              <p:nvPr/>
            </p:nvGrpSpPr>
            <p:grpSpPr bwMode="auto">
              <a:xfrm>
                <a:off x="2957" y="3023"/>
                <a:ext cx="561" cy="136"/>
                <a:chOff x="455" y="3463"/>
                <a:chExt cx="561" cy="136"/>
              </a:xfrm>
            </p:grpSpPr>
            <p:sp>
              <p:nvSpPr>
                <p:cNvPr id="90" name="Rectangle 30"/>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1" name="Rectangle 31"/>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2" name="Rectangle 32"/>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3" name="Rectangle 33"/>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4" name="Line 34"/>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84" name="Group 35"/>
              <p:cNvGrpSpPr>
                <a:grpSpLocks/>
              </p:cNvGrpSpPr>
              <p:nvPr/>
            </p:nvGrpSpPr>
            <p:grpSpPr bwMode="auto">
              <a:xfrm>
                <a:off x="2954" y="3292"/>
                <a:ext cx="561" cy="136"/>
                <a:chOff x="455" y="3463"/>
                <a:chExt cx="561" cy="136"/>
              </a:xfrm>
            </p:grpSpPr>
            <p:sp>
              <p:nvSpPr>
                <p:cNvPr id="85" name="Rectangle 36"/>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6" name="Rectangle 37"/>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7" name="Rectangle 38"/>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8" name="Rectangle 39"/>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9" name="Line 40"/>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65" name="Line 41"/>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6" name="Line 42"/>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7" name="Line 43"/>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8" name="Line 44"/>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9" name="Line 45"/>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0" name="Line 46"/>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1" name="Oval 47"/>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2" name="Oval 48"/>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3" name="Oval 49"/>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4" name="Oval 50"/>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5" name="Oval 51"/>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6" name="Oval 52"/>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7" name="Oval 53"/>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8" name="Oval 54"/>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9" name="Oval 55"/>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1" name="Freeform 57"/>
            <p:cNvSpPr>
              <a:spLocks/>
            </p:cNvSpPr>
            <p:nvPr/>
          </p:nvSpPr>
          <p:spPr bwMode="auto">
            <a:xfrm>
              <a:off x="3900" y="2796"/>
              <a:ext cx="972" cy="1269"/>
            </a:xfrm>
            <a:custGeom>
              <a:avLst/>
              <a:gdLst>
                <a:gd name="T0" fmla="*/ 0 w 972"/>
                <a:gd name="T1" fmla="*/ 3 h 1266"/>
                <a:gd name="T2" fmla="*/ 969 w 972"/>
                <a:gd name="T3" fmla="*/ 0 h 1266"/>
                <a:gd name="T4" fmla="*/ 972 w 972"/>
                <a:gd name="T5" fmla="*/ 1296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Tree>
    <p:extLst>
      <p:ext uri="{BB962C8B-B14F-4D97-AF65-F5344CB8AC3E}">
        <p14:creationId xmlns:p14="http://schemas.microsoft.com/office/powerpoint/2010/main" val="3541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Output Port </a:t>
            </a:r>
            <a:endParaRPr lang="en-US" dirty="0"/>
          </a:p>
        </p:txBody>
      </p:sp>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pPr lvl="0" algn="just"/>
            <a:r>
              <a:rPr lang="en-US" dirty="0" smtClean="0"/>
              <a:t>I</a:t>
            </a:r>
            <a:r>
              <a:rPr lang="en-IN" dirty="0" smtClean="0"/>
              <a:t>t buffers packets </a:t>
            </a:r>
            <a:r>
              <a:rPr lang="en-IN" dirty="0"/>
              <a:t>received from the switching fabric and transmits these packets on the outgoing </a:t>
            </a:r>
            <a:r>
              <a:rPr lang="en-IN" dirty="0" smtClean="0"/>
              <a:t>link.</a:t>
            </a:r>
          </a:p>
          <a:p>
            <a:pPr lvl="0" algn="just"/>
            <a:r>
              <a:rPr lang="en-IN" dirty="0" smtClean="0"/>
              <a:t>Packets can be lost due to congestions lacks of buffers.</a:t>
            </a:r>
            <a:endParaRPr lang="en-GB" dirty="0"/>
          </a:p>
          <a:p>
            <a:pPr lvl="0" algn="just"/>
            <a:r>
              <a:rPr lang="en-IN" dirty="0"/>
              <a:t>When a link is </a:t>
            </a:r>
            <a:r>
              <a:rPr lang="en-IN" dirty="0" smtClean="0"/>
              <a:t>bidirectional, an </a:t>
            </a:r>
            <a:r>
              <a:rPr lang="en-IN" dirty="0"/>
              <a:t>output port will typically be paired with the input port for that link on the same line card.</a:t>
            </a:r>
            <a:endParaRPr lang="en-GB" dirty="0"/>
          </a:p>
          <a:p>
            <a:endParaRPr lang="en-US" dirty="0"/>
          </a:p>
        </p:txBody>
      </p:sp>
      <p:sp>
        <p:nvSpPr>
          <p:cNvPr id="7" name="Rectangle 5"/>
          <p:cNvSpPr>
            <a:spLocks noChangeArrowheads="1"/>
          </p:cNvSpPr>
          <p:nvPr/>
        </p:nvSpPr>
        <p:spPr bwMode="auto">
          <a:xfrm>
            <a:off x="2849562" y="1257300"/>
            <a:ext cx="4568825" cy="1836738"/>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8" name="Rectangle 6"/>
          <p:cNvSpPr>
            <a:spLocks noChangeArrowheads="1"/>
          </p:cNvSpPr>
          <p:nvPr/>
        </p:nvSpPr>
        <p:spPr bwMode="auto">
          <a:xfrm>
            <a:off x="5772150" y="1716088"/>
            <a:ext cx="1417637" cy="828675"/>
          </a:xfrm>
          <a:prstGeom prst="rect">
            <a:avLst/>
          </a:prstGeom>
          <a:solidFill>
            <a:schemeClr val="bg1"/>
          </a:solidFill>
          <a:ln w="28575">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600">
                <a:solidFill>
                  <a:srgbClr val="000000"/>
                </a:solidFill>
                <a:latin typeface="Tahoma" charset="0"/>
              </a:rPr>
              <a:t>line</a:t>
            </a:r>
          </a:p>
          <a:p>
            <a:pPr algn="ctr">
              <a:lnSpc>
                <a:spcPct val="100000"/>
              </a:lnSpc>
              <a:spcBef>
                <a:spcPct val="0"/>
              </a:spcBef>
              <a:buClrTx/>
              <a:buSzTx/>
              <a:buFontTx/>
              <a:buNone/>
            </a:pPr>
            <a:r>
              <a:rPr lang="en-US" altLang="en-US" sz="1600">
                <a:solidFill>
                  <a:srgbClr val="000000"/>
                </a:solidFill>
                <a:latin typeface="Tahoma" charset="0"/>
              </a:rPr>
              <a:t>termination</a:t>
            </a:r>
          </a:p>
        </p:txBody>
      </p:sp>
      <p:sp>
        <p:nvSpPr>
          <p:cNvPr id="9" name="Rectangle 7"/>
          <p:cNvSpPr>
            <a:spLocks noChangeArrowheads="1"/>
          </p:cNvSpPr>
          <p:nvPr/>
        </p:nvSpPr>
        <p:spPr bwMode="auto">
          <a:xfrm>
            <a:off x="4462462" y="1443038"/>
            <a:ext cx="1152525" cy="1409700"/>
          </a:xfrm>
          <a:prstGeom prst="rect">
            <a:avLst/>
          </a:prstGeom>
          <a:solidFill>
            <a:schemeClr val="bg1"/>
          </a:solidFill>
          <a:ln w="28575">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10" name="Line 10"/>
          <p:cNvSpPr>
            <a:spLocks noChangeShapeType="1"/>
          </p:cNvSpPr>
          <p:nvPr/>
        </p:nvSpPr>
        <p:spPr bwMode="auto">
          <a:xfrm>
            <a:off x="4284662" y="2162175"/>
            <a:ext cx="1905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11"/>
          <p:cNvSpPr>
            <a:spLocks noChangeShapeType="1"/>
          </p:cNvSpPr>
          <p:nvPr/>
        </p:nvSpPr>
        <p:spPr bwMode="auto">
          <a:xfrm>
            <a:off x="5618162" y="2119313"/>
            <a:ext cx="1905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2"/>
          <p:cNvSpPr>
            <a:spLocks noChangeShapeType="1"/>
          </p:cNvSpPr>
          <p:nvPr/>
        </p:nvSpPr>
        <p:spPr bwMode="auto">
          <a:xfrm flipV="1">
            <a:off x="7175500" y="2160588"/>
            <a:ext cx="7366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Rectangle 13"/>
          <p:cNvSpPr>
            <a:spLocks noChangeArrowheads="1"/>
          </p:cNvSpPr>
          <p:nvPr/>
        </p:nvSpPr>
        <p:spPr bwMode="auto">
          <a:xfrm>
            <a:off x="4495800" y="1752600"/>
            <a:ext cx="1055687"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90000"/>
              </a:lnSpc>
              <a:spcBef>
                <a:spcPct val="0"/>
              </a:spcBef>
              <a:buClrTx/>
              <a:buSzTx/>
              <a:buFontTx/>
              <a:buNone/>
            </a:pPr>
            <a:r>
              <a:rPr lang="en-US" altLang="en-US" sz="1600">
                <a:solidFill>
                  <a:srgbClr val="000000"/>
                </a:solidFill>
                <a:latin typeface="Tahoma" charset="0"/>
              </a:rPr>
              <a:t>link </a:t>
            </a:r>
          </a:p>
          <a:p>
            <a:pPr algn="ctr">
              <a:lnSpc>
                <a:spcPct val="90000"/>
              </a:lnSpc>
              <a:spcBef>
                <a:spcPct val="0"/>
              </a:spcBef>
              <a:buClrTx/>
              <a:buSzTx/>
              <a:buFontTx/>
              <a:buNone/>
            </a:pPr>
            <a:r>
              <a:rPr lang="en-US" altLang="en-US" sz="1600">
                <a:solidFill>
                  <a:srgbClr val="000000"/>
                </a:solidFill>
                <a:latin typeface="Tahoma" charset="0"/>
              </a:rPr>
              <a:t>layer </a:t>
            </a:r>
          </a:p>
          <a:p>
            <a:pPr algn="ctr">
              <a:lnSpc>
                <a:spcPct val="90000"/>
              </a:lnSpc>
              <a:spcBef>
                <a:spcPct val="0"/>
              </a:spcBef>
              <a:buClrTx/>
              <a:buSzTx/>
              <a:buFontTx/>
              <a:buNone/>
            </a:pPr>
            <a:r>
              <a:rPr lang="en-US" altLang="en-US" sz="1600">
                <a:solidFill>
                  <a:srgbClr val="000000"/>
                </a:solidFill>
                <a:latin typeface="Tahoma" charset="0"/>
              </a:rPr>
              <a:t>protocol</a:t>
            </a:r>
          </a:p>
          <a:p>
            <a:pPr algn="ctr">
              <a:lnSpc>
                <a:spcPct val="90000"/>
              </a:lnSpc>
              <a:spcBef>
                <a:spcPct val="0"/>
              </a:spcBef>
              <a:buClrTx/>
              <a:buSzTx/>
              <a:buFontTx/>
              <a:buNone/>
            </a:pPr>
            <a:r>
              <a:rPr lang="en-US" altLang="en-US" sz="1600">
                <a:solidFill>
                  <a:srgbClr val="000000"/>
                </a:solidFill>
                <a:latin typeface="Tahoma" charset="0"/>
              </a:rPr>
              <a:t>(send)</a:t>
            </a:r>
          </a:p>
        </p:txBody>
      </p:sp>
      <p:sp>
        <p:nvSpPr>
          <p:cNvPr id="14" name="Rectangle 16"/>
          <p:cNvSpPr>
            <a:spLocks noChangeArrowheads="1"/>
          </p:cNvSpPr>
          <p:nvPr/>
        </p:nvSpPr>
        <p:spPr bwMode="auto">
          <a:xfrm>
            <a:off x="1290637" y="1546225"/>
            <a:ext cx="1055688"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90000"/>
              </a:lnSpc>
              <a:spcBef>
                <a:spcPct val="0"/>
              </a:spcBef>
              <a:buClrTx/>
              <a:buSzTx/>
              <a:buFontTx/>
              <a:buNone/>
            </a:pPr>
            <a:r>
              <a:rPr lang="en-US" altLang="en-US" sz="1600">
                <a:solidFill>
                  <a:srgbClr val="000000"/>
                </a:solidFill>
                <a:latin typeface="Tahoma" charset="0"/>
              </a:rPr>
              <a:t>switch</a:t>
            </a:r>
          </a:p>
          <a:p>
            <a:pPr algn="ctr">
              <a:lnSpc>
                <a:spcPct val="90000"/>
              </a:lnSpc>
              <a:spcBef>
                <a:spcPct val="0"/>
              </a:spcBef>
              <a:buClrTx/>
              <a:buSzTx/>
              <a:buFontTx/>
              <a:buNone/>
            </a:pPr>
            <a:r>
              <a:rPr lang="en-US" altLang="en-US" sz="1600">
                <a:solidFill>
                  <a:srgbClr val="000000"/>
                </a:solidFill>
                <a:latin typeface="Tahoma" charset="0"/>
              </a:rPr>
              <a:t>fabric</a:t>
            </a:r>
          </a:p>
        </p:txBody>
      </p:sp>
      <p:grpSp>
        <p:nvGrpSpPr>
          <p:cNvPr id="15" name="Group 28"/>
          <p:cNvGrpSpPr>
            <a:grpSpLocks/>
          </p:cNvGrpSpPr>
          <p:nvPr/>
        </p:nvGrpSpPr>
        <p:grpSpPr bwMode="auto">
          <a:xfrm>
            <a:off x="3001962" y="1393825"/>
            <a:ext cx="1247775" cy="1504950"/>
            <a:chOff x="3180" y="909"/>
            <a:chExt cx="786" cy="948"/>
          </a:xfrm>
        </p:grpSpPr>
        <p:sp>
          <p:nvSpPr>
            <p:cNvPr id="16"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17" name="Text Box 14"/>
            <p:cNvSpPr txBox="1">
              <a:spLocks noChangeArrowheads="1"/>
            </p:cNvSpPr>
            <p:nvPr/>
          </p:nvSpPr>
          <p:spPr bwMode="auto">
            <a:xfrm>
              <a:off x="3232" y="917"/>
              <a:ext cx="724"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600">
                  <a:solidFill>
                    <a:srgbClr val="000000"/>
                  </a:solidFill>
                  <a:latin typeface="Arial" charset="0"/>
                </a:rPr>
                <a:t>datagram</a:t>
              </a:r>
            </a:p>
            <a:p>
              <a:pPr algn="ctr">
                <a:lnSpc>
                  <a:spcPct val="100000"/>
                </a:lnSpc>
                <a:spcBef>
                  <a:spcPct val="0"/>
                </a:spcBef>
                <a:buClrTx/>
                <a:buSzTx/>
                <a:buFontTx/>
                <a:buNone/>
              </a:pPr>
              <a:r>
                <a:rPr lang="en-US" altLang="en-US" sz="1600">
                  <a:solidFill>
                    <a:srgbClr val="000000"/>
                  </a:solidFill>
                  <a:latin typeface="Arial" charset="0"/>
                </a:rPr>
                <a:t>buffer</a:t>
              </a:r>
            </a:p>
            <a:p>
              <a:pPr algn="ctr">
                <a:lnSpc>
                  <a:spcPct val="100000"/>
                </a:lnSpc>
                <a:spcBef>
                  <a:spcPct val="0"/>
                </a:spcBef>
                <a:buClrTx/>
                <a:buSzTx/>
                <a:buFontTx/>
                <a:buNone/>
              </a:pPr>
              <a:endParaRPr lang="en-US" altLang="en-US" sz="1600">
                <a:solidFill>
                  <a:srgbClr val="000000"/>
                </a:solidFill>
                <a:latin typeface="Arial" charset="0"/>
              </a:endParaRPr>
            </a:p>
            <a:p>
              <a:pPr algn="ctr">
                <a:lnSpc>
                  <a:spcPct val="100000"/>
                </a:lnSpc>
                <a:spcBef>
                  <a:spcPct val="0"/>
                </a:spcBef>
                <a:buClrTx/>
                <a:buSzTx/>
                <a:buFontTx/>
                <a:buNone/>
              </a:pPr>
              <a:endParaRPr lang="en-US" altLang="en-US" sz="1600">
                <a:solidFill>
                  <a:srgbClr val="000000"/>
                </a:solidFill>
                <a:latin typeface="Arial" charset="0"/>
              </a:endParaRPr>
            </a:p>
            <a:p>
              <a:pPr algn="ctr">
                <a:lnSpc>
                  <a:spcPct val="100000"/>
                </a:lnSpc>
                <a:spcBef>
                  <a:spcPct val="0"/>
                </a:spcBef>
                <a:buClrTx/>
                <a:buSzTx/>
                <a:buFontTx/>
                <a:buNone/>
              </a:pPr>
              <a:r>
                <a:rPr lang="en-US" altLang="en-US" sz="1600">
                  <a:solidFill>
                    <a:srgbClr val="000000"/>
                  </a:solidFill>
                  <a:latin typeface="Arial" charset="0"/>
                </a:rPr>
                <a:t>queueing</a:t>
              </a:r>
            </a:p>
          </p:txBody>
        </p:sp>
        <p:grpSp>
          <p:nvGrpSpPr>
            <p:cNvPr id="18" name="Group 17"/>
            <p:cNvGrpSpPr>
              <a:grpSpLocks/>
            </p:cNvGrpSpPr>
            <p:nvPr/>
          </p:nvGrpSpPr>
          <p:grpSpPr bwMode="auto">
            <a:xfrm>
              <a:off x="3260" y="1299"/>
              <a:ext cx="626" cy="295"/>
              <a:chOff x="310" y="3526"/>
              <a:chExt cx="1040" cy="457"/>
            </a:xfrm>
          </p:grpSpPr>
          <p:sp>
            <p:nvSpPr>
              <p:cNvPr id="19"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20"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28" name="Line 27"/>
          <p:cNvSpPr>
            <a:spLocks noChangeShapeType="1"/>
          </p:cNvSpPr>
          <p:nvPr/>
        </p:nvSpPr>
        <p:spPr bwMode="auto">
          <a:xfrm>
            <a:off x="2212975" y="1122363"/>
            <a:ext cx="11112"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9"/>
          <p:cNvSpPr>
            <a:spLocks noChangeShapeType="1"/>
          </p:cNvSpPr>
          <p:nvPr/>
        </p:nvSpPr>
        <p:spPr bwMode="auto">
          <a:xfrm flipV="1">
            <a:off x="2205037" y="2205038"/>
            <a:ext cx="92551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4188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28" grpId="0" animBg="1"/>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Processor</a:t>
            </a:r>
            <a:endParaRPr lang="en-US" dirty="0"/>
          </a:p>
        </p:txBody>
      </p:sp>
      <p:sp>
        <p:nvSpPr>
          <p:cNvPr id="3" name="Content Placeholder 2"/>
          <p:cNvSpPr>
            <a:spLocks noGrp="1"/>
          </p:cNvSpPr>
          <p:nvPr>
            <p:ph idx="1"/>
          </p:nvPr>
        </p:nvSpPr>
        <p:spPr/>
        <p:txBody>
          <a:bodyPr/>
          <a:lstStyle/>
          <a:p>
            <a:pPr lvl="0" algn="just"/>
            <a:r>
              <a:rPr lang="en-IN" dirty="0"/>
              <a:t>The routing processor executes the routing protocols, maintains routing tables and attached link state information and computes the forwarding table for the router. </a:t>
            </a:r>
            <a:endParaRPr lang="en-GB" dirty="0"/>
          </a:p>
          <a:p>
            <a:pPr lvl="0" algn="just"/>
            <a:r>
              <a:rPr lang="en-IN" dirty="0"/>
              <a:t>It also performs the network management functions.</a:t>
            </a:r>
            <a:endParaRPr lang="en-GB" dirty="0"/>
          </a:p>
          <a:p>
            <a:endParaRPr lang="en-US" dirty="0"/>
          </a:p>
        </p:txBody>
      </p:sp>
    </p:spTree>
    <p:extLst>
      <p:ext uri="{BB962C8B-B14F-4D97-AF65-F5344CB8AC3E}">
        <p14:creationId xmlns:p14="http://schemas.microsoft.com/office/powerpoint/2010/main" val="13809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Network Layer</a:t>
            </a:r>
            <a:endParaRPr lang="en-US" dirty="0"/>
          </a:p>
        </p:txBody>
      </p:sp>
      <p:sp>
        <p:nvSpPr>
          <p:cNvPr id="3" name="Content Placeholder 2"/>
          <p:cNvSpPr>
            <a:spLocks noGrp="1"/>
          </p:cNvSpPr>
          <p:nvPr>
            <p:ph idx="1"/>
          </p:nvPr>
        </p:nvSpPr>
        <p:spPr/>
        <p:txBody>
          <a:bodyPr/>
          <a:lstStyle/>
          <a:p>
            <a:endParaRPr lang="en-US"/>
          </a:p>
        </p:txBody>
      </p:sp>
      <p:sp>
        <p:nvSpPr>
          <p:cNvPr id="36" name="Rectangle 2"/>
          <p:cNvSpPr>
            <a:spLocks noChangeArrowheads="1"/>
          </p:cNvSpPr>
          <p:nvPr/>
        </p:nvSpPr>
        <p:spPr bwMode="auto">
          <a:xfrm>
            <a:off x="1704975" y="1487487"/>
            <a:ext cx="6534150" cy="40767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7" name="Rectangle 3"/>
          <p:cNvSpPr>
            <a:spLocks noChangeArrowheads="1"/>
          </p:cNvSpPr>
          <p:nvPr/>
        </p:nvSpPr>
        <p:spPr bwMode="auto">
          <a:xfrm>
            <a:off x="1638300" y="1562100"/>
            <a:ext cx="6534150" cy="4076700"/>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8" name="Group 6"/>
          <p:cNvGrpSpPr>
            <a:grpSpLocks/>
          </p:cNvGrpSpPr>
          <p:nvPr/>
        </p:nvGrpSpPr>
        <p:grpSpPr bwMode="auto">
          <a:xfrm>
            <a:off x="3763963" y="3186112"/>
            <a:ext cx="1258887" cy="1214438"/>
            <a:chOff x="3992" y="2883"/>
            <a:chExt cx="613" cy="765"/>
          </a:xfrm>
        </p:grpSpPr>
        <p:sp>
          <p:nvSpPr>
            <p:cNvPr id="39" name="Rectangle 7"/>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0" name="Rectangle 8"/>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1" name="Text Box 9"/>
            <p:cNvSpPr txBox="1">
              <a:spLocks noChangeArrowheads="1"/>
            </p:cNvSpPr>
            <p:nvPr/>
          </p:nvSpPr>
          <p:spPr bwMode="auto">
            <a:xfrm>
              <a:off x="3992" y="3071"/>
              <a:ext cx="6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forwarding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table</a:t>
              </a:r>
            </a:p>
          </p:txBody>
        </p:sp>
        <p:sp>
          <p:nvSpPr>
            <p:cNvPr id="42" name="Line 10"/>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3" name="Line 11"/>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4" name="Line 12"/>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5" name="Line 13"/>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6" name="Line 14"/>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7" name="Line 15"/>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48" name="Line 17"/>
          <p:cNvSpPr>
            <a:spLocks noChangeShapeType="1"/>
          </p:cNvSpPr>
          <p:nvPr/>
        </p:nvSpPr>
        <p:spPr bwMode="auto">
          <a:xfrm flipV="1">
            <a:off x="1628775" y="5116512"/>
            <a:ext cx="650557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49" name="Line 18"/>
          <p:cNvSpPr>
            <a:spLocks noChangeShapeType="1"/>
          </p:cNvSpPr>
          <p:nvPr/>
        </p:nvSpPr>
        <p:spPr bwMode="auto">
          <a:xfrm flipV="1">
            <a:off x="1657350" y="4592637"/>
            <a:ext cx="652462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0" name="Rectangle 20"/>
          <p:cNvSpPr>
            <a:spLocks noChangeArrowheads="1"/>
          </p:cNvSpPr>
          <p:nvPr/>
        </p:nvSpPr>
        <p:spPr bwMode="auto">
          <a:xfrm>
            <a:off x="1914525" y="2373312"/>
            <a:ext cx="180975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51" name="Rectangle 21"/>
          <p:cNvSpPr>
            <a:spLocks noChangeArrowheads="1"/>
          </p:cNvSpPr>
          <p:nvPr/>
        </p:nvSpPr>
        <p:spPr bwMode="auto">
          <a:xfrm>
            <a:off x="1847850" y="2439987"/>
            <a:ext cx="1809750" cy="819150"/>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2" name="Text Box 22"/>
          <p:cNvSpPr txBox="1">
            <a:spLocks noChangeArrowheads="1"/>
          </p:cNvSpPr>
          <p:nvPr/>
        </p:nvSpPr>
        <p:spPr bwMode="auto">
          <a:xfrm>
            <a:off x="1836738" y="2420937"/>
            <a:ext cx="186055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smtClean="0">
                <a:ln>
                  <a:noFill/>
                </a:ln>
                <a:solidFill>
                  <a:srgbClr val="CC0000"/>
                </a:solidFill>
                <a:effectLst/>
                <a:uLnTx/>
                <a:uFillTx/>
                <a:latin typeface="Gill Sans MT" charset="0"/>
                <a:ea typeface="ＭＳ Ｐゴシック" charset="-128"/>
              </a:rPr>
              <a:t>routing protocols</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 path selection</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 RIP, OSPF, BGP</a:t>
            </a: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3" name="Freeform 23"/>
          <p:cNvSpPr>
            <a:spLocks/>
          </p:cNvSpPr>
          <p:nvPr/>
        </p:nvSpPr>
        <p:spPr bwMode="auto">
          <a:xfrm>
            <a:off x="3143250" y="3363912"/>
            <a:ext cx="628650" cy="390525"/>
          </a:xfrm>
          <a:custGeom>
            <a:avLst/>
            <a:gdLst>
              <a:gd name="T0" fmla="*/ 0 w 396"/>
              <a:gd name="T1" fmla="*/ 0 h 246"/>
              <a:gd name="T2" fmla="*/ 2147483646 w 396"/>
              <a:gd name="T3" fmla="*/ 2147483646 h 246"/>
              <a:gd name="T4" fmla="*/ 2147483646 w 396"/>
              <a:gd name="T5" fmla="*/ 2147483646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54" name="Group 24"/>
          <p:cNvGrpSpPr>
            <a:grpSpLocks/>
          </p:cNvGrpSpPr>
          <p:nvPr/>
        </p:nvGrpSpPr>
        <p:grpSpPr bwMode="auto">
          <a:xfrm>
            <a:off x="5092700" y="2282825"/>
            <a:ext cx="3000375" cy="1181100"/>
            <a:chOff x="102" y="1272"/>
            <a:chExt cx="1890" cy="744"/>
          </a:xfrm>
        </p:grpSpPr>
        <p:sp>
          <p:nvSpPr>
            <p:cNvPr id="55" name="Rectangle 25"/>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6" name="Rectangle 26"/>
            <p:cNvSpPr>
              <a:spLocks noChangeArrowheads="1"/>
            </p:cNvSpPr>
            <p:nvPr/>
          </p:nvSpPr>
          <p:spPr bwMode="auto">
            <a:xfrm>
              <a:off x="102" y="1314"/>
              <a:ext cx="1848" cy="702"/>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57" name="Text Box 27"/>
            <p:cNvSpPr txBox="1">
              <a:spLocks noChangeArrowheads="1"/>
            </p:cNvSpPr>
            <p:nvPr/>
          </p:nvSpPr>
          <p:spPr bwMode="auto">
            <a:xfrm>
              <a:off x="116" y="1287"/>
              <a:ext cx="1810" cy="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smtClean="0">
                  <a:ln>
                    <a:noFill/>
                  </a:ln>
                  <a:solidFill>
                    <a:srgbClr val="CC0000"/>
                  </a:solidFill>
                  <a:effectLst/>
                  <a:uLnTx/>
                  <a:uFillTx/>
                  <a:latin typeface="Gill Sans MT" charset="0"/>
                  <a:ea typeface="ＭＳ Ｐゴシック" charset="-128"/>
                </a:rPr>
                <a:t>IP protocol</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 addressing conventions</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 datagram format</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 packet handling conventions</a:t>
              </a: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58" name="Rectangle 29"/>
          <p:cNvSpPr>
            <a:spLocks noChangeArrowheads="1"/>
          </p:cNvSpPr>
          <p:nvPr/>
        </p:nvSpPr>
        <p:spPr bwMode="auto">
          <a:xfrm>
            <a:off x="5216525" y="3584575"/>
            <a:ext cx="1933575"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59" name="Rectangle 30"/>
          <p:cNvSpPr>
            <a:spLocks noChangeArrowheads="1"/>
          </p:cNvSpPr>
          <p:nvPr/>
        </p:nvSpPr>
        <p:spPr bwMode="auto">
          <a:xfrm>
            <a:off x="5149850" y="3652837"/>
            <a:ext cx="1933575" cy="847725"/>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0" name="Text Box 31"/>
          <p:cNvSpPr txBox="1">
            <a:spLocks noChangeArrowheads="1"/>
          </p:cNvSpPr>
          <p:nvPr/>
        </p:nvSpPr>
        <p:spPr bwMode="auto">
          <a:xfrm>
            <a:off x="5162549" y="3617912"/>
            <a:ext cx="205422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smtClean="0">
                <a:ln>
                  <a:noFill/>
                </a:ln>
                <a:solidFill>
                  <a:srgbClr val="CC0000"/>
                </a:solidFill>
                <a:effectLst/>
                <a:uLnTx/>
                <a:uFillTx/>
                <a:latin typeface="Gill Sans MT" charset="0"/>
                <a:ea typeface="ＭＳ Ｐゴシック" charset="-128"/>
              </a:rPr>
              <a:t>ICMP protocol</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charset="0"/>
                <a:ea typeface="ＭＳ Ｐゴシック" charset="-128"/>
              </a:rPr>
              <a:t> error reporting</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dirty="0" smtClean="0">
                <a:ln>
                  <a:noFill/>
                </a:ln>
                <a:solidFill>
                  <a:srgbClr val="000000"/>
                </a:solidFill>
                <a:effectLst/>
                <a:uLnTx/>
                <a:uFillTx/>
                <a:latin typeface="Arial" charset="0"/>
                <a:ea typeface="ＭＳ Ｐゴシック" charset="-128"/>
              </a:rPr>
              <a:t> router </a:t>
            </a:r>
            <a:r>
              <a:rPr kumimoji="0" lang="ja-JP" altLang="en-US" sz="1600" b="0" i="0" u="none" strike="noStrike" kern="0" cap="none" spc="0" normalizeH="0" baseline="0" noProof="0" dirty="0" smtClean="0">
                <a:ln>
                  <a:noFill/>
                </a:ln>
                <a:solidFill>
                  <a:srgbClr val="000000"/>
                </a:solidFill>
                <a:effectLst/>
                <a:uLnTx/>
                <a:uFillTx/>
                <a:latin typeface="Arial" charset="0"/>
                <a:ea typeface="ＭＳ Ｐゴシック" charset="-128"/>
              </a:rPr>
              <a:t>“</a:t>
            </a:r>
            <a:r>
              <a:rPr kumimoji="0" lang="en-US" altLang="ja-JP" sz="1600" b="0" i="0" u="none" strike="noStrike" kern="0" cap="none" spc="0" normalizeH="0" baseline="0" noProof="0" dirty="0" smtClean="0">
                <a:ln>
                  <a:noFill/>
                </a:ln>
                <a:solidFill>
                  <a:srgbClr val="000000"/>
                </a:solidFill>
                <a:effectLst/>
                <a:uLnTx/>
                <a:uFillTx/>
                <a:latin typeface="Arial" charset="0"/>
                <a:ea typeface="ＭＳ Ｐゴシック" charset="-128"/>
              </a:rPr>
              <a:t>signaling</a:t>
            </a:r>
            <a:r>
              <a:rPr kumimoji="0" lang="ja-JP" altLang="en-US" sz="1600" b="0" i="0" u="none" strike="noStrike" kern="0" cap="none" spc="0" normalizeH="0" baseline="0" noProof="0" dirty="0" smtClean="0">
                <a:ln>
                  <a:noFill/>
                </a:ln>
                <a:solidFill>
                  <a:srgbClr val="000000"/>
                </a:solidFill>
                <a:effectLst/>
                <a:uLnTx/>
                <a:uFillTx/>
                <a:latin typeface="Arial" charset="0"/>
                <a:ea typeface="ＭＳ Ｐゴシック" charset="-128"/>
              </a:rPr>
              <a:t>”</a:t>
            </a:r>
            <a:endParaRPr kumimoji="0" lang="en-US" altLang="en-US" sz="1800" b="0" i="0" u="none" strike="noStrike" kern="0" cap="none" spc="0" normalizeH="0" baseline="0" noProof="0" dirty="0" smtClean="0">
              <a:ln>
                <a:noFill/>
              </a:ln>
              <a:solidFill>
                <a:srgbClr val="000000"/>
              </a:solidFill>
              <a:effectLst/>
              <a:uLnTx/>
              <a:uFillTx/>
              <a:latin typeface="Arial" charset="0"/>
              <a:ea typeface="ＭＳ Ｐゴシック" charset="-128"/>
            </a:endParaRPr>
          </a:p>
        </p:txBody>
      </p:sp>
      <p:sp>
        <p:nvSpPr>
          <p:cNvPr id="61" name="Line 32"/>
          <p:cNvSpPr>
            <a:spLocks noChangeShapeType="1"/>
          </p:cNvSpPr>
          <p:nvPr/>
        </p:nvSpPr>
        <p:spPr bwMode="auto">
          <a:xfrm flipV="1">
            <a:off x="1657350" y="2173287"/>
            <a:ext cx="6524625"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2" name="Text Box 33"/>
          <p:cNvSpPr txBox="1">
            <a:spLocks noChangeArrowheads="1"/>
          </p:cNvSpPr>
          <p:nvPr/>
        </p:nvSpPr>
        <p:spPr bwMode="auto">
          <a:xfrm>
            <a:off x="3098800" y="1695450"/>
            <a:ext cx="283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808080"/>
                </a:solidFill>
                <a:latin typeface="Arial" charset="0"/>
              </a:rPr>
              <a:t>transport layer: TCP, UDP</a:t>
            </a:r>
            <a:endParaRPr lang="en-US" altLang="en-US" sz="1800" smtClean="0">
              <a:solidFill>
                <a:srgbClr val="000000"/>
              </a:solidFill>
              <a:latin typeface="Arial" charset="0"/>
            </a:endParaRPr>
          </a:p>
        </p:txBody>
      </p:sp>
      <p:sp>
        <p:nvSpPr>
          <p:cNvPr id="63" name="Text Box 34"/>
          <p:cNvSpPr txBox="1">
            <a:spLocks noChangeArrowheads="1"/>
          </p:cNvSpPr>
          <p:nvPr/>
        </p:nvSpPr>
        <p:spPr bwMode="auto">
          <a:xfrm>
            <a:off x="4213225" y="4667250"/>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808080"/>
                </a:solidFill>
                <a:latin typeface="Arial" charset="0"/>
              </a:rPr>
              <a:t>link layer</a:t>
            </a:r>
            <a:endParaRPr lang="en-US" altLang="en-US" sz="1800" smtClean="0">
              <a:solidFill>
                <a:srgbClr val="000000"/>
              </a:solidFill>
              <a:latin typeface="Arial" charset="0"/>
            </a:endParaRPr>
          </a:p>
        </p:txBody>
      </p:sp>
      <p:sp>
        <p:nvSpPr>
          <p:cNvPr id="64" name="Text Box 35"/>
          <p:cNvSpPr txBox="1">
            <a:spLocks noChangeArrowheads="1"/>
          </p:cNvSpPr>
          <p:nvPr/>
        </p:nvSpPr>
        <p:spPr bwMode="auto">
          <a:xfrm>
            <a:off x="4060825" y="5191125"/>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808080"/>
                </a:solidFill>
                <a:latin typeface="Arial" charset="0"/>
              </a:rPr>
              <a:t>physical layer</a:t>
            </a:r>
            <a:endParaRPr lang="en-US" altLang="en-US" sz="1800" smtClean="0">
              <a:solidFill>
                <a:srgbClr val="000000"/>
              </a:solidFill>
              <a:latin typeface="Arial" charset="0"/>
            </a:endParaRPr>
          </a:p>
        </p:txBody>
      </p:sp>
      <p:sp>
        <p:nvSpPr>
          <p:cNvPr id="65" name="Text Box 36"/>
          <p:cNvSpPr txBox="1">
            <a:spLocks noChangeArrowheads="1"/>
          </p:cNvSpPr>
          <p:nvPr/>
        </p:nvSpPr>
        <p:spPr bwMode="auto">
          <a:xfrm>
            <a:off x="319088" y="2965450"/>
            <a:ext cx="12525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400" smtClean="0">
                <a:solidFill>
                  <a:srgbClr val="CC0000"/>
                </a:solidFill>
                <a:latin typeface="Arial" charset="0"/>
              </a:rPr>
              <a:t>network</a:t>
            </a:r>
          </a:p>
          <a:p>
            <a:pPr algn="r" eaLnBrk="0" fontAlgn="base" hangingPunct="0">
              <a:lnSpc>
                <a:spcPct val="100000"/>
              </a:lnSpc>
              <a:spcBef>
                <a:spcPct val="0"/>
              </a:spcBef>
              <a:spcAft>
                <a:spcPct val="0"/>
              </a:spcAft>
              <a:buClrTx/>
              <a:buSzTx/>
              <a:buFontTx/>
              <a:buNone/>
            </a:pPr>
            <a:r>
              <a:rPr lang="en-US" altLang="en-US" sz="2400" smtClean="0">
                <a:solidFill>
                  <a:srgbClr val="CC0000"/>
                </a:solidFill>
                <a:latin typeface="Arial" charset="0"/>
              </a:rPr>
              <a:t>layer</a:t>
            </a:r>
            <a:endParaRPr lang="en-US" altLang="en-US" sz="1800" smtClean="0">
              <a:solidFill>
                <a:srgbClr val="CC0000"/>
              </a:solidFill>
              <a:latin typeface="Arial" charset="0"/>
            </a:endParaRPr>
          </a:p>
        </p:txBody>
      </p:sp>
      <p:sp>
        <p:nvSpPr>
          <p:cNvPr id="66" name="Line 37"/>
          <p:cNvSpPr>
            <a:spLocks noChangeShapeType="1"/>
          </p:cNvSpPr>
          <p:nvPr/>
        </p:nvSpPr>
        <p:spPr bwMode="auto">
          <a:xfrm flipV="1">
            <a:off x="1381125" y="2192337"/>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67" name="Line 38"/>
          <p:cNvSpPr>
            <a:spLocks noChangeShapeType="1"/>
          </p:cNvSpPr>
          <p:nvPr/>
        </p:nvSpPr>
        <p:spPr bwMode="auto">
          <a:xfrm>
            <a:off x="1381125" y="3859212"/>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Tree>
    <p:extLst>
      <p:ext uri="{BB962C8B-B14F-4D97-AF65-F5344CB8AC3E}">
        <p14:creationId xmlns:p14="http://schemas.microsoft.com/office/powerpoint/2010/main" val="31026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500"/>
                                        <p:tgtEl>
                                          <p:spTgt spid="3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up)">
                                      <p:cBhvr>
                                        <p:cTn id="16" dur="500"/>
                                        <p:tgtEl>
                                          <p:spTgt spid="4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500"/>
                                        <p:tgtEl>
                                          <p:spTgt spid="5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up)">
                                      <p:cBhvr>
                                        <p:cTn id="25" dur="500"/>
                                        <p:tgtEl>
                                          <p:spTgt spid="5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up)">
                                      <p:cBhvr>
                                        <p:cTn id="28" dur="500"/>
                                        <p:tgtEl>
                                          <p:spTgt spid="5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par>
                                <p:cTn id="32" presetID="22" presetClass="entr" presetSubtype="1"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up)">
                                      <p:cBhvr>
                                        <p:cTn id="34" dur="500"/>
                                        <p:tgtEl>
                                          <p:spTgt spid="5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up)">
                                      <p:cBhvr>
                                        <p:cTn id="37" dur="500"/>
                                        <p:tgtEl>
                                          <p:spTgt spid="5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up)">
                                      <p:cBhvr>
                                        <p:cTn id="40" dur="500"/>
                                        <p:tgtEl>
                                          <p:spTgt spid="5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up)">
                                      <p:cBhvr>
                                        <p:cTn id="43" dur="500"/>
                                        <p:tgtEl>
                                          <p:spTgt spid="6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up)">
                                      <p:cBhvr>
                                        <p:cTn id="46" dur="500"/>
                                        <p:tgtEl>
                                          <p:spTgt spid="6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up)">
                                      <p:cBhvr>
                                        <p:cTn id="49" dur="500"/>
                                        <p:tgtEl>
                                          <p:spTgt spid="6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up)">
                                      <p:cBhvr>
                                        <p:cTn id="52" dur="500"/>
                                        <p:tgtEl>
                                          <p:spTgt spid="6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up)">
                                      <p:cBhvr>
                                        <p:cTn id="55" dur="500"/>
                                        <p:tgtEl>
                                          <p:spTgt spid="6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up)">
                                      <p:cBhvr>
                                        <p:cTn id="61" dur="500"/>
                                        <p:tgtEl>
                                          <p:spTgt spid="6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up)">
                                      <p:cBhvr>
                                        <p:cTn id="6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8" grpId="0" animBg="1"/>
      <p:bldP spid="49" grpId="0" animBg="1"/>
      <p:bldP spid="50" grpId="0" animBg="1"/>
      <p:bldP spid="51" grpId="0" animBg="1"/>
      <p:bldP spid="52" grpId="0"/>
      <p:bldP spid="53" grpId="0" animBg="1"/>
      <p:bldP spid="58" grpId="0" animBg="1"/>
      <p:bldP spid="59" grpId="0" animBg="1"/>
      <p:bldP spid="60" grpId="0"/>
      <p:bldP spid="61" grpId="0" animBg="1"/>
      <p:bldP spid="62" grpId="0"/>
      <p:bldP spid="63" grpId="0"/>
      <p:bldP spid="64" grpId="0"/>
      <p:bldP spid="65" grpId="0"/>
      <p:bldP spid="66" grpId="0" animBg="1"/>
      <p:bldP spid="6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IPv4 Datagram format</a:t>
            </a:r>
            <a:endParaRPr lang="en-US" dirty="0"/>
          </a:p>
        </p:txBody>
      </p:sp>
      <p:sp>
        <p:nvSpPr>
          <p:cNvPr id="3" name="Content Placeholder 2"/>
          <p:cNvSpPr>
            <a:spLocks noGrp="1"/>
          </p:cNvSpPr>
          <p:nvPr>
            <p:ph idx="1"/>
          </p:nvPr>
        </p:nvSpPr>
        <p:spPr/>
        <p:txBody>
          <a:bodyPr/>
          <a:lstStyle/>
          <a:p>
            <a:endParaRPr lang="en-US" dirty="0"/>
          </a:p>
        </p:txBody>
      </p:sp>
      <p:grpSp>
        <p:nvGrpSpPr>
          <p:cNvPr id="64" name="Group 55"/>
          <p:cNvGrpSpPr>
            <a:grpSpLocks/>
          </p:cNvGrpSpPr>
          <p:nvPr/>
        </p:nvGrpSpPr>
        <p:grpSpPr bwMode="auto">
          <a:xfrm>
            <a:off x="3062288" y="963613"/>
            <a:ext cx="4127500" cy="5326062"/>
            <a:chOff x="1929" y="607"/>
            <a:chExt cx="2600" cy="3355"/>
          </a:xfrm>
        </p:grpSpPr>
        <p:sp>
          <p:nvSpPr>
            <p:cNvPr id="65"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6" name="Rectangle 5"/>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7" name="Text Box 6"/>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ver</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68" name="Text Box 7"/>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length</a:t>
              </a:r>
            </a:p>
          </p:txBody>
        </p:sp>
        <p:sp>
          <p:nvSpPr>
            <p:cNvPr id="69" name="Line 8"/>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0" name="Line 9"/>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1" name="Text Box 10"/>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32 bits</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2" name="Line 11"/>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3" name="Line 12"/>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4" name="Text Box 13"/>
            <p:cNvSpPr txBox="1">
              <a:spLocks noChangeArrowheads="1"/>
            </p:cNvSpPr>
            <p:nvPr/>
          </p:nvSpPr>
          <p:spPr bwMode="auto">
            <a:xfrm>
              <a:off x="2606" y="2792"/>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data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(variable length,</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typically a TCP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or UDP segment)</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5"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16-bit identifier</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6" name="Line 15"/>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7" name="Line 16"/>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8" name="Text Box 17"/>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header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 checksum</a:t>
              </a:r>
            </a:p>
          </p:txBody>
        </p:sp>
        <p:sp>
          <p:nvSpPr>
            <p:cNvPr id="79" name="Text Box 18"/>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time to</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live</a:t>
              </a:r>
            </a:p>
          </p:txBody>
        </p:sp>
        <p:sp>
          <p:nvSpPr>
            <p:cNvPr id="80" name="Text Box 19"/>
            <p:cNvSpPr txBox="1">
              <a:spLocks noChangeArrowheads="1"/>
            </p:cNvSpPr>
            <p:nvPr/>
          </p:nvSpPr>
          <p:spPr bwMode="auto">
            <a:xfrm>
              <a:off x="2369" y="1959"/>
              <a:ext cx="16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32 bit source IP address</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1" name="Text Box 31"/>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head.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len</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2" name="Text Box 32"/>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type of</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service</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3" name="Line 33"/>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4" name="Line 34"/>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5" name="Line 37"/>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6"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flgs</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7" name="Line 39"/>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8"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fragment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 offset</a:t>
              </a:r>
              <a:endPar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9" name="Line 43"/>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0" name="Line 44"/>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1" name="Line 45"/>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2" name="Text Box 46"/>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upper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 layer</a:t>
              </a:r>
            </a:p>
          </p:txBody>
        </p:sp>
        <p:sp>
          <p:nvSpPr>
            <p:cNvPr id="93" name="Line 47"/>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4" name="Text Box 49"/>
            <p:cNvSpPr txBox="1">
              <a:spLocks noChangeArrowheads="1"/>
            </p:cNvSpPr>
            <p:nvPr/>
          </p:nvSpPr>
          <p:spPr bwMode="auto">
            <a:xfrm>
              <a:off x="2262" y="2235"/>
              <a:ext cx="19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32 bit destination IP address</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5" name="Line 50"/>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6" name="Text Box 51"/>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options (if any)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97" name="Group 56"/>
          <p:cNvGrpSpPr>
            <a:grpSpLocks/>
          </p:cNvGrpSpPr>
          <p:nvPr/>
        </p:nvGrpSpPr>
        <p:grpSpPr bwMode="auto">
          <a:xfrm>
            <a:off x="768350" y="858838"/>
            <a:ext cx="2501900" cy="792162"/>
            <a:chOff x="484" y="541"/>
            <a:chExt cx="1576" cy="499"/>
          </a:xfrm>
        </p:grpSpPr>
        <p:sp>
          <p:nvSpPr>
            <p:cNvPr id="98" name="Text Box 20"/>
            <p:cNvSpPr txBox="1">
              <a:spLocks noChangeArrowheads="1"/>
            </p:cNvSpPr>
            <p:nvPr/>
          </p:nvSpPr>
          <p:spPr bwMode="auto">
            <a:xfrm>
              <a:off x="484" y="541"/>
              <a:ext cx="13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IP protocol version</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number</a:t>
              </a:r>
              <a:endParaRPr lang="en-US" altLang="en-US" sz="1000" smtClean="0">
                <a:solidFill>
                  <a:srgbClr val="000000"/>
                </a:solidFill>
                <a:latin typeface="Arial" charset="0"/>
              </a:endParaRPr>
            </a:p>
          </p:txBody>
        </p:sp>
        <p:sp>
          <p:nvSpPr>
            <p:cNvPr id="99" name="Line 23"/>
            <p:cNvSpPr>
              <a:spLocks noChangeShapeType="1"/>
            </p:cNvSpPr>
            <p:nvPr/>
          </p:nvSpPr>
          <p:spPr bwMode="auto">
            <a:xfrm>
              <a:off x="1727" y="749"/>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00" name="Group 57"/>
          <p:cNvGrpSpPr>
            <a:grpSpLocks/>
          </p:cNvGrpSpPr>
          <p:nvPr/>
        </p:nvGrpSpPr>
        <p:grpSpPr bwMode="auto">
          <a:xfrm>
            <a:off x="1258888" y="1406525"/>
            <a:ext cx="2416175" cy="641350"/>
            <a:chOff x="793" y="886"/>
            <a:chExt cx="1522" cy="404"/>
          </a:xfrm>
        </p:grpSpPr>
        <p:sp>
          <p:nvSpPr>
            <p:cNvPr id="101" name="Text Box 21"/>
            <p:cNvSpPr txBox="1">
              <a:spLocks noChangeArrowheads="1"/>
            </p:cNvSpPr>
            <p:nvPr/>
          </p:nvSpPr>
          <p:spPr bwMode="auto">
            <a:xfrm>
              <a:off x="793" y="886"/>
              <a:ext cx="9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header length</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 (bytes)</a:t>
              </a:r>
              <a:endParaRPr lang="en-US" altLang="en-US" sz="1000" smtClean="0">
                <a:solidFill>
                  <a:srgbClr val="000000"/>
                </a:solidFill>
                <a:latin typeface="Arial" charset="0"/>
              </a:endParaRPr>
            </a:p>
          </p:txBody>
        </p:sp>
        <p:sp>
          <p:nvSpPr>
            <p:cNvPr id="102" name="Line 24"/>
            <p:cNvSpPr>
              <a:spLocks noChangeShapeType="1"/>
            </p:cNvSpPr>
            <p:nvPr/>
          </p:nvSpPr>
          <p:spPr bwMode="auto">
            <a:xfrm>
              <a:off x="1745" y="1100"/>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03" name="Group 60"/>
          <p:cNvGrpSpPr>
            <a:grpSpLocks/>
          </p:cNvGrpSpPr>
          <p:nvPr/>
        </p:nvGrpSpPr>
        <p:grpSpPr bwMode="auto">
          <a:xfrm>
            <a:off x="727075" y="2732088"/>
            <a:ext cx="3624263" cy="1592262"/>
            <a:chOff x="458" y="1721"/>
            <a:chExt cx="2283" cy="1003"/>
          </a:xfrm>
        </p:grpSpPr>
        <p:sp>
          <p:nvSpPr>
            <p:cNvPr id="104" name="Text Box 27"/>
            <p:cNvSpPr txBox="1">
              <a:spLocks noChangeArrowheads="1"/>
            </p:cNvSpPr>
            <p:nvPr/>
          </p:nvSpPr>
          <p:spPr bwMode="auto">
            <a:xfrm>
              <a:off x="458" y="2320"/>
              <a:ext cx="14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upper layer protocol</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to deliver payload to</a:t>
              </a:r>
            </a:p>
          </p:txBody>
        </p:sp>
        <p:sp>
          <p:nvSpPr>
            <p:cNvPr id="105" name="Line 28"/>
            <p:cNvSpPr>
              <a:spLocks noChangeShapeType="1"/>
            </p:cNvSpPr>
            <p:nvPr/>
          </p:nvSpPr>
          <p:spPr bwMode="auto">
            <a:xfrm flipV="1">
              <a:off x="1817" y="1721"/>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06" name="Group 61"/>
          <p:cNvGrpSpPr>
            <a:grpSpLocks/>
          </p:cNvGrpSpPr>
          <p:nvPr/>
        </p:nvGrpSpPr>
        <p:grpSpPr bwMode="auto">
          <a:xfrm>
            <a:off x="6846888" y="1054100"/>
            <a:ext cx="2176462" cy="735013"/>
            <a:chOff x="4313" y="664"/>
            <a:chExt cx="1371" cy="463"/>
          </a:xfrm>
        </p:grpSpPr>
        <p:sp>
          <p:nvSpPr>
            <p:cNvPr id="107" name="Text Box 26"/>
            <p:cNvSpPr txBox="1">
              <a:spLocks noChangeArrowheads="1"/>
            </p:cNvSpPr>
            <p:nvPr/>
          </p:nvSpPr>
          <p:spPr bwMode="auto">
            <a:xfrm>
              <a:off x="4648" y="664"/>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total datagram</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length (bytes)</a:t>
              </a:r>
            </a:p>
          </p:txBody>
        </p:sp>
        <p:sp>
          <p:nvSpPr>
            <p:cNvPr id="108" name="Line 30"/>
            <p:cNvSpPr>
              <a:spLocks noChangeShapeType="1"/>
            </p:cNvSpPr>
            <p:nvPr/>
          </p:nvSpPr>
          <p:spPr bwMode="auto">
            <a:xfrm flipH="1">
              <a:off x="4313" y="869"/>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09" name="Group 58"/>
          <p:cNvGrpSpPr>
            <a:grpSpLocks/>
          </p:cNvGrpSpPr>
          <p:nvPr/>
        </p:nvGrpSpPr>
        <p:grpSpPr bwMode="auto">
          <a:xfrm>
            <a:off x="1293813" y="1760538"/>
            <a:ext cx="3028950" cy="565150"/>
            <a:chOff x="815" y="1109"/>
            <a:chExt cx="1908" cy="356"/>
          </a:xfrm>
        </p:grpSpPr>
        <p:sp>
          <p:nvSpPr>
            <p:cNvPr id="110" name="Text Box 35"/>
            <p:cNvSpPr txBox="1">
              <a:spLocks noChangeArrowheads="1"/>
            </p:cNvSpPr>
            <p:nvPr/>
          </p:nvSpPr>
          <p:spPr bwMode="auto">
            <a:xfrm>
              <a:off x="815" y="1234"/>
              <a:ext cx="10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ja-JP" altLang="en-US" sz="1800" smtClean="0">
                  <a:solidFill>
                    <a:srgbClr val="000000"/>
                  </a:solidFill>
                  <a:latin typeface="Arial" charset="0"/>
                </a:rPr>
                <a:t>“</a:t>
              </a:r>
              <a:r>
                <a:rPr lang="en-US" altLang="ja-JP" sz="1800" smtClean="0">
                  <a:solidFill>
                    <a:srgbClr val="000000"/>
                  </a:solidFill>
                  <a:latin typeface="Arial" charset="0"/>
                </a:rPr>
                <a:t>type</a:t>
              </a:r>
              <a:r>
                <a:rPr lang="ja-JP" altLang="en-US" sz="1800" smtClean="0">
                  <a:solidFill>
                    <a:srgbClr val="000000"/>
                  </a:solidFill>
                  <a:latin typeface="Arial" charset="0"/>
                </a:rPr>
                <a:t>”</a:t>
              </a:r>
              <a:r>
                <a:rPr lang="en-US" altLang="ja-JP" sz="1800" smtClean="0">
                  <a:solidFill>
                    <a:srgbClr val="000000"/>
                  </a:solidFill>
                  <a:latin typeface="Arial" charset="0"/>
                </a:rPr>
                <a:t> of data </a:t>
              </a:r>
              <a:endParaRPr lang="en-US" altLang="en-US" sz="1000" smtClean="0">
                <a:solidFill>
                  <a:srgbClr val="000000"/>
                </a:solidFill>
                <a:latin typeface="Arial" charset="0"/>
              </a:endParaRPr>
            </a:p>
          </p:txBody>
        </p:sp>
        <p:sp>
          <p:nvSpPr>
            <p:cNvPr id="111" name="Line 36"/>
            <p:cNvSpPr>
              <a:spLocks noChangeShapeType="1"/>
            </p:cNvSpPr>
            <p:nvPr/>
          </p:nvSpPr>
          <p:spPr bwMode="auto">
            <a:xfrm flipV="1">
              <a:off x="1757" y="1109"/>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12" name="Group 62"/>
          <p:cNvGrpSpPr>
            <a:grpSpLocks/>
          </p:cNvGrpSpPr>
          <p:nvPr/>
        </p:nvGrpSpPr>
        <p:grpSpPr bwMode="auto">
          <a:xfrm>
            <a:off x="4951413" y="1787525"/>
            <a:ext cx="4102100" cy="915988"/>
            <a:chOff x="3119" y="1126"/>
            <a:chExt cx="2584" cy="577"/>
          </a:xfrm>
        </p:grpSpPr>
        <p:sp>
          <p:nvSpPr>
            <p:cNvPr id="113" name="Text Box 25"/>
            <p:cNvSpPr txBox="1">
              <a:spLocks noChangeArrowheads="1"/>
            </p:cNvSpPr>
            <p:nvPr/>
          </p:nvSpPr>
          <p:spPr bwMode="auto">
            <a:xfrm>
              <a:off x="4667" y="1126"/>
              <a:ext cx="1036"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for</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fragmentation/</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reassembly</a:t>
              </a:r>
            </a:p>
          </p:txBody>
        </p:sp>
        <p:sp>
          <p:nvSpPr>
            <p:cNvPr id="114" name="Line 29"/>
            <p:cNvSpPr>
              <a:spLocks noChangeShapeType="1"/>
            </p:cNvSpPr>
            <p:nvPr/>
          </p:nvSpPr>
          <p:spPr bwMode="auto">
            <a:xfrm flipH="1">
              <a:off x="3443" y="1415"/>
              <a:ext cx="1284" cy="12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15" name="Line 41"/>
            <p:cNvSpPr>
              <a:spLocks noChangeShapeType="1"/>
            </p:cNvSpPr>
            <p:nvPr/>
          </p:nvSpPr>
          <p:spPr bwMode="auto">
            <a:xfrm flipH="1" flipV="1">
              <a:off x="4301" y="1349"/>
              <a:ext cx="414" cy="7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16" name="Line 42"/>
            <p:cNvSpPr>
              <a:spLocks noChangeShapeType="1"/>
            </p:cNvSpPr>
            <p:nvPr/>
          </p:nvSpPr>
          <p:spPr bwMode="auto">
            <a:xfrm flipH="1">
              <a:off x="3119" y="1421"/>
              <a:ext cx="1584" cy="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17" name="Group 59"/>
          <p:cNvGrpSpPr>
            <a:grpSpLocks/>
          </p:cNvGrpSpPr>
          <p:nvPr/>
        </p:nvGrpSpPr>
        <p:grpSpPr bwMode="auto">
          <a:xfrm>
            <a:off x="1019175" y="2406650"/>
            <a:ext cx="2398713" cy="1190625"/>
            <a:chOff x="642" y="1516"/>
            <a:chExt cx="1511" cy="750"/>
          </a:xfrm>
        </p:grpSpPr>
        <p:sp>
          <p:nvSpPr>
            <p:cNvPr id="118" name="Text Box 22"/>
            <p:cNvSpPr txBox="1">
              <a:spLocks noChangeArrowheads="1"/>
            </p:cNvSpPr>
            <p:nvPr/>
          </p:nvSpPr>
          <p:spPr bwMode="auto">
            <a:xfrm>
              <a:off x="642" y="1516"/>
              <a:ext cx="120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max number</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remaining hops</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(decremented at </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each router)</a:t>
              </a:r>
            </a:p>
          </p:txBody>
        </p:sp>
        <p:sp>
          <p:nvSpPr>
            <p:cNvPr id="119" name="Line 48"/>
            <p:cNvSpPr>
              <a:spLocks noChangeShapeType="1"/>
            </p:cNvSpPr>
            <p:nvPr/>
          </p:nvSpPr>
          <p:spPr bwMode="auto">
            <a:xfrm>
              <a:off x="1805" y="1700"/>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120" name="Group 63"/>
          <p:cNvGrpSpPr>
            <a:grpSpLocks/>
          </p:cNvGrpSpPr>
          <p:nvPr/>
        </p:nvGrpSpPr>
        <p:grpSpPr bwMode="auto">
          <a:xfrm>
            <a:off x="6532563" y="3987800"/>
            <a:ext cx="2508250" cy="1465263"/>
            <a:chOff x="4115" y="2512"/>
            <a:chExt cx="1580" cy="923"/>
          </a:xfrm>
        </p:grpSpPr>
        <p:sp>
          <p:nvSpPr>
            <p:cNvPr id="121" name="Text Box 52"/>
            <p:cNvSpPr txBox="1">
              <a:spLocks noChangeArrowheads="1"/>
            </p:cNvSpPr>
            <p:nvPr/>
          </p:nvSpPr>
          <p:spPr bwMode="auto">
            <a:xfrm>
              <a:off x="4595" y="2512"/>
              <a:ext cx="110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e.g. timestamp,</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record route</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taken, specify</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list of routers </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to visit.</a:t>
              </a:r>
            </a:p>
          </p:txBody>
        </p:sp>
        <p:sp>
          <p:nvSpPr>
            <p:cNvPr id="122" name="Line 53"/>
            <p:cNvSpPr>
              <a:spLocks noChangeShapeType="1"/>
            </p:cNvSpPr>
            <p:nvPr/>
          </p:nvSpPr>
          <p:spPr bwMode="auto">
            <a:xfrm flipH="1">
              <a:off x="4115" y="2651"/>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23" name="Rectangle 54"/>
          <p:cNvSpPr>
            <a:spLocks noChangeArrowheads="1"/>
          </p:cNvSpPr>
          <p:nvPr/>
        </p:nvSpPr>
        <p:spPr bwMode="auto">
          <a:xfrm>
            <a:off x="244475" y="4595812"/>
            <a:ext cx="2620963" cy="1793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marL="342900" indent="-342900">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Aft>
                <a:spcPct val="0"/>
              </a:spcAft>
              <a:buFont typeface="Wingdings" charset="2"/>
              <a:buNone/>
            </a:pPr>
            <a:r>
              <a:rPr lang="en-US" altLang="en-US" sz="2000" i="1" dirty="0" smtClean="0">
                <a:solidFill>
                  <a:srgbClr val="CC0000"/>
                </a:solidFill>
                <a:latin typeface="Arial" charset="0"/>
              </a:rPr>
              <a:t>how much overhead?</a:t>
            </a:r>
          </a:p>
          <a:p>
            <a:pPr eaLnBrk="0" fontAlgn="base" hangingPunct="0">
              <a:spcAft>
                <a:spcPct val="0"/>
              </a:spcAft>
            </a:pPr>
            <a:r>
              <a:rPr lang="en-US" altLang="en-US" sz="2000" dirty="0" smtClean="0">
                <a:solidFill>
                  <a:srgbClr val="000000"/>
                </a:solidFill>
                <a:latin typeface="Arial" charset="0"/>
              </a:rPr>
              <a:t>20 bytes of TCP</a:t>
            </a:r>
          </a:p>
          <a:p>
            <a:pPr eaLnBrk="0" fontAlgn="base" hangingPunct="0">
              <a:spcAft>
                <a:spcPct val="0"/>
              </a:spcAft>
            </a:pPr>
            <a:r>
              <a:rPr lang="en-US" altLang="en-US" sz="2000" dirty="0" smtClean="0">
                <a:solidFill>
                  <a:srgbClr val="000000"/>
                </a:solidFill>
                <a:latin typeface="Arial" charset="0"/>
              </a:rPr>
              <a:t>20 bytes of IP</a:t>
            </a:r>
          </a:p>
          <a:p>
            <a:pPr eaLnBrk="0" fontAlgn="base" hangingPunct="0">
              <a:spcAft>
                <a:spcPct val="0"/>
              </a:spcAft>
            </a:pPr>
            <a:r>
              <a:rPr lang="en-US" altLang="en-US" sz="2000" dirty="0" smtClean="0">
                <a:solidFill>
                  <a:srgbClr val="000000"/>
                </a:solidFill>
                <a:latin typeface="Arial" charset="0"/>
              </a:rPr>
              <a:t>= 40 bytes + application layer overhead</a:t>
            </a:r>
          </a:p>
        </p:txBody>
      </p:sp>
    </p:spTree>
    <p:extLst>
      <p:ext uri="{BB962C8B-B14F-4D97-AF65-F5344CB8AC3E}">
        <p14:creationId xmlns:p14="http://schemas.microsoft.com/office/powerpoint/2010/main" val="164576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dissolve">
                                      <p:cBhvr>
                                        <p:cTn id="11" dur="500"/>
                                        <p:tgtEl>
                                          <p:spTgt spid="9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dissolve">
                                      <p:cBhvr>
                                        <p:cTn id="16" dur="500"/>
                                        <p:tgtEl>
                                          <p:spTgt spid="10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dissolve">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dissolve">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dissolve">
                                      <p:cBhvr>
                                        <p:cTn id="31" dur="500"/>
                                        <p:tgtEl>
                                          <p:spTgt spid="10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dissolve">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dissolve">
                                      <p:cBhvr>
                                        <p:cTn id="41" dur="500"/>
                                        <p:tgtEl>
                                          <p:spTgt spid="1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dissolve">
                                      <p:cBhvr>
                                        <p:cTn id="46" dur="500"/>
                                        <p:tgtEl>
                                          <p:spTgt spid="1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dissolve">
                                      <p:cBhvr>
                                        <p:cTn id="51"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Addressing</a:t>
            </a:r>
            <a:endParaRPr lang="en-US" dirty="0"/>
          </a:p>
        </p:txBody>
      </p:sp>
      <p:sp>
        <p:nvSpPr>
          <p:cNvPr id="4" name="Content Placeholder 3"/>
          <p:cNvSpPr>
            <a:spLocks noGrp="1"/>
          </p:cNvSpPr>
          <p:nvPr>
            <p:ph sz="half" idx="1"/>
          </p:nvPr>
        </p:nvSpPr>
        <p:spPr/>
        <p:txBody>
          <a:bodyPr>
            <a:normAutofit/>
          </a:bodyPr>
          <a:lstStyle/>
          <a:p>
            <a:pPr lvl="0" algn="just"/>
            <a:r>
              <a:rPr lang="en-IN" b="1" dirty="0"/>
              <a:t>IP address: </a:t>
            </a:r>
            <a:r>
              <a:rPr lang="en-IN" dirty="0"/>
              <a:t>It is 32-bit identifier for host, router interface</a:t>
            </a:r>
            <a:r>
              <a:rPr lang="en-IN" b="1" dirty="0"/>
              <a:t> </a:t>
            </a:r>
            <a:endParaRPr lang="en-GB" dirty="0"/>
          </a:p>
          <a:p>
            <a:pPr lvl="0" algn="just"/>
            <a:r>
              <a:rPr lang="en-IN" b="1" dirty="0"/>
              <a:t>Interface: </a:t>
            </a:r>
            <a:r>
              <a:rPr lang="en-IN" dirty="0"/>
              <a:t>It is a connection between host/router and physical link.</a:t>
            </a:r>
            <a:endParaRPr lang="en-GB" dirty="0"/>
          </a:p>
          <a:p>
            <a:pPr lvl="1" algn="just"/>
            <a:r>
              <a:rPr lang="en-IN" dirty="0"/>
              <a:t>A router’s typically have multiple interfaces</a:t>
            </a:r>
            <a:endParaRPr lang="en-GB" dirty="0"/>
          </a:p>
          <a:p>
            <a:pPr lvl="1" algn="just"/>
            <a:r>
              <a:rPr lang="en-IN" dirty="0"/>
              <a:t>A host typically has one or two interfaces</a:t>
            </a:r>
            <a:endParaRPr lang="en-GB" dirty="0"/>
          </a:p>
          <a:p>
            <a:pPr lvl="0" algn="just"/>
            <a:r>
              <a:rPr lang="en-IN" dirty="0" smtClean="0"/>
              <a:t>IP </a:t>
            </a:r>
            <a:r>
              <a:rPr lang="en-IN" dirty="0"/>
              <a:t>addresses associated with each interface.</a:t>
            </a:r>
            <a:endParaRPr lang="en-GB" dirty="0"/>
          </a:p>
          <a:p>
            <a:endParaRPr lang="en-US" dirty="0"/>
          </a:p>
        </p:txBody>
      </p:sp>
      <p:sp>
        <p:nvSpPr>
          <p:cNvPr id="5" name="Content Placeholder 4"/>
          <p:cNvSpPr>
            <a:spLocks noGrp="1"/>
          </p:cNvSpPr>
          <p:nvPr>
            <p:ph sz="half" idx="2"/>
          </p:nvPr>
        </p:nvSpPr>
        <p:spPr/>
        <p:txBody>
          <a:bodyPr>
            <a:normAutofit/>
          </a:bodyPr>
          <a:lstStyle/>
          <a:p>
            <a:endParaRPr lang="en-US"/>
          </a:p>
        </p:txBody>
      </p:sp>
      <p:sp>
        <p:nvSpPr>
          <p:cNvPr id="138" name="Freeform 140"/>
          <p:cNvSpPr>
            <a:spLocks/>
          </p:cNvSpPr>
          <p:nvPr/>
        </p:nvSpPr>
        <p:spPr bwMode="auto">
          <a:xfrm rot="16200000">
            <a:off x="6471443" y="3196432"/>
            <a:ext cx="846137"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39" name="Freeform 140"/>
          <p:cNvSpPr>
            <a:spLocks/>
          </p:cNvSpPr>
          <p:nvPr/>
        </p:nvSpPr>
        <p:spPr bwMode="auto">
          <a:xfrm rot="10800000">
            <a:off x="7469187" y="1870075"/>
            <a:ext cx="846138"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40" name="Freeform 140"/>
          <p:cNvSpPr>
            <a:spLocks/>
          </p:cNvSpPr>
          <p:nvPr/>
        </p:nvSpPr>
        <p:spPr bwMode="auto">
          <a:xfrm>
            <a:off x="5434012" y="1452563"/>
            <a:ext cx="1038225" cy="1927225"/>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41" name="Text Box 26"/>
          <p:cNvSpPr txBox="1">
            <a:spLocks noChangeArrowheads="1"/>
          </p:cNvSpPr>
          <p:nvPr/>
        </p:nvSpPr>
        <p:spPr bwMode="auto">
          <a:xfrm>
            <a:off x="4816475" y="1282700"/>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223.1.1.1</a:t>
            </a:r>
            <a:endParaRPr lang="en-US" altLang="en-US" sz="1200" smtClean="0">
              <a:solidFill>
                <a:srgbClr val="000000"/>
              </a:solidFill>
              <a:latin typeface="Comic Sans MS" charset="0"/>
            </a:endParaRPr>
          </a:p>
        </p:txBody>
      </p:sp>
      <p:sp>
        <p:nvSpPr>
          <p:cNvPr id="144" name="Text Box 29"/>
          <p:cNvSpPr txBox="1">
            <a:spLocks noChangeArrowheads="1"/>
          </p:cNvSpPr>
          <p:nvPr/>
        </p:nvSpPr>
        <p:spPr bwMode="auto">
          <a:xfrm>
            <a:off x="4325941" y="1936751"/>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223.1.1.2</a:t>
            </a:r>
            <a:endParaRPr kumimoji="0" lang="en-US" altLang="en-US" sz="1200" b="0" i="0" u="none" strike="noStrike" kern="0" cap="none" spc="0" normalizeH="0" baseline="0" noProof="0" smtClean="0">
              <a:ln>
                <a:noFill/>
              </a:ln>
              <a:solidFill>
                <a:srgbClr val="000000"/>
              </a:solidFill>
              <a:effectLst/>
              <a:uLnTx/>
              <a:uFillTx/>
              <a:latin typeface="Comic Sans MS" charset="0"/>
              <a:ea typeface="ＭＳ Ｐゴシック" charset="-128"/>
            </a:endParaRPr>
          </a:p>
        </p:txBody>
      </p:sp>
      <p:sp>
        <p:nvSpPr>
          <p:cNvPr id="145" name="Text Box 30"/>
          <p:cNvSpPr txBox="1">
            <a:spLocks noChangeArrowheads="1"/>
          </p:cNvSpPr>
          <p:nvPr/>
        </p:nvSpPr>
        <p:spPr bwMode="auto">
          <a:xfrm>
            <a:off x="4921250" y="3238500"/>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223.1.1.3</a:t>
            </a:r>
            <a:endParaRPr lang="en-US" altLang="en-US" sz="1200" smtClean="0">
              <a:solidFill>
                <a:srgbClr val="000000"/>
              </a:solidFill>
              <a:latin typeface="Comic Sans MS" charset="0"/>
            </a:endParaRPr>
          </a:p>
        </p:txBody>
      </p:sp>
      <p:sp>
        <p:nvSpPr>
          <p:cNvPr id="146" name="Text Box 31"/>
          <p:cNvSpPr txBox="1">
            <a:spLocks noChangeArrowheads="1"/>
          </p:cNvSpPr>
          <p:nvPr/>
        </p:nvSpPr>
        <p:spPr bwMode="auto">
          <a:xfrm>
            <a:off x="6021387" y="2368550"/>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223.1.1.4</a:t>
            </a:r>
            <a:endParaRPr lang="en-US" altLang="en-US" sz="1200" smtClean="0">
              <a:solidFill>
                <a:srgbClr val="000000"/>
              </a:solidFill>
              <a:latin typeface="Comic Sans MS" charset="0"/>
            </a:endParaRPr>
          </a:p>
        </p:txBody>
      </p:sp>
      <p:sp>
        <p:nvSpPr>
          <p:cNvPr id="147" name="Line 32"/>
          <p:cNvSpPr>
            <a:spLocks noChangeShapeType="1"/>
          </p:cNvSpPr>
          <p:nvPr/>
        </p:nvSpPr>
        <p:spPr bwMode="auto">
          <a:xfrm>
            <a:off x="7123112" y="2668588"/>
            <a:ext cx="5810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 name="Text Box 33"/>
          <p:cNvSpPr txBox="1">
            <a:spLocks noChangeArrowheads="1"/>
          </p:cNvSpPr>
          <p:nvPr/>
        </p:nvSpPr>
        <p:spPr bwMode="auto">
          <a:xfrm>
            <a:off x="6997700" y="2378075"/>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223.1.2.9</a:t>
            </a:r>
            <a:endParaRPr lang="en-US" altLang="en-US" sz="1200" smtClean="0">
              <a:solidFill>
                <a:srgbClr val="000000"/>
              </a:solidFill>
              <a:latin typeface="Comic Sans MS" charset="0"/>
            </a:endParaRPr>
          </a:p>
        </p:txBody>
      </p:sp>
      <p:sp>
        <p:nvSpPr>
          <p:cNvPr id="149" name="Line 36"/>
          <p:cNvSpPr>
            <a:spLocks noChangeShapeType="1"/>
          </p:cNvSpPr>
          <p:nvPr/>
        </p:nvSpPr>
        <p:spPr bwMode="auto">
          <a:xfrm>
            <a:off x="8147050" y="1978025"/>
            <a:ext cx="2349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 name="Line 38"/>
          <p:cNvSpPr>
            <a:spLocks noChangeShapeType="1"/>
          </p:cNvSpPr>
          <p:nvPr/>
        </p:nvSpPr>
        <p:spPr bwMode="auto">
          <a:xfrm>
            <a:off x="8147050" y="3249613"/>
            <a:ext cx="2349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 name="Text Box 41"/>
          <p:cNvSpPr txBox="1">
            <a:spLocks noChangeArrowheads="1"/>
          </p:cNvSpPr>
          <p:nvPr/>
        </p:nvSpPr>
        <p:spPr bwMode="auto">
          <a:xfrm>
            <a:off x="7726362" y="3349625"/>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223.1.2.2</a:t>
            </a:r>
            <a:endParaRPr lang="en-US" altLang="en-US" sz="1200" smtClean="0">
              <a:solidFill>
                <a:srgbClr val="000000"/>
              </a:solidFill>
              <a:latin typeface="Comic Sans MS" charset="0"/>
            </a:endParaRPr>
          </a:p>
        </p:txBody>
      </p:sp>
      <p:sp>
        <p:nvSpPr>
          <p:cNvPr id="152" name="Text Box 44"/>
          <p:cNvSpPr txBox="1">
            <a:spLocks noChangeArrowheads="1"/>
          </p:cNvSpPr>
          <p:nvPr/>
        </p:nvSpPr>
        <p:spPr bwMode="auto">
          <a:xfrm>
            <a:off x="7518400" y="1743075"/>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223.1.2.1</a:t>
            </a:r>
            <a:endParaRPr lang="en-US" altLang="en-US" sz="1200" smtClean="0">
              <a:solidFill>
                <a:srgbClr val="000000"/>
              </a:solidFill>
              <a:latin typeface="Comic Sans MS" charset="0"/>
            </a:endParaRPr>
          </a:p>
        </p:txBody>
      </p:sp>
      <p:sp>
        <p:nvSpPr>
          <p:cNvPr id="153" name="Line 45"/>
          <p:cNvSpPr>
            <a:spLocks noChangeShapeType="1"/>
          </p:cNvSpPr>
          <p:nvPr/>
        </p:nvSpPr>
        <p:spPr bwMode="auto">
          <a:xfrm>
            <a:off x="6884987" y="3006725"/>
            <a:ext cx="0" cy="757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 name="Line 47"/>
          <p:cNvSpPr>
            <a:spLocks noChangeShapeType="1"/>
          </p:cNvSpPr>
          <p:nvPr/>
        </p:nvSpPr>
        <p:spPr bwMode="auto">
          <a:xfrm flipH="1" flipV="1">
            <a:off x="6272212" y="4279900"/>
            <a:ext cx="3175"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 name="Line 48"/>
          <p:cNvSpPr>
            <a:spLocks noChangeShapeType="1"/>
          </p:cNvSpPr>
          <p:nvPr/>
        </p:nvSpPr>
        <p:spPr bwMode="auto">
          <a:xfrm flipH="1" flipV="1">
            <a:off x="7448550" y="4284663"/>
            <a:ext cx="3175"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 name="Text Box 53"/>
          <p:cNvSpPr txBox="1">
            <a:spLocks noChangeArrowheads="1"/>
          </p:cNvSpPr>
          <p:nvPr/>
        </p:nvSpPr>
        <p:spPr bwMode="auto">
          <a:xfrm>
            <a:off x="7480300" y="434498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223.1.3.2</a:t>
            </a:r>
            <a:endParaRPr lang="en-US" altLang="en-US" sz="1200" smtClean="0">
              <a:solidFill>
                <a:srgbClr val="000000"/>
              </a:solidFill>
              <a:latin typeface="Comic Sans MS" charset="0"/>
            </a:endParaRPr>
          </a:p>
        </p:txBody>
      </p:sp>
      <p:sp>
        <p:nvSpPr>
          <p:cNvPr id="157" name="Text Box 56"/>
          <p:cNvSpPr txBox="1">
            <a:spLocks noChangeArrowheads="1"/>
          </p:cNvSpPr>
          <p:nvPr/>
        </p:nvSpPr>
        <p:spPr bwMode="auto">
          <a:xfrm>
            <a:off x="6237287" y="4349750"/>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223.1.3.1</a:t>
            </a:r>
            <a:endParaRPr lang="en-US" altLang="en-US" sz="1200" smtClean="0">
              <a:solidFill>
                <a:srgbClr val="000000"/>
              </a:solidFill>
              <a:latin typeface="Comic Sans MS" charset="0"/>
            </a:endParaRPr>
          </a:p>
        </p:txBody>
      </p:sp>
      <p:grpSp>
        <p:nvGrpSpPr>
          <p:cNvPr id="158" name="Group 57"/>
          <p:cNvGrpSpPr>
            <a:grpSpLocks/>
          </p:cNvGrpSpPr>
          <p:nvPr/>
        </p:nvGrpSpPr>
        <p:grpSpPr bwMode="auto">
          <a:xfrm>
            <a:off x="6381750" y="3101975"/>
            <a:ext cx="935037" cy="276225"/>
            <a:chOff x="4532" y="1229"/>
            <a:chExt cx="589" cy="174"/>
          </a:xfrm>
        </p:grpSpPr>
        <p:sp>
          <p:nvSpPr>
            <p:cNvPr id="159" name="Rectangle 58"/>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 name="Text Box 59"/>
            <p:cNvSpPr txBox="1">
              <a:spLocks noChangeArrowheads="1"/>
            </p:cNvSpPr>
            <p:nvPr/>
          </p:nvSpPr>
          <p:spPr bwMode="auto">
            <a:xfrm>
              <a:off x="4532" y="1229"/>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223.1.3.27</a:t>
              </a:r>
              <a:endParaRPr kumimoji="0" lang="en-US" altLang="en-US" sz="1200" b="0" i="0" u="none" strike="noStrike" kern="0" cap="none" spc="0" normalizeH="0" baseline="0" noProof="0" smtClean="0">
                <a:ln>
                  <a:noFill/>
                </a:ln>
                <a:solidFill>
                  <a:srgbClr val="000000"/>
                </a:solidFill>
                <a:effectLst/>
                <a:uLnTx/>
                <a:uFillTx/>
                <a:latin typeface="Comic Sans MS" charset="0"/>
                <a:ea typeface="ＭＳ Ｐゴシック" charset="-128"/>
              </a:endParaRPr>
            </a:p>
          </p:txBody>
        </p:sp>
      </p:grpSp>
      <p:sp>
        <p:nvSpPr>
          <p:cNvPr id="161" name="Text Box 60"/>
          <p:cNvSpPr txBox="1">
            <a:spLocks noChangeArrowheads="1"/>
          </p:cNvSpPr>
          <p:nvPr/>
        </p:nvSpPr>
        <p:spPr bwMode="auto">
          <a:xfrm>
            <a:off x="4114800" y="5654675"/>
            <a:ext cx="5188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dirty="0" smtClean="0">
                <a:solidFill>
                  <a:srgbClr val="000000"/>
                </a:solidFill>
                <a:latin typeface="Arial" charset="0"/>
              </a:rPr>
              <a:t>223.1.1.1 =  11011111  00000001 00000001 00000001</a:t>
            </a:r>
            <a:endParaRPr lang="en-US" altLang="en-US" sz="1800" dirty="0" smtClean="0">
              <a:solidFill>
                <a:srgbClr val="000000"/>
              </a:solidFill>
              <a:latin typeface="Comic Sans MS" charset="0"/>
            </a:endParaRPr>
          </a:p>
        </p:txBody>
      </p:sp>
      <p:sp>
        <p:nvSpPr>
          <p:cNvPr id="162" name="Freeform 61"/>
          <p:cNvSpPr>
            <a:spLocks/>
          </p:cNvSpPr>
          <p:nvPr/>
        </p:nvSpPr>
        <p:spPr bwMode="auto">
          <a:xfrm>
            <a:off x="5292725" y="5910262"/>
            <a:ext cx="892175" cy="92075"/>
          </a:xfrm>
          <a:custGeom>
            <a:avLst/>
            <a:gdLst>
              <a:gd name="T0" fmla="*/ 0 w 562"/>
              <a:gd name="T1" fmla="*/ 0 h 58"/>
              <a:gd name="T2" fmla="*/ 0 w 562"/>
              <a:gd name="T3" fmla="*/ 2147483646 h 58"/>
              <a:gd name="T4" fmla="*/ 2147483646 w 562"/>
              <a:gd name="T5" fmla="*/ 2147483646 h 58"/>
              <a:gd name="T6" fmla="*/ 2147483646 w 562"/>
              <a:gd name="T7" fmla="*/ 214748364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 name="Freeform 62"/>
          <p:cNvSpPr>
            <a:spLocks/>
          </p:cNvSpPr>
          <p:nvPr/>
        </p:nvSpPr>
        <p:spPr bwMode="auto">
          <a:xfrm>
            <a:off x="6254750" y="5929312"/>
            <a:ext cx="892175"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 name="Freeform 63"/>
          <p:cNvSpPr>
            <a:spLocks/>
          </p:cNvSpPr>
          <p:nvPr/>
        </p:nvSpPr>
        <p:spPr bwMode="auto">
          <a:xfrm>
            <a:off x="7219950" y="5932487"/>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 name="Freeform 64"/>
          <p:cNvSpPr>
            <a:spLocks/>
          </p:cNvSpPr>
          <p:nvPr/>
        </p:nvSpPr>
        <p:spPr bwMode="auto">
          <a:xfrm>
            <a:off x="8185150" y="5935662"/>
            <a:ext cx="869950"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 name="Text Box 65"/>
          <p:cNvSpPr txBox="1">
            <a:spLocks noChangeArrowheads="1"/>
          </p:cNvSpPr>
          <p:nvPr/>
        </p:nvSpPr>
        <p:spPr bwMode="auto">
          <a:xfrm>
            <a:off x="5491163" y="6130925"/>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223</a:t>
            </a:r>
            <a:endParaRPr lang="en-US" altLang="en-US" sz="1800" smtClean="0">
              <a:solidFill>
                <a:srgbClr val="000000"/>
              </a:solidFill>
              <a:latin typeface="Comic Sans MS" charset="0"/>
            </a:endParaRPr>
          </a:p>
        </p:txBody>
      </p:sp>
      <p:sp>
        <p:nvSpPr>
          <p:cNvPr id="167" name="Text Box 66"/>
          <p:cNvSpPr txBox="1">
            <a:spLocks noChangeArrowheads="1"/>
          </p:cNvSpPr>
          <p:nvPr/>
        </p:nvSpPr>
        <p:spPr bwMode="auto">
          <a:xfrm>
            <a:off x="6534150" y="614045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a:t>
            </a:r>
            <a:endParaRPr lang="en-US" altLang="en-US" sz="1800" smtClean="0">
              <a:solidFill>
                <a:srgbClr val="000000"/>
              </a:solidFill>
              <a:latin typeface="Comic Sans MS" charset="0"/>
            </a:endParaRPr>
          </a:p>
        </p:txBody>
      </p:sp>
      <p:sp>
        <p:nvSpPr>
          <p:cNvPr id="168" name="Text Box 67"/>
          <p:cNvSpPr txBox="1">
            <a:spLocks noChangeArrowheads="1"/>
          </p:cNvSpPr>
          <p:nvPr/>
        </p:nvSpPr>
        <p:spPr bwMode="auto">
          <a:xfrm>
            <a:off x="8491538" y="6140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a:t>
            </a:r>
            <a:endParaRPr lang="en-US" altLang="en-US" sz="1800" smtClean="0">
              <a:solidFill>
                <a:srgbClr val="000000"/>
              </a:solidFill>
              <a:latin typeface="Comic Sans MS" charset="0"/>
            </a:endParaRPr>
          </a:p>
        </p:txBody>
      </p:sp>
      <p:sp>
        <p:nvSpPr>
          <p:cNvPr id="169" name="Text Box 68"/>
          <p:cNvSpPr txBox="1">
            <a:spLocks noChangeArrowheads="1"/>
          </p:cNvSpPr>
          <p:nvPr/>
        </p:nvSpPr>
        <p:spPr bwMode="auto">
          <a:xfrm>
            <a:off x="7472363" y="614045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a:t>
            </a:r>
            <a:endParaRPr lang="en-US" altLang="en-US" sz="1800" smtClean="0">
              <a:solidFill>
                <a:srgbClr val="000000"/>
              </a:solidFill>
              <a:latin typeface="Comic Sans MS" charset="0"/>
            </a:endParaRPr>
          </a:p>
        </p:txBody>
      </p:sp>
      <p:grpSp>
        <p:nvGrpSpPr>
          <p:cNvPr id="170" name="Group 73"/>
          <p:cNvGrpSpPr>
            <a:grpSpLocks/>
          </p:cNvGrpSpPr>
          <p:nvPr/>
        </p:nvGrpSpPr>
        <p:grpSpPr bwMode="auto">
          <a:xfrm>
            <a:off x="4641850" y="1528763"/>
            <a:ext cx="641350" cy="558800"/>
            <a:chOff x="-44" y="1473"/>
            <a:chExt cx="981" cy="1105"/>
          </a:xfrm>
        </p:grpSpPr>
        <p:pic>
          <p:nvPicPr>
            <p:cNvPr id="171"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Freeform 7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3" name="Group 80"/>
          <p:cNvGrpSpPr>
            <a:grpSpLocks/>
          </p:cNvGrpSpPr>
          <p:nvPr/>
        </p:nvGrpSpPr>
        <p:grpSpPr bwMode="auto">
          <a:xfrm>
            <a:off x="4637087" y="2127250"/>
            <a:ext cx="641350" cy="558800"/>
            <a:chOff x="-44" y="1473"/>
            <a:chExt cx="981" cy="1105"/>
          </a:xfrm>
        </p:grpSpPr>
        <p:pic>
          <p:nvPicPr>
            <p:cNvPr id="174"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 name="Freeform 8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6" name="Group 83"/>
          <p:cNvGrpSpPr>
            <a:grpSpLocks/>
          </p:cNvGrpSpPr>
          <p:nvPr/>
        </p:nvGrpSpPr>
        <p:grpSpPr bwMode="auto">
          <a:xfrm>
            <a:off x="4665662" y="2736850"/>
            <a:ext cx="641350" cy="558800"/>
            <a:chOff x="-44" y="1473"/>
            <a:chExt cx="981" cy="1105"/>
          </a:xfrm>
        </p:grpSpPr>
        <p:pic>
          <p:nvPicPr>
            <p:cNvPr id="177"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8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9" name="Group 87"/>
          <p:cNvGrpSpPr>
            <a:grpSpLocks/>
          </p:cNvGrpSpPr>
          <p:nvPr/>
        </p:nvGrpSpPr>
        <p:grpSpPr bwMode="auto">
          <a:xfrm flipH="1">
            <a:off x="8324850" y="1685925"/>
            <a:ext cx="641350" cy="558800"/>
            <a:chOff x="-44" y="1473"/>
            <a:chExt cx="981" cy="1105"/>
          </a:xfrm>
        </p:grpSpPr>
        <p:pic>
          <p:nvPicPr>
            <p:cNvPr id="180"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2" name="Group 90"/>
          <p:cNvGrpSpPr>
            <a:grpSpLocks/>
          </p:cNvGrpSpPr>
          <p:nvPr/>
        </p:nvGrpSpPr>
        <p:grpSpPr bwMode="auto">
          <a:xfrm flipH="1">
            <a:off x="8339137" y="2965450"/>
            <a:ext cx="641350" cy="558800"/>
            <a:chOff x="-44" y="1473"/>
            <a:chExt cx="981" cy="1105"/>
          </a:xfrm>
        </p:grpSpPr>
        <p:pic>
          <p:nvPicPr>
            <p:cNvPr id="183"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5" name="Group 93"/>
          <p:cNvGrpSpPr>
            <a:grpSpLocks/>
          </p:cNvGrpSpPr>
          <p:nvPr/>
        </p:nvGrpSpPr>
        <p:grpSpPr bwMode="auto">
          <a:xfrm flipH="1">
            <a:off x="7240587" y="4489450"/>
            <a:ext cx="641350" cy="558800"/>
            <a:chOff x="-44" y="1473"/>
            <a:chExt cx="981" cy="1105"/>
          </a:xfrm>
        </p:grpSpPr>
        <p:pic>
          <p:nvPicPr>
            <p:cNvPr id="186"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8" name="Group 96"/>
          <p:cNvGrpSpPr>
            <a:grpSpLocks/>
          </p:cNvGrpSpPr>
          <p:nvPr/>
        </p:nvGrpSpPr>
        <p:grpSpPr bwMode="auto">
          <a:xfrm flipH="1">
            <a:off x="6076950" y="4530725"/>
            <a:ext cx="641350" cy="558800"/>
            <a:chOff x="-44" y="1473"/>
            <a:chExt cx="981" cy="1105"/>
          </a:xfrm>
        </p:grpSpPr>
        <p:pic>
          <p:nvPicPr>
            <p:cNvPr id="18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91" name="Group 99"/>
          <p:cNvGrpSpPr>
            <a:grpSpLocks/>
          </p:cNvGrpSpPr>
          <p:nvPr/>
        </p:nvGrpSpPr>
        <p:grpSpPr bwMode="auto">
          <a:xfrm>
            <a:off x="6505575" y="2624138"/>
            <a:ext cx="698500" cy="355600"/>
            <a:chOff x="4396" y="1245"/>
            <a:chExt cx="672" cy="248"/>
          </a:xfrm>
        </p:grpSpPr>
        <p:sp>
          <p:nvSpPr>
            <p:cNvPr id="19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smtClean="0">
                <a:solidFill>
                  <a:srgbClr val="000000"/>
                </a:solidFill>
                <a:latin typeface="Times New Roman" charset="0"/>
              </a:endParaRPr>
            </a:p>
          </p:txBody>
        </p:sp>
        <p:sp>
          <p:nvSpPr>
            <p:cNvPr id="19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200" smtClean="0">
                <a:solidFill>
                  <a:srgbClr val="000000"/>
                </a:solidFill>
                <a:latin typeface="Times New Roman" charset="0"/>
              </a:endParaRPr>
            </a:p>
          </p:txBody>
        </p:sp>
        <p:sp>
          <p:nvSpPr>
            <p:cNvPr id="19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smtClean="0">
                <a:solidFill>
                  <a:srgbClr val="000000"/>
                </a:solidFill>
                <a:latin typeface="Times New Roman" charset="0"/>
              </a:endParaRPr>
            </a:p>
          </p:txBody>
        </p:sp>
        <p:grpSp>
          <p:nvGrpSpPr>
            <p:cNvPr id="195" name="Group 103"/>
            <p:cNvGrpSpPr>
              <a:grpSpLocks/>
            </p:cNvGrpSpPr>
            <p:nvPr/>
          </p:nvGrpSpPr>
          <p:grpSpPr bwMode="auto">
            <a:xfrm>
              <a:off x="4530" y="1287"/>
              <a:ext cx="377" cy="75"/>
              <a:chOff x="2468" y="1332"/>
              <a:chExt cx="310" cy="60"/>
            </a:xfrm>
          </p:grpSpPr>
          <p:sp>
            <p:nvSpPr>
              <p:cNvPr id="198"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9"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196"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7"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00" name="Line 5"/>
          <p:cNvSpPr>
            <a:spLocks noChangeShapeType="1"/>
          </p:cNvSpPr>
          <p:nvPr/>
        </p:nvSpPr>
        <p:spPr bwMode="auto">
          <a:xfrm>
            <a:off x="5248275" y="1816100"/>
            <a:ext cx="39052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1" name="Line 7"/>
          <p:cNvSpPr>
            <a:spLocks noChangeShapeType="1"/>
          </p:cNvSpPr>
          <p:nvPr/>
        </p:nvSpPr>
        <p:spPr bwMode="auto">
          <a:xfrm flipV="1">
            <a:off x="5283200" y="2555875"/>
            <a:ext cx="27781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2" name="Line 8"/>
          <p:cNvSpPr>
            <a:spLocks noChangeShapeType="1"/>
          </p:cNvSpPr>
          <p:nvPr/>
        </p:nvSpPr>
        <p:spPr bwMode="auto">
          <a:xfrm>
            <a:off x="5294312" y="3087688"/>
            <a:ext cx="42227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3" name="Line 11"/>
          <p:cNvSpPr>
            <a:spLocks noChangeShapeType="1"/>
          </p:cNvSpPr>
          <p:nvPr/>
        </p:nvSpPr>
        <p:spPr bwMode="auto">
          <a:xfrm>
            <a:off x="6048375" y="2663825"/>
            <a:ext cx="561975"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76548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38" grpId="0" animBg="1"/>
      <p:bldP spid="139" grpId="0" animBg="1"/>
      <p:bldP spid="140" grpId="0" animBg="1"/>
      <p:bldP spid="141" grpId="0"/>
      <p:bldP spid="144" grpId="0"/>
      <p:bldP spid="145" grpId="0"/>
      <p:bldP spid="146" grpId="0"/>
      <p:bldP spid="147" grpId="0" animBg="1"/>
      <p:bldP spid="148" grpId="0"/>
      <p:bldP spid="149" grpId="0" animBg="1"/>
      <p:bldP spid="150" grpId="0" animBg="1"/>
      <p:bldP spid="151" grpId="0"/>
      <p:bldP spid="152" grpId="0"/>
      <p:bldP spid="153" grpId="0" animBg="1"/>
      <p:bldP spid="154" grpId="0" animBg="1"/>
      <p:bldP spid="155" grpId="0" animBg="1"/>
      <p:bldP spid="156" grpId="0"/>
      <p:bldP spid="157" grpId="0"/>
      <p:bldP spid="161" grpId="0"/>
      <p:bldP spid="162" grpId="0" animBg="1"/>
      <p:bldP spid="163" grpId="0" animBg="1"/>
      <p:bldP spid="164" grpId="0" animBg="1"/>
      <p:bldP spid="165" grpId="0" animBg="1"/>
      <p:bldP spid="166" grpId="0"/>
      <p:bldP spid="167" grpId="0"/>
      <p:bldP spid="168" grpId="0"/>
      <p:bldP spid="169" grpId="0"/>
      <p:bldP spid="200" grpId="0" animBg="1"/>
      <p:bldP spid="201" grpId="0" animBg="1"/>
      <p:bldP spid="202" grpId="0" animBg="1"/>
      <p:bldP spid="20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Address Classes</a:t>
            </a:r>
            <a:endParaRPr lang="en-US" dirty="0"/>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574806259"/>
              </p:ext>
            </p:extLst>
          </p:nvPr>
        </p:nvGraphicFramePr>
        <p:xfrm>
          <a:off x="177800" y="1905000"/>
          <a:ext cx="8661400" cy="3581400"/>
        </p:xfrm>
        <a:graphic>
          <a:graphicData uri="http://schemas.openxmlformats.org/drawingml/2006/table">
            <a:tbl>
              <a:tblPr>
                <a:tableStyleId>{5C22544A-7EE6-4342-B048-85BDC9FD1C3A}</a:tableStyleId>
              </a:tblPr>
              <a:tblGrid>
                <a:gridCol w="736600"/>
                <a:gridCol w="1066800"/>
                <a:gridCol w="838200"/>
                <a:gridCol w="1295400"/>
                <a:gridCol w="1371600"/>
                <a:gridCol w="1676400"/>
                <a:gridCol w="1676400"/>
              </a:tblGrid>
              <a:tr h="1343025">
                <a:tc>
                  <a:txBody>
                    <a:bodyPr/>
                    <a:lstStyle/>
                    <a:p>
                      <a:pPr>
                        <a:spcAft>
                          <a:spcPts val="0"/>
                        </a:spcAft>
                      </a:pPr>
                      <a:r>
                        <a:rPr lang="en-GB" sz="1400" b="1" dirty="0">
                          <a:effectLst/>
                        </a:rPr>
                        <a:t>Class</a:t>
                      </a:r>
                      <a:endParaRPr lang="en-GB" sz="3200" b="1" dirty="0">
                        <a:effectLst/>
                        <a:latin typeface="+mn-lt"/>
                        <a:ea typeface="Calibri" charset="0"/>
                        <a:cs typeface="Times New Roman" charset="0"/>
                      </a:endParaRPr>
                    </a:p>
                  </a:txBody>
                  <a:tcPr marL="68580" marR="68580" marT="0" marB="0" anchor="ctr"/>
                </a:tc>
                <a:tc>
                  <a:txBody>
                    <a:bodyPr/>
                    <a:lstStyle/>
                    <a:p>
                      <a:pPr>
                        <a:spcAft>
                          <a:spcPts val="0"/>
                        </a:spcAft>
                      </a:pPr>
                      <a:r>
                        <a:rPr lang="en-GB" sz="1400" b="1" dirty="0">
                          <a:effectLst/>
                        </a:rPr>
                        <a:t>1</a:t>
                      </a:r>
                      <a:r>
                        <a:rPr lang="en-GB" sz="1400" b="1" baseline="30000" dirty="0">
                          <a:effectLst/>
                        </a:rPr>
                        <a:t>st</a:t>
                      </a:r>
                      <a:r>
                        <a:rPr lang="en-GB" sz="1400" b="1" dirty="0">
                          <a:effectLst/>
                        </a:rPr>
                        <a:t> Octet Decimal Range</a:t>
                      </a:r>
                      <a:endParaRPr lang="en-GB" sz="3200" b="1" dirty="0">
                        <a:effectLst/>
                        <a:latin typeface="+mn-lt"/>
                        <a:ea typeface="Calibri" charset="0"/>
                        <a:cs typeface="Times New Roman" charset="0"/>
                      </a:endParaRPr>
                    </a:p>
                  </a:txBody>
                  <a:tcPr marL="68580" marR="68580" marT="0" marB="0" anchor="ctr"/>
                </a:tc>
                <a:tc>
                  <a:txBody>
                    <a:bodyPr/>
                    <a:lstStyle/>
                    <a:p>
                      <a:pPr>
                        <a:spcAft>
                          <a:spcPts val="0"/>
                        </a:spcAft>
                      </a:pPr>
                      <a:r>
                        <a:rPr lang="en-GB" sz="1400" b="1" dirty="0">
                          <a:effectLst/>
                        </a:rPr>
                        <a:t>1</a:t>
                      </a:r>
                      <a:r>
                        <a:rPr lang="en-GB" sz="1400" b="1" baseline="30000" dirty="0">
                          <a:effectLst/>
                        </a:rPr>
                        <a:t>st</a:t>
                      </a:r>
                      <a:r>
                        <a:rPr lang="en-GB" sz="1400" b="1" dirty="0">
                          <a:effectLst/>
                        </a:rPr>
                        <a:t> Octet High Order Bits</a:t>
                      </a:r>
                      <a:endParaRPr lang="en-GB" sz="3200" b="1" dirty="0">
                        <a:effectLst/>
                        <a:latin typeface="+mn-lt"/>
                        <a:ea typeface="Calibri" charset="0"/>
                        <a:cs typeface="Times New Roman" charset="0"/>
                      </a:endParaRPr>
                    </a:p>
                  </a:txBody>
                  <a:tcPr marL="68580" marR="68580" marT="0" marB="0" anchor="ctr"/>
                </a:tc>
                <a:tc>
                  <a:txBody>
                    <a:bodyPr/>
                    <a:lstStyle/>
                    <a:p>
                      <a:pPr>
                        <a:spcAft>
                          <a:spcPts val="0"/>
                        </a:spcAft>
                      </a:pPr>
                      <a:r>
                        <a:rPr lang="en-GB" sz="1400" b="1" dirty="0">
                          <a:effectLst/>
                        </a:rPr>
                        <a:t>Network/Host ID (N=Network, H=Host)</a:t>
                      </a:r>
                      <a:endParaRPr lang="en-GB" sz="3200" b="1" dirty="0">
                        <a:effectLst/>
                        <a:latin typeface="+mn-lt"/>
                        <a:ea typeface="Calibri" charset="0"/>
                        <a:cs typeface="Times New Roman" charset="0"/>
                      </a:endParaRPr>
                    </a:p>
                  </a:txBody>
                  <a:tcPr marL="68580" marR="68580" marT="0" marB="0" anchor="ctr"/>
                </a:tc>
                <a:tc>
                  <a:txBody>
                    <a:bodyPr/>
                    <a:lstStyle/>
                    <a:p>
                      <a:pPr>
                        <a:spcAft>
                          <a:spcPts val="0"/>
                        </a:spcAft>
                      </a:pPr>
                      <a:r>
                        <a:rPr lang="en-GB" sz="1400" b="1" dirty="0">
                          <a:effectLst/>
                        </a:rPr>
                        <a:t>Default </a:t>
                      </a:r>
                      <a:r>
                        <a:rPr lang="en-GB" sz="1400" b="1" dirty="0" smtClean="0">
                          <a:effectLst/>
                        </a:rPr>
                        <a:t>Network Mask</a:t>
                      </a:r>
                      <a:endParaRPr lang="en-GB" sz="3200" b="1" dirty="0">
                        <a:effectLst/>
                        <a:latin typeface="+mn-lt"/>
                        <a:ea typeface="Calibri" charset="0"/>
                        <a:cs typeface="Times New Roman" charset="0"/>
                      </a:endParaRPr>
                    </a:p>
                  </a:txBody>
                  <a:tcPr marL="68580" marR="68580" marT="0" marB="0" anchor="ctr"/>
                </a:tc>
                <a:tc>
                  <a:txBody>
                    <a:bodyPr/>
                    <a:lstStyle/>
                    <a:p>
                      <a:pPr>
                        <a:spcAft>
                          <a:spcPts val="0"/>
                        </a:spcAft>
                      </a:pPr>
                      <a:r>
                        <a:rPr lang="en-GB" sz="1200" b="1" dirty="0">
                          <a:effectLst/>
                        </a:rPr>
                        <a:t>Number of Networks</a:t>
                      </a:r>
                      <a:endParaRPr lang="en-GB" sz="2800" b="1" dirty="0">
                        <a:effectLst/>
                        <a:latin typeface="Calibri" charset="0"/>
                        <a:ea typeface="Calibri" charset="0"/>
                        <a:cs typeface="Times New Roman" charset="0"/>
                      </a:endParaRPr>
                    </a:p>
                  </a:txBody>
                  <a:tcPr marL="68580" marR="68580" marT="0" marB="0" anchor="ctr"/>
                </a:tc>
                <a:tc>
                  <a:txBody>
                    <a:bodyPr/>
                    <a:lstStyle/>
                    <a:p>
                      <a:pPr>
                        <a:spcAft>
                          <a:spcPts val="0"/>
                        </a:spcAft>
                      </a:pPr>
                      <a:r>
                        <a:rPr lang="en-GB" sz="1200" b="1" dirty="0">
                          <a:effectLst/>
                        </a:rPr>
                        <a:t>Hosts per Network (Usable Addresses)</a:t>
                      </a:r>
                      <a:endParaRPr lang="en-GB" sz="2800" b="1" dirty="0">
                        <a:effectLst/>
                        <a:latin typeface="Calibri" charset="0"/>
                        <a:ea typeface="Calibri" charset="0"/>
                        <a:cs typeface="Times New Roman" charset="0"/>
                      </a:endParaRPr>
                    </a:p>
                  </a:txBody>
                  <a:tcPr marL="68580" marR="68580" marT="0" marB="0" anchor="ctr"/>
                </a:tc>
              </a:tr>
              <a:tr h="447675">
                <a:tc>
                  <a:txBody>
                    <a:bodyPr/>
                    <a:lstStyle/>
                    <a:p>
                      <a:pPr>
                        <a:spcAft>
                          <a:spcPts val="0"/>
                        </a:spcAft>
                      </a:pPr>
                      <a:r>
                        <a:rPr lang="en-GB" sz="1600" dirty="0">
                          <a:effectLst/>
                        </a:rPr>
                        <a:t>A</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1 – 126*</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0</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N.H.H.H</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255.0.0.0</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400">
                          <a:effectLst/>
                        </a:rPr>
                        <a:t>126 (2</a:t>
                      </a:r>
                      <a:r>
                        <a:rPr lang="en-GB" sz="1400" baseline="30000">
                          <a:effectLst/>
                        </a:rPr>
                        <a:t>7</a:t>
                      </a:r>
                      <a:r>
                        <a:rPr lang="en-GB" sz="1400">
                          <a:effectLst/>
                        </a:rPr>
                        <a:t> – 2)</a:t>
                      </a:r>
                      <a:endParaRPr lang="en-GB" sz="3200">
                        <a:effectLst/>
                        <a:latin typeface="+mn-lt"/>
                        <a:ea typeface="Calibri" charset="0"/>
                        <a:cs typeface="Times New Roman" charset="0"/>
                      </a:endParaRPr>
                    </a:p>
                  </a:txBody>
                  <a:tcPr marL="68580" marR="68580" marT="0" marB="0" anchor="ctr"/>
                </a:tc>
                <a:tc>
                  <a:txBody>
                    <a:bodyPr/>
                    <a:lstStyle/>
                    <a:p>
                      <a:pPr>
                        <a:spcAft>
                          <a:spcPts val="0"/>
                        </a:spcAft>
                      </a:pPr>
                      <a:r>
                        <a:rPr lang="en-GB" sz="1400">
                          <a:effectLst/>
                        </a:rPr>
                        <a:t>16,777,214 (2</a:t>
                      </a:r>
                      <a:r>
                        <a:rPr lang="en-GB" sz="1400" baseline="30000">
                          <a:effectLst/>
                        </a:rPr>
                        <a:t>24</a:t>
                      </a:r>
                      <a:r>
                        <a:rPr lang="en-GB" sz="1400">
                          <a:effectLst/>
                        </a:rPr>
                        <a:t> – 2)</a:t>
                      </a:r>
                      <a:endParaRPr lang="en-GB" sz="3200">
                        <a:effectLst/>
                        <a:latin typeface="+mn-lt"/>
                        <a:ea typeface="Calibri" charset="0"/>
                        <a:cs typeface="Times New Roman" charset="0"/>
                      </a:endParaRPr>
                    </a:p>
                  </a:txBody>
                  <a:tcPr marL="68580" marR="68580" marT="0" marB="0" anchor="ctr"/>
                </a:tc>
              </a:tr>
              <a:tr h="447675">
                <a:tc>
                  <a:txBody>
                    <a:bodyPr/>
                    <a:lstStyle/>
                    <a:p>
                      <a:pPr>
                        <a:spcAft>
                          <a:spcPts val="0"/>
                        </a:spcAft>
                      </a:pPr>
                      <a:r>
                        <a:rPr lang="en-GB" sz="1600">
                          <a:effectLst/>
                        </a:rPr>
                        <a:t>B</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128 – 191</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10</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N.N.H.H</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255.255.0.0</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400" dirty="0">
                          <a:effectLst/>
                        </a:rPr>
                        <a:t>16,382 (2</a:t>
                      </a:r>
                      <a:r>
                        <a:rPr lang="en-GB" sz="1400" baseline="30000" dirty="0">
                          <a:effectLst/>
                        </a:rPr>
                        <a:t>14</a:t>
                      </a:r>
                      <a:r>
                        <a:rPr lang="en-GB" sz="1400" dirty="0">
                          <a:effectLst/>
                        </a:rPr>
                        <a:t> – 2)</a:t>
                      </a:r>
                      <a:endParaRPr lang="en-GB" sz="3200" dirty="0">
                        <a:effectLst/>
                        <a:latin typeface="+mn-lt"/>
                        <a:ea typeface="Calibri" charset="0"/>
                        <a:cs typeface="Times New Roman" charset="0"/>
                      </a:endParaRPr>
                    </a:p>
                  </a:txBody>
                  <a:tcPr marL="68580" marR="68580" marT="0" marB="0" anchor="ctr"/>
                </a:tc>
                <a:tc>
                  <a:txBody>
                    <a:bodyPr/>
                    <a:lstStyle/>
                    <a:p>
                      <a:pPr>
                        <a:spcAft>
                          <a:spcPts val="0"/>
                        </a:spcAft>
                      </a:pPr>
                      <a:r>
                        <a:rPr lang="en-GB" sz="1400">
                          <a:effectLst/>
                        </a:rPr>
                        <a:t>65,534 (2</a:t>
                      </a:r>
                      <a:r>
                        <a:rPr lang="en-GB" sz="1400" baseline="30000">
                          <a:effectLst/>
                        </a:rPr>
                        <a:t>16</a:t>
                      </a:r>
                      <a:r>
                        <a:rPr lang="en-GB" sz="1400">
                          <a:effectLst/>
                        </a:rPr>
                        <a:t> – 2)</a:t>
                      </a:r>
                      <a:endParaRPr lang="en-GB" sz="3200">
                        <a:effectLst/>
                        <a:latin typeface="+mn-lt"/>
                        <a:ea typeface="Calibri" charset="0"/>
                        <a:cs typeface="Times New Roman" charset="0"/>
                      </a:endParaRPr>
                    </a:p>
                  </a:txBody>
                  <a:tcPr marL="68580" marR="68580" marT="0" marB="0" anchor="ctr"/>
                </a:tc>
              </a:tr>
              <a:tr h="447675">
                <a:tc>
                  <a:txBody>
                    <a:bodyPr/>
                    <a:lstStyle/>
                    <a:p>
                      <a:pPr>
                        <a:spcAft>
                          <a:spcPts val="0"/>
                        </a:spcAft>
                      </a:pPr>
                      <a:r>
                        <a:rPr lang="en-GB" sz="1600">
                          <a:effectLst/>
                        </a:rPr>
                        <a:t>C</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192 – 223</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110</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dirty="0">
                          <a:effectLst/>
                        </a:rPr>
                        <a:t>N.N.N.H</a:t>
                      </a:r>
                      <a:endParaRPr lang="en-GB" sz="3600" dirty="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255.255.255.0</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400" dirty="0">
                          <a:effectLst/>
                        </a:rPr>
                        <a:t>2,097,150 (2</a:t>
                      </a:r>
                      <a:r>
                        <a:rPr lang="en-GB" sz="1400" baseline="30000" dirty="0">
                          <a:effectLst/>
                        </a:rPr>
                        <a:t>21</a:t>
                      </a:r>
                      <a:r>
                        <a:rPr lang="en-GB" sz="1400" dirty="0">
                          <a:effectLst/>
                        </a:rPr>
                        <a:t> – 2)</a:t>
                      </a:r>
                      <a:endParaRPr lang="en-GB" sz="3200" dirty="0">
                        <a:effectLst/>
                        <a:latin typeface="+mn-lt"/>
                        <a:ea typeface="Calibri" charset="0"/>
                        <a:cs typeface="Times New Roman" charset="0"/>
                      </a:endParaRPr>
                    </a:p>
                  </a:txBody>
                  <a:tcPr marL="68580" marR="68580" marT="0" marB="0" anchor="ctr"/>
                </a:tc>
                <a:tc>
                  <a:txBody>
                    <a:bodyPr/>
                    <a:lstStyle/>
                    <a:p>
                      <a:pPr>
                        <a:spcAft>
                          <a:spcPts val="0"/>
                        </a:spcAft>
                      </a:pPr>
                      <a:r>
                        <a:rPr lang="en-GB" sz="1400">
                          <a:effectLst/>
                        </a:rPr>
                        <a:t>254 (2</a:t>
                      </a:r>
                      <a:r>
                        <a:rPr lang="en-GB" sz="1400" baseline="30000">
                          <a:effectLst/>
                        </a:rPr>
                        <a:t>8</a:t>
                      </a:r>
                      <a:r>
                        <a:rPr lang="en-GB" sz="1400">
                          <a:effectLst/>
                        </a:rPr>
                        <a:t> – 2)</a:t>
                      </a:r>
                      <a:endParaRPr lang="en-GB" sz="3200">
                        <a:effectLst/>
                        <a:latin typeface="+mn-lt"/>
                        <a:ea typeface="Calibri" charset="0"/>
                        <a:cs typeface="Times New Roman" charset="0"/>
                      </a:endParaRPr>
                    </a:p>
                  </a:txBody>
                  <a:tcPr marL="68580" marR="68580" marT="0" marB="0" anchor="ctr"/>
                </a:tc>
              </a:tr>
              <a:tr h="447675">
                <a:tc>
                  <a:txBody>
                    <a:bodyPr/>
                    <a:lstStyle/>
                    <a:p>
                      <a:pPr>
                        <a:spcAft>
                          <a:spcPts val="0"/>
                        </a:spcAft>
                      </a:pPr>
                      <a:r>
                        <a:rPr lang="en-GB" sz="1600">
                          <a:effectLst/>
                        </a:rPr>
                        <a:t>D</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224 – 239</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1110</a:t>
                      </a:r>
                      <a:endParaRPr lang="en-GB" sz="3600">
                        <a:effectLst/>
                        <a:latin typeface="+mn-lt"/>
                        <a:ea typeface="Calibri" charset="0"/>
                        <a:cs typeface="Times New Roman" charset="0"/>
                      </a:endParaRPr>
                    </a:p>
                  </a:txBody>
                  <a:tcPr marL="68580" marR="68580" marT="0" marB="0" anchor="ctr"/>
                </a:tc>
                <a:tc gridSpan="4">
                  <a:txBody>
                    <a:bodyPr/>
                    <a:lstStyle/>
                    <a:p>
                      <a:pPr>
                        <a:spcAft>
                          <a:spcPts val="0"/>
                        </a:spcAft>
                      </a:pPr>
                      <a:r>
                        <a:rPr lang="en-GB" sz="1600" dirty="0">
                          <a:effectLst/>
                        </a:rPr>
                        <a:t>Reserved for Multicasting</a:t>
                      </a:r>
                      <a:endParaRPr lang="en-GB" sz="3600" dirty="0">
                        <a:effectLst/>
                        <a:latin typeface="+mn-lt"/>
                        <a:ea typeface="Calibri" charset="0"/>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447675">
                <a:tc>
                  <a:txBody>
                    <a:bodyPr/>
                    <a:lstStyle/>
                    <a:p>
                      <a:pPr>
                        <a:spcAft>
                          <a:spcPts val="0"/>
                        </a:spcAft>
                      </a:pPr>
                      <a:r>
                        <a:rPr lang="en-GB" sz="1600">
                          <a:effectLst/>
                        </a:rPr>
                        <a:t>E</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240 – 254</a:t>
                      </a:r>
                      <a:endParaRPr lang="en-GB" sz="3600">
                        <a:effectLst/>
                        <a:latin typeface="+mn-lt"/>
                        <a:ea typeface="Calibri" charset="0"/>
                        <a:cs typeface="Times New Roman" charset="0"/>
                      </a:endParaRPr>
                    </a:p>
                  </a:txBody>
                  <a:tcPr marL="68580" marR="68580" marT="0" marB="0" anchor="ctr"/>
                </a:tc>
                <a:tc>
                  <a:txBody>
                    <a:bodyPr/>
                    <a:lstStyle/>
                    <a:p>
                      <a:pPr>
                        <a:spcAft>
                          <a:spcPts val="0"/>
                        </a:spcAft>
                      </a:pPr>
                      <a:r>
                        <a:rPr lang="en-GB" sz="1600">
                          <a:effectLst/>
                        </a:rPr>
                        <a:t>1111</a:t>
                      </a:r>
                      <a:endParaRPr lang="en-GB" sz="3600">
                        <a:effectLst/>
                        <a:latin typeface="+mn-lt"/>
                        <a:ea typeface="Calibri" charset="0"/>
                        <a:cs typeface="Times New Roman" charset="0"/>
                      </a:endParaRPr>
                    </a:p>
                  </a:txBody>
                  <a:tcPr marL="68580" marR="68580" marT="0" marB="0" anchor="ctr"/>
                </a:tc>
                <a:tc gridSpan="4">
                  <a:txBody>
                    <a:bodyPr/>
                    <a:lstStyle/>
                    <a:p>
                      <a:pPr>
                        <a:spcAft>
                          <a:spcPts val="0"/>
                        </a:spcAft>
                      </a:pPr>
                      <a:r>
                        <a:rPr lang="en-GB" sz="1600" dirty="0">
                          <a:effectLst/>
                        </a:rPr>
                        <a:t>Experimental; used for research</a:t>
                      </a:r>
                      <a:endParaRPr lang="en-GB" sz="3600" dirty="0">
                        <a:effectLst/>
                        <a:latin typeface="+mn-lt"/>
                        <a:ea typeface="Calibri" charset="0"/>
                        <a:cs typeface="Times New Roman"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6471334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Subnet</a:t>
            </a:r>
            <a:endParaRPr lang="en-US" dirty="0"/>
          </a:p>
        </p:txBody>
      </p:sp>
      <p:sp>
        <p:nvSpPr>
          <p:cNvPr id="3" name="Content Placeholder 2"/>
          <p:cNvSpPr>
            <a:spLocks noGrp="1"/>
          </p:cNvSpPr>
          <p:nvPr>
            <p:ph sz="half" idx="1"/>
          </p:nvPr>
        </p:nvSpPr>
        <p:spPr/>
        <p:txBody>
          <a:bodyPr>
            <a:normAutofit/>
          </a:bodyPr>
          <a:lstStyle/>
          <a:p>
            <a:pPr lvl="0" algn="just"/>
            <a:r>
              <a:rPr lang="en-IN" b="1" dirty="0" smtClean="0"/>
              <a:t>Subnet</a:t>
            </a:r>
            <a:r>
              <a:rPr lang="en-IN" dirty="0" smtClean="0"/>
              <a:t>: </a:t>
            </a:r>
            <a:r>
              <a:rPr lang="en-IN" dirty="0"/>
              <a:t>high order bits defines subnet</a:t>
            </a:r>
            <a:endParaRPr lang="en-GB" dirty="0"/>
          </a:p>
          <a:p>
            <a:pPr lvl="0" algn="just"/>
            <a:r>
              <a:rPr lang="en-IN" b="1" dirty="0" smtClean="0"/>
              <a:t>Host:</a:t>
            </a:r>
            <a:r>
              <a:rPr lang="en-IN" dirty="0" smtClean="0"/>
              <a:t> </a:t>
            </a:r>
            <a:r>
              <a:rPr lang="en-IN" dirty="0"/>
              <a:t>low order bits defines </a:t>
            </a:r>
            <a:r>
              <a:rPr lang="en-IN" dirty="0" smtClean="0"/>
              <a:t>host</a:t>
            </a:r>
            <a:endParaRPr lang="en-US" b="1" dirty="0" smtClean="0"/>
          </a:p>
          <a:p>
            <a:pPr lvl="0" algn="just"/>
            <a:r>
              <a:rPr lang="en-US" dirty="0" smtClean="0"/>
              <a:t>To </a:t>
            </a:r>
            <a:r>
              <a:rPr lang="en-US" dirty="0"/>
              <a:t>determine the subnets, detach each interface from its host or </a:t>
            </a:r>
            <a:r>
              <a:rPr lang="en-US" dirty="0" smtClean="0"/>
              <a:t>router. </a:t>
            </a:r>
          </a:p>
          <a:p>
            <a:pPr lvl="0" algn="just"/>
            <a:r>
              <a:rPr lang="en-US" dirty="0"/>
              <a:t>C</a:t>
            </a:r>
            <a:r>
              <a:rPr lang="en-US" dirty="0" smtClean="0"/>
              <a:t>reating </a:t>
            </a:r>
            <a:r>
              <a:rPr lang="en-US" dirty="0"/>
              <a:t>islands of isolated networks, with interfaces terminating the end points of the isolated networks. </a:t>
            </a:r>
            <a:endParaRPr lang="en-US" dirty="0" smtClean="0"/>
          </a:p>
          <a:p>
            <a:pPr lvl="0" algn="just"/>
            <a:r>
              <a:rPr lang="en-US" dirty="0" smtClean="0"/>
              <a:t>Each </a:t>
            </a:r>
            <a:r>
              <a:rPr lang="en-US" dirty="0"/>
              <a:t>of these isolated networks is called a </a:t>
            </a:r>
            <a:r>
              <a:rPr lang="en-US" b="1" dirty="0"/>
              <a:t>subnet</a:t>
            </a:r>
            <a:r>
              <a:rPr lang="en-US" dirty="0"/>
              <a:t>.</a:t>
            </a:r>
            <a:endParaRPr lang="en-GB" dirty="0"/>
          </a:p>
          <a:p>
            <a:endParaRPr lang="en-US" dirty="0"/>
          </a:p>
        </p:txBody>
      </p:sp>
      <p:sp>
        <p:nvSpPr>
          <p:cNvPr id="4" name="Content Placeholder 3"/>
          <p:cNvSpPr>
            <a:spLocks noGrp="1"/>
          </p:cNvSpPr>
          <p:nvPr>
            <p:ph sz="half" idx="2"/>
          </p:nvPr>
        </p:nvSpPr>
        <p:spPr/>
        <p:txBody>
          <a:bodyPr>
            <a:normAutofit/>
          </a:bodyPr>
          <a:lstStyle/>
          <a:p>
            <a:endParaRPr lang="en-US"/>
          </a:p>
        </p:txBody>
      </p:sp>
      <p:sp>
        <p:nvSpPr>
          <p:cNvPr id="67" name="Text Box 56"/>
          <p:cNvSpPr txBox="1">
            <a:spLocks noChangeArrowheads="1"/>
          </p:cNvSpPr>
          <p:nvPr/>
        </p:nvSpPr>
        <p:spPr bwMode="auto">
          <a:xfrm>
            <a:off x="5019093" y="5692774"/>
            <a:ext cx="38026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000" dirty="0" smtClean="0">
                <a:solidFill>
                  <a:srgbClr val="FF0000"/>
                </a:solidFill>
                <a:latin typeface="Arial" charset="0"/>
              </a:rPr>
              <a:t>Network consisting of 3 subnets</a:t>
            </a:r>
          </a:p>
        </p:txBody>
      </p:sp>
      <p:grpSp>
        <p:nvGrpSpPr>
          <p:cNvPr id="129" name="Group 190"/>
          <p:cNvGrpSpPr>
            <a:grpSpLocks/>
          </p:cNvGrpSpPr>
          <p:nvPr/>
        </p:nvGrpSpPr>
        <p:grpSpPr bwMode="auto">
          <a:xfrm>
            <a:off x="4691062" y="909637"/>
            <a:ext cx="4452938" cy="4652963"/>
            <a:chOff x="2752" y="572"/>
            <a:chExt cx="2805" cy="2931"/>
          </a:xfrm>
        </p:grpSpPr>
        <p:sp>
          <p:nvSpPr>
            <p:cNvPr id="130" name="Text Box 191"/>
            <p:cNvSpPr txBox="1">
              <a:spLocks noChangeArrowheads="1"/>
            </p:cNvSpPr>
            <p:nvPr/>
          </p:nvSpPr>
          <p:spPr bwMode="auto">
            <a:xfrm>
              <a:off x="2825" y="572"/>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dirty="0">
                  <a:solidFill>
                    <a:srgbClr val="CC0000"/>
                  </a:solidFill>
                  <a:latin typeface="Arial" charset="0"/>
                </a:rPr>
                <a:t>223.1.1.0/24</a:t>
              </a:r>
            </a:p>
          </p:txBody>
        </p:sp>
        <p:sp>
          <p:nvSpPr>
            <p:cNvPr id="131" name="Text Box 192"/>
            <p:cNvSpPr txBox="1">
              <a:spLocks noChangeArrowheads="1"/>
            </p:cNvSpPr>
            <p:nvPr/>
          </p:nvSpPr>
          <p:spPr bwMode="auto">
            <a:xfrm>
              <a:off x="4419" y="725"/>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dirty="0">
                  <a:solidFill>
                    <a:srgbClr val="CC0000"/>
                  </a:solidFill>
                  <a:latin typeface="Arial" charset="0"/>
                </a:rPr>
                <a:t>223.1.2.0/24</a:t>
              </a:r>
            </a:p>
          </p:txBody>
        </p:sp>
        <p:sp>
          <p:nvSpPr>
            <p:cNvPr id="132" name="Text Box 193"/>
            <p:cNvSpPr txBox="1">
              <a:spLocks noChangeArrowheads="1"/>
            </p:cNvSpPr>
            <p:nvPr/>
          </p:nvSpPr>
          <p:spPr bwMode="auto">
            <a:xfrm>
              <a:off x="3743" y="3253"/>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a:solidFill>
                    <a:srgbClr val="CC0000"/>
                  </a:solidFill>
                  <a:latin typeface="Arial" charset="0"/>
                </a:rPr>
                <a:t>223.1.3.0/24</a:t>
              </a:r>
            </a:p>
          </p:txBody>
        </p:sp>
        <p:sp>
          <p:nvSpPr>
            <p:cNvPr id="133" name="Rectangle 194"/>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34" name="Freeform 195"/>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5" name="Freeform 196"/>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6" name="Freeform 197"/>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7" name="Line 198"/>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00"/>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201"/>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 name="Text Box 203"/>
            <p:cNvSpPr txBox="1">
              <a:spLocks noChangeArrowheads="1"/>
            </p:cNvSpPr>
            <p:nvPr/>
          </p:nvSpPr>
          <p:spPr bwMode="auto">
            <a:xfrm>
              <a:off x="3134" y="93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223.1.1.1</a:t>
              </a:r>
              <a:endParaRPr lang="en-US" altLang="en-US" sz="1800">
                <a:latin typeface="Comic Sans MS" charset="0"/>
              </a:endParaRPr>
            </a:p>
          </p:txBody>
        </p:sp>
        <p:sp>
          <p:nvSpPr>
            <p:cNvPr id="141" name="Text Box 204"/>
            <p:cNvSpPr txBox="1">
              <a:spLocks noChangeArrowheads="1"/>
            </p:cNvSpPr>
            <p:nvPr/>
          </p:nvSpPr>
          <p:spPr bwMode="auto">
            <a:xfrm>
              <a:off x="3062" y="1963"/>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223.1.1.3</a:t>
              </a:r>
              <a:endParaRPr lang="en-US" altLang="en-US" sz="1800">
                <a:latin typeface="Comic Sans MS" charset="0"/>
              </a:endParaRPr>
            </a:p>
          </p:txBody>
        </p:sp>
        <p:sp>
          <p:nvSpPr>
            <p:cNvPr id="142" name="Text Box 205"/>
            <p:cNvSpPr txBox="1">
              <a:spLocks noChangeArrowheads="1"/>
            </p:cNvSpPr>
            <p:nvPr/>
          </p:nvSpPr>
          <p:spPr bwMode="auto">
            <a:xfrm>
              <a:off x="3532" y="148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223.1.1.4</a:t>
              </a:r>
              <a:endParaRPr lang="en-US" altLang="en-US" sz="1800">
                <a:latin typeface="Comic Sans MS" charset="0"/>
              </a:endParaRPr>
            </a:p>
          </p:txBody>
        </p:sp>
        <p:sp>
          <p:nvSpPr>
            <p:cNvPr id="143" name="Text Box 207"/>
            <p:cNvSpPr txBox="1">
              <a:spLocks noChangeArrowheads="1"/>
            </p:cNvSpPr>
            <p:nvPr/>
          </p:nvSpPr>
          <p:spPr bwMode="auto">
            <a:xfrm>
              <a:off x="4238" y="1485"/>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223.1.2.9</a:t>
              </a:r>
              <a:endParaRPr lang="en-US" altLang="en-US" sz="1800">
                <a:latin typeface="Comic Sans MS" charset="0"/>
              </a:endParaRPr>
            </a:p>
          </p:txBody>
        </p:sp>
        <p:sp>
          <p:nvSpPr>
            <p:cNvPr id="144" name="Line 209"/>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210"/>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 name="Line 213"/>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214"/>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Text Box 215"/>
            <p:cNvSpPr txBox="1">
              <a:spLocks noChangeArrowheads="1"/>
            </p:cNvSpPr>
            <p:nvPr/>
          </p:nvSpPr>
          <p:spPr bwMode="auto">
            <a:xfrm>
              <a:off x="4505" y="262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223.1.3.2</a:t>
              </a:r>
              <a:endParaRPr lang="en-US" altLang="en-US" sz="1800">
                <a:latin typeface="Comic Sans MS" charset="0"/>
              </a:endParaRPr>
            </a:p>
          </p:txBody>
        </p:sp>
        <p:sp>
          <p:nvSpPr>
            <p:cNvPr id="149" name="Text Box 216"/>
            <p:cNvSpPr txBox="1">
              <a:spLocks noChangeArrowheads="1"/>
            </p:cNvSpPr>
            <p:nvPr/>
          </p:nvSpPr>
          <p:spPr bwMode="auto">
            <a:xfrm>
              <a:off x="3138" y="2682"/>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223.1.3.1</a:t>
              </a:r>
              <a:endParaRPr lang="en-US" altLang="en-US" sz="1800">
                <a:latin typeface="Comic Sans MS" charset="0"/>
              </a:endParaRPr>
            </a:p>
          </p:txBody>
        </p:sp>
        <p:grpSp>
          <p:nvGrpSpPr>
            <p:cNvPr id="150" name="Group 217"/>
            <p:cNvGrpSpPr>
              <a:grpSpLocks/>
            </p:cNvGrpSpPr>
            <p:nvPr/>
          </p:nvGrpSpPr>
          <p:grpSpPr bwMode="auto">
            <a:xfrm>
              <a:off x="2755" y="956"/>
              <a:ext cx="404" cy="352"/>
              <a:chOff x="-44" y="1473"/>
              <a:chExt cx="981" cy="1105"/>
            </a:xfrm>
          </p:grpSpPr>
          <p:pic>
            <p:nvPicPr>
              <p:cNvPr id="189" name="Picture 21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21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1" name="Group 220"/>
            <p:cNvGrpSpPr>
              <a:grpSpLocks/>
            </p:cNvGrpSpPr>
            <p:nvPr/>
          </p:nvGrpSpPr>
          <p:grpSpPr bwMode="auto">
            <a:xfrm>
              <a:off x="2752" y="1340"/>
              <a:ext cx="404" cy="352"/>
              <a:chOff x="-44" y="1473"/>
              <a:chExt cx="981" cy="1105"/>
            </a:xfrm>
          </p:grpSpPr>
          <p:pic>
            <p:nvPicPr>
              <p:cNvPr id="187" name="Picture 22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22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2" name="Group 223"/>
            <p:cNvGrpSpPr>
              <a:grpSpLocks/>
            </p:cNvGrpSpPr>
            <p:nvPr/>
          </p:nvGrpSpPr>
          <p:grpSpPr bwMode="auto">
            <a:xfrm>
              <a:off x="2770" y="1724"/>
              <a:ext cx="404" cy="352"/>
              <a:chOff x="-44" y="1473"/>
              <a:chExt cx="981" cy="1105"/>
            </a:xfrm>
          </p:grpSpPr>
          <p:pic>
            <p:nvPicPr>
              <p:cNvPr id="185" name="Picture 22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Freeform 22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3" name="Group 226"/>
            <p:cNvGrpSpPr>
              <a:grpSpLocks/>
            </p:cNvGrpSpPr>
            <p:nvPr/>
          </p:nvGrpSpPr>
          <p:grpSpPr bwMode="auto">
            <a:xfrm flipH="1">
              <a:off x="5106" y="1062"/>
              <a:ext cx="404" cy="352"/>
              <a:chOff x="-44" y="1473"/>
              <a:chExt cx="981" cy="1105"/>
            </a:xfrm>
          </p:grpSpPr>
          <p:pic>
            <p:nvPicPr>
              <p:cNvPr id="183" name="Picture 22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22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4" name="Group 229"/>
            <p:cNvGrpSpPr>
              <a:grpSpLocks/>
            </p:cNvGrpSpPr>
            <p:nvPr/>
          </p:nvGrpSpPr>
          <p:grpSpPr bwMode="auto">
            <a:xfrm flipH="1">
              <a:off x="5153" y="1868"/>
              <a:ext cx="404" cy="352"/>
              <a:chOff x="-44" y="1473"/>
              <a:chExt cx="981" cy="1105"/>
            </a:xfrm>
          </p:grpSpPr>
          <p:pic>
            <p:nvPicPr>
              <p:cNvPr id="181" name="Picture 2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23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5" name="Group 232"/>
            <p:cNvGrpSpPr>
              <a:grpSpLocks/>
            </p:cNvGrpSpPr>
            <p:nvPr/>
          </p:nvGrpSpPr>
          <p:grpSpPr bwMode="auto">
            <a:xfrm flipH="1">
              <a:off x="4392" y="2828"/>
              <a:ext cx="404" cy="352"/>
              <a:chOff x="-44" y="1473"/>
              <a:chExt cx="981" cy="1105"/>
            </a:xfrm>
          </p:grpSpPr>
          <p:pic>
            <p:nvPicPr>
              <p:cNvPr id="179" name="Picture 23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 name="Freeform 23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6" name="Group 235"/>
            <p:cNvGrpSpPr>
              <a:grpSpLocks/>
            </p:cNvGrpSpPr>
            <p:nvPr/>
          </p:nvGrpSpPr>
          <p:grpSpPr bwMode="auto">
            <a:xfrm flipH="1">
              <a:off x="3659" y="2854"/>
              <a:ext cx="404" cy="352"/>
              <a:chOff x="-44" y="1473"/>
              <a:chExt cx="981" cy="1105"/>
            </a:xfrm>
          </p:grpSpPr>
          <p:pic>
            <p:nvPicPr>
              <p:cNvPr id="177" name="Picture 23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23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7" name="Group 238"/>
            <p:cNvGrpSpPr>
              <a:grpSpLocks/>
            </p:cNvGrpSpPr>
            <p:nvPr/>
          </p:nvGrpSpPr>
          <p:grpSpPr bwMode="auto">
            <a:xfrm>
              <a:off x="3929" y="1653"/>
              <a:ext cx="440" cy="224"/>
              <a:chOff x="4396" y="1245"/>
              <a:chExt cx="672" cy="248"/>
            </a:xfrm>
          </p:grpSpPr>
          <p:sp>
            <p:nvSpPr>
              <p:cNvPr id="1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sp>
            <p:nvSpPr>
              <p:cNvPr id="1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2400">
                  <a:latin typeface="Times New Roman" charset="0"/>
                </a:endParaRPr>
              </a:p>
            </p:txBody>
          </p:sp>
          <p:sp>
            <p:nvSpPr>
              <p:cNvPr id="1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grpSp>
            <p:nvGrpSpPr>
              <p:cNvPr id="172" name="Group 242"/>
              <p:cNvGrpSpPr>
                <a:grpSpLocks/>
              </p:cNvGrpSpPr>
              <p:nvPr/>
            </p:nvGrpSpPr>
            <p:grpSpPr bwMode="auto">
              <a:xfrm>
                <a:off x="4530" y="1287"/>
                <a:ext cx="377" cy="75"/>
                <a:chOff x="2468" y="1332"/>
                <a:chExt cx="310" cy="60"/>
              </a:xfrm>
            </p:grpSpPr>
            <p:sp>
              <p:nvSpPr>
                <p:cNvPr id="175" name="Freeform 2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 name="Freeform 2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3" name="Line 24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24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8" name="Group 247"/>
            <p:cNvGrpSpPr>
              <a:grpSpLocks/>
            </p:cNvGrpSpPr>
            <p:nvPr/>
          </p:nvGrpSpPr>
          <p:grpSpPr bwMode="auto">
            <a:xfrm>
              <a:off x="4315" y="2223"/>
              <a:ext cx="634" cy="361"/>
              <a:chOff x="4758" y="3508"/>
              <a:chExt cx="634" cy="361"/>
            </a:xfrm>
          </p:grpSpPr>
          <p:sp>
            <p:nvSpPr>
              <p:cNvPr id="167" name="Text Box 248"/>
              <p:cNvSpPr txBox="1">
                <a:spLocks noChangeArrowheads="1"/>
              </p:cNvSpPr>
              <p:nvPr/>
            </p:nvSpPr>
            <p:spPr bwMode="auto">
              <a:xfrm>
                <a:off x="4844" y="3508"/>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800">
                    <a:solidFill>
                      <a:srgbClr val="CC0000"/>
                    </a:solidFill>
                    <a:latin typeface="Arial" charset="0"/>
                  </a:rPr>
                  <a:t>subnet</a:t>
                </a:r>
              </a:p>
            </p:txBody>
          </p:sp>
          <p:sp>
            <p:nvSpPr>
              <p:cNvPr id="168" name="Line 249"/>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9" name="Rectangle 250"/>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0" name="Text Box 251"/>
            <p:cNvSpPr txBox="1">
              <a:spLocks noChangeArrowheads="1"/>
            </p:cNvSpPr>
            <p:nvPr/>
          </p:nvSpPr>
          <p:spPr bwMode="auto">
            <a:xfrm>
              <a:off x="3134" y="1344"/>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223.1.1.2</a:t>
              </a:r>
              <a:endParaRPr lang="en-US" altLang="en-US" sz="1800">
                <a:latin typeface="Comic Sans MS" charset="0"/>
              </a:endParaRPr>
            </a:p>
          </p:txBody>
        </p:sp>
        <p:sp>
          <p:nvSpPr>
            <p:cNvPr id="161" name="Rectangle 252"/>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2" name="Rectangle 253"/>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3" name="Rectangle 254"/>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4" name="Text Box 255"/>
            <p:cNvSpPr txBox="1">
              <a:spLocks noChangeArrowheads="1"/>
            </p:cNvSpPr>
            <p:nvPr/>
          </p:nvSpPr>
          <p:spPr bwMode="auto">
            <a:xfrm>
              <a:off x="3782" y="1951"/>
              <a:ext cx="72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223.1.3.27</a:t>
              </a:r>
              <a:endParaRPr lang="en-US" altLang="en-US" sz="1800">
                <a:latin typeface="Comic Sans MS" charset="0"/>
              </a:endParaRPr>
            </a:p>
          </p:txBody>
        </p:sp>
        <p:sp>
          <p:nvSpPr>
            <p:cNvPr id="165" name="Text Box 256"/>
            <p:cNvSpPr txBox="1">
              <a:spLocks noChangeArrowheads="1"/>
            </p:cNvSpPr>
            <p:nvPr/>
          </p:nvSpPr>
          <p:spPr bwMode="auto">
            <a:xfrm>
              <a:off x="4529" y="1819"/>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223.1.2.2</a:t>
              </a:r>
              <a:endParaRPr lang="en-US" altLang="en-US" sz="1800">
                <a:latin typeface="Comic Sans MS" charset="0"/>
              </a:endParaRPr>
            </a:p>
          </p:txBody>
        </p:sp>
        <p:sp>
          <p:nvSpPr>
            <p:cNvPr id="166" name="Text Box 257"/>
            <p:cNvSpPr txBox="1">
              <a:spLocks noChangeArrowheads="1"/>
            </p:cNvSpPr>
            <p:nvPr/>
          </p:nvSpPr>
          <p:spPr bwMode="auto">
            <a:xfrm>
              <a:off x="4779" y="1341"/>
              <a:ext cx="6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223.1.2.1</a:t>
              </a:r>
              <a:endParaRPr lang="en-US" altLang="en-US" sz="1800">
                <a:latin typeface="Comic Sans MS" charset="0"/>
              </a:endParaRPr>
            </a:p>
          </p:txBody>
        </p:sp>
      </p:grpSp>
      <p:sp>
        <p:nvSpPr>
          <p:cNvPr id="191" name="Line 147"/>
          <p:cNvSpPr>
            <a:spLocks noChangeShapeType="1"/>
          </p:cNvSpPr>
          <p:nvPr/>
        </p:nvSpPr>
        <p:spPr bwMode="auto">
          <a:xfrm>
            <a:off x="5842000" y="2663825"/>
            <a:ext cx="822325"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151"/>
          <p:cNvSpPr>
            <a:spLocks noChangeShapeType="1"/>
          </p:cNvSpPr>
          <p:nvPr/>
        </p:nvSpPr>
        <p:spPr bwMode="auto">
          <a:xfrm>
            <a:off x="7177087" y="2670175"/>
            <a:ext cx="639763"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 name="Line 156"/>
          <p:cNvSpPr>
            <a:spLocks noChangeShapeType="1"/>
          </p:cNvSpPr>
          <p:nvPr/>
        </p:nvSpPr>
        <p:spPr bwMode="auto">
          <a:xfrm>
            <a:off x="6938962" y="3008312"/>
            <a:ext cx="3175"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20948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191" grpId="0" animBg="1"/>
      <p:bldP spid="192" grpId="0" animBg="1"/>
      <p:bldP spid="1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addresses in IPv4 Network</a:t>
            </a:r>
            <a:endParaRPr lang="en-US" dirty="0"/>
          </a:p>
        </p:txBody>
      </p:sp>
      <p:sp>
        <p:nvSpPr>
          <p:cNvPr id="3" name="Content Placeholder 2"/>
          <p:cNvSpPr>
            <a:spLocks noGrp="1"/>
          </p:cNvSpPr>
          <p:nvPr>
            <p:ph idx="1"/>
          </p:nvPr>
        </p:nvSpPr>
        <p:spPr/>
        <p:txBody>
          <a:bodyPr/>
          <a:lstStyle/>
          <a:p>
            <a:pPr algn="just"/>
            <a:r>
              <a:rPr lang="en-US" b="1" dirty="0"/>
              <a:t>Network address</a:t>
            </a:r>
            <a:r>
              <a:rPr lang="en-US" dirty="0"/>
              <a:t> - The address by which we refer to the </a:t>
            </a:r>
            <a:r>
              <a:rPr lang="en-US" dirty="0" smtClean="0"/>
              <a:t>network.</a:t>
            </a:r>
          </a:p>
          <a:p>
            <a:pPr lvl="1" algn="just"/>
            <a:r>
              <a:rPr lang="en-US" dirty="0" smtClean="0"/>
              <a:t>E.g.: 10.0.0.0</a:t>
            </a:r>
            <a:endParaRPr lang="en-US" dirty="0"/>
          </a:p>
          <a:p>
            <a:pPr algn="just"/>
            <a:r>
              <a:rPr lang="en-US" b="1" dirty="0" smtClean="0"/>
              <a:t>Broadcast address</a:t>
            </a:r>
            <a:r>
              <a:rPr lang="en-US" dirty="0" smtClean="0"/>
              <a:t> - A special address used to send data to all hosts in the network.</a:t>
            </a:r>
          </a:p>
          <a:p>
            <a:pPr lvl="1" algn="just"/>
            <a:r>
              <a:rPr lang="en-US" dirty="0"/>
              <a:t>The broadcast address uses the highest address in the network </a:t>
            </a:r>
            <a:r>
              <a:rPr lang="en-US" dirty="0" smtClean="0"/>
              <a:t>range.</a:t>
            </a:r>
          </a:p>
          <a:p>
            <a:pPr lvl="1" algn="just"/>
            <a:r>
              <a:rPr lang="en-US" dirty="0" smtClean="0"/>
              <a:t>E.g.: 10.0.0.255</a:t>
            </a:r>
          </a:p>
          <a:p>
            <a:pPr algn="just"/>
            <a:r>
              <a:rPr lang="en-US" b="1" dirty="0" smtClean="0"/>
              <a:t>Host addresses</a:t>
            </a:r>
            <a:r>
              <a:rPr lang="en-US" dirty="0" smtClean="0"/>
              <a:t> - The addresses assigned to the end devices in the network.</a:t>
            </a:r>
          </a:p>
          <a:p>
            <a:pPr lvl="1" algn="just"/>
            <a:r>
              <a:rPr lang="en-US" dirty="0" smtClean="0"/>
              <a:t>E.g.: 10.0.0.1</a:t>
            </a:r>
          </a:p>
          <a:p>
            <a:endParaRPr lang="en-US" dirty="0"/>
          </a:p>
        </p:txBody>
      </p:sp>
    </p:spTree>
    <p:extLst>
      <p:ext uri="{BB962C8B-B14F-4D97-AF65-F5344CB8AC3E}">
        <p14:creationId xmlns:p14="http://schemas.microsoft.com/office/powerpoint/2010/main" val="17987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Network Layer</a:t>
            </a:r>
            <a:endParaRPr lang="en-US" dirty="0"/>
          </a:p>
        </p:txBody>
      </p:sp>
      <p:sp>
        <p:nvSpPr>
          <p:cNvPr id="4" name="Content Placeholder 3"/>
          <p:cNvSpPr>
            <a:spLocks noGrp="1"/>
          </p:cNvSpPr>
          <p:nvPr>
            <p:ph sz="half" idx="1"/>
          </p:nvPr>
        </p:nvSpPr>
        <p:spPr/>
        <p:txBody>
          <a:bodyPr/>
          <a:lstStyle/>
          <a:p>
            <a:endParaRPr lang="en-US" dirty="0"/>
          </a:p>
        </p:txBody>
      </p:sp>
      <p:sp>
        <p:nvSpPr>
          <p:cNvPr id="5" name="Content Placeholder 4"/>
          <p:cNvSpPr>
            <a:spLocks noGrp="1"/>
          </p:cNvSpPr>
          <p:nvPr>
            <p:ph sz="half" idx="2"/>
          </p:nvPr>
        </p:nvSpPr>
        <p:spPr/>
        <p:txBody>
          <a:bodyPr/>
          <a:lstStyle/>
          <a:p>
            <a:pPr algn="just"/>
            <a:r>
              <a:rPr lang="en-US" altLang="en-US" dirty="0" smtClean="0">
                <a:ea typeface="ＭＳ Ｐゴシック" charset="-128"/>
              </a:rPr>
              <a:t>Deliver segment </a:t>
            </a:r>
            <a:r>
              <a:rPr lang="en-US" altLang="en-US" dirty="0">
                <a:ea typeface="ＭＳ Ｐゴシック" charset="-128"/>
              </a:rPr>
              <a:t>from sending to receiving </a:t>
            </a:r>
            <a:r>
              <a:rPr lang="en-US" altLang="en-US" dirty="0" smtClean="0">
                <a:ea typeface="ＭＳ Ｐゴシック" charset="-128"/>
              </a:rPr>
              <a:t>host, router </a:t>
            </a:r>
            <a:endParaRPr lang="en-US" altLang="en-US" dirty="0">
              <a:ea typeface="ＭＳ Ｐゴシック" charset="-128"/>
            </a:endParaRPr>
          </a:p>
          <a:p>
            <a:pPr algn="just"/>
            <a:r>
              <a:rPr lang="en-US" altLang="en-US" dirty="0" smtClean="0">
                <a:ea typeface="ＭＳ Ｐゴシック" charset="-128"/>
              </a:rPr>
              <a:t>On </a:t>
            </a:r>
            <a:r>
              <a:rPr lang="en-US" altLang="en-US" dirty="0">
                <a:ea typeface="ＭＳ Ｐゴシック" charset="-128"/>
              </a:rPr>
              <a:t>sending </a:t>
            </a:r>
            <a:r>
              <a:rPr lang="en-US" altLang="en-US" dirty="0" smtClean="0">
                <a:ea typeface="ＭＳ Ｐゴシック" charset="-128"/>
              </a:rPr>
              <a:t>side, </a:t>
            </a:r>
            <a:r>
              <a:rPr lang="en-US" altLang="en-US" dirty="0">
                <a:ea typeface="ＭＳ Ｐゴシック" charset="-128"/>
              </a:rPr>
              <a:t>encapsulates segments into datagrams</a:t>
            </a:r>
          </a:p>
          <a:p>
            <a:pPr algn="just"/>
            <a:r>
              <a:rPr lang="en-US" altLang="en-US" dirty="0" smtClean="0">
                <a:ea typeface="ＭＳ Ｐゴシック" charset="-128"/>
              </a:rPr>
              <a:t>On </a:t>
            </a:r>
            <a:r>
              <a:rPr lang="en-US" altLang="en-US" dirty="0">
                <a:ea typeface="ＭＳ Ｐゴシック" charset="-128"/>
              </a:rPr>
              <a:t>receiving side, delivers segments to transport layer</a:t>
            </a:r>
          </a:p>
          <a:p>
            <a:pPr algn="just"/>
            <a:r>
              <a:rPr lang="en-US" altLang="en-US" dirty="0" smtClean="0">
                <a:ea typeface="ＭＳ Ｐゴシック" charset="-128"/>
              </a:rPr>
              <a:t>Network </a:t>
            </a:r>
            <a:r>
              <a:rPr lang="en-US" altLang="en-US" dirty="0">
                <a:ea typeface="ＭＳ Ｐゴシック" charset="-128"/>
              </a:rPr>
              <a:t>layer protocols in every host, router</a:t>
            </a:r>
          </a:p>
          <a:p>
            <a:pPr algn="just"/>
            <a:r>
              <a:rPr lang="en-US" altLang="en-US" dirty="0" smtClean="0">
                <a:ea typeface="ＭＳ Ｐゴシック" charset="-128"/>
              </a:rPr>
              <a:t>Router </a:t>
            </a:r>
            <a:r>
              <a:rPr lang="en-US" altLang="en-US" dirty="0">
                <a:ea typeface="ＭＳ Ｐゴシック" charset="-128"/>
              </a:rPr>
              <a:t>examines header fields in all IP datagrams passing through it</a:t>
            </a:r>
            <a:endParaRPr lang="en-US" altLang="en-US" sz="1800" dirty="0">
              <a:ea typeface="ＭＳ Ｐゴシック" charset="-128"/>
            </a:endParaRPr>
          </a:p>
          <a:p>
            <a:endParaRPr lang="en-US" dirty="0"/>
          </a:p>
        </p:txBody>
      </p:sp>
      <p:sp>
        <p:nvSpPr>
          <p:cNvPr id="1242" name="Freeform 1285"/>
          <p:cNvSpPr>
            <a:spLocks/>
          </p:cNvSpPr>
          <p:nvPr/>
        </p:nvSpPr>
        <p:spPr bwMode="auto">
          <a:xfrm>
            <a:off x="2032513" y="3666357"/>
            <a:ext cx="131445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243" name="Freeform 1286"/>
          <p:cNvSpPr>
            <a:spLocks/>
          </p:cNvSpPr>
          <p:nvPr/>
        </p:nvSpPr>
        <p:spPr bwMode="auto">
          <a:xfrm>
            <a:off x="2051563" y="2140769"/>
            <a:ext cx="1730375"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4" name="Freeform 1287"/>
          <p:cNvSpPr>
            <a:spLocks/>
          </p:cNvSpPr>
          <p:nvPr/>
        </p:nvSpPr>
        <p:spPr bwMode="auto">
          <a:xfrm>
            <a:off x="230700" y="1848669"/>
            <a:ext cx="1736725"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245" name="Group 1288"/>
          <p:cNvGrpSpPr>
            <a:grpSpLocks/>
          </p:cNvGrpSpPr>
          <p:nvPr/>
        </p:nvGrpSpPr>
        <p:grpSpPr bwMode="auto">
          <a:xfrm>
            <a:off x="306900" y="3113907"/>
            <a:ext cx="1458913" cy="933450"/>
            <a:chOff x="2889" y="1631"/>
            <a:chExt cx="980" cy="743"/>
          </a:xfrm>
        </p:grpSpPr>
        <p:sp>
          <p:nvSpPr>
            <p:cNvPr id="1246" name="Rectangle 128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7" name="AutoShape 129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CCFF"/>
                </a:solidFill>
                <a:effectLst/>
                <a:uLnTx/>
                <a:uFillTx/>
                <a:latin typeface="Arial" charset="0"/>
                <a:ea typeface="ＭＳ Ｐゴシック" charset="-128"/>
              </a:endParaRPr>
            </a:p>
          </p:txBody>
        </p:sp>
      </p:grpSp>
      <p:sp>
        <p:nvSpPr>
          <p:cNvPr id="1248" name="Line 1291"/>
          <p:cNvSpPr>
            <a:spLocks noChangeShapeType="1"/>
          </p:cNvSpPr>
          <p:nvPr/>
        </p:nvSpPr>
        <p:spPr bwMode="auto">
          <a:xfrm>
            <a:off x="2424625" y="3952107"/>
            <a:ext cx="163513" cy="120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9" name="Line 1292"/>
          <p:cNvSpPr>
            <a:spLocks noChangeShapeType="1"/>
          </p:cNvSpPr>
          <p:nvPr/>
        </p:nvSpPr>
        <p:spPr bwMode="auto">
          <a:xfrm>
            <a:off x="2521463" y="3872732"/>
            <a:ext cx="279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0" name="Line 1293"/>
          <p:cNvSpPr>
            <a:spLocks noChangeShapeType="1"/>
          </p:cNvSpPr>
          <p:nvPr/>
        </p:nvSpPr>
        <p:spPr bwMode="auto">
          <a:xfrm flipV="1">
            <a:off x="2758000" y="3958457"/>
            <a:ext cx="134938" cy="104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1" name="Line 1294"/>
          <p:cNvSpPr>
            <a:spLocks noChangeShapeType="1"/>
          </p:cNvSpPr>
          <p:nvPr/>
        </p:nvSpPr>
        <p:spPr bwMode="auto">
          <a:xfrm>
            <a:off x="1456250" y="3879082"/>
            <a:ext cx="6794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2" name="Line 1295"/>
          <p:cNvSpPr>
            <a:spLocks noChangeShapeType="1"/>
          </p:cNvSpPr>
          <p:nvPr/>
        </p:nvSpPr>
        <p:spPr bwMode="auto">
          <a:xfrm>
            <a:off x="1751525" y="2726557"/>
            <a:ext cx="509588"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3" name="Line 1296"/>
          <p:cNvSpPr>
            <a:spLocks noChangeShapeType="1"/>
          </p:cNvSpPr>
          <p:nvPr/>
        </p:nvSpPr>
        <p:spPr bwMode="auto">
          <a:xfrm>
            <a:off x="1318138" y="2542407"/>
            <a:ext cx="152400" cy="95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4" name="Freeform 1297"/>
          <p:cNvSpPr>
            <a:spLocks/>
          </p:cNvSpPr>
          <p:nvPr/>
        </p:nvSpPr>
        <p:spPr bwMode="auto">
          <a:xfrm>
            <a:off x="525975" y="4517257"/>
            <a:ext cx="3079750"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255" name="Line 1298"/>
          <p:cNvSpPr>
            <a:spLocks noChangeShapeType="1"/>
          </p:cNvSpPr>
          <p:nvPr/>
        </p:nvSpPr>
        <p:spPr bwMode="auto">
          <a:xfrm rot="16200000" flipV="1">
            <a:off x="2825469" y="5389588"/>
            <a:ext cx="474662" cy="63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6" name="Line 1299"/>
          <p:cNvSpPr>
            <a:spLocks noChangeShapeType="1"/>
          </p:cNvSpPr>
          <p:nvPr/>
        </p:nvSpPr>
        <p:spPr bwMode="auto">
          <a:xfrm rot="5400000" flipV="1">
            <a:off x="3019938" y="5579294"/>
            <a:ext cx="3175" cy="85725"/>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7" name="Line 1300"/>
          <p:cNvSpPr>
            <a:spLocks noChangeShapeType="1"/>
          </p:cNvSpPr>
          <p:nvPr/>
        </p:nvSpPr>
        <p:spPr bwMode="auto">
          <a:xfrm rot="16200000" flipH="1">
            <a:off x="3127887" y="5177657"/>
            <a:ext cx="193675" cy="762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8" name="Line 1301"/>
          <p:cNvSpPr>
            <a:spLocks noChangeShapeType="1"/>
          </p:cNvSpPr>
          <p:nvPr/>
        </p:nvSpPr>
        <p:spPr bwMode="auto">
          <a:xfrm>
            <a:off x="2386525" y="4836344"/>
            <a:ext cx="390525" cy="184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9" name="Line 1302"/>
          <p:cNvSpPr>
            <a:spLocks noChangeShapeType="1"/>
          </p:cNvSpPr>
          <p:nvPr/>
        </p:nvSpPr>
        <p:spPr bwMode="auto">
          <a:xfrm flipV="1">
            <a:off x="1765813" y="4823644"/>
            <a:ext cx="322262"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0" name="Line 1303"/>
          <p:cNvSpPr>
            <a:spLocks noChangeShapeType="1"/>
          </p:cNvSpPr>
          <p:nvPr/>
        </p:nvSpPr>
        <p:spPr bwMode="auto">
          <a:xfrm flipV="1">
            <a:off x="1808675" y="5115744"/>
            <a:ext cx="971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1" name="Line 1305"/>
          <p:cNvSpPr>
            <a:spLocks noChangeShapeType="1"/>
          </p:cNvSpPr>
          <p:nvPr/>
        </p:nvSpPr>
        <p:spPr bwMode="auto">
          <a:xfrm>
            <a:off x="1129225" y="4912544"/>
            <a:ext cx="233363" cy="95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2" name="Line 1306"/>
          <p:cNvSpPr>
            <a:spLocks noChangeShapeType="1"/>
          </p:cNvSpPr>
          <p:nvPr/>
        </p:nvSpPr>
        <p:spPr bwMode="auto">
          <a:xfrm flipV="1">
            <a:off x="870463" y="5149082"/>
            <a:ext cx="403225" cy="1000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3" name="Line 1309"/>
          <p:cNvSpPr>
            <a:spLocks noChangeShapeType="1"/>
          </p:cNvSpPr>
          <p:nvPr/>
        </p:nvSpPr>
        <p:spPr bwMode="auto">
          <a:xfrm flipH="1">
            <a:off x="1295913" y="5204644"/>
            <a:ext cx="177800" cy="203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4" name="Line 1310"/>
          <p:cNvSpPr>
            <a:spLocks noChangeShapeType="1"/>
          </p:cNvSpPr>
          <p:nvPr/>
        </p:nvSpPr>
        <p:spPr bwMode="auto">
          <a:xfrm flipH="1" flipV="1">
            <a:off x="1689613" y="5188769"/>
            <a:ext cx="1587" cy="22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5" name="Line 1311"/>
          <p:cNvSpPr>
            <a:spLocks noChangeShapeType="1"/>
          </p:cNvSpPr>
          <p:nvPr/>
        </p:nvSpPr>
        <p:spPr bwMode="auto">
          <a:xfrm>
            <a:off x="1772163" y="5191944"/>
            <a:ext cx="503237" cy="26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6" name="Line 1313"/>
          <p:cNvSpPr>
            <a:spLocks noChangeShapeType="1"/>
          </p:cNvSpPr>
          <p:nvPr/>
        </p:nvSpPr>
        <p:spPr bwMode="auto">
          <a:xfrm>
            <a:off x="1310200" y="3661594"/>
            <a:ext cx="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7" name="Line 1314"/>
          <p:cNvSpPr>
            <a:spLocks noChangeShapeType="1"/>
          </p:cNvSpPr>
          <p:nvPr/>
        </p:nvSpPr>
        <p:spPr bwMode="auto">
          <a:xfrm flipV="1">
            <a:off x="2605600" y="2631307"/>
            <a:ext cx="123825" cy="87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8" name="Line 1315"/>
          <p:cNvSpPr>
            <a:spLocks noChangeShapeType="1"/>
          </p:cNvSpPr>
          <p:nvPr/>
        </p:nvSpPr>
        <p:spPr bwMode="auto">
          <a:xfrm>
            <a:off x="2434150" y="2804344"/>
            <a:ext cx="0" cy="82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9" name="Line 1316"/>
          <p:cNvSpPr>
            <a:spLocks noChangeShapeType="1"/>
          </p:cNvSpPr>
          <p:nvPr/>
        </p:nvSpPr>
        <p:spPr bwMode="auto">
          <a:xfrm flipV="1">
            <a:off x="2605600" y="2701157"/>
            <a:ext cx="263525"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0" name="Line 1317"/>
          <p:cNvSpPr>
            <a:spLocks noChangeShapeType="1"/>
          </p:cNvSpPr>
          <p:nvPr/>
        </p:nvSpPr>
        <p:spPr bwMode="auto">
          <a:xfrm>
            <a:off x="2970725" y="2699569"/>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1" name="Line 1318"/>
          <p:cNvSpPr>
            <a:spLocks noChangeShapeType="1"/>
          </p:cNvSpPr>
          <p:nvPr/>
        </p:nvSpPr>
        <p:spPr bwMode="auto">
          <a:xfrm>
            <a:off x="2624650" y="3005957"/>
            <a:ext cx="1889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2" name="Line 1319"/>
          <p:cNvSpPr>
            <a:spLocks noChangeShapeType="1"/>
          </p:cNvSpPr>
          <p:nvPr/>
        </p:nvSpPr>
        <p:spPr bwMode="auto">
          <a:xfrm flipV="1">
            <a:off x="919675" y="3872732"/>
            <a:ext cx="16827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3" name="Line 1320"/>
          <p:cNvSpPr>
            <a:spLocks noChangeShapeType="1"/>
          </p:cNvSpPr>
          <p:nvPr/>
        </p:nvSpPr>
        <p:spPr bwMode="auto">
          <a:xfrm>
            <a:off x="3178688" y="2996432"/>
            <a:ext cx="177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4" name="Line 1321"/>
          <p:cNvSpPr>
            <a:spLocks noChangeShapeType="1"/>
          </p:cNvSpPr>
          <p:nvPr/>
        </p:nvSpPr>
        <p:spPr bwMode="auto">
          <a:xfrm flipH="1">
            <a:off x="2324613" y="3072632"/>
            <a:ext cx="98425" cy="704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5" name="Line 1322"/>
          <p:cNvSpPr>
            <a:spLocks noChangeShapeType="1"/>
          </p:cNvSpPr>
          <p:nvPr/>
        </p:nvSpPr>
        <p:spPr bwMode="auto">
          <a:xfrm flipH="1">
            <a:off x="2916750" y="3072632"/>
            <a:ext cx="111125" cy="727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6" name="Line 1323"/>
          <p:cNvSpPr>
            <a:spLocks noChangeShapeType="1"/>
          </p:cNvSpPr>
          <p:nvPr/>
        </p:nvSpPr>
        <p:spPr bwMode="auto">
          <a:xfrm flipV="1">
            <a:off x="2300800" y="4214044"/>
            <a:ext cx="227013" cy="436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277" name="Group 1324"/>
          <p:cNvGrpSpPr>
            <a:grpSpLocks/>
          </p:cNvGrpSpPr>
          <p:nvPr/>
        </p:nvGrpSpPr>
        <p:grpSpPr bwMode="auto">
          <a:xfrm flipH="1">
            <a:off x="803788" y="4672832"/>
            <a:ext cx="414337" cy="373062"/>
            <a:chOff x="2839" y="3501"/>
            <a:chExt cx="755" cy="803"/>
          </a:xfrm>
        </p:grpSpPr>
        <p:pic>
          <p:nvPicPr>
            <p:cNvPr id="1278"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9"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280" name="Group 1327"/>
          <p:cNvGrpSpPr>
            <a:grpSpLocks/>
          </p:cNvGrpSpPr>
          <p:nvPr/>
        </p:nvGrpSpPr>
        <p:grpSpPr bwMode="auto">
          <a:xfrm flipH="1">
            <a:off x="486288" y="5093519"/>
            <a:ext cx="482600" cy="406400"/>
            <a:chOff x="2839" y="3501"/>
            <a:chExt cx="755" cy="803"/>
          </a:xfrm>
        </p:grpSpPr>
        <p:pic>
          <p:nvPicPr>
            <p:cNvPr id="1281"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2"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283" name="Group 1330"/>
          <p:cNvGrpSpPr>
            <a:grpSpLocks/>
          </p:cNvGrpSpPr>
          <p:nvPr/>
        </p:nvGrpSpPr>
        <p:grpSpPr bwMode="auto">
          <a:xfrm flipH="1">
            <a:off x="964125" y="5395144"/>
            <a:ext cx="427038" cy="349250"/>
            <a:chOff x="2839" y="3501"/>
            <a:chExt cx="755" cy="803"/>
          </a:xfrm>
        </p:grpSpPr>
        <p:pic>
          <p:nvPicPr>
            <p:cNvPr id="1284"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5"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286" name="Group 1333"/>
          <p:cNvGrpSpPr>
            <a:grpSpLocks/>
          </p:cNvGrpSpPr>
          <p:nvPr/>
        </p:nvGrpSpPr>
        <p:grpSpPr bwMode="auto">
          <a:xfrm>
            <a:off x="1578488" y="5377682"/>
            <a:ext cx="427037" cy="350837"/>
            <a:chOff x="2839" y="3501"/>
            <a:chExt cx="755" cy="803"/>
          </a:xfrm>
        </p:grpSpPr>
        <p:pic>
          <p:nvPicPr>
            <p:cNvPr id="1287"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8"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pic>
        <p:nvPicPr>
          <p:cNvPr id="1289"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0525" y="1859782"/>
            <a:ext cx="8493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90" name="Group 1337"/>
          <p:cNvGrpSpPr>
            <a:grpSpLocks/>
          </p:cNvGrpSpPr>
          <p:nvPr/>
        </p:nvGrpSpPr>
        <p:grpSpPr bwMode="auto">
          <a:xfrm>
            <a:off x="641863" y="1685157"/>
            <a:ext cx="415925" cy="385762"/>
            <a:chOff x="2751" y="1851"/>
            <a:chExt cx="462" cy="478"/>
          </a:xfrm>
        </p:grpSpPr>
        <p:pic>
          <p:nvPicPr>
            <p:cNvPr id="1291"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2"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3" name="Group 1340"/>
          <p:cNvGrpSpPr>
            <a:grpSpLocks/>
          </p:cNvGrpSpPr>
          <p:nvPr/>
        </p:nvGrpSpPr>
        <p:grpSpPr bwMode="auto">
          <a:xfrm>
            <a:off x="2718313" y="2534469"/>
            <a:ext cx="390525" cy="169863"/>
            <a:chOff x="4650" y="1129"/>
            <a:chExt cx="246" cy="95"/>
          </a:xfrm>
        </p:grpSpPr>
        <p:sp>
          <p:nvSpPr>
            <p:cNvPr id="12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2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2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297" name="Group 1344"/>
            <p:cNvGrpSpPr>
              <a:grpSpLocks/>
            </p:cNvGrpSpPr>
            <p:nvPr/>
          </p:nvGrpSpPr>
          <p:grpSpPr bwMode="auto">
            <a:xfrm>
              <a:off x="4699" y="1145"/>
              <a:ext cx="138" cy="29"/>
              <a:chOff x="2468" y="1332"/>
              <a:chExt cx="310" cy="60"/>
            </a:xfrm>
          </p:grpSpPr>
          <p:sp>
            <p:nvSpPr>
              <p:cNvPr id="1300"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01"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298" name="Line 1347"/>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99" name="Line 1348"/>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02" name="Group 1349"/>
          <p:cNvGrpSpPr>
            <a:grpSpLocks/>
          </p:cNvGrpSpPr>
          <p:nvPr/>
        </p:nvGrpSpPr>
        <p:grpSpPr bwMode="auto">
          <a:xfrm>
            <a:off x="2791338" y="2896419"/>
            <a:ext cx="390525" cy="176213"/>
            <a:chOff x="4650" y="1129"/>
            <a:chExt cx="246" cy="95"/>
          </a:xfrm>
        </p:grpSpPr>
        <p:sp>
          <p:nvSpPr>
            <p:cNvPr id="1303"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04"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05"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06" name="Group 1353"/>
            <p:cNvGrpSpPr>
              <a:grpSpLocks/>
            </p:cNvGrpSpPr>
            <p:nvPr/>
          </p:nvGrpSpPr>
          <p:grpSpPr bwMode="auto">
            <a:xfrm>
              <a:off x="4699" y="1145"/>
              <a:ext cx="138" cy="29"/>
              <a:chOff x="2468" y="1332"/>
              <a:chExt cx="310" cy="60"/>
            </a:xfrm>
          </p:grpSpPr>
          <p:sp>
            <p:nvSpPr>
              <p:cNvPr id="1309"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0"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07" name="Line 1356"/>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08" name="Line 1357"/>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11" name="Group 1358"/>
          <p:cNvGrpSpPr>
            <a:grpSpLocks/>
          </p:cNvGrpSpPr>
          <p:nvPr/>
        </p:nvGrpSpPr>
        <p:grpSpPr bwMode="auto">
          <a:xfrm>
            <a:off x="2232538" y="2632894"/>
            <a:ext cx="390525" cy="169863"/>
            <a:chOff x="4650" y="1129"/>
            <a:chExt cx="246" cy="95"/>
          </a:xfrm>
        </p:grpSpPr>
        <p:sp>
          <p:nvSpPr>
            <p:cNvPr id="1312"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13"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14"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15" name="Group 1362"/>
            <p:cNvGrpSpPr>
              <a:grpSpLocks/>
            </p:cNvGrpSpPr>
            <p:nvPr/>
          </p:nvGrpSpPr>
          <p:grpSpPr bwMode="auto">
            <a:xfrm>
              <a:off x="4699" y="1145"/>
              <a:ext cx="138" cy="29"/>
              <a:chOff x="2468" y="1332"/>
              <a:chExt cx="310" cy="60"/>
            </a:xfrm>
          </p:grpSpPr>
          <p:sp>
            <p:nvSpPr>
              <p:cNvPr id="1318"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9"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16" name="Line 1365"/>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7" name="Line 1366"/>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20" name="Group 1367"/>
          <p:cNvGrpSpPr>
            <a:grpSpLocks/>
          </p:cNvGrpSpPr>
          <p:nvPr/>
        </p:nvGrpSpPr>
        <p:grpSpPr bwMode="auto">
          <a:xfrm>
            <a:off x="2243650" y="2896419"/>
            <a:ext cx="390525" cy="169863"/>
            <a:chOff x="4650" y="1129"/>
            <a:chExt cx="246" cy="95"/>
          </a:xfrm>
        </p:grpSpPr>
        <p:sp>
          <p:nvSpPr>
            <p:cNvPr id="132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2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2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24" name="Group 1371"/>
            <p:cNvGrpSpPr>
              <a:grpSpLocks/>
            </p:cNvGrpSpPr>
            <p:nvPr/>
          </p:nvGrpSpPr>
          <p:grpSpPr bwMode="auto">
            <a:xfrm>
              <a:off x="4699" y="1145"/>
              <a:ext cx="138" cy="29"/>
              <a:chOff x="2468" y="1332"/>
              <a:chExt cx="310" cy="60"/>
            </a:xfrm>
          </p:grpSpPr>
          <p:sp>
            <p:nvSpPr>
              <p:cNvPr id="1327"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8"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25" name="Line 1374"/>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6" name="Line 1375"/>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29" name="Line 1376"/>
          <p:cNvSpPr>
            <a:spLocks noChangeShapeType="1"/>
          </p:cNvSpPr>
          <p:nvPr/>
        </p:nvSpPr>
        <p:spPr bwMode="auto">
          <a:xfrm>
            <a:off x="3373950" y="2994844"/>
            <a:ext cx="177800" cy="0"/>
          </a:xfrm>
          <a:prstGeom prst="line">
            <a:avLst/>
          </a:prstGeom>
          <a:noFill/>
          <a:ln w="9525">
            <a:solidFill>
              <a:srgbClr val="80808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330" name="Group 1377"/>
          <p:cNvGrpSpPr>
            <a:grpSpLocks/>
          </p:cNvGrpSpPr>
          <p:nvPr/>
        </p:nvGrpSpPr>
        <p:grpSpPr bwMode="auto">
          <a:xfrm>
            <a:off x="2429388" y="4050532"/>
            <a:ext cx="485775" cy="203200"/>
            <a:chOff x="4650" y="1129"/>
            <a:chExt cx="246" cy="95"/>
          </a:xfrm>
        </p:grpSpPr>
        <p:sp>
          <p:nvSpPr>
            <p:cNvPr id="133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3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3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34" name="Group 1381"/>
            <p:cNvGrpSpPr>
              <a:grpSpLocks/>
            </p:cNvGrpSpPr>
            <p:nvPr/>
          </p:nvGrpSpPr>
          <p:grpSpPr bwMode="auto">
            <a:xfrm>
              <a:off x="4699" y="1145"/>
              <a:ext cx="138" cy="29"/>
              <a:chOff x="2468" y="1332"/>
              <a:chExt cx="310" cy="60"/>
            </a:xfrm>
          </p:grpSpPr>
          <p:sp>
            <p:nvSpPr>
              <p:cNvPr id="1337"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8"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35" name="Line 1384"/>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6" name="Line 1385"/>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39" name="Group 1386"/>
          <p:cNvGrpSpPr>
            <a:grpSpLocks/>
          </p:cNvGrpSpPr>
          <p:nvPr/>
        </p:nvGrpSpPr>
        <p:grpSpPr bwMode="auto">
          <a:xfrm>
            <a:off x="2110300" y="3769544"/>
            <a:ext cx="485775" cy="203200"/>
            <a:chOff x="4650" y="1129"/>
            <a:chExt cx="246" cy="95"/>
          </a:xfrm>
        </p:grpSpPr>
        <p:sp>
          <p:nvSpPr>
            <p:cNvPr id="1340"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41"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42"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43" name="Group 1390"/>
            <p:cNvGrpSpPr>
              <a:grpSpLocks/>
            </p:cNvGrpSpPr>
            <p:nvPr/>
          </p:nvGrpSpPr>
          <p:grpSpPr bwMode="auto">
            <a:xfrm>
              <a:off x="4699" y="1145"/>
              <a:ext cx="138" cy="29"/>
              <a:chOff x="2468" y="1332"/>
              <a:chExt cx="310" cy="60"/>
            </a:xfrm>
          </p:grpSpPr>
          <p:sp>
            <p:nvSpPr>
              <p:cNvPr id="1346"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47"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44" name="Line 1393"/>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45" name="Line 1394"/>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48" name="Group 1395"/>
          <p:cNvGrpSpPr>
            <a:grpSpLocks/>
          </p:cNvGrpSpPr>
          <p:nvPr/>
        </p:nvGrpSpPr>
        <p:grpSpPr bwMode="auto">
          <a:xfrm>
            <a:off x="2772288" y="3782244"/>
            <a:ext cx="485775" cy="203200"/>
            <a:chOff x="4650" y="1129"/>
            <a:chExt cx="246" cy="95"/>
          </a:xfrm>
        </p:grpSpPr>
        <p:sp>
          <p:nvSpPr>
            <p:cNvPr id="1349"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50"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51"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52" name="Group 1399"/>
            <p:cNvGrpSpPr>
              <a:grpSpLocks/>
            </p:cNvGrpSpPr>
            <p:nvPr/>
          </p:nvGrpSpPr>
          <p:grpSpPr bwMode="auto">
            <a:xfrm>
              <a:off x="4699" y="1145"/>
              <a:ext cx="138" cy="29"/>
              <a:chOff x="2468" y="1332"/>
              <a:chExt cx="310" cy="60"/>
            </a:xfrm>
          </p:grpSpPr>
          <p:sp>
            <p:nvSpPr>
              <p:cNvPr id="1355"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56"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53" name="Line 1402"/>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54" name="Line 1403"/>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57" name="Group 1404"/>
          <p:cNvGrpSpPr>
            <a:grpSpLocks/>
          </p:cNvGrpSpPr>
          <p:nvPr/>
        </p:nvGrpSpPr>
        <p:grpSpPr bwMode="auto">
          <a:xfrm>
            <a:off x="1991238" y="4644257"/>
            <a:ext cx="619125" cy="242887"/>
            <a:chOff x="4650" y="1129"/>
            <a:chExt cx="246" cy="95"/>
          </a:xfrm>
        </p:grpSpPr>
        <p:sp>
          <p:nvSpPr>
            <p:cNvPr id="1358"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59"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60"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61" name="Group 1408"/>
            <p:cNvGrpSpPr>
              <a:grpSpLocks/>
            </p:cNvGrpSpPr>
            <p:nvPr/>
          </p:nvGrpSpPr>
          <p:grpSpPr bwMode="auto">
            <a:xfrm>
              <a:off x="4699" y="1145"/>
              <a:ext cx="138" cy="29"/>
              <a:chOff x="2468" y="1332"/>
              <a:chExt cx="310" cy="60"/>
            </a:xfrm>
          </p:grpSpPr>
          <p:sp>
            <p:nvSpPr>
              <p:cNvPr id="1364"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65"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62" name="Line 1411"/>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63" name="Line 1412"/>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66" name="Group 1413"/>
          <p:cNvGrpSpPr>
            <a:grpSpLocks/>
          </p:cNvGrpSpPr>
          <p:nvPr/>
        </p:nvGrpSpPr>
        <p:grpSpPr bwMode="auto">
          <a:xfrm>
            <a:off x="2624650" y="4942707"/>
            <a:ext cx="619125" cy="242887"/>
            <a:chOff x="4650" y="1129"/>
            <a:chExt cx="246" cy="95"/>
          </a:xfrm>
        </p:grpSpPr>
        <p:sp>
          <p:nvSpPr>
            <p:cNvPr id="1367"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68"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69"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70" name="Group 1417"/>
            <p:cNvGrpSpPr>
              <a:grpSpLocks/>
            </p:cNvGrpSpPr>
            <p:nvPr/>
          </p:nvGrpSpPr>
          <p:grpSpPr bwMode="auto">
            <a:xfrm>
              <a:off x="4699" y="1145"/>
              <a:ext cx="138" cy="29"/>
              <a:chOff x="2468" y="1332"/>
              <a:chExt cx="310" cy="60"/>
            </a:xfrm>
          </p:grpSpPr>
          <p:sp>
            <p:nvSpPr>
              <p:cNvPr id="1373"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74"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71" name="Line 1420"/>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72" name="Line 1421"/>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75" name="Group 1422"/>
          <p:cNvGrpSpPr>
            <a:grpSpLocks/>
          </p:cNvGrpSpPr>
          <p:nvPr/>
        </p:nvGrpSpPr>
        <p:grpSpPr bwMode="auto">
          <a:xfrm>
            <a:off x="1275275" y="4987157"/>
            <a:ext cx="619125" cy="242887"/>
            <a:chOff x="4650" y="1129"/>
            <a:chExt cx="246" cy="95"/>
          </a:xfrm>
        </p:grpSpPr>
        <p:sp>
          <p:nvSpPr>
            <p:cNvPr id="1376"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77"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78"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79" name="Group 1426"/>
            <p:cNvGrpSpPr>
              <a:grpSpLocks/>
            </p:cNvGrpSpPr>
            <p:nvPr/>
          </p:nvGrpSpPr>
          <p:grpSpPr bwMode="auto">
            <a:xfrm>
              <a:off x="4699" y="1145"/>
              <a:ext cx="138" cy="29"/>
              <a:chOff x="2468" y="1332"/>
              <a:chExt cx="310" cy="60"/>
            </a:xfrm>
          </p:grpSpPr>
          <p:sp>
            <p:nvSpPr>
              <p:cNvPr id="1382"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3"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80" name="Line 1429"/>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1" name="Line 1430"/>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84" name="Group 1431"/>
          <p:cNvGrpSpPr>
            <a:grpSpLocks/>
          </p:cNvGrpSpPr>
          <p:nvPr/>
        </p:nvGrpSpPr>
        <p:grpSpPr bwMode="auto">
          <a:xfrm>
            <a:off x="1081600" y="3779069"/>
            <a:ext cx="390525" cy="169863"/>
            <a:chOff x="4650" y="1129"/>
            <a:chExt cx="246" cy="95"/>
          </a:xfrm>
        </p:grpSpPr>
        <p:sp>
          <p:nvSpPr>
            <p:cNvPr id="1385"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86"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87"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88" name="Group 1435"/>
            <p:cNvGrpSpPr>
              <a:grpSpLocks/>
            </p:cNvGrpSpPr>
            <p:nvPr/>
          </p:nvGrpSpPr>
          <p:grpSpPr bwMode="auto">
            <a:xfrm>
              <a:off x="4699" y="1145"/>
              <a:ext cx="138" cy="29"/>
              <a:chOff x="2468" y="1332"/>
              <a:chExt cx="310" cy="60"/>
            </a:xfrm>
          </p:grpSpPr>
          <p:sp>
            <p:nvSpPr>
              <p:cNvPr id="1391"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92"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89" name="Line 1438"/>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90" name="Line 1439"/>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93" name="Group 1440"/>
          <p:cNvGrpSpPr>
            <a:grpSpLocks/>
          </p:cNvGrpSpPr>
          <p:nvPr/>
        </p:nvGrpSpPr>
        <p:grpSpPr bwMode="auto">
          <a:xfrm>
            <a:off x="1381638" y="2626544"/>
            <a:ext cx="390525" cy="169863"/>
            <a:chOff x="4650" y="1129"/>
            <a:chExt cx="246" cy="95"/>
          </a:xfrm>
        </p:grpSpPr>
        <p:sp>
          <p:nvSpPr>
            <p:cNvPr id="13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13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grpSp>
          <p:nvGrpSpPr>
            <p:cNvPr id="1397" name="Group 1444"/>
            <p:cNvGrpSpPr>
              <a:grpSpLocks/>
            </p:cNvGrpSpPr>
            <p:nvPr/>
          </p:nvGrpSpPr>
          <p:grpSpPr bwMode="auto">
            <a:xfrm>
              <a:off x="4699" y="1145"/>
              <a:ext cx="138" cy="29"/>
              <a:chOff x="2468" y="1332"/>
              <a:chExt cx="310" cy="60"/>
            </a:xfrm>
          </p:grpSpPr>
          <p:sp>
            <p:nvSpPr>
              <p:cNvPr id="1400"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01"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98" name="Line 1447"/>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99" name="Line 1448"/>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02" name="Group 1449"/>
          <p:cNvGrpSpPr>
            <a:grpSpLocks/>
          </p:cNvGrpSpPr>
          <p:nvPr/>
        </p:nvGrpSpPr>
        <p:grpSpPr bwMode="auto">
          <a:xfrm>
            <a:off x="640275" y="3639369"/>
            <a:ext cx="506413" cy="352425"/>
            <a:chOff x="2967" y="478"/>
            <a:chExt cx="788" cy="625"/>
          </a:xfrm>
        </p:grpSpPr>
        <p:pic>
          <p:nvPicPr>
            <p:cNvPr id="1403"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4"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5" name="Group 1452"/>
          <p:cNvGrpSpPr>
            <a:grpSpLocks/>
          </p:cNvGrpSpPr>
          <p:nvPr/>
        </p:nvGrpSpPr>
        <p:grpSpPr bwMode="auto">
          <a:xfrm>
            <a:off x="2161100" y="5142732"/>
            <a:ext cx="563563" cy="420687"/>
            <a:chOff x="2967" y="478"/>
            <a:chExt cx="788" cy="625"/>
          </a:xfrm>
        </p:grpSpPr>
        <p:pic>
          <p:nvPicPr>
            <p:cNvPr id="1406"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7"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8" name="Group 1455"/>
          <p:cNvGrpSpPr>
            <a:grpSpLocks/>
          </p:cNvGrpSpPr>
          <p:nvPr/>
        </p:nvGrpSpPr>
        <p:grpSpPr bwMode="auto">
          <a:xfrm>
            <a:off x="1089538" y="1983607"/>
            <a:ext cx="457200" cy="631825"/>
            <a:chOff x="742" y="2409"/>
            <a:chExt cx="576" cy="881"/>
          </a:xfrm>
        </p:grpSpPr>
        <p:grpSp>
          <p:nvGrpSpPr>
            <p:cNvPr id="1409" name="Group 1456"/>
            <p:cNvGrpSpPr>
              <a:grpSpLocks/>
            </p:cNvGrpSpPr>
            <p:nvPr/>
          </p:nvGrpSpPr>
          <p:grpSpPr bwMode="auto">
            <a:xfrm>
              <a:off x="832" y="2643"/>
              <a:ext cx="376" cy="647"/>
              <a:chOff x="3130" y="3288"/>
              <a:chExt cx="410" cy="742"/>
            </a:xfrm>
          </p:grpSpPr>
          <p:sp>
            <p:nvSpPr>
              <p:cNvPr id="1412" name="Line 270"/>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3" name="Line 271"/>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4" name="Line 272"/>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5" name="Line 273"/>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6" name="Line 274"/>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7" name="Line 275"/>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8" name="Line 276"/>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9" name="Line 277"/>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0" name="Line 278"/>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1" name="Line 279"/>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2" name="Line 280"/>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3" name="Line 281"/>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4" name="Line 282"/>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5" name="Line 283"/>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6" name="Line 284"/>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pic>
          <p:nvPicPr>
            <p:cNvPr id="1410"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1" name="Oval 1473"/>
            <p:cNvSpPr>
              <a:spLocks noChangeArrowheads="1"/>
            </p:cNvSpPr>
            <p:nvPr/>
          </p:nvSpPr>
          <p:spPr bwMode="auto">
            <a:xfrm>
              <a:off x="986" y="2597"/>
              <a:ext cx="66" cy="69"/>
            </a:xfrm>
            <a:prstGeom prst="ellipse">
              <a:avLst/>
            </a:prstGeom>
            <a:solidFill>
              <a:srgbClr val="000000"/>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27" name="Group 1474"/>
          <p:cNvGrpSpPr>
            <a:grpSpLocks/>
          </p:cNvGrpSpPr>
          <p:nvPr/>
        </p:nvGrpSpPr>
        <p:grpSpPr bwMode="auto">
          <a:xfrm>
            <a:off x="3269175" y="5141144"/>
            <a:ext cx="227013" cy="481013"/>
            <a:chOff x="4140" y="429"/>
            <a:chExt cx="1425" cy="2396"/>
          </a:xfrm>
        </p:grpSpPr>
        <p:sp>
          <p:nvSpPr>
            <p:cNvPr id="1428" name="Freeform 1475"/>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9"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0" name="Freeform 1477"/>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1" name="Freeform 1478"/>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2" name="Rectangle 1479"/>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33" name="Group 1480"/>
            <p:cNvGrpSpPr>
              <a:grpSpLocks/>
            </p:cNvGrpSpPr>
            <p:nvPr/>
          </p:nvGrpSpPr>
          <p:grpSpPr bwMode="auto">
            <a:xfrm>
              <a:off x="4749" y="668"/>
              <a:ext cx="581" cy="145"/>
              <a:chOff x="614" y="2568"/>
              <a:chExt cx="725" cy="139"/>
            </a:xfrm>
          </p:grpSpPr>
          <p:sp>
            <p:nvSpPr>
              <p:cNvPr id="1458" name="AutoShape 1481"/>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9"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34" name="Rectangle 1483"/>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35" name="Group 1484"/>
            <p:cNvGrpSpPr>
              <a:grpSpLocks/>
            </p:cNvGrpSpPr>
            <p:nvPr/>
          </p:nvGrpSpPr>
          <p:grpSpPr bwMode="auto">
            <a:xfrm>
              <a:off x="4747" y="994"/>
              <a:ext cx="581" cy="134"/>
              <a:chOff x="614" y="2568"/>
              <a:chExt cx="725" cy="139"/>
            </a:xfrm>
          </p:grpSpPr>
          <p:sp>
            <p:nvSpPr>
              <p:cNvPr id="1456" name="AutoShape 1485"/>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7"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36" name="Rectangle 1487"/>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7" name="Rectangle 1488"/>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38" name="Group 1489"/>
            <p:cNvGrpSpPr>
              <a:grpSpLocks/>
            </p:cNvGrpSpPr>
            <p:nvPr/>
          </p:nvGrpSpPr>
          <p:grpSpPr bwMode="auto">
            <a:xfrm>
              <a:off x="4735" y="1627"/>
              <a:ext cx="582" cy="151"/>
              <a:chOff x="614" y="2568"/>
              <a:chExt cx="725" cy="139"/>
            </a:xfrm>
          </p:grpSpPr>
          <p:sp>
            <p:nvSpPr>
              <p:cNvPr id="1454" name="AutoShape 1490"/>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5"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39" name="Freeform 1492"/>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40" name="Group 1493"/>
            <p:cNvGrpSpPr>
              <a:grpSpLocks/>
            </p:cNvGrpSpPr>
            <p:nvPr/>
          </p:nvGrpSpPr>
          <p:grpSpPr bwMode="auto">
            <a:xfrm>
              <a:off x="4739" y="1327"/>
              <a:ext cx="582" cy="139"/>
              <a:chOff x="614" y="2568"/>
              <a:chExt cx="725" cy="139"/>
            </a:xfrm>
          </p:grpSpPr>
          <p:sp>
            <p:nvSpPr>
              <p:cNvPr id="1452" name="AutoShape 1494"/>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3"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41"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2" name="Freeform 1497"/>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3" name="Freeform 1498"/>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4" name="Oval 149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5" name="Freeform 1500"/>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6"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7" name="AutoShape 1502"/>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8" name="Oval 150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9" name="Oval 150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FF0000"/>
                </a:solidFill>
                <a:effectLst/>
                <a:uLnTx/>
                <a:uFillTx/>
                <a:latin typeface="Arial" charset="0"/>
                <a:ea typeface="ＭＳ Ｐゴシック" charset="-128"/>
              </a:endParaRPr>
            </a:p>
          </p:txBody>
        </p:sp>
        <p:sp>
          <p:nvSpPr>
            <p:cNvPr id="1450" name="Oval 150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1" name="Rectangle 1506"/>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60" name="Group 1507"/>
          <p:cNvGrpSpPr>
            <a:grpSpLocks/>
          </p:cNvGrpSpPr>
          <p:nvPr/>
        </p:nvGrpSpPr>
        <p:grpSpPr bwMode="auto">
          <a:xfrm>
            <a:off x="2953263" y="5442769"/>
            <a:ext cx="227012" cy="481013"/>
            <a:chOff x="4140" y="429"/>
            <a:chExt cx="1425" cy="2396"/>
          </a:xfrm>
        </p:grpSpPr>
        <p:sp>
          <p:nvSpPr>
            <p:cNvPr id="1461" name="Freeform 1508"/>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2"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3" name="Freeform 1510"/>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4" name="Freeform 1511"/>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5" name="Rectangle 1512"/>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66" name="Group 1513"/>
            <p:cNvGrpSpPr>
              <a:grpSpLocks/>
            </p:cNvGrpSpPr>
            <p:nvPr/>
          </p:nvGrpSpPr>
          <p:grpSpPr bwMode="auto">
            <a:xfrm>
              <a:off x="4749" y="668"/>
              <a:ext cx="581" cy="145"/>
              <a:chOff x="614" y="2568"/>
              <a:chExt cx="725" cy="139"/>
            </a:xfrm>
          </p:grpSpPr>
          <p:sp>
            <p:nvSpPr>
              <p:cNvPr id="1491" name="AutoShape 1514"/>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92"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67" name="Rectangle 1516"/>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68" name="Group 1517"/>
            <p:cNvGrpSpPr>
              <a:grpSpLocks/>
            </p:cNvGrpSpPr>
            <p:nvPr/>
          </p:nvGrpSpPr>
          <p:grpSpPr bwMode="auto">
            <a:xfrm>
              <a:off x="4747" y="994"/>
              <a:ext cx="581" cy="134"/>
              <a:chOff x="614" y="2568"/>
              <a:chExt cx="725" cy="139"/>
            </a:xfrm>
          </p:grpSpPr>
          <p:sp>
            <p:nvSpPr>
              <p:cNvPr id="1489" name="AutoShape 1518"/>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90"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69" name="Rectangle 1520"/>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0" name="Rectangle 1521"/>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71" name="Group 1522"/>
            <p:cNvGrpSpPr>
              <a:grpSpLocks/>
            </p:cNvGrpSpPr>
            <p:nvPr/>
          </p:nvGrpSpPr>
          <p:grpSpPr bwMode="auto">
            <a:xfrm>
              <a:off x="4735" y="1627"/>
              <a:ext cx="582" cy="151"/>
              <a:chOff x="614" y="2568"/>
              <a:chExt cx="725" cy="139"/>
            </a:xfrm>
          </p:grpSpPr>
          <p:sp>
            <p:nvSpPr>
              <p:cNvPr id="1487" name="AutoShape 1523"/>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8"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72" name="Freeform 1525"/>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73" name="Group 1526"/>
            <p:cNvGrpSpPr>
              <a:grpSpLocks/>
            </p:cNvGrpSpPr>
            <p:nvPr/>
          </p:nvGrpSpPr>
          <p:grpSpPr bwMode="auto">
            <a:xfrm>
              <a:off x="4739" y="1327"/>
              <a:ext cx="582" cy="139"/>
              <a:chOff x="614" y="2568"/>
              <a:chExt cx="725" cy="139"/>
            </a:xfrm>
          </p:grpSpPr>
          <p:sp>
            <p:nvSpPr>
              <p:cNvPr id="1485" name="AutoShape 1527"/>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6"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74"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5" name="Freeform 1530"/>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6" name="Freeform 1531"/>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7"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8" name="Freeform 1533"/>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9"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0" name="AutoShape 1535"/>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1"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2"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FF0000"/>
                </a:solidFill>
                <a:effectLst/>
                <a:uLnTx/>
                <a:uFillTx/>
                <a:latin typeface="Arial" charset="0"/>
                <a:ea typeface="ＭＳ Ｐゴシック" charset="-128"/>
              </a:endParaRPr>
            </a:p>
          </p:txBody>
        </p:sp>
        <p:sp>
          <p:nvSpPr>
            <p:cNvPr id="1483"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4" name="Rectangle 1539"/>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93" name="Group 1540"/>
          <p:cNvGrpSpPr>
            <a:grpSpLocks/>
          </p:cNvGrpSpPr>
          <p:nvPr/>
        </p:nvGrpSpPr>
        <p:grpSpPr bwMode="auto">
          <a:xfrm>
            <a:off x="330713" y="2182044"/>
            <a:ext cx="534987" cy="407988"/>
            <a:chOff x="877" y="1008"/>
            <a:chExt cx="2747" cy="2591"/>
          </a:xfrm>
        </p:grpSpPr>
        <p:pic>
          <p:nvPicPr>
            <p:cNvPr id="1494"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6" name="Freeform 1543"/>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1497"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8" name="Freeform 1545"/>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99" name="Freeform 1546"/>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0" name="Freeform 1547"/>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1" name="Freeform 1548"/>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2" name="Freeform 1549"/>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3" name="Freeform 1550"/>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04" name="Group 1551"/>
            <p:cNvGrpSpPr>
              <a:grpSpLocks/>
            </p:cNvGrpSpPr>
            <p:nvPr/>
          </p:nvGrpSpPr>
          <p:grpSpPr bwMode="auto">
            <a:xfrm>
              <a:off x="1709" y="3008"/>
              <a:ext cx="507" cy="234"/>
              <a:chOff x="1740" y="2642"/>
              <a:chExt cx="752" cy="327"/>
            </a:xfrm>
          </p:grpSpPr>
          <p:sp>
            <p:nvSpPr>
              <p:cNvPr id="1511"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2"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3"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4"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5"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6"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05" name="Freeform 1558"/>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6" name="Freeform 1559"/>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7" name="Freeform 1560"/>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8" name="Freeform 1561"/>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9" name="Freeform 1562"/>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10"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17" name="Group 1564"/>
          <p:cNvGrpSpPr>
            <a:grpSpLocks/>
          </p:cNvGrpSpPr>
          <p:nvPr/>
        </p:nvGrpSpPr>
        <p:grpSpPr bwMode="auto">
          <a:xfrm>
            <a:off x="1900750" y="5625332"/>
            <a:ext cx="474663" cy="407987"/>
            <a:chOff x="877" y="1008"/>
            <a:chExt cx="2747" cy="2591"/>
          </a:xfrm>
        </p:grpSpPr>
        <p:pic>
          <p:nvPicPr>
            <p:cNvPr id="1518"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9"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0" name="Freeform 1567"/>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1521"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2" name="Freeform 1569"/>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3" name="Freeform 1570"/>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4" name="Freeform 1571"/>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5" name="Freeform 1572"/>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6" name="Freeform 1573"/>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7" name="Freeform 1574"/>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28" name="Group 1575"/>
            <p:cNvGrpSpPr>
              <a:grpSpLocks/>
            </p:cNvGrpSpPr>
            <p:nvPr/>
          </p:nvGrpSpPr>
          <p:grpSpPr bwMode="auto">
            <a:xfrm>
              <a:off x="1709" y="3008"/>
              <a:ext cx="507" cy="234"/>
              <a:chOff x="1740" y="2642"/>
              <a:chExt cx="752" cy="327"/>
            </a:xfrm>
          </p:grpSpPr>
          <p:sp>
            <p:nvSpPr>
              <p:cNvPr id="1535"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6"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7"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8"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9"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0"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29" name="Freeform 1582"/>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0" name="Freeform 1583"/>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1" name="Freeform 1584"/>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2" name="Freeform 1585"/>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3" name="Freeform 1586"/>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34"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41" name="Group 1588"/>
          <p:cNvGrpSpPr>
            <a:grpSpLocks/>
          </p:cNvGrpSpPr>
          <p:nvPr/>
        </p:nvGrpSpPr>
        <p:grpSpPr bwMode="auto">
          <a:xfrm>
            <a:off x="589475" y="3180582"/>
            <a:ext cx="444500" cy="407987"/>
            <a:chOff x="877" y="1008"/>
            <a:chExt cx="2747" cy="2591"/>
          </a:xfrm>
        </p:grpSpPr>
        <p:pic>
          <p:nvPicPr>
            <p:cNvPr id="1542"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 name="Freeform 1591"/>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1545"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 name="Freeform 1593"/>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7" name="Freeform 1594"/>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8" name="Freeform 1595"/>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9" name="Freeform 1596"/>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0" name="Freeform 1597"/>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1" name="Freeform 1598"/>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52" name="Group 1599"/>
            <p:cNvGrpSpPr>
              <a:grpSpLocks/>
            </p:cNvGrpSpPr>
            <p:nvPr/>
          </p:nvGrpSpPr>
          <p:grpSpPr bwMode="auto">
            <a:xfrm>
              <a:off x="1709" y="3008"/>
              <a:ext cx="507" cy="234"/>
              <a:chOff x="1740" y="2642"/>
              <a:chExt cx="752" cy="327"/>
            </a:xfrm>
          </p:grpSpPr>
          <p:sp>
            <p:nvSpPr>
              <p:cNvPr id="1559"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0"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1"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2"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3"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4"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53" name="Freeform 1606"/>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4" name="Freeform 1607"/>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5" name="Freeform 1608"/>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6" name="Freeform 1609"/>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7" name="Freeform 1610"/>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8"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65" name="Group 1612"/>
          <p:cNvGrpSpPr>
            <a:grpSpLocks/>
          </p:cNvGrpSpPr>
          <p:nvPr/>
        </p:nvGrpSpPr>
        <p:grpSpPr bwMode="auto">
          <a:xfrm flipH="1">
            <a:off x="968888" y="3361557"/>
            <a:ext cx="414337" cy="373062"/>
            <a:chOff x="2839" y="3501"/>
            <a:chExt cx="755" cy="803"/>
          </a:xfrm>
        </p:grpSpPr>
        <p:pic>
          <p:nvPicPr>
            <p:cNvPr id="1566"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7"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68" name="Group 1615"/>
          <p:cNvGrpSpPr>
            <a:grpSpLocks/>
          </p:cNvGrpSpPr>
          <p:nvPr/>
        </p:nvGrpSpPr>
        <p:grpSpPr bwMode="auto">
          <a:xfrm>
            <a:off x="2335725" y="5561832"/>
            <a:ext cx="474663" cy="407987"/>
            <a:chOff x="877" y="1008"/>
            <a:chExt cx="2747" cy="2591"/>
          </a:xfrm>
        </p:grpSpPr>
        <p:pic>
          <p:nvPicPr>
            <p:cNvPr id="1569"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0"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1618"/>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1572"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1620"/>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4" name="Freeform 1621"/>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5" name="Freeform 1622"/>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6" name="Freeform 1623"/>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7" name="Freeform 1624"/>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8" name="Freeform 1625"/>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79" name="Group 1626"/>
            <p:cNvGrpSpPr>
              <a:grpSpLocks/>
            </p:cNvGrpSpPr>
            <p:nvPr/>
          </p:nvGrpSpPr>
          <p:grpSpPr bwMode="auto">
            <a:xfrm>
              <a:off x="1709" y="3008"/>
              <a:ext cx="507" cy="234"/>
              <a:chOff x="1740" y="2642"/>
              <a:chExt cx="752" cy="327"/>
            </a:xfrm>
          </p:grpSpPr>
          <p:sp>
            <p:nvSpPr>
              <p:cNvPr id="1586"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7"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8"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9"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0"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1"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80" name="Freeform 1633"/>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1" name="Freeform 1634"/>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2" name="Freeform 1635"/>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3" name="Freeform 1636"/>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4" name="Freeform 1637"/>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5"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92" name="Group 1046"/>
          <p:cNvGrpSpPr>
            <a:grpSpLocks/>
          </p:cNvGrpSpPr>
          <p:nvPr/>
        </p:nvGrpSpPr>
        <p:grpSpPr bwMode="auto">
          <a:xfrm>
            <a:off x="684725" y="1291457"/>
            <a:ext cx="1047750" cy="996950"/>
            <a:chOff x="3402" y="719"/>
            <a:chExt cx="660" cy="628"/>
          </a:xfrm>
        </p:grpSpPr>
        <p:sp>
          <p:nvSpPr>
            <p:cNvPr id="1593"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94" name="Group 310"/>
            <p:cNvGrpSpPr>
              <a:grpSpLocks/>
            </p:cNvGrpSpPr>
            <p:nvPr/>
          </p:nvGrpSpPr>
          <p:grpSpPr bwMode="auto">
            <a:xfrm>
              <a:off x="3549" y="719"/>
              <a:ext cx="513" cy="547"/>
              <a:chOff x="2956" y="969"/>
              <a:chExt cx="513" cy="547"/>
            </a:xfrm>
          </p:grpSpPr>
          <p:sp>
            <p:nvSpPr>
              <p:cNvPr id="1595" name="Rectangle 311"/>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6" name="Rectangle 312"/>
              <p:cNvSpPr>
                <a:spLocks noChangeArrowheads="1"/>
              </p:cNvSpPr>
              <p:nvPr/>
            </p:nvSpPr>
            <p:spPr bwMode="auto">
              <a:xfrm>
                <a:off x="2997" y="984"/>
                <a:ext cx="435" cy="504"/>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7" name="Rectangle 313"/>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8" name="Text Box 3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9" name="Line 315"/>
              <p:cNvSpPr>
                <a:spLocks noChangeShapeType="1"/>
              </p:cNvSpPr>
              <p:nvPr/>
            </p:nvSpPr>
            <p:spPr bwMode="auto">
              <a:xfrm>
                <a:off x="2997" y="119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0" name="Line 316"/>
              <p:cNvSpPr>
                <a:spLocks noChangeShapeType="1"/>
              </p:cNvSpPr>
              <p:nvPr/>
            </p:nvSpPr>
            <p:spPr bwMode="auto">
              <a:xfrm>
                <a:off x="3003" y="1290"/>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1" name="Line 317"/>
              <p:cNvSpPr>
                <a:spLocks noChangeShapeType="1"/>
              </p:cNvSpPr>
              <p:nvPr/>
            </p:nvSpPr>
            <p:spPr bwMode="auto">
              <a:xfrm>
                <a:off x="3003" y="137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2" name="Line 318"/>
              <p:cNvSpPr>
                <a:spLocks noChangeShapeType="1"/>
              </p:cNvSpPr>
              <p:nvPr/>
            </p:nvSpPr>
            <p:spPr bwMode="auto">
              <a:xfrm>
                <a:off x="3003" y="1092"/>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603" name="Group 1047"/>
          <p:cNvGrpSpPr>
            <a:grpSpLocks/>
          </p:cNvGrpSpPr>
          <p:nvPr/>
        </p:nvGrpSpPr>
        <p:grpSpPr bwMode="auto">
          <a:xfrm>
            <a:off x="3380300" y="4298182"/>
            <a:ext cx="1047750" cy="996950"/>
            <a:chOff x="3402" y="719"/>
            <a:chExt cx="660" cy="628"/>
          </a:xfrm>
        </p:grpSpPr>
        <p:sp>
          <p:nvSpPr>
            <p:cNvPr id="1604"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605" name="Group 1049"/>
            <p:cNvGrpSpPr>
              <a:grpSpLocks/>
            </p:cNvGrpSpPr>
            <p:nvPr/>
          </p:nvGrpSpPr>
          <p:grpSpPr bwMode="auto">
            <a:xfrm>
              <a:off x="3549" y="719"/>
              <a:ext cx="513" cy="547"/>
              <a:chOff x="2956" y="969"/>
              <a:chExt cx="513" cy="547"/>
            </a:xfrm>
          </p:grpSpPr>
          <p:sp>
            <p:nvSpPr>
              <p:cNvPr id="1606" name="Rectangle 1050"/>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7" name="Rectangle 1051"/>
              <p:cNvSpPr>
                <a:spLocks noChangeArrowheads="1"/>
              </p:cNvSpPr>
              <p:nvPr/>
            </p:nvSpPr>
            <p:spPr bwMode="auto">
              <a:xfrm>
                <a:off x="2997" y="984"/>
                <a:ext cx="435" cy="504"/>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8" name="Rectangle 1052"/>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9" name="Text Box 1053"/>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10" name="Line 1054"/>
              <p:cNvSpPr>
                <a:spLocks noChangeShapeType="1"/>
              </p:cNvSpPr>
              <p:nvPr/>
            </p:nvSpPr>
            <p:spPr bwMode="auto">
              <a:xfrm>
                <a:off x="2997" y="119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11" name="Line 1055"/>
              <p:cNvSpPr>
                <a:spLocks noChangeShapeType="1"/>
              </p:cNvSpPr>
              <p:nvPr/>
            </p:nvSpPr>
            <p:spPr bwMode="auto">
              <a:xfrm>
                <a:off x="3003" y="1290"/>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12" name="Line 1056"/>
              <p:cNvSpPr>
                <a:spLocks noChangeShapeType="1"/>
              </p:cNvSpPr>
              <p:nvPr/>
            </p:nvSpPr>
            <p:spPr bwMode="auto">
              <a:xfrm>
                <a:off x="3003" y="137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13" name="Line 1057"/>
              <p:cNvSpPr>
                <a:spLocks noChangeShapeType="1"/>
              </p:cNvSpPr>
              <p:nvPr/>
            </p:nvSpPr>
            <p:spPr bwMode="auto">
              <a:xfrm>
                <a:off x="3003" y="1092"/>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614" name="Group 1278"/>
          <p:cNvGrpSpPr>
            <a:grpSpLocks/>
          </p:cNvGrpSpPr>
          <p:nvPr/>
        </p:nvGrpSpPr>
        <p:grpSpPr bwMode="auto">
          <a:xfrm>
            <a:off x="1137163" y="1913757"/>
            <a:ext cx="2546350" cy="3429000"/>
            <a:chOff x="3674" y="1148"/>
            <a:chExt cx="1604" cy="2160"/>
          </a:xfrm>
        </p:grpSpPr>
        <p:grpSp>
          <p:nvGrpSpPr>
            <p:cNvPr id="1615" name="Group 433"/>
            <p:cNvGrpSpPr>
              <a:grpSpLocks/>
            </p:cNvGrpSpPr>
            <p:nvPr/>
          </p:nvGrpSpPr>
          <p:grpSpPr bwMode="auto">
            <a:xfrm>
              <a:off x="3701" y="1305"/>
              <a:ext cx="513" cy="442"/>
              <a:chOff x="3937" y="633"/>
              <a:chExt cx="513" cy="442"/>
            </a:xfrm>
          </p:grpSpPr>
          <p:sp>
            <p:nvSpPr>
              <p:cNvPr id="1836" name="Line 434"/>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7" name="Line 435"/>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8" name="Oval 436"/>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9" name="Line 437"/>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0" name="Line 438"/>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1" name="Rectangle 439"/>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2" name="Oval 440"/>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43" name="Group 441"/>
              <p:cNvGrpSpPr>
                <a:grpSpLocks/>
              </p:cNvGrpSpPr>
              <p:nvPr/>
            </p:nvGrpSpPr>
            <p:grpSpPr bwMode="auto">
              <a:xfrm>
                <a:off x="4120" y="809"/>
                <a:ext cx="156" cy="55"/>
                <a:chOff x="2848" y="848"/>
                <a:chExt cx="140" cy="98"/>
              </a:xfrm>
            </p:grpSpPr>
            <p:sp>
              <p:nvSpPr>
                <p:cNvPr id="1854" name="Line 44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5" name="Line 44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6" name="Line 444"/>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44" name="Group 445"/>
              <p:cNvGrpSpPr>
                <a:grpSpLocks/>
              </p:cNvGrpSpPr>
              <p:nvPr/>
            </p:nvGrpSpPr>
            <p:grpSpPr bwMode="auto">
              <a:xfrm flipV="1">
                <a:off x="4120" y="808"/>
                <a:ext cx="156" cy="56"/>
                <a:chOff x="2848" y="848"/>
                <a:chExt cx="140" cy="98"/>
              </a:xfrm>
            </p:grpSpPr>
            <p:sp>
              <p:nvSpPr>
                <p:cNvPr id="1851" name="Line 44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2" name="Line 44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3" name="Line 44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845" name="Rectangle 449"/>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6" name="Rectangle 450"/>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7" name="Line 451"/>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8" name="Line 452"/>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9" name="Rectangle 453"/>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CC0000"/>
                  </a:solidFill>
                  <a:effectLst/>
                  <a:uLnTx/>
                  <a:uFillTx/>
                  <a:latin typeface="Comic Sans MS" charset="0"/>
                  <a:ea typeface="ＭＳ Ｐゴシック" charset="-128"/>
                </a:endParaRPr>
              </a:p>
            </p:txBody>
          </p:sp>
          <p:sp>
            <p:nvSpPr>
              <p:cNvPr id="1850" name="Text Box 45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16" name="Group 1058"/>
            <p:cNvGrpSpPr>
              <a:grpSpLocks/>
            </p:cNvGrpSpPr>
            <p:nvPr/>
          </p:nvGrpSpPr>
          <p:grpSpPr bwMode="auto">
            <a:xfrm>
              <a:off x="4207" y="1532"/>
              <a:ext cx="513" cy="442"/>
              <a:chOff x="3937" y="633"/>
              <a:chExt cx="513" cy="442"/>
            </a:xfrm>
          </p:grpSpPr>
          <p:sp>
            <p:nvSpPr>
              <p:cNvPr id="1815" name="Line 1059"/>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6" name="Line 1060"/>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7" name="Oval 1061"/>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8" name="Line 1062"/>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9" name="Line 1063"/>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0" name="Rectangle 106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1" name="Oval 1065"/>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22" name="Group 1066"/>
              <p:cNvGrpSpPr>
                <a:grpSpLocks/>
              </p:cNvGrpSpPr>
              <p:nvPr/>
            </p:nvGrpSpPr>
            <p:grpSpPr bwMode="auto">
              <a:xfrm>
                <a:off x="4120" y="809"/>
                <a:ext cx="156" cy="55"/>
                <a:chOff x="2848" y="848"/>
                <a:chExt cx="140" cy="98"/>
              </a:xfrm>
            </p:grpSpPr>
            <p:sp>
              <p:nvSpPr>
                <p:cNvPr id="1833" name="Line 106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4" name="Line 106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5" name="Line 106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23" name="Group 1070"/>
              <p:cNvGrpSpPr>
                <a:grpSpLocks/>
              </p:cNvGrpSpPr>
              <p:nvPr/>
            </p:nvGrpSpPr>
            <p:grpSpPr bwMode="auto">
              <a:xfrm flipV="1">
                <a:off x="4120" y="808"/>
                <a:ext cx="156" cy="56"/>
                <a:chOff x="2848" y="848"/>
                <a:chExt cx="140" cy="98"/>
              </a:xfrm>
            </p:grpSpPr>
            <p:sp>
              <p:nvSpPr>
                <p:cNvPr id="1830" name="Line 107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1" name="Line 107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2" name="Line 107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824" name="Rectangle 107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5" name="Rectangle 1075"/>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6" name="Line 1076"/>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7" name="Line 1077"/>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8" name="Rectangle 1078"/>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9" name="Text Box 107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17" name="Group 1080"/>
            <p:cNvGrpSpPr>
              <a:grpSpLocks/>
            </p:cNvGrpSpPr>
            <p:nvPr/>
          </p:nvGrpSpPr>
          <p:grpSpPr bwMode="auto">
            <a:xfrm>
              <a:off x="4661" y="1148"/>
              <a:ext cx="513" cy="442"/>
              <a:chOff x="3937" y="633"/>
              <a:chExt cx="513" cy="442"/>
            </a:xfrm>
          </p:grpSpPr>
          <p:sp>
            <p:nvSpPr>
              <p:cNvPr id="1794" name="Line 1081"/>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5" name="Line 1082"/>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6" name="Oval 1083"/>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7" name="Line 1084"/>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8" name="Line 1085"/>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9" name="Rectangle 108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0" name="Oval 1087"/>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01" name="Group 1088"/>
              <p:cNvGrpSpPr>
                <a:grpSpLocks/>
              </p:cNvGrpSpPr>
              <p:nvPr/>
            </p:nvGrpSpPr>
            <p:grpSpPr bwMode="auto">
              <a:xfrm>
                <a:off x="4120" y="809"/>
                <a:ext cx="156" cy="55"/>
                <a:chOff x="2848" y="848"/>
                <a:chExt cx="140" cy="98"/>
              </a:xfrm>
            </p:grpSpPr>
            <p:sp>
              <p:nvSpPr>
                <p:cNvPr id="1812" name="Line 108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3" name="Line 109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4" name="Line 109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802" name="Group 1092"/>
              <p:cNvGrpSpPr>
                <a:grpSpLocks/>
              </p:cNvGrpSpPr>
              <p:nvPr/>
            </p:nvGrpSpPr>
            <p:grpSpPr bwMode="auto">
              <a:xfrm flipV="1">
                <a:off x="4120" y="808"/>
                <a:ext cx="156" cy="56"/>
                <a:chOff x="2848" y="848"/>
                <a:chExt cx="140" cy="98"/>
              </a:xfrm>
            </p:grpSpPr>
            <p:sp>
              <p:nvSpPr>
                <p:cNvPr id="1809" name="Line 109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0" name="Line 109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1" name="Line 109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803" name="Rectangle 109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4" name="Rectangle 1097"/>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5" name="Line 1098"/>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6" name="Line 1099"/>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7" name="Rectangle 1100"/>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8" name="Text Box 110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18" name="Group 1102"/>
            <p:cNvGrpSpPr>
              <a:grpSpLocks/>
            </p:cNvGrpSpPr>
            <p:nvPr/>
          </p:nvGrpSpPr>
          <p:grpSpPr bwMode="auto">
            <a:xfrm>
              <a:off x="4702" y="1523"/>
              <a:ext cx="513" cy="442"/>
              <a:chOff x="3937" y="633"/>
              <a:chExt cx="513" cy="442"/>
            </a:xfrm>
          </p:grpSpPr>
          <p:sp>
            <p:nvSpPr>
              <p:cNvPr id="1773" name="Line 1103"/>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4" name="Line 1104"/>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5" name="Oval 1105"/>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6" name="Line 1106"/>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7" name="Line 1107"/>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8" name="Rectangle 110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9" name="Oval 1109"/>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780" name="Group 1110"/>
              <p:cNvGrpSpPr>
                <a:grpSpLocks/>
              </p:cNvGrpSpPr>
              <p:nvPr/>
            </p:nvGrpSpPr>
            <p:grpSpPr bwMode="auto">
              <a:xfrm>
                <a:off x="4120" y="809"/>
                <a:ext cx="156" cy="55"/>
                <a:chOff x="2848" y="848"/>
                <a:chExt cx="140" cy="98"/>
              </a:xfrm>
            </p:grpSpPr>
            <p:sp>
              <p:nvSpPr>
                <p:cNvPr id="1791" name="Line 111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2" name="Line 111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3" name="Line 111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81" name="Group 1114"/>
              <p:cNvGrpSpPr>
                <a:grpSpLocks/>
              </p:cNvGrpSpPr>
              <p:nvPr/>
            </p:nvGrpSpPr>
            <p:grpSpPr bwMode="auto">
              <a:xfrm flipV="1">
                <a:off x="4120" y="808"/>
                <a:ext cx="156" cy="56"/>
                <a:chOff x="2848" y="848"/>
                <a:chExt cx="140" cy="98"/>
              </a:xfrm>
            </p:grpSpPr>
            <p:sp>
              <p:nvSpPr>
                <p:cNvPr id="1788" name="Line 111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9" name="Line 111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0" name="Line 111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782" name="Rectangle 111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3" name="Rectangle 1119"/>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4" name="Line 1120"/>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5" name="Line 1121"/>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6" name="Rectangle 1122"/>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7" name="Text Box 112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19" name="Group 1124"/>
            <p:cNvGrpSpPr>
              <a:grpSpLocks/>
            </p:cNvGrpSpPr>
            <p:nvPr/>
          </p:nvGrpSpPr>
          <p:grpSpPr bwMode="auto">
            <a:xfrm>
              <a:off x="4197" y="1157"/>
              <a:ext cx="513" cy="442"/>
              <a:chOff x="3937" y="633"/>
              <a:chExt cx="513" cy="442"/>
            </a:xfrm>
          </p:grpSpPr>
          <p:sp>
            <p:nvSpPr>
              <p:cNvPr id="1752" name="Line 1125"/>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3" name="Line 1126"/>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4" name="Oval 1127"/>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5" name="Line 1128"/>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6" name="Line 1129"/>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7" name="Rectangle 113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8" name="Oval 1131"/>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759" name="Group 1132"/>
              <p:cNvGrpSpPr>
                <a:grpSpLocks/>
              </p:cNvGrpSpPr>
              <p:nvPr/>
            </p:nvGrpSpPr>
            <p:grpSpPr bwMode="auto">
              <a:xfrm>
                <a:off x="4120" y="809"/>
                <a:ext cx="156" cy="55"/>
                <a:chOff x="2848" y="848"/>
                <a:chExt cx="140" cy="98"/>
              </a:xfrm>
            </p:grpSpPr>
            <p:sp>
              <p:nvSpPr>
                <p:cNvPr id="1770" name="Line 113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1" name="Line 113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2" name="Line 113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60" name="Group 1136"/>
              <p:cNvGrpSpPr>
                <a:grpSpLocks/>
              </p:cNvGrpSpPr>
              <p:nvPr/>
            </p:nvGrpSpPr>
            <p:grpSpPr bwMode="auto">
              <a:xfrm flipV="1">
                <a:off x="4120" y="808"/>
                <a:ext cx="156" cy="56"/>
                <a:chOff x="2848" y="848"/>
                <a:chExt cx="140" cy="98"/>
              </a:xfrm>
            </p:grpSpPr>
            <p:sp>
              <p:nvSpPr>
                <p:cNvPr id="1767" name="Line 113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8" name="Line 113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9" name="Line 113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761" name="Rectangle 114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2" name="Rectangle 1141"/>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3" name="Line 1142"/>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4" name="Line 1143"/>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5" name="Rectangle 1144"/>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6" name="Text Box 11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0" name="Group 1146"/>
            <p:cNvGrpSpPr>
              <a:grpSpLocks/>
            </p:cNvGrpSpPr>
            <p:nvPr/>
          </p:nvGrpSpPr>
          <p:grpSpPr bwMode="auto">
            <a:xfrm>
              <a:off x="4389" y="2239"/>
              <a:ext cx="513" cy="442"/>
              <a:chOff x="3937" y="633"/>
              <a:chExt cx="513" cy="442"/>
            </a:xfrm>
          </p:grpSpPr>
          <p:sp>
            <p:nvSpPr>
              <p:cNvPr id="1731" name="Line 1147"/>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2" name="Line 1148"/>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3" name="Oval 1149"/>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4" name="Line 1150"/>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5" name="Line 1151"/>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6" name="Rectangle 115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7" name="Oval 1153"/>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738" name="Group 1154"/>
              <p:cNvGrpSpPr>
                <a:grpSpLocks/>
              </p:cNvGrpSpPr>
              <p:nvPr/>
            </p:nvGrpSpPr>
            <p:grpSpPr bwMode="auto">
              <a:xfrm>
                <a:off x="4120" y="809"/>
                <a:ext cx="156" cy="55"/>
                <a:chOff x="2848" y="848"/>
                <a:chExt cx="140" cy="98"/>
              </a:xfrm>
            </p:grpSpPr>
            <p:sp>
              <p:nvSpPr>
                <p:cNvPr id="1749" name="Line 115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0" name="Line 115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1" name="Line 115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39" name="Group 1158"/>
              <p:cNvGrpSpPr>
                <a:grpSpLocks/>
              </p:cNvGrpSpPr>
              <p:nvPr/>
            </p:nvGrpSpPr>
            <p:grpSpPr bwMode="auto">
              <a:xfrm flipV="1">
                <a:off x="4120" y="808"/>
                <a:ext cx="156" cy="56"/>
                <a:chOff x="2848" y="848"/>
                <a:chExt cx="140" cy="98"/>
              </a:xfrm>
            </p:grpSpPr>
            <p:sp>
              <p:nvSpPr>
                <p:cNvPr id="1746" name="Line 115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7" name="Line 116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8" name="Line 116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740" name="Rectangle 116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1" name="Rectangle 1163"/>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2" name="Line 1164"/>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3" name="Line 1165"/>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4" name="Rectangle 1166"/>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5" name="Text Box 11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1" name="Group 1168"/>
            <p:cNvGrpSpPr>
              <a:grpSpLocks/>
            </p:cNvGrpSpPr>
            <p:nvPr/>
          </p:nvGrpSpPr>
          <p:grpSpPr bwMode="auto">
            <a:xfrm>
              <a:off x="4765" y="1995"/>
              <a:ext cx="513" cy="442"/>
              <a:chOff x="3937" y="633"/>
              <a:chExt cx="513" cy="442"/>
            </a:xfrm>
          </p:grpSpPr>
          <p:sp>
            <p:nvSpPr>
              <p:cNvPr id="1710" name="Line 1169"/>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1" name="Line 1170"/>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2" name="Oval 1171"/>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3" name="Line 1172"/>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4" name="Line 1173"/>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5" name="Rectangle 117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6" name="Oval 1175"/>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717" name="Group 1176"/>
              <p:cNvGrpSpPr>
                <a:grpSpLocks/>
              </p:cNvGrpSpPr>
              <p:nvPr/>
            </p:nvGrpSpPr>
            <p:grpSpPr bwMode="auto">
              <a:xfrm>
                <a:off x="4120" y="809"/>
                <a:ext cx="156" cy="55"/>
                <a:chOff x="2848" y="848"/>
                <a:chExt cx="140" cy="98"/>
              </a:xfrm>
            </p:grpSpPr>
            <p:sp>
              <p:nvSpPr>
                <p:cNvPr id="1728" name="Line 117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9" name="Line 117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0" name="Line 117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718" name="Group 1180"/>
              <p:cNvGrpSpPr>
                <a:grpSpLocks/>
              </p:cNvGrpSpPr>
              <p:nvPr/>
            </p:nvGrpSpPr>
            <p:grpSpPr bwMode="auto">
              <a:xfrm flipV="1">
                <a:off x="4120" y="808"/>
                <a:ext cx="156" cy="56"/>
                <a:chOff x="2848" y="848"/>
                <a:chExt cx="140" cy="98"/>
              </a:xfrm>
            </p:grpSpPr>
            <p:sp>
              <p:nvSpPr>
                <p:cNvPr id="1725" name="Line 118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6" name="Line 118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7" name="Line 118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719" name="Rectangle 118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0" name="Rectangle 1185"/>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1" name="Line 1186"/>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2" name="Line 1187"/>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3" name="Rectangle 1188"/>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4" name="Text Box 11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2" name="Group 1190"/>
            <p:cNvGrpSpPr>
              <a:grpSpLocks/>
            </p:cNvGrpSpPr>
            <p:nvPr/>
          </p:nvGrpSpPr>
          <p:grpSpPr bwMode="auto">
            <a:xfrm>
              <a:off x="4128" y="2003"/>
              <a:ext cx="513" cy="442"/>
              <a:chOff x="3937" y="633"/>
              <a:chExt cx="513" cy="442"/>
            </a:xfrm>
          </p:grpSpPr>
          <p:sp>
            <p:nvSpPr>
              <p:cNvPr id="1689" name="Line 1191"/>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0" name="Line 1192"/>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1" name="Oval 1193"/>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2" name="Line 1194"/>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3" name="Line 1195"/>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4" name="Rectangle 119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5" name="Oval 1197"/>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696" name="Group 1198"/>
              <p:cNvGrpSpPr>
                <a:grpSpLocks/>
              </p:cNvGrpSpPr>
              <p:nvPr/>
            </p:nvGrpSpPr>
            <p:grpSpPr bwMode="auto">
              <a:xfrm>
                <a:off x="4120" y="809"/>
                <a:ext cx="156" cy="55"/>
                <a:chOff x="2848" y="848"/>
                <a:chExt cx="140" cy="98"/>
              </a:xfrm>
            </p:grpSpPr>
            <p:sp>
              <p:nvSpPr>
                <p:cNvPr id="1707" name="Line 119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8" name="Line 120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9" name="Line 120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97" name="Group 1202"/>
              <p:cNvGrpSpPr>
                <a:grpSpLocks/>
              </p:cNvGrpSpPr>
              <p:nvPr/>
            </p:nvGrpSpPr>
            <p:grpSpPr bwMode="auto">
              <a:xfrm flipV="1">
                <a:off x="4120" y="808"/>
                <a:ext cx="156" cy="56"/>
                <a:chOff x="2848" y="848"/>
                <a:chExt cx="140" cy="98"/>
              </a:xfrm>
            </p:grpSpPr>
            <p:sp>
              <p:nvSpPr>
                <p:cNvPr id="1704" name="Line 120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5" name="Line 120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6" name="Line 120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698" name="Rectangle 120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9" name="Rectangle 1207"/>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0" name="Line 1208"/>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1" name="Line 1209"/>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2" name="Rectangle 1210"/>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3" name="Text Box 12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3" name="Group 1212"/>
            <p:cNvGrpSpPr>
              <a:grpSpLocks/>
            </p:cNvGrpSpPr>
            <p:nvPr/>
          </p:nvGrpSpPr>
          <p:grpSpPr bwMode="auto">
            <a:xfrm>
              <a:off x="4608" y="2771"/>
              <a:ext cx="513" cy="442"/>
              <a:chOff x="3937" y="633"/>
              <a:chExt cx="513" cy="442"/>
            </a:xfrm>
          </p:grpSpPr>
          <p:sp>
            <p:nvSpPr>
              <p:cNvPr id="1668" name="Line 1213"/>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9" name="Line 1214"/>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0" name="Oval 1215"/>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1" name="Line 1216"/>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2" name="Line 1217"/>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3" name="Rectangle 121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4" name="Oval 1219"/>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675" name="Group 1220"/>
              <p:cNvGrpSpPr>
                <a:grpSpLocks/>
              </p:cNvGrpSpPr>
              <p:nvPr/>
            </p:nvGrpSpPr>
            <p:grpSpPr bwMode="auto">
              <a:xfrm>
                <a:off x="4120" y="809"/>
                <a:ext cx="156" cy="55"/>
                <a:chOff x="2848" y="848"/>
                <a:chExt cx="140" cy="98"/>
              </a:xfrm>
            </p:grpSpPr>
            <p:sp>
              <p:nvSpPr>
                <p:cNvPr id="1686" name="Line 122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7" name="Line 122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8" name="Line 122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76" name="Group 1224"/>
              <p:cNvGrpSpPr>
                <a:grpSpLocks/>
              </p:cNvGrpSpPr>
              <p:nvPr/>
            </p:nvGrpSpPr>
            <p:grpSpPr bwMode="auto">
              <a:xfrm flipV="1">
                <a:off x="4120" y="808"/>
                <a:ext cx="156" cy="56"/>
                <a:chOff x="2848" y="848"/>
                <a:chExt cx="140" cy="98"/>
              </a:xfrm>
            </p:grpSpPr>
            <p:sp>
              <p:nvSpPr>
                <p:cNvPr id="1683" name="Line 12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4" name="Line 12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5" name="Line 12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677" name="Rectangle 122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8" name="Rectangle 1229"/>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9" name="Line 1230"/>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0" name="Line 1231"/>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1" name="Rectangle 1232"/>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2" name="Text Box 12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4" name="Group 1234"/>
            <p:cNvGrpSpPr>
              <a:grpSpLocks/>
            </p:cNvGrpSpPr>
            <p:nvPr/>
          </p:nvGrpSpPr>
          <p:grpSpPr bwMode="auto">
            <a:xfrm>
              <a:off x="4119" y="2640"/>
              <a:ext cx="513" cy="442"/>
              <a:chOff x="3937" y="633"/>
              <a:chExt cx="513" cy="442"/>
            </a:xfrm>
          </p:grpSpPr>
          <p:sp>
            <p:nvSpPr>
              <p:cNvPr id="1647" name="Line 1235"/>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8" name="Line 1236"/>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9" name="Oval 1237"/>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0" name="Line 1238"/>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1" name="Line 1239"/>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2" name="Rectangle 124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3" name="Oval 1241"/>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654" name="Group 1242"/>
              <p:cNvGrpSpPr>
                <a:grpSpLocks/>
              </p:cNvGrpSpPr>
              <p:nvPr/>
            </p:nvGrpSpPr>
            <p:grpSpPr bwMode="auto">
              <a:xfrm>
                <a:off x="4120" y="809"/>
                <a:ext cx="156" cy="55"/>
                <a:chOff x="2848" y="848"/>
                <a:chExt cx="140" cy="98"/>
              </a:xfrm>
            </p:grpSpPr>
            <p:sp>
              <p:nvSpPr>
                <p:cNvPr id="1665" name="Line 124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6" name="Line 124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7" name="Line 124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55" name="Group 1246"/>
              <p:cNvGrpSpPr>
                <a:grpSpLocks/>
              </p:cNvGrpSpPr>
              <p:nvPr/>
            </p:nvGrpSpPr>
            <p:grpSpPr bwMode="auto">
              <a:xfrm flipV="1">
                <a:off x="4120" y="808"/>
                <a:ext cx="156" cy="56"/>
                <a:chOff x="2848" y="848"/>
                <a:chExt cx="140" cy="98"/>
              </a:xfrm>
            </p:grpSpPr>
            <p:sp>
              <p:nvSpPr>
                <p:cNvPr id="1662" name="Line 124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3" name="Line 124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4" name="Line 124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656" name="Rectangle 125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7" name="Rectangle 1251"/>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8" name="Line 1252"/>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9" name="Line 1253"/>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0" name="Rectangle 1254"/>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1" name="Text Box 12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25" name="Group 1256"/>
            <p:cNvGrpSpPr>
              <a:grpSpLocks/>
            </p:cNvGrpSpPr>
            <p:nvPr/>
          </p:nvGrpSpPr>
          <p:grpSpPr bwMode="auto">
            <a:xfrm>
              <a:off x="3674" y="2866"/>
              <a:ext cx="513" cy="442"/>
              <a:chOff x="3937" y="633"/>
              <a:chExt cx="513" cy="442"/>
            </a:xfrm>
          </p:grpSpPr>
          <p:sp>
            <p:nvSpPr>
              <p:cNvPr id="1626" name="Line 1257"/>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27" name="Line 1258"/>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28" name="Oval 1259"/>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29" name="Line 1260"/>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0" name="Line 1261"/>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1" name="Rectangle 126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2" name="Oval 1263"/>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633" name="Group 1264"/>
              <p:cNvGrpSpPr>
                <a:grpSpLocks/>
              </p:cNvGrpSpPr>
              <p:nvPr/>
            </p:nvGrpSpPr>
            <p:grpSpPr bwMode="auto">
              <a:xfrm>
                <a:off x="4120" y="809"/>
                <a:ext cx="156" cy="55"/>
                <a:chOff x="2848" y="848"/>
                <a:chExt cx="140" cy="98"/>
              </a:xfrm>
            </p:grpSpPr>
            <p:sp>
              <p:nvSpPr>
                <p:cNvPr id="1644" name="Line 126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5" name="Line 126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6" name="Line 126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634" name="Group 1268"/>
              <p:cNvGrpSpPr>
                <a:grpSpLocks/>
              </p:cNvGrpSpPr>
              <p:nvPr/>
            </p:nvGrpSpPr>
            <p:grpSpPr bwMode="auto">
              <a:xfrm flipV="1">
                <a:off x="4120" y="808"/>
                <a:ext cx="156" cy="56"/>
                <a:chOff x="2848" y="848"/>
                <a:chExt cx="140" cy="98"/>
              </a:xfrm>
            </p:grpSpPr>
            <p:sp>
              <p:nvSpPr>
                <p:cNvPr id="1641" name="Line 126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2" name="Line 127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3" name="Line 127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635" name="Rectangle 127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6" name="Rectangle 1273"/>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7" name="Line 1274"/>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8" name="Line 1275"/>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9" name="Rectangle 1276"/>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0" name="Text Box 12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1857" name="Rectangle 1280"/>
          <p:cNvSpPr>
            <a:spLocks noChangeArrowheads="1"/>
          </p:cNvSpPr>
          <p:nvPr/>
        </p:nvSpPr>
        <p:spPr bwMode="auto">
          <a:xfrm>
            <a:off x="1005400" y="1008882"/>
            <a:ext cx="388938"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8" name="Rectangle 1281"/>
          <p:cNvSpPr>
            <a:spLocks noChangeArrowheads="1"/>
          </p:cNvSpPr>
          <p:nvPr/>
        </p:nvSpPr>
        <p:spPr bwMode="auto">
          <a:xfrm>
            <a:off x="935550" y="1659757"/>
            <a:ext cx="596900"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9" name="Rectangle 1282"/>
          <p:cNvSpPr>
            <a:spLocks noChangeArrowheads="1"/>
          </p:cNvSpPr>
          <p:nvPr/>
        </p:nvSpPr>
        <p:spPr bwMode="auto">
          <a:xfrm>
            <a:off x="3761300" y="4637907"/>
            <a:ext cx="388938"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3023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92"/>
                                        </p:tgtEl>
                                        <p:attrNameLst>
                                          <p:attrName>style.visibility</p:attrName>
                                        </p:attrNameLst>
                                      </p:cBhvr>
                                      <p:to>
                                        <p:strVal val="visible"/>
                                      </p:to>
                                    </p:set>
                                    <p:animEffect transition="in" filter="wipe(left)">
                                      <p:cBhvr>
                                        <p:cTn id="27" dur="500"/>
                                        <p:tgtEl>
                                          <p:spTgt spid="1592"/>
                                        </p:tgtEl>
                                      </p:cBhvr>
                                    </p:animEffect>
                                  </p:childTnLst>
                                </p:cTn>
                              </p:par>
                              <p:par>
                                <p:cTn id="28" presetID="22" presetClass="entr" presetSubtype="8" fill="hold" nodeType="withEffect">
                                  <p:stCondLst>
                                    <p:cond delay="0"/>
                                  </p:stCondLst>
                                  <p:childTnLst>
                                    <p:set>
                                      <p:cBhvr>
                                        <p:cTn id="29" dur="1" fill="hold">
                                          <p:stCondLst>
                                            <p:cond delay="0"/>
                                          </p:stCondLst>
                                        </p:cTn>
                                        <p:tgtEl>
                                          <p:spTgt spid="1603"/>
                                        </p:tgtEl>
                                        <p:attrNameLst>
                                          <p:attrName>style.visibility</p:attrName>
                                        </p:attrNameLst>
                                      </p:cBhvr>
                                      <p:to>
                                        <p:strVal val="visible"/>
                                      </p:to>
                                    </p:set>
                                    <p:animEffect transition="in" filter="wipe(left)">
                                      <p:cBhvr>
                                        <p:cTn id="30" dur="500"/>
                                        <p:tgtEl>
                                          <p:spTgt spid="160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14"/>
                                        </p:tgtEl>
                                        <p:attrNameLst>
                                          <p:attrName>style.visibility</p:attrName>
                                        </p:attrNameLst>
                                      </p:cBhvr>
                                      <p:to>
                                        <p:strVal val="visible"/>
                                      </p:to>
                                    </p:set>
                                    <p:animEffect transition="in" filter="dissolve">
                                      <p:cBhvr>
                                        <p:cTn id="35" dur="1000"/>
                                        <p:tgtEl>
                                          <p:spTgt spid="16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57"/>
                                        </p:tgtEl>
                                        <p:attrNameLst>
                                          <p:attrName>style.visibility</p:attrName>
                                        </p:attrNameLst>
                                      </p:cBhvr>
                                      <p:to>
                                        <p:strVal val="visible"/>
                                      </p:to>
                                    </p:set>
                                  </p:childTnLst>
                                </p:cTn>
                              </p:par>
                            </p:childTnLst>
                          </p:cTn>
                        </p:par>
                        <p:par>
                          <p:cTn id="40" fill="hold">
                            <p:stCondLst>
                              <p:cond delay="0"/>
                            </p:stCondLst>
                            <p:childTnLst>
                              <p:par>
                                <p:cTn id="41" presetID="42" presetClass="path" presetSubtype="0" accel="50000" decel="50000" fill="hold" grpId="1" nodeType="afterEffect">
                                  <p:stCondLst>
                                    <p:cond delay="0"/>
                                  </p:stCondLst>
                                  <p:childTnLst>
                                    <p:animMotion origin="layout" path="M 0.00244 0.01227 L 0.00382 0.0949 " pathEditMode="relative" rAng="0" ptsTypes="AA">
                                      <p:cBhvr>
                                        <p:cTn id="42" dur="2000" fill="hold"/>
                                        <p:tgtEl>
                                          <p:spTgt spid="1857"/>
                                        </p:tgtEl>
                                        <p:attrNameLst>
                                          <p:attrName>ppt_x</p:attrName>
                                          <p:attrName>ppt_y</p:attrName>
                                        </p:attrNameLst>
                                      </p:cBhvr>
                                      <p:rCtr x="69" y="4120"/>
                                    </p:animMotion>
                                  </p:childTnLst>
                                </p:cTn>
                              </p:par>
                            </p:childTnLst>
                          </p:cTn>
                        </p:par>
                        <p:par>
                          <p:cTn id="43" fill="hold">
                            <p:stCondLst>
                              <p:cond delay="2000"/>
                            </p:stCondLst>
                            <p:childTnLst>
                              <p:par>
                                <p:cTn id="44" presetID="1" presetClass="exit" presetSubtype="0" fill="hold" grpId="2" nodeType="afterEffect">
                                  <p:stCondLst>
                                    <p:cond delay="0"/>
                                  </p:stCondLst>
                                  <p:childTnLst>
                                    <p:set>
                                      <p:cBhvr>
                                        <p:cTn id="45" dur="1" fill="hold">
                                          <p:stCondLst>
                                            <p:cond delay="0"/>
                                          </p:stCondLst>
                                        </p:cTn>
                                        <p:tgtEl>
                                          <p:spTgt spid="1857"/>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858"/>
                                        </p:tgtEl>
                                        <p:attrNameLst>
                                          <p:attrName>style.visibility</p:attrName>
                                        </p:attrNameLst>
                                      </p:cBhvr>
                                      <p:to>
                                        <p:strVal val="visible"/>
                                      </p:to>
                                    </p:set>
                                  </p:childTnLst>
                                </p:cTn>
                              </p:par>
                            </p:childTnLst>
                          </p:cTn>
                        </p:par>
                        <p:par>
                          <p:cTn id="49" fill="hold">
                            <p:stCondLst>
                              <p:cond delay="2000"/>
                            </p:stCondLst>
                            <p:childTnLst>
                              <p:par>
                                <p:cTn id="5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51" dur="5000" fill="hold"/>
                                        <p:tgtEl>
                                          <p:spTgt spid="1858"/>
                                        </p:tgtEl>
                                        <p:attrNameLst>
                                          <p:attrName>ppt_x</p:attrName>
                                          <p:attrName>ppt_y</p:attrName>
                                        </p:attrNameLst>
                                      </p:cBhvr>
                                    </p:animMotion>
                                  </p:childTnLst>
                                </p:cTn>
                              </p:par>
                            </p:childTnLst>
                          </p:cTn>
                        </p:par>
                        <p:par>
                          <p:cTn id="52" fill="hold">
                            <p:stCondLst>
                              <p:cond delay="7000"/>
                            </p:stCondLst>
                            <p:childTnLst>
                              <p:par>
                                <p:cTn id="53" presetID="1" presetClass="exit" presetSubtype="0" fill="hold" grpId="2" nodeType="afterEffect">
                                  <p:stCondLst>
                                    <p:cond delay="0"/>
                                  </p:stCondLst>
                                  <p:childTnLst>
                                    <p:set>
                                      <p:cBhvr>
                                        <p:cTn id="54" dur="1" fill="hold">
                                          <p:stCondLst>
                                            <p:cond delay="0"/>
                                          </p:stCondLst>
                                        </p:cTn>
                                        <p:tgtEl>
                                          <p:spTgt spid="1858"/>
                                        </p:tgtEl>
                                        <p:attrNameLst>
                                          <p:attrName>style.visibility</p:attrName>
                                        </p:attrNameLst>
                                      </p:cBhvr>
                                      <p:to>
                                        <p:strVal val="hidden"/>
                                      </p:to>
                                    </p:set>
                                  </p:childTnLst>
                                </p:cTn>
                              </p:par>
                            </p:childTnLst>
                          </p:cTn>
                        </p:par>
                        <p:par>
                          <p:cTn id="55" fill="hold">
                            <p:stCondLst>
                              <p:cond delay="7000"/>
                            </p:stCondLst>
                            <p:childTnLst>
                              <p:par>
                                <p:cTn id="56" presetID="1" presetClass="entr" presetSubtype="0" fill="hold" grpId="0" nodeType="afterEffect">
                                  <p:stCondLst>
                                    <p:cond delay="0"/>
                                  </p:stCondLst>
                                  <p:childTnLst>
                                    <p:set>
                                      <p:cBhvr>
                                        <p:cTn id="57" dur="1" fill="hold">
                                          <p:stCondLst>
                                            <p:cond delay="0"/>
                                          </p:stCondLst>
                                        </p:cTn>
                                        <p:tgtEl>
                                          <p:spTgt spid="1859"/>
                                        </p:tgtEl>
                                        <p:attrNameLst>
                                          <p:attrName>style.visibility</p:attrName>
                                        </p:attrNameLst>
                                      </p:cBhvr>
                                      <p:to>
                                        <p:strVal val="visible"/>
                                      </p:to>
                                    </p:set>
                                  </p:childTnLst>
                                </p:cTn>
                              </p:par>
                            </p:childTnLst>
                          </p:cTn>
                        </p:par>
                        <p:par>
                          <p:cTn id="58" fill="hold">
                            <p:stCondLst>
                              <p:cond delay="7000"/>
                            </p:stCondLst>
                            <p:childTnLst>
                              <p:par>
                                <p:cTn id="59" presetID="1" presetClass="entr" presetSubtype="0" fill="hold" grpId="1" nodeType="afterEffect">
                                  <p:stCondLst>
                                    <p:cond delay="0"/>
                                  </p:stCondLst>
                                  <p:childTnLst>
                                    <p:set>
                                      <p:cBhvr>
                                        <p:cTn id="60" dur="1" fill="hold">
                                          <p:stCondLst>
                                            <p:cond delay="0"/>
                                          </p:stCondLst>
                                        </p:cTn>
                                        <p:tgtEl>
                                          <p:spTgt spid="1859"/>
                                        </p:tgtEl>
                                        <p:attrNameLst>
                                          <p:attrName>style.visibility</p:attrName>
                                        </p:attrNameLst>
                                      </p:cBhvr>
                                      <p:to>
                                        <p:strVal val="visible"/>
                                      </p:to>
                                    </p:set>
                                  </p:childTnLst>
                                </p:cTn>
                              </p:par>
                            </p:childTnLst>
                          </p:cTn>
                        </p:par>
                        <p:par>
                          <p:cTn id="61" fill="hold">
                            <p:stCondLst>
                              <p:cond delay="7000"/>
                            </p:stCondLst>
                            <p:childTnLst>
                              <p:par>
                                <p:cTn id="62" presetID="42" presetClass="path" presetSubtype="0" accel="50000" decel="50000" fill="hold" grpId="2" nodeType="afterEffect">
                                  <p:stCondLst>
                                    <p:cond delay="0"/>
                                  </p:stCondLst>
                                  <p:childTnLst>
                                    <p:animMotion origin="layout" path="M -3.05556E-6 0 L -0.00156 -0.07106 " pathEditMode="relative" rAng="0" ptsTypes="AA">
                                      <p:cBhvr>
                                        <p:cTn id="63" dur="2000" fill="hold"/>
                                        <p:tgtEl>
                                          <p:spTgt spid="1859"/>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 grpId="0" animBg="1"/>
      <p:bldP spid="1857" grpId="1" animBg="1"/>
      <p:bldP spid="1857" grpId="2" animBg="1"/>
      <p:bldP spid="1858" grpId="0" animBg="1"/>
      <p:bldP spid="1858" grpId="1" animBg="1"/>
      <p:bldP spid="1858" grpId="2" animBg="1"/>
      <p:bldP spid="1859" grpId="0" animBg="1"/>
      <p:bldP spid="1859" grpId="1" animBg="1"/>
      <p:bldP spid="1859" grpId="2"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addresses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11200" y="1143000"/>
            <a:ext cx="7721600" cy="5245100"/>
          </a:xfrm>
          <a:prstGeom prst="rect">
            <a:avLst/>
          </a:prstGeom>
        </p:spPr>
      </p:pic>
      <p:sp>
        <p:nvSpPr>
          <p:cNvPr id="5" name="Rectangle 4"/>
          <p:cNvSpPr/>
          <p:nvPr/>
        </p:nvSpPr>
        <p:spPr>
          <a:xfrm>
            <a:off x="1219200" y="4343400"/>
            <a:ext cx="2057400" cy="381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1028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a:t>
            </a:r>
            <a:r>
              <a:rPr lang="en-US" dirty="0" err="1"/>
              <a:t>InterDomain</a:t>
            </a:r>
            <a:r>
              <a:rPr lang="en-US" dirty="0"/>
              <a:t> Routing(CIDR)</a:t>
            </a:r>
          </a:p>
        </p:txBody>
      </p:sp>
      <p:sp>
        <p:nvSpPr>
          <p:cNvPr id="3" name="Content Placeholder 2"/>
          <p:cNvSpPr>
            <a:spLocks noGrp="1"/>
          </p:cNvSpPr>
          <p:nvPr>
            <p:ph idx="1"/>
          </p:nvPr>
        </p:nvSpPr>
        <p:spPr/>
        <p:txBody>
          <a:bodyPr>
            <a:normAutofit lnSpcReduction="10000"/>
          </a:bodyPr>
          <a:lstStyle/>
          <a:p>
            <a:pPr algn="just"/>
            <a:r>
              <a:rPr lang="en-US" dirty="0"/>
              <a:t>CIDR is a slash notation of subnet mask. CIDR tells us number of on bits in a network address</a:t>
            </a:r>
            <a:r>
              <a:rPr lang="en-US" dirty="0" smtClean="0"/>
              <a:t>.</a:t>
            </a:r>
            <a:endParaRPr lang="en-IN" dirty="0" smtClean="0"/>
          </a:p>
          <a:p>
            <a:pPr lvl="0" algn="just"/>
            <a:endParaRPr lang="en-IN" dirty="0"/>
          </a:p>
          <a:p>
            <a:pPr lvl="0" algn="just"/>
            <a:endParaRPr lang="en-IN" dirty="0" smtClean="0"/>
          </a:p>
          <a:p>
            <a:pPr marL="0" lvl="0" indent="0" algn="just">
              <a:buNone/>
            </a:pPr>
            <a:endParaRPr lang="en-IN" dirty="0" smtClean="0"/>
          </a:p>
          <a:p>
            <a:pPr algn="just"/>
            <a:endParaRPr lang="en-IN" dirty="0" smtClean="0"/>
          </a:p>
          <a:p>
            <a:pPr algn="just"/>
            <a:r>
              <a:rPr lang="en-IN" dirty="0" smtClean="0"/>
              <a:t>A </a:t>
            </a:r>
            <a:r>
              <a:rPr lang="en-IN" dirty="0"/>
              <a:t>single IP address can be used to designate many unique IP addresses with CIDR. </a:t>
            </a:r>
            <a:endParaRPr lang="en-GB" dirty="0"/>
          </a:p>
          <a:p>
            <a:pPr lvl="0" algn="just"/>
            <a:r>
              <a:rPr lang="en-IN" dirty="0"/>
              <a:t>A CIDR IP address looks like a normal IP address except that it ends with a slash followed by a number, called the </a:t>
            </a:r>
            <a:r>
              <a:rPr lang="en-IN" dirty="0">
                <a:solidFill>
                  <a:srgbClr val="FF0000"/>
                </a:solidFill>
              </a:rPr>
              <a:t>IP network prefix</a:t>
            </a:r>
            <a:r>
              <a:rPr lang="en-IN" dirty="0"/>
              <a:t>. </a:t>
            </a:r>
            <a:endParaRPr lang="en-IN" dirty="0" smtClean="0"/>
          </a:p>
          <a:p>
            <a:pPr lvl="0" algn="just"/>
            <a:r>
              <a:rPr lang="en-IN" dirty="0" smtClean="0"/>
              <a:t>CIDR </a:t>
            </a:r>
            <a:r>
              <a:rPr lang="en-IN" dirty="0"/>
              <a:t>addresses reduce the size of routing tables and make more IP addresses available within organizations.</a:t>
            </a:r>
            <a:endParaRPr lang="en-GB" dirty="0"/>
          </a:p>
          <a:p>
            <a:endParaRPr lang="en-US" dirty="0"/>
          </a:p>
        </p:txBody>
      </p:sp>
      <p:sp>
        <p:nvSpPr>
          <p:cNvPr id="12" name="Text Box 5"/>
          <p:cNvSpPr txBox="1">
            <a:spLocks noChangeArrowheads="1"/>
          </p:cNvSpPr>
          <p:nvPr/>
        </p:nvSpPr>
        <p:spPr bwMode="auto">
          <a:xfrm>
            <a:off x="1447800" y="2462213"/>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dirty="0" smtClean="0">
                <a:solidFill>
                  <a:srgbClr val="000099"/>
                </a:solidFill>
                <a:latin typeface="Arial" charset="0"/>
              </a:rPr>
              <a:t>11001000  00010111  0001000</a:t>
            </a:r>
            <a:r>
              <a:rPr lang="en-US" altLang="en-US" sz="2400" dirty="0" smtClean="0">
                <a:solidFill>
                  <a:srgbClr val="000000"/>
                </a:solidFill>
                <a:latin typeface="Arial" charset="0"/>
              </a:rPr>
              <a:t>0  00000000</a:t>
            </a:r>
            <a:endParaRPr lang="en-US" altLang="en-US" sz="2400" dirty="0" smtClean="0">
              <a:solidFill>
                <a:srgbClr val="000000"/>
              </a:solidFill>
              <a:latin typeface="Times New Roman" charset="0"/>
            </a:endParaRPr>
          </a:p>
        </p:txBody>
      </p:sp>
      <p:sp>
        <p:nvSpPr>
          <p:cNvPr id="13" name="Text Box 6"/>
          <p:cNvSpPr txBox="1">
            <a:spLocks noChangeArrowheads="1"/>
          </p:cNvSpPr>
          <p:nvPr/>
        </p:nvSpPr>
        <p:spPr bwMode="auto">
          <a:xfrm>
            <a:off x="3109913" y="191770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smtClean="0">
                <a:solidFill>
                  <a:srgbClr val="000099"/>
                </a:solidFill>
                <a:latin typeface="Arial" charset="0"/>
              </a:rPr>
              <a:t>subnet</a:t>
            </a:r>
          </a:p>
          <a:p>
            <a:pPr algn="ctr" eaLnBrk="0" fontAlgn="base" hangingPunct="0">
              <a:lnSpc>
                <a:spcPct val="100000"/>
              </a:lnSpc>
              <a:spcBef>
                <a:spcPct val="0"/>
              </a:spcBef>
              <a:spcAft>
                <a:spcPct val="0"/>
              </a:spcAft>
              <a:buClrTx/>
              <a:buSzTx/>
              <a:buFontTx/>
              <a:buNone/>
            </a:pPr>
            <a:r>
              <a:rPr lang="en-US" altLang="en-US" sz="1800" smtClean="0">
                <a:solidFill>
                  <a:srgbClr val="000099"/>
                </a:solidFill>
                <a:latin typeface="Arial" charset="0"/>
              </a:rPr>
              <a:t>part</a:t>
            </a:r>
          </a:p>
        </p:txBody>
      </p:sp>
      <p:sp>
        <p:nvSpPr>
          <p:cNvPr id="14" name="Text Box 7"/>
          <p:cNvSpPr txBox="1">
            <a:spLocks noChangeArrowheads="1"/>
          </p:cNvSpPr>
          <p:nvPr/>
        </p:nvSpPr>
        <p:spPr bwMode="auto">
          <a:xfrm>
            <a:off x="6389688" y="1881188"/>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host</a:t>
            </a:r>
          </a:p>
          <a:p>
            <a:pPr algn="ct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part</a:t>
            </a:r>
          </a:p>
        </p:txBody>
      </p:sp>
      <p:sp>
        <p:nvSpPr>
          <p:cNvPr id="15" name="Line 8"/>
          <p:cNvSpPr>
            <a:spLocks noChangeShapeType="1"/>
          </p:cNvSpPr>
          <p:nvPr/>
        </p:nvSpPr>
        <p:spPr bwMode="auto">
          <a:xfrm>
            <a:off x="4116388" y="2227263"/>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6" name="Line 11"/>
          <p:cNvSpPr>
            <a:spLocks noChangeShapeType="1"/>
          </p:cNvSpPr>
          <p:nvPr/>
        </p:nvSpPr>
        <p:spPr bwMode="auto">
          <a:xfrm flipV="1">
            <a:off x="6907213" y="2216150"/>
            <a:ext cx="595312"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 name="Text Box 12"/>
          <p:cNvSpPr txBox="1">
            <a:spLocks noChangeArrowheads="1"/>
          </p:cNvSpPr>
          <p:nvPr/>
        </p:nvSpPr>
        <p:spPr bwMode="auto">
          <a:xfrm>
            <a:off x="3384550" y="30480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smtClean="0">
                <a:solidFill>
                  <a:srgbClr val="000000"/>
                </a:solidFill>
                <a:latin typeface="Arial" charset="0"/>
              </a:rPr>
              <a:t>200.23.16.0/23</a:t>
            </a:r>
            <a:endParaRPr lang="en-US" altLang="en-US" sz="1800" smtClean="0">
              <a:solidFill>
                <a:srgbClr val="000000"/>
              </a:solidFill>
              <a:latin typeface="Arial" charset="0"/>
            </a:endParaRPr>
          </a:p>
        </p:txBody>
      </p:sp>
      <p:sp>
        <p:nvSpPr>
          <p:cNvPr id="18" name="Line 14"/>
          <p:cNvSpPr>
            <a:spLocks noChangeShapeType="1"/>
          </p:cNvSpPr>
          <p:nvPr/>
        </p:nvSpPr>
        <p:spPr bwMode="auto">
          <a:xfrm flipH="1">
            <a:off x="1517650" y="2217738"/>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9" name="Line 15"/>
          <p:cNvSpPr>
            <a:spLocks noChangeShapeType="1"/>
          </p:cNvSpPr>
          <p:nvPr/>
        </p:nvSpPr>
        <p:spPr bwMode="auto">
          <a:xfrm flipH="1">
            <a:off x="5776913" y="2228850"/>
            <a:ext cx="6477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15635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6" grpId="0" animBg="1"/>
      <p:bldP spid="17" grpId="0"/>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Subnetting</a:t>
            </a:r>
            <a:endParaRPr lang="en-US" dirty="0"/>
          </a:p>
        </p:txBody>
      </p:sp>
      <p:sp>
        <p:nvSpPr>
          <p:cNvPr id="3" name="Content Placeholder 2"/>
          <p:cNvSpPr>
            <a:spLocks noGrp="1"/>
          </p:cNvSpPr>
          <p:nvPr>
            <p:ph idx="1"/>
          </p:nvPr>
        </p:nvSpPr>
        <p:spPr/>
        <p:txBody>
          <a:bodyPr/>
          <a:lstStyle/>
          <a:p>
            <a:pPr algn="just"/>
            <a:r>
              <a:rPr lang="en-US" dirty="0" err="1"/>
              <a:t>Subnetting</a:t>
            </a:r>
            <a:r>
              <a:rPr lang="en-US" dirty="0"/>
              <a:t> take places when we extend the default subnet mask</a:t>
            </a:r>
            <a:r>
              <a:rPr lang="en-US" dirty="0" smtClean="0"/>
              <a:t>.</a:t>
            </a:r>
          </a:p>
          <a:p>
            <a:pPr algn="just"/>
            <a:r>
              <a:rPr lang="en-US" dirty="0" smtClean="0"/>
              <a:t>We </a:t>
            </a:r>
            <a:r>
              <a:rPr lang="en-US" dirty="0"/>
              <a:t>cannot perform </a:t>
            </a:r>
            <a:r>
              <a:rPr lang="en-US" dirty="0" err="1"/>
              <a:t>subnetting</a:t>
            </a:r>
            <a:r>
              <a:rPr lang="en-US" dirty="0"/>
              <a:t> with default subnet mask and </a:t>
            </a:r>
            <a:r>
              <a:rPr lang="en-US" dirty="0" smtClean="0"/>
              <a:t>every </a:t>
            </a:r>
            <a:r>
              <a:rPr lang="en-US" dirty="0"/>
              <a:t>classes have default subnet mask</a:t>
            </a:r>
            <a:r>
              <a:rPr lang="en-US" dirty="0" smtClean="0"/>
              <a:t>.</a:t>
            </a:r>
          </a:p>
          <a:p>
            <a:pPr algn="just"/>
            <a:r>
              <a:rPr lang="en-US" dirty="0"/>
              <a:t>Now find the host bits borrowed to create subnets and convert </a:t>
            </a:r>
            <a:r>
              <a:rPr lang="en-US" dirty="0" smtClean="0"/>
              <a:t>them </a:t>
            </a:r>
            <a:r>
              <a:rPr lang="en-US" dirty="0"/>
              <a:t>in decimal</a:t>
            </a:r>
            <a:r>
              <a:rPr lang="en-US" dirty="0" smtClean="0"/>
              <a:t>.</a:t>
            </a:r>
          </a:p>
          <a:p>
            <a:pPr algn="just"/>
            <a:r>
              <a:rPr lang="en-US" dirty="0"/>
              <a:t>For example find the subnet mask of address 188.25.45.48/20 </a:t>
            </a:r>
            <a:r>
              <a:rPr lang="en-US" dirty="0" smtClean="0"/>
              <a:t>?</a:t>
            </a:r>
          </a:p>
          <a:p>
            <a:pPr marL="914400" lvl="1" indent="-457200" algn="just">
              <a:buFont typeface="+mj-lt"/>
              <a:buAutoNum type="arabicPeriod"/>
            </a:pPr>
            <a:r>
              <a:rPr lang="en-US" dirty="0" smtClean="0"/>
              <a:t>Class B, Default Subnet mask: 255.255.0.0</a:t>
            </a:r>
          </a:p>
          <a:p>
            <a:pPr marL="914400" lvl="1" indent="-457200" algn="just">
              <a:buFont typeface="+mj-lt"/>
              <a:buAutoNum type="arabicPeriod"/>
            </a:pPr>
            <a:r>
              <a:rPr lang="en-US" dirty="0" smtClean="0"/>
              <a:t>Borrowed 4 bit from host part so mask is now:</a:t>
            </a:r>
          </a:p>
          <a:p>
            <a:pPr marL="457200" lvl="1" indent="0" algn="just">
              <a:buNone/>
            </a:pPr>
            <a:r>
              <a:rPr lang="en-US" dirty="0" smtClean="0"/>
              <a:t>	</a:t>
            </a:r>
            <a:r>
              <a:rPr lang="en-US" dirty="0" smtClean="0">
                <a:solidFill>
                  <a:srgbClr val="FF0000"/>
                </a:solidFill>
              </a:rPr>
              <a:t>11111111 11111111 </a:t>
            </a:r>
            <a:r>
              <a:rPr lang="en-US" dirty="0" smtClean="0">
                <a:solidFill>
                  <a:srgbClr val="0070C0"/>
                </a:solidFill>
              </a:rPr>
              <a:t>1111</a:t>
            </a:r>
            <a:r>
              <a:rPr lang="en-US" dirty="0" smtClean="0"/>
              <a:t>0000 00000000</a:t>
            </a:r>
          </a:p>
          <a:p>
            <a:pPr marL="914400" lvl="2" indent="0" algn="just">
              <a:buNone/>
            </a:pPr>
            <a:r>
              <a:rPr lang="en-US" dirty="0" smtClean="0"/>
              <a:t>     255                255              240                 0</a:t>
            </a:r>
            <a:endParaRPr lang="en-US" dirty="0"/>
          </a:p>
        </p:txBody>
      </p:sp>
    </p:spTree>
    <p:extLst>
      <p:ext uri="{BB962C8B-B14F-4D97-AF65-F5344CB8AC3E}">
        <p14:creationId xmlns:p14="http://schemas.microsoft.com/office/powerpoint/2010/main" val="140707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How many subnets </a:t>
            </a:r>
            <a:r>
              <a:rPr lang="en-US" sz="3600" dirty="0" smtClean="0"/>
              <a:t>from given subnet mask?</a:t>
            </a:r>
            <a:endParaRPr lang="en-US" sz="3600" dirty="0"/>
          </a:p>
        </p:txBody>
      </p:sp>
      <p:sp>
        <p:nvSpPr>
          <p:cNvPr id="3" name="Content Placeholder 2"/>
          <p:cNvSpPr>
            <a:spLocks noGrp="1"/>
          </p:cNvSpPr>
          <p:nvPr>
            <p:ph idx="1"/>
          </p:nvPr>
        </p:nvSpPr>
        <p:spPr/>
        <p:txBody>
          <a:bodyPr/>
          <a:lstStyle/>
          <a:p>
            <a:pPr algn="just"/>
            <a:r>
              <a:rPr lang="en-US" dirty="0"/>
              <a:t>To calculate the number of subnets provided by given subnet mask we use </a:t>
            </a:r>
            <a:r>
              <a:rPr lang="en-US" dirty="0">
                <a:solidFill>
                  <a:srgbClr val="FF0000"/>
                </a:solidFill>
              </a:rPr>
              <a:t>2</a:t>
            </a:r>
            <a:r>
              <a:rPr lang="en-US" baseline="30000" dirty="0">
                <a:solidFill>
                  <a:srgbClr val="FF0000"/>
                </a:solidFill>
              </a:rPr>
              <a:t>N</a:t>
            </a:r>
            <a:r>
              <a:rPr lang="en-US" dirty="0"/>
              <a:t> , where N = number of bits borrowed from host bits to create subnets. </a:t>
            </a:r>
            <a:endParaRPr lang="en-US" dirty="0" smtClean="0"/>
          </a:p>
          <a:p>
            <a:pPr algn="just"/>
            <a:r>
              <a:rPr lang="en-US" dirty="0" smtClean="0"/>
              <a:t>For </a:t>
            </a:r>
            <a:r>
              <a:rPr lang="en-US" dirty="0"/>
              <a:t>example in 192.168.1.0/27, N is 3. </a:t>
            </a:r>
            <a:endParaRPr lang="en-US" dirty="0" smtClean="0"/>
          </a:p>
          <a:p>
            <a:pPr algn="just"/>
            <a:r>
              <a:rPr lang="en-US" dirty="0" smtClean="0"/>
              <a:t>By </a:t>
            </a:r>
            <a:r>
              <a:rPr lang="en-US" dirty="0"/>
              <a:t>looking at address we can determined that this address is belong to class C and </a:t>
            </a:r>
            <a:r>
              <a:rPr lang="en-US" dirty="0" smtClean="0"/>
              <a:t>default </a:t>
            </a:r>
            <a:r>
              <a:rPr lang="en-US" dirty="0"/>
              <a:t>subnet mask 255.255.255.0 [/24 in CIDR]. </a:t>
            </a:r>
            <a:endParaRPr lang="en-US" dirty="0" smtClean="0"/>
          </a:p>
          <a:p>
            <a:pPr algn="just"/>
            <a:r>
              <a:rPr lang="en-US" dirty="0" smtClean="0"/>
              <a:t>In </a:t>
            </a:r>
            <a:r>
              <a:rPr lang="en-US" dirty="0"/>
              <a:t>given address we borrowed 27 - 24 = 3 host bits to create subnets. </a:t>
            </a:r>
            <a:endParaRPr lang="en-US" dirty="0" smtClean="0"/>
          </a:p>
          <a:p>
            <a:pPr algn="just"/>
            <a:r>
              <a:rPr lang="en-US" dirty="0" smtClean="0"/>
              <a:t>Now </a:t>
            </a:r>
            <a:r>
              <a:rPr lang="en-US" dirty="0"/>
              <a:t>23 = 8, so our answer is 8.</a:t>
            </a:r>
          </a:p>
          <a:p>
            <a:endParaRPr lang="en-US" dirty="0"/>
          </a:p>
        </p:txBody>
      </p:sp>
    </p:spTree>
    <p:extLst>
      <p:ext uri="{BB962C8B-B14F-4D97-AF65-F5344CB8AC3E}">
        <p14:creationId xmlns:p14="http://schemas.microsoft.com/office/powerpoint/2010/main" val="13280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valid subnets?</a:t>
            </a:r>
          </a:p>
        </p:txBody>
      </p:sp>
      <p:sp>
        <p:nvSpPr>
          <p:cNvPr id="3" name="Content Placeholder 2"/>
          <p:cNvSpPr>
            <a:spLocks noGrp="1"/>
          </p:cNvSpPr>
          <p:nvPr>
            <p:ph idx="1"/>
          </p:nvPr>
        </p:nvSpPr>
        <p:spPr/>
        <p:txBody>
          <a:bodyPr/>
          <a:lstStyle/>
          <a:p>
            <a:pPr algn="just"/>
            <a:r>
              <a:rPr lang="en-US" dirty="0"/>
              <a:t>Calculating valid subnet is two steps process. </a:t>
            </a:r>
            <a:endParaRPr lang="en-US" dirty="0" smtClean="0"/>
          </a:p>
          <a:p>
            <a:pPr algn="just"/>
            <a:r>
              <a:rPr lang="en-US" dirty="0" smtClean="0"/>
              <a:t>First </a:t>
            </a:r>
            <a:r>
              <a:rPr lang="en-US" dirty="0"/>
              <a:t>calculate </a:t>
            </a:r>
            <a:r>
              <a:rPr lang="en-US" dirty="0">
                <a:solidFill>
                  <a:srgbClr val="FF0000"/>
                </a:solidFill>
              </a:rPr>
              <a:t>total subnet </a:t>
            </a:r>
            <a:r>
              <a:rPr lang="en-US" dirty="0"/>
              <a:t>by using formula </a:t>
            </a:r>
            <a:r>
              <a:rPr lang="en-US" dirty="0">
                <a:solidFill>
                  <a:srgbClr val="FF0000"/>
                </a:solidFill>
              </a:rPr>
              <a:t>2</a:t>
            </a:r>
            <a:r>
              <a:rPr lang="en-US" baseline="30000" dirty="0">
                <a:solidFill>
                  <a:srgbClr val="FF0000"/>
                </a:solidFill>
              </a:rPr>
              <a:t>N</a:t>
            </a:r>
            <a:r>
              <a:rPr lang="en-US" dirty="0"/>
              <a:t>. </a:t>
            </a:r>
            <a:endParaRPr lang="en-US" dirty="0" smtClean="0"/>
          </a:p>
          <a:p>
            <a:pPr algn="just"/>
            <a:r>
              <a:rPr lang="en-US" dirty="0" smtClean="0"/>
              <a:t>In </a:t>
            </a:r>
            <a:r>
              <a:rPr lang="en-US" dirty="0"/>
              <a:t>second step find the </a:t>
            </a:r>
            <a:r>
              <a:rPr lang="en-US" dirty="0">
                <a:solidFill>
                  <a:srgbClr val="FF0000"/>
                </a:solidFill>
              </a:rPr>
              <a:t>block size </a:t>
            </a:r>
            <a:r>
              <a:rPr lang="en-US" dirty="0"/>
              <a:t>and count from zero in block until </a:t>
            </a:r>
            <a:r>
              <a:rPr lang="en-US" dirty="0" smtClean="0"/>
              <a:t>subnet </a:t>
            </a:r>
            <a:r>
              <a:rPr lang="en-US" dirty="0"/>
              <a:t>mask value. </a:t>
            </a:r>
            <a:endParaRPr lang="en-US" dirty="0" smtClean="0"/>
          </a:p>
          <a:p>
            <a:pPr algn="just"/>
            <a:r>
              <a:rPr lang="en-US" dirty="0" smtClean="0"/>
              <a:t>For </a:t>
            </a:r>
            <a:r>
              <a:rPr lang="en-US" dirty="0"/>
              <a:t>example calculate the valid subnets for </a:t>
            </a:r>
            <a:r>
              <a:rPr lang="en-US" dirty="0" smtClean="0"/>
              <a:t>192.168.1.0/26</a:t>
            </a:r>
            <a:endParaRPr lang="en-US" dirty="0"/>
          </a:p>
          <a:p>
            <a:pPr marL="914400" lvl="1" indent="-457200" algn="just">
              <a:buFont typeface="+mj-lt"/>
              <a:buAutoNum type="arabicPeriod"/>
            </a:pPr>
            <a:r>
              <a:rPr lang="en-US" dirty="0"/>
              <a:t>Borrowed host bits are 2 [26-24</a:t>
            </a:r>
            <a:r>
              <a:rPr lang="en-US" dirty="0" smtClean="0"/>
              <a:t>]</a:t>
            </a:r>
            <a:endParaRPr lang="en-US" dirty="0"/>
          </a:p>
          <a:p>
            <a:pPr marL="914400" lvl="1" indent="-457200" algn="just">
              <a:buFont typeface="+mj-lt"/>
              <a:buAutoNum type="arabicPeriod"/>
            </a:pPr>
            <a:r>
              <a:rPr lang="en-US" dirty="0"/>
              <a:t>Total subnets are 2</a:t>
            </a:r>
            <a:r>
              <a:rPr lang="en-US" baseline="30000" dirty="0"/>
              <a:t>2</a:t>
            </a:r>
            <a:r>
              <a:rPr lang="en-US" dirty="0"/>
              <a:t> = </a:t>
            </a:r>
            <a:r>
              <a:rPr lang="en-US" dirty="0" smtClean="0"/>
              <a:t>4</a:t>
            </a:r>
            <a:endParaRPr lang="en-US" dirty="0"/>
          </a:p>
          <a:p>
            <a:pPr marL="914400" lvl="1" indent="-457200" algn="just">
              <a:buFont typeface="+mj-lt"/>
              <a:buAutoNum type="arabicPeriod"/>
            </a:pPr>
            <a:r>
              <a:rPr lang="en-US" dirty="0"/>
              <a:t>Subnet mask would be </a:t>
            </a:r>
            <a:r>
              <a:rPr lang="en-US" dirty="0" smtClean="0"/>
              <a:t>255.255.255.192</a:t>
            </a:r>
            <a:endParaRPr lang="en-US" dirty="0"/>
          </a:p>
          <a:p>
            <a:pPr marL="914400" lvl="1" indent="-457200" algn="just">
              <a:buFont typeface="+mj-lt"/>
              <a:buAutoNum type="arabicPeriod"/>
            </a:pPr>
            <a:r>
              <a:rPr lang="en-US" dirty="0"/>
              <a:t>Block size would be 256-192 = </a:t>
            </a:r>
            <a:r>
              <a:rPr lang="en-US" dirty="0" smtClean="0"/>
              <a:t>64</a:t>
            </a:r>
            <a:endParaRPr lang="en-US" dirty="0"/>
          </a:p>
          <a:p>
            <a:pPr marL="914400" lvl="1" indent="-457200" algn="just">
              <a:buFont typeface="+mj-lt"/>
              <a:buAutoNum type="arabicPeriod"/>
            </a:pPr>
            <a:r>
              <a:rPr lang="en-US" dirty="0"/>
              <a:t>Start counting from zero at blocks of 64, so our valid subnets would be </a:t>
            </a:r>
            <a:r>
              <a:rPr lang="en-US" dirty="0" smtClean="0"/>
              <a:t>0,64,128,192</a:t>
            </a:r>
            <a:endParaRPr lang="en-US" dirty="0"/>
          </a:p>
        </p:txBody>
      </p:sp>
    </p:spTree>
    <p:extLst>
      <p:ext uri="{BB962C8B-B14F-4D97-AF65-F5344CB8AC3E}">
        <p14:creationId xmlns:p14="http://schemas.microsoft.com/office/powerpoint/2010/main" val="196774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total hosts</a:t>
            </a:r>
            <a:r>
              <a:rPr lang="en-US" dirty="0" smtClean="0"/>
              <a:t>?</a:t>
            </a:r>
            <a:endParaRPr lang="en-US" dirty="0"/>
          </a:p>
        </p:txBody>
      </p:sp>
      <p:sp>
        <p:nvSpPr>
          <p:cNvPr id="3" name="Content Placeholder 2"/>
          <p:cNvSpPr>
            <a:spLocks noGrp="1"/>
          </p:cNvSpPr>
          <p:nvPr>
            <p:ph idx="1"/>
          </p:nvPr>
        </p:nvSpPr>
        <p:spPr/>
        <p:txBody>
          <a:bodyPr/>
          <a:lstStyle/>
          <a:p>
            <a:r>
              <a:rPr lang="en-US" dirty="0"/>
              <a:t>Total hosts are the hosts available per </a:t>
            </a:r>
            <a:r>
              <a:rPr lang="en-US" dirty="0" smtClean="0"/>
              <a:t>subnet</a:t>
            </a:r>
          </a:p>
          <a:p>
            <a:r>
              <a:rPr lang="en-US" dirty="0" smtClean="0"/>
              <a:t>To </a:t>
            </a:r>
            <a:r>
              <a:rPr lang="en-US" dirty="0"/>
              <a:t>calculate total hosts use formula </a:t>
            </a:r>
            <a:r>
              <a:rPr lang="en-US" dirty="0">
                <a:solidFill>
                  <a:srgbClr val="FF0000"/>
                </a:solidFill>
              </a:rPr>
              <a:t>2</a:t>
            </a:r>
            <a:r>
              <a:rPr lang="en-US" baseline="30000" dirty="0">
                <a:solidFill>
                  <a:srgbClr val="FF0000"/>
                </a:solidFill>
              </a:rPr>
              <a:t>H</a:t>
            </a:r>
            <a:r>
              <a:rPr lang="en-US" dirty="0"/>
              <a:t> = Total </a:t>
            </a:r>
            <a:r>
              <a:rPr lang="en-US" dirty="0" smtClean="0"/>
              <a:t>hosts</a:t>
            </a:r>
          </a:p>
          <a:p>
            <a:r>
              <a:rPr lang="en-US" dirty="0" smtClean="0"/>
              <a:t>H </a:t>
            </a:r>
            <a:r>
              <a:rPr lang="en-US" dirty="0"/>
              <a:t>is the number of host </a:t>
            </a:r>
            <a:r>
              <a:rPr lang="en-US" dirty="0" smtClean="0"/>
              <a:t>bits </a:t>
            </a:r>
          </a:p>
          <a:p>
            <a:r>
              <a:rPr lang="en-US" dirty="0" smtClean="0"/>
              <a:t>For </a:t>
            </a:r>
            <a:r>
              <a:rPr lang="en-US" dirty="0"/>
              <a:t>example in address 192.168.1.0/26 </a:t>
            </a:r>
            <a:endParaRPr lang="en-US" dirty="0" smtClean="0"/>
          </a:p>
          <a:p>
            <a:r>
              <a:rPr lang="en-US" dirty="0"/>
              <a:t>W</a:t>
            </a:r>
            <a:r>
              <a:rPr lang="en-US" dirty="0" smtClean="0"/>
              <a:t>e </a:t>
            </a:r>
            <a:r>
              <a:rPr lang="en-US" dirty="0"/>
              <a:t>have 32 - 26 </a:t>
            </a:r>
            <a:endParaRPr lang="en-US" dirty="0" smtClean="0"/>
          </a:p>
          <a:p>
            <a:pPr marL="914400" lvl="1" indent="-457200">
              <a:buFont typeface="+mj-lt"/>
              <a:buAutoNum type="arabicPeriod"/>
            </a:pPr>
            <a:r>
              <a:rPr lang="en-US" dirty="0" smtClean="0"/>
              <a:t>[</a:t>
            </a:r>
            <a:r>
              <a:rPr lang="en-US" dirty="0"/>
              <a:t>Total bits in IP address - Bits consumed by network address] = </a:t>
            </a:r>
            <a:r>
              <a:rPr lang="en-US" dirty="0" smtClean="0"/>
              <a:t>6</a:t>
            </a:r>
          </a:p>
          <a:p>
            <a:pPr marL="914400" lvl="1" indent="-457200">
              <a:buFont typeface="+mj-lt"/>
              <a:buAutoNum type="arabicPeriod"/>
            </a:pPr>
            <a:r>
              <a:rPr lang="en-US" dirty="0" smtClean="0"/>
              <a:t>Total </a:t>
            </a:r>
            <a:r>
              <a:rPr lang="en-US" dirty="0"/>
              <a:t>hosts per subnet would be 26 = </a:t>
            </a:r>
            <a:r>
              <a:rPr lang="en-US" dirty="0" smtClean="0"/>
              <a:t>64</a:t>
            </a:r>
            <a:endParaRPr lang="en-US" dirty="0"/>
          </a:p>
          <a:p>
            <a:endParaRPr lang="en-US" dirty="0"/>
          </a:p>
        </p:txBody>
      </p:sp>
    </p:spTree>
    <p:extLst>
      <p:ext uri="{BB962C8B-B14F-4D97-AF65-F5344CB8AC3E}">
        <p14:creationId xmlns:p14="http://schemas.microsoft.com/office/powerpoint/2010/main" val="135502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Prefixes</a:t>
            </a:r>
            <a:endParaRPr lang="en-US" dirty="0"/>
          </a:p>
        </p:txBody>
      </p:sp>
      <p:sp>
        <p:nvSpPr>
          <p:cNvPr id="3" name="Content Placeholder 2"/>
          <p:cNvSpPr>
            <a:spLocks noGrp="1"/>
          </p:cNvSpPr>
          <p:nvPr>
            <p:ph idx="1"/>
          </p:nvPr>
        </p:nvSpPr>
        <p:spPr/>
        <p:txBody>
          <a:bodyPr/>
          <a:lstStyle/>
          <a:p>
            <a:pPr algn="just"/>
            <a:r>
              <a:rPr lang="en-US" dirty="0" smtClean="0"/>
              <a:t>For Class C, Default </a:t>
            </a:r>
            <a:r>
              <a:rPr lang="en-US" dirty="0"/>
              <a:t>subnet mask of class C is </a:t>
            </a:r>
            <a:r>
              <a:rPr lang="en-US" dirty="0" smtClean="0"/>
              <a:t>255.255.255.0 </a:t>
            </a:r>
          </a:p>
          <a:p>
            <a:pPr algn="just"/>
            <a:r>
              <a:rPr lang="en-US" dirty="0" smtClean="0"/>
              <a:t>CIDR </a:t>
            </a:r>
            <a:r>
              <a:rPr lang="en-US" dirty="0"/>
              <a:t>notation of class C is /24, which means 24 bits from IP address are already consumed by network </a:t>
            </a:r>
            <a:r>
              <a:rPr lang="en-US" dirty="0" smtClean="0"/>
              <a:t>portion. </a:t>
            </a:r>
          </a:p>
          <a:p>
            <a:pPr algn="just"/>
            <a:r>
              <a:rPr lang="en-US" dirty="0" smtClean="0"/>
              <a:t>We </a:t>
            </a:r>
            <a:r>
              <a:rPr lang="en-US" dirty="0"/>
              <a:t>have 8 host bits </a:t>
            </a:r>
            <a:r>
              <a:rPr lang="en-US" dirty="0" smtClean="0"/>
              <a:t>remain.</a:t>
            </a:r>
          </a:p>
          <a:p>
            <a:pPr algn="just"/>
            <a:r>
              <a:rPr lang="en-US" dirty="0" err="1" smtClean="0"/>
              <a:t>Subnetting</a:t>
            </a:r>
            <a:r>
              <a:rPr lang="en-US" dirty="0" smtClean="0"/>
              <a:t> </a:t>
            </a:r>
            <a:r>
              <a:rPr lang="en-US" dirty="0"/>
              <a:t>moves from left to right. So Class C subnet masks can only </a:t>
            </a:r>
            <a:r>
              <a:rPr lang="en-US" dirty="0" smtClean="0"/>
              <a:t>be </a:t>
            </a:r>
            <a:r>
              <a:rPr lang="en-US" dirty="0"/>
              <a:t>the following</a:t>
            </a:r>
            <a:r>
              <a:rPr lang="en-US" dirty="0" smtClean="0"/>
              <a:t>:</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0518867"/>
              </p:ext>
            </p:extLst>
          </p:nvPr>
        </p:nvGraphicFramePr>
        <p:xfrm>
          <a:off x="1524000" y="3804920"/>
          <a:ext cx="6096000" cy="2595880"/>
        </p:xfrm>
        <a:graphic>
          <a:graphicData uri="http://schemas.openxmlformats.org/drawingml/2006/table">
            <a:tbl>
              <a:tblPr firstRow="1" bandRow="1">
                <a:tableStyleId>{7E9639D4-E3E2-4D34-9284-5A2195B3D0D7}</a:tableStyleId>
              </a:tblPr>
              <a:tblGrid>
                <a:gridCol w="2032000"/>
                <a:gridCol w="2032000"/>
                <a:gridCol w="2032000"/>
              </a:tblGrid>
              <a:tr h="370840">
                <a:tc>
                  <a:txBody>
                    <a:bodyPr/>
                    <a:lstStyle/>
                    <a:p>
                      <a:pPr algn="ctr"/>
                      <a:r>
                        <a:rPr lang="en-US" dirty="0" smtClean="0"/>
                        <a:t>CIDR</a:t>
                      </a:r>
                      <a:endParaRPr lang="en-US" dirty="0"/>
                    </a:p>
                  </a:txBody>
                  <a:tcPr/>
                </a:tc>
                <a:tc>
                  <a:txBody>
                    <a:bodyPr/>
                    <a:lstStyle/>
                    <a:p>
                      <a:pPr algn="ctr"/>
                      <a:r>
                        <a:rPr lang="en-US" dirty="0" smtClean="0"/>
                        <a:t>Decimal</a:t>
                      </a:r>
                      <a:endParaRPr lang="en-US" dirty="0"/>
                    </a:p>
                  </a:txBody>
                  <a:tcPr/>
                </a:tc>
                <a:tc>
                  <a:txBody>
                    <a:bodyPr/>
                    <a:lstStyle/>
                    <a:p>
                      <a:pPr algn="ctr"/>
                      <a:r>
                        <a:rPr lang="en-US" dirty="0" smtClean="0"/>
                        <a:t>Binary</a:t>
                      </a:r>
                      <a:endParaRPr lang="en-US" dirty="0"/>
                    </a:p>
                  </a:txBody>
                  <a:tcPr/>
                </a:tc>
              </a:tr>
              <a:tr h="370840">
                <a:tc>
                  <a:txBody>
                    <a:bodyPr/>
                    <a:lstStyle/>
                    <a:p>
                      <a:pPr algn="ctr"/>
                      <a:r>
                        <a:rPr lang="en-US" dirty="0" smtClean="0"/>
                        <a:t>/25</a:t>
                      </a:r>
                      <a:endParaRPr lang="en-US" dirty="0"/>
                    </a:p>
                  </a:txBody>
                  <a:tcPr/>
                </a:tc>
                <a:tc>
                  <a:txBody>
                    <a:bodyPr/>
                    <a:lstStyle/>
                    <a:p>
                      <a:pPr algn="ctr"/>
                      <a:r>
                        <a:rPr lang="en-US" dirty="0" smtClean="0"/>
                        <a:t>128</a:t>
                      </a:r>
                      <a:endParaRPr lang="en-US" dirty="0"/>
                    </a:p>
                  </a:txBody>
                  <a:tcPr/>
                </a:tc>
                <a:tc>
                  <a:txBody>
                    <a:bodyPr/>
                    <a:lstStyle/>
                    <a:p>
                      <a:pPr algn="ctr"/>
                      <a:r>
                        <a:rPr lang="en-US" dirty="0" smtClean="0"/>
                        <a:t>10000000</a:t>
                      </a:r>
                      <a:endParaRPr lang="en-US" dirty="0"/>
                    </a:p>
                  </a:txBody>
                  <a:tcPr/>
                </a:tc>
              </a:tr>
              <a:tr h="370840">
                <a:tc>
                  <a:txBody>
                    <a:bodyPr/>
                    <a:lstStyle/>
                    <a:p>
                      <a:pPr algn="ctr"/>
                      <a:r>
                        <a:rPr lang="en-US" dirty="0" smtClean="0"/>
                        <a:t>/26</a:t>
                      </a:r>
                      <a:endParaRPr lang="en-US" dirty="0"/>
                    </a:p>
                  </a:txBody>
                  <a:tcPr/>
                </a:tc>
                <a:tc>
                  <a:txBody>
                    <a:bodyPr/>
                    <a:lstStyle/>
                    <a:p>
                      <a:pPr algn="ctr"/>
                      <a:r>
                        <a:rPr lang="en-US" dirty="0" smtClean="0"/>
                        <a:t>192</a:t>
                      </a:r>
                      <a:endParaRPr lang="en-US" dirty="0"/>
                    </a:p>
                  </a:txBody>
                  <a:tcPr/>
                </a:tc>
                <a:tc>
                  <a:txBody>
                    <a:bodyPr/>
                    <a:lstStyle/>
                    <a:p>
                      <a:pPr algn="ctr"/>
                      <a:r>
                        <a:rPr lang="en-US" dirty="0" smtClean="0"/>
                        <a:t>11000000</a:t>
                      </a:r>
                      <a:endParaRPr lang="en-US" dirty="0"/>
                    </a:p>
                  </a:txBody>
                  <a:tcPr/>
                </a:tc>
              </a:tr>
              <a:tr h="370840">
                <a:tc>
                  <a:txBody>
                    <a:bodyPr/>
                    <a:lstStyle/>
                    <a:p>
                      <a:pPr algn="ctr"/>
                      <a:r>
                        <a:rPr lang="en-US" dirty="0" smtClean="0"/>
                        <a:t>/27</a:t>
                      </a:r>
                      <a:endParaRPr lang="en-US" dirty="0"/>
                    </a:p>
                  </a:txBody>
                  <a:tcPr/>
                </a:tc>
                <a:tc>
                  <a:txBody>
                    <a:bodyPr/>
                    <a:lstStyle/>
                    <a:p>
                      <a:pPr algn="ctr"/>
                      <a:r>
                        <a:rPr lang="en-US" dirty="0" smtClean="0"/>
                        <a:t>224</a:t>
                      </a:r>
                      <a:endParaRPr lang="en-US" dirty="0"/>
                    </a:p>
                  </a:txBody>
                  <a:tcPr/>
                </a:tc>
                <a:tc>
                  <a:txBody>
                    <a:bodyPr/>
                    <a:lstStyle/>
                    <a:p>
                      <a:pPr algn="ctr"/>
                      <a:r>
                        <a:rPr lang="en-US" dirty="0" smtClean="0"/>
                        <a:t>11100000</a:t>
                      </a:r>
                      <a:endParaRPr lang="en-US" dirty="0"/>
                    </a:p>
                  </a:txBody>
                  <a:tcPr/>
                </a:tc>
              </a:tr>
              <a:tr h="370840">
                <a:tc>
                  <a:txBody>
                    <a:bodyPr/>
                    <a:lstStyle/>
                    <a:p>
                      <a:pPr algn="ctr"/>
                      <a:r>
                        <a:rPr lang="en-US" dirty="0" smtClean="0"/>
                        <a:t>/28</a:t>
                      </a:r>
                      <a:endParaRPr lang="en-US" dirty="0"/>
                    </a:p>
                  </a:txBody>
                  <a:tcPr/>
                </a:tc>
                <a:tc>
                  <a:txBody>
                    <a:bodyPr/>
                    <a:lstStyle/>
                    <a:p>
                      <a:pPr algn="ctr"/>
                      <a:r>
                        <a:rPr lang="en-US" dirty="0" smtClean="0"/>
                        <a:t>240</a:t>
                      </a:r>
                      <a:endParaRPr lang="en-US" dirty="0"/>
                    </a:p>
                  </a:txBody>
                  <a:tcPr/>
                </a:tc>
                <a:tc>
                  <a:txBody>
                    <a:bodyPr/>
                    <a:lstStyle/>
                    <a:p>
                      <a:pPr algn="ctr"/>
                      <a:r>
                        <a:rPr lang="en-US" dirty="0" smtClean="0"/>
                        <a:t>11110000</a:t>
                      </a:r>
                      <a:endParaRPr lang="en-US" dirty="0"/>
                    </a:p>
                  </a:txBody>
                  <a:tcPr/>
                </a:tc>
              </a:tr>
              <a:tr h="370840">
                <a:tc>
                  <a:txBody>
                    <a:bodyPr/>
                    <a:lstStyle/>
                    <a:p>
                      <a:pPr algn="ctr"/>
                      <a:r>
                        <a:rPr lang="en-US" dirty="0" smtClean="0"/>
                        <a:t>/29</a:t>
                      </a:r>
                      <a:endParaRPr lang="en-US" dirty="0"/>
                    </a:p>
                  </a:txBody>
                  <a:tcPr/>
                </a:tc>
                <a:tc>
                  <a:txBody>
                    <a:bodyPr/>
                    <a:lstStyle/>
                    <a:p>
                      <a:pPr algn="ctr"/>
                      <a:r>
                        <a:rPr lang="en-US" dirty="0" smtClean="0"/>
                        <a:t>248</a:t>
                      </a:r>
                      <a:endParaRPr lang="en-US" dirty="0"/>
                    </a:p>
                  </a:txBody>
                  <a:tcPr/>
                </a:tc>
                <a:tc>
                  <a:txBody>
                    <a:bodyPr/>
                    <a:lstStyle/>
                    <a:p>
                      <a:pPr algn="ctr"/>
                      <a:r>
                        <a:rPr lang="en-US" dirty="0" smtClean="0"/>
                        <a:t>11111000</a:t>
                      </a:r>
                      <a:endParaRPr lang="en-US" dirty="0"/>
                    </a:p>
                  </a:txBody>
                  <a:tcPr/>
                </a:tc>
              </a:tr>
              <a:tr h="370840">
                <a:tc>
                  <a:txBody>
                    <a:bodyPr/>
                    <a:lstStyle/>
                    <a:p>
                      <a:pPr algn="ctr"/>
                      <a:r>
                        <a:rPr lang="en-US" dirty="0" smtClean="0"/>
                        <a:t>/30</a:t>
                      </a:r>
                      <a:endParaRPr lang="en-US" dirty="0"/>
                    </a:p>
                  </a:txBody>
                  <a:tcPr/>
                </a:tc>
                <a:tc>
                  <a:txBody>
                    <a:bodyPr/>
                    <a:lstStyle/>
                    <a:p>
                      <a:pPr algn="ctr"/>
                      <a:r>
                        <a:rPr lang="en-US" dirty="0" smtClean="0"/>
                        <a:t>252</a:t>
                      </a:r>
                      <a:endParaRPr lang="en-US" dirty="0"/>
                    </a:p>
                  </a:txBody>
                  <a:tcPr/>
                </a:tc>
                <a:tc>
                  <a:txBody>
                    <a:bodyPr/>
                    <a:lstStyle/>
                    <a:p>
                      <a:pPr algn="ctr"/>
                      <a:r>
                        <a:rPr lang="en-US" dirty="0" smtClean="0"/>
                        <a:t>11111100</a:t>
                      </a:r>
                      <a:endParaRPr lang="en-US" dirty="0"/>
                    </a:p>
                  </a:txBody>
                  <a:tcPr/>
                </a:tc>
              </a:tr>
            </a:tbl>
          </a:graphicData>
        </a:graphic>
      </p:graphicFrame>
    </p:spTree>
    <p:extLst>
      <p:ext uri="{BB962C8B-B14F-4D97-AF65-F5344CB8AC3E}">
        <p14:creationId xmlns:p14="http://schemas.microsoft.com/office/powerpoint/2010/main" val="5443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Prefixes- Example</a:t>
            </a:r>
            <a:endParaRPr lang="en-US" dirty="0"/>
          </a:p>
        </p:txBody>
      </p:sp>
      <p:sp>
        <p:nvSpPr>
          <p:cNvPr id="3" name="Content Placeholder 2"/>
          <p:cNvSpPr>
            <a:spLocks noGrp="1"/>
          </p:cNvSpPr>
          <p:nvPr>
            <p:ph idx="1"/>
          </p:nvPr>
        </p:nvSpPr>
        <p:spPr/>
        <p:txBody>
          <a:bodyPr>
            <a:normAutofit/>
          </a:bodyPr>
          <a:lstStyle/>
          <a:p>
            <a:r>
              <a:rPr lang="en-US" b="1" dirty="0"/>
              <a:t>/25</a:t>
            </a:r>
          </a:p>
          <a:p>
            <a:pPr lvl="1"/>
            <a:r>
              <a:rPr lang="en-US" dirty="0"/>
              <a:t>CIDR /25 has subnet mask 255.255.255.128 and 128 is 10000000 in </a:t>
            </a:r>
            <a:r>
              <a:rPr lang="en-US" dirty="0" smtClean="0"/>
              <a:t>binary.</a:t>
            </a:r>
          </a:p>
          <a:p>
            <a:pPr lvl="1"/>
            <a:r>
              <a:rPr lang="en-US" dirty="0" smtClean="0"/>
              <a:t>We </a:t>
            </a:r>
            <a:r>
              <a:rPr lang="en-US" dirty="0"/>
              <a:t>used one </a:t>
            </a:r>
            <a:r>
              <a:rPr lang="en-US" dirty="0" smtClean="0"/>
              <a:t>host </a:t>
            </a:r>
            <a:r>
              <a:rPr lang="en-US" dirty="0"/>
              <a:t>bit in network address</a:t>
            </a:r>
            <a:r>
              <a:rPr lang="en-US" dirty="0" smtClean="0"/>
              <a:t>.</a:t>
            </a:r>
          </a:p>
          <a:p>
            <a:r>
              <a:rPr lang="en-US" dirty="0"/>
              <a:t>N = 1 [Number of host </a:t>
            </a:r>
            <a:r>
              <a:rPr lang="en-US" dirty="0" smtClean="0"/>
              <a:t>bit]</a:t>
            </a:r>
            <a:endParaRPr lang="en-US" dirty="0"/>
          </a:p>
          <a:p>
            <a:r>
              <a:rPr lang="en-US" dirty="0"/>
              <a:t>H = 7 [Remaining host bits]</a:t>
            </a:r>
          </a:p>
          <a:p>
            <a:r>
              <a:rPr lang="de-DE" dirty="0"/>
              <a:t>Total </a:t>
            </a:r>
            <a:r>
              <a:rPr lang="de-DE" dirty="0" err="1"/>
              <a:t>subnets</a:t>
            </a:r>
            <a:r>
              <a:rPr lang="de-DE" dirty="0"/>
              <a:t> ( 2</a:t>
            </a:r>
            <a:r>
              <a:rPr lang="de-DE" baseline="30000" dirty="0"/>
              <a:t>N</a:t>
            </a:r>
            <a:r>
              <a:rPr lang="de-DE" dirty="0"/>
              <a:t> ) </a:t>
            </a:r>
            <a:r>
              <a:rPr lang="de-DE" dirty="0" smtClean="0"/>
              <a:t>: </a:t>
            </a:r>
            <a:r>
              <a:rPr lang="de-DE" dirty="0"/>
              <a:t>2</a:t>
            </a:r>
            <a:r>
              <a:rPr lang="de-DE" baseline="30000" dirty="0"/>
              <a:t>1</a:t>
            </a:r>
            <a:r>
              <a:rPr lang="de-DE" dirty="0"/>
              <a:t> = 2</a:t>
            </a:r>
          </a:p>
          <a:p>
            <a:r>
              <a:rPr lang="en-US" dirty="0"/>
              <a:t>Block size (256 - subnet mask) :- 256 - 128 = 128</a:t>
            </a:r>
          </a:p>
          <a:p>
            <a:r>
              <a:rPr lang="en-US" dirty="0"/>
              <a:t>Valid subnets ( Count blocks from 0) :- 0</a:t>
            </a:r>
            <a:r>
              <a:rPr lang="en-US" dirty="0" smtClean="0"/>
              <a:t>, 128</a:t>
            </a:r>
            <a:endParaRPr lang="en-US" dirty="0"/>
          </a:p>
          <a:p>
            <a:r>
              <a:rPr lang="en-US" dirty="0"/>
              <a:t>Total hosts (2</a:t>
            </a:r>
            <a:r>
              <a:rPr lang="en-US" baseline="30000" dirty="0"/>
              <a:t>H</a:t>
            </a:r>
            <a:r>
              <a:rPr lang="en-US" dirty="0"/>
              <a:t>) :- 2</a:t>
            </a:r>
            <a:r>
              <a:rPr lang="en-US" baseline="30000" dirty="0"/>
              <a:t>7</a:t>
            </a:r>
            <a:r>
              <a:rPr lang="en-US" dirty="0"/>
              <a:t> = 128</a:t>
            </a:r>
          </a:p>
          <a:p>
            <a:r>
              <a:rPr lang="en-US" dirty="0"/>
              <a:t>Valid hosts per subnet ( Total host - 2 ) :- 128 - 2 = 126</a:t>
            </a:r>
            <a:endParaRPr lang="en-US" dirty="0" smtClean="0"/>
          </a:p>
        </p:txBody>
      </p:sp>
      <p:pic>
        <p:nvPicPr>
          <p:cNvPr id="4" name="Picture 3"/>
          <p:cNvPicPr>
            <a:picLocks noChangeAspect="1"/>
          </p:cNvPicPr>
          <p:nvPr/>
        </p:nvPicPr>
        <p:blipFill>
          <a:blip r:embed="rId2"/>
          <a:stretch>
            <a:fillRect/>
          </a:stretch>
        </p:blipFill>
        <p:spPr>
          <a:xfrm>
            <a:off x="5257800" y="2209800"/>
            <a:ext cx="3695700" cy="1563565"/>
          </a:xfrm>
          <a:prstGeom prst="rect">
            <a:avLst/>
          </a:prstGeom>
          <a:ln>
            <a:solidFill>
              <a:schemeClr val="accent1"/>
            </a:solidFill>
          </a:ln>
        </p:spPr>
      </p:pic>
    </p:spTree>
    <p:extLst>
      <p:ext uri="{BB962C8B-B14F-4D97-AF65-F5344CB8AC3E}">
        <p14:creationId xmlns:p14="http://schemas.microsoft.com/office/powerpoint/2010/main" val="70366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Dynamic Host Configuration Protocol - DHCP</a:t>
            </a:r>
            <a:endParaRPr lang="en-US" sz="3600" dirty="0"/>
          </a:p>
        </p:txBody>
      </p:sp>
      <p:sp>
        <p:nvSpPr>
          <p:cNvPr id="3" name="Content Placeholder 2"/>
          <p:cNvSpPr>
            <a:spLocks noGrp="1"/>
          </p:cNvSpPr>
          <p:nvPr>
            <p:ph idx="1"/>
          </p:nvPr>
        </p:nvSpPr>
        <p:spPr/>
        <p:txBody>
          <a:bodyPr/>
          <a:lstStyle/>
          <a:p>
            <a:pPr lvl="0" algn="just"/>
            <a:r>
              <a:rPr lang="en-IN" dirty="0"/>
              <a:t>Dynamic Host Configuration Protocol is a protocol for assigning dynamic IP addresses to devices on a network. </a:t>
            </a:r>
            <a:endParaRPr lang="en-GB" dirty="0"/>
          </a:p>
          <a:p>
            <a:endParaRPr lang="en-US" dirty="0"/>
          </a:p>
        </p:txBody>
      </p:sp>
      <p:sp>
        <p:nvSpPr>
          <p:cNvPr id="250" name="Rectangle 3"/>
          <p:cNvSpPr>
            <a:spLocks noChangeArrowheads="1"/>
          </p:cNvSpPr>
          <p:nvPr/>
        </p:nvSpPr>
        <p:spPr bwMode="auto">
          <a:xfrm>
            <a:off x="2408238" y="6037263"/>
            <a:ext cx="4978400"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1" name="Text Box 97"/>
          <p:cNvSpPr txBox="1">
            <a:spLocks noChangeArrowheads="1"/>
          </p:cNvSpPr>
          <p:nvPr/>
        </p:nvSpPr>
        <p:spPr bwMode="auto">
          <a:xfrm>
            <a:off x="1031875" y="2051050"/>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smtClean="0">
                <a:solidFill>
                  <a:srgbClr val="000000"/>
                </a:solidFill>
                <a:latin typeface="Arial" charset="0"/>
              </a:rPr>
              <a:t>223.1.1.0/24</a:t>
            </a:r>
          </a:p>
        </p:txBody>
      </p:sp>
      <p:sp>
        <p:nvSpPr>
          <p:cNvPr id="252" name="Text Box 98"/>
          <p:cNvSpPr txBox="1">
            <a:spLocks noChangeArrowheads="1"/>
          </p:cNvSpPr>
          <p:nvPr/>
        </p:nvSpPr>
        <p:spPr bwMode="auto">
          <a:xfrm>
            <a:off x="4510088" y="4546600"/>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smtClean="0">
                <a:solidFill>
                  <a:srgbClr val="000000"/>
                </a:solidFill>
                <a:latin typeface="Arial" charset="0"/>
              </a:rPr>
              <a:t>223.1.2.0/24</a:t>
            </a:r>
          </a:p>
        </p:txBody>
      </p:sp>
      <p:sp>
        <p:nvSpPr>
          <p:cNvPr id="253" name="Text Box 99"/>
          <p:cNvSpPr txBox="1">
            <a:spLocks noChangeArrowheads="1"/>
          </p:cNvSpPr>
          <p:nvPr/>
        </p:nvSpPr>
        <p:spPr bwMode="auto">
          <a:xfrm>
            <a:off x="2813050" y="6140450"/>
            <a:ext cx="13144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smtClean="0">
                <a:solidFill>
                  <a:srgbClr val="000000"/>
                </a:solidFill>
                <a:latin typeface="Arial" charset="0"/>
              </a:rPr>
              <a:t>223.1.3.0/24</a:t>
            </a:r>
          </a:p>
        </p:txBody>
      </p:sp>
      <p:sp>
        <p:nvSpPr>
          <p:cNvPr id="254" name="Rectangle 100"/>
          <p:cNvSpPr>
            <a:spLocks noChangeArrowheads="1"/>
          </p:cNvSpPr>
          <p:nvPr/>
        </p:nvSpPr>
        <p:spPr bwMode="auto">
          <a:xfrm>
            <a:off x="1825625" y="4381500"/>
            <a:ext cx="847725" cy="180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5" name="Freeform 101"/>
          <p:cNvSpPr>
            <a:spLocks/>
          </p:cNvSpPr>
          <p:nvPr/>
        </p:nvSpPr>
        <p:spPr bwMode="auto">
          <a:xfrm>
            <a:off x="1238250" y="2320925"/>
            <a:ext cx="1941513" cy="2049462"/>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6" name="Freeform 102"/>
          <p:cNvSpPr>
            <a:spLocks/>
          </p:cNvSpPr>
          <p:nvPr/>
        </p:nvSpPr>
        <p:spPr bwMode="auto">
          <a:xfrm>
            <a:off x="3765550" y="2630487"/>
            <a:ext cx="1906588" cy="1958975"/>
          </a:xfrm>
          <a:custGeom>
            <a:avLst/>
            <a:gdLst>
              <a:gd name="T0" fmla="*/ 2147483646 w 1201"/>
              <a:gd name="T1" fmla="*/ 2147483646 h 1234"/>
              <a:gd name="T2" fmla="*/ 2147483646 w 1201"/>
              <a:gd name="T3" fmla="*/ 2147483646 h 1234"/>
              <a:gd name="T4" fmla="*/ 2147483646 w 1201"/>
              <a:gd name="T5" fmla="*/ 2147483646 h 1234"/>
              <a:gd name="T6" fmla="*/ 2147483646 w 1201"/>
              <a:gd name="T7" fmla="*/ 2147483646 h 1234"/>
              <a:gd name="T8" fmla="*/ 2147483646 w 1201"/>
              <a:gd name="T9" fmla="*/ 2147483646 h 1234"/>
              <a:gd name="T10" fmla="*/ 2147483646 w 1201"/>
              <a:gd name="T11" fmla="*/ 2147483646 h 1234"/>
              <a:gd name="T12" fmla="*/ 2147483646 w 1201"/>
              <a:gd name="T13" fmla="*/ 2147483646 h 1234"/>
              <a:gd name="T14" fmla="*/ 2147483646 w 1201"/>
              <a:gd name="T15" fmla="*/ 2147483646 h 1234"/>
              <a:gd name="T16" fmla="*/ 2147483646 w 1201"/>
              <a:gd name="T17" fmla="*/ 2147483646 h 1234"/>
              <a:gd name="T18" fmla="*/ 2147483646 w 1201"/>
              <a:gd name="T19" fmla="*/ 2147483646 h 1234"/>
              <a:gd name="T20" fmla="*/ 2147483646 w 1201"/>
              <a:gd name="T21" fmla="*/ 2147483646 h 1234"/>
              <a:gd name="T22" fmla="*/ 2147483646 w 1201"/>
              <a:gd name="T23" fmla="*/ 2147483646 h 1234"/>
              <a:gd name="T24" fmla="*/ 2147483646 w 1201"/>
              <a:gd name="T25" fmla="*/ 2147483646 h 1234"/>
              <a:gd name="T26" fmla="*/ 2147483646 w 1201"/>
              <a:gd name="T27" fmla="*/ 2147483646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7" name="Freeform 103"/>
          <p:cNvSpPr>
            <a:spLocks/>
          </p:cNvSpPr>
          <p:nvPr/>
        </p:nvSpPr>
        <p:spPr bwMode="auto">
          <a:xfrm>
            <a:off x="2438400" y="4064000"/>
            <a:ext cx="2041525" cy="1979612"/>
          </a:xfrm>
          <a:custGeom>
            <a:avLst/>
            <a:gdLst>
              <a:gd name="T0" fmla="*/ 2147483646 w 1286"/>
              <a:gd name="T1" fmla="*/ 2147483646 h 1247"/>
              <a:gd name="T2" fmla="*/ 2147483646 w 1286"/>
              <a:gd name="T3" fmla="*/ 2147483646 h 1247"/>
              <a:gd name="T4" fmla="*/ 2147483646 w 1286"/>
              <a:gd name="T5" fmla="*/ 2147483646 h 1247"/>
              <a:gd name="T6" fmla="*/ 2147483646 w 1286"/>
              <a:gd name="T7" fmla="*/ 2147483646 h 1247"/>
              <a:gd name="T8" fmla="*/ 2147483646 w 1286"/>
              <a:gd name="T9" fmla="*/ 2147483646 h 1247"/>
              <a:gd name="T10" fmla="*/ 2147483646 w 1286"/>
              <a:gd name="T11" fmla="*/ 2147483646 h 1247"/>
              <a:gd name="T12" fmla="*/ 2147483646 w 1286"/>
              <a:gd name="T13" fmla="*/ 2147483646 h 1247"/>
              <a:gd name="T14" fmla="*/ 2147483646 w 1286"/>
              <a:gd name="T15" fmla="*/ 2147483646 h 1247"/>
              <a:gd name="T16" fmla="*/ 2147483646 w 1286"/>
              <a:gd name="T17" fmla="*/ 2147483646 h 1247"/>
              <a:gd name="T18" fmla="*/ 2147483646 w 1286"/>
              <a:gd name="T19" fmla="*/ 2147483646 h 1247"/>
              <a:gd name="T20" fmla="*/ 2147483646 w 1286"/>
              <a:gd name="T21" fmla="*/ 2147483646 h 1247"/>
              <a:gd name="T22" fmla="*/ 2147483646 w 1286"/>
              <a:gd name="T23" fmla="*/ 2147483646 h 1247"/>
              <a:gd name="T24" fmla="*/ 2147483646 w 1286"/>
              <a:gd name="T25" fmla="*/ 2147483646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8" name="Line 104"/>
          <p:cNvSpPr>
            <a:spLocks noChangeShapeType="1"/>
          </p:cNvSpPr>
          <p:nvPr/>
        </p:nvSpPr>
        <p:spPr bwMode="auto">
          <a:xfrm>
            <a:off x="1787525" y="2843212"/>
            <a:ext cx="277813"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9" name="Line 106"/>
          <p:cNvSpPr>
            <a:spLocks noChangeShapeType="1"/>
          </p:cNvSpPr>
          <p:nvPr/>
        </p:nvSpPr>
        <p:spPr bwMode="auto">
          <a:xfrm flipV="1">
            <a:off x="1836738" y="3563937"/>
            <a:ext cx="277812"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0" name="Line 107"/>
          <p:cNvSpPr>
            <a:spLocks noChangeShapeType="1"/>
          </p:cNvSpPr>
          <p:nvPr/>
        </p:nvSpPr>
        <p:spPr bwMode="auto">
          <a:xfrm>
            <a:off x="1797050" y="4114800"/>
            <a:ext cx="27305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1" name="Line 108"/>
          <p:cNvSpPr>
            <a:spLocks noChangeShapeType="1"/>
          </p:cNvSpPr>
          <p:nvPr/>
        </p:nvSpPr>
        <p:spPr bwMode="auto">
          <a:xfrm flipV="1">
            <a:off x="2640013" y="3692525"/>
            <a:ext cx="561975"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2" name="Text Box 109"/>
          <p:cNvSpPr txBox="1">
            <a:spLocks noChangeArrowheads="1"/>
          </p:cNvSpPr>
          <p:nvPr/>
        </p:nvSpPr>
        <p:spPr bwMode="auto">
          <a:xfrm>
            <a:off x="1835150" y="251777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223.1.1.1</a:t>
            </a:r>
            <a:endParaRPr lang="en-US" altLang="en-US" sz="1400" smtClean="0">
              <a:solidFill>
                <a:srgbClr val="000000"/>
              </a:solidFill>
              <a:latin typeface="Comic Sans MS" charset="0"/>
            </a:endParaRPr>
          </a:p>
        </p:txBody>
      </p:sp>
      <p:sp>
        <p:nvSpPr>
          <p:cNvPr id="263" name="Text Box 111"/>
          <p:cNvSpPr txBox="1">
            <a:spLocks noChangeArrowheads="1"/>
          </p:cNvSpPr>
          <p:nvPr/>
        </p:nvSpPr>
        <p:spPr bwMode="auto">
          <a:xfrm>
            <a:off x="1720850" y="414337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223.1.1.3</a:t>
            </a:r>
            <a:endParaRPr lang="en-US" altLang="en-US" sz="1400" smtClean="0">
              <a:solidFill>
                <a:srgbClr val="000000"/>
              </a:solidFill>
              <a:latin typeface="Comic Sans MS" charset="0"/>
            </a:endParaRPr>
          </a:p>
        </p:txBody>
      </p:sp>
      <p:sp>
        <p:nvSpPr>
          <p:cNvPr id="264" name="Text Box 112"/>
          <p:cNvSpPr txBox="1">
            <a:spLocks noChangeArrowheads="1"/>
          </p:cNvSpPr>
          <p:nvPr/>
        </p:nvSpPr>
        <p:spPr bwMode="auto">
          <a:xfrm>
            <a:off x="2466975" y="3382962"/>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223.1.1.4</a:t>
            </a:r>
            <a:endParaRPr lang="en-US" altLang="en-US" sz="1400" smtClean="0">
              <a:solidFill>
                <a:srgbClr val="000000"/>
              </a:solidFill>
              <a:latin typeface="Comic Sans MS" charset="0"/>
            </a:endParaRPr>
          </a:p>
        </p:txBody>
      </p:sp>
      <p:sp>
        <p:nvSpPr>
          <p:cNvPr id="265" name="Line 113"/>
          <p:cNvSpPr>
            <a:spLocks noChangeShapeType="1"/>
          </p:cNvSpPr>
          <p:nvPr/>
        </p:nvSpPr>
        <p:spPr bwMode="auto">
          <a:xfrm flipV="1">
            <a:off x="3714750" y="3694112"/>
            <a:ext cx="5334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6" name="Text Box 114"/>
          <p:cNvSpPr txBox="1">
            <a:spLocks noChangeArrowheads="1"/>
          </p:cNvSpPr>
          <p:nvPr/>
        </p:nvSpPr>
        <p:spPr bwMode="auto">
          <a:xfrm>
            <a:off x="3587750" y="338455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223.1.2.9</a:t>
            </a:r>
            <a:endParaRPr lang="en-US" altLang="en-US" sz="1400" smtClean="0">
              <a:solidFill>
                <a:srgbClr val="000000"/>
              </a:solidFill>
              <a:latin typeface="Comic Sans MS" charset="0"/>
            </a:endParaRPr>
          </a:p>
        </p:txBody>
      </p:sp>
      <p:sp>
        <p:nvSpPr>
          <p:cNvPr id="267" name="Line 116"/>
          <p:cNvSpPr>
            <a:spLocks noChangeShapeType="1"/>
          </p:cNvSpPr>
          <p:nvPr/>
        </p:nvSpPr>
        <p:spPr bwMode="auto">
          <a:xfrm>
            <a:off x="4906963" y="3005137"/>
            <a:ext cx="2349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8" name="Line 117"/>
          <p:cNvSpPr>
            <a:spLocks noChangeShapeType="1"/>
          </p:cNvSpPr>
          <p:nvPr/>
        </p:nvSpPr>
        <p:spPr bwMode="auto">
          <a:xfrm>
            <a:off x="4960938" y="4281487"/>
            <a:ext cx="2349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9" name="Line 120"/>
          <p:cNvSpPr>
            <a:spLocks noChangeShapeType="1"/>
          </p:cNvSpPr>
          <p:nvPr/>
        </p:nvSpPr>
        <p:spPr bwMode="auto">
          <a:xfrm flipH="1">
            <a:off x="3473450" y="4033837"/>
            <a:ext cx="3175" cy="708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0" name="Line 122"/>
          <p:cNvSpPr>
            <a:spLocks noChangeShapeType="1"/>
          </p:cNvSpPr>
          <p:nvPr/>
        </p:nvSpPr>
        <p:spPr bwMode="auto">
          <a:xfrm flipH="1" flipV="1">
            <a:off x="2898775" y="5378450"/>
            <a:ext cx="3175"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1" name="Line 123"/>
          <p:cNvSpPr>
            <a:spLocks noChangeShapeType="1"/>
          </p:cNvSpPr>
          <p:nvPr/>
        </p:nvSpPr>
        <p:spPr bwMode="auto">
          <a:xfrm flipH="1" flipV="1">
            <a:off x="4040188" y="5311775"/>
            <a:ext cx="3175"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2" name="Text Box 124"/>
          <p:cNvSpPr txBox="1">
            <a:spLocks noChangeArrowheads="1"/>
          </p:cNvSpPr>
          <p:nvPr/>
        </p:nvSpPr>
        <p:spPr bwMode="auto">
          <a:xfrm>
            <a:off x="4011613" y="5189537"/>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223.1.3.2</a:t>
            </a:r>
            <a:endParaRPr lang="en-US" altLang="en-US" sz="1400" smtClean="0">
              <a:solidFill>
                <a:srgbClr val="000000"/>
              </a:solidFill>
              <a:latin typeface="Comic Sans MS" charset="0"/>
            </a:endParaRPr>
          </a:p>
        </p:txBody>
      </p:sp>
      <p:sp>
        <p:nvSpPr>
          <p:cNvPr id="273" name="Text Box 127"/>
          <p:cNvSpPr txBox="1">
            <a:spLocks noChangeArrowheads="1"/>
          </p:cNvSpPr>
          <p:nvPr/>
        </p:nvSpPr>
        <p:spPr bwMode="auto">
          <a:xfrm>
            <a:off x="1863725" y="5200650"/>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223.1.3.1</a:t>
            </a:r>
            <a:endParaRPr lang="en-US" altLang="en-US" sz="1400" smtClean="0">
              <a:solidFill>
                <a:srgbClr val="000000"/>
              </a:solidFill>
              <a:latin typeface="Comic Sans MS" charset="0"/>
            </a:endParaRPr>
          </a:p>
        </p:txBody>
      </p:sp>
      <p:grpSp>
        <p:nvGrpSpPr>
          <p:cNvPr id="274" name="Group 129"/>
          <p:cNvGrpSpPr>
            <a:grpSpLocks/>
          </p:cNvGrpSpPr>
          <p:nvPr/>
        </p:nvGrpSpPr>
        <p:grpSpPr bwMode="auto">
          <a:xfrm>
            <a:off x="1233488" y="2544762"/>
            <a:ext cx="641350" cy="558800"/>
            <a:chOff x="-44" y="1473"/>
            <a:chExt cx="981" cy="1105"/>
          </a:xfrm>
        </p:grpSpPr>
        <p:pic>
          <p:nvPicPr>
            <p:cNvPr id="275" name="Picture 13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 name="Freeform 13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77" name="Group 132"/>
          <p:cNvGrpSpPr>
            <a:grpSpLocks/>
          </p:cNvGrpSpPr>
          <p:nvPr/>
        </p:nvGrpSpPr>
        <p:grpSpPr bwMode="auto">
          <a:xfrm>
            <a:off x="1228725" y="3154362"/>
            <a:ext cx="641350" cy="558800"/>
            <a:chOff x="-44" y="1473"/>
            <a:chExt cx="981" cy="1105"/>
          </a:xfrm>
        </p:grpSpPr>
        <p:pic>
          <p:nvPicPr>
            <p:cNvPr id="278" name="Picture 13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 name="Freeform 13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80" name="Group 135"/>
          <p:cNvGrpSpPr>
            <a:grpSpLocks/>
          </p:cNvGrpSpPr>
          <p:nvPr/>
        </p:nvGrpSpPr>
        <p:grpSpPr bwMode="auto">
          <a:xfrm>
            <a:off x="1257300" y="3763962"/>
            <a:ext cx="641350" cy="558800"/>
            <a:chOff x="-44" y="1473"/>
            <a:chExt cx="981" cy="1105"/>
          </a:xfrm>
        </p:grpSpPr>
        <p:pic>
          <p:nvPicPr>
            <p:cNvPr id="281" name="Picture 13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 name="Freeform 137"/>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83" name="Group 138"/>
          <p:cNvGrpSpPr>
            <a:grpSpLocks/>
          </p:cNvGrpSpPr>
          <p:nvPr/>
        </p:nvGrpSpPr>
        <p:grpSpPr bwMode="auto">
          <a:xfrm flipH="1">
            <a:off x="4965700" y="2713037"/>
            <a:ext cx="641350" cy="558800"/>
            <a:chOff x="-44" y="1473"/>
            <a:chExt cx="981" cy="1105"/>
          </a:xfrm>
        </p:grpSpPr>
        <p:pic>
          <p:nvPicPr>
            <p:cNvPr id="284" name="Picture 13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14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86" name="Group 141"/>
          <p:cNvGrpSpPr>
            <a:grpSpLocks/>
          </p:cNvGrpSpPr>
          <p:nvPr/>
        </p:nvGrpSpPr>
        <p:grpSpPr bwMode="auto">
          <a:xfrm flipH="1">
            <a:off x="5040313" y="3992562"/>
            <a:ext cx="641350" cy="558800"/>
            <a:chOff x="-44" y="1473"/>
            <a:chExt cx="981" cy="1105"/>
          </a:xfrm>
        </p:grpSpPr>
        <p:pic>
          <p:nvPicPr>
            <p:cNvPr id="287" name="Picture 14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 name="Freeform 143"/>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89" name="Group 144"/>
          <p:cNvGrpSpPr>
            <a:grpSpLocks/>
          </p:cNvGrpSpPr>
          <p:nvPr/>
        </p:nvGrpSpPr>
        <p:grpSpPr bwMode="auto">
          <a:xfrm flipH="1">
            <a:off x="3832225" y="5516562"/>
            <a:ext cx="641350" cy="558800"/>
            <a:chOff x="-44" y="1473"/>
            <a:chExt cx="981" cy="1105"/>
          </a:xfrm>
        </p:grpSpPr>
        <p:pic>
          <p:nvPicPr>
            <p:cNvPr id="290" name="Picture 1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4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92" name="Group 147"/>
          <p:cNvGrpSpPr>
            <a:grpSpLocks/>
          </p:cNvGrpSpPr>
          <p:nvPr/>
        </p:nvGrpSpPr>
        <p:grpSpPr bwMode="auto">
          <a:xfrm flipH="1">
            <a:off x="2668588" y="5557837"/>
            <a:ext cx="641350" cy="558800"/>
            <a:chOff x="-44" y="1473"/>
            <a:chExt cx="981" cy="1105"/>
          </a:xfrm>
        </p:grpSpPr>
        <p:pic>
          <p:nvPicPr>
            <p:cNvPr id="293" name="Picture 14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 name="Freeform 14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95" name="Group 150"/>
          <p:cNvGrpSpPr>
            <a:grpSpLocks/>
          </p:cNvGrpSpPr>
          <p:nvPr/>
        </p:nvGrpSpPr>
        <p:grpSpPr bwMode="auto">
          <a:xfrm>
            <a:off x="3097213" y="3651250"/>
            <a:ext cx="698500" cy="355600"/>
            <a:chOff x="4396" y="1245"/>
            <a:chExt cx="672" cy="248"/>
          </a:xfrm>
        </p:grpSpPr>
        <p:sp>
          <p:nvSpPr>
            <p:cNvPr id="2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smtClean="0">
                <a:solidFill>
                  <a:srgbClr val="000000"/>
                </a:solidFill>
                <a:latin typeface="Times New Roman" charset="0"/>
              </a:endParaRPr>
            </a:p>
          </p:txBody>
        </p:sp>
        <p:sp>
          <p:nvSpPr>
            <p:cNvPr id="2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400" smtClean="0">
                <a:solidFill>
                  <a:srgbClr val="000000"/>
                </a:solidFill>
                <a:latin typeface="Times New Roman" charset="0"/>
              </a:endParaRPr>
            </a:p>
          </p:txBody>
        </p:sp>
        <p:sp>
          <p:nvSpPr>
            <p:cNvPr id="2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smtClean="0">
                <a:solidFill>
                  <a:srgbClr val="000000"/>
                </a:solidFill>
                <a:latin typeface="Times New Roman" charset="0"/>
              </a:endParaRPr>
            </a:p>
          </p:txBody>
        </p:sp>
        <p:grpSp>
          <p:nvGrpSpPr>
            <p:cNvPr id="299" name="Group 154"/>
            <p:cNvGrpSpPr>
              <a:grpSpLocks/>
            </p:cNvGrpSpPr>
            <p:nvPr/>
          </p:nvGrpSpPr>
          <p:grpSpPr bwMode="auto">
            <a:xfrm>
              <a:off x="4530" y="1287"/>
              <a:ext cx="377" cy="75"/>
              <a:chOff x="2468" y="1332"/>
              <a:chExt cx="310" cy="60"/>
            </a:xfrm>
          </p:grpSpPr>
          <p:sp>
            <p:nvSpPr>
              <p:cNvPr id="302" name="Freeform 1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303" name="Freeform 1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300" name="Line 15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301" name="Line 15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304" name="Rectangle 162"/>
          <p:cNvSpPr>
            <a:spLocks noChangeArrowheads="1"/>
          </p:cNvSpPr>
          <p:nvPr/>
        </p:nvSpPr>
        <p:spPr bwMode="auto">
          <a:xfrm>
            <a:off x="1951038" y="3267075"/>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smtClean="0">
              <a:solidFill>
                <a:srgbClr val="000000"/>
              </a:solidFill>
              <a:latin typeface="Arial" charset="0"/>
            </a:endParaRPr>
          </a:p>
        </p:txBody>
      </p:sp>
      <p:sp>
        <p:nvSpPr>
          <p:cNvPr id="305" name="Text Box 110"/>
          <p:cNvSpPr txBox="1">
            <a:spLocks noChangeArrowheads="1"/>
          </p:cNvSpPr>
          <p:nvPr/>
        </p:nvSpPr>
        <p:spPr bwMode="auto">
          <a:xfrm>
            <a:off x="1785938" y="3173412"/>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223.1.1.2</a:t>
            </a:r>
            <a:endParaRPr lang="en-US" altLang="en-US" sz="1400" smtClean="0">
              <a:solidFill>
                <a:srgbClr val="000000"/>
              </a:solidFill>
              <a:latin typeface="Comic Sans MS" charset="0"/>
            </a:endParaRPr>
          </a:p>
        </p:txBody>
      </p:sp>
      <p:sp>
        <p:nvSpPr>
          <p:cNvPr id="306" name="Rectangle 165"/>
          <p:cNvSpPr>
            <a:spLocks noChangeArrowheads="1"/>
          </p:cNvSpPr>
          <p:nvPr/>
        </p:nvSpPr>
        <p:spPr bwMode="auto">
          <a:xfrm>
            <a:off x="4692650" y="3976687"/>
            <a:ext cx="288925"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smtClean="0">
              <a:solidFill>
                <a:srgbClr val="000000"/>
              </a:solidFill>
              <a:latin typeface="Arial" charset="0"/>
            </a:endParaRPr>
          </a:p>
        </p:txBody>
      </p:sp>
      <p:sp>
        <p:nvSpPr>
          <p:cNvPr id="307" name="Rectangle 166"/>
          <p:cNvSpPr>
            <a:spLocks noChangeArrowheads="1"/>
          </p:cNvSpPr>
          <p:nvPr/>
        </p:nvSpPr>
        <p:spPr bwMode="auto">
          <a:xfrm>
            <a:off x="3340100" y="4162425"/>
            <a:ext cx="288925"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smtClean="0">
              <a:solidFill>
                <a:srgbClr val="000000"/>
              </a:solidFill>
              <a:latin typeface="Arial" charset="0"/>
            </a:endParaRPr>
          </a:p>
        </p:txBody>
      </p:sp>
      <p:sp>
        <p:nvSpPr>
          <p:cNvPr id="308" name="Text Box 128"/>
          <p:cNvSpPr txBox="1">
            <a:spLocks noChangeArrowheads="1"/>
          </p:cNvSpPr>
          <p:nvPr/>
        </p:nvSpPr>
        <p:spPr bwMode="auto">
          <a:xfrm>
            <a:off x="2963863" y="4124325"/>
            <a:ext cx="1033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223.1.3.27</a:t>
            </a:r>
            <a:endParaRPr lang="en-US" altLang="en-US" sz="1400" smtClean="0">
              <a:solidFill>
                <a:srgbClr val="000000"/>
              </a:solidFill>
              <a:latin typeface="Comic Sans MS" charset="0"/>
            </a:endParaRPr>
          </a:p>
        </p:txBody>
      </p:sp>
      <p:sp>
        <p:nvSpPr>
          <p:cNvPr id="309" name="Text Box 118"/>
          <p:cNvSpPr txBox="1">
            <a:spLocks noChangeArrowheads="1"/>
          </p:cNvSpPr>
          <p:nvPr/>
        </p:nvSpPr>
        <p:spPr bwMode="auto">
          <a:xfrm>
            <a:off x="4062413" y="3990975"/>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223.1.2.2</a:t>
            </a:r>
            <a:endParaRPr lang="en-US" altLang="en-US" sz="1400" smtClean="0">
              <a:solidFill>
                <a:srgbClr val="000000"/>
              </a:solidFill>
              <a:latin typeface="Comic Sans MS" charset="0"/>
            </a:endParaRPr>
          </a:p>
        </p:txBody>
      </p:sp>
      <p:sp>
        <p:nvSpPr>
          <p:cNvPr id="310" name="Text Box 119"/>
          <p:cNvSpPr txBox="1">
            <a:spLocks noChangeArrowheads="1"/>
          </p:cNvSpPr>
          <p:nvPr/>
        </p:nvSpPr>
        <p:spPr bwMode="auto">
          <a:xfrm>
            <a:off x="4892675" y="2474912"/>
            <a:ext cx="933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223.1.2.1</a:t>
            </a:r>
            <a:endParaRPr lang="en-US" altLang="en-US" sz="1400" smtClean="0">
              <a:solidFill>
                <a:srgbClr val="000000"/>
              </a:solidFill>
              <a:latin typeface="Comic Sans MS" charset="0"/>
            </a:endParaRPr>
          </a:p>
        </p:txBody>
      </p:sp>
      <p:sp>
        <p:nvSpPr>
          <p:cNvPr id="311" name="Text Box 168"/>
          <p:cNvSpPr txBox="1">
            <a:spLocks noChangeArrowheads="1"/>
          </p:cNvSpPr>
          <p:nvPr/>
        </p:nvSpPr>
        <p:spPr bwMode="auto">
          <a:xfrm>
            <a:off x="3627438" y="1908175"/>
            <a:ext cx="9064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2000" i="1" smtClean="0">
                <a:solidFill>
                  <a:srgbClr val="CC0000"/>
                </a:solidFill>
                <a:latin typeface="Arial" charset="0"/>
              </a:rPr>
              <a:t>DHCP</a:t>
            </a:r>
          </a:p>
          <a:p>
            <a:pPr eaLnBrk="0" fontAlgn="base" hangingPunct="0">
              <a:spcBef>
                <a:spcPct val="0"/>
              </a:spcBef>
              <a:spcAft>
                <a:spcPct val="0"/>
              </a:spcAft>
              <a:buClrTx/>
              <a:buSzTx/>
              <a:buFontTx/>
              <a:buNone/>
            </a:pPr>
            <a:r>
              <a:rPr lang="en-US" altLang="en-US" sz="2000" i="1" smtClean="0">
                <a:solidFill>
                  <a:srgbClr val="CC0000"/>
                </a:solidFill>
                <a:latin typeface="Arial" charset="0"/>
              </a:rPr>
              <a:t>server</a:t>
            </a:r>
          </a:p>
        </p:txBody>
      </p:sp>
      <p:sp>
        <p:nvSpPr>
          <p:cNvPr id="312" name="Text Box 170"/>
          <p:cNvSpPr txBox="1">
            <a:spLocks noChangeArrowheads="1"/>
          </p:cNvSpPr>
          <p:nvPr/>
        </p:nvSpPr>
        <p:spPr bwMode="auto">
          <a:xfrm>
            <a:off x="6789738" y="3206750"/>
            <a:ext cx="1820862"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2000" i="1" smtClean="0">
                <a:solidFill>
                  <a:srgbClr val="000000"/>
                </a:solidFill>
                <a:latin typeface="Arial" charset="0"/>
              </a:rPr>
              <a:t>arriving </a:t>
            </a:r>
            <a:r>
              <a:rPr lang="en-US" altLang="en-US" sz="2000" i="1" smtClean="0">
                <a:solidFill>
                  <a:srgbClr val="CC0000"/>
                </a:solidFill>
                <a:latin typeface="Arial" charset="0"/>
              </a:rPr>
              <a:t>DHCP</a:t>
            </a:r>
          </a:p>
          <a:p>
            <a:pPr eaLnBrk="0" fontAlgn="base" hangingPunct="0">
              <a:spcBef>
                <a:spcPct val="0"/>
              </a:spcBef>
              <a:spcAft>
                <a:spcPct val="0"/>
              </a:spcAft>
              <a:buClrTx/>
              <a:buSzTx/>
              <a:buFontTx/>
              <a:buNone/>
            </a:pPr>
            <a:r>
              <a:rPr lang="en-US" altLang="en-US" sz="2000" i="1" smtClean="0">
                <a:solidFill>
                  <a:srgbClr val="CC0000"/>
                </a:solidFill>
                <a:latin typeface="Arial" charset="0"/>
              </a:rPr>
              <a:t>client</a:t>
            </a:r>
            <a:r>
              <a:rPr lang="en-US" altLang="en-US" sz="2000" i="1" smtClean="0">
                <a:solidFill>
                  <a:srgbClr val="000000"/>
                </a:solidFill>
                <a:latin typeface="Arial" charset="0"/>
              </a:rPr>
              <a:t> needs </a:t>
            </a:r>
          </a:p>
          <a:p>
            <a:pPr eaLnBrk="0" fontAlgn="base" hangingPunct="0">
              <a:spcBef>
                <a:spcPct val="0"/>
              </a:spcBef>
              <a:spcAft>
                <a:spcPct val="0"/>
              </a:spcAft>
              <a:buClrTx/>
              <a:buSzTx/>
              <a:buFontTx/>
              <a:buNone/>
            </a:pPr>
            <a:r>
              <a:rPr lang="en-US" altLang="en-US" sz="2000" i="1" smtClean="0">
                <a:solidFill>
                  <a:srgbClr val="000000"/>
                </a:solidFill>
                <a:latin typeface="Arial" charset="0"/>
              </a:rPr>
              <a:t>address in this</a:t>
            </a:r>
          </a:p>
          <a:p>
            <a:pPr eaLnBrk="0" fontAlgn="base" hangingPunct="0">
              <a:spcBef>
                <a:spcPct val="0"/>
              </a:spcBef>
              <a:spcAft>
                <a:spcPct val="0"/>
              </a:spcAft>
              <a:buClrTx/>
              <a:buSzTx/>
              <a:buFontTx/>
              <a:buNone/>
            </a:pPr>
            <a:r>
              <a:rPr lang="en-US" altLang="en-US" sz="2000" i="1" smtClean="0">
                <a:solidFill>
                  <a:srgbClr val="000000"/>
                </a:solidFill>
                <a:latin typeface="Arial" charset="0"/>
              </a:rPr>
              <a:t>network</a:t>
            </a:r>
          </a:p>
        </p:txBody>
      </p:sp>
      <p:grpSp>
        <p:nvGrpSpPr>
          <p:cNvPr id="313" name="Group 195"/>
          <p:cNvGrpSpPr>
            <a:grpSpLocks/>
          </p:cNvGrpSpPr>
          <p:nvPr/>
        </p:nvGrpSpPr>
        <p:grpSpPr bwMode="auto">
          <a:xfrm>
            <a:off x="4035425" y="2543175"/>
            <a:ext cx="401638" cy="681037"/>
            <a:chOff x="4140" y="429"/>
            <a:chExt cx="1425" cy="2396"/>
          </a:xfrm>
        </p:grpSpPr>
        <p:sp>
          <p:nvSpPr>
            <p:cNvPr id="314" name="Freeform 196"/>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5" name="Rectangle 197"/>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6" name="Freeform 198"/>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7" name="Freeform 199"/>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8" name="Rectangle 200"/>
            <p:cNvSpPr>
              <a:spLocks noChangeArrowheads="1"/>
            </p:cNvSpPr>
            <p:nvPr/>
          </p:nvSpPr>
          <p:spPr bwMode="auto">
            <a:xfrm>
              <a:off x="4213" y="691"/>
              <a:ext cx="597"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19" name="Group 201"/>
            <p:cNvGrpSpPr>
              <a:grpSpLocks/>
            </p:cNvGrpSpPr>
            <p:nvPr/>
          </p:nvGrpSpPr>
          <p:grpSpPr bwMode="auto">
            <a:xfrm>
              <a:off x="4749" y="668"/>
              <a:ext cx="581" cy="145"/>
              <a:chOff x="614" y="2568"/>
              <a:chExt cx="725" cy="139"/>
            </a:xfrm>
          </p:grpSpPr>
          <p:sp>
            <p:nvSpPr>
              <p:cNvPr id="344" name="AutoShape 202"/>
              <p:cNvSpPr>
                <a:spLocks noChangeArrowheads="1"/>
              </p:cNvSpPr>
              <p:nvPr/>
            </p:nvSpPr>
            <p:spPr bwMode="auto">
              <a:xfrm>
                <a:off x="613" y="2569"/>
                <a:ext cx="724"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5" name="AutoShape 203"/>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20" name="Rectangle 204"/>
            <p:cNvSpPr>
              <a:spLocks noChangeArrowheads="1"/>
            </p:cNvSpPr>
            <p:nvPr/>
          </p:nvSpPr>
          <p:spPr bwMode="auto">
            <a:xfrm>
              <a:off x="4224" y="1021"/>
              <a:ext cx="597" cy="45"/>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21" name="Group 205"/>
            <p:cNvGrpSpPr>
              <a:grpSpLocks/>
            </p:cNvGrpSpPr>
            <p:nvPr/>
          </p:nvGrpSpPr>
          <p:grpSpPr bwMode="auto">
            <a:xfrm>
              <a:off x="4747" y="994"/>
              <a:ext cx="581" cy="134"/>
              <a:chOff x="614" y="2568"/>
              <a:chExt cx="725" cy="139"/>
            </a:xfrm>
          </p:grpSpPr>
          <p:sp>
            <p:nvSpPr>
              <p:cNvPr id="342" name="AutoShape 206"/>
              <p:cNvSpPr>
                <a:spLocks noChangeArrowheads="1"/>
              </p:cNvSpPr>
              <p:nvPr/>
            </p:nvSpPr>
            <p:spPr bwMode="auto">
              <a:xfrm>
                <a:off x="616" y="2567"/>
                <a:ext cx="724"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3" name="AutoShape 207"/>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22" name="Rectangle 208"/>
            <p:cNvSpPr>
              <a:spLocks noChangeArrowheads="1"/>
            </p:cNvSpPr>
            <p:nvPr/>
          </p:nvSpPr>
          <p:spPr bwMode="auto">
            <a:xfrm>
              <a:off x="4219" y="1356"/>
              <a:ext cx="59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3" name="Rectangle 209"/>
            <p:cNvSpPr>
              <a:spLocks noChangeArrowheads="1"/>
            </p:cNvSpPr>
            <p:nvPr/>
          </p:nvSpPr>
          <p:spPr bwMode="auto">
            <a:xfrm>
              <a:off x="4230" y="1658"/>
              <a:ext cx="591" cy="45"/>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24" name="Group 210"/>
            <p:cNvGrpSpPr>
              <a:grpSpLocks/>
            </p:cNvGrpSpPr>
            <p:nvPr/>
          </p:nvGrpSpPr>
          <p:grpSpPr bwMode="auto">
            <a:xfrm>
              <a:off x="4735" y="1627"/>
              <a:ext cx="582" cy="151"/>
              <a:chOff x="614" y="2568"/>
              <a:chExt cx="725" cy="139"/>
            </a:xfrm>
          </p:grpSpPr>
          <p:sp>
            <p:nvSpPr>
              <p:cNvPr id="340" name="AutoShape 211"/>
              <p:cNvSpPr>
                <a:spLocks noChangeArrowheads="1"/>
              </p:cNvSpPr>
              <p:nvPr/>
            </p:nvSpPr>
            <p:spPr bwMode="auto">
              <a:xfrm>
                <a:off x="617" y="2576"/>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1" name="AutoShape 212"/>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25" name="Freeform 213"/>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26" name="Group 214"/>
            <p:cNvGrpSpPr>
              <a:grpSpLocks/>
            </p:cNvGrpSpPr>
            <p:nvPr/>
          </p:nvGrpSpPr>
          <p:grpSpPr bwMode="auto">
            <a:xfrm>
              <a:off x="4739" y="1327"/>
              <a:ext cx="582" cy="139"/>
              <a:chOff x="614" y="2568"/>
              <a:chExt cx="725" cy="139"/>
            </a:xfrm>
          </p:grpSpPr>
          <p:sp>
            <p:nvSpPr>
              <p:cNvPr id="338" name="AutoShape 215"/>
              <p:cNvSpPr>
                <a:spLocks noChangeArrowheads="1"/>
              </p:cNvSpPr>
              <p:nvPr/>
            </p:nvSpPr>
            <p:spPr bwMode="auto">
              <a:xfrm>
                <a:off x="612" y="2569"/>
                <a:ext cx="73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9" name="AutoShape 216"/>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27" name="Rectangle 217"/>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8" name="Freeform 218"/>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9" name="Freeform 219"/>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0" name="Oval 220"/>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1" name="Freeform 221"/>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2" name="AutoShape 222"/>
            <p:cNvSpPr>
              <a:spLocks noChangeArrowheads="1"/>
            </p:cNvSpPr>
            <p:nvPr/>
          </p:nvSpPr>
          <p:spPr bwMode="auto">
            <a:xfrm>
              <a:off x="4140" y="2680"/>
              <a:ext cx="1200" cy="145"/>
            </a:xfrm>
            <a:prstGeom prst="roundRect">
              <a:avLst>
                <a:gd name="adj" fmla="val 50000"/>
              </a:avLst>
            </a:prstGeom>
            <a:solidFill>
              <a:srgbClr val="DDDDDD"/>
            </a:soli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3" name="AutoShape 223"/>
            <p:cNvSpPr>
              <a:spLocks noChangeArrowheads="1"/>
            </p:cNvSpPr>
            <p:nvPr/>
          </p:nvSpPr>
          <p:spPr bwMode="auto">
            <a:xfrm>
              <a:off x="4208" y="2713"/>
              <a:ext cx="1070"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4" name="Oval 224"/>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5" name="Oval 225"/>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FF0000"/>
                </a:solidFill>
                <a:effectLst/>
                <a:uLnTx/>
                <a:uFillTx/>
                <a:latin typeface="Arial" charset="0"/>
                <a:ea typeface="ＭＳ Ｐゴシック" charset="-128"/>
              </a:endParaRPr>
            </a:p>
          </p:txBody>
        </p:sp>
        <p:sp>
          <p:nvSpPr>
            <p:cNvPr id="336" name="Oval 226"/>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7" name="Rectangle 227"/>
            <p:cNvSpPr>
              <a:spLocks noChangeArrowheads="1"/>
            </p:cNvSpPr>
            <p:nvPr/>
          </p:nvSpPr>
          <p:spPr bwMode="auto">
            <a:xfrm>
              <a:off x="5064" y="1836"/>
              <a:ext cx="84" cy="760"/>
            </a:xfrm>
            <a:prstGeom prst="rect">
              <a:avLst/>
            </a:prstGeom>
            <a:solidFill>
              <a:srgbClr val="292929"/>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46" name="Group 231"/>
          <p:cNvGrpSpPr>
            <a:grpSpLocks/>
          </p:cNvGrpSpPr>
          <p:nvPr/>
        </p:nvGrpSpPr>
        <p:grpSpPr bwMode="auto">
          <a:xfrm>
            <a:off x="5648325" y="3289300"/>
            <a:ext cx="1101725" cy="549275"/>
            <a:chOff x="3428" y="1798"/>
            <a:chExt cx="694" cy="346"/>
          </a:xfrm>
        </p:grpSpPr>
        <p:grpSp>
          <p:nvGrpSpPr>
            <p:cNvPr id="347" name="Group 229"/>
            <p:cNvGrpSpPr>
              <a:grpSpLocks/>
            </p:cNvGrpSpPr>
            <p:nvPr/>
          </p:nvGrpSpPr>
          <p:grpSpPr bwMode="auto">
            <a:xfrm>
              <a:off x="3628" y="1798"/>
              <a:ext cx="494" cy="346"/>
              <a:chOff x="4420" y="878"/>
              <a:chExt cx="614" cy="458"/>
            </a:xfrm>
          </p:grpSpPr>
          <p:pic>
            <p:nvPicPr>
              <p:cNvPr id="349" name="Picture 173"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 name="Freeform 174"/>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351" name="Picture 175"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 name="Freeform 176"/>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53" name="Freeform 177"/>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54" name="Freeform 178"/>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55" name="Freeform 179"/>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56" name="Freeform 180"/>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57" name="Freeform 181"/>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58" name="Group 182"/>
              <p:cNvGrpSpPr>
                <a:grpSpLocks/>
              </p:cNvGrpSpPr>
              <p:nvPr/>
            </p:nvGrpSpPr>
            <p:grpSpPr bwMode="auto">
              <a:xfrm>
                <a:off x="4584" y="1203"/>
                <a:ext cx="119" cy="53"/>
                <a:chOff x="1740" y="2642"/>
                <a:chExt cx="752" cy="327"/>
              </a:xfrm>
            </p:grpSpPr>
            <p:sp>
              <p:nvSpPr>
                <p:cNvPr id="365" name="Freeform 1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6" name="Freeform 1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7" name="Freeform 1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8" name="Freeform 1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9" name="Freeform 1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70" name="Freeform 1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59" name="Freeform 189"/>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0" name="Freeform 190"/>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1" name="Freeform 191"/>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2" name="Freeform 192"/>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3" name="Freeform 193"/>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64" name="Freeform 194"/>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48" name="Line 230"/>
            <p:cNvSpPr>
              <a:spLocks noChangeShapeType="1"/>
            </p:cNvSpPr>
            <p:nvPr/>
          </p:nvSpPr>
          <p:spPr bwMode="auto">
            <a:xfrm flipH="1">
              <a:off x="3428" y="2002"/>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71" name="AutoShape 232"/>
          <p:cNvSpPr>
            <a:spLocks noChangeArrowheads="1"/>
          </p:cNvSpPr>
          <p:nvPr/>
        </p:nvSpPr>
        <p:spPr bwMode="auto">
          <a:xfrm>
            <a:off x="5916613" y="3846512"/>
            <a:ext cx="976312"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72" name="Line 233"/>
          <p:cNvSpPr>
            <a:spLocks noChangeShapeType="1"/>
          </p:cNvSpPr>
          <p:nvPr/>
        </p:nvSpPr>
        <p:spPr bwMode="auto">
          <a:xfrm flipH="1">
            <a:off x="4430713" y="3101975"/>
            <a:ext cx="314325"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715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P spid="252" grpId="0"/>
      <p:bldP spid="253" grpId="0"/>
      <p:bldP spid="254" grpId="0" animBg="1"/>
      <p:bldP spid="255" grpId="0" animBg="1"/>
      <p:bldP spid="256" grpId="0" animBg="1"/>
      <p:bldP spid="257" grpId="0" animBg="1"/>
      <p:bldP spid="258" grpId="0" animBg="1"/>
      <p:bldP spid="259" grpId="0" animBg="1"/>
      <p:bldP spid="260" grpId="0" animBg="1"/>
      <p:bldP spid="261" grpId="0" animBg="1"/>
      <p:bldP spid="262" grpId="0"/>
      <p:bldP spid="263" grpId="0"/>
      <p:bldP spid="264" grpId="0"/>
      <p:bldP spid="265" grpId="0" animBg="1"/>
      <p:bldP spid="266" grpId="0"/>
      <p:bldP spid="267" grpId="0" animBg="1"/>
      <p:bldP spid="268" grpId="0" animBg="1"/>
      <p:bldP spid="269" grpId="0" animBg="1"/>
      <p:bldP spid="270" grpId="0" animBg="1"/>
      <p:bldP spid="271" grpId="0" animBg="1"/>
      <p:bldP spid="272" grpId="0"/>
      <p:bldP spid="273" grpId="0"/>
      <p:bldP spid="304" grpId="0" animBg="1"/>
      <p:bldP spid="305" grpId="0"/>
      <p:bldP spid="306" grpId="0" animBg="1"/>
      <p:bldP spid="307" grpId="0" animBg="1"/>
      <p:bldP spid="308" grpId="0"/>
      <p:bldP spid="309" grpId="0"/>
      <p:bldP spid="310" grpId="0"/>
      <p:bldP spid="311" grpId="0"/>
      <p:bldP spid="312" grpId="0"/>
      <p:bldP spid="371" grpId="0" animBg="1"/>
      <p:bldP spid="37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lvl="0"/>
            <a:r>
              <a:rPr lang="en-IN" dirty="0"/>
              <a:t>With dynamic addressing, a device can have a different IP address every time it connects to the network. </a:t>
            </a:r>
            <a:endParaRPr lang="en-GB" dirty="0"/>
          </a:p>
          <a:p>
            <a:pPr lvl="0"/>
            <a:r>
              <a:rPr lang="en-IN" dirty="0"/>
              <a:t>In some systems, the device's IP address can even change while it is still connected. </a:t>
            </a:r>
            <a:endParaRPr lang="en-IN" dirty="0" smtClean="0"/>
          </a:p>
          <a:p>
            <a:pPr lvl="0"/>
            <a:r>
              <a:rPr lang="en-IN" dirty="0" smtClean="0"/>
              <a:t>It </a:t>
            </a:r>
            <a:r>
              <a:rPr lang="en-IN" dirty="0"/>
              <a:t>allows reuse of addresses (only hold address while connected “on”). </a:t>
            </a:r>
            <a:endParaRPr lang="en-IN" dirty="0" smtClean="0"/>
          </a:p>
          <a:p>
            <a:pPr lvl="0"/>
            <a:r>
              <a:rPr lang="en-IN" dirty="0" smtClean="0"/>
              <a:t>It </a:t>
            </a:r>
            <a:r>
              <a:rPr lang="en-IN" dirty="0"/>
              <a:t>also support mobile users who want to join network.</a:t>
            </a:r>
            <a:endParaRPr lang="en-GB" dirty="0"/>
          </a:p>
          <a:p>
            <a:endParaRPr lang="en-US" dirty="0"/>
          </a:p>
        </p:txBody>
      </p:sp>
    </p:spTree>
    <p:extLst>
      <p:ext uri="{BB962C8B-B14F-4D97-AF65-F5344CB8AC3E}">
        <p14:creationId xmlns:p14="http://schemas.microsoft.com/office/powerpoint/2010/main" val="76615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Function of Network Layer</a:t>
            </a:r>
            <a:endParaRPr lang="en-US" dirty="0"/>
          </a:p>
        </p:txBody>
      </p:sp>
      <p:sp>
        <p:nvSpPr>
          <p:cNvPr id="6" name="Content Placeholder 5"/>
          <p:cNvSpPr>
            <a:spLocks noGrp="1"/>
          </p:cNvSpPr>
          <p:nvPr>
            <p:ph idx="1"/>
          </p:nvPr>
        </p:nvSpPr>
        <p:spPr/>
        <p:txBody>
          <a:bodyPr/>
          <a:lstStyle/>
          <a:p>
            <a:pPr algn="just"/>
            <a:r>
              <a:rPr lang="en-US" dirty="0" smtClean="0"/>
              <a:t>Role of </a:t>
            </a:r>
            <a:r>
              <a:rPr lang="en-US" dirty="0"/>
              <a:t>the network layer is </a:t>
            </a:r>
            <a:r>
              <a:rPr lang="en-US" dirty="0" smtClean="0"/>
              <a:t>simple—to </a:t>
            </a:r>
            <a:r>
              <a:rPr lang="en-US" dirty="0"/>
              <a:t>move packets from a sending host to a receiving host. </a:t>
            </a:r>
            <a:endParaRPr lang="en-US" dirty="0" smtClean="0"/>
          </a:p>
          <a:p>
            <a:pPr algn="just"/>
            <a:r>
              <a:rPr lang="en-US" dirty="0" smtClean="0"/>
              <a:t>Two important </a:t>
            </a:r>
            <a:r>
              <a:rPr lang="en-US" dirty="0"/>
              <a:t>network-layer functions can be identified</a:t>
            </a:r>
            <a:r>
              <a:rPr lang="en-US" dirty="0" smtClean="0"/>
              <a:t>:</a:t>
            </a:r>
          </a:p>
          <a:p>
            <a:pPr marL="457200" indent="-457200">
              <a:buFont typeface="+mj-lt"/>
              <a:buAutoNum type="arabicPeriod"/>
            </a:pPr>
            <a:r>
              <a:rPr lang="en-US" b="1" dirty="0" smtClean="0"/>
              <a:t>Forwarding</a:t>
            </a:r>
          </a:p>
          <a:p>
            <a:pPr lvl="1" algn="just"/>
            <a:r>
              <a:rPr lang="en-US" dirty="0"/>
              <a:t>When a packet arrives at a router’s input link, the router must move the packet to the appropriate output link. </a:t>
            </a:r>
            <a:endParaRPr lang="en-US" dirty="0" smtClean="0"/>
          </a:p>
          <a:p>
            <a:pPr marL="457200" indent="-457200">
              <a:buFont typeface="+mj-lt"/>
              <a:buAutoNum type="arabicPeriod"/>
            </a:pPr>
            <a:r>
              <a:rPr lang="en-US" b="1" dirty="0" smtClean="0"/>
              <a:t>Routing</a:t>
            </a:r>
          </a:p>
          <a:p>
            <a:pPr lvl="1" algn="just"/>
            <a:r>
              <a:rPr lang="en-US" dirty="0" smtClean="0"/>
              <a:t>It</a:t>
            </a:r>
            <a:r>
              <a:rPr lang="mr-IN" dirty="0" smtClean="0"/>
              <a:t>’</a:t>
            </a:r>
            <a:r>
              <a:rPr lang="en-US" dirty="0" smtClean="0"/>
              <a:t>s a process </a:t>
            </a:r>
            <a:r>
              <a:rPr lang="en-US" dirty="0"/>
              <a:t>of selecting best paths in a network.</a:t>
            </a:r>
          </a:p>
          <a:p>
            <a:pPr lvl="1" algn="just"/>
            <a:r>
              <a:rPr lang="en-US" dirty="0"/>
              <a:t>The network layer must determine the route or path taken by packets as they flow from a sender to a receiver. </a:t>
            </a:r>
          </a:p>
          <a:p>
            <a:pPr lvl="1" algn="just"/>
            <a:r>
              <a:rPr lang="en-US" dirty="0"/>
              <a:t>The algorithms that calculate these paths are referred to as routing algorithms.</a:t>
            </a:r>
          </a:p>
        </p:txBody>
      </p:sp>
    </p:spTree>
    <p:extLst>
      <p:ext uri="{BB962C8B-B14F-4D97-AF65-F5344CB8AC3E}">
        <p14:creationId xmlns:p14="http://schemas.microsoft.com/office/powerpoint/2010/main" val="98814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DHCP Client Server Interaction</a:t>
            </a:r>
            <a:endParaRPr lang="en-US" dirty="0"/>
          </a:p>
        </p:txBody>
      </p:sp>
      <p:sp>
        <p:nvSpPr>
          <p:cNvPr id="3" name="Content Placeholder 2"/>
          <p:cNvSpPr>
            <a:spLocks noGrp="1"/>
          </p:cNvSpPr>
          <p:nvPr>
            <p:ph idx="1"/>
          </p:nvPr>
        </p:nvSpPr>
        <p:spPr/>
        <p:txBody>
          <a:bodyPr/>
          <a:lstStyle/>
          <a:p>
            <a:endParaRPr lang="en-US"/>
          </a:p>
        </p:txBody>
      </p:sp>
      <p:sp>
        <p:nvSpPr>
          <p:cNvPr id="182" name="Text Box 7"/>
          <p:cNvSpPr txBox="1">
            <a:spLocks noChangeArrowheads="1"/>
          </p:cNvSpPr>
          <p:nvPr/>
        </p:nvSpPr>
        <p:spPr bwMode="auto">
          <a:xfrm>
            <a:off x="881063" y="1154112"/>
            <a:ext cx="23415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smtClean="0">
                <a:solidFill>
                  <a:srgbClr val="CC0000"/>
                </a:solidFill>
                <a:latin typeface="Arial" charset="0"/>
              </a:rPr>
              <a:t>DHCP server: 223.1.2.5</a:t>
            </a:r>
          </a:p>
        </p:txBody>
      </p:sp>
      <p:sp>
        <p:nvSpPr>
          <p:cNvPr id="183" name="Text Box 8"/>
          <p:cNvSpPr txBox="1">
            <a:spLocks noChangeArrowheads="1"/>
          </p:cNvSpPr>
          <p:nvPr/>
        </p:nvSpPr>
        <p:spPr bwMode="auto">
          <a:xfrm>
            <a:off x="6037263" y="1195387"/>
            <a:ext cx="8493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spcBef>
                <a:spcPct val="0"/>
              </a:spcBef>
              <a:spcAft>
                <a:spcPct val="0"/>
              </a:spcAft>
              <a:buClrTx/>
              <a:buSzTx/>
              <a:buFontTx/>
              <a:buNone/>
            </a:pPr>
            <a:r>
              <a:rPr lang="en-US" altLang="en-US" sz="1600" smtClean="0">
                <a:solidFill>
                  <a:srgbClr val="CC0000"/>
                </a:solidFill>
                <a:latin typeface="Arial" charset="0"/>
              </a:rPr>
              <a:t>arriving</a:t>
            </a:r>
          </a:p>
          <a:p>
            <a:pPr algn="ctr" eaLnBrk="0" fontAlgn="base" hangingPunct="0">
              <a:spcBef>
                <a:spcPct val="0"/>
              </a:spcBef>
              <a:spcAft>
                <a:spcPct val="0"/>
              </a:spcAft>
              <a:buClrTx/>
              <a:buSzTx/>
              <a:buFontTx/>
              <a:buNone/>
            </a:pPr>
            <a:r>
              <a:rPr lang="en-US" altLang="en-US" sz="1600" smtClean="0">
                <a:solidFill>
                  <a:srgbClr val="CC0000"/>
                </a:solidFill>
                <a:latin typeface="Arial" charset="0"/>
              </a:rPr>
              <a:t> client</a:t>
            </a:r>
          </a:p>
        </p:txBody>
      </p:sp>
      <p:sp>
        <p:nvSpPr>
          <p:cNvPr id="184" name="Line 10"/>
          <p:cNvSpPr>
            <a:spLocks noChangeShapeType="1"/>
          </p:cNvSpPr>
          <p:nvPr/>
        </p:nvSpPr>
        <p:spPr bwMode="auto">
          <a:xfrm flipH="1">
            <a:off x="1816100" y="2047875"/>
            <a:ext cx="11113" cy="4027487"/>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 name="Line 11"/>
          <p:cNvSpPr>
            <a:spLocks noChangeShapeType="1"/>
          </p:cNvSpPr>
          <p:nvPr/>
        </p:nvSpPr>
        <p:spPr bwMode="auto">
          <a:xfrm flipH="1">
            <a:off x="6342063" y="2124075"/>
            <a:ext cx="11112" cy="414020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6" name="Group 185"/>
          <p:cNvGrpSpPr>
            <a:grpSpLocks/>
          </p:cNvGrpSpPr>
          <p:nvPr/>
        </p:nvGrpSpPr>
        <p:grpSpPr bwMode="auto">
          <a:xfrm>
            <a:off x="1860550" y="1227137"/>
            <a:ext cx="4395788" cy="1401763"/>
            <a:chOff x="1860550" y="1343025"/>
            <a:chExt cx="4395788" cy="1401763"/>
          </a:xfrm>
        </p:grpSpPr>
        <p:sp>
          <p:nvSpPr>
            <p:cNvPr id="187" name="Line 9"/>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88" name="Group 23"/>
            <p:cNvGrpSpPr>
              <a:grpSpLocks/>
            </p:cNvGrpSpPr>
            <p:nvPr/>
          </p:nvGrpSpPr>
          <p:grpSpPr bwMode="auto">
            <a:xfrm>
              <a:off x="3389313" y="1343025"/>
              <a:ext cx="2673350" cy="1116013"/>
              <a:chOff x="11865" y="3885"/>
              <a:chExt cx="3720" cy="1260"/>
            </a:xfrm>
          </p:grpSpPr>
          <p:sp>
            <p:nvSpPr>
              <p:cNvPr id="189"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smtClean="0">
                    <a:solidFill>
                      <a:srgbClr val="000000"/>
                    </a:solidFill>
                    <a:latin typeface="Arial" charset="0"/>
                  </a:rPr>
                  <a:t>DHCP discover</a:t>
                </a:r>
                <a:endParaRPr lang="en-US" altLang="en-US" sz="1200" b="1" smtClean="0">
                  <a:solidFill>
                    <a:srgbClr val="000000"/>
                  </a:solidFill>
                  <a:latin typeface="Comic Sans MS" charset="0"/>
                </a:endParaRPr>
              </a:p>
            </p:txBody>
          </p:sp>
          <p:sp>
            <p:nvSpPr>
              <p:cNvPr id="190"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src : 0.0.0.0, 68     </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dest.: 255.255.255.255,67</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yiaddr:    0.0.0.0</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transaction ID: 654</a:t>
                </a:r>
                <a:endParaRPr lang="en-US" altLang="en-US" sz="1600" smtClean="0">
                  <a:solidFill>
                    <a:srgbClr val="000000"/>
                  </a:solidFill>
                  <a:latin typeface="Comic Sans MS" charset="0"/>
                </a:endParaRPr>
              </a:p>
            </p:txBody>
          </p:sp>
        </p:grpSp>
      </p:grpSp>
      <p:sp>
        <p:nvSpPr>
          <p:cNvPr id="191" name="Line 26"/>
          <p:cNvSpPr>
            <a:spLocks noChangeShapeType="1"/>
          </p:cNvSpPr>
          <p:nvPr/>
        </p:nvSpPr>
        <p:spPr bwMode="auto">
          <a:xfrm>
            <a:off x="1903413" y="3078162"/>
            <a:ext cx="4395787"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92" name="Group 191"/>
          <p:cNvGrpSpPr>
            <a:grpSpLocks/>
          </p:cNvGrpSpPr>
          <p:nvPr/>
        </p:nvGrpSpPr>
        <p:grpSpPr bwMode="auto">
          <a:xfrm>
            <a:off x="3562350" y="2463800"/>
            <a:ext cx="2520950" cy="1217612"/>
            <a:chOff x="3562350" y="2579688"/>
            <a:chExt cx="2520950" cy="1217612"/>
          </a:xfrm>
        </p:grpSpPr>
        <p:sp>
          <p:nvSpPr>
            <p:cNvPr id="193"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smtClean="0">
                  <a:solidFill>
                    <a:srgbClr val="000000"/>
                  </a:solidFill>
                  <a:latin typeface="Arial" charset="0"/>
                </a:rPr>
                <a:t>DHCP offer</a:t>
              </a:r>
              <a:endParaRPr lang="en-US" altLang="en-US" sz="1600" smtClean="0">
                <a:solidFill>
                  <a:srgbClr val="000000"/>
                </a:solidFill>
                <a:latin typeface="Comic Sans MS" charset="0"/>
              </a:endParaRPr>
            </a:p>
          </p:txBody>
        </p:sp>
        <p:sp>
          <p:nvSpPr>
            <p:cNvPr id="194"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src: 223.1.2.5, 67      </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dest:  255.255.255.255, 68</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transaction ID: 654</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lifetime: 3600 secs</a:t>
              </a:r>
              <a:endParaRPr lang="en-US" altLang="en-US" sz="800" smtClean="0">
                <a:solidFill>
                  <a:srgbClr val="000000"/>
                </a:solidFill>
                <a:latin typeface="Comic Sans MS" charset="0"/>
              </a:endParaRPr>
            </a:p>
          </p:txBody>
        </p:sp>
      </p:grpSp>
      <p:sp>
        <p:nvSpPr>
          <p:cNvPr id="195" name="Line 29"/>
          <p:cNvSpPr>
            <a:spLocks noChangeShapeType="1"/>
          </p:cNvSpPr>
          <p:nvPr/>
        </p:nvSpPr>
        <p:spPr bwMode="auto">
          <a:xfrm flipH="1">
            <a:off x="1795463" y="4306887"/>
            <a:ext cx="4395787"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196" name="Group 195"/>
          <p:cNvGrpSpPr>
            <a:grpSpLocks/>
          </p:cNvGrpSpPr>
          <p:nvPr/>
        </p:nvGrpSpPr>
        <p:grpSpPr bwMode="auto">
          <a:xfrm>
            <a:off x="1966913" y="3649662"/>
            <a:ext cx="2887662" cy="1260475"/>
            <a:chOff x="1966913" y="3765550"/>
            <a:chExt cx="2887662" cy="1260475"/>
          </a:xfrm>
        </p:grpSpPr>
        <p:sp>
          <p:nvSpPr>
            <p:cNvPr id="197"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smtClean="0">
                  <a:solidFill>
                    <a:srgbClr val="000000"/>
                  </a:solidFill>
                  <a:latin typeface="Arial" charset="0"/>
                </a:rPr>
                <a:t>DHCP request</a:t>
              </a:r>
              <a:endParaRPr lang="en-US" altLang="en-US" sz="1600" smtClean="0">
                <a:solidFill>
                  <a:srgbClr val="000000"/>
                </a:solidFill>
                <a:latin typeface="Comic Sans MS" charset="0"/>
              </a:endParaRPr>
            </a:p>
          </p:txBody>
        </p:sp>
        <p:sp>
          <p:nvSpPr>
            <p:cNvPr id="198"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src:  0.0.0.0, 68     </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dest::  255.255.255.255, 67</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transaction ID: 655</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lifetime: 3600 secs</a:t>
              </a:r>
              <a:endParaRPr lang="en-US" altLang="en-US" sz="1600" smtClean="0">
                <a:solidFill>
                  <a:srgbClr val="000000"/>
                </a:solidFill>
                <a:latin typeface="Comic Sans MS" charset="0"/>
              </a:endParaRPr>
            </a:p>
          </p:txBody>
        </p:sp>
      </p:grpSp>
      <p:sp>
        <p:nvSpPr>
          <p:cNvPr id="199" name="Line 32"/>
          <p:cNvSpPr>
            <a:spLocks noChangeShapeType="1"/>
          </p:cNvSpPr>
          <p:nvPr/>
        </p:nvSpPr>
        <p:spPr bwMode="auto">
          <a:xfrm>
            <a:off x="1881188" y="5337175"/>
            <a:ext cx="4395787"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200" name="Group 199"/>
          <p:cNvGrpSpPr>
            <a:grpSpLocks/>
          </p:cNvGrpSpPr>
          <p:nvPr/>
        </p:nvGrpSpPr>
        <p:grpSpPr bwMode="auto">
          <a:xfrm>
            <a:off x="3519488" y="5053012"/>
            <a:ext cx="2509837" cy="1271588"/>
            <a:chOff x="3519488" y="5168900"/>
            <a:chExt cx="2509837" cy="1271588"/>
          </a:xfrm>
        </p:grpSpPr>
        <p:sp>
          <p:nvSpPr>
            <p:cNvPr id="201"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smtClean="0">
                  <a:solidFill>
                    <a:srgbClr val="000000"/>
                  </a:solidFill>
                  <a:latin typeface="Arial" charset="0"/>
                </a:rPr>
                <a:t>DHCP ACK</a:t>
              </a:r>
              <a:endParaRPr lang="en-US" altLang="en-US" sz="1600" smtClean="0">
                <a:solidFill>
                  <a:srgbClr val="000000"/>
                </a:solidFill>
                <a:latin typeface="Comic Sans MS" charset="0"/>
              </a:endParaRPr>
            </a:p>
          </p:txBody>
        </p:sp>
        <p:sp>
          <p:nvSpPr>
            <p:cNvPr id="202" name="Text Box 34"/>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src: 223.1.2.5, 67      </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dest:  255.255.255.255, 68</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transaction ID: 655</a:t>
              </a:r>
            </a:p>
            <a:p>
              <a:pPr algn="ctr" eaLnBrk="0" fontAlgn="base" hangingPunct="0">
                <a:lnSpc>
                  <a:spcPct val="100000"/>
                </a:lnSpc>
                <a:spcBef>
                  <a:spcPct val="0"/>
                </a:spcBef>
                <a:spcAft>
                  <a:spcPct val="0"/>
                </a:spcAft>
                <a:buClrTx/>
                <a:buSzTx/>
                <a:buFontTx/>
                <a:buNone/>
              </a:pPr>
              <a:r>
                <a:rPr lang="en-US" altLang="en-US" sz="1200" smtClean="0">
                  <a:solidFill>
                    <a:srgbClr val="000000"/>
                  </a:solidFill>
                  <a:latin typeface="Arial" charset="0"/>
                </a:rPr>
                <a:t>lifetime: 3600 secs</a:t>
              </a:r>
              <a:endParaRPr lang="en-US" altLang="en-US" sz="1000" smtClean="0">
                <a:solidFill>
                  <a:srgbClr val="000000"/>
                </a:solidFill>
                <a:latin typeface="Comic Sans MS" charset="0"/>
              </a:endParaRPr>
            </a:p>
          </p:txBody>
        </p:sp>
      </p:grpSp>
      <p:grpSp>
        <p:nvGrpSpPr>
          <p:cNvPr id="203" name="Group 36"/>
          <p:cNvGrpSpPr>
            <a:grpSpLocks/>
          </p:cNvGrpSpPr>
          <p:nvPr/>
        </p:nvGrpSpPr>
        <p:grpSpPr bwMode="auto">
          <a:xfrm>
            <a:off x="6294438" y="1665287"/>
            <a:ext cx="784225" cy="549275"/>
            <a:chOff x="4420" y="878"/>
            <a:chExt cx="614" cy="458"/>
          </a:xfrm>
        </p:grpSpPr>
        <p:pic>
          <p:nvPicPr>
            <p:cNvPr id="204" name="Picture 37" descr="laptop_key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Freeform 38"/>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pic>
          <p:nvPicPr>
            <p:cNvPr id="206" name="Picture 39" descr="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40"/>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8" name="Freeform 41"/>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9" name="Freeform 42"/>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0" name="Freeform 43"/>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1" name="Freeform 44"/>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2" name="Freeform 45"/>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13" name="Group 46"/>
            <p:cNvGrpSpPr>
              <a:grpSpLocks/>
            </p:cNvGrpSpPr>
            <p:nvPr/>
          </p:nvGrpSpPr>
          <p:grpSpPr bwMode="auto">
            <a:xfrm>
              <a:off x="4584" y="1203"/>
              <a:ext cx="119" cy="53"/>
              <a:chOff x="1740" y="2642"/>
              <a:chExt cx="752" cy="327"/>
            </a:xfrm>
          </p:grpSpPr>
          <p:sp>
            <p:nvSpPr>
              <p:cNvPr id="220" name="Freeform 4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1" name="Freeform 4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2" name="Freeform 4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3" name="Freeform 5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4" name="Freeform 5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5" name="Freeform 5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214" name="Freeform 53"/>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5" name="Freeform 54"/>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6" name="Freeform 55"/>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7" name="Freeform 56"/>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8" name="Freeform 57"/>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9" name="Freeform 58"/>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6" name="Group 60"/>
          <p:cNvGrpSpPr>
            <a:grpSpLocks/>
          </p:cNvGrpSpPr>
          <p:nvPr/>
        </p:nvGrpSpPr>
        <p:grpSpPr bwMode="auto">
          <a:xfrm>
            <a:off x="1717675" y="1474787"/>
            <a:ext cx="334963" cy="536575"/>
            <a:chOff x="4140" y="429"/>
            <a:chExt cx="1425" cy="2396"/>
          </a:xfrm>
        </p:grpSpPr>
        <p:sp>
          <p:nvSpPr>
            <p:cNvPr id="227" name="Freeform 6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8"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29" name="Freeform 6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0" name="Freeform 6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1"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nvGrpSpPr>
            <p:cNvPr id="232" name="Group 66"/>
            <p:cNvGrpSpPr>
              <a:grpSpLocks/>
            </p:cNvGrpSpPr>
            <p:nvPr/>
          </p:nvGrpSpPr>
          <p:grpSpPr bwMode="auto">
            <a:xfrm>
              <a:off x="4749" y="668"/>
              <a:ext cx="581" cy="145"/>
              <a:chOff x="614" y="2568"/>
              <a:chExt cx="725" cy="139"/>
            </a:xfrm>
          </p:grpSpPr>
          <p:sp>
            <p:nvSpPr>
              <p:cNvPr id="257"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58"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sp>
          <p:nvSpPr>
            <p:cNvPr id="233"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nvGrpSpPr>
            <p:cNvPr id="234" name="Group 70"/>
            <p:cNvGrpSpPr>
              <a:grpSpLocks/>
            </p:cNvGrpSpPr>
            <p:nvPr/>
          </p:nvGrpSpPr>
          <p:grpSpPr bwMode="auto">
            <a:xfrm>
              <a:off x="4747" y="994"/>
              <a:ext cx="581" cy="134"/>
              <a:chOff x="614" y="2568"/>
              <a:chExt cx="725" cy="139"/>
            </a:xfrm>
          </p:grpSpPr>
          <p:sp>
            <p:nvSpPr>
              <p:cNvPr id="255"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56"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sp>
          <p:nvSpPr>
            <p:cNvPr id="235"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36"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nvGrpSpPr>
            <p:cNvPr id="237" name="Group 75"/>
            <p:cNvGrpSpPr>
              <a:grpSpLocks/>
            </p:cNvGrpSpPr>
            <p:nvPr/>
          </p:nvGrpSpPr>
          <p:grpSpPr bwMode="auto">
            <a:xfrm>
              <a:off x="4735" y="1627"/>
              <a:ext cx="582" cy="151"/>
              <a:chOff x="614" y="2568"/>
              <a:chExt cx="725" cy="139"/>
            </a:xfrm>
          </p:grpSpPr>
          <p:sp>
            <p:nvSpPr>
              <p:cNvPr id="253"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54"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sp>
          <p:nvSpPr>
            <p:cNvPr id="238" name="Freeform 7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39" name="Group 79"/>
            <p:cNvGrpSpPr>
              <a:grpSpLocks/>
            </p:cNvGrpSpPr>
            <p:nvPr/>
          </p:nvGrpSpPr>
          <p:grpSpPr bwMode="auto">
            <a:xfrm>
              <a:off x="4739" y="1327"/>
              <a:ext cx="582" cy="139"/>
              <a:chOff x="614" y="2568"/>
              <a:chExt cx="725" cy="139"/>
            </a:xfrm>
          </p:grpSpPr>
          <p:sp>
            <p:nvSpPr>
              <p:cNvPr id="251"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52"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sp>
          <p:nvSpPr>
            <p:cNvPr id="240"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41" name="Freeform 8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2" name="Freeform 8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3"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44" name="Freeform 8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5"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46"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47"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48"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FF0000"/>
                </a:solidFill>
                <a:effectLst/>
                <a:uLnTx/>
                <a:uFillTx/>
                <a:latin typeface="Tahoma" charset="0"/>
                <a:ea typeface="ＭＳ Ｐゴシック" charset="-128"/>
              </a:endParaRPr>
            </a:p>
          </p:txBody>
        </p:sp>
        <p:sp>
          <p:nvSpPr>
            <p:cNvPr id="249"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sp>
          <p:nvSpPr>
            <p:cNvPr id="250"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smtClean="0">
                <a:ln>
                  <a:noFill/>
                </a:ln>
                <a:solidFill>
                  <a:srgbClr val="000000"/>
                </a:solidFill>
                <a:effectLst/>
                <a:uLnTx/>
                <a:uFillTx/>
                <a:latin typeface="Tahoma" charset="0"/>
                <a:ea typeface="ＭＳ Ｐゴシック" charset="-128"/>
              </a:endParaRPr>
            </a:p>
          </p:txBody>
        </p:sp>
      </p:grpSp>
      <p:grpSp>
        <p:nvGrpSpPr>
          <p:cNvPr id="259" name="Group 258"/>
          <p:cNvGrpSpPr>
            <a:grpSpLocks/>
          </p:cNvGrpSpPr>
          <p:nvPr/>
        </p:nvGrpSpPr>
        <p:grpSpPr bwMode="auto">
          <a:xfrm>
            <a:off x="3505200" y="1547812"/>
            <a:ext cx="2540000" cy="733425"/>
            <a:chOff x="7333085" y="2736938"/>
            <a:chExt cx="2539755" cy="733428"/>
          </a:xfrm>
        </p:grpSpPr>
        <p:sp>
          <p:nvSpPr>
            <p:cNvPr id="260" name="Rectangle 2"/>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smtClean="0">
                <a:solidFill>
                  <a:srgbClr val="000000"/>
                </a:solidFill>
                <a:latin typeface="Tahoma" charset="0"/>
              </a:endParaRPr>
            </a:p>
          </p:txBody>
        </p:sp>
        <p:sp>
          <p:nvSpPr>
            <p:cNvPr id="261" name="TextBox 1"/>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smtClean="0">
                  <a:solidFill>
                    <a:srgbClr val="FF0000"/>
                  </a:solidFill>
                  <a:latin typeface="Tahoma" charset="0"/>
                </a:rPr>
                <a:t>Broadcast: is there a DHCP server out there?</a:t>
              </a:r>
            </a:p>
          </p:txBody>
        </p:sp>
      </p:grpSp>
      <p:grpSp>
        <p:nvGrpSpPr>
          <p:cNvPr id="262" name="Group 261"/>
          <p:cNvGrpSpPr>
            <a:grpSpLocks/>
          </p:cNvGrpSpPr>
          <p:nvPr/>
        </p:nvGrpSpPr>
        <p:grpSpPr bwMode="auto">
          <a:xfrm>
            <a:off x="3670300" y="2755900"/>
            <a:ext cx="2528888" cy="884237"/>
            <a:chOff x="9144000" y="3229217"/>
            <a:chExt cx="2527923" cy="885135"/>
          </a:xfrm>
        </p:grpSpPr>
        <p:sp>
          <p:nvSpPr>
            <p:cNvPr id="263"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smtClean="0">
                <a:solidFill>
                  <a:srgbClr val="000000"/>
                </a:solidFill>
                <a:latin typeface="Tahoma" charset="0"/>
              </a:endParaRPr>
            </a:p>
          </p:txBody>
        </p:sp>
        <p:sp>
          <p:nvSpPr>
            <p:cNvPr id="264" name="TextBox 88"/>
            <p:cNvSpPr txBox="1">
              <a:spLocks noChangeArrowheads="1"/>
            </p:cNvSpPr>
            <p:nvPr/>
          </p:nvSpPr>
          <p:spPr bwMode="auto">
            <a:xfrm>
              <a:off x="9144000" y="3271783"/>
              <a:ext cx="25279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smtClean="0">
                  <a:solidFill>
                    <a:srgbClr val="FF0000"/>
                  </a:solidFill>
                  <a:latin typeface="Tahoma" charset="0"/>
                </a:rPr>
                <a:t>Broadcast: I’m a DHCP server! Here’s an IP address you can use </a:t>
              </a:r>
            </a:p>
          </p:txBody>
        </p:sp>
      </p:grpSp>
      <p:grpSp>
        <p:nvGrpSpPr>
          <p:cNvPr id="265" name="Group 264"/>
          <p:cNvGrpSpPr>
            <a:grpSpLocks/>
          </p:cNvGrpSpPr>
          <p:nvPr/>
        </p:nvGrpSpPr>
        <p:grpSpPr bwMode="auto">
          <a:xfrm>
            <a:off x="2286000" y="3981450"/>
            <a:ext cx="2527300" cy="884237"/>
            <a:chOff x="8956574" y="4615923"/>
            <a:chExt cx="2527923" cy="885135"/>
          </a:xfrm>
        </p:grpSpPr>
        <p:sp>
          <p:nvSpPr>
            <p:cNvPr id="266"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smtClean="0">
                <a:solidFill>
                  <a:srgbClr val="000000"/>
                </a:solidFill>
                <a:latin typeface="Tahoma" charset="0"/>
              </a:endParaRPr>
            </a:p>
          </p:txBody>
        </p:sp>
        <p:sp>
          <p:nvSpPr>
            <p:cNvPr id="267" name="TextBox 90"/>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smtClean="0">
                  <a:solidFill>
                    <a:srgbClr val="FF0000"/>
                  </a:solidFill>
                  <a:latin typeface="Tahoma" charset="0"/>
                </a:rPr>
                <a:t>Broadcast: OK.  I’ll take that IP address!</a:t>
              </a:r>
            </a:p>
          </p:txBody>
        </p:sp>
      </p:grpSp>
      <p:grpSp>
        <p:nvGrpSpPr>
          <p:cNvPr id="268" name="Group 267"/>
          <p:cNvGrpSpPr>
            <a:grpSpLocks/>
          </p:cNvGrpSpPr>
          <p:nvPr/>
        </p:nvGrpSpPr>
        <p:grpSpPr bwMode="auto">
          <a:xfrm>
            <a:off x="3652838" y="5349875"/>
            <a:ext cx="2528887" cy="885825"/>
            <a:chOff x="9144000" y="5555417"/>
            <a:chExt cx="2527923" cy="885135"/>
          </a:xfrm>
        </p:grpSpPr>
        <p:sp>
          <p:nvSpPr>
            <p:cNvPr id="269"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smtClean="0">
                <a:solidFill>
                  <a:srgbClr val="000000"/>
                </a:solidFill>
                <a:latin typeface="Tahoma" charset="0"/>
              </a:endParaRPr>
            </a:p>
          </p:txBody>
        </p:sp>
        <p:sp>
          <p:nvSpPr>
            <p:cNvPr id="270" name="TextBox 92"/>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smtClean="0">
                  <a:solidFill>
                    <a:srgbClr val="FF0000"/>
                  </a:solidFill>
                  <a:latin typeface="Tahoma" charset="0"/>
                </a:rPr>
                <a:t>Broadcast: OK.  You’ve got that IP address!</a:t>
              </a:r>
            </a:p>
          </p:txBody>
        </p:sp>
      </p:grpSp>
    </p:spTree>
    <p:extLst>
      <p:ext uri="{BB962C8B-B14F-4D97-AF65-F5344CB8AC3E}">
        <p14:creationId xmlns:p14="http://schemas.microsoft.com/office/powerpoint/2010/main" val="37096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wipe(right)">
                                      <p:cBhvr>
                                        <p:cTn id="7" dur="500"/>
                                        <p:tgtEl>
                                          <p:spTgt spid="186"/>
                                        </p:tgtEl>
                                      </p:cBhvr>
                                    </p:animEffect>
                                  </p:childTnLst>
                                </p:cTn>
                              </p:par>
                              <p:par>
                                <p:cTn id="8" presetID="9" presetClass="entr" presetSubtype="0" fill="hold" nodeType="withEffect">
                                  <p:stCondLst>
                                    <p:cond delay="0"/>
                                  </p:stCondLst>
                                  <p:childTnLst>
                                    <p:set>
                                      <p:cBhvr>
                                        <p:cTn id="9" dur="1" fill="hold">
                                          <p:stCondLst>
                                            <p:cond delay="0"/>
                                          </p:stCondLst>
                                        </p:cTn>
                                        <p:tgtEl>
                                          <p:spTgt spid="259"/>
                                        </p:tgtEl>
                                        <p:attrNameLst>
                                          <p:attrName>style.visibility</p:attrName>
                                        </p:attrNameLst>
                                      </p:cBhvr>
                                      <p:to>
                                        <p:strVal val="visible"/>
                                      </p:to>
                                    </p:set>
                                    <p:animEffect transition="in" filter="dissolve">
                                      <p:cBhvr>
                                        <p:cTn id="10" dur="500"/>
                                        <p:tgtEl>
                                          <p:spTgt spid="25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259"/>
                                        </p:tgtEl>
                                      </p:cBhvr>
                                    </p:animEffect>
                                    <p:set>
                                      <p:cBhvr>
                                        <p:cTn id="15" dur="1" fill="hold">
                                          <p:stCondLst>
                                            <p:cond delay="499"/>
                                          </p:stCondLst>
                                        </p:cTn>
                                        <p:tgtEl>
                                          <p:spTgt spid="25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left)">
                                      <p:cBhvr>
                                        <p:cTn id="20" dur="500"/>
                                        <p:tgtEl>
                                          <p:spTgt spid="19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1"/>
                                        </p:tgtEl>
                                        <p:attrNameLst>
                                          <p:attrName>style.visibility</p:attrName>
                                        </p:attrNameLst>
                                      </p:cBhvr>
                                      <p:to>
                                        <p:strVal val="visible"/>
                                      </p:to>
                                    </p:set>
                                    <p:animEffect transition="in" filter="wipe(left)">
                                      <p:cBhvr>
                                        <p:cTn id="23" dur="500"/>
                                        <p:tgtEl>
                                          <p:spTgt spid="191"/>
                                        </p:tgtEl>
                                      </p:cBhvr>
                                    </p:animEffect>
                                  </p:childTnLst>
                                </p:cTn>
                              </p:par>
                              <p:par>
                                <p:cTn id="24" presetID="9" presetClass="entr" presetSubtype="0" fill="hold" nodeType="withEffect">
                                  <p:stCondLst>
                                    <p:cond delay="0"/>
                                  </p:stCondLst>
                                  <p:childTnLst>
                                    <p:set>
                                      <p:cBhvr>
                                        <p:cTn id="25" dur="1" fill="hold">
                                          <p:stCondLst>
                                            <p:cond delay="0"/>
                                          </p:stCondLst>
                                        </p:cTn>
                                        <p:tgtEl>
                                          <p:spTgt spid="262"/>
                                        </p:tgtEl>
                                        <p:attrNameLst>
                                          <p:attrName>style.visibility</p:attrName>
                                        </p:attrNameLst>
                                      </p:cBhvr>
                                      <p:to>
                                        <p:strVal val="visible"/>
                                      </p:to>
                                    </p:set>
                                    <p:animEffect transition="in" filter="dissolve">
                                      <p:cBhvr>
                                        <p:cTn id="26" dur="500"/>
                                        <p:tgtEl>
                                          <p:spTgt spid="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262"/>
                                        </p:tgtEl>
                                      </p:cBhvr>
                                    </p:animEffect>
                                    <p:set>
                                      <p:cBhvr>
                                        <p:cTn id="31" dur="1" fill="hold">
                                          <p:stCondLst>
                                            <p:cond delay="499"/>
                                          </p:stCondLst>
                                        </p:cTn>
                                        <p:tgtEl>
                                          <p:spTgt spid="2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96"/>
                                        </p:tgtEl>
                                        <p:attrNameLst>
                                          <p:attrName>style.visibility</p:attrName>
                                        </p:attrNameLst>
                                      </p:cBhvr>
                                      <p:to>
                                        <p:strVal val="visible"/>
                                      </p:to>
                                    </p:set>
                                    <p:animEffect transition="in" filter="wipe(right)">
                                      <p:cBhvr>
                                        <p:cTn id="36" dur="500"/>
                                        <p:tgtEl>
                                          <p:spTgt spid="196"/>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95"/>
                                        </p:tgtEl>
                                        <p:attrNameLst>
                                          <p:attrName>style.visibility</p:attrName>
                                        </p:attrNameLst>
                                      </p:cBhvr>
                                      <p:to>
                                        <p:strVal val="visible"/>
                                      </p:to>
                                    </p:set>
                                    <p:animEffect transition="in" filter="wipe(right)">
                                      <p:cBhvr>
                                        <p:cTn id="39" dur="500"/>
                                        <p:tgtEl>
                                          <p:spTgt spid="195"/>
                                        </p:tgtEl>
                                      </p:cBhvr>
                                    </p:animEffect>
                                  </p:childTnLst>
                                </p:cTn>
                              </p:par>
                              <p:par>
                                <p:cTn id="40" presetID="9" presetClass="entr" presetSubtype="0" fill="hold" nodeType="withEffect">
                                  <p:stCondLst>
                                    <p:cond delay="0"/>
                                  </p:stCondLst>
                                  <p:childTnLst>
                                    <p:set>
                                      <p:cBhvr>
                                        <p:cTn id="41" dur="1" fill="hold">
                                          <p:stCondLst>
                                            <p:cond delay="0"/>
                                          </p:stCondLst>
                                        </p:cTn>
                                        <p:tgtEl>
                                          <p:spTgt spid="265"/>
                                        </p:tgtEl>
                                        <p:attrNameLst>
                                          <p:attrName>style.visibility</p:attrName>
                                        </p:attrNameLst>
                                      </p:cBhvr>
                                      <p:to>
                                        <p:strVal val="visible"/>
                                      </p:to>
                                    </p:set>
                                    <p:animEffect transition="in" filter="dissolve">
                                      <p:cBhvr>
                                        <p:cTn id="42" dur="500"/>
                                        <p:tgtEl>
                                          <p:spTgt spid="2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265"/>
                                        </p:tgtEl>
                                      </p:cBhvr>
                                    </p:animEffect>
                                    <p:set>
                                      <p:cBhvr>
                                        <p:cTn id="47" dur="1" fill="hold">
                                          <p:stCondLst>
                                            <p:cond delay="499"/>
                                          </p:stCondLst>
                                        </p:cTn>
                                        <p:tgtEl>
                                          <p:spTgt spid="26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0"/>
                                        </p:tgtEl>
                                        <p:attrNameLst>
                                          <p:attrName>style.visibility</p:attrName>
                                        </p:attrNameLst>
                                      </p:cBhvr>
                                      <p:to>
                                        <p:strVal val="visible"/>
                                      </p:to>
                                    </p:set>
                                    <p:animEffect transition="in" filter="wipe(left)">
                                      <p:cBhvr>
                                        <p:cTn id="52" dur="500"/>
                                        <p:tgtEl>
                                          <p:spTgt spid="20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9"/>
                                        </p:tgtEl>
                                        <p:attrNameLst>
                                          <p:attrName>style.visibility</p:attrName>
                                        </p:attrNameLst>
                                      </p:cBhvr>
                                      <p:to>
                                        <p:strVal val="visible"/>
                                      </p:to>
                                    </p:set>
                                    <p:animEffect transition="in" filter="wipe(left)">
                                      <p:cBhvr>
                                        <p:cTn id="55" dur="500"/>
                                        <p:tgtEl>
                                          <p:spTgt spid="199"/>
                                        </p:tgtEl>
                                      </p:cBhvr>
                                    </p:animEffect>
                                  </p:childTnLst>
                                </p:cTn>
                              </p:par>
                              <p:par>
                                <p:cTn id="56" presetID="9"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dissolve">
                                      <p:cBhvr>
                                        <p:cTn id="58" dur="5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268"/>
                                        </p:tgtEl>
                                      </p:cBhvr>
                                    </p:animEffect>
                                    <p:set>
                                      <p:cBhvr>
                                        <p:cTn id="63" dur="1" fill="hold">
                                          <p:stCondLst>
                                            <p:cond delay="499"/>
                                          </p:stCondLst>
                                        </p:cTn>
                                        <p:tgtEl>
                                          <p:spTgt spid="2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5" grpId="0" animBg="1"/>
      <p:bldP spid="19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Address Translation</a:t>
            </a:r>
            <a:endParaRPr lang="en-US" dirty="0"/>
          </a:p>
        </p:txBody>
      </p:sp>
      <p:sp>
        <p:nvSpPr>
          <p:cNvPr id="3" name="Content Placeholder 2"/>
          <p:cNvSpPr>
            <a:spLocks noGrp="1"/>
          </p:cNvSpPr>
          <p:nvPr>
            <p:ph idx="1"/>
          </p:nvPr>
        </p:nvSpPr>
        <p:spPr/>
        <p:txBody>
          <a:bodyPr/>
          <a:lstStyle/>
          <a:p>
            <a:pPr algn="just"/>
            <a:r>
              <a:rPr lang="en-US" dirty="0"/>
              <a:t>NAT is a method that is used to translate Private IP addresses to Public IP addresses</a:t>
            </a:r>
            <a:r>
              <a:rPr lang="en-US" dirty="0" smtClean="0"/>
              <a:t>.</a:t>
            </a:r>
            <a:endParaRPr lang="en-US" dirty="0"/>
          </a:p>
        </p:txBody>
      </p:sp>
      <p:sp>
        <p:nvSpPr>
          <p:cNvPr id="92" name="Freeform 80"/>
          <p:cNvSpPr>
            <a:spLocks/>
          </p:cNvSpPr>
          <p:nvPr/>
        </p:nvSpPr>
        <p:spPr bwMode="auto">
          <a:xfrm>
            <a:off x="4152900" y="2030413"/>
            <a:ext cx="3738563"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4"/>
          <p:cNvSpPr>
            <a:spLocks/>
          </p:cNvSpPr>
          <p:nvPr/>
        </p:nvSpPr>
        <p:spPr bwMode="auto">
          <a:xfrm>
            <a:off x="0" y="2738438"/>
            <a:ext cx="3849688"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4" name="Line 8"/>
          <p:cNvSpPr>
            <a:spLocks noChangeShapeType="1"/>
          </p:cNvSpPr>
          <p:nvPr/>
        </p:nvSpPr>
        <p:spPr bwMode="auto">
          <a:xfrm flipV="1">
            <a:off x="4267200" y="3341688"/>
            <a:ext cx="1214438"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 name="Line 9"/>
          <p:cNvSpPr>
            <a:spLocks noChangeShapeType="1"/>
          </p:cNvSpPr>
          <p:nvPr/>
        </p:nvSpPr>
        <p:spPr bwMode="auto">
          <a:xfrm flipH="1">
            <a:off x="7010400" y="3392488"/>
            <a:ext cx="3000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 name="Line 10"/>
          <p:cNvSpPr>
            <a:spLocks noChangeShapeType="1"/>
          </p:cNvSpPr>
          <p:nvPr/>
        </p:nvSpPr>
        <p:spPr bwMode="auto">
          <a:xfrm>
            <a:off x="7107238" y="2605088"/>
            <a:ext cx="13335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 name="Line 11"/>
          <p:cNvSpPr>
            <a:spLocks noChangeShapeType="1"/>
          </p:cNvSpPr>
          <p:nvPr/>
        </p:nvSpPr>
        <p:spPr bwMode="auto">
          <a:xfrm flipV="1">
            <a:off x="7113588" y="4110038"/>
            <a:ext cx="1714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8" name="Text Box 12"/>
          <p:cNvSpPr txBox="1">
            <a:spLocks noChangeArrowheads="1"/>
          </p:cNvSpPr>
          <p:nvPr/>
        </p:nvSpPr>
        <p:spPr bwMode="auto">
          <a:xfrm>
            <a:off x="7732713" y="233521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10.0.0.1</a:t>
            </a:r>
          </a:p>
        </p:txBody>
      </p:sp>
      <p:sp>
        <p:nvSpPr>
          <p:cNvPr id="99" name="Text Box 13"/>
          <p:cNvSpPr txBox="1">
            <a:spLocks noChangeArrowheads="1"/>
          </p:cNvSpPr>
          <p:nvPr/>
        </p:nvSpPr>
        <p:spPr bwMode="auto">
          <a:xfrm>
            <a:off x="7859713" y="3103563"/>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10.0.0.2</a:t>
            </a:r>
          </a:p>
        </p:txBody>
      </p:sp>
      <p:sp>
        <p:nvSpPr>
          <p:cNvPr id="100" name="Text Box 14"/>
          <p:cNvSpPr txBox="1">
            <a:spLocks noChangeArrowheads="1"/>
          </p:cNvSpPr>
          <p:nvPr/>
        </p:nvSpPr>
        <p:spPr bwMode="auto">
          <a:xfrm>
            <a:off x="7810500" y="3910013"/>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10.0.0.3</a:t>
            </a:r>
          </a:p>
        </p:txBody>
      </p:sp>
      <p:sp>
        <p:nvSpPr>
          <p:cNvPr id="101" name="Text Box 15"/>
          <p:cNvSpPr txBox="1">
            <a:spLocks noChangeArrowheads="1"/>
          </p:cNvSpPr>
          <p:nvPr/>
        </p:nvSpPr>
        <p:spPr bwMode="auto">
          <a:xfrm>
            <a:off x="4217988" y="2825750"/>
            <a:ext cx="9191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10.0.0.4</a:t>
            </a:r>
          </a:p>
        </p:txBody>
      </p:sp>
      <p:sp>
        <p:nvSpPr>
          <p:cNvPr id="102" name="Line 16"/>
          <p:cNvSpPr>
            <a:spLocks noChangeShapeType="1"/>
          </p:cNvSpPr>
          <p:nvPr/>
        </p:nvSpPr>
        <p:spPr bwMode="auto">
          <a:xfrm flipH="1">
            <a:off x="4341813" y="3103563"/>
            <a:ext cx="85725"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3" name="Text Box 17"/>
          <p:cNvSpPr txBox="1">
            <a:spLocks noChangeArrowheads="1"/>
          </p:cNvSpPr>
          <p:nvPr/>
        </p:nvSpPr>
        <p:spPr bwMode="auto">
          <a:xfrm>
            <a:off x="2324100" y="3482975"/>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138.76.29.7</a:t>
            </a:r>
          </a:p>
        </p:txBody>
      </p:sp>
      <p:sp>
        <p:nvSpPr>
          <p:cNvPr id="104" name="Line 18"/>
          <p:cNvSpPr>
            <a:spLocks noChangeShapeType="1"/>
          </p:cNvSpPr>
          <p:nvPr/>
        </p:nvSpPr>
        <p:spPr bwMode="auto">
          <a:xfrm flipH="1">
            <a:off x="3502025" y="3430588"/>
            <a:ext cx="85725"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05" name="Line 79"/>
          <p:cNvSpPr>
            <a:spLocks noChangeShapeType="1"/>
          </p:cNvSpPr>
          <p:nvPr/>
        </p:nvSpPr>
        <p:spPr bwMode="auto">
          <a:xfrm>
            <a:off x="706438" y="3381375"/>
            <a:ext cx="3025775"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 name="Text Box 81"/>
          <p:cNvSpPr txBox="1">
            <a:spLocks noChangeArrowheads="1"/>
          </p:cNvSpPr>
          <p:nvPr/>
        </p:nvSpPr>
        <p:spPr bwMode="auto">
          <a:xfrm>
            <a:off x="4716463" y="1833563"/>
            <a:ext cx="22796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800">
                <a:latin typeface="Arial" charset="0"/>
              </a:rPr>
              <a:t>local network</a:t>
            </a:r>
          </a:p>
          <a:p>
            <a:pPr algn="ctr">
              <a:lnSpc>
                <a:spcPct val="100000"/>
              </a:lnSpc>
              <a:spcBef>
                <a:spcPct val="0"/>
              </a:spcBef>
              <a:buClrTx/>
              <a:buSzTx/>
              <a:buFontTx/>
              <a:buNone/>
            </a:pPr>
            <a:r>
              <a:rPr lang="en-US" altLang="en-US" sz="1800">
                <a:latin typeface="Arial" charset="0"/>
              </a:rPr>
              <a:t>(e.g., home network)</a:t>
            </a:r>
          </a:p>
          <a:p>
            <a:pPr algn="ctr">
              <a:lnSpc>
                <a:spcPct val="100000"/>
              </a:lnSpc>
              <a:spcBef>
                <a:spcPct val="0"/>
              </a:spcBef>
              <a:buClrTx/>
              <a:buSzTx/>
              <a:buFontTx/>
              <a:buNone/>
            </a:pPr>
            <a:r>
              <a:rPr lang="en-US" altLang="en-US" sz="1800">
                <a:latin typeface="Arial" charset="0"/>
              </a:rPr>
              <a:t>10.0.0/24</a:t>
            </a:r>
          </a:p>
        </p:txBody>
      </p:sp>
      <p:sp>
        <p:nvSpPr>
          <p:cNvPr id="107" name="Line 82"/>
          <p:cNvSpPr>
            <a:spLocks noChangeShapeType="1"/>
          </p:cNvSpPr>
          <p:nvPr/>
        </p:nvSpPr>
        <p:spPr bwMode="auto">
          <a:xfrm>
            <a:off x="6985000" y="205898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8" name="Line 83"/>
          <p:cNvSpPr>
            <a:spLocks noChangeShapeType="1"/>
          </p:cNvSpPr>
          <p:nvPr/>
        </p:nvSpPr>
        <p:spPr bwMode="auto">
          <a:xfrm>
            <a:off x="4033838" y="1919288"/>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 name="Line 84"/>
          <p:cNvSpPr>
            <a:spLocks noChangeShapeType="1"/>
          </p:cNvSpPr>
          <p:nvPr/>
        </p:nvSpPr>
        <p:spPr bwMode="auto">
          <a:xfrm flipH="1" flipV="1">
            <a:off x="4173538" y="204628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0" name="Line 86"/>
          <p:cNvSpPr>
            <a:spLocks noChangeShapeType="1"/>
          </p:cNvSpPr>
          <p:nvPr/>
        </p:nvSpPr>
        <p:spPr bwMode="auto">
          <a:xfrm>
            <a:off x="2578100" y="2058988"/>
            <a:ext cx="13858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1" name="Line 87"/>
          <p:cNvSpPr>
            <a:spLocks noChangeShapeType="1"/>
          </p:cNvSpPr>
          <p:nvPr/>
        </p:nvSpPr>
        <p:spPr bwMode="auto">
          <a:xfrm flipH="1" flipV="1">
            <a:off x="766763" y="2046288"/>
            <a:ext cx="8985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 name="Text Box 88"/>
          <p:cNvSpPr txBox="1">
            <a:spLocks noChangeArrowheads="1"/>
          </p:cNvSpPr>
          <p:nvPr/>
        </p:nvSpPr>
        <p:spPr bwMode="auto">
          <a:xfrm>
            <a:off x="1654175" y="1820863"/>
            <a:ext cx="958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800" dirty="0">
                <a:latin typeface="Arial" charset="0"/>
              </a:rPr>
              <a:t>rest of</a:t>
            </a:r>
          </a:p>
          <a:p>
            <a:pPr algn="ctr">
              <a:lnSpc>
                <a:spcPct val="100000"/>
              </a:lnSpc>
              <a:spcBef>
                <a:spcPct val="0"/>
              </a:spcBef>
              <a:buClrTx/>
              <a:buSzTx/>
              <a:buFontTx/>
              <a:buNone/>
            </a:pPr>
            <a:r>
              <a:rPr lang="en-US" altLang="en-US" sz="1800" dirty="0">
                <a:latin typeface="Arial" charset="0"/>
              </a:rPr>
              <a:t>Internet</a:t>
            </a:r>
          </a:p>
        </p:txBody>
      </p:sp>
      <p:sp>
        <p:nvSpPr>
          <p:cNvPr id="113" name="Text Box 90"/>
          <p:cNvSpPr txBox="1">
            <a:spLocks noChangeArrowheads="1"/>
          </p:cNvSpPr>
          <p:nvPr/>
        </p:nvSpPr>
        <p:spPr bwMode="auto">
          <a:xfrm>
            <a:off x="4664869" y="4910138"/>
            <a:ext cx="3824252" cy="1348061"/>
          </a:xfrm>
          <a:prstGeom prst="rect">
            <a:avLst/>
          </a:prstGeom>
          <a:ln>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a:spcBef>
                <a:spcPct val="0"/>
              </a:spcBef>
              <a:buClrTx/>
              <a:buSzTx/>
              <a:buFontTx/>
              <a:buNone/>
            </a:pPr>
            <a:r>
              <a:rPr lang="en-US" altLang="en-US" sz="2400" dirty="0">
                <a:latin typeface="+mn-lt"/>
              </a:rPr>
              <a:t>datagrams with source or </a:t>
            </a:r>
          </a:p>
          <a:p>
            <a:pPr algn="just">
              <a:spcBef>
                <a:spcPct val="0"/>
              </a:spcBef>
              <a:buClrTx/>
              <a:buSzTx/>
              <a:buFontTx/>
              <a:buNone/>
            </a:pPr>
            <a:r>
              <a:rPr lang="en-US" altLang="en-US" sz="2400" dirty="0">
                <a:latin typeface="+mn-lt"/>
              </a:rPr>
              <a:t>destination in this network</a:t>
            </a:r>
          </a:p>
          <a:p>
            <a:pPr algn="just">
              <a:spcBef>
                <a:spcPct val="0"/>
              </a:spcBef>
              <a:buClrTx/>
              <a:buSzTx/>
              <a:buFontTx/>
              <a:buNone/>
            </a:pPr>
            <a:r>
              <a:rPr lang="en-US" altLang="en-US" sz="2400" dirty="0">
                <a:latin typeface="+mn-lt"/>
              </a:rPr>
              <a:t>have 10.0.0/24 address for </a:t>
            </a:r>
          </a:p>
          <a:p>
            <a:pPr algn="just">
              <a:spcBef>
                <a:spcPct val="0"/>
              </a:spcBef>
              <a:buClrTx/>
              <a:buSzTx/>
              <a:buFontTx/>
              <a:buNone/>
            </a:pPr>
            <a:r>
              <a:rPr lang="en-US" altLang="en-US" sz="2400" dirty="0">
                <a:latin typeface="+mn-lt"/>
              </a:rPr>
              <a:t>source, destination (as usual)</a:t>
            </a:r>
          </a:p>
        </p:txBody>
      </p:sp>
      <p:sp>
        <p:nvSpPr>
          <p:cNvPr id="114" name="Text Box 92"/>
          <p:cNvSpPr txBox="1">
            <a:spLocks noChangeArrowheads="1"/>
          </p:cNvSpPr>
          <p:nvPr/>
        </p:nvSpPr>
        <p:spPr bwMode="auto">
          <a:xfrm>
            <a:off x="269875" y="4724400"/>
            <a:ext cx="3684588" cy="1647825"/>
          </a:xfrm>
          <a:prstGeom prst="rect">
            <a:avLst/>
          </a:prstGeom>
          <a:ln>
            <a:solidFill>
              <a:schemeClr val="accent3">
                <a:lumMod val="20000"/>
                <a:lumOff val="80000"/>
              </a:schemeClr>
            </a:solidFill>
            <a:headEnd/>
            <a:tailEnd/>
          </a:ln>
        </p:spPr>
        <p:style>
          <a:lnRef idx="1">
            <a:schemeClr val="accent3"/>
          </a:lnRef>
          <a:fillRef idx="2">
            <a:schemeClr val="accent3"/>
          </a:fillRef>
          <a:effectRef idx="1">
            <a:schemeClr val="accent3"/>
          </a:effectRef>
          <a:fontRef idx="minor">
            <a:schemeClr val="dk1"/>
          </a:fontRef>
        </p:style>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400" i="1" dirty="0">
                <a:solidFill>
                  <a:srgbClr val="CC0000"/>
                </a:solidFill>
                <a:latin typeface="+mn-lt"/>
              </a:rPr>
              <a:t>all</a:t>
            </a:r>
            <a:r>
              <a:rPr lang="en-US" altLang="en-US" sz="2400" dirty="0">
                <a:solidFill>
                  <a:srgbClr val="CC0000"/>
                </a:solidFill>
                <a:latin typeface="+mn-lt"/>
              </a:rPr>
              <a:t> </a:t>
            </a:r>
            <a:r>
              <a:rPr lang="en-US" altLang="en-US" sz="2400" dirty="0">
                <a:latin typeface="+mn-lt"/>
              </a:rPr>
              <a:t>datagrams </a:t>
            </a:r>
            <a:r>
              <a:rPr lang="en-US" altLang="en-US" sz="2400" i="1" dirty="0">
                <a:solidFill>
                  <a:srgbClr val="CC0000"/>
                </a:solidFill>
                <a:latin typeface="+mn-lt"/>
              </a:rPr>
              <a:t>leaving</a:t>
            </a:r>
            <a:r>
              <a:rPr lang="en-US" altLang="en-US" sz="2400" dirty="0">
                <a:latin typeface="+mn-lt"/>
              </a:rPr>
              <a:t> local</a:t>
            </a:r>
          </a:p>
          <a:p>
            <a:pPr algn="r">
              <a:spcBef>
                <a:spcPct val="0"/>
              </a:spcBef>
              <a:buClrTx/>
              <a:buSzTx/>
              <a:buFontTx/>
              <a:buNone/>
            </a:pPr>
            <a:r>
              <a:rPr lang="en-US" altLang="en-US" sz="2400" dirty="0">
                <a:latin typeface="+mn-lt"/>
              </a:rPr>
              <a:t>network have </a:t>
            </a:r>
            <a:r>
              <a:rPr lang="en-US" altLang="en-US" sz="2400" i="1" dirty="0">
                <a:solidFill>
                  <a:srgbClr val="CC0000"/>
                </a:solidFill>
                <a:latin typeface="+mn-lt"/>
              </a:rPr>
              <a:t>same</a:t>
            </a:r>
            <a:r>
              <a:rPr lang="en-US" altLang="en-US" sz="2400" dirty="0">
                <a:latin typeface="+mn-lt"/>
              </a:rPr>
              <a:t> single source NAT IP address: 138.76.29.7,different source port numbers</a:t>
            </a:r>
          </a:p>
        </p:txBody>
      </p:sp>
      <p:sp>
        <p:nvSpPr>
          <p:cNvPr id="116" name="Line 96"/>
          <p:cNvSpPr>
            <a:spLocks noChangeShapeType="1"/>
          </p:cNvSpPr>
          <p:nvPr/>
        </p:nvSpPr>
        <p:spPr bwMode="auto">
          <a:xfrm flipV="1">
            <a:off x="4818063" y="350361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7" name="Line 97"/>
          <p:cNvSpPr>
            <a:spLocks noChangeShapeType="1"/>
          </p:cNvSpPr>
          <p:nvPr/>
        </p:nvSpPr>
        <p:spPr bwMode="auto">
          <a:xfrm flipV="1">
            <a:off x="2766665" y="3467100"/>
            <a:ext cx="608360" cy="12573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18" name="Group 98"/>
          <p:cNvGrpSpPr>
            <a:grpSpLocks/>
          </p:cNvGrpSpPr>
          <p:nvPr/>
        </p:nvGrpSpPr>
        <p:grpSpPr bwMode="auto">
          <a:xfrm>
            <a:off x="3633788" y="3217863"/>
            <a:ext cx="900112" cy="347662"/>
            <a:chOff x="4396" y="1245"/>
            <a:chExt cx="672" cy="248"/>
          </a:xfrm>
        </p:grpSpPr>
        <p:sp>
          <p:nvSpPr>
            <p:cNvPr id="1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sp>
          <p:nvSpPr>
            <p:cNvPr id="1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2400">
                <a:latin typeface="Times New Roman" charset="0"/>
              </a:endParaRPr>
            </a:p>
          </p:txBody>
        </p:sp>
        <p:sp>
          <p:nvSpPr>
            <p:cNvPr id="1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grpSp>
          <p:nvGrpSpPr>
            <p:cNvPr id="122" name="Group 102"/>
            <p:cNvGrpSpPr>
              <a:grpSpLocks/>
            </p:cNvGrpSpPr>
            <p:nvPr/>
          </p:nvGrpSpPr>
          <p:grpSpPr bwMode="auto">
            <a:xfrm>
              <a:off x="4530" y="1287"/>
              <a:ext cx="377" cy="75"/>
              <a:chOff x="2468" y="1332"/>
              <a:chExt cx="310" cy="60"/>
            </a:xfrm>
          </p:grpSpPr>
          <p:sp>
            <p:nvSpPr>
              <p:cNvPr id="125"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6"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7" name="Group 107"/>
          <p:cNvGrpSpPr>
            <a:grpSpLocks/>
          </p:cNvGrpSpPr>
          <p:nvPr/>
        </p:nvGrpSpPr>
        <p:grpSpPr bwMode="auto">
          <a:xfrm flipH="1">
            <a:off x="7207250" y="2398713"/>
            <a:ext cx="641350" cy="558800"/>
            <a:chOff x="-44" y="1473"/>
            <a:chExt cx="981" cy="1105"/>
          </a:xfrm>
        </p:grpSpPr>
        <p:pic>
          <p:nvPicPr>
            <p:cNvPr id="128"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0" name="Group 110"/>
          <p:cNvGrpSpPr>
            <a:grpSpLocks/>
          </p:cNvGrpSpPr>
          <p:nvPr/>
        </p:nvGrpSpPr>
        <p:grpSpPr bwMode="auto">
          <a:xfrm flipH="1">
            <a:off x="7246938" y="3074988"/>
            <a:ext cx="641350" cy="558800"/>
            <a:chOff x="-44" y="1473"/>
            <a:chExt cx="981" cy="1105"/>
          </a:xfrm>
        </p:grpSpPr>
        <p:pic>
          <p:nvPicPr>
            <p:cNvPr id="131" name="Picture 11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11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 name="Group 113"/>
          <p:cNvGrpSpPr>
            <a:grpSpLocks/>
          </p:cNvGrpSpPr>
          <p:nvPr/>
        </p:nvGrpSpPr>
        <p:grpSpPr bwMode="auto">
          <a:xfrm flipH="1">
            <a:off x="7254875" y="3829050"/>
            <a:ext cx="641350" cy="558800"/>
            <a:chOff x="-44" y="1473"/>
            <a:chExt cx="981" cy="1105"/>
          </a:xfrm>
        </p:grpSpPr>
        <p:pic>
          <p:nvPicPr>
            <p:cNvPr id="134" name="Picture 11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115"/>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5709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P spid="97" grpId="0" animBg="1"/>
      <p:bldP spid="98" grpId="0"/>
      <p:bldP spid="99" grpId="0"/>
      <p:bldP spid="100" grpId="0"/>
      <p:bldP spid="101" grpId="0"/>
      <p:bldP spid="102" grpId="0" animBg="1"/>
      <p:bldP spid="103" grpId="0"/>
      <p:bldP spid="104" grpId="0" animBg="1"/>
      <p:bldP spid="105" grpId="0" animBg="1"/>
      <p:bldP spid="106" grpId="0"/>
      <p:bldP spid="107" grpId="0" animBg="1"/>
      <p:bldP spid="108" grpId="0" animBg="1"/>
      <p:bldP spid="109" grpId="0" animBg="1"/>
      <p:bldP spid="110" grpId="0" animBg="1"/>
      <p:bldP spid="111" grpId="0" animBg="1"/>
      <p:bldP spid="112" grpId="0"/>
      <p:bldP spid="113" grpId="0" animBg="1"/>
      <p:bldP spid="114" grpId="0" animBg="1"/>
      <p:bldP spid="116" grpId="0" animBg="1"/>
      <p:bldP spid="1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algn="just"/>
            <a:r>
              <a:rPr lang="en-US" dirty="0" smtClean="0"/>
              <a:t>Local </a:t>
            </a:r>
            <a:r>
              <a:rPr lang="en-US" dirty="0"/>
              <a:t>network uses just one IP address as far as outside world is </a:t>
            </a:r>
            <a:r>
              <a:rPr lang="en-US" dirty="0" smtClean="0"/>
              <a:t>concerned.</a:t>
            </a:r>
            <a:endParaRPr lang="en-US" dirty="0"/>
          </a:p>
          <a:p>
            <a:pPr lvl="0" algn="just"/>
            <a:r>
              <a:rPr lang="en-IN" dirty="0" smtClean="0"/>
              <a:t>This </a:t>
            </a:r>
            <a:r>
              <a:rPr lang="en-IN" dirty="0"/>
              <a:t>means that only a single, unique IP address is required to represent an entire group of computers.</a:t>
            </a:r>
            <a:endParaRPr lang="en-GB" dirty="0"/>
          </a:p>
          <a:p>
            <a:pPr algn="just"/>
            <a:r>
              <a:rPr lang="en-GB" dirty="0" smtClean="0"/>
              <a:t>The </a:t>
            </a:r>
            <a:r>
              <a:rPr lang="en-GB" dirty="0"/>
              <a:t>technique was originally used for ease of rerouting traffic in IP </a:t>
            </a:r>
            <a:r>
              <a:rPr lang="en-GB" dirty="0" smtClean="0"/>
              <a:t>networks </a:t>
            </a:r>
            <a:r>
              <a:rPr lang="en-GB" dirty="0"/>
              <a:t>without readdressing every host</a:t>
            </a:r>
            <a:r>
              <a:rPr lang="en-GB" dirty="0" smtClean="0"/>
              <a:t>.</a:t>
            </a:r>
          </a:p>
          <a:p>
            <a:pPr algn="just"/>
            <a:r>
              <a:rPr lang="en-US" dirty="0"/>
              <a:t>The concept of NAT as developed to solve two problems:</a:t>
            </a:r>
          </a:p>
          <a:p>
            <a:pPr lvl="1" algn="just"/>
            <a:r>
              <a:rPr lang="en-US" dirty="0" smtClean="0"/>
              <a:t>Solve shortage </a:t>
            </a:r>
            <a:r>
              <a:rPr lang="en-US" dirty="0"/>
              <a:t>of IPv4 IP addresses</a:t>
            </a:r>
          </a:p>
          <a:p>
            <a:pPr lvl="1" algn="just"/>
            <a:r>
              <a:rPr lang="en-US" dirty="0"/>
              <a:t>To Hide the Network Address</a:t>
            </a:r>
          </a:p>
          <a:p>
            <a:pPr algn="just"/>
            <a:endParaRPr lang="en-US" dirty="0"/>
          </a:p>
        </p:txBody>
      </p:sp>
    </p:spTree>
    <p:extLst>
      <p:ext uri="{BB962C8B-B14F-4D97-AF65-F5344CB8AC3E}">
        <p14:creationId xmlns:p14="http://schemas.microsoft.com/office/powerpoint/2010/main" val="153385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T</a:t>
            </a:r>
            <a:r>
              <a:rPr lang="en-US" dirty="0" smtClean="0"/>
              <a:t>erminology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smtClean="0"/>
              <a:t>Inside </a:t>
            </a:r>
            <a:r>
              <a:rPr lang="en-US" b="1" dirty="0"/>
              <a:t>Local Address: </a:t>
            </a:r>
            <a:r>
              <a:rPr lang="en-US" dirty="0"/>
              <a:t>The name of the inside source address before translation. This would be a Private IP.</a:t>
            </a:r>
          </a:p>
          <a:p>
            <a:pPr algn="just"/>
            <a:r>
              <a:rPr lang="en-US" b="1" dirty="0"/>
              <a:t>Inside Global Address:</a:t>
            </a:r>
            <a:r>
              <a:rPr lang="en-US" dirty="0"/>
              <a:t> The name of the inside host after translation. This would be the Public IP.</a:t>
            </a:r>
          </a:p>
          <a:p>
            <a:pPr algn="just"/>
            <a:r>
              <a:rPr lang="en-US" b="1" dirty="0"/>
              <a:t>Outside Local Address: </a:t>
            </a:r>
            <a:r>
              <a:rPr lang="en-US" dirty="0"/>
              <a:t>The name of the destination host before translation.</a:t>
            </a:r>
          </a:p>
          <a:p>
            <a:pPr algn="just"/>
            <a:r>
              <a:rPr lang="en-US" b="1" dirty="0"/>
              <a:t>Outside Global Address:</a:t>
            </a:r>
            <a:r>
              <a:rPr lang="en-US" dirty="0"/>
              <a:t> The name of the destination host after translation.</a:t>
            </a:r>
          </a:p>
          <a:p>
            <a:pPr algn="just"/>
            <a:r>
              <a:rPr lang="en-US" b="1" dirty="0" smtClean="0"/>
              <a:t>Where</a:t>
            </a:r>
            <a:r>
              <a:rPr lang="en-US" dirty="0" smtClean="0"/>
              <a:t>:</a:t>
            </a:r>
            <a:endParaRPr lang="en-US" dirty="0"/>
          </a:p>
          <a:p>
            <a:pPr lvl="1" algn="just"/>
            <a:r>
              <a:rPr lang="en-US" dirty="0"/>
              <a:t>Global Addresses → Public</a:t>
            </a:r>
          </a:p>
          <a:p>
            <a:pPr lvl="1" algn="just"/>
            <a:r>
              <a:rPr lang="en-US" dirty="0"/>
              <a:t>Local Addresses → Private</a:t>
            </a:r>
          </a:p>
          <a:p>
            <a:pPr lvl="1" algn="just"/>
            <a:r>
              <a:rPr lang="en-US" dirty="0"/>
              <a:t>Inside Hosts → Within Local Network</a:t>
            </a:r>
          </a:p>
          <a:p>
            <a:pPr lvl="1" algn="just"/>
            <a:r>
              <a:rPr lang="en-US" dirty="0"/>
              <a:t>Outside Hosts → Outside Local Network</a:t>
            </a:r>
          </a:p>
          <a:p>
            <a:endParaRPr lang="en-US" dirty="0"/>
          </a:p>
        </p:txBody>
      </p:sp>
    </p:spTree>
    <p:extLst>
      <p:ext uri="{BB962C8B-B14F-4D97-AF65-F5344CB8AC3E}">
        <p14:creationId xmlns:p14="http://schemas.microsoft.com/office/powerpoint/2010/main" val="112314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endParaRPr lang="en-US"/>
          </a:p>
        </p:txBody>
      </p:sp>
      <p:sp>
        <p:nvSpPr>
          <p:cNvPr id="226" name="Freeform 139"/>
          <p:cNvSpPr>
            <a:spLocks/>
          </p:cNvSpPr>
          <p:nvPr/>
        </p:nvSpPr>
        <p:spPr bwMode="auto">
          <a:xfrm>
            <a:off x="179388" y="3651250"/>
            <a:ext cx="4089400"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7" name="Freeform 29"/>
          <p:cNvSpPr>
            <a:spLocks/>
          </p:cNvSpPr>
          <p:nvPr/>
        </p:nvSpPr>
        <p:spPr bwMode="auto">
          <a:xfrm>
            <a:off x="4468813" y="2922588"/>
            <a:ext cx="3738562"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8" name="Line 32"/>
          <p:cNvSpPr>
            <a:spLocks noChangeShapeType="1"/>
          </p:cNvSpPr>
          <p:nvPr/>
        </p:nvSpPr>
        <p:spPr bwMode="auto">
          <a:xfrm>
            <a:off x="4583113" y="4244975"/>
            <a:ext cx="6048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9" name="Line 34"/>
          <p:cNvSpPr>
            <a:spLocks noChangeShapeType="1"/>
          </p:cNvSpPr>
          <p:nvPr/>
        </p:nvSpPr>
        <p:spPr bwMode="auto">
          <a:xfrm>
            <a:off x="7423150" y="3497263"/>
            <a:ext cx="13335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0" name="Line 35"/>
          <p:cNvSpPr>
            <a:spLocks noChangeShapeType="1"/>
          </p:cNvSpPr>
          <p:nvPr/>
        </p:nvSpPr>
        <p:spPr bwMode="auto">
          <a:xfrm flipV="1">
            <a:off x="7429500" y="5002213"/>
            <a:ext cx="1714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1" name="Text Box 36"/>
          <p:cNvSpPr txBox="1">
            <a:spLocks noChangeArrowheads="1"/>
          </p:cNvSpPr>
          <p:nvPr/>
        </p:nvSpPr>
        <p:spPr bwMode="auto">
          <a:xfrm>
            <a:off x="8048625" y="32273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10.0.0.1</a:t>
            </a:r>
          </a:p>
        </p:txBody>
      </p:sp>
      <p:sp>
        <p:nvSpPr>
          <p:cNvPr id="232" name="Text Box 37"/>
          <p:cNvSpPr txBox="1">
            <a:spLocks noChangeArrowheads="1"/>
          </p:cNvSpPr>
          <p:nvPr/>
        </p:nvSpPr>
        <p:spPr bwMode="auto">
          <a:xfrm>
            <a:off x="8175625" y="39957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10.0.0.2</a:t>
            </a:r>
          </a:p>
        </p:txBody>
      </p:sp>
      <p:sp>
        <p:nvSpPr>
          <p:cNvPr id="233" name="Text Box 38"/>
          <p:cNvSpPr txBox="1">
            <a:spLocks noChangeArrowheads="1"/>
          </p:cNvSpPr>
          <p:nvPr/>
        </p:nvSpPr>
        <p:spPr bwMode="auto">
          <a:xfrm>
            <a:off x="8137525" y="489108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10.0.0.3</a:t>
            </a:r>
          </a:p>
        </p:txBody>
      </p:sp>
      <p:grpSp>
        <p:nvGrpSpPr>
          <p:cNvPr id="234" name="Group 88"/>
          <p:cNvGrpSpPr>
            <a:grpSpLocks/>
          </p:cNvGrpSpPr>
          <p:nvPr/>
        </p:nvGrpSpPr>
        <p:grpSpPr bwMode="auto">
          <a:xfrm>
            <a:off x="5630863" y="2855913"/>
            <a:ext cx="1871662" cy="1033462"/>
            <a:chOff x="3550" y="2055"/>
            <a:chExt cx="1179" cy="651"/>
          </a:xfrm>
        </p:grpSpPr>
        <p:grpSp>
          <p:nvGrpSpPr>
            <p:cNvPr id="235" name="Group 50"/>
            <p:cNvGrpSpPr>
              <a:grpSpLocks/>
            </p:cNvGrpSpPr>
            <p:nvPr/>
          </p:nvGrpSpPr>
          <p:grpSpPr bwMode="auto">
            <a:xfrm>
              <a:off x="3550" y="2055"/>
              <a:ext cx="1179" cy="357"/>
              <a:chOff x="4381" y="786"/>
              <a:chExt cx="1108" cy="357"/>
            </a:xfrm>
          </p:grpSpPr>
          <p:sp>
            <p:nvSpPr>
              <p:cNvPr id="240" name="Rectangle 40"/>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1"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S: 10.0.0.1, 3345</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D: 128.119.40.186, 80</a:t>
                </a:r>
              </a:p>
            </p:txBody>
          </p:sp>
          <p:grpSp>
            <p:nvGrpSpPr>
              <p:cNvPr id="242" name="Group 44"/>
              <p:cNvGrpSpPr>
                <a:grpSpLocks/>
              </p:cNvGrpSpPr>
              <p:nvPr/>
            </p:nvGrpSpPr>
            <p:grpSpPr bwMode="auto">
              <a:xfrm>
                <a:off x="5394" y="786"/>
                <a:ext cx="48" cy="99"/>
                <a:chOff x="5508" y="1599"/>
                <a:chExt cx="48" cy="99"/>
              </a:xfrm>
            </p:grpSpPr>
            <p:sp>
              <p:nvSpPr>
                <p:cNvPr id="24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8" name="Line 41"/>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9" name="Line 42"/>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43" name="Group 45"/>
              <p:cNvGrpSpPr>
                <a:grpSpLocks/>
              </p:cNvGrpSpPr>
              <p:nvPr/>
            </p:nvGrpSpPr>
            <p:grpSpPr bwMode="auto">
              <a:xfrm>
                <a:off x="5382" y="1044"/>
                <a:ext cx="48" cy="99"/>
                <a:chOff x="5508" y="1599"/>
                <a:chExt cx="48" cy="99"/>
              </a:xfrm>
            </p:grpSpPr>
            <p:sp>
              <p:nvSpPr>
                <p:cNvPr id="24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5" name="Line 47"/>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6" name="Line 48"/>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236" name="Freeform 51"/>
            <p:cNvSpPr>
              <a:spLocks/>
            </p:cNvSpPr>
            <p:nvPr/>
          </p:nvSpPr>
          <p:spPr bwMode="auto">
            <a:xfrm>
              <a:off x="3573" y="2364"/>
              <a:ext cx="564" cy="342"/>
            </a:xfrm>
            <a:custGeom>
              <a:avLst/>
              <a:gdLst>
                <a:gd name="T0" fmla="*/ 0 w 417"/>
                <a:gd name="T1" fmla="*/ 4556 h 264"/>
                <a:gd name="T2" fmla="*/ 11560 w 417"/>
                <a:gd name="T3" fmla="*/ 4556 h 264"/>
                <a:gd name="T4" fmla="*/ 11560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37" name="Group 87"/>
            <p:cNvGrpSpPr>
              <a:grpSpLocks/>
            </p:cNvGrpSpPr>
            <p:nvPr/>
          </p:nvGrpSpPr>
          <p:grpSpPr bwMode="auto">
            <a:xfrm>
              <a:off x="4032" y="2416"/>
              <a:ext cx="218" cy="231"/>
              <a:chOff x="5140" y="400"/>
              <a:chExt cx="218" cy="231"/>
            </a:xfrm>
          </p:grpSpPr>
          <p:sp>
            <p:nvSpPr>
              <p:cNvPr id="238" name="Oval 86"/>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9" name="Text Box 52"/>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1</a:t>
                </a:r>
              </a:p>
            </p:txBody>
          </p:sp>
        </p:grpSp>
      </p:grpSp>
      <p:sp>
        <p:nvSpPr>
          <p:cNvPr id="250" name="Text Box 54"/>
          <p:cNvSpPr txBox="1">
            <a:spLocks noChangeArrowheads="1"/>
          </p:cNvSpPr>
          <p:nvPr/>
        </p:nvSpPr>
        <p:spPr bwMode="auto">
          <a:xfrm>
            <a:off x="4533900" y="3817938"/>
            <a:ext cx="919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10.0.0.4</a:t>
            </a:r>
          </a:p>
        </p:txBody>
      </p:sp>
      <p:sp>
        <p:nvSpPr>
          <p:cNvPr id="251" name="Line 55"/>
          <p:cNvSpPr>
            <a:spLocks noChangeShapeType="1"/>
          </p:cNvSpPr>
          <p:nvPr/>
        </p:nvSpPr>
        <p:spPr bwMode="auto">
          <a:xfrm flipH="1">
            <a:off x="4657725" y="4073525"/>
            <a:ext cx="85725" cy="128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2" name="Text Box 56"/>
          <p:cNvSpPr txBox="1">
            <a:spLocks noChangeArrowheads="1"/>
          </p:cNvSpPr>
          <p:nvPr/>
        </p:nvSpPr>
        <p:spPr bwMode="auto">
          <a:xfrm>
            <a:off x="2695575" y="437515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138.76.29.7</a:t>
            </a:r>
          </a:p>
        </p:txBody>
      </p:sp>
      <p:sp>
        <p:nvSpPr>
          <p:cNvPr id="253" name="Line 57"/>
          <p:cNvSpPr>
            <a:spLocks noChangeShapeType="1"/>
          </p:cNvSpPr>
          <p:nvPr/>
        </p:nvSpPr>
        <p:spPr bwMode="auto">
          <a:xfrm flipH="1">
            <a:off x="3917950" y="4311650"/>
            <a:ext cx="85725" cy="128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54" name="Group 59"/>
          <p:cNvGrpSpPr>
            <a:grpSpLocks/>
          </p:cNvGrpSpPr>
          <p:nvPr/>
        </p:nvGrpSpPr>
        <p:grpSpPr bwMode="auto">
          <a:xfrm>
            <a:off x="6469063" y="1570038"/>
            <a:ext cx="2433637" cy="1389062"/>
            <a:chOff x="3944" y="989"/>
            <a:chExt cx="1533" cy="875"/>
          </a:xfrm>
        </p:grpSpPr>
        <p:sp>
          <p:nvSpPr>
            <p:cNvPr id="255" name="Text Box 53"/>
            <p:cNvSpPr txBox="1">
              <a:spLocks noChangeArrowheads="1"/>
            </p:cNvSpPr>
            <p:nvPr/>
          </p:nvSpPr>
          <p:spPr bwMode="auto">
            <a:xfrm>
              <a:off x="4121" y="989"/>
              <a:ext cx="135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smtClean="0">
                  <a:solidFill>
                    <a:srgbClr val="CC0000"/>
                  </a:solidFill>
                  <a:latin typeface="Arial" charset="0"/>
                </a:rPr>
                <a:t>1:</a:t>
              </a:r>
              <a:r>
                <a:rPr lang="en-US" altLang="en-US" sz="1800" smtClean="0">
                  <a:solidFill>
                    <a:srgbClr val="FF0000"/>
                  </a:solidFill>
                  <a:latin typeface="Arial" charset="0"/>
                </a:rPr>
                <a:t> </a:t>
              </a:r>
              <a:r>
                <a:rPr lang="en-US" altLang="en-US" sz="1800" smtClean="0">
                  <a:solidFill>
                    <a:srgbClr val="000099"/>
                  </a:solidFill>
                  <a:latin typeface="Arial" charset="0"/>
                </a:rPr>
                <a:t>host 10.0.0.1 </a:t>
              </a:r>
            </a:p>
            <a:p>
              <a:pPr eaLnBrk="0" fontAlgn="base" hangingPunct="0">
                <a:spcBef>
                  <a:spcPct val="0"/>
                </a:spcBef>
                <a:spcAft>
                  <a:spcPct val="0"/>
                </a:spcAft>
                <a:buClrTx/>
                <a:buSzTx/>
                <a:buFontTx/>
                <a:buNone/>
              </a:pPr>
              <a:r>
                <a:rPr lang="en-US" altLang="en-US" sz="1800" smtClean="0">
                  <a:solidFill>
                    <a:srgbClr val="000099"/>
                  </a:solidFill>
                  <a:latin typeface="Arial" charset="0"/>
                </a:rPr>
                <a:t>sends datagram to </a:t>
              </a:r>
            </a:p>
            <a:p>
              <a:pPr eaLnBrk="0" fontAlgn="base" hangingPunct="0">
                <a:spcBef>
                  <a:spcPct val="0"/>
                </a:spcBef>
                <a:spcAft>
                  <a:spcPct val="0"/>
                </a:spcAft>
                <a:buClrTx/>
                <a:buSzTx/>
                <a:buFontTx/>
                <a:buNone/>
              </a:pPr>
              <a:r>
                <a:rPr lang="en-US" altLang="en-US" sz="1800" smtClean="0">
                  <a:solidFill>
                    <a:srgbClr val="000099"/>
                  </a:solidFill>
                  <a:latin typeface="Arial" charset="0"/>
                </a:rPr>
                <a:t>128.119.40.186, 80</a:t>
              </a:r>
            </a:p>
          </p:txBody>
        </p:sp>
        <p:sp>
          <p:nvSpPr>
            <p:cNvPr id="256"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257" name="Freeform 67"/>
          <p:cNvSpPr>
            <a:spLocks/>
          </p:cNvSpPr>
          <p:nvPr/>
        </p:nvSpPr>
        <p:spPr bwMode="auto">
          <a:xfrm>
            <a:off x="2344738" y="2627313"/>
            <a:ext cx="3862387"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rgbClr val="CCCCFF"/>
              </a:gs>
              <a:gs pos="100000">
                <a:srgbClr val="FFFFFF"/>
              </a:gs>
            </a:gsLst>
            <a:lin ang="5400000" scaled="1"/>
          </a:gradFill>
          <a:ln w="3175" cap="flat" cmpd="sng">
            <a:solidFill>
              <a:srgbClr val="CCCCFF"/>
            </a:solidFill>
            <a:prstDash val="solid"/>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8" name="Rectangle 62"/>
          <p:cNvSpPr>
            <a:spLocks noChangeArrowheads="1"/>
          </p:cNvSpPr>
          <p:nvPr/>
        </p:nvSpPr>
        <p:spPr bwMode="auto">
          <a:xfrm>
            <a:off x="2344738" y="1374775"/>
            <a:ext cx="3784600" cy="1354138"/>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9" name="Text Box 60"/>
          <p:cNvSpPr txBox="1">
            <a:spLocks noChangeArrowheads="1"/>
          </p:cNvSpPr>
          <p:nvPr/>
        </p:nvSpPr>
        <p:spPr bwMode="auto">
          <a:xfrm>
            <a:off x="2386013" y="1419225"/>
            <a:ext cx="3676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NAT translation table</a:t>
            </a:r>
          </a:p>
          <a:p>
            <a:pPr algn="ct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WAN side addr        LAN side addr</a:t>
            </a:r>
          </a:p>
        </p:txBody>
      </p:sp>
      <p:sp>
        <p:nvSpPr>
          <p:cNvPr id="260" name="Line 63"/>
          <p:cNvSpPr>
            <a:spLocks noChangeShapeType="1"/>
          </p:cNvSpPr>
          <p:nvPr/>
        </p:nvSpPr>
        <p:spPr bwMode="auto">
          <a:xfrm flipV="1">
            <a:off x="2344738" y="1747838"/>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1" name="Line 64"/>
          <p:cNvSpPr>
            <a:spLocks noChangeShapeType="1"/>
          </p:cNvSpPr>
          <p:nvPr/>
        </p:nvSpPr>
        <p:spPr bwMode="auto">
          <a:xfrm flipV="1">
            <a:off x="2359025" y="2025650"/>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2" name="Line 65"/>
          <p:cNvSpPr>
            <a:spLocks noChangeShapeType="1"/>
          </p:cNvSpPr>
          <p:nvPr/>
        </p:nvSpPr>
        <p:spPr bwMode="auto">
          <a:xfrm>
            <a:off x="4468813" y="1770063"/>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3" name="Text Box 61"/>
          <p:cNvSpPr txBox="1">
            <a:spLocks noChangeArrowheads="1"/>
          </p:cNvSpPr>
          <p:nvPr/>
        </p:nvSpPr>
        <p:spPr bwMode="auto">
          <a:xfrm>
            <a:off x="2401888" y="2044700"/>
            <a:ext cx="3702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smtClean="0">
                <a:solidFill>
                  <a:srgbClr val="CC0000"/>
                </a:solidFill>
                <a:latin typeface="Arial" charset="0"/>
              </a:rPr>
              <a:t>138.76.29.7, 5001   10.0.0.1, 3345</a:t>
            </a:r>
          </a:p>
          <a:p>
            <a:pPr algn="ct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                                         ……</a:t>
            </a:r>
          </a:p>
        </p:txBody>
      </p:sp>
      <p:grpSp>
        <p:nvGrpSpPr>
          <p:cNvPr id="264" name="Group 135"/>
          <p:cNvGrpSpPr>
            <a:grpSpLocks/>
          </p:cNvGrpSpPr>
          <p:nvPr/>
        </p:nvGrpSpPr>
        <p:grpSpPr bwMode="auto">
          <a:xfrm>
            <a:off x="4765675" y="3435350"/>
            <a:ext cx="2784475" cy="1631950"/>
            <a:chOff x="3002" y="2417"/>
            <a:chExt cx="1754" cy="1028"/>
          </a:xfrm>
        </p:grpSpPr>
        <p:sp>
          <p:nvSpPr>
            <p:cNvPr id="265" name="Rectangle 91"/>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6" name="Text Box 92"/>
            <p:cNvSpPr txBox="1">
              <a:spLocks noChangeArrowheads="1"/>
            </p:cNvSpPr>
            <p:nvPr/>
          </p:nvSpPr>
          <p:spPr bwMode="auto">
            <a:xfrm>
              <a:off x="3104" y="3042"/>
              <a:ext cx="11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S: 128.119.40.186, 80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D: 10.0.0.1, 3345</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67" name="Group 93"/>
            <p:cNvGrpSpPr>
              <a:grpSpLocks/>
            </p:cNvGrpSpPr>
            <p:nvPr/>
          </p:nvGrpSpPr>
          <p:grpSpPr bwMode="auto">
            <a:xfrm>
              <a:off x="3054" y="3007"/>
              <a:ext cx="51" cy="99"/>
              <a:chOff x="5508" y="1599"/>
              <a:chExt cx="48" cy="99"/>
            </a:xfrm>
          </p:grpSpPr>
          <p:sp>
            <p:nvSpPr>
              <p:cNvPr id="276"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7" name="Line 95"/>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8" name="Line 96"/>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68" name="Group 97"/>
            <p:cNvGrpSpPr>
              <a:grpSpLocks/>
            </p:cNvGrpSpPr>
            <p:nvPr/>
          </p:nvGrpSpPr>
          <p:grpSpPr bwMode="auto">
            <a:xfrm>
              <a:off x="3059" y="3248"/>
              <a:ext cx="51" cy="99"/>
              <a:chOff x="5508" y="1599"/>
              <a:chExt cx="48" cy="99"/>
            </a:xfrm>
          </p:grpSpPr>
          <p:sp>
            <p:nvSpPr>
              <p:cNvPr id="273"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4" name="Line 99"/>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5" name="Line 100"/>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269"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70" name="Group 102"/>
            <p:cNvGrpSpPr>
              <a:grpSpLocks/>
            </p:cNvGrpSpPr>
            <p:nvPr/>
          </p:nvGrpSpPr>
          <p:grpSpPr bwMode="auto">
            <a:xfrm>
              <a:off x="4240" y="3061"/>
              <a:ext cx="218" cy="231"/>
              <a:chOff x="5140" y="400"/>
              <a:chExt cx="218" cy="231"/>
            </a:xfrm>
          </p:grpSpPr>
          <p:sp>
            <p:nvSpPr>
              <p:cNvPr id="271" name="Oval 103"/>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2" name="Text Box 104"/>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4</a:t>
                </a:r>
              </a:p>
            </p:txBody>
          </p:sp>
        </p:grpSp>
      </p:grpSp>
      <p:grpSp>
        <p:nvGrpSpPr>
          <p:cNvPr id="279" name="Group 108"/>
          <p:cNvGrpSpPr>
            <a:grpSpLocks/>
          </p:cNvGrpSpPr>
          <p:nvPr/>
        </p:nvGrpSpPr>
        <p:grpSpPr bwMode="auto">
          <a:xfrm>
            <a:off x="1531938" y="3652838"/>
            <a:ext cx="2497137" cy="566737"/>
            <a:chOff x="1026" y="3559"/>
            <a:chExt cx="1573" cy="357"/>
          </a:xfrm>
        </p:grpSpPr>
        <p:grpSp>
          <p:nvGrpSpPr>
            <p:cNvPr id="280" name="Group 68"/>
            <p:cNvGrpSpPr>
              <a:grpSpLocks/>
            </p:cNvGrpSpPr>
            <p:nvPr/>
          </p:nvGrpSpPr>
          <p:grpSpPr bwMode="auto">
            <a:xfrm>
              <a:off x="1412" y="3559"/>
              <a:ext cx="1187" cy="357"/>
              <a:chOff x="4381" y="786"/>
              <a:chExt cx="1108" cy="357"/>
            </a:xfrm>
          </p:grpSpPr>
          <p:sp>
            <p:nvSpPr>
              <p:cNvPr id="285" name="Rectangle 69"/>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6"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S: 138.76.29.7, 5001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D: 128.119.40.186, 80</a:t>
                </a:r>
              </a:p>
            </p:txBody>
          </p:sp>
          <p:grpSp>
            <p:nvGrpSpPr>
              <p:cNvPr id="287" name="Group 71"/>
              <p:cNvGrpSpPr>
                <a:grpSpLocks/>
              </p:cNvGrpSpPr>
              <p:nvPr/>
            </p:nvGrpSpPr>
            <p:grpSpPr bwMode="auto">
              <a:xfrm>
                <a:off x="5394" y="786"/>
                <a:ext cx="48" cy="99"/>
                <a:chOff x="5508" y="1599"/>
                <a:chExt cx="48" cy="99"/>
              </a:xfrm>
            </p:grpSpPr>
            <p:sp>
              <p:nvSpPr>
                <p:cNvPr id="292"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3" name="Line 73"/>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4" name="Line 74"/>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88" name="Group 75"/>
              <p:cNvGrpSpPr>
                <a:grpSpLocks/>
              </p:cNvGrpSpPr>
              <p:nvPr/>
            </p:nvGrpSpPr>
            <p:grpSpPr bwMode="auto">
              <a:xfrm>
                <a:off x="5382" y="1044"/>
                <a:ext cx="48" cy="99"/>
                <a:chOff x="5508" y="1599"/>
                <a:chExt cx="48" cy="99"/>
              </a:xfrm>
            </p:grpSpPr>
            <p:sp>
              <p:nvSpPr>
                <p:cNvPr id="289"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0" name="Line 77"/>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1" name="Line 78"/>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281" name="Line 79"/>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82" name="Group 105"/>
            <p:cNvGrpSpPr>
              <a:grpSpLocks/>
            </p:cNvGrpSpPr>
            <p:nvPr/>
          </p:nvGrpSpPr>
          <p:grpSpPr bwMode="auto">
            <a:xfrm>
              <a:off x="1143" y="3613"/>
              <a:ext cx="218" cy="231"/>
              <a:chOff x="5140" y="400"/>
              <a:chExt cx="218" cy="231"/>
            </a:xfrm>
          </p:grpSpPr>
          <p:sp>
            <p:nvSpPr>
              <p:cNvPr id="283" name="Oval 106"/>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4" name="Text Box 107"/>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2</a:t>
                </a:r>
              </a:p>
            </p:txBody>
          </p:sp>
        </p:grpSp>
      </p:grpSp>
      <p:grpSp>
        <p:nvGrpSpPr>
          <p:cNvPr id="295" name="Group 112"/>
          <p:cNvGrpSpPr>
            <a:grpSpLocks/>
          </p:cNvGrpSpPr>
          <p:nvPr/>
        </p:nvGrpSpPr>
        <p:grpSpPr bwMode="auto">
          <a:xfrm>
            <a:off x="0" y="1671638"/>
            <a:ext cx="5154613" cy="2052637"/>
            <a:chOff x="0" y="1306"/>
            <a:chExt cx="3247" cy="1293"/>
          </a:xfrm>
        </p:grpSpPr>
        <p:sp>
          <p:nvSpPr>
            <p:cNvPr id="296" name="Text Box 82"/>
            <p:cNvSpPr txBox="1">
              <a:spLocks noChangeArrowheads="1"/>
            </p:cNvSpPr>
            <p:nvPr/>
          </p:nvSpPr>
          <p:spPr bwMode="auto">
            <a:xfrm>
              <a:off x="0" y="1306"/>
              <a:ext cx="1316" cy="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smtClean="0">
                  <a:solidFill>
                    <a:srgbClr val="CC0000"/>
                  </a:solidFill>
                  <a:latin typeface="Arial" charset="0"/>
                </a:rPr>
                <a:t>2:</a:t>
              </a:r>
              <a:r>
                <a:rPr lang="en-US" altLang="en-US" sz="1800" smtClean="0">
                  <a:solidFill>
                    <a:srgbClr val="FF0000"/>
                  </a:solidFill>
                  <a:latin typeface="Arial" charset="0"/>
                </a:rPr>
                <a:t> </a:t>
              </a:r>
              <a:r>
                <a:rPr lang="en-US" altLang="en-US" sz="1800" smtClean="0">
                  <a:solidFill>
                    <a:srgbClr val="000099"/>
                  </a:solidFill>
                  <a:latin typeface="Arial" charset="0"/>
                </a:rPr>
                <a:t>NAT router</a:t>
              </a:r>
            </a:p>
            <a:p>
              <a:pPr eaLnBrk="0" fontAlgn="base" hangingPunct="0">
                <a:spcBef>
                  <a:spcPct val="0"/>
                </a:spcBef>
                <a:spcAft>
                  <a:spcPct val="0"/>
                </a:spcAft>
                <a:buClrTx/>
                <a:buSzTx/>
                <a:buFontTx/>
                <a:buNone/>
              </a:pPr>
              <a:r>
                <a:rPr lang="en-US" altLang="en-US" sz="1800" smtClean="0">
                  <a:solidFill>
                    <a:srgbClr val="000099"/>
                  </a:solidFill>
                  <a:latin typeface="Arial" charset="0"/>
                </a:rPr>
                <a:t>changes datagram</a:t>
              </a:r>
            </a:p>
            <a:p>
              <a:pPr eaLnBrk="0" fontAlgn="base" hangingPunct="0">
                <a:spcBef>
                  <a:spcPct val="0"/>
                </a:spcBef>
                <a:spcAft>
                  <a:spcPct val="0"/>
                </a:spcAft>
                <a:buClrTx/>
                <a:buSzTx/>
                <a:buFontTx/>
                <a:buNone/>
              </a:pPr>
              <a:r>
                <a:rPr lang="en-US" altLang="en-US" sz="1800" smtClean="0">
                  <a:solidFill>
                    <a:srgbClr val="000099"/>
                  </a:solidFill>
                  <a:latin typeface="Arial" charset="0"/>
                </a:rPr>
                <a:t>source addr from</a:t>
              </a:r>
            </a:p>
            <a:p>
              <a:pPr eaLnBrk="0" fontAlgn="base" hangingPunct="0">
                <a:spcBef>
                  <a:spcPct val="0"/>
                </a:spcBef>
                <a:spcAft>
                  <a:spcPct val="0"/>
                </a:spcAft>
                <a:buClrTx/>
                <a:buSzTx/>
                <a:buFontTx/>
                <a:buNone/>
              </a:pPr>
              <a:r>
                <a:rPr lang="en-US" altLang="en-US" sz="1800" smtClean="0">
                  <a:solidFill>
                    <a:srgbClr val="000099"/>
                  </a:solidFill>
                  <a:latin typeface="Arial" charset="0"/>
                </a:rPr>
                <a:t>10.0.0.1, 3345 to</a:t>
              </a:r>
            </a:p>
            <a:p>
              <a:pPr eaLnBrk="0" fontAlgn="base" hangingPunct="0">
                <a:spcBef>
                  <a:spcPct val="0"/>
                </a:spcBef>
                <a:spcAft>
                  <a:spcPct val="0"/>
                </a:spcAft>
                <a:buClrTx/>
                <a:buSzTx/>
                <a:buFontTx/>
                <a:buNone/>
              </a:pPr>
              <a:r>
                <a:rPr lang="en-US" altLang="en-US" sz="1800" smtClean="0">
                  <a:solidFill>
                    <a:srgbClr val="000099"/>
                  </a:solidFill>
                  <a:latin typeface="Arial" charset="0"/>
                </a:rPr>
                <a:t>138.76.29.7, 5001,</a:t>
              </a:r>
            </a:p>
            <a:p>
              <a:pPr eaLnBrk="0" fontAlgn="base" hangingPunct="0">
                <a:spcBef>
                  <a:spcPct val="0"/>
                </a:spcBef>
                <a:spcAft>
                  <a:spcPct val="0"/>
                </a:spcAft>
                <a:buClrTx/>
                <a:buSzTx/>
                <a:buFontTx/>
                <a:buNone/>
              </a:pPr>
              <a:r>
                <a:rPr lang="en-US" altLang="en-US" sz="1800" smtClean="0">
                  <a:solidFill>
                    <a:srgbClr val="000099"/>
                  </a:solidFill>
                  <a:latin typeface="Arial" charset="0"/>
                </a:rPr>
                <a:t>updates table</a:t>
              </a:r>
            </a:p>
          </p:txBody>
        </p:sp>
        <p:sp>
          <p:nvSpPr>
            <p:cNvPr id="297"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98"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99"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300" name="Group 129"/>
          <p:cNvGrpSpPr>
            <a:grpSpLocks/>
          </p:cNvGrpSpPr>
          <p:nvPr/>
        </p:nvGrpSpPr>
        <p:grpSpPr bwMode="auto">
          <a:xfrm>
            <a:off x="1360488" y="4681538"/>
            <a:ext cx="2471737" cy="696912"/>
            <a:chOff x="1163" y="3752"/>
            <a:chExt cx="1557" cy="439"/>
          </a:xfrm>
        </p:grpSpPr>
        <p:sp>
          <p:nvSpPr>
            <p:cNvPr id="301" name="Rectangle 115"/>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2" name="Text Box 116"/>
            <p:cNvSpPr txBox="1">
              <a:spLocks noChangeArrowheads="1"/>
            </p:cNvSpPr>
            <p:nvPr/>
          </p:nvSpPr>
          <p:spPr bwMode="auto">
            <a:xfrm>
              <a:off x="1281" y="3788"/>
              <a:ext cx="112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S: 128.119.40.186, 80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D: 138.76.29.7, 5001</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03" name="Group 117"/>
            <p:cNvGrpSpPr>
              <a:grpSpLocks/>
            </p:cNvGrpSpPr>
            <p:nvPr/>
          </p:nvGrpSpPr>
          <p:grpSpPr bwMode="auto">
            <a:xfrm>
              <a:off x="1214" y="3752"/>
              <a:ext cx="52" cy="99"/>
              <a:chOff x="5508" y="1599"/>
              <a:chExt cx="48" cy="99"/>
            </a:xfrm>
          </p:grpSpPr>
          <p:sp>
            <p:nvSpPr>
              <p:cNvPr id="312"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3" name="Line 119"/>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4" name="Line 120"/>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04" name="Group 121"/>
            <p:cNvGrpSpPr>
              <a:grpSpLocks/>
            </p:cNvGrpSpPr>
            <p:nvPr/>
          </p:nvGrpSpPr>
          <p:grpSpPr bwMode="auto">
            <a:xfrm>
              <a:off x="1193" y="3984"/>
              <a:ext cx="52" cy="99"/>
              <a:chOff x="5508" y="1599"/>
              <a:chExt cx="48" cy="99"/>
            </a:xfrm>
          </p:grpSpPr>
          <p:sp>
            <p:nvSpPr>
              <p:cNvPr id="309"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0" name="Line 123"/>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1" name="Line 124"/>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05" name="Line 125"/>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06" name="Group 126"/>
            <p:cNvGrpSpPr>
              <a:grpSpLocks/>
            </p:cNvGrpSpPr>
            <p:nvPr/>
          </p:nvGrpSpPr>
          <p:grpSpPr bwMode="auto">
            <a:xfrm>
              <a:off x="2409" y="3815"/>
              <a:ext cx="218" cy="231"/>
              <a:chOff x="5140" y="400"/>
              <a:chExt cx="218" cy="231"/>
            </a:xfrm>
          </p:grpSpPr>
          <p:sp>
            <p:nvSpPr>
              <p:cNvPr id="307" name="Oval 127"/>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8" name="Text Box 128"/>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3</a:t>
                </a:r>
              </a:p>
            </p:txBody>
          </p:sp>
        </p:grpSp>
      </p:grpSp>
      <p:sp>
        <p:nvSpPr>
          <p:cNvPr id="315" name="Text Box 131"/>
          <p:cNvSpPr txBox="1">
            <a:spLocks noChangeArrowheads="1"/>
          </p:cNvSpPr>
          <p:nvPr/>
        </p:nvSpPr>
        <p:spPr bwMode="auto">
          <a:xfrm>
            <a:off x="1317625" y="5170488"/>
            <a:ext cx="20891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smtClean="0">
                <a:solidFill>
                  <a:srgbClr val="CC0000"/>
                </a:solidFill>
                <a:latin typeface="Arial" charset="0"/>
              </a:rPr>
              <a:t>3:</a:t>
            </a:r>
            <a:r>
              <a:rPr lang="en-US" altLang="en-US" sz="1800" smtClean="0">
                <a:solidFill>
                  <a:srgbClr val="FF0000"/>
                </a:solidFill>
                <a:latin typeface="Arial" charset="0"/>
              </a:rPr>
              <a:t> </a:t>
            </a:r>
            <a:r>
              <a:rPr lang="en-US" altLang="en-US" sz="1800" smtClean="0">
                <a:solidFill>
                  <a:srgbClr val="000099"/>
                </a:solidFill>
                <a:latin typeface="Arial" charset="0"/>
              </a:rPr>
              <a:t>reply arrives</a:t>
            </a:r>
          </a:p>
          <a:p>
            <a:pPr eaLnBrk="0" fontAlgn="base" hangingPunct="0">
              <a:spcBef>
                <a:spcPct val="0"/>
              </a:spcBef>
              <a:spcAft>
                <a:spcPct val="0"/>
              </a:spcAft>
              <a:buClrTx/>
              <a:buSzTx/>
              <a:buFontTx/>
              <a:buNone/>
            </a:pPr>
            <a:r>
              <a:rPr lang="en-US" altLang="en-US" sz="1800" smtClean="0">
                <a:solidFill>
                  <a:srgbClr val="000099"/>
                </a:solidFill>
                <a:latin typeface="Arial" charset="0"/>
              </a:rPr>
              <a:t> dest. address:</a:t>
            </a:r>
          </a:p>
          <a:p>
            <a:pPr eaLnBrk="0" fontAlgn="base" hangingPunct="0">
              <a:spcBef>
                <a:spcPct val="0"/>
              </a:spcBef>
              <a:spcAft>
                <a:spcPct val="0"/>
              </a:spcAft>
              <a:buClrTx/>
              <a:buSzTx/>
              <a:buFontTx/>
              <a:buNone/>
            </a:pPr>
            <a:r>
              <a:rPr lang="en-US" altLang="en-US" sz="1800" smtClean="0">
                <a:solidFill>
                  <a:srgbClr val="000099"/>
                </a:solidFill>
                <a:latin typeface="Arial" charset="0"/>
              </a:rPr>
              <a:t> 138.76.29.7, 5001</a:t>
            </a:r>
          </a:p>
        </p:txBody>
      </p:sp>
      <p:sp>
        <p:nvSpPr>
          <p:cNvPr id="316" name="Text Box 136"/>
          <p:cNvSpPr txBox="1">
            <a:spLocks noChangeArrowheads="1"/>
          </p:cNvSpPr>
          <p:nvPr/>
        </p:nvSpPr>
        <p:spPr bwMode="auto">
          <a:xfrm>
            <a:off x="4741863" y="5005388"/>
            <a:ext cx="3867150"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smtClean="0">
                <a:solidFill>
                  <a:srgbClr val="CC0000"/>
                </a:solidFill>
                <a:latin typeface="Arial" charset="0"/>
              </a:rPr>
              <a:t>4:</a:t>
            </a:r>
            <a:r>
              <a:rPr lang="en-US" altLang="en-US" sz="1800" smtClean="0">
                <a:solidFill>
                  <a:srgbClr val="FF0000"/>
                </a:solidFill>
                <a:latin typeface="Arial" charset="0"/>
              </a:rPr>
              <a:t> </a:t>
            </a:r>
            <a:r>
              <a:rPr lang="en-US" altLang="en-US" sz="1800" smtClean="0">
                <a:solidFill>
                  <a:srgbClr val="000099"/>
                </a:solidFill>
                <a:latin typeface="Arial" charset="0"/>
              </a:rPr>
              <a:t>NAT router</a:t>
            </a:r>
          </a:p>
          <a:p>
            <a:pPr eaLnBrk="0" fontAlgn="base" hangingPunct="0">
              <a:spcBef>
                <a:spcPct val="0"/>
              </a:spcBef>
              <a:spcAft>
                <a:spcPct val="0"/>
              </a:spcAft>
              <a:buClrTx/>
              <a:buSzTx/>
              <a:buFontTx/>
              <a:buNone/>
            </a:pPr>
            <a:r>
              <a:rPr lang="en-US" altLang="en-US" sz="1800" smtClean="0">
                <a:solidFill>
                  <a:srgbClr val="000099"/>
                </a:solidFill>
                <a:latin typeface="Arial" charset="0"/>
              </a:rPr>
              <a:t>changes datagram</a:t>
            </a:r>
          </a:p>
          <a:p>
            <a:pPr eaLnBrk="0" fontAlgn="base" hangingPunct="0">
              <a:spcBef>
                <a:spcPct val="0"/>
              </a:spcBef>
              <a:spcAft>
                <a:spcPct val="0"/>
              </a:spcAft>
              <a:buClrTx/>
              <a:buSzTx/>
              <a:buFontTx/>
              <a:buNone/>
            </a:pPr>
            <a:r>
              <a:rPr lang="en-US" altLang="en-US" sz="1800" smtClean="0">
                <a:solidFill>
                  <a:srgbClr val="000099"/>
                </a:solidFill>
                <a:latin typeface="Arial" charset="0"/>
              </a:rPr>
              <a:t>dest addr from</a:t>
            </a:r>
          </a:p>
          <a:p>
            <a:pPr eaLnBrk="0" fontAlgn="base" hangingPunct="0">
              <a:spcBef>
                <a:spcPct val="0"/>
              </a:spcBef>
              <a:spcAft>
                <a:spcPct val="0"/>
              </a:spcAft>
              <a:buClrTx/>
              <a:buSzTx/>
              <a:buFontTx/>
              <a:buNone/>
            </a:pPr>
            <a:r>
              <a:rPr lang="en-US" altLang="en-US" sz="1800" smtClean="0">
                <a:solidFill>
                  <a:srgbClr val="000099"/>
                </a:solidFill>
                <a:latin typeface="Arial" charset="0"/>
              </a:rPr>
              <a:t>138.76.29.7, 5001 to 10.0.0.1, 3345 </a:t>
            </a:r>
          </a:p>
          <a:p>
            <a:pPr eaLnBrk="0" fontAlgn="base" hangingPunct="0">
              <a:lnSpc>
                <a:spcPct val="100000"/>
              </a:lnSpc>
              <a:spcBef>
                <a:spcPct val="0"/>
              </a:spcBef>
              <a:spcAft>
                <a:spcPct val="0"/>
              </a:spcAft>
              <a:buClrTx/>
              <a:buSzTx/>
              <a:buFontTx/>
              <a:buNone/>
            </a:pPr>
            <a:endParaRPr lang="en-US" altLang="en-US" sz="1800" smtClean="0">
              <a:solidFill>
                <a:srgbClr val="000099"/>
              </a:solidFill>
              <a:latin typeface="Arial" charset="0"/>
            </a:endParaRPr>
          </a:p>
        </p:txBody>
      </p:sp>
      <p:sp>
        <p:nvSpPr>
          <p:cNvPr id="317" name="Line 138"/>
          <p:cNvSpPr>
            <a:spLocks noChangeShapeType="1"/>
          </p:cNvSpPr>
          <p:nvPr/>
        </p:nvSpPr>
        <p:spPr bwMode="auto">
          <a:xfrm>
            <a:off x="1022350" y="4273550"/>
            <a:ext cx="3025775"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18" name="Group 143"/>
          <p:cNvGrpSpPr>
            <a:grpSpLocks/>
          </p:cNvGrpSpPr>
          <p:nvPr/>
        </p:nvGrpSpPr>
        <p:grpSpPr bwMode="auto">
          <a:xfrm>
            <a:off x="4035425" y="4095750"/>
            <a:ext cx="587375" cy="323850"/>
            <a:chOff x="4396" y="1245"/>
            <a:chExt cx="672" cy="248"/>
          </a:xfrm>
        </p:grpSpPr>
        <p:sp>
          <p:nvSpPr>
            <p:cNvPr id="3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2400" smtClean="0">
                <a:solidFill>
                  <a:srgbClr val="000000"/>
                </a:solidFill>
                <a:latin typeface="Times New Roman" charset="0"/>
              </a:endParaRPr>
            </a:p>
          </p:txBody>
        </p:sp>
        <p:sp>
          <p:nvSpPr>
            <p:cNvPr id="3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2400" smtClean="0">
                <a:solidFill>
                  <a:srgbClr val="000000"/>
                </a:solidFill>
                <a:latin typeface="Times New Roman" charset="0"/>
              </a:endParaRPr>
            </a:p>
          </p:txBody>
        </p:sp>
        <p:sp>
          <p:nvSpPr>
            <p:cNvPr id="3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2400" smtClean="0">
                <a:solidFill>
                  <a:srgbClr val="000000"/>
                </a:solidFill>
                <a:latin typeface="Times New Roman" charset="0"/>
              </a:endParaRPr>
            </a:p>
          </p:txBody>
        </p:sp>
        <p:grpSp>
          <p:nvGrpSpPr>
            <p:cNvPr id="322" name="Group 147"/>
            <p:cNvGrpSpPr>
              <a:grpSpLocks/>
            </p:cNvGrpSpPr>
            <p:nvPr/>
          </p:nvGrpSpPr>
          <p:grpSpPr bwMode="auto">
            <a:xfrm>
              <a:off x="4530" y="1287"/>
              <a:ext cx="377" cy="75"/>
              <a:chOff x="2468" y="1332"/>
              <a:chExt cx="310" cy="60"/>
            </a:xfrm>
          </p:grpSpPr>
          <p:sp>
            <p:nvSpPr>
              <p:cNvPr id="325"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326"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sp>
          <p:nvSpPr>
            <p:cNvPr id="323"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324"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grpSp>
        <p:nvGrpSpPr>
          <p:cNvPr id="327" name="Group 156"/>
          <p:cNvGrpSpPr>
            <a:grpSpLocks/>
          </p:cNvGrpSpPr>
          <p:nvPr/>
        </p:nvGrpSpPr>
        <p:grpSpPr bwMode="auto">
          <a:xfrm flipH="1">
            <a:off x="7529513" y="3311525"/>
            <a:ext cx="641350" cy="558800"/>
            <a:chOff x="-44" y="1473"/>
            <a:chExt cx="981" cy="1105"/>
          </a:xfrm>
        </p:grpSpPr>
        <p:pic>
          <p:nvPicPr>
            <p:cNvPr id="328" name="Picture 15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Freeform 158"/>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30" name="Group 159"/>
          <p:cNvGrpSpPr>
            <a:grpSpLocks/>
          </p:cNvGrpSpPr>
          <p:nvPr/>
        </p:nvGrpSpPr>
        <p:grpSpPr bwMode="auto">
          <a:xfrm flipH="1">
            <a:off x="7540625" y="4054475"/>
            <a:ext cx="641350" cy="558800"/>
            <a:chOff x="-44" y="1473"/>
            <a:chExt cx="981" cy="1105"/>
          </a:xfrm>
        </p:grpSpPr>
        <p:pic>
          <p:nvPicPr>
            <p:cNvPr id="331"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 name="Freeform 16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33" name="Group 162"/>
          <p:cNvGrpSpPr>
            <a:grpSpLocks/>
          </p:cNvGrpSpPr>
          <p:nvPr/>
        </p:nvGrpSpPr>
        <p:grpSpPr bwMode="auto">
          <a:xfrm flipH="1">
            <a:off x="7548563" y="4808538"/>
            <a:ext cx="641350" cy="558800"/>
            <a:chOff x="-44" y="1473"/>
            <a:chExt cx="981" cy="1105"/>
          </a:xfrm>
        </p:grpSpPr>
        <p:pic>
          <p:nvPicPr>
            <p:cNvPr id="334"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 name="Freeform 16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336" name="Line 32"/>
          <p:cNvSpPr>
            <a:spLocks noChangeShapeType="1"/>
          </p:cNvSpPr>
          <p:nvPr/>
        </p:nvSpPr>
        <p:spPr bwMode="auto">
          <a:xfrm>
            <a:off x="7386638" y="4238625"/>
            <a:ext cx="2190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20881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wipe(right)">
                                      <p:cBhvr>
                                        <p:cTn id="7" dur="1000"/>
                                        <p:tgtEl>
                                          <p:spTgt spid="234"/>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54"/>
                                        </p:tgtEl>
                                        <p:attrNameLst>
                                          <p:attrName>style.visibility</p:attrName>
                                        </p:attrNameLst>
                                      </p:cBhvr>
                                      <p:to>
                                        <p:strVal val="visible"/>
                                      </p:to>
                                    </p:set>
                                  </p:childTnLst>
                                  <p:subTnLst>
                                    <p:set>
                                      <p:cBhvr override="childStyle">
                                        <p:cTn dur="1" fill="hold" display="0" masterRel="nextClick" afterEffect="1"/>
                                        <p:tgtEl>
                                          <p:spTgt spid="2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79"/>
                                        </p:tgtEl>
                                        <p:attrNameLst>
                                          <p:attrName>style.visibility</p:attrName>
                                        </p:attrNameLst>
                                      </p:cBhvr>
                                      <p:to>
                                        <p:strVal val="visible"/>
                                      </p:to>
                                    </p:set>
                                    <p:animEffect transition="in" filter="wipe(right)">
                                      <p:cBhvr>
                                        <p:cTn id="15" dur="1000"/>
                                        <p:tgtEl>
                                          <p:spTgt spid="279"/>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6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295"/>
                                        </p:tgtEl>
                                        <p:attrNameLst>
                                          <p:attrName>style.visibility</p:attrName>
                                        </p:attrNameLst>
                                      </p:cBhvr>
                                      <p:to>
                                        <p:strVal val="visible"/>
                                      </p:to>
                                    </p:set>
                                  </p:childTnLst>
                                  <p:subTnLst>
                                    <p:set>
                                      <p:cBhvr override="childStyle">
                                        <p:cTn dur="1" fill="hold" display="0" masterRel="nextClick" afterEffect="1"/>
                                        <p:tgtEl>
                                          <p:spTgt spid="29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0"/>
                                        </p:tgtEl>
                                        <p:attrNameLst>
                                          <p:attrName>style.visibility</p:attrName>
                                        </p:attrNameLst>
                                      </p:cBhvr>
                                      <p:to>
                                        <p:strVal val="visible"/>
                                      </p:to>
                                    </p:set>
                                    <p:animEffect transition="in" filter="wipe(left)">
                                      <p:cBhvr>
                                        <p:cTn id="26" dur="1000"/>
                                        <p:tgtEl>
                                          <p:spTgt spid="300"/>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315"/>
                                        </p:tgtEl>
                                        <p:attrNameLst>
                                          <p:attrName>style.visibility</p:attrName>
                                        </p:attrNameLst>
                                      </p:cBhvr>
                                      <p:to>
                                        <p:strVal val="visible"/>
                                      </p:to>
                                    </p:set>
                                  </p:childTnLst>
                                  <p:subTnLst>
                                    <p:set>
                                      <p:cBhvr override="childStyle">
                                        <p:cTn dur="1" fill="hold" display="0" masterRel="nextClick" afterEffect="1"/>
                                        <p:tgtEl>
                                          <p:spTgt spid="31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4"/>
                                        </p:tgtEl>
                                        <p:attrNameLst>
                                          <p:attrName>style.visibility</p:attrName>
                                        </p:attrNameLst>
                                      </p:cBhvr>
                                      <p:to>
                                        <p:strVal val="visible"/>
                                      </p:to>
                                    </p:set>
                                    <p:animEffect transition="in" filter="wipe(left)">
                                      <p:cBhvr>
                                        <p:cTn id="34" dur="1000"/>
                                        <p:tgtEl>
                                          <p:spTgt spid="264"/>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315" grpId="0"/>
      <p:bldP spid="3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Internet Control Message Protocol - ICMP</a:t>
            </a:r>
            <a:endParaRPr lang="en-US" dirty="0"/>
          </a:p>
        </p:txBody>
      </p:sp>
      <p:sp>
        <p:nvSpPr>
          <p:cNvPr id="3" name="Content Placeholder 2"/>
          <p:cNvSpPr>
            <a:spLocks noGrp="1"/>
          </p:cNvSpPr>
          <p:nvPr>
            <p:ph idx="1"/>
          </p:nvPr>
        </p:nvSpPr>
        <p:spPr/>
        <p:txBody>
          <a:bodyPr/>
          <a:lstStyle/>
          <a:p>
            <a:pPr lvl="0" algn="just"/>
            <a:r>
              <a:rPr lang="en-IN" dirty="0"/>
              <a:t>When something unexpected occurs, the event is reported by the </a:t>
            </a:r>
            <a:r>
              <a:rPr lang="en-IN" dirty="0" smtClean="0"/>
              <a:t>ICMP, which </a:t>
            </a:r>
            <a:r>
              <a:rPr lang="en-IN" dirty="0"/>
              <a:t>is also used to test the Internet. </a:t>
            </a:r>
            <a:endParaRPr lang="en-GB" dirty="0"/>
          </a:p>
          <a:p>
            <a:pPr lvl="0" algn="just"/>
            <a:r>
              <a:rPr lang="en-IN" dirty="0"/>
              <a:t>About a dozen types of ICMP messages are defined. The most important </a:t>
            </a:r>
            <a:r>
              <a:rPr lang="en-IN" dirty="0" smtClean="0"/>
              <a:t>are listed </a:t>
            </a:r>
            <a:r>
              <a:rPr lang="en-IN" dirty="0"/>
              <a:t>below. Each ICMP message type is encapsulated in an IP packet.</a:t>
            </a:r>
            <a:endParaRPr lang="en-GB"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2013577"/>
              </p:ext>
            </p:extLst>
          </p:nvPr>
        </p:nvGraphicFramePr>
        <p:xfrm>
          <a:off x="1188183" y="3197140"/>
          <a:ext cx="6767633" cy="3203660"/>
        </p:xfrm>
        <a:graphic>
          <a:graphicData uri="http://schemas.openxmlformats.org/drawingml/2006/table">
            <a:tbl>
              <a:tblPr firstRow="1" firstCol="1" bandRow="1"/>
              <a:tblGrid>
                <a:gridCol w="2545617"/>
                <a:gridCol w="4222016"/>
              </a:tblGrid>
              <a:tr h="320366">
                <a:tc>
                  <a:txBody>
                    <a:bodyPr/>
                    <a:lstStyle/>
                    <a:p>
                      <a:pPr>
                        <a:lnSpc>
                          <a:spcPct val="115000"/>
                        </a:lnSpc>
                        <a:spcAft>
                          <a:spcPts val="0"/>
                        </a:spcAft>
                      </a:pPr>
                      <a:r>
                        <a:rPr lang="en-US" sz="1600" b="1" dirty="0">
                          <a:solidFill>
                            <a:srgbClr val="FFFFFF"/>
                          </a:solidFill>
                          <a:effectLst/>
                          <a:latin typeface="Calibri" charset="0"/>
                          <a:ea typeface="Calibri" charset="0"/>
                          <a:cs typeface="Shruti" charset="0"/>
                        </a:rPr>
                        <a:t>Message Type</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nSpc>
                          <a:spcPct val="115000"/>
                        </a:lnSpc>
                        <a:spcAft>
                          <a:spcPts val="0"/>
                        </a:spcAft>
                      </a:pPr>
                      <a:r>
                        <a:rPr lang="en-US" sz="1600" b="1">
                          <a:solidFill>
                            <a:srgbClr val="FFFFFF"/>
                          </a:solidFill>
                          <a:effectLst/>
                          <a:latin typeface="Calibri" charset="0"/>
                          <a:ea typeface="Calibri" charset="0"/>
                          <a:cs typeface="Shruti" charset="0"/>
                        </a:rPr>
                        <a:t>Description</a:t>
                      </a:r>
                      <a:endParaRPr lang="en-GB" sz="160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Destination unreachable</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effectLst/>
                          <a:latin typeface="Calibri" charset="0"/>
                          <a:ea typeface="Calibri" charset="0"/>
                          <a:cs typeface="Shruti" charset="0"/>
                        </a:rPr>
                        <a:t>Packet could not be delivered</a:t>
                      </a:r>
                      <a:endParaRPr lang="en-GB" sz="160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Time exceeded</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effectLst/>
                          <a:latin typeface="Calibri" charset="0"/>
                          <a:ea typeface="Calibri" charset="0"/>
                          <a:cs typeface="Shruti" charset="0"/>
                        </a:rPr>
                        <a:t>Time to live field hit 0</a:t>
                      </a:r>
                      <a:endParaRPr lang="en-GB" sz="160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Parameter problem</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a:effectLst/>
                          <a:latin typeface="Calibri" charset="0"/>
                          <a:ea typeface="Calibri" charset="0"/>
                          <a:cs typeface="Shruti" charset="0"/>
                        </a:rPr>
                        <a:t>Invalid header field</a:t>
                      </a:r>
                      <a:endParaRPr lang="en-GB" sz="160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Source quench</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Choke packet</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Redirect</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Teach a router about geography</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dirty="0">
                          <a:effectLst/>
                          <a:latin typeface="Calibri" charset="0"/>
                          <a:ea typeface="Calibri" charset="0"/>
                          <a:cs typeface="Shruti" charset="0"/>
                        </a:rPr>
                        <a:t>Echo</a:t>
                      </a:r>
                      <a:endParaRPr lang="en-GB" sz="1600" dirty="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Ask a machine if it is alive</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a:effectLst/>
                          <a:latin typeface="Calibri" charset="0"/>
                          <a:ea typeface="Calibri" charset="0"/>
                          <a:cs typeface="Shruti" charset="0"/>
                        </a:rPr>
                        <a:t>Echo reply</a:t>
                      </a:r>
                      <a:endParaRPr lang="en-GB" sz="160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Yes, I am alive</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a:effectLst/>
                          <a:latin typeface="Calibri" charset="0"/>
                          <a:ea typeface="Calibri" charset="0"/>
                          <a:cs typeface="Shruti" charset="0"/>
                        </a:rPr>
                        <a:t>Timestamp request</a:t>
                      </a:r>
                      <a:endParaRPr lang="en-GB" sz="160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Same as Echo request, but with timestamp</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20366">
                <a:tc>
                  <a:txBody>
                    <a:bodyPr/>
                    <a:lstStyle/>
                    <a:p>
                      <a:pPr>
                        <a:lnSpc>
                          <a:spcPct val="115000"/>
                        </a:lnSpc>
                        <a:spcAft>
                          <a:spcPts val="0"/>
                        </a:spcAft>
                      </a:pPr>
                      <a:r>
                        <a:rPr lang="en-US" sz="1600" b="1">
                          <a:effectLst/>
                          <a:latin typeface="Calibri" charset="0"/>
                          <a:ea typeface="Calibri" charset="0"/>
                          <a:cs typeface="Shruti" charset="0"/>
                        </a:rPr>
                        <a:t>Timestamp reply</a:t>
                      </a:r>
                      <a:endParaRPr lang="en-GB" sz="1600">
                        <a:effectLst/>
                        <a:latin typeface="Calibri" charset="0"/>
                        <a:ea typeface="Times New Roman" charset="0"/>
                        <a:cs typeface="Shruti"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spcAft>
                          <a:spcPts val="0"/>
                        </a:spcAft>
                      </a:pPr>
                      <a:r>
                        <a:rPr lang="en-US" sz="1600" dirty="0">
                          <a:effectLst/>
                          <a:latin typeface="Calibri" charset="0"/>
                          <a:ea typeface="Calibri" charset="0"/>
                          <a:cs typeface="Shruti" charset="0"/>
                        </a:rPr>
                        <a:t>Same as Echo reply, but with timestamp</a:t>
                      </a:r>
                      <a:endParaRPr lang="en-GB" sz="1600" dirty="0">
                        <a:effectLst/>
                        <a:latin typeface="Calibri" charset="0"/>
                        <a:ea typeface="Times New Roman" charset="0"/>
                        <a:cs typeface="Shruti"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3618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IPv6 Datagram Format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302502" y="1361302"/>
            <a:ext cx="8538996" cy="4592595"/>
          </a:xfrm>
          <a:prstGeom prst="rect">
            <a:avLst/>
          </a:prstGeom>
        </p:spPr>
      </p:pic>
    </p:spTree>
    <p:extLst>
      <p:ext uri="{BB962C8B-B14F-4D97-AF65-F5344CB8AC3E}">
        <p14:creationId xmlns:p14="http://schemas.microsoft.com/office/powerpoint/2010/main" val="148408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IPv4 &amp; IPv6</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416806158"/>
              </p:ext>
            </p:extLst>
          </p:nvPr>
        </p:nvGraphicFramePr>
        <p:xfrm>
          <a:off x="209550" y="1143000"/>
          <a:ext cx="8724900" cy="518160"/>
        </p:xfrm>
        <a:graphic>
          <a:graphicData uri="http://schemas.openxmlformats.org/drawingml/2006/table">
            <a:tbl>
              <a:tblPr firstRow="1" bandRow="1">
                <a:tableStyleId>{B301B821-A1FF-4177-AEE7-76D212191A09}</a:tableStyleId>
              </a:tblPr>
              <a:tblGrid>
                <a:gridCol w="3965864"/>
                <a:gridCol w="4759036"/>
              </a:tblGrid>
              <a:tr h="370840">
                <a:tc>
                  <a:txBody>
                    <a:bodyPr/>
                    <a:lstStyle/>
                    <a:p>
                      <a:pPr marL="0" indent="0" algn="ctr">
                        <a:buFont typeface="Wingdings" charset="2"/>
                        <a:buNone/>
                      </a:pPr>
                      <a:r>
                        <a:rPr lang="en-US" sz="2800" b="0" dirty="0" smtClean="0"/>
                        <a:t>IPv4</a:t>
                      </a:r>
                      <a:endParaRPr lang="en-US" sz="2800" b="0" dirty="0"/>
                    </a:p>
                  </a:txBody>
                  <a:tcPr/>
                </a:tc>
                <a:tc>
                  <a:txBody>
                    <a:bodyPr/>
                    <a:lstStyle/>
                    <a:p>
                      <a:pPr marL="0" indent="0" algn="ctr">
                        <a:buFont typeface="Wingdings" charset="2"/>
                        <a:buNone/>
                      </a:pPr>
                      <a:r>
                        <a:rPr lang="en-US" sz="2800" b="0" dirty="0" smtClean="0"/>
                        <a:t>IPv6</a:t>
                      </a:r>
                      <a:endParaRPr lang="en-US" sz="2800" b="0"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69440992"/>
              </p:ext>
            </p:extLst>
          </p:nvPr>
        </p:nvGraphicFramePr>
        <p:xfrm>
          <a:off x="209550" y="1677851"/>
          <a:ext cx="8724900" cy="370840"/>
        </p:xfrm>
        <a:graphic>
          <a:graphicData uri="http://schemas.openxmlformats.org/drawingml/2006/table">
            <a:tbl>
              <a:tblPr firstRow="1" bandRow="1">
                <a:tableStyleId>{BC89EF96-8CEA-46FF-86C4-4CE0E7609802}</a:tableStyleId>
              </a:tblPr>
              <a:tblGrid>
                <a:gridCol w="3981450"/>
                <a:gridCol w="4743450"/>
              </a:tblGrid>
              <a:tr h="370840">
                <a:tc>
                  <a:txBody>
                    <a:bodyPr/>
                    <a:lstStyle/>
                    <a:p>
                      <a:pPr marL="457200" indent="-457200" algn="just">
                        <a:buFont typeface="Wingdings" charset="2"/>
                        <a:buChar char="ü"/>
                      </a:pPr>
                      <a:r>
                        <a:rPr lang="en-US" sz="1800" b="0" dirty="0" smtClean="0"/>
                        <a:t>32</a:t>
                      </a:r>
                      <a:r>
                        <a:rPr lang="en-US" sz="1800" b="0" baseline="0" dirty="0" smtClean="0"/>
                        <a:t> bit length</a:t>
                      </a:r>
                      <a:endParaRPr lang="en-US" sz="1800" b="0" dirty="0"/>
                    </a:p>
                  </a:txBody>
                  <a:tcPr/>
                </a:tc>
                <a:tc>
                  <a:txBody>
                    <a:bodyPr/>
                    <a:lstStyle/>
                    <a:p>
                      <a:pPr marL="457200" indent="-457200" algn="just">
                        <a:buFont typeface="Wingdings" charset="2"/>
                        <a:buChar char="ü"/>
                      </a:pPr>
                      <a:r>
                        <a:rPr lang="en-US" sz="1800" b="0" dirty="0" smtClean="0"/>
                        <a:t>128 bit length</a:t>
                      </a:r>
                      <a:endParaRPr lang="en-US" sz="1800" b="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31436622"/>
              </p:ext>
            </p:extLst>
          </p:nvPr>
        </p:nvGraphicFramePr>
        <p:xfrm>
          <a:off x="209550" y="3761375"/>
          <a:ext cx="8724900" cy="640080"/>
        </p:xfrm>
        <a:graphic>
          <a:graphicData uri="http://schemas.openxmlformats.org/drawingml/2006/table">
            <a:tbl>
              <a:tblPr firstRow="1" bandRow="1">
                <a:tableStyleId>{BC89EF96-8CEA-46FF-86C4-4CE0E7609802}</a:tableStyleId>
              </a:tblPr>
              <a:tblGrid>
                <a:gridCol w="3981450"/>
                <a:gridCol w="4743450"/>
              </a:tblGrid>
              <a:tr h="370840">
                <a:tc>
                  <a:txBody>
                    <a:bodyPr/>
                    <a:lstStyle/>
                    <a:p>
                      <a:pPr marL="457200" indent="-457200" algn="just">
                        <a:buFont typeface="Wingdings" charset="2"/>
                        <a:buChar char="ü"/>
                      </a:pPr>
                      <a:r>
                        <a:rPr lang="en-US" sz="1800" b="0" dirty="0" smtClean="0"/>
                        <a:t>Options fields are available in header</a:t>
                      </a:r>
                      <a:endParaRPr lang="en-US" sz="1800" b="0" dirty="0"/>
                    </a:p>
                  </a:txBody>
                  <a:tcPr/>
                </a:tc>
                <a:tc>
                  <a:txBody>
                    <a:bodyPr/>
                    <a:lstStyle/>
                    <a:p>
                      <a:pPr marL="457200" indent="-457200" algn="just">
                        <a:buFont typeface="Wingdings" charset="2"/>
                        <a:buChar char="ü"/>
                      </a:pPr>
                      <a:r>
                        <a:rPr lang="en-US" sz="1800" b="0" dirty="0" smtClean="0"/>
                        <a:t>No option fields, but Extension headers are available</a:t>
                      </a:r>
                      <a:endParaRPr lang="en-US" sz="1800" b="0"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62421237"/>
              </p:ext>
            </p:extLst>
          </p:nvPr>
        </p:nvGraphicFramePr>
        <p:xfrm>
          <a:off x="209550" y="4418146"/>
          <a:ext cx="8724900" cy="914400"/>
        </p:xfrm>
        <a:graphic>
          <a:graphicData uri="http://schemas.openxmlformats.org/drawingml/2006/table">
            <a:tbl>
              <a:tblPr firstRow="1" bandRow="1">
                <a:tableStyleId>{BC89EF96-8CEA-46FF-86C4-4CE0E7609802}</a:tableStyleId>
              </a:tblPr>
              <a:tblGrid>
                <a:gridCol w="3981450"/>
                <a:gridCol w="4743450"/>
              </a:tblGrid>
              <a:tr h="370840">
                <a:tc>
                  <a:txBody>
                    <a:bodyPr/>
                    <a:lstStyle/>
                    <a:p>
                      <a:pPr marL="457200" indent="-457200" algn="just">
                        <a:buFont typeface="Wingdings" charset="2"/>
                        <a:buChar char="ü"/>
                      </a:pPr>
                      <a:r>
                        <a:rPr lang="en-US" sz="1800" b="0" dirty="0" smtClean="0"/>
                        <a:t>Address Resolution Protocol (ARP)is available to map IPv4 addresses to MAC addresses </a:t>
                      </a:r>
                      <a:endParaRPr lang="en-US" sz="1800" b="0" dirty="0"/>
                    </a:p>
                  </a:txBody>
                  <a:tcPr/>
                </a:tc>
                <a:tc>
                  <a:txBody>
                    <a:bodyPr/>
                    <a:lstStyle/>
                    <a:p>
                      <a:pPr marL="457200" indent="-457200" algn="just">
                        <a:buFont typeface="Wingdings" charset="2"/>
                        <a:buChar char="ü"/>
                      </a:pPr>
                      <a:r>
                        <a:rPr lang="en-US" sz="1800" b="0" dirty="0" smtClean="0"/>
                        <a:t>Address Resolution Protocol (ARP) is replaced with Neighbor Discovery Protocol </a:t>
                      </a:r>
                      <a:endParaRPr lang="en-US" sz="1800" b="0" dirty="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58504211"/>
              </p:ext>
            </p:extLst>
          </p:nvPr>
        </p:nvGraphicFramePr>
        <p:xfrm>
          <a:off x="209550" y="5349240"/>
          <a:ext cx="8724900" cy="365760"/>
        </p:xfrm>
        <a:graphic>
          <a:graphicData uri="http://schemas.openxmlformats.org/drawingml/2006/table">
            <a:tbl>
              <a:tblPr firstRow="1" bandRow="1">
                <a:tableStyleId>{BC89EF96-8CEA-46FF-86C4-4CE0E7609802}</a:tableStyleId>
              </a:tblPr>
              <a:tblGrid>
                <a:gridCol w="3981450"/>
                <a:gridCol w="4743450"/>
              </a:tblGrid>
              <a:tr h="182880">
                <a:tc>
                  <a:txBody>
                    <a:bodyPr/>
                    <a:lstStyle/>
                    <a:p>
                      <a:pPr marL="457200" indent="-457200" algn="just">
                        <a:buFont typeface="Wingdings" charset="2"/>
                        <a:buChar char="ü"/>
                      </a:pPr>
                      <a:r>
                        <a:rPr lang="en-US" sz="1800" b="0" dirty="0" smtClean="0"/>
                        <a:t>Broadcast messages are available </a:t>
                      </a:r>
                      <a:endParaRPr lang="en-US" sz="1800" b="0" dirty="0"/>
                    </a:p>
                  </a:txBody>
                  <a:tcPr/>
                </a:tc>
                <a:tc>
                  <a:txBody>
                    <a:bodyPr/>
                    <a:lstStyle/>
                    <a:p>
                      <a:pPr marL="457200" indent="-457200" algn="just">
                        <a:buFont typeface="Wingdings" charset="2"/>
                        <a:buChar char="ü"/>
                      </a:pPr>
                      <a:r>
                        <a:rPr lang="en-US" sz="1800" b="0" dirty="0" smtClean="0"/>
                        <a:t>Broadcast messages are not available</a:t>
                      </a:r>
                      <a:endParaRPr lang="en-US" sz="1800" b="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717345685"/>
              </p:ext>
            </p:extLst>
          </p:nvPr>
        </p:nvGraphicFramePr>
        <p:xfrm>
          <a:off x="209550" y="3378924"/>
          <a:ext cx="8724900" cy="365760"/>
        </p:xfrm>
        <a:graphic>
          <a:graphicData uri="http://schemas.openxmlformats.org/drawingml/2006/table">
            <a:tbl>
              <a:tblPr firstRow="1" bandRow="1">
                <a:tableStyleId>{BC89EF96-8CEA-46FF-86C4-4CE0E7609802}</a:tableStyleId>
              </a:tblPr>
              <a:tblGrid>
                <a:gridCol w="3981450"/>
                <a:gridCol w="4743450"/>
              </a:tblGrid>
              <a:tr h="296816">
                <a:tc>
                  <a:txBody>
                    <a:bodyPr/>
                    <a:lstStyle/>
                    <a:p>
                      <a:pPr marL="457200" marR="0" indent="-457200" algn="just" defTabSz="914400" rtl="0" eaLnBrk="1" fontAlgn="auto" latinLnBrk="0" hangingPunct="1">
                        <a:lnSpc>
                          <a:spcPct val="100000"/>
                        </a:lnSpc>
                        <a:spcBef>
                          <a:spcPts val="0"/>
                        </a:spcBef>
                        <a:spcAft>
                          <a:spcPts val="0"/>
                        </a:spcAft>
                        <a:buClrTx/>
                        <a:buSzTx/>
                        <a:buFont typeface="Wingdings" charset="2"/>
                        <a:buChar char="ü"/>
                        <a:tabLst/>
                        <a:defRPr/>
                      </a:pPr>
                      <a:r>
                        <a:rPr lang="en-US" sz="1800" b="0" dirty="0" smtClean="0"/>
                        <a:t>Checksum field in header </a:t>
                      </a:r>
                      <a:endParaRPr lang="en-US" sz="1800" b="0" dirty="0"/>
                    </a:p>
                  </a:txBody>
                  <a:tcPr/>
                </a:tc>
                <a:tc>
                  <a:txBody>
                    <a:bodyPr/>
                    <a:lstStyle/>
                    <a:p>
                      <a:pPr marL="457200" indent="-457200" algn="just">
                        <a:buFont typeface="Wingdings" charset="2"/>
                        <a:buChar char="ü"/>
                      </a:pPr>
                      <a:r>
                        <a:rPr lang="en-US" sz="1800" b="0" dirty="0" smtClean="0"/>
                        <a:t>No checksum field in header</a:t>
                      </a:r>
                      <a:endParaRPr lang="en-US" sz="1800" b="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55733537"/>
              </p:ext>
            </p:extLst>
          </p:nvPr>
        </p:nvGraphicFramePr>
        <p:xfrm>
          <a:off x="209550" y="2722153"/>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457200" indent="-457200" algn="just">
                        <a:buFont typeface="Wingdings" charset="2"/>
                        <a:buChar char="ü"/>
                      </a:pPr>
                      <a:r>
                        <a:rPr lang="en-US" sz="1800" b="0" dirty="0" smtClean="0"/>
                        <a:t>No packet flow identification</a:t>
                      </a:r>
                      <a:endParaRPr lang="en-US" sz="1800" b="0" dirty="0"/>
                    </a:p>
                  </a:txBody>
                  <a:tcPr/>
                </a:tc>
                <a:tc>
                  <a:txBody>
                    <a:bodyPr/>
                    <a:lstStyle/>
                    <a:p>
                      <a:pPr marL="457200" indent="-457200" algn="just">
                        <a:buFont typeface="Wingdings" charset="2"/>
                        <a:buChar char="ü"/>
                      </a:pPr>
                      <a:r>
                        <a:rPr lang="en-US" sz="1800" b="0" dirty="0" smtClean="0"/>
                        <a:t>Packet flow identification is available within the IPv6 header using the Flow Label field</a:t>
                      </a:r>
                      <a:endParaRPr lang="en-US" sz="1800" b="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86871157"/>
              </p:ext>
            </p:extLst>
          </p:nvPr>
        </p:nvGraphicFramePr>
        <p:xfrm>
          <a:off x="209550" y="2065382"/>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457200" indent="-457200" algn="just">
                        <a:buFont typeface="Wingdings" charset="2"/>
                        <a:buChar char="ü"/>
                      </a:pPr>
                      <a:r>
                        <a:rPr lang="en-US" sz="1800" b="0" dirty="0" smtClean="0"/>
                        <a:t>Fragmentation is done by sender and    forwarding routers</a:t>
                      </a:r>
                      <a:endParaRPr lang="en-US" sz="1800" b="0" dirty="0"/>
                    </a:p>
                  </a:txBody>
                  <a:tcPr/>
                </a:tc>
                <a:tc>
                  <a:txBody>
                    <a:bodyPr/>
                    <a:lstStyle/>
                    <a:p>
                      <a:pPr marL="457200" indent="-457200" algn="just">
                        <a:buFont typeface="Wingdings" charset="2"/>
                        <a:buChar char="ü"/>
                      </a:pPr>
                      <a:r>
                        <a:rPr lang="en-US" sz="1800" b="0" dirty="0" smtClean="0"/>
                        <a:t>Fragmentation is done only by sender</a:t>
                      </a:r>
                      <a:endParaRPr lang="en-US" sz="1800" b="0" dirty="0"/>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64366649"/>
              </p:ext>
            </p:extLst>
          </p:nvPr>
        </p:nvGraphicFramePr>
        <p:xfrm>
          <a:off x="209550" y="5735320"/>
          <a:ext cx="8724900" cy="640080"/>
        </p:xfrm>
        <a:graphic>
          <a:graphicData uri="http://schemas.openxmlformats.org/drawingml/2006/table">
            <a:tbl>
              <a:tblPr firstRow="1" bandRow="1">
                <a:tableStyleId>{BC89EF96-8CEA-46FF-86C4-4CE0E7609802}</a:tableStyleId>
              </a:tblPr>
              <a:tblGrid>
                <a:gridCol w="3981450"/>
                <a:gridCol w="4743450"/>
              </a:tblGrid>
              <a:tr h="370840">
                <a:tc>
                  <a:txBody>
                    <a:bodyPr/>
                    <a:lstStyle/>
                    <a:p>
                      <a:pPr marL="457200" indent="-457200" algn="just">
                        <a:buFont typeface="Wingdings" charset="2"/>
                        <a:buChar char="ü"/>
                      </a:pPr>
                      <a:r>
                        <a:rPr lang="en-US" sz="1800" b="0" dirty="0" smtClean="0"/>
                        <a:t>Static IP addresses or DHCP is required to configure IP addresses </a:t>
                      </a:r>
                      <a:endParaRPr lang="en-US" sz="1800" b="0" dirty="0"/>
                    </a:p>
                  </a:txBody>
                  <a:tcPr/>
                </a:tc>
                <a:tc>
                  <a:txBody>
                    <a:bodyPr/>
                    <a:lstStyle/>
                    <a:p>
                      <a:pPr marL="457200" indent="-457200" algn="just">
                        <a:buFont typeface="Wingdings" charset="2"/>
                        <a:buChar char="ü"/>
                      </a:pPr>
                      <a:r>
                        <a:rPr lang="en-US" sz="1800" b="0" dirty="0" smtClean="0"/>
                        <a:t>Auto-configuration of addresses is available</a:t>
                      </a:r>
                      <a:endParaRPr lang="en-US" sz="1800" b="0" dirty="0"/>
                    </a:p>
                  </a:txBody>
                  <a:tcPr/>
                </a:tc>
              </a:tr>
            </a:tbl>
          </a:graphicData>
        </a:graphic>
      </p:graphicFrame>
    </p:spTree>
    <p:extLst>
      <p:ext uri="{BB962C8B-B14F-4D97-AF65-F5344CB8AC3E}">
        <p14:creationId xmlns:p14="http://schemas.microsoft.com/office/powerpoint/2010/main" val="12198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 Algorithm</a:t>
            </a:r>
            <a:endParaRPr lang="en-US" dirty="0"/>
          </a:p>
        </p:txBody>
      </p:sp>
      <p:sp>
        <p:nvSpPr>
          <p:cNvPr id="3" name="Content Placeholder 2"/>
          <p:cNvSpPr>
            <a:spLocks noGrp="1"/>
          </p:cNvSpPr>
          <p:nvPr>
            <p:ph idx="1"/>
          </p:nvPr>
        </p:nvSpPr>
        <p:spPr/>
        <p:txBody>
          <a:bodyPr/>
          <a:lstStyle/>
          <a:p>
            <a:pPr algn="just"/>
            <a:r>
              <a:rPr lang="en-US" dirty="0" smtClean="0"/>
              <a:t>Also known as </a:t>
            </a:r>
            <a:r>
              <a:rPr lang="en-US" dirty="0" err="1" smtClean="0"/>
              <a:t>Dijkstra’s</a:t>
            </a:r>
            <a:r>
              <a:rPr lang="en-US" dirty="0" smtClean="0"/>
              <a:t> Algorithm.</a:t>
            </a:r>
          </a:p>
          <a:p>
            <a:pPr algn="just"/>
            <a:r>
              <a:rPr lang="en-US" dirty="0" smtClean="0"/>
              <a:t>I</a:t>
            </a:r>
            <a:r>
              <a:rPr lang="en-IN" dirty="0" smtClean="0"/>
              <a:t>t computes </a:t>
            </a:r>
            <a:r>
              <a:rPr lang="en-IN" dirty="0"/>
              <a:t>the least-cost path from one node </a:t>
            </a:r>
            <a:r>
              <a:rPr lang="en-IN" dirty="0" smtClean="0"/>
              <a:t>(source node) </a:t>
            </a:r>
            <a:r>
              <a:rPr lang="en-IN" dirty="0"/>
              <a:t>to all other nodes in the </a:t>
            </a:r>
            <a:r>
              <a:rPr lang="en-IN" dirty="0" smtClean="0"/>
              <a:t>network.</a:t>
            </a:r>
          </a:p>
          <a:p>
            <a:pPr lvl="0" algn="just"/>
            <a:r>
              <a:rPr lang="en-IN" dirty="0" smtClean="0"/>
              <a:t>Its iterative </a:t>
            </a:r>
            <a:r>
              <a:rPr lang="en-IN" dirty="0"/>
              <a:t>and </a:t>
            </a:r>
            <a:r>
              <a:rPr lang="en-IN" dirty="0" smtClean="0"/>
              <a:t>after </a:t>
            </a:r>
            <a:r>
              <a:rPr lang="en-IN" dirty="0"/>
              <a:t>the </a:t>
            </a:r>
            <a:r>
              <a:rPr lang="en-IN" dirty="0" err="1"/>
              <a:t>k</a:t>
            </a:r>
            <a:r>
              <a:rPr lang="en-IN" baseline="30000" dirty="0" err="1"/>
              <a:t>th</a:t>
            </a:r>
            <a:r>
              <a:rPr lang="en-IN" dirty="0"/>
              <a:t> </a:t>
            </a:r>
            <a:r>
              <a:rPr lang="en-IN" dirty="0" smtClean="0"/>
              <a:t>least-cost </a:t>
            </a:r>
            <a:r>
              <a:rPr lang="en-IN" dirty="0"/>
              <a:t>paths are known to k destination </a:t>
            </a:r>
            <a:r>
              <a:rPr lang="en-IN" dirty="0" smtClean="0"/>
              <a:t>nodes.</a:t>
            </a:r>
          </a:p>
          <a:p>
            <a:pPr lvl="0" algn="just"/>
            <a:r>
              <a:rPr lang="en-IN" b="1" dirty="0" smtClean="0"/>
              <a:t>Notation</a:t>
            </a:r>
            <a:r>
              <a:rPr lang="en-IN" b="1" dirty="0"/>
              <a:t>:</a:t>
            </a:r>
          </a:p>
          <a:p>
            <a:pPr lvl="1" algn="just"/>
            <a:r>
              <a:rPr lang="en-IN" b="1" dirty="0"/>
              <a:t>c(</a:t>
            </a:r>
            <a:r>
              <a:rPr lang="en-IN" b="1" dirty="0" err="1"/>
              <a:t>x,y</a:t>
            </a:r>
            <a:r>
              <a:rPr lang="en-IN" b="1" dirty="0"/>
              <a:t>): </a:t>
            </a:r>
            <a:r>
              <a:rPr lang="en-IN" dirty="0"/>
              <a:t>link cost from node x to y;  = ∞ if not direct </a:t>
            </a:r>
            <a:r>
              <a:rPr lang="en-IN" dirty="0" smtClean="0"/>
              <a:t>neighbours</a:t>
            </a:r>
            <a:endParaRPr lang="en-IN" dirty="0"/>
          </a:p>
          <a:p>
            <a:pPr lvl="1" algn="just"/>
            <a:r>
              <a:rPr lang="en-IN" b="1" dirty="0"/>
              <a:t>D(v): </a:t>
            </a:r>
            <a:r>
              <a:rPr lang="en-IN" dirty="0"/>
              <a:t>current value of cost of path from source to </a:t>
            </a:r>
            <a:r>
              <a:rPr lang="en-IN" dirty="0" smtClean="0"/>
              <a:t>destination </a:t>
            </a:r>
            <a:r>
              <a:rPr lang="en-IN" dirty="0"/>
              <a:t>v</a:t>
            </a:r>
          </a:p>
          <a:p>
            <a:pPr lvl="1" algn="just"/>
            <a:r>
              <a:rPr lang="en-IN" b="1" dirty="0"/>
              <a:t>p(v): </a:t>
            </a:r>
            <a:r>
              <a:rPr lang="en-IN" dirty="0"/>
              <a:t>predecessor node along path from source to v</a:t>
            </a:r>
          </a:p>
          <a:p>
            <a:pPr lvl="1" algn="just"/>
            <a:r>
              <a:rPr lang="en-IN" b="1" dirty="0"/>
              <a:t>N': </a:t>
            </a:r>
            <a:r>
              <a:rPr lang="en-IN" dirty="0"/>
              <a:t>set of nodes whose least cost path definitively known</a:t>
            </a:r>
          </a:p>
          <a:p>
            <a:pPr lvl="0"/>
            <a:endParaRPr lang="en-GB" dirty="0"/>
          </a:p>
          <a:p>
            <a:endParaRPr lang="en-US" dirty="0" smtClean="0"/>
          </a:p>
          <a:p>
            <a:endParaRPr lang="en-US" dirty="0"/>
          </a:p>
        </p:txBody>
      </p:sp>
    </p:spTree>
    <p:extLst>
      <p:ext uri="{BB962C8B-B14F-4D97-AF65-F5344CB8AC3E}">
        <p14:creationId xmlns:p14="http://schemas.microsoft.com/office/powerpoint/2010/main" val="65613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Dijkstra’s</a:t>
            </a:r>
            <a:r>
              <a:rPr lang="en-US" dirty="0" smtClean="0"/>
              <a:t> Algorithm</a:t>
            </a:r>
            <a:endParaRPr lang="en-US" dirty="0"/>
          </a:p>
        </p:txBody>
      </p:sp>
      <p:sp>
        <p:nvSpPr>
          <p:cNvPr id="3" name="Content Placeholder 2"/>
          <p:cNvSpPr>
            <a:spLocks noGrp="1"/>
          </p:cNvSpPr>
          <p:nvPr>
            <p:ph idx="1"/>
          </p:nvPr>
        </p:nvSpPr>
        <p:spPr/>
        <p:txBody>
          <a:bodyPr/>
          <a:lstStyle/>
          <a:p>
            <a:endParaRPr lang="en-US"/>
          </a:p>
        </p:txBody>
      </p:sp>
      <p:sp>
        <p:nvSpPr>
          <p:cNvPr id="6" name="Text Box 3"/>
          <p:cNvSpPr txBox="1">
            <a:spLocks noChangeArrowheads="1"/>
          </p:cNvSpPr>
          <p:nvPr/>
        </p:nvSpPr>
        <p:spPr bwMode="auto">
          <a:xfrm>
            <a:off x="1141413" y="1458913"/>
            <a:ext cx="578055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dirty="0">
                <a:latin typeface="+mn-lt"/>
              </a:rPr>
              <a:t>1  </a:t>
            </a:r>
            <a:r>
              <a:rPr lang="en-US" altLang="en-US" sz="2000" b="1" i="1" dirty="0">
                <a:latin typeface="+mn-lt"/>
              </a:rPr>
              <a:t>Initialization:</a:t>
            </a:r>
            <a:r>
              <a:rPr lang="en-US" altLang="en-US" sz="2000" dirty="0">
                <a:latin typeface="+mn-lt"/>
              </a:rPr>
              <a:t> </a:t>
            </a:r>
          </a:p>
          <a:p>
            <a:pPr>
              <a:lnSpc>
                <a:spcPct val="100000"/>
              </a:lnSpc>
              <a:spcBef>
                <a:spcPct val="0"/>
              </a:spcBef>
              <a:buClrTx/>
              <a:buSzTx/>
              <a:buFontTx/>
              <a:buNone/>
            </a:pPr>
            <a:r>
              <a:rPr lang="en-US" altLang="en-US" sz="2000" dirty="0">
                <a:latin typeface="+mn-lt"/>
              </a:rPr>
              <a:t>2    N' = {u} </a:t>
            </a:r>
          </a:p>
          <a:p>
            <a:pPr>
              <a:lnSpc>
                <a:spcPct val="100000"/>
              </a:lnSpc>
              <a:spcBef>
                <a:spcPct val="0"/>
              </a:spcBef>
              <a:buClrTx/>
              <a:buSzTx/>
              <a:buFontTx/>
              <a:buNone/>
            </a:pPr>
            <a:r>
              <a:rPr lang="en-US" altLang="en-US" sz="2000" dirty="0">
                <a:latin typeface="+mn-lt"/>
              </a:rPr>
              <a:t>3    for all nodes v </a:t>
            </a:r>
          </a:p>
          <a:p>
            <a:pPr>
              <a:lnSpc>
                <a:spcPct val="100000"/>
              </a:lnSpc>
              <a:spcBef>
                <a:spcPct val="0"/>
              </a:spcBef>
              <a:buClrTx/>
              <a:buSzTx/>
              <a:buFontTx/>
              <a:buNone/>
            </a:pPr>
            <a:r>
              <a:rPr lang="en-US" altLang="en-US" sz="2000" dirty="0">
                <a:latin typeface="+mn-lt"/>
              </a:rPr>
              <a:t>4      if v adjacent to u </a:t>
            </a:r>
          </a:p>
          <a:p>
            <a:pPr>
              <a:lnSpc>
                <a:spcPct val="100000"/>
              </a:lnSpc>
              <a:spcBef>
                <a:spcPct val="0"/>
              </a:spcBef>
              <a:buClrTx/>
              <a:buSzTx/>
              <a:buFontTx/>
              <a:buNone/>
            </a:pPr>
            <a:r>
              <a:rPr lang="en-US" altLang="en-US" sz="2000" dirty="0">
                <a:latin typeface="+mn-lt"/>
              </a:rPr>
              <a:t>5          then D(v) = c(</a:t>
            </a:r>
            <a:r>
              <a:rPr lang="en-US" altLang="en-US" sz="2000" dirty="0" err="1">
                <a:latin typeface="+mn-lt"/>
              </a:rPr>
              <a:t>u,v</a:t>
            </a:r>
            <a:r>
              <a:rPr lang="en-US" altLang="en-US" sz="2000" dirty="0">
                <a:latin typeface="+mn-lt"/>
              </a:rPr>
              <a:t>) </a:t>
            </a:r>
          </a:p>
          <a:p>
            <a:pPr>
              <a:lnSpc>
                <a:spcPct val="100000"/>
              </a:lnSpc>
              <a:spcBef>
                <a:spcPct val="0"/>
              </a:spcBef>
              <a:buClrTx/>
              <a:buSzTx/>
              <a:buFontTx/>
              <a:buNone/>
            </a:pPr>
            <a:r>
              <a:rPr lang="en-US" altLang="en-US" sz="2000" dirty="0">
                <a:latin typeface="+mn-lt"/>
              </a:rPr>
              <a:t>6      else D(v) = ∞ </a:t>
            </a:r>
          </a:p>
          <a:p>
            <a:pPr>
              <a:lnSpc>
                <a:spcPct val="100000"/>
              </a:lnSpc>
              <a:spcBef>
                <a:spcPct val="0"/>
              </a:spcBef>
              <a:buClrTx/>
              <a:buSzTx/>
              <a:buFontTx/>
              <a:buNone/>
            </a:pPr>
            <a:r>
              <a:rPr lang="en-US" altLang="en-US" sz="2000" dirty="0">
                <a:latin typeface="+mn-lt"/>
              </a:rPr>
              <a:t>7 </a:t>
            </a:r>
          </a:p>
          <a:p>
            <a:pPr>
              <a:lnSpc>
                <a:spcPct val="100000"/>
              </a:lnSpc>
              <a:spcBef>
                <a:spcPct val="0"/>
              </a:spcBef>
              <a:buClrTx/>
              <a:buSzTx/>
              <a:buFontTx/>
              <a:buNone/>
            </a:pPr>
            <a:r>
              <a:rPr lang="en-US" altLang="en-US" sz="2000" dirty="0">
                <a:latin typeface="+mn-lt"/>
              </a:rPr>
              <a:t>8   </a:t>
            </a:r>
            <a:r>
              <a:rPr lang="en-US" altLang="en-US" sz="2000" b="1" i="1" dirty="0">
                <a:latin typeface="+mn-lt"/>
              </a:rPr>
              <a:t>Loop</a:t>
            </a:r>
            <a:r>
              <a:rPr lang="en-US" altLang="en-US" sz="2000" i="1" dirty="0">
                <a:latin typeface="+mn-lt"/>
              </a:rPr>
              <a:t> </a:t>
            </a:r>
            <a:endParaRPr lang="en-US" altLang="en-US" sz="2000" dirty="0">
              <a:latin typeface="+mn-lt"/>
            </a:endParaRPr>
          </a:p>
          <a:p>
            <a:pPr>
              <a:lnSpc>
                <a:spcPct val="100000"/>
              </a:lnSpc>
              <a:spcBef>
                <a:spcPct val="0"/>
              </a:spcBef>
              <a:buClrTx/>
              <a:buSzTx/>
              <a:buFontTx/>
              <a:buNone/>
            </a:pPr>
            <a:r>
              <a:rPr lang="en-US" altLang="en-US" sz="2000" dirty="0">
                <a:latin typeface="+mn-lt"/>
              </a:rPr>
              <a:t>9     find w not in N' such that D(w) is a minimum </a:t>
            </a:r>
          </a:p>
          <a:p>
            <a:pPr>
              <a:lnSpc>
                <a:spcPct val="100000"/>
              </a:lnSpc>
              <a:spcBef>
                <a:spcPct val="0"/>
              </a:spcBef>
              <a:buClrTx/>
              <a:buSzTx/>
              <a:buFontTx/>
              <a:buNone/>
            </a:pPr>
            <a:r>
              <a:rPr lang="en-US" altLang="en-US" sz="2000" dirty="0">
                <a:latin typeface="+mn-lt"/>
              </a:rPr>
              <a:t>10    add w to N' </a:t>
            </a:r>
          </a:p>
          <a:p>
            <a:pPr>
              <a:lnSpc>
                <a:spcPct val="100000"/>
              </a:lnSpc>
              <a:spcBef>
                <a:spcPct val="0"/>
              </a:spcBef>
              <a:buClrTx/>
              <a:buSzTx/>
              <a:buFontTx/>
              <a:buNone/>
            </a:pPr>
            <a:r>
              <a:rPr lang="en-US" altLang="en-US" sz="2000" dirty="0">
                <a:latin typeface="+mn-lt"/>
              </a:rPr>
              <a:t>11    update D(v) for all v adjacent to w and not in N' : </a:t>
            </a:r>
          </a:p>
          <a:p>
            <a:pPr>
              <a:lnSpc>
                <a:spcPct val="100000"/>
              </a:lnSpc>
              <a:spcBef>
                <a:spcPct val="0"/>
              </a:spcBef>
              <a:buClrTx/>
              <a:buSzTx/>
              <a:buFontTx/>
              <a:buNone/>
            </a:pPr>
            <a:r>
              <a:rPr lang="en-US" altLang="en-US" sz="2000" dirty="0">
                <a:latin typeface="+mn-lt"/>
              </a:rPr>
              <a:t>12       </a:t>
            </a:r>
            <a:r>
              <a:rPr lang="en-US" altLang="en-US" sz="2000" b="1" dirty="0">
                <a:solidFill>
                  <a:srgbClr val="CC0000"/>
                </a:solidFill>
                <a:latin typeface="+mn-lt"/>
              </a:rPr>
              <a:t>D(v) = min( D(v), D(w) + c(</a:t>
            </a:r>
            <a:r>
              <a:rPr lang="en-US" altLang="en-US" sz="2000" b="1" dirty="0" err="1">
                <a:solidFill>
                  <a:srgbClr val="CC0000"/>
                </a:solidFill>
                <a:latin typeface="+mn-lt"/>
              </a:rPr>
              <a:t>w,v</a:t>
            </a:r>
            <a:r>
              <a:rPr lang="en-US" altLang="en-US" sz="2000" b="1" dirty="0">
                <a:solidFill>
                  <a:srgbClr val="CC0000"/>
                </a:solidFill>
                <a:latin typeface="+mn-lt"/>
              </a:rPr>
              <a:t>) ) </a:t>
            </a:r>
          </a:p>
          <a:p>
            <a:pPr>
              <a:lnSpc>
                <a:spcPct val="100000"/>
              </a:lnSpc>
              <a:spcBef>
                <a:spcPct val="0"/>
              </a:spcBef>
              <a:buClrTx/>
              <a:buSzTx/>
              <a:buFontTx/>
              <a:buNone/>
            </a:pPr>
            <a:r>
              <a:rPr lang="en-US" altLang="en-US" sz="2000" dirty="0">
                <a:latin typeface="+mn-lt"/>
              </a:rPr>
              <a:t>13    /* new cost to v is either old cost to v or known </a:t>
            </a:r>
          </a:p>
          <a:p>
            <a:pPr>
              <a:lnSpc>
                <a:spcPct val="100000"/>
              </a:lnSpc>
              <a:spcBef>
                <a:spcPct val="0"/>
              </a:spcBef>
              <a:buClrTx/>
              <a:buSzTx/>
              <a:buFontTx/>
              <a:buNone/>
            </a:pPr>
            <a:r>
              <a:rPr lang="en-US" altLang="en-US" sz="2000" dirty="0">
                <a:latin typeface="+mn-lt"/>
              </a:rPr>
              <a:t>14     shortest path cost to w plus cost from w to v */ </a:t>
            </a:r>
          </a:p>
          <a:p>
            <a:pPr>
              <a:lnSpc>
                <a:spcPct val="100000"/>
              </a:lnSpc>
              <a:spcBef>
                <a:spcPct val="0"/>
              </a:spcBef>
              <a:buClrTx/>
              <a:buSzTx/>
              <a:buFontTx/>
              <a:buNone/>
            </a:pPr>
            <a:r>
              <a:rPr lang="en-US" altLang="en-US" sz="2000" dirty="0">
                <a:latin typeface="+mn-lt"/>
              </a:rPr>
              <a:t>15  </a:t>
            </a:r>
            <a:r>
              <a:rPr lang="en-US" altLang="en-US" sz="2000" b="1" i="1" dirty="0">
                <a:latin typeface="+mn-lt"/>
              </a:rPr>
              <a:t>until all nodes in N'</a:t>
            </a:r>
            <a:r>
              <a:rPr lang="en-US" altLang="en-US" sz="2000" dirty="0">
                <a:latin typeface="+mn-lt"/>
              </a:rPr>
              <a:t> </a:t>
            </a:r>
          </a:p>
        </p:txBody>
      </p:sp>
      <p:sp>
        <p:nvSpPr>
          <p:cNvPr id="7" name="Freeform 4"/>
          <p:cNvSpPr>
            <a:spLocks/>
          </p:cNvSpPr>
          <p:nvPr/>
        </p:nvSpPr>
        <p:spPr bwMode="auto">
          <a:xfrm>
            <a:off x="600075" y="3543300"/>
            <a:ext cx="800100" cy="2886075"/>
          </a:xfrm>
          <a:custGeom>
            <a:avLst/>
            <a:gdLst>
              <a:gd name="T0" fmla="*/ 2147483646 w 504"/>
              <a:gd name="T1" fmla="*/ 2147483646 h 1818"/>
              <a:gd name="T2" fmla="*/ 2147483646 w 504"/>
              <a:gd name="T3" fmla="*/ 2147483646 h 1818"/>
              <a:gd name="T4" fmla="*/ 2147483646 w 504"/>
              <a:gd name="T5" fmla="*/ 2147483646 h 1818"/>
              <a:gd name="T6" fmla="*/ 2147483646 w 504"/>
              <a:gd name="T7" fmla="*/ 2147483646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66593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and Forwarding</a:t>
            </a:r>
            <a:endParaRPr lang="en-US" dirty="0"/>
          </a:p>
        </p:txBody>
      </p:sp>
      <p:sp>
        <p:nvSpPr>
          <p:cNvPr id="3" name="Content Placeholder 2"/>
          <p:cNvSpPr>
            <a:spLocks noGrp="1"/>
          </p:cNvSpPr>
          <p:nvPr>
            <p:ph idx="1"/>
          </p:nvPr>
        </p:nvSpPr>
        <p:spPr/>
        <p:txBody>
          <a:bodyPr/>
          <a:lstStyle/>
          <a:p>
            <a:endParaRPr lang="en-US" dirty="0"/>
          </a:p>
        </p:txBody>
      </p:sp>
      <p:grpSp>
        <p:nvGrpSpPr>
          <p:cNvPr id="174" name="Group 166"/>
          <p:cNvGrpSpPr>
            <a:grpSpLocks/>
          </p:cNvGrpSpPr>
          <p:nvPr/>
        </p:nvGrpSpPr>
        <p:grpSpPr bwMode="auto">
          <a:xfrm>
            <a:off x="1301750" y="1198563"/>
            <a:ext cx="5530850" cy="5245100"/>
            <a:chOff x="398" y="129"/>
            <a:chExt cx="3484" cy="3304"/>
          </a:xfrm>
        </p:grpSpPr>
        <p:sp>
          <p:nvSpPr>
            <p:cNvPr id="175" name="Freeform 174"/>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 name="Freeform 175"/>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 name="Rectangle 176"/>
            <p:cNvSpPr>
              <a:spLocks noChangeArrowheads="1"/>
            </p:cNvSpPr>
            <p:nvPr/>
          </p:nvSpPr>
          <p:spPr bwMode="auto">
            <a:xfrm>
              <a:off x="1084" y="129"/>
              <a:ext cx="1460" cy="1470"/>
            </a:xfrm>
            <a:prstGeom prst="rect">
              <a:avLst/>
            </a:prstGeom>
            <a:solidFill>
              <a:srgbClr val="00CC99"/>
            </a:solidFill>
            <a:ln w="1905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 name="Oval 177"/>
            <p:cNvSpPr>
              <a:spLocks noChangeArrowheads="1"/>
            </p:cNvSpPr>
            <p:nvPr/>
          </p:nvSpPr>
          <p:spPr bwMode="auto">
            <a:xfrm>
              <a:off x="1163" y="162"/>
              <a:ext cx="1320" cy="381"/>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 name="Freeform 178"/>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0" name="Group 179"/>
            <p:cNvGrpSpPr>
              <a:grpSpLocks/>
            </p:cNvGrpSpPr>
            <p:nvPr/>
          </p:nvGrpSpPr>
          <p:grpSpPr bwMode="auto">
            <a:xfrm>
              <a:off x="2122" y="2359"/>
              <a:ext cx="316" cy="147"/>
              <a:chOff x="3600" y="219"/>
              <a:chExt cx="360" cy="175"/>
            </a:xfrm>
          </p:grpSpPr>
          <p:sp>
            <p:nvSpPr>
              <p:cNvPr id="325" name="Oval 8"/>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6" name="Line 9"/>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7" name="Line 10"/>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8" name="Rectangle 11"/>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329" name="Oval 1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30" name="Group 13"/>
              <p:cNvGrpSpPr>
                <a:grpSpLocks/>
              </p:cNvGrpSpPr>
              <p:nvPr/>
            </p:nvGrpSpPr>
            <p:grpSpPr bwMode="auto">
              <a:xfrm>
                <a:off x="3686" y="244"/>
                <a:ext cx="177" cy="66"/>
                <a:chOff x="2848" y="848"/>
                <a:chExt cx="140" cy="98"/>
              </a:xfrm>
            </p:grpSpPr>
            <p:sp>
              <p:nvSpPr>
                <p:cNvPr id="335"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6" name="Line 15"/>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7" name="Line 16"/>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31" name="Group 17"/>
              <p:cNvGrpSpPr>
                <a:grpSpLocks/>
              </p:cNvGrpSpPr>
              <p:nvPr/>
            </p:nvGrpSpPr>
            <p:grpSpPr bwMode="auto">
              <a:xfrm flipV="1">
                <a:off x="3686" y="243"/>
                <a:ext cx="177" cy="66"/>
                <a:chOff x="2848" y="848"/>
                <a:chExt cx="140" cy="98"/>
              </a:xfrm>
            </p:grpSpPr>
            <p:sp>
              <p:nvSpPr>
                <p:cNvPr id="332" name="Line 18"/>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3" name="Line 1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4" name="Line 20"/>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81" name="Group 21"/>
            <p:cNvGrpSpPr>
              <a:grpSpLocks/>
            </p:cNvGrpSpPr>
            <p:nvPr/>
          </p:nvGrpSpPr>
          <p:grpSpPr bwMode="auto">
            <a:xfrm>
              <a:off x="2344" y="2761"/>
              <a:ext cx="316" cy="147"/>
              <a:chOff x="3600" y="219"/>
              <a:chExt cx="360" cy="175"/>
            </a:xfrm>
          </p:grpSpPr>
          <p:sp>
            <p:nvSpPr>
              <p:cNvPr id="312" name="Oval 22"/>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3" name="Line 23"/>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4" name="Line 24"/>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5" name="Rectangle 25"/>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316" name="Oval 26"/>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17" name="Group 27"/>
              <p:cNvGrpSpPr>
                <a:grpSpLocks/>
              </p:cNvGrpSpPr>
              <p:nvPr/>
            </p:nvGrpSpPr>
            <p:grpSpPr bwMode="auto">
              <a:xfrm>
                <a:off x="3686" y="244"/>
                <a:ext cx="177" cy="66"/>
                <a:chOff x="2848" y="848"/>
                <a:chExt cx="140" cy="98"/>
              </a:xfrm>
            </p:grpSpPr>
            <p:sp>
              <p:nvSpPr>
                <p:cNvPr id="322" name="Line 28"/>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3" name="Line 29"/>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4" name="Line 30"/>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18" name="Group 31"/>
              <p:cNvGrpSpPr>
                <a:grpSpLocks/>
              </p:cNvGrpSpPr>
              <p:nvPr/>
            </p:nvGrpSpPr>
            <p:grpSpPr bwMode="auto">
              <a:xfrm flipV="1">
                <a:off x="3686" y="243"/>
                <a:ext cx="177" cy="66"/>
                <a:chOff x="2848" y="848"/>
                <a:chExt cx="140" cy="98"/>
              </a:xfrm>
            </p:grpSpPr>
            <p:sp>
              <p:nvSpPr>
                <p:cNvPr id="319" name="Line 32"/>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0" name="Line 3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1" name="Line 34"/>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82" name="Group 35"/>
            <p:cNvGrpSpPr>
              <a:grpSpLocks/>
            </p:cNvGrpSpPr>
            <p:nvPr/>
          </p:nvGrpSpPr>
          <p:grpSpPr bwMode="auto">
            <a:xfrm>
              <a:off x="2769" y="2167"/>
              <a:ext cx="316" cy="147"/>
              <a:chOff x="3600" y="219"/>
              <a:chExt cx="360" cy="175"/>
            </a:xfrm>
          </p:grpSpPr>
          <p:sp>
            <p:nvSpPr>
              <p:cNvPr id="299" name="Oval 36"/>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0" name="Line 37"/>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1" name="Line 38"/>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2" name="Rectangle 39"/>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303" name="Oval 4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04" name="Group 41"/>
              <p:cNvGrpSpPr>
                <a:grpSpLocks/>
              </p:cNvGrpSpPr>
              <p:nvPr/>
            </p:nvGrpSpPr>
            <p:grpSpPr bwMode="auto">
              <a:xfrm>
                <a:off x="3686" y="244"/>
                <a:ext cx="177" cy="66"/>
                <a:chOff x="2848" y="848"/>
                <a:chExt cx="140" cy="98"/>
              </a:xfrm>
            </p:grpSpPr>
            <p:sp>
              <p:nvSpPr>
                <p:cNvPr id="309" name="Line 4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0" name="Line 43"/>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1" name="Line 44"/>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05" name="Group 45"/>
              <p:cNvGrpSpPr>
                <a:grpSpLocks/>
              </p:cNvGrpSpPr>
              <p:nvPr/>
            </p:nvGrpSpPr>
            <p:grpSpPr bwMode="auto">
              <a:xfrm flipV="1">
                <a:off x="3686" y="243"/>
                <a:ext cx="177" cy="66"/>
                <a:chOff x="2848" y="848"/>
                <a:chExt cx="140" cy="98"/>
              </a:xfrm>
            </p:grpSpPr>
            <p:sp>
              <p:nvSpPr>
                <p:cNvPr id="306" name="Line 46"/>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7" name="Line 4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8" name="Line 48"/>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83" name="Group 49"/>
            <p:cNvGrpSpPr>
              <a:grpSpLocks/>
            </p:cNvGrpSpPr>
            <p:nvPr/>
          </p:nvGrpSpPr>
          <p:grpSpPr bwMode="auto">
            <a:xfrm>
              <a:off x="2720" y="2586"/>
              <a:ext cx="315" cy="147"/>
              <a:chOff x="3600" y="219"/>
              <a:chExt cx="360" cy="175"/>
            </a:xfrm>
          </p:grpSpPr>
          <p:sp>
            <p:nvSpPr>
              <p:cNvPr id="286" name="Oval 50"/>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7" name="Line 51"/>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8" name="Line 52"/>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9" name="Rectangle 53"/>
              <p:cNvSpPr>
                <a:spLocks noChangeArrowheads="1"/>
              </p:cNvSpPr>
              <p:nvPr/>
            </p:nvSpPr>
            <p:spPr bwMode="auto">
              <a:xfrm>
                <a:off x="3603" y="289"/>
                <a:ext cx="353"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290" name="Oval 54"/>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91" name="Group 55"/>
              <p:cNvGrpSpPr>
                <a:grpSpLocks/>
              </p:cNvGrpSpPr>
              <p:nvPr/>
            </p:nvGrpSpPr>
            <p:grpSpPr bwMode="auto">
              <a:xfrm>
                <a:off x="3686" y="244"/>
                <a:ext cx="177" cy="66"/>
                <a:chOff x="2848" y="848"/>
                <a:chExt cx="140" cy="98"/>
              </a:xfrm>
            </p:grpSpPr>
            <p:sp>
              <p:nvSpPr>
                <p:cNvPr id="296" name="Line 5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7" name="Line 57"/>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8" name="Line 58"/>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92" name="Group 59"/>
              <p:cNvGrpSpPr>
                <a:grpSpLocks/>
              </p:cNvGrpSpPr>
              <p:nvPr/>
            </p:nvGrpSpPr>
            <p:grpSpPr bwMode="auto">
              <a:xfrm flipV="1">
                <a:off x="3686" y="243"/>
                <a:ext cx="177" cy="66"/>
                <a:chOff x="2848" y="848"/>
                <a:chExt cx="140" cy="98"/>
              </a:xfrm>
            </p:grpSpPr>
            <p:sp>
              <p:nvSpPr>
                <p:cNvPr id="293" name="Line 60"/>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4" name="Line 6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95" name="Line 62"/>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84" name="Group 63"/>
            <p:cNvGrpSpPr>
              <a:grpSpLocks/>
            </p:cNvGrpSpPr>
            <p:nvPr/>
          </p:nvGrpSpPr>
          <p:grpSpPr bwMode="auto">
            <a:xfrm>
              <a:off x="3120" y="2773"/>
              <a:ext cx="316" cy="147"/>
              <a:chOff x="3600" y="219"/>
              <a:chExt cx="360" cy="175"/>
            </a:xfrm>
          </p:grpSpPr>
          <p:sp>
            <p:nvSpPr>
              <p:cNvPr id="273" name="Oval 64"/>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4" name="Line 65"/>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5" name="Line 66"/>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6" name="Rectangle 67"/>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277" name="Oval 6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78" name="Group 69"/>
              <p:cNvGrpSpPr>
                <a:grpSpLocks/>
              </p:cNvGrpSpPr>
              <p:nvPr/>
            </p:nvGrpSpPr>
            <p:grpSpPr bwMode="auto">
              <a:xfrm>
                <a:off x="3686" y="244"/>
                <a:ext cx="177" cy="66"/>
                <a:chOff x="2848" y="848"/>
                <a:chExt cx="140" cy="98"/>
              </a:xfrm>
            </p:grpSpPr>
            <p:sp>
              <p:nvSpPr>
                <p:cNvPr id="283" name="Line 7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4" name="Line 71"/>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5" name="Line 72"/>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79" name="Group 73"/>
              <p:cNvGrpSpPr>
                <a:grpSpLocks/>
              </p:cNvGrpSpPr>
              <p:nvPr/>
            </p:nvGrpSpPr>
            <p:grpSpPr bwMode="auto">
              <a:xfrm flipV="1">
                <a:off x="3686" y="243"/>
                <a:ext cx="177" cy="66"/>
                <a:chOff x="2848" y="848"/>
                <a:chExt cx="140" cy="98"/>
              </a:xfrm>
            </p:grpSpPr>
            <p:sp>
              <p:nvSpPr>
                <p:cNvPr id="280" name="Line 74"/>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1" name="Line 7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2" name="Line 76"/>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185" name="Group 77"/>
            <p:cNvGrpSpPr>
              <a:grpSpLocks/>
            </p:cNvGrpSpPr>
            <p:nvPr/>
          </p:nvGrpSpPr>
          <p:grpSpPr bwMode="auto">
            <a:xfrm>
              <a:off x="3400" y="2360"/>
              <a:ext cx="316" cy="147"/>
              <a:chOff x="3600" y="219"/>
              <a:chExt cx="360" cy="175"/>
            </a:xfrm>
          </p:grpSpPr>
          <p:sp>
            <p:nvSpPr>
              <p:cNvPr id="260" name="Oval 78"/>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1" name="Line 79"/>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2" name="Line 80"/>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3" name="Rectangle 81"/>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Times New Roman" charset="0"/>
                  <a:ea typeface="ＭＳ Ｐゴシック" charset="-128"/>
                </a:endParaRPr>
              </a:p>
            </p:txBody>
          </p:sp>
          <p:sp>
            <p:nvSpPr>
              <p:cNvPr id="264" name="Oval 8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65" name="Group 83"/>
              <p:cNvGrpSpPr>
                <a:grpSpLocks/>
              </p:cNvGrpSpPr>
              <p:nvPr/>
            </p:nvGrpSpPr>
            <p:grpSpPr bwMode="auto">
              <a:xfrm>
                <a:off x="3686" y="244"/>
                <a:ext cx="177" cy="66"/>
                <a:chOff x="2848" y="848"/>
                <a:chExt cx="140" cy="98"/>
              </a:xfrm>
            </p:grpSpPr>
            <p:sp>
              <p:nvSpPr>
                <p:cNvPr id="270" name="Line 8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1" name="Line 85"/>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2" name="Line 86"/>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66" name="Group 87"/>
              <p:cNvGrpSpPr>
                <a:grpSpLocks/>
              </p:cNvGrpSpPr>
              <p:nvPr/>
            </p:nvGrpSpPr>
            <p:grpSpPr bwMode="auto">
              <a:xfrm flipV="1">
                <a:off x="3686" y="243"/>
                <a:ext cx="177" cy="66"/>
                <a:chOff x="2848" y="848"/>
                <a:chExt cx="140" cy="98"/>
              </a:xfrm>
            </p:grpSpPr>
            <p:sp>
              <p:nvSpPr>
                <p:cNvPr id="267" name="Line 88"/>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8" name="Line 8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9" name="Line 90"/>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sp>
          <p:nvSpPr>
            <p:cNvPr id="186"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7" name="Freeform 92"/>
            <p:cNvSpPr>
              <a:spLocks/>
            </p:cNvSpPr>
            <p:nvPr/>
          </p:nvSpPr>
          <p:spPr bwMode="auto">
            <a:xfrm>
              <a:off x="2418" y="2492"/>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8" name="Freeform 93"/>
            <p:cNvSpPr>
              <a:spLocks/>
            </p:cNvSpPr>
            <p:nvPr/>
          </p:nvSpPr>
          <p:spPr bwMode="auto">
            <a:xfrm>
              <a:off x="3015" y="2477"/>
              <a:ext cx="396" cy="156"/>
            </a:xfrm>
            <a:custGeom>
              <a:avLst/>
              <a:gdLst>
                <a:gd name="T0" fmla="*/ 0 w 378"/>
                <a:gd name="T1" fmla="*/ 66 h 174"/>
                <a:gd name="T2" fmla="*/ 57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9" name="Freeform 94"/>
            <p:cNvSpPr>
              <a:spLocks/>
            </p:cNvSpPr>
            <p:nvPr/>
          </p:nvSpPr>
          <p:spPr bwMode="auto">
            <a:xfrm>
              <a:off x="3435" y="2511"/>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0" name="Freeform 95"/>
            <p:cNvSpPr>
              <a:spLocks/>
            </p:cNvSpPr>
            <p:nvPr/>
          </p:nvSpPr>
          <p:spPr bwMode="auto">
            <a:xfrm>
              <a:off x="2657" y="2847"/>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1" name="Freeform 96"/>
            <p:cNvSpPr>
              <a:spLocks/>
            </p:cNvSpPr>
            <p:nvPr/>
          </p:nvSpPr>
          <p:spPr bwMode="auto">
            <a:xfrm>
              <a:off x="2319" y="2507"/>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2" name="Rectangle 97"/>
            <p:cNvSpPr>
              <a:spLocks noChangeArrowheads="1"/>
            </p:cNvSpPr>
            <p:nvPr/>
          </p:nvSpPr>
          <p:spPr bwMode="auto">
            <a:xfrm>
              <a:off x="1128" y="2264"/>
              <a:ext cx="728" cy="1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3" name="Rectangle 98"/>
            <p:cNvSpPr>
              <a:spLocks noChangeArrowheads="1"/>
            </p:cNvSpPr>
            <p:nvPr/>
          </p:nvSpPr>
          <p:spPr bwMode="auto">
            <a:xfrm>
              <a:off x="1113" y="2279"/>
              <a:ext cx="723" cy="1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4" name="Line 99"/>
            <p:cNvSpPr>
              <a:spLocks noChangeShapeType="1"/>
            </p:cNvSpPr>
            <p:nvPr/>
          </p:nvSpPr>
          <p:spPr bwMode="auto">
            <a:xfrm>
              <a:off x="1759" y="2362"/>
              <a:ext cx="266"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5" name="Text Box 100"/>
            <p:cNvSpPr txBox="1">
              <a:spLocks noChangeArrowheads="1"/>
            </p:cNvSpPr>
            <p:nvPr/>
          </p:nvSpPr>
          <p:spPr bwMode="auto">
            <a:xfrm>
              <a:off x="2390" y="21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p>
          </p:txBody>
        </p:sp>
        <p:sp>
          <p:nvSpPr>
            <p:cNvPr id="196" name="Text Box 101"/>
            <p:cNvSpPr txBox="1">
              <a:spLocks noChangeArrowheads="1"/>
            </p:cNvSpPr>
            <p:nvPr/>
          </p:nvSpPr>
          <p:spPr bwMode="auto">
            <a:xfrm>
              <a:off x="2336" y="2459"/>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2</a:t>
              </a:r>
            </a:p>
          </p:txBody>
        </p:sp>
        <p:sp>
          <p:nvSpPr>
            <p:cNvPr id="197" name="Text Box 102"/>
            <p:cNvSpPr txBox="1">
              <a:spLocks noChangeArrowheads="1"/>
            </p:cNvSpPr>
            <p:nvPr/>
          </p:nvSpPr>
          <p:spPr bwMode="auto">
            <a:xfrm>
              <a:off x="2178" y="2505"/>
              <a:ext cx="18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3</a:t>
              </a:r>
            </a:p>
          </p:txBody>
        </p:sp>
        <p:sp>
          <p:nvSpPr>
            <p:cNvPr id="198" name="Rectangle 104"/>
            <p:cNvSpPr>
              <a:spLocks noChangeArrowheads="1"/>
            </p:cNvSpPr>
            <p:nvPr/>
          </p:nvSpPr>
          <p:spPr bwMode="auto">
            <a:xfrm>
              <a:off x="1509" y="2281"/>
              <a:ext cx="269" cy="151"/>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9" name="Text Box 105"/>
            <p:cNvSpPr txBox="1">
              <a:spLocks noChangeArrowheads="1"/>
            </p:cNvSpPr>
            <p:nvPr/>
          </p:nvSpPr>
          <p:spPr bwMode="auto">
            <a:xfrm>
              <a:off x="1479" y="2264"/>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0111</a:t>
              </a:r>
            </a:p>
          </p:txBody>
        </p:sp>
        <p:sp>
          <p:nvSpPr>
            <p:cNvPr id="200" name="Text Box 106"/>
            <p:cNvSpPr txBox="1">
              <a:spLocks noChangeArrowheads="1"/>
            </p:cNvSpPr>
            <p:nvPr/>
          </p:nvSpPr>
          <p:spPr bwMode="auto">
            <a:xfrm>
              <a:off x="398" y="1841"/>
              <a:ext cx="101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value in arriving</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rPr>
                <a:t>packet</a:t>
              </a:r>
              <a:r>
                <a:rPr kumimoji="0" lang="ja-JP" altLang="en-US" sz="1600" b="0" i="0" u="none" strike="noStrike" kern="0" cap="none" spc="0" normalizeH="0" baseline="0" noProof="0" smtClean="0">
                  <a:ln>
                    <a:noFill/>
                  </a:ln>
                  <a:solidFill>
                    <a:srgbClr val="000000"/>
                  </a:solidFill>
                  <a:effectLst/>
                  <a:uLnTx/>
                  <a:uFillTx/>
                  <a:latin typeface="Arial" charset="0"/>
                  <a:ea typeface="ＭＳ Ｐゴシック" charset="-128"/>
                </a:rPr>
                <a:t>’</a:t>
              </a:r>
              <a:r>
                <a:rPr kumimoji="0" lang="en-US" altLang="ja-JP" sz="1600" b="0" i="0" u="none" strike="noStrike" kern="0" cap="none" spc="0" normalizeH="0" baseline="0" noProof="0" smtClean="0">
                  <a:ln>
                    <a:noFill/>
                  </a:ln>
                  <a:solidFill>
                    <a:srgbClr val="000000"/>
                  </a:solidFill>
                  <a:effectLst/>
                  <a:uLnTx/>
                  <a:uFillTx/>
                  <a:latin typeface="Arial" charset="0"/>
                  <a:ea typeface="ＭＳ Ｐゴシック" charset="-128"/>
                </a:rPr>
                <a:t>s header</a:t>
              </a:r>
              <a:endParaRPr kumimoji="0" lang="en-US" altLang="en-US" sz="16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1" name="Line 107"/>
            <p:cNvSpPr>
              <a:spLocks noChangeShapeType="1"/>
            </p:cNvSpPr>
            <p:nvPr/>
          </p:nvSpPr>
          <p:spPr bwMode="auto">
            <a:xfrm flipH="1">
              <a:off x="1269" y="2444"/>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2" name="Text Box 108"/>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rPr>
                <a:t>routing algorithm</a:t>
              </a:r>
            </a:p>
          </p:txBody>
        </p:sp>
        <p:sp>
          <p:nvSpPr>
            <p:cNvPr id="203" name="Rectangle 109"/>
            <p:cNvSpPr>
              <a:spLocks noChangeArrowheads="1"/>
            </p:cNvSpPr>
            <p:nvPr/>
          </p:nvSpPr>
          <p:spPr bwMode="auto">
            <a:xfrm>
              <a:off x="1197" y="732"/>
              <a:ext cx="1263" cy="80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4" name="Text Box 110"/>
            <p:cNvSpPr txBox="1">
              <a:spLocks noChangeArrowheads="1"/>
            </p:cNvSpPr>
            <p:nvPr/>
          </p:nvSpPr>
          <p:spPr bwMode="auto">
            <a:xfrm>
              <a:off x="1248" y="702"/>
              <a:ext cx="1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rPr>
                <a:t>local forwarding table</a:t>
              </a:r>
            </a:p>
          </p:txBody>
        </p:sp>
        <p:sp>
          <p:nvSpPr>
            <p:cNvPr id="205" name="Text Box 111"/>
            <p:cNvSpPr txBox="1">
              <a:spLocks noChangeArrowheads="1"/>
            </p:cNvSpPr>
            <p:nvPr/>
          </p:nvSpPr>
          <p:spPr bwMode="auto">
            <a:xfrm>
              <a:off x="1174" y="858"/>
              <a:ext cx="7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rPr>
                <a:t>header value</a:t>
              </a:r>
            </a:p>
          </p:txBody>
        </p:sp>
        <p:sp>
          <p:nvSpPr>
            <p:cNvPr id="206" name="Text Box 112"/>
            <p:cNvSpPr txBox="1">
              <a:spLocks noChangeArrowheads="1"/>
            </p:cNvSpPr>
            <p:nvPr/>
          </p:nvSpPr>
          <p:spPr bwMode="auto">
            <a:xfrm>
              <a:off x="1846" y="859"/>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smtClean="0">
                  <a:ln>
                    <a:noFill/>
                  </a:ln>
                  <a:solidFill>
                    <a:srgbClr val="000000"/>
                  </a:solidFill>
                  <a:effectLst/>
                  <a:uLnTx/>
                  <a:uFillTx/>
                  <a:latin typeface="Arial" charset="0"/>
                  <a:ea typeface="ＭＳ Ｐゴシック" charset="-128"/>
                </a:rPr>
                <a:t>output link</a:t>
              </a:r>
            </a:p>
          </p:txBody>
        </p:sp>
        <p:sp>
          <p:nvSpPr>
            <p:cNvPr id="207" name="Line 113"/>
            <p:cNvSpPr>
              <a:spLocks noChangeShapeType="1"/>
            </p:cNvSpPr>
            <p:nvPr/>
          </p:nvSpPr>
          <p:spPr bwMode="auto">
            <a:xfrm>
              <a:off x="1908" y="866"/>
              <a:ext cx="5"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8" name="Text Box 114"/>
            <p:cNvSpPr txBox="1">
              <a:spLocks noChangeArrowheads="1"/>
            </p:cNvSpPr>
            <p:nvPr/>
          </p:nvSpPr>
          <p:spPr bwMode="auto">
            <a:xfrm>
              <a:off x="1587" y="1037"/>
              <a:ext cx="3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0100</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0101</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0111</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1001</a:t>
              </a:r>
            </a:p>
          </p:txBody>
        </p:sp>
        <p:sp>
          <p:nvSpPr>
            <p:cNvPr id="209" name="Text Box 115"/>
            <p:cNvSpPr txBox="1">
              <a:spLocks noChangeArrowheads="1"/>
            </p:cNvSpPr>
            <p:nvPr/>
          </p:nvSpPr>
          <p:spPr bwMode="auto">
            <a:xfrm>
              <a:off x="1918" y="1037"/>
              <a:ext cx="1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smtClean="0">
                  <a:ln>
                    <a:noFill/>
                  </a:ln>
                  <a:solidFill>
                    <a:srgbClr val="000000"/>
                  </a:solidFill>
                  <a:effectLst/>
                  <a:uLnTx/>
                  <a:uFillTx/>
                  <a:latin typeface="Arial" charset="0"/>
                  <a:ea typeface="ＭＳ Ｐゴシック" charset="-128"/>
                </a:rPr>
                <a:t>1</a:t>
              </a:r>
            </a:p>
          </p:txBody>
        </p:sp>
        <p:sp>
          <p:nvSpPr>
            <p:cNvPr id="210" name="Line 116"/>
            <p:cNvSpPr>
              <a:spLocks noChangeShapeType="1"/>
            </p:cNvSpPr>
            <p:nvPr/>
          </p:nvSpPr>
          <p:spPr bwMode="auto">
            <a:xfrm>
              <a:off x="1197" y="1028"/>
              <a:ext cx="1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1" name="Line 117"/>
            <p:cNvSpPr>
              <a:spLocks noChangeShapeType="1"/>
            </p:cNvSpPr>
            <p:nvPr/>
          </p:nvSpPr>
          <p:spPr bwMode="auto">
            <a:xfrm>
              <a:off x="1192" y="872"/>
              <a:ext cx="1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2" name="AutoShape 118"/>
            <p:cNvSpPr>
              <a:spLocks noChangeArrowheads="1"/>
            </p:cNvSpPr>
            <p:nvPr/>
          </p:nvSpPr>
          <p:spPr bwMode="auto">
            <a:xfrm rot="5400000">
              <a:off x="1763" y="548"/>
              <a:ext cx="151" cy="172"/>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3" name="Line 119"/>
            <p:cNvSpPr>
              <a:spLocks noChangeShapeType="1"/>
            </p:cNvSpPr>
            <p:nvPr/>
          </p:nvSpPr>
          <p:spPr bwMode="auto">
            <a:xfrm>
              <a:off x="1371" y="2086"/>
              <a:ext cx="229"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4"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5" name="Freeform 121"/>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6" name="Freeform 122"/>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7" name="Freeform 123"/>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8" name="Freeform 124"/>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9" name="Freeform 125"/>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20" name="Group 126"/>
            <p:cNvGrpSpPr>
              <a:grpSpLocks/>
            </p:cNvGrpSpPr>
            <p:nvPr/>
          </p:nvGrpSpPr>
          <p:grpSpPr bwMode="auto">
            <a:xfrm>
              <a:off x="2886" y="1668"/>
              <a:ext cx="347" cy="285"/>
              <a:chOff x="2886" y="1668"/>
              <a:chExt cx="347" cy="285"/>
            </a:xfrm>
          </p:grpSpPr>
          <p:sp>
            <p:nvSpPr>
              <p:cNvPr id="253" name="Rectangle 127"/>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4" name="Oval 128"/>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5" name="Rectangle 129"/>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6" name="Line 130"/>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7" name="Line 131"/>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8" name="Line 132"/>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9" name="AutoShape 133"/>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1" name="Group 134"/>
            <p:cNvGrpSpPr>
              <a:grpSpLocks/>
            </p:cNvGrpSpPr>
            <p:nvPr/>
          </p:nvGrpSpPr>
          <p:grpSpPr bwMode="auto">
            <a:xfrm>
              <a:off x="3524" y="1840"/>
              <a:ext cx="347" cy="285"/>
              <a:chOff x="2886" y="1668"/>
              <a:chExt cx="347" cy="285"/>
            </a:xfrm>
          </p:grpSpPr>
          <p:sp>
            <p:nvSpPr>
              <p:cNvPr id="246" name="Rectangle 135"/>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7" name="Oval 136"/>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8" name="Rectangle 137"/>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9" name="Line 138"/>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0" name="Line 139"/>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1" name="Line 140"/>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52" name="AutoShape 141"/>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2" name="Group 142"/>
            <p:cNvGrpSpPr>
              <a:grpSpLocks/>
            </p:cNvGrpSpPr>
            <p:nvPr/>
          </p:nvGrpSpPr>
          <p:grpSpPr bwMode="auto">
            <a:xfrm>
              <a:off x="3291" y="3148"/>
              <a:ext cx="347" cy="285"/>
              <a:chOff x="2886" y="1668"/>
              <a:chExt cx="347" cy="285"/>
            </a:xfrm>
          </p:grpSpPr>
          <p:sp>
            <p:nvSpPr>
              <p:cNvPr id="239" name="Rectangle 143"/>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0" name="Oval 144"/>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1" name="Rectangle 145"/>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2" name="Line 146"/>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3" name="Line 147"/>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4" name="Line 148"/>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5" name="AutoShape 149"/>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3" name="Group 150"/>
            <p:cNvGrpSpPr>
              <a:grpSpLocks/>
            </p:cNvGrpSpPr>
            <p:nvPr/>
          </p:nvGrpSpPr>
          <p:grpSpPr bwMode="auto">
            <a:xfrm>
              <a:off x="2853" y="3010"/>
              <a:ext cx="347" cy="285"/>
              <a:chOff x="2886" y="1668"/>
              <a:chExt cx="347" cy="285"/>
            </a:xfrm>
          </p:grpSpPr>
          <p:sp>
            <p:nvSpPr>
              <p:cNvPr id="232" name="Rectangle 151"/>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3" name="Oval 152"/>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4" name="Rectangle 153"/>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5" name="Line 154"/>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6" name="Line 155"/>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7" name="Line 156"/>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8" name="AutoShape 157"/>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224" name="Group 158"/>
            <p:cNvGrpSpPr>
              <a:grpSpLocks/>
            </p:cNvGrpSpPr>
            <p:nvPr/>
          </p:nvGrpSpPr>
          <p:grpSpPr bwMode="auto">
            <a:xfrm>
              <a:off x="2440" y="3131"/>
              <a:ext cx="347" cy="285"/>
              <a:chOff x="2886" y="1668"/>
              <a:chExt cx="347" cy="285"/>
            </a:xfrm>
          </p:grpSpPr>
          <p:sp>
            <p:nvSpPr>
              <p:cNvPr id="225" name="Rectangle 159"/>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6" name="Oval 160"/>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7" name="Rectangle 161"/>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8" name="Line 162"/>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9" name="Line 163"/>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0" name="Line 164"/>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1" name="AutoShape 165"/>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nvGrpSpPr>
          <p:cNvPr id="338" name="Group 170"/>
          <p:cNvGrpSpPr>
            <a:grpSpLocks/>
          </p:cNvGrpSpPr>
          <p:nvPr/>
        </p:nvGrpSpPr>
        <p:grpSpPr bwMode="auto">
          <a:xfrm>
            <a:off x="4360863" y="1292225"/>
            <a:ext cx="4435475" cy="641350"/>
            <a:chOff x="2782" y="912"/>
            <a:chExt cx="2794" cy="404"/>
          </a:xfrm>
        </p:grpSpPr>
        <p:sp>
          <p:nvSpPr>
            <p:cNvPr id="339" name="Line 171"/>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0" name="Text Box 172"/>
            <p:cNvSpPr txBox="1">
              <a:spLocks noChangeArrowheads="1"/>
            </p:cNvSpPr>
            <p:nvPr/>
          </p:nvSpPr>
          <p:spPr bwMode="auto">
            <a:xfrm>
              <a:off x="3532" y="912"/>
              <a:ext cx="20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routing algorithm determines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end-end-path through network</a:t>
              </a:r>
            </a:p>
          </p:txBody>
        </p:sp>
      </p:grpSp>
      <p:grpSp>
        <p:nvGrpSpPr>
          <p:cNvPr id="341" name="Group 173"/>
          <p:cNvGrpSpPr>
            <a:grpSpLocks/>
          </p:cNvGrpSpPr>
          <p:nvPr/>
        </p:nvGrpSpPr>
        <p:grpSpPr bwMode="auto">
          <a:xfrm>
            <a:off x="4424363" y="1979613"/>
            <a:ext cx="4308475" cy="641350"/>
            <a:chOff x="2782" y="912"/>
            <a:chExt cx="2714" cy="404"/>
          </a:xfrm>
        </p:grpSpPr>
        <p:sp>
          <p:nvSpPr>
            <p:cNvPr id="342" name="Line 174"/>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3" name="Text Box 175"/>
            <p:cNvSpPr txBox="1">
              <a:spLocks noChangeArrowheads="1"/>
            </p:cNvSpPr>
            <p:nvPr/>
          </p:nvSpPr>
          <p:spPr bwMode="auto">
            <a:xfrm>
              <a:off x="3532" y="912"/>
              <a:ext cx="19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forwarding table determines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CC0000"/>
                  </a:solidFill>
                  <a:effectLst/>
                  <a:uLnTx/>
                  <a:uFillTx/>
                  <a:latin typeface="Arial" charset="0"/>
                  <a:ea typeface="ＭＳ Ｐゴシック" charset="-128"/>
                </a:rPr>
                <a:t>local forwarding at this router</a:t>
              </a:r>
            </a:p>
          </p:txBody>
        </p:sp>
      </p:grpSp>
    </p:spTree>
    <p:extLst>
      <p:ext uri="{BB962C8B-B14F-4D97-AF65-F5344CB8AC3E}">
        <p14:creationId xmlns:p14="http://schemas.microsoft.com/office/powerpoint/2010/main" val="159190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38"/>
                                        </p:tgtEl>
                                        <p:attrNameLst>
                                          <p:attrName>style.visibility</p:attrName>
                                        </p:attrNameLst>
                                      </p:cBhvr>
                                      <p:to>
                                        <p:strVal val="visible"/>
                                      </p:to>
                                    </p:set>
                                    <p:animEffect transition="in" filter="dissolve">
                                      <p:cBhvr>
                                        <p:cTn id="11" dur="500"/>
                                        <p:tgtEl>
                                          <p:spTgt spid="33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41"/>
                                        </p:tgtEl>
                                        <p:attrNameLst>
                                          <p:attrName>style.visibility</p:attrName>
                                        </p:attrNameLst>
                                      </p:cBhvr>
                                      <p:to>
                                        <p:strVal val="visible"/>
                                      </p:to>
                                    </p:set>
                                    <p:animEffect transition="in" filter="dissolve">
                                      <p:cBhvr>
                                        <p:cTn id="16"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t>
            </a:r>
            <a:r>
              <a:rPr lang="en-US" dirty="0" smtClean="0"/>
              <a:t>Algorithm </a:t>
            </a:r>
            <a:r>
              <a:rPr lang="mr-IN" dirty="0" smtClean="0"/>
              <a:t>–</a:t>
            </a:r>
            <a:r>
              <a:rPr lang="en-US" dirty="0" smtClean="0"/>
              <a:t> Example:1</a:t>
            </a:r>
            <a:endParaRPr lang="en-US" dirty="0"/>
          </a:p>
        </p:txBody>
      </p:sp>
      <p:sp>
        <p:nvSpPr>
          <p:cNvPr id="3" name="Content Placeholder 2"/>
          <p:cNvSpPr>
            <a:spLocks noGrp="1"/>
          </p:cNvSpPr>
          <p:nvPr>
            <p:ph idx="1"/>
          </p:nvPr>
        </p:nvSpPr>
        <p:spPr/>
        <p:txBody>
          <a:bodyPr/>
          <a:lstStyle/>
          <a:p>
            <a:endParaRPr lang="en-US"/>
          </a:p>
        </p:txBody>
      </p:sp>
      <p:grpSp>
        <p:nvGrpSpPr>
          <p:cNvPr id="133" name="Group 2"/>
          <p:cNvGrpSpPr>
            <a:grpSpLocks/>
          </p:cNvGrpSpPr>
          <p:nvPr/>
        </p:nvGrpSpPr>
        <p:grpSpPr bwMode="auto">
          <a:xfrm>
            <a:off x="4800600" y="2641600"/>
            <a:ext cx="4217987" cy="3759200"/>
            <a:chOff x="415" y="856"/>
            <a:chExt cx="2910" cy="2523"/>
          </a:xfrm>
        </p:grpSpPr>
        <p:grpSp>
          <p:nvGrpSpPr>
            <p:cNvPr id="134" name="Group 3"/>
            <p:cNvGrpSpPr>
              <a:grpSpLocks/>
            </p:cNvGrpSpPr>
            <p:nvPr/>
          </p:nvGrpSpPr>
          <p:grpSpPr bwMode="auto">
            <a:xfrm>
              <a:off x="1290" y="1997"/>
              <a:ext cx="316" cy="267"/>
              <a:chOff x="1613" y="2011"/>
              <a:chExt cx="316" cy="267"/>
            </a:xfrm>
          </p:grpSpPr>
          <p:sp>
            <p:nvSpPr>
              <p:cNvPr id="196" name="Oval 4"/>
              <p:cNvSpPr>
                <a:spLocks noChangeArrowheads="1"/>
              </p:cNvSpPr>
              <p:nvPr/>
            </p:nvSpPr>
            <p:spPr bwMode="auto">
              <a:xfrm>
                <a:off x="1616" y="2138"/>
                <a:ext cx="311"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7" name="Line 5"/>
              <p:cNvSpPr>
                <a:spLocks noChangeShapeType="1"/>
              </p:cNvSpPr>
              <p:nvPr/>
            </p:nvSpPr>
            <p:spPr bwMode="auto">
              <a:xfrm>
                <a:off x="1616" y="212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8" name="Line 6"/>
              <p:cNvSpPr>
                <a:spLocks noChangeShapeType="1"/>
              </p:cNvSpPr>
              <p:nvPr/>
            </p:nvSpPr>
            <p:spPr bwMode="auto">
              <a:xfrm>
                <a:off x="1929" y="212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9" name="Rectangle 7"/>
              <p:cNvSpPr>
                <a:spLocks noChangeArrowheads="1"/>
              </p:cNvSpPr>
              <p:nvPr/>
            </p:nvSpPr>
            <p:spPr bwMode="auto">
              <a:xfrm>
                <a:off x="1616" y="2129"/>
                <a:ext cx="308"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0" name="Oval 8"/>
              <p:cNvSpPr>
                <a:spLocks noChangeArrowheads="1"/>
              </p:cNvSpPr>
              <p:nvPr/>
            </p:nvSpPr>
            <p:spPr bwMode="auto">
              <a:xfrm>
                <a:off x="1613" y="2072"/>
                <a:ext cx="311"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1" name="Rectangle 9"/>
              <p:cNvSpPr>
                <a:spLocks noChangeArrowheads="1"/>
              </p:cNvSpPr>
              <p:nvPr/>
            </p:nvSpPr>
            <p:spPr bwMode="auto">
              <a:xfrm>
                <a:off x="1686" y="2100"/>
                <a:ext cx="140"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2" name="Text Box 10"/>
              <p:cNvSpPr txBox="1">
                <a:spLocks noChangeArrowheads="1"/>
              </p:cNvSpPr>
              <p:nvPr/>
            </p:nvSpPr>
            <p:spPr bwMode="auto">
              <a:xfrm>
                <a:off x="1633" y="2011"/>
                <a:ext cx="2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35" name="Text Box 11"/>
            <p:cNvSpPr txBox="1">
              <a:spLocks noChangeArrowheads="1"/>
            </p:cNvSpPr>
            <p:nvPr/>
          </p:nvSpPr>
          <p:spPr bwMode="auto">
            <a:xfrm>
              <a:off x="925" y="1959"/>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6" name="Text Box 12"/>
            <p:cNvSpPr txBox="1">
              <a:spLocks noChangeArrowheads="1"/>
            </p:cNvSpPr>
            <p:nvPr/>
          </p:nvSpPr>
          <p:spPr bwMode="auto">
            <a:xfrm>
              <a:off x="1430" y="147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4</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37" name="Group 13"/>
            <p:cNvGrpSpPr>
              <a:grpSpLocks/>
            </p:cNvGrpSpPr>
            <p:nvPr/>
          </p:nvGrpSpPr>
          <p:grpSpPr bwMode="auto">
            <a:xfrm>
              <a:off x="1299" y="2848"/>
              <a:ext cx="316" cy="266"/>
              <a:chOff x="1613" y="2011"/>
              <a:chExt cx="316" cy="266"/>
            </a:xfrm>
          </p:grpSpPr>
          <p:sp>
            <p:nvSpPr>
              <p:cNvPr id="189" name="Oval 14"/>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0" name="Line 15"/>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1" name="Line 16"/>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2" name="Rectangle 17"/>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3" name="Oval 18"/>
              <p:cNvSpPr>
                <a:spLocks noChangeArrowheads="1"/>
              </p:cNvSpPr>
              <p:nvPr/>
            </p:nvSpPr>
            <p:spPr bwMode="auto">
              <a:xfrm>
                <a:off x="1613" y="2072"/>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4" name="Rectangle 19"/>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5" name="Text Box 20"/>
              <p:cNvSpPr txBox="1">
                <a:spLocks noChangeArrowheads="1"/>
              </p:cNvSpPr>
              <p:nvPr/>
            </p:nvSpPr>
            <p:spPr bwMode="auto">
              <a:xfrm>
                <a:off x="1652" y="2011"/>
                <a:ext cx="21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8" name="Group 21"/>
            <p:cNvGrpSpPr>
              <a:grpSpLocks/>
            </p:cNvGrpSpPr>
            <p:nvPr/>
          </p:nvGrpSpPr>
          <p:grpSpPr bwMode="auto">
            <a:xfrm>
              <a:off x="1295" y="856"/>
              <a:ext cx="316" cy="266"/>
              <a:chOff x="1613" y="2011"/>
              <a:chExt cx="316" cy="266"/>
            </a:xfrm>
          </p:grpSpPr>
          <p:sp>
            <p:nvSpPr>
              <p:cNvPr id="182" name="Oval 22"/>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 name="Line 23"/>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 name="Line 24"/>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 name="Rectangle 25"/>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6" name="Oval 26"/>
              <p:cNvSpPr>
                <a:spLocks noChangeArrowheads="1"/>
              </p:cNvSpPr>
              <p:nvPr/>
            </p:nvSpPr>
            <p:spPr bwMode="auto">
              <a:xfrm>
                <a:off x="1611" y="2072"/>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7" name="Rectangle 27"/>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8" name="Text Box 28"/>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39" name="Group 29"/>
            <p:cNvGrpSpPr>
              <a:grpSpLocks/>
            </p:cNvGrpSpPr>
            <p:nvPr/>
          </p:nvGrpSpPr>
          <p:grpSpPr bwMode="auto">
            <a:xfrm>
              <a:off x="415" y="2028"/>
              <a:ext cx="316" cy="267"/>
              <a:chOff x="1613" y="2011"/>
              <a:chExt cx="316" cy="267"/>
            </a:xfrm>
          </p:grpSpPr>
          <p:sp>
            <p:nvSpPr>
              <p:cNvPr id="175" name="Oval 30"/>
              <p:cNvSpPr>
                <a:spLocks noChangeArrowheads="1"/>
              </p:cNvSpPr>
              <p:nvPr/>
            </p:nvSpPr>
            <p:spPr bwMode="auto">
              <a:xfrm>
                <a:off x="1616" y="2138"/>
                <a:ext cx="313" cy="82"/>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 name="Line 31"/>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 name="Line 32"/>
              <p:cNvSpPr>
                <a:spLocks noChangeShapeType="1"/>
              </p:cNvSpPr>
              <p:nvPr/>
            </p:nvSpPr>
            <p:spPr bwMode="auto">
              <a:xfrm>
                <a:off x="1931"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 name="Rectangle 33"/>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 name="Oval 34"/>
              <p:cNvSpPr>
                <a:spLocks noChangeArrowheads="1"/>
              </p:cNvSpPr>
              <p:nvPr/>
            </p:nvSpPr>
            <p:spPr bwMode="auto">
              <a:xfrm>
                <a:off x="1613" y="2072"/>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0" name="Rectangle 35"/>
              <p:cNvSpPr>
                <a:spLocks noChangeArrowheads="1"/>
              </p:cNvSpPr>
              <p:nvPr/>
            </p:nvSpPr>
            <p:spPr bwMode="auto">
              <a:xfrm>
                <a:off x="1687" y="2102"/>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1" name="Text Box 36"/>
              <p:cNvSpPr txBox="1">
                <a:spLocks noChangeArrowheads="1"/>
              </p:cNvSpPr>
              <p:nvPr/>
            </p:nvSpPr>
            <p:spPr bwMode="auto">
              <a:xfrm>
                <a:off x="1648" y="2011"/>
                <a:ext cx="22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40" name="Line 37"/>
            <p:cNvSpPr>
              <a:spLocks noChangeShapeType="1"/>
            </p:cNvSpPr>
            <p:nvPr/>
          </p:nvSpPr>
          <p:spPr bwMode="auto">
            <a:xfrm>
              <a:off x="738" y="2156"/>
              <a:ext cx="6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 name="Line 38"/>
            <p:cNvSpPr>
              <a:spLocks noChangeShapeType="1"/>
            </p:cNvSpPr>
            <p:nvPr/>
          </p:nvSpPr>
          <p:spPr bwMode="auto">
            <a:xfrm>
              <a:off x="1440" y="1082"/>
              <a:ext cx="0" cy="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 name="Line 39"/>
            <p:cNvSpPr>
              <a:spLocks noChangeShapeType="1"/>
            </p:cNvSpPr>
            <p:nvPr/>
          </p:nvSpPr>
          <p:spPr bwMode="auto">
            <a:xfrm flipH="1">
              <a:off x="614" y="1021"/>
              <a:ext cx="674"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 name="Text Box 40"/>
            <p:cNvSpPr txBox="1">
              <a:spLocks noChangeArrowheads="1"/>
            </p:cNvSpPr>
            <p:nvPr/>
          </p:nvSpPr>
          <p:spPr bwMode="auto">
            <a:xfrm>
              <a:off x="772" y="1368"/>
              <a:ext cx="2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 name="Line 41"/>
            <p:cNvSpPr>
              <a:spLocks noChangeShapeType="1"/>
            </p:cNvSpPr>
            <p:nvPr/>
          </p:nvSpPr>
          <p:spPr bwMode="auto">
            <a:xfrm>
              <a:off x="1447" y="2206"/>
              <a:ext cx="9" cy="7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 name="Text Box 42"/>
            <p:cNvSpPr txBox="1">
              <a:spLocks noChangeArrowheads="1"/>
            </p:cNvSpPr>
            <p:nvPr/>
          </p:nvSpPr>
          <p:spPr bwMode="auto">
            <a:xfrm>
              <a:off x="1454" y="2407"/>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 name="Freeform 43"/>
            <p:cNvSpPr>
              <a:spLocks/>
            </p:cNvSpPr>
            <p:nvPr/>
          </p:nvSpPr>
          <p:spPr bwMode="auto">
            <a:xfrm>
              <a:off x="604" y="2227"/>
              <a:ext cx="857" cy="1152"/>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Lst>
              <a:ahLst/>
              <a:cxnLst>
                <a:cxn ang="T6">
                  <a:pos x="T0" y="T1"/>
                </a:cxn>
                <a:cxn ang="T7">
                  <a:pos x="T2" y="T3"/>
                </a:cxn>
                <a:cxn ang="T8">
                  <a:pos x="T4" y="T5"/>
                </a:cxn>
              </a:cxnLst>
              <a:rect l="T9" t="T10" r="T11" b="T12"/>
              <a:pathLst>
                <a:path w="857" h="1152">
                  <a:moveTo>
                    <a:pt x="0" y="0"/>
                  </a:moveTo>
                  <a:cubicBezTo>
                    <a:pt x="95" y="191"/>
                    <a:pt x="365" y="1152"/>
                    <a:pt x="562" y="1152"/>
                  </a:cubicBezTo>
                  <a:cubicBezTo>
                    <a:pt x="759" y="1152"/>
                    <a:pt x="796" y="851"/>
                    <a:pt x="857" y="77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7" name="Text Box 44"/>
            <p:cNvSpPr txBox="1">
              <a:spLocks noChangeArrowheads="1"/>
            </p:cNvSpPr>
            <p:nvPr/>
          </p:nvSpPr>
          <p:spPr bwMode="auto">
            <a:xfrm>
              <a:off x="768" y="2582"/>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8" name="Line 45"/>
            <p:cNvSpPr>
              <a:spLocks noChangeShapeType="1"/>
            </p:cNvSpPr>
            <p:nvPr/>
          </p:nvSpPr>
          <p:spPr bwMode="auto">
            <a:xfrm flipH="1">
              <a:off x="1450" y="2158"/>
              <a:ext cx="998"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9" name="Text Box 46"/>
            <p:cNvSpPr txBox="1">
              <a:spLocks noChangeArrowheads="1"/>
            </p:cNvSpPr>
            <p:nvPr/>
          </p:nvSpPr>
          <p:spPr bwMode="auto">
            <a:xfrm>
              <a:off x="1896" y="2569"/>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4</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0" name="Freeform 47"/>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1" name="Group 48"/>
            <p:cNvGrpSpPr>
              <a:grpSpLocks/>
            </p:cNvGrpSpPr>
            <p:nvPr/>
          </p:nvGrpSpPr>
          <p:grpSpPr bwMode="auto">
            <a:xfrm>
              <a:off x="2332" y="2021"/>
              <a:ext cx="316" cy="266"/>
              <a:chOff x="1613" y="2011"/>
              <a:chExt cx="316" cy="266"/>
            </a:xfrm>
          </p:grpSpPr>
          <p:sp>
            <p:nvSpPr>
              <p:cNvPr id="168" name="Oval 49"/>
              <p:cNvSpPr>
                <a:spLocks noChangeArrowheads="1"/>
              </p:cNvSpPr>
              <p:nvPr/>
            </p:nvSpPr>
            <p:spPr bwMode="auto">
              <a:xfrm>
                <a:off x="1616" y="2136"/>
                <a:ext cx="313" cy="82"/>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9" name="Line 50"/>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 name="Line 51"/>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1" name="Rectangle 52"/>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 name="Oval 53"/>
              <p:cNvSpPr>
                <a:spLocks noChangeArrowheads="1"/>
              </p:cNvSpPr>
              <p:nvPr/>
            </p:nvSpPr>
            <p:spPr bwMode="auto">
              <a:xfrm>
                <a:off x="1613" y="2070"/>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 name="Rectangle 54"/>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 name="Text Box 55"/>
              <p:cNvSpPr txBox="1">
                <a:spLocks noChangeArrowheads="1"/>
              </p:cNvSpPr>
              <p:nvPr/>
            </p:nvSpPr>
            <p:spPr bwMode="auto">
              <a:xfrm>
                <a:off x="1652" y="2011"/>
                <a:ext cx="21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2" name="Text Box 56"/>
            <p:cNvSpPr txBox="1">
              <a:spLocks noChangeArrowheads="1"/>
            </p:cNvSpPr>
            <p:nvPr/>
          </p:nvSpPr>
          <p:spPr bwMode="auto">
            <a:xfrm>
              <a:off x="1814" y="1721"/>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8</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53" name="Group 57"/>
            <p:cNvGrpSpPr>
              <a:grpSpLocks/>
            </p:cNvGrpSpPr>
            <p:nvPr/>
          </p:nvGrpSpPr>
          <p:grpSpPr bwMode="auto">
            <a:xfrm>
              <a:off x="3009" y="2002"/>
              <a:ext cx="316" cy="266"/>
              <a:chOff x="1613" y="2011"/>
              <a:chExt cx="316" cy="266"/>
            </a:xfrm>
          </p:grpSpPr>
          <p:sp>
            <p:nvSpPr>
              <p:cNvPr id="161" name="Oval 58"/>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2" name="Line 59"/>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3" name="Line 60"/>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 name="Rectangle 61"/>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5" name="Oval 62"/>
              <p:cNvSpPr>
                <a:spLocks noChangeArrowheads="1"/>
              </p:cNvSpPr>
              <p:nvPr/>
            </p:nvSpPr>
            <p:spPr bwMode="auto">
              <a:xfrm>
                <a:off x="1611" y="2072"/>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 name="Rectangle 63"/>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7" name="Text Box 64"/>
              <p:cNvSpPr txBox="1">
                <a:spLocks noChangeArrowheads="1"/>
              </p:cNvSpPr>
              <p:nvPr/>
            </p:nvSpPr>
            <p:spPr bwMode="auto">
              <a:xfrm>
                <a:off x="1653" y="2011"/>
                <a:ext cx="215"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z</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54" name="Line 65"/>
            <p:cNvSpPr>
              <a:spLocks noChangeShapeType="1"/>
            </p:cNvSpPr>
            <p:nvPr/>
          </p:nvSpPr>
          <p:spPr bwMode="auto">
            <a:xfrm>
              <a:off x="2640" y="2149"/>
              <a:ext cx="3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 name="Text Box 66"/>
            <p:cNvSpPr txBox="1">
              <a:spLocks noChangeArrowheads="1"/>
            </p:cNvSpPr>
            <p:nvPr/>
          </p:nvSpPr>
          <p:spPr bwMode="auto">
            <a:xfrm>
              <a:off x="2706" y="2149"/>
              <a:ext cx="21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 name="Line 67"/>
            <p:cNvSpPr>
              <a:spLocks noChangeShapeType="1"/>
            </p:cNvSpPr>
            <p:nvPr/>
          </p:nvSpPr>
          <p:spPr bwMode="auto">
            <a:xfrm>
              <a:off x="1503" y="990"/>
              <a:ext cx="965" cy="1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 name="Text Box 68"/>
            <p:cNvSpPr txBox="1">
              <a:spLocks noChangeArrowheads="1"/>
            </p:cNvSpPr>
            <p:nvPr/>
          </p:nvSpPr>
          <p:spPr bwMode="auto">
            <a:xfrm>
              <a:off x="1919" y="1343"/>
              <a:ext cx="216"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 name="Freeform 69"/>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rgbClr val="00CC99"/>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 name="Freeform 70"/>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 name="Text Box 71"/>
            <p:cNvSpPr txBox="1">
              <a:spLocks noChangeArrowheads="1"/>
            </p:cNvSpPr>
            <p:nvPr/>
          </p:nvSpPr>
          <p:spPr bwMode="auto">
            <a:xfrm>
              <a:off x="2680" y="1008"/>
              <a:ext cx="21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9</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203" name="Text Box 73"/>
          <p:cNvSpPr txBox="1">
            <a:spLocks noChangeArrowheads="1"/>
          </p:cNvSpPr>
          <p:nvPr/>
        </p:nvSpPr>
        <p:spPr bwMode="auto">
          <a:xfrm>
            <a:off x="474663" y="1277938"/>
            <a:ext cx="7064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Step</a:t>
            </a:r>
          </a:p>
          <a:p>
            <a:pPr algn="r" eaLnBrk="0" fontAlgn="base" hangingPunct="0">
              <a:lnSpc>
                <a:spcPct val="100000"/>
              </a:lnSpc>
              <a:spcBef>
                <a:spcPct val="0"/>
              </a:spcBef>
              <a:spcAft>
                <a:spcPct val="0"/>
              </a:spcAft>
              <a:buClrTx/>
              <a:buSzTx/>
              <a:buFontTx/>
              <a:buNone/>
            </a:pPr>
            <a:endParaRPr lang="en-US" altLang="en-US" sz="2000" smtClean="0">
              <a:solidFill>
                <a:srgbClr val="000000"/>
              </a:solidFill>
              <a:latin typeface="Arial" charset="0"/>
            </a:endParaRPr>
          </a:p>
        </p:txBody>
      </p:sp>
      <p:sp>
        <p:nvSpPr>
          <p:cNvPr id="204" name="Text Box 74"/>
          <p:cNvSpPr txBox="1">
            <a:spLocks noChangeArrowheads="1"/>
          </p:cNvSpPr>
          <p:nvPr/>
        </p:nvSpPr>
        <p:spPr bwMode="auto">
          <a:xfrm>
            <a:off x="1458913" y="1284288"/>
            <a:ext cx="4175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N'</a:t>
            </a:r>
          </a:p>
        </p:txBody>
      </p:sp>
      <p:sp>
        <p:nvSpPr>
          <p:cNvPr id="205" name="Text Box 75"/>
          <p:cNvSpPr txBox="1">
            <a:spLocks noChangeArrowheads="1"/>
          </p:cNvSpPr>
          <p:nvPr/>
        </p:nvSpPr>
        <p:spPr bwMode="auto">
          <a:xfrm>
            <a:off x="2043113" y="1009650"/>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a:t>
            </a:r>
            <a:r>
              <a:rPr lang="en-US" altLang="en-US" sz="2000" b="1" smtClean="0">
                <a:solidFill>
                  <a:srgbClr val="FF0000"/>
                </a:solidFill>
                <a:latin typeface="Arial" charset="0"/>
              </a:rPr>
              <a:t>v</a:t>
            </a:r>
            <a:r>
              <a:rPr lang="en-US" altLang="en-US" sz="2000" smtClean="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p(v)</a:t>
            </a:r>
          </a:p>
        </p:txBody>
      </p:sp>
      <p:sp>
        <p:nvSpPr>
          <p:cNvPr id="206" name="Text Box 76"/>
          <p:cNvSpPr txBox="1">
            <a:spLocks noChangeArrowheads="1"/>
          </p:cNvSpPr>
          <p:nvPr/>
        </p:nvSpPr>
        <p:spPr bwMode="auto">
          <a:xfrm>
            <a:off x="511175" y="16176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a:t>
            </a:r>
          </a:p>
        </p:txBody>
      </p:sp>
      <p:sp>
        <p:nvSpPr>
          <p:cNvPr id="207" name="Text Box 77"/>
          <p:cNvSpPr txBox="1">
            <a:spLocks noChangeArrowheads="1"/>
          </p:cNvSpPr>
          <p:nvPr/>
        </p:nvSpPr>
        <p:spPr bwMode="auto">
          <a:xfrm>
            <a:off x="515938" y="19145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1</a:t>
            </a:r>
          </a:p>
        </p:txBody>
      </p:sp>
      <p:sp>
        <p:nvSpPr>
          <p:cNvPr id="208" name="Text Box 78"/>
          <p:cNvSpPr txBox="1">
            <a:spLocks noChangeArrowheads="1"/>
          </p:cNvSpPr>
          <p:nvPr/>
        </p:nvSpPr>
        <p:spPr bwMode="auto">
          <a:xfrm>
            <a:off x="517525" y="22225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a:t>
            </a:r>
          </a:p>
        </p:txBody>
      </p:sp>
      <p:sp>
        <p:nvSpPr>
          <p:cNvPr id="209" name="Text Box 79"/>
          <p:cNvSpPr txBox="1">
            <a:spLocks noChangeArrowheads="1"/>
          </p:cNvSpPr>
          <p:nvPr/>
        </p:nvSpPr>
        <p:spPr bwMode="auto">
          <a:xfrm>
            <a:off x="511175" y="25241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a:t>
            </a:r>
          </a:p>
        </p:txBody>
      </p:sp>
      <p:sp>
        <p:nvSpPr>
          <p:cNvPr id="210" name="Text Box 80"/>
          <p:cNvSpPr txBox="1">
            <a:spLocks noChangeArrowheads="1"/>
          </p:cNvSpPr>
          <p:nvPr/>
        </p:nvSpPr>
        <p:spPr bwMode="auto">
          <a:xfrm>
            <a:off x="509588" y="2827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4</a:t>
            </a:r>
          </a:p>
        </p:txBody>
      </p:sp>
      <p:sp>
        <p:nvSpPr>
          <p:cNvPr id="211" name="Text Box 81"/>
          <p:cNvSpPr txBox="1">
            <a:spLocks noChangeArrowheads="1"/>
          </p:cNvSpPr>
          <p:nvPr/>
        </p:nvSpPr>
        <p:spPr bwMode="auto">
          <a:xfrm>
            <a:off x="514350" y="3132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5</a:t>
            </a:r>
          </a:p>
        </p:txBody>
      </p:sp>
      <p:sp>
        <p:nvSpPr>
          <p:cNvPr id="212" name="Text Box 82"/>
          <p:cNvSpPr txBox="1">
            <a:spLocks noChangeArrowheads="1"/>
          </p:cNvSpPr>
          <p:nvPr/>
        </p:nvSpPr>
        <p:spPr bwMode="auto">
          <a:xfrm>
            <a:off x="2630488" y="1017588"/>
            <a:ext cx="73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a:t>
            </a:r>
            <a:r>
              <a:rPr lang="en-US" altLang="en-US" sz="2000" b="1" smtClean="0">
                <a:solidFill>
                  <a:srgbClr val="FF0000"/>
                </a:solidFill>
                <a:latin typeface="Arial" charset="0"/>
              </a:rPr>
              <a:t>w</a:t>
            </a:r>
            <a:r>
              <a:rPr lang="en-US" altLang="en-US" sz="2000" smtClean="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p(w)</a:t>
            </a:r>
          </a:p>
        </p:txBody>
      </p:sp>
      <p:sp>
        <p:nvSpPr>
          <p:cNvPr id="213" name="Text Box 83"/>
          <p:cNvSpPr txBox="1">
            <a:spLocks noChangeArrowheads="1"/>
          </p:cNvSpPr>
          <p:nvPr/>
        </p:nvSpPr>
        <p:spPr bwMode="auto">
          <a:xfrm>
            <a:off x="3306763" y="1017588"/>
            <a:ext cx="677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a:t>
            </a:r>
            <a:r>
              <a:rPr lang="en-US" altLang="en-US" sz="2000" b="1" smtClean="0">
                <a:solidFill>
                  <a:srgbClr val="FF0000"/>
                </a:solidFill>
                <a:latin typeface="Arial" charset="0"/>
              </a:rPr>
              <a:t>x</a:t>
            </a:r>
            <a:r>
              <a:rPr lang="en-US" altLang="en-US" sz="2000" smtClean="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p(x)</a:t>
            </a:r>
          </a:p>
        </p:txBody>
      </p:sp>
      <p:sp>
        <p:nvSpPr>
          <p:cNvPr id="214" name="Text Box 84"/>
          <p:cNvSpPr txBox="1">
            <a:spLocks noChangeArrowheads="1"/>
          </p:cNvSpPr>
          <p:nvPr/>
        </p:nvSpPr>
        <p:spPr bwMode="auto">
          <a:xfrm>
            <a:off x="3946525" y="1017588"/>
            <a:ext cx="677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a:t>
            </a:r>
            <a:r>
              <a:rPr lang="en-US" altLang="en-US" sz="2000" b="1" smtClean="0">
                <a:solidFill>
                  <a:srgbClr val="FF0000"/>
                </a:solidFill>
                <a:latin typeface="Arial" charset="0"/>
              </a:rPr>
              <a:t>y</a:t>
            </a:r>
            <a:r>
              <a:rPr lang="en-US" altLang="en-US" sz="2000" smtClean="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p(y)</a:t>
            </a:r>
          </a:p>
        </p:txBody>
      </p:sp>
      <p:sp>
        <p:nvSpPr>
          <p:cNvPr id="215" name="Text Box 85"/>
          <p:cNvSpPr txBox="1">
            <a:spLocks noChangeArrowheads="1"/>
          </p:cNvSpPr>
          <p:nvPr/>
        </p:nvSpPr>
        <p:spPr bwMode="auto">
          <a:xfrm>
            <a:off x="4578350" y="1022350"/>
            <a:ext cx="6635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a:t>
            </a:r>
            <a:r>
              <a:rPr lang="en-US" altLang="en-US" sz="2000" b="1" smtClean="0">
                <a:solidFill>
                  <a:srgbClr val="FF0000"/>
                </a:solidFill>
                <a:latin typeface="Arial" charset="0"/>
              </a:rPr>
              <a:t>z</a:t>
            </a:r>
            <a:r>
              <a:rPr lang="en-US" altLang="en-US" sz="2000" smtClean="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p(z)</a:t>
            </a:r>
          </a:p>
        </p:txBody>
      </p:sp>
      <p:sp>
        <p:nvSpPr>
          <p:cNvPr id="216" name="Line 86"/>
          <p:cNvSpPr>
            <a:spLocks noChangeShapeType="1"/>
          </p:cNvSpPr>
          <p:nvPr/>
        </p:nvSpPr>
        <p:spPr bwMode="auto">
          <a:xfrm>
            <a:off x="600075" y="1638300"/>
            <a:ext cx="462915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7" name="Line 87"/>
          <p:cNvSpPr>
            <a:spLocks noChangeShapeType="1"/>
          </p:cNvSpPr>
          <p:nvPr/>
        </p:nvSpPr>
        <p:spPr bwMode="auto">
          <a:xfrm>
            <a:off x="581025" y="19526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18" name="Text Box 88"/>
          <p:cNvSpPr txBox="1">
            <a:spLocks noChangeArrowheads="1"/>
          </p:cNvSpPr>
          <p:nvPr/>
        </p:nvSpPr>
        <p:spPr bwMode="auto">
          <a:xfrm>
            <a:off x="1492250" y="16081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a:t>
            </a:r>
          </a:p>
        </p:txBody>
      </p:sp>
      <p:sp>
        <p:nvSpPr>
          <p:cNvPr id="219" name="Line 89"/>
          <p:cNvSpPr>
            <a:spLocks noChangeShapeType="1"/>
          </p:cNvSpPr>
          <p:nvPr/>
        </p:nvSpPr>
        <p:spPr bwMode="auto">
          <a:xfrm>
            <a:off x="581025" y="22479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0" name="Line 90"/>
          <p:cNvSpPr>
            <a:spLocks noChangeShapeType="1"/>
          </p:cNvSpPr>
          <p:nvPr/>
        </p:nvSpPr>
        <p:spPr bwMode="auto">
          <a:xfrm>
            <a:off x="581025" y="25622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1" name="Line 91"/>
          <p:cNvSpPr>
            <a:spLocks noChangeShapeType="1"/>
          </p:cNvSpPr>
          <p:nvPr/>
        </p:nvSpPr>
        <p:spPr bwMode="auto">
          <a:xfrm>
            <a:off x="565150" y="2865438"/>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2" name="Line 92"/>
          <p:cNvSpPr>
            <a:spLocks noChangeShapeType="1"/>
          </p:cNvSpPr>
          <p:nvPr/>
        </p:nvSpPr>
        <p:spPr bwMode="auto">
          <a:xfrm>
            <a:off x="576263" y="3171825"/>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23" name="Line 93"/>
          <p:cNvSpPr>
            <a:spLocks noChangeShapeType="1"/>
          </p:cNvSpPr>
          <p:nvPr/>
        </p:nvSpPr>
        <p:spPr bwMode="auto">
          <a:xfrm>
            <a:off x="581025" y="3467100"/>
            <a:ext cx="462915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grpSp>
        <p:nvGrpSpPr>
          <p:cNvPr id="224" name="Group 94"/>
          <p:cNvGrpSpPr>
            <a:grpSpLocks/>
          </p:cNvGrpSpPr>
          <p:nvPr/>
        </p:nvGrpSpPr>
        <p:grpSpPr bwMode="auto">
          <a:xfrm>
            <a:off x="2190750" y="1609725"/>
            <a:ext cx="3084513" cy="371475"/>
            <a:chOff x="1380" y="1014"/>
            <a:chExt cx="1943" cy="234"/>
          </a:xfrm>
        </p:grpSpPr>
        <p:sp>
          <p:nvSpPr>
            <p:cNvPr id="225" name="Text Box 95"/>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Comic Sans MS" charset="0"/>
                </a:rPr>
                <a:t>∞ </a:t>
              </a:r>
              <a:endParaRPr lang="en-US" altLang="en-US" sz="2000" smtClean="0">
                <a:solidFill>
                  <a:srgbClr val="000000"/>
                </a:solidFill>
                <a:latin typeface="Arial" charset="0"/>
              </a:endParaRPr>
            </a:p>
          </p:txBody>
        </p:sp>
        <p:sp>
          <p:nvSpPr>
            <p:cNvPr id="226" name="Text Box 96"/>
            <p:cNvSpPr txBox="1">
              <a:spLocks noChangeArrowheads="1"/>
            </p:cNvSpPr>
            <p:nvPr/>
          </p:nvSpPr>
          <p:spPr bwMode="auto">
            <a:xfrm>
              <a:off x="2647"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Comic Sans MS" charset="0"/>
                </a:rPr>
                <a:t>∞ </a:t>
              </a:r>
              <a:endParaRPr lang="en-US" altLang="en-US" sz="2000" smtClean="0">
                <a:solidFill>
                  <a:srgbClr val="000000"/>
                </a:solidFill>
                <a:latin typeface="Arial" charset="0"/>
              </a:endParaRPr>
            </a:p>
          </p:txBody>
        </p:sp>
        <p:sp>
          <p:nvSpPr>
            <p:cNvPr id="227" name="Text Box 97"/>
            <p:cNvSpPr txBox="1">
              <a:spLocks noChangeArrowheads="1"/>
            </p:cNvSpPr>
            <p:nvPr/>
          </p:nvSpPr>
          <p:spPr bwMode="auto">
            <a:xfrm>
              <a:off x="1380" y="1017"/>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7,u</a:t>
              </a:r>
            </a:p>
          </p:txBody>
        </p:sp>
        <p:sp>
          <p:nvSpPr>
            <p:cNvPr id="228" name="Text Box 98"/>
            <p:cNvSpPr txBox="1">
              <a:spLocks noChangeArrowheads="1"/>
            </p:cNvSpPr>
            <p:nvPr/>
          </p:nvSpPr>
          <p:spPr bwMode="auto">
            <a:xfrm>
              <a:off x="1787" y="1015"/>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3,u</a:t>
              </a:r>
            </a:p>
          </p:txBody>
        </p:sp>
        <p:sp>
          <p:nvSpPr>
            <p:cNvPr id="229" name="Text Box 99"/>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5,u</a:t>
              </a:r>
            </a:p>
          </p:txBody>
        </p:sp>
      </p:grpSp>
      <p:sp>
        <p:nvSpPr>
          <p:cNvPr id="230" name="Text Box 100"/>
          <p:cNvSpPr txBox="1">
            <a:spLocks noChangeArrowheads="1"/>
          </p:cNvSpPr>
          <p:nvPr/>
        </p:nvSpPr>
        <p:spPr bwMode="auto">
          <a:xfrm>
            <a:off x="1346200" y="1905000"/>
            <a:ext cx="476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uw</a:t>
            </a:r>
          </a:p>
        </p:txBody>
      </p:sp>
      <p:grpSp>
        <p:nvGrpSpPr>
          <p:cNvPr id="231" name="Group 101"/>
          <p:cNvGrpSpPr>
            <a:grpSpLocks/>
          </p:cNvGrpSpPr>
          <p:nvPr/>
        </p:nvGrpSpPr>
        <p:grpSpPr bwMode="auto">
          <a:xfrm>
            <a:off x="2163763" y="1916113"/>
            <a:ext cx="3122612" cy="371475"/>
            <a:chOff x="1356" y="1014"/>
            <a:chExt cx="1967" cy="234"/>
          </a:xfrm>
        </p:grpSpPr>
        <p:sp>
          <p:nvSpPr>
            <p:cNvPr id="232" name="Text Box 102"/>
            <p:cNvSpPr txBox="1">
              <a:spLocks noChangeArrowheads="1"/>
            </p:cNvSpPr>
            <p:nvPr/>
          </p:nvSpPr>
          <p:spPr bwMode="auto">
            <a:xfrm>
              <a:off x="3043" y="1014"/>
              <a:ext cx="2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Comic Sans MS" charset="0"/>
                </a:rPr>
                <a:t>∞ </a:t>
              </a:r>
              <a:endParaRPr lang="en-US" altLang="en-US" sz="2000" smtClean="0">
                <a:solidFill>
                  <a:srgbClr val="000000"/>
                </a:solidFill>
                <a:latin typeface="Arial" charset="0"/>
              </a:endParaRPr>
            </a:p>
          </p:txBody>
        </p:sp>
        <p:sp>
          <p:nvSpPr>
            <p:cNvPr id="233" name="Text Box 103"/>
            <p:cNvSpPr txBox="1">
              <a:spLocks noChangeArrowheads="1"/>
            </p:cNvSpPr>
            <p:nvPr/>
          </p:nvSpPr>
          <p:spPr bwMode="auto">
            <a:xfrm>
              <a:off x="2482" y="1014"/>
              <a:ext cx="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11</a:t>
              </a:r>
              <a:r>
                <a:rPr lang="en-US" altLang="en-US" sz="1800" smtClean="0">
                  <a:solidFill>
                    <a:srgbClr val="000000"/>
                  </a:solidFill>
                  <a:latin typeface="Arial" charset="0"/>
                </a:rPr>
                <a:t>,w</a:t>
              </a:r>
              <a:r>
                <a:rPr lang="en-US" altLang="en-US" sz="1800" smtClean="0">
                  <a:solidFill>
                    <a:srgbClr val="000000"/>
                  </a:solidFill>
                  <a:latin typeface="Comic Sans MS" charset="0"/>
                </a:rPr>
                <a:t> </a:t>
              </a:r>
              <a:endParaRPr lang="en-US" altLang="en-US" sz="2000" smtClean="0">
                <a:solidFill>
                  <a:srgbClr val="000000"/>
                </a:solidFill>
                <a:latin typeface="Arial" charset="0"/>
              </a:endParaRPr>
            </a:p>
          </p:txBody>
        </p:sp>
        <p:sp>
          <p:nvSpPr>
            <p:cNvPr id="234" name="Text Box 104"/>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6,w</a:t>
              </a:r>
            </a:p>
          </p:txBody>
        </p:sp>
        <p:sp>
          <p:nvSpPr>
            <p:cNvPr id="235" name="Text Box 105"/>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36" name="Text Box 106"/>
            <p:cNvSpPr txBox="1">
              <a:spLocks noChangeArrowheads="1"/>
            </p:cNvSpPr>
            <p:nvPr/>
          </p:nvSpPr>
          <p:spPr bwMode="auto">
            <a:xfrm>
              <a:off x="2190" y="1016"/>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5,u</a:t>
              </a:r>
            </a:p>
          </p:txBody>
        </p:sp>
      </p:grpSp>
      <p:grpSp>
        <p:nvGrpSpPr>
          <p:cNvPr id="237" name="Group 107"/>
          <p:cNvGrpSpPr>
            <a:grpSpLocks/>
          </p:cNvGrpSpPr>
          <p:nvPr/>
        </p:nvGrpSpPr>
        <p:grpSpPr bwMode="auto">
          <a:xfrm>
            <a:off x="2162175" y="2214563"/>
            <a:ext cx="3122613" cy="376237"/>
            <a:chOff x="1356" y="1011"/>
            <a:chExt cx="1967" cy="237"/>
          </a:xfrm>
        </p:grpSpPr>
        <p:sp>
          <p:nvSpPr>
            <p:cNvPr id="238" name="Text Box 108"/>
            <p:cNvSpPr txBox="1">
              <a:spLocks noChangeArrowheads="1"/>
            </p:cNvSpPr>
            <p:nvPr/>
          </p:nvSpPr>
          <p:spPr bwMode="auto">
            <a:xfrm>
              <a:off x="2913" y="1011"/>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14</a:t>
              </a:r>
              <a:r>
                <a:rPr lang="en-US" altLang="en-US" sz="1800" smtClean="0">
                  <a:solidFill>
                    <a:srgbClr val="000000"/>
                  </a:solidFill>
                  <a:latin typeface="Arial" charset="0"/>
                </a:rPr>
                <a:t>,x </a:t>
              </a:r>
            </a:p>
          </p:txBody>
        </p:sp>
        <p:sp>
          <p:nvSpPr>
            <p:cNvPr id="239" name="Text Box 109"/>
            <p:cNvSpPr txBox="1">
              <a:spLocks noChangeArrowheads="1"/>
            </p:cNvSpPr>
            <p:nvPr/>
          </p:nvSpPr>
          <p:spPr bwMode="auto">
            <a:xfrm>
              <a:off x="2489" y="1011"/>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11,</a:t>
              </a:r>
              <a:r>
                <a:rPr lang="en-US" altLang="en-US" sz="1800" smtClean="0">
                  <a:solidFill>
                    <a:srgbClr val="000000"/>
                  </a:solidFill>
                  <a:latin typeface="Arial" charset="0"/>
                </a:rPr>
                <a:t>w </a:t>
              </a:r>
              <a:endParaRPr lang="en-US" altLang="en-US" sz="2000" smtClean="0">
                <a:solidFill>
                  <a:srgbClr val="000000"/>
                </a:solidFill>
                <a:latin typeface="Arial" charset="0"/>
              </a:endParaRPr>
            </a:p>
          </p:txBody>
        </p:sp>
        <p:sp>
          <p:nvSpPr>
            <p:cNvPr id="240" name="Text Box 110"/>
            <p:cNvSpPr txBox="1">
              <a:spLocks noChangeArrowheads="1"/>
            </p:cNvSpPr>
            <p:nvPr/>
          </p:nvSpPr>
          <p:spPr bwMode="auto">
            <a:xfrm>
              <a:off x="1356" y="1017"/>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6,w</a:t>
              </a:r>
            </a:p>
          </p:txBody>
        </p:sp>
        <p:sp>
          <p:nvSpPr>
            <p:cNvPr id="241" name="Text Box 111"/>
            <p:cNvSpPr txBox="1">
              <a:spLocks noChangeArrowheads="1"/>
            </p:cNvSpPr>
            <p:nvPr/>
          </p:nvSpPr>
          <p:spPr bwMode="auto">
            <a:xfrm>
              <a:off x="1987" y="101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42" name="Text Box 112"/>
            <p:cNvSpPr txBox="1">
              <a:spLocks noChangeArrowheads="1"/>
            </p:cNvSpPr>
            <p:nvPr/>
          </p:nvSpPr>
          <p:spPr bwMode="auto">
            <a:xfrm>
              <a:off x="2390" y="1016"/>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grpSp>
      <p:sp>
        <p:nvSpPr>
          <p:cNvPr id="243" name="Oval 113"/>
          <p:cNvSpPr>
            <a:spLocks noChangeArrowheads="1"/>
          </p:cNvSpPr>
          <p:nvPr/>
        </p:nvSpPr>
        <p:spPr bwMode="auto">
          <a:xfrm>
            <a:off x="2828925" y="1666875"/>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smtClean="0">
              <a:solidFill>
                <a:srgbClr val="000000"/>
              </a:solidFill>
              <a:latin typeface="Comic Sans MS" charset="0"/>
            </a:endParaRPr>
          </a:p>
        </p:txBody>
      </p:sp>
      <p:sp>
        <p:nvSpPr>
          <p:cNvPr id="244" name="Oval 114"/>
          <p:cNvSpPr>
            <a:spLocks noChangeArrowheads="1"/>
          </p:cNvSpPr>
          <p:nvPr/>
        </p:nvSpPr>
        <p:spPr bwMode="auto">
          <a:xfrm>
            <a:off x="3482975" y="1952625"/>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smtClean="0">
              <a:solidFill>
                <a:srgbClr val="000000"/>
              </a:solidFill>
              <a:latin typeface="Comic Sans MS" charset="0"/>
            </a:endParaRPr>
          </a:p>
        </p:txBody>
      </p:sp>
      <p:sp>
        <p:nvSpPr>
          <p:cNvPr id="245" name="Text Box 115"/>
          <p:cNvSpPr txBox="1">
            <a:spLocks noChangeArrowheads="1"/>
          </p:cNvSpPr>
          <p:nvPr/>
        </p:nvSpPr>
        <p:spPr bwMode="auto">
          <a:xfrm>
            <a:off x="1239838" y="2214563"/>
            <a:ext cx="59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uwx</a:t>
            </a:r>
          </a:p>
        </p:txBody>
      </p:sp>
      <p:sp>
        <p:nvSpPr>
          <p:cNvPr id="246" name="Oval 116"/>
          <p:cNvSpPr>
            <a:spLocks noChangeArrowheads="1"/>
          </p:cNvSpPr>
          <p:nvPr/>
        </p:nvSpPr>
        <p:spPr bwMode="auto">
          <a:xfrm>
            <a:off x="2174875" y="2271713"/>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smtClean="0">
              <a:solidFill>
                <a:srgbClr val="000000"/>
              </a:solidFill>
              <a:latin typeface="Comic Sans MS" charset="0"/>
            </a:endParaRPr>
          </a:p>
        </p:txBody>
      </p:sp>
      <p:sp>
        <p:nvSpPr>
          <p:cNvPr id="247" name="Text Box 117"/>
          <p:cNvSpPr txBox="1">
            <a:spLocks noChangeArrowheads="1"/>
          </p:cNvSpPr>
          <p:nvPr/>
        </p:nvSpPr>
        <p:spPr bwMode="auto">
          <a:xfrm>
            <a:off x="1144588" y="2500313"/>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uwxv</a:t>
            </a:r>
          </a:p>
        </p:txBody>
      </p:sp>
      <p:grpSp>
        <p:nvGrpSpPr>
          <p:cNvPr id="248" name="Group 118"/>
          <p:cNvGrpSpPr>
            <a:grpSpLocks/>
          </p:cNvGrpSpPr>
          <p:nvPr/>
        </p:nvGrpSpPr>
        <p:grpSpPr bwMode="auto">
          <a:xfrm>
            <a:off x="4008438" y="2511425"/>
            <a:ext cx="1273175" cy="366713"/>
            <a:chOff x="1492" y="2777"/>
            <a:chExt cx="802" cy="231"/>
          </a:xfrm>
        </p:grpSpPr>
        <p:sp>
          <p:nvSpPr>
            <p:cNvPr id="249" name="Text Box 119"/>
            <p:cNvSpPr txBox="1">
              <a:spLocks noChangeArrowheads="1"/>
            </p:cNvSpPr>
            <p:nvPr/>
          </p:nvSpPr>
          <p:spPr bwMode="auto">
            <a:xfrm>
              <a:off x="1884" y="2777"/>
              <a:ext cx="4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14</a:t>
              </a:r>
              <a:r>
                <a:rPr lang="en-US" altLang="en-US" sz="1800" smtClean="0">
                  <a:solidFill>
                    <a:srgbClr val="000000"/>
                  </a:solidFill>
                  <a:latin typeface="Arial" charset="0"/>
                </a:rPr>
                <a:t>,x </a:t>
              </a:r>
            </a:p>
          </p:txBody>
        </p:sp>
        <p:sp>
          <p:nvSpPr>
            <p:cNvPr id="250" name="Text Box 120"/>
            <p:cNvSpPr txBox="1">
              <a:spLocks noChangeArrowheads="1"/>
            </p:cNvSpPr>
            <p:nvPr/>
          </p:nvSpPr>
          <p:spPr bwMode="auto">
            <a:xfrm>
              <a:off x="1492" y="2777"/>
              <a:ext cx="40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10,</a:t>
              </a:r>
              <a:r>
                <a:rPr lang="en-US" altLang="en-US" sz="1800" smtClean="0">
                  <a:solidFill>
                    <a:srgbClr val="000000"/>
                  </a:solidFill>
                  <a:latin typeface="Arial" charset="0"/>
                </a:rPr>
                <a:t>v </a:t>
              </a:r>
              <a:endParaRPr lang="en-US" altLang="en-US" sz="2000" smtClean="0">
                <a:solidFill>
                  <a:srgbClr val="000000"/>
                </a:solidFill>
                <a:latin typeface="Arial" charset="0"/>
              </a:endParaRPr>
            </a:p>
          </p:txBody>
        </p:sp>
      </p:grpSp>
      <p:sp>
        <p:nvSpPr>
          <p:cNvPr id="251" name="Oval 121"/>
          <p:cNvSpPr>
            <a:spLocks noChangeArrowheads="1"/>
          </p:cNvSpPr>
          <p:nvPr/>
        </p:nvSpPr>
        <p:spPr bwMode="auto">
          <a:xfrm>
            <a:off x="4011613" y="2570163"/>
            <a:ext cx="528637"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smtClean="0">
              <a:solidFill>
                <a:srgbClr val="000000"/>
              </a:solidFill>
              <a:latin typeface="Comic Sans MS" charset="0"/>
            </a:endParaRPr>
          </a:p>
        </p:txBody>
      </p:sp>
      <p:sp>
        <p:nvSpPr>
          <p:cNvPr id="252" name="Text Box 122"/>
          <p:cNvSpPr txBox="1">
            <a:spLocks noChangeArrowheads="1"/>
          </p:cNvSpPr>
          <p:nvPr/>
        </p:nvSpPr>
        <p:spPr bwMode="auto">
          <a:xfrm>
            <a:off x="1060450" y="2819400"/>
            <a:ext cx="81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uwxvy</a:t>
            </a:r>
          </a:p>
        </p:txBody>
      </p:sp>
      <p:sp>
        <p:nvSpPr>
          <p:cNvPr id="253" name="Text Box 123"/>
          <p:cNvSpPr txBox="1">
            <a:spLocks noChangeArrowheads="1"/>
          </p:cNvSpPr>
          <p:nvPr/>
        </p:nvSpPr>
        <p:spPr bwMode="auto">
          <a:xfrm>
            <a:off x="4638675" y="2830513"/>
            <a:ext cx="65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smtClean="0">
                <a:solidFill>
                  <a:srgbClr val="000000"/>
                </a:solidFill>
                <a:latin typeface="Arial" charset="0"/>
              </a:rPr>
              <a:t>12</a:t>
            </a:r>
            <a:r>
              <a:rPr lang="en-US" altLang="en-US" sz="1800" smtClean="0">
                <a:solidFill>
                  <a:srgbClr val="000000"/>
                </a:solidFill>
                <a:latin typeface="Arial" charset="0"/>
              </a:rPr>
              <a:t>,y </a:t>
            </a:r>
          </a:p>
        </p:txBody>
      </p:sp>
      <p:sp>
        <p:nvSpPr>
          <p:cNvPr id="254" name="Oval 124"/>
          <p:cNvSpPr>
            <a:spLocks noChangeArrowheads="1"/>
          </p:cNvSpPr>
          <p:nvPr/>
        </p:nvSpPr>
        <p:spPr bwMode="auto">
          <a:xfrm>
            <a:off x="4676775" y="2887663"/>
            <a:ext cx="528638"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smtClean="0">
              <a:solidFill>
                <a:srgbClr val="000000"/>
              </a:solidFill>
              <a:latin typeface="Comic Sans MS" charset="0"/>
            </a:endParaRPr>
          </a:p>
        </p:txBody>
      </p:sp>
      <p:sp>
        <p:nvSpPr>
          <p:cNvPr id="256" name="Line 126"/>
          <p:cNvSpPr>
            <a:spLocks noChangeShapeType="1"/>
          </p:cNvSpPr>
          <p:nvPr/>
        </p:nvSpPr>
        <p:spPr bwMode="auto">
          <a:xfrm>
            <a:off x="8034337" y="4538663"/>
            <a:ext cx="5905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7" name="Line 127"/>
          <p:cNvSpPr>
            <a:spLocks noChangeShapeType="1"/>
          </p:cNvSpPr>
          <p:nvPr/>
        </p:nvSpPr>
        <p:spPr bwMode="auto">
          <a:xfrm flipV="1">
            <a:off x="6284912" y="4538663"/>
            <a:ext cx="1463675" cy="1204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8" name="Line 128"/>
          <p:cNvSpPr>
            <a:spLocks noChangeShapeType="1"/>
          </p:cNvSpPr>
          <p:nvPr/>
        </p:nvSpPr>
        <p:spPr bwMode="auto">
          <a:xfrm>
            <a:off x="6275387" y="4652963"/>
            <a:ext cx="9525" cy="1047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59" name="Line 129"/>
          <p:cNvSpPr>
            <a:spLocks noChangeShapeType="1"/>
          </p:cNvSpPr>
          <p:nvPr/>
        </p:nvSpPr>
        <p:spPr bwMode="auto">
          <a:xfrm flipV="1">
            <a:off x="5067300" y="2795588"/>
            <a:ext cx="1012825" cy="16287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60" name="Line 130"/>
          <p:cNvSpPr>
            <a:spLocks noChangeShapeType="1"/>
          </p:cNvSpPr>
          <p:nvPr/>
        </p:nvSpPr>
        <p:spPr bwMode="auto">
          <a:xfrm flipV="1">
            <a:off x="5168900" y="4541838"/>
            <a:ext cx="9445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261" name="Text Box 131"/>
          <p:cNvSpPr txBox="1">
            <a:spLocks noChangeArrowheads="1"/>
          </p:cNvSpPr>
          <p:nvPr/>
        </p:nvSpPr>
        <p:spPr bwMode="auto">
          <a:xfrm>
            <a:off x="931863" y="3117850"/>
            <a:ext cx="933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uwxvyz</a:t>
            </a:r>
          </a:p>
        </p:txBody>
      </p:sp>
    </p:spTree>
    <p:extLst>
      <p:ext uri="{BB962C8B-B14F-4D97-AF65-F5344CB8AC3E}">
        <p14:creationId xmlns:p14="http://schemas.microsoft.com/office/powerpoint/2010/main" val="20364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dissolve">
                                      <p:cBhvr>
                                        <p:cTn id="12" dur="500"/>
                                        <p:tgtEl>
                                          <p:spTgt spid="24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30"/>
                                        </p:tgtEl>
                                        <p:attrNameLst>
                                          <p:attrName>style.visibility</p:attrName>
                                        </p:attrNameLst>
                                      </p:cBhvr>
                                      <p:to>
                                        <p:strVal val="visible"/>
                                      </p:to>
                                    </p:set>
                                    <p:animEffect transition="in" filter="dissolve">
                                      <p:cBhvr>
                                        <p:cTn id="16" dur="500"/>
                                        <p:tgtEl>
                                          <p:spTgt spid="2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
                                        </p:tgtEl>
                                        <p:attrNameLst>
                                          <p:attrName>style.visibility</p:attrName>
                                        </p:attrNameLst>
                                      </p:cBhvr>
                                      <p:to>
                                        <p:strVal val="visible"/>
                                      </p:to>
                                    </p:set>
                                    <p:animEffect transition="in" filter="wipe(left)">
                                      <p:cBhvr>
                                        <p:cTn id="21" dur="1000"/>
                                        <p:tgtEl>
                                          <p:spTgt spid="23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4"/>
                                        </p:tgtEl>
                                        <p:attrNameLst>
                                          <p:attrName>style.visibility</p:attrName>
                                        </p:attrNameLst>
                                      </p:cBhvr>
                                      <p:to>
                                        <p:strVal val="visible"/>
                                      </p:to>
                                    </p:set>
                                    <p:animEffect transition="in" filter="dissolve">
                                      <p:cBhvr>
                                        <p:cTn id="26" dur="500"/>
                                        <p:tgtEl>
                                          <p:spTgt spid="24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45"/>
                                        </p:tgtEl>
                                        <p:attrNameLst>
                                          <p:attrName>style.visibility</p:attrName>
                                        </p:attrNameLst>
                                      </p:cBhvr>
                                      <p:to>
                                        <p:strVal val="visible"/>
                                      </p:to>
                                    </p:set>
                                    <p:animEffect transition="in" filter="dissolve">
                                      <p:cBhvr>
                                        <p:cTn id="30" dur="500"/>
                                        <p:tgtEl>
                                          <p:spTgt spid="2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7"/>
                                        </p:tgtEl>
                                        <p:attrNameLst>
                                          <p:attrName>style.visibility</p:attrName>
                                        </p:attrNameLst>
                                      </p:cBhvr>
                                      <p:to>
                                        <p:strVal val="visible"/>
                                      </p:to>
                                    </p:set>
                                    <p:animEffect transition="in" filter="wipe(left)">
                                      <p:cBhvr>
                                        <p:cTn id="35" dur="1000"/>
                                        <p:tgtEl>
                                          <p:spTgt spid="2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6"/>
                                        </p:tgtEl>
                                        <p:attrNameLst>
                                          <p:attrName>style.visibility</p:attrName>
                                        </p:attrNameLst>
                                      </p:cBhvr>
                                      <p:to>
                                        <p:strVal val="visible"/>
                                      </p:to>
                                    </p:set>
                                    <p:animEffect transition="in" filter="dissolve">
                                      <p:cBhvr>
                                        <p:cTn id="40" dur="500"/>
                                        <p:tgtEl>
                                          <p:spTgt spid="246"/>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47"/>
                                        </p:tgtEl>
                                        <p:attrNameLst>
                                          <p:attrName>style.visibility</p:attrName>
                                        </p:attrNameLst>
                                      </p:cBhvr>
                                      <p:to>
                                        <p:strVal val="visible"/>
                                      </p:to>
                                    </p:set>
                                    <p:animEffect transition="in" filter="dissolve">
                                      <p:cBhvr>
                                        <p:cTn id="44" dur="500"/>
                                        <p:tgtEl>
                                          <p:spTgt spid="2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48"/>
                                        </p:tgtEl>
                                        <p:attrNameLst>
                                          <p:attrName>style.visibility</p:attrName>
                                        </p:attrNameLst>
                                      </p:cBhvr>
                                      <p:to>
                                        <p:strVal val="visible"/>
                                      </p:to>
                                    </p:set>
                                    <p:animEffect transition="in" filter="wipe(left)">
                                      <p:cBhvr>
                                        <p:cTn id="49" dur="1000"/>
                                        <p:tgtEl>
                                          <p:spTgt spid="24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1"/>
                                        </p:tgtEl>
                                        <p:attrNameLst>
                                          <p:attrName>style.visibility</p:attrName>
                                        </p:attrNameLst>
                                      </p:cBhvr>
                                      <p:to>
                                        <p:strVal val="visible"/>
                                      </p:to>
                                    </p:set>
                                    <p:animEffect transition="in" filter="dissolve">
                                      <p:cBhvr>
                                        <p:cTn id="54" dur="500"/>
                                        <p:tgtEl>
                                          <p:spTgt spid="251"/>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52"/>
                                        </p:tgtEl>
                                        <p:attrNameLst>
                                          <p:attrName>style.visibility</p:attrName>
                                        </p:attrNameLst>
                                      </p:cBhvr>
                                      <p:to>
                                        <p:strVal val="visible"/>
                                      </p:to>
                                    </p:set>
                                    <p:animEffect transition="in" filter="dissolve">
                                      <p:cBhvr>
                                        <p:cTn id="58" dur="500"/>
                                        <p:tgtEl>
                                          <p:spTgt spid="25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53"/>
                                        </p:tgtEl>
                                        <p:attrNameLst>
                                          <p:attrName>style.visibility</p:attrName>
                                        </p:attrNameLst>
                                      </p:cBhvr>
                                      <p:to>
                                        <p:strVal val="visible"/>
                                      </p:to>
                                    </p:set>
                                    <p:animEffect transition="in" filter="wipe(left)">
                                      <p:cBhvr>
                                        <p:cTn id="63" dur="1000"/>
                                        <p:tgtEl>
                                          <p:spTgt spid="25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54"/>
                                        </p:tgtEl>
                                        <p:attrNameLst>
                                          <p:attrName>style.visibility</p:attrName>
                                        </p:attrNameLst>
                                      </p:cBhvr>
                                      <p:to>
                                        <p:strVal val="visible"/>
                                      </p:to>
                                    </p:set>
                                    <p:animEffect transition="in" filter="dissolve">
                                      <p:cBhvr>
                                        <p:cTn id="68" dur="500"/>
                                        <p:tgtEl>
                                          <p:spTgt spid="254"/>
                                        </p:tgtEl>
                                      </p:cBhvr>
                                    </p:animEffect>
                                  </p:childTnLst>
                                </p:cTn>
                              </p:par>
                            </p:childTnLst>
                          </p:cTn>
                        </p:par>
                        <p:par>
                          <p:cTn id="69" fill="hold">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261"/>
                                        </p:tgtEl>
                                        <p:attrNameLst>
                                          <p:attrName>style.visibility</p:attrName>
                                        </p:attrNameLst>
                                      </p:cBhvr>
                                      <p:to>
                                        <p:strVal val="visible"/>
                                      </p:to>
                                    </p:set>
                                    <p:animEffect transition="in" filter="dissolve">
                                      <p:cBhvr>
                                        <p:cTn id="72" dur="500"/>
                                        <p:tgtEl>
                                          <p:spTgt spid="26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56"/>
                                        </p:tgtEl>
                                        <p:attrNameLst>
                                          <p:attrName>style.visibility</p:attrName>
                                        </p:attrNameLst>
                                      </p:cBhvr>
                                      <p:to>
                                        <p:strVal val="visible"/>
                                      </p:to>
                                    </p:set>
                                    <p:animEffect transition="in" filter="dissolve">
                                      <p:cBhvr>
                                        <p:cTn id="77" dur="1000"/>
                                        <p:tgtEl>
                                          <p:spTgt spid="256"/>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257"/>
                                        </p:tgtEl>
                                        <p:attrNameLst>
                                          <p:attrName>style.visibility</p:attrName>
                                        </p:attrNameLst>
                                      </p:cBhvr>
                                      <p:to>
                                        <p:strVal val="visible"/>
                                      </p:to>
                                    </p:set>
                                    <p:animEffect transition="in" filter="dissolve">
                                      <p:cBhvr>
                                        <p:cTn id="81" dur="1000"/>
                                        <p:tgtEl>
                                          <p:spTgt spid="257"/>
                                        </p:tgtEl>
                                      </p:cBhvr>
                                    </p:animEffect>
                                  </p:childTnLst>
                                </p:cTn>
                              </p:par>
                            </p:childTnLst>
                          </p:cTn>
                        </p:par>
                        <p:par>
                          <p:cTn id="82" fill="hold">
                            <p:stCondLst>
                              <p:cond delay="2000"/>
                            </p:stCondLst>
                            <p:childTnLst>
                              <p:par>
                                <p:cTn id="83" presetID="9" presetClass="entr" presetSubtype="0" fill="hold" grpId="0" nodeType="afterEffect">
                                  <p:stCondLst>
                                    <p:cond delay="0"/>
                                  </p:stCondLst>
                                  <p:childTnLst>
                                    <p:set>
                                      <p:cBhvr>
                                        <p:cTn id="84" dur="1" fill="hold">
                                          <p:stCondLst>
                                            <p:cond delay="0"/>
                                          </p:stCondLst>
                                        </p:cTn>
                                        <p:tgtEl>
                                          <p:spTgt spid="258"/>
                                        </p:tgtEl>
                                        <p:attrNameLst>
                                          <p:attrName>style.visibility</p:attrName>
                                        </p:attrNameLst>
                                      </p:cBhvr>
                                      <p:to>
                                        <p:strVal val="visible"/>
                                      </p:to>
                                    </p:set>
                                    <p:animEffect transition="in" filter="dissolve">
                                      <p:cBhvr>
                                        <p:cTn id="85" dur="1000"/>
                                        <p:tgtEl>
                                          <p:spTgt spid="258"/>
                                        </p:tgtEl>
                                      </p:cBhvr>
                                    </p:animEffect>
                                  </p:childTnLst>
                                </p:cTn>
                              </p:par>
                            </p:childTnLst>
                          </p:cTn>
                        </p:par>
                        <p:par>
                          <p:cTn id="86" fill="hold">
                            <p:stCondLst>
                              <p:cond delay="3000"/>
                            </p:stCondLst>
                            <p:childTnLst>
                              <p:par>
                                <p:cTn id="87" presetID="9" presetClass="entr" presetSubtype="0" fill="hold" grpId="0" nodeType="afterEffect">
                                  <p:stCondLst>
                                    <p:cond delay="0"/>
                                  </p:stCondLst>
                                  <p:childTnLst>
                                    <p:set>
                                      <p:cBhvr>
                                        <p:cTn id="88" dur="1" fill="hold">
                                          <p:stCondLst>
                                            <p:cond delay="0"/>
                                          </p:stCondLst>
                                        </p:cTn>
                                        <p:tgtEl>
                                          <p:spTgt spid="259"/>
                                        </p:tgtEl>
                                        <p:attrNameLst>
                                          <p:attrName>style.visibility</p:attrName>
                                        </p:attrNameLst>
                                      </p:cBhvr>
                                      <p:to>
                                        <p:strVal val="visible"/>
                                      </p:to>
                                    </p:set>
                                    <p:animEffect transition="in" filter="dissolve">
                                      <p:cBhvr>
                                        <p:cTn id="89" dur="1000"/>
                                        <p:tgtEl>
                                          <p:spTgt spid="259"/>
                                        </p:tgtEl>
                                      </p:cBhvr>
                                    </p:animEffect>
                                  </p:childTnLst>
                                </p:cTn>
                              </p:par>
                            </p:childTnLst>
                          </p:cTn>
                        </p:par>
                        <p:par>
                          <p:cTn id="90" fill="hold">
                            <p:stCondLst>
                              <p:cond delay="4000"/>
                            </p:stCondLst>
                            <p:childTnLst>
                              <p:par>
                                <p:cTn id="91" presetID="9" presetClass="entr" presetSubtype="0" fill="hold" grpId="0" nodeType="afterEffect">
                                  <p:stCondLst>
                                    <p:cond delay="0"/>
                                  </p:stCondLst>
                                  <p:childTnLst>
                                    <p:set>
                                      <p:cBhvr>
                                        <p:cTn id="92" dur="1" fill="hold">
                                          <p:stCondLst>
                                            <p:cond delay="0"/>
                                          </p:stCondLst>
                                        </p:cTn>
                                        <p:tgtEl>
                                          <p:spTgt spid="260"/>
                                        </p:tgtEl>
                                        <p:attrNameLst>
                                          <p:attrName>style.visibility</p:attrName>
                                        </p:attrNameLst>
                                      </p:cBhvr>
                                      <p:to>
                                        <p:strVal val="visible"/>
                                      </p:to>
                                    </p:set>
                                    <p:animEffect transition="in" filter="dissolve">
                                      <p:cBhvr>
                                        <p:cTn id="93"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43" grpId="0" animBg="1"/>
      <p:bldP spid="244" grpId="0" animBg="1"/>
      <p:bldP spid="245" grpId="0"/>
      <p:bldP spid="246" grpId="0" animBg="1"/>
      <p:bldP spid="247" grpId="0"/>
      <p:bldP spid="251" grpId="0" animBg="1"/>
      <p:bldP spid="252" grpId="0"/>
      <p:bldP spid="253" grpId="0"/>
      <p:bldP spid="254" grpId="0" animBg="1"/>
      <p:bldP spid="256" grpId="0" animBg="1"/>
      <p:bldP spid="257" grpId="0" animBg="1"/>
      <p:bldP spid="258" grpId="0" animBg="1"/>
      <p:bldP spid="259" grpId="0" animBg="1"/>
      <p:bldP spid="260" grpId="0" animBg="1"/>
      <p:bldP spid="26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t>
            </a:r>
            <a:r>
              <a:rPr lang="mr-IN" dirty="0" smtClean="0"/>
              <a:t>–</a:t>
            </a:r>
            <a:r>
              <a:rPr lang="en-US" dirty="0" smtClean="0"/>
              <a:t> Example:2</a:t>
            </a:r>
            <a:endParaRPr lang="en-US" dirty="0"/>
          </a:p>
        </p:txBody>
      </p:sp>
      <p:sp>
        <p:nvSpPr>
          <p:cNvPr id="3" name="Content Placeholder 2"/>
          <p:cNvSpPr>
            <a:spLocks noGrp="1"/>
          </p:cNvSpPr>
          <p:nvPr>
            <p:ph idx="1"/>
          </p:nvPr>
        </p:nvSpPr>
        <p:spPr/>
        <p:txBody>
          <a:bodyPr/>
          <a:lstStyle/>
          <a:p>
            <a:endParaRPr lang="en-US"/>
          </a:p>
        </p:txBody>
      </p:sp>
      <p:sp>
        <p:nvSpPr>
          <p:cNvPr id="92" name="Text Box 3"/>
          <p:cNvSpPr txBox="1">
            <a:spLocks noChangeArrowheads="1"/>
          </p:cNvSpPr>
          <p:nvPr/>
        </p:nvSpPr>
        <p:spPr bwMode="auto">
          <a:xfrm>
            <a:off x="239713" y="1506538"/>
            <a:ext cx="70643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Step</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0</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1</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2</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3</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4</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5</a:t>
            </a:r>
          </a:p>
        </p:txBody>
      </p:sp>
      <p:sp>
        <p:nvSpPr>
          <p:cNvPr id="93" name="Text Box 4"/>
          <p:cNvSpPr txBox="1">
            <a:spLocks noChangeArrowheads="1"/>
          </p:cNvSpPr>
          <p:nvPr/>
        </p:nvSpPr>
        <p:spPr bwMode="auto">
          <a:xfrm>
            <a:off x="1252538" y="1516063"/>
            <a:ext cx="1017587"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N'</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ux</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uxy</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uxyv</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uxyvw</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uxyvwz</a:t>
            </a:r>
          </a:p>
        </p:txBody>
      </p:sp>
      <p:sp>
        <p:nvSpPr>
          <p:cNvPr id="94" name="Text Box 5"/>
          <p:cNvSpPr txBox="1">
            <a:spLocks noChangeArrowheads="1"/>
          </p:cNvSpPr>
          <p:nvPr/>
        </p:nvSpPr>
        <p:spPr bwMode="auto">
          <a:xfrm>
            <a:off x="2500313" y="1497013"/>
            <a:ext cx="11699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D(v),p(v)</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2,u</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2,u</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2,u</a:t>
            </a:r>
          </a:p>
        </p:txBody>
      </p:sp>
      <p:sp>
        <p:nvSpPr>
          <p:cNvPr id="95" name="Text Box 6"/>
          <p:cNvSpPr txBox="1">
            <a:spLocks noChangeArrowheads="1"/>
          </p:cNvSpPr>
          <p:nvPr/>
        </p:nvSpPr>
        <p:spPr bwMode="auto">
          <a:xfrm>
            <a:off x="3667125" y="1501775"/>
            <a:ext cx="1284288"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D(w),p(w)</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5,u</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4,x</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3,y</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3,y</a:t>
            </a:r>
          </a:p>
        </p:txBody>
      </p:sp>
      <p:sp>
        <p:nvSpPr>
          <p:cNvPr id="96" name="Text Box 7"/>
          <p:cNvSpPr txBox="1">
            <a:spLocks noChangeArrowheads="1"/>
          </p:cNvSpPr>
          <p:nvPr/>
        </p:nvSpPr>
        <p:spPr bwMode="auto">
          <a:xfrm>
            <a:off x="5057775" y="1497013"/>
            <a:ext cx="1169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D(x),p(x)</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1,u</a:t>
            </a:r>
          </a:p>
        </p:txBody>
      </p:sp>
      <p:sp>
        <p:nvSpPr>
          <p:cNvPr id="97" name="Text Box 8"/>
          <p:cNvSpPr txBox="1">
            <a:spLocks noChangeArrowheads="1"/>
          </p:cNvSpPr>
          <p:nvPr/>
        </p:nvSpPr>
        <p:spPr bwMode="auto">
          <a:xfrm>
            <a:off x="6353175" y="1501775"/>
            <a:ext cx="1169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D(y),p(y)</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Comic Sans MS" charset="0"/>
              </a:rPr>
              <a:t>∞</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2,x</a:t>
            </a:r>
          </a:p>
        </p:txBody>
      </p:sp>
      <p:sp>
        <p:nvSpPr>
          <p:cNvPr id="98" name="Text Box 9"/>
          <p:cNvSpPr txBox="1">
            <a:spLocks noChangeArrowheads="1"/>
          </p:cNvSpPr>
          <p:nvPr/>
        </p:nvSpPr>
        <p:spPr bwMode="auto">
          <a:xfrm>
            <a:off x="7605713" y="1516063"/>
            <a:ext cx="116998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D(z),p(z)</a:t>
            </a: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Comic Sans MS" charset="0"/>
              </a:rPr>
              <a:t>∞ </a:t>
            </a:r>
            <a:endParaRPr lang="en-US" altLang="en-US" sz="2000" smtClean="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1800" smtClean="0">
                <a:solidFill>
                  <a:srgbClr val="000000"/>
                </a:solidFill>
                <a:latin typeface="Comic Sans MS" charset="0"/>
              </a:rPr>
              <a:t>∞ </a:t>
            </a:r>
            <a:endParaRPr lang="en-US" altLang="en-US" sz="2000" smtClean="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4,y</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4,y</a:t>
            </a:r>
          </a:p>
          <a:p>
            <a:pPr algn="r" eaLnBrk="0" fontAlgn="base" hangingPunct="0">
              <a:lnSpc>
                <a:spcPct val="100000"/>
              </a:lnSpc>
              <a:spcBef>
                <a:spcPct val="0"/>
              </a:spcBef>
              <a:spcAft>
                <a:spcPct val="0"/>
              </a:spcAft>
              <a:buClrTx/>
              <a:buSzTx/>
              <a:buFontTx/>
              <a:buNone/>
            </a:pPr>
            <a:r>
              <a:rPr lang="en-US" altLang="en-US" sz="2000" smtClean="0">
                <a:solidFill>
                  <a:srgbClr val="000000"/>
                </a:solidFill>
                <a:latin typeface="Arial" charset="0"/>
              </a:rPr>
              <a:t>4,y</a:t>
            </a:r>
          </a:p>
        </p:txBody>
      </p:sp>
      <p:sp>
        <p:nvSpPr>
          <p:cNvPr id="99" name="Line 10"/>
          <p:cNvSpPr>
            <a:spLocks noChangeShapeType="1"/>
          </p:cNvSpPr>
          <p:nvPr/>
        </p:nvSpPr>
        <p:spPr bwMode="auto">
          <a:xfrm>
            <a:off x="361950" y="1857375"/>
            <a:ext cx="8505825" cy="95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0" name="Line 11"/>
          <p:cNvSpPr>
            <a:spLocks noChangeShapeType="1"/>
          </p:cNvSpPr>
          <p:nvPr/>
        </p:nvSpPr>
        <p:spPr bwMode="auto">
          <a:xfrm>
            <a:off x="519113" y="2162175"/>
            <a:ext cx="8296275" cy="0"/>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1" name="Line 12"/>
          <p:cNvSpPr>
            <a:spLocks noChangeShapeType="1"/>
          </p:cNvSpPr>
          <p:nvPr/>
        </p:nvSpPr>
        <p:spPr bwMode="auto">
          <a:xfrm>
            <a:off x="538163" y="2457450"/>
            <a:ext cx="8267700" cy="4763"/>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2" name="Line 13"/>
          <p:cNvSpPr>
            <a:spLocks noChangeShapeType="1"/>
          </p:cNvSpPr>
          <p:nvPr/>
        </p:nvSpPr>
        <p:spPr bwMode="auto">
          <a:xfrm>
            <a:off x="547688" y="2767013"/>
            <a:ext cx="8253412" cy="9525"/>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3" name="Line 14"/>
          <p:cNvSpPr>
            <a:spLocks noChangeShapeType="1"/>
          </p:cNvSpPr>
          <p:nvPr/>
        </p:nvSpPr>
        <p:spPr bwMode="auto">
          <a:xfrm>
            <a:off x="557213" y="3071813"/>
            <a:ext cx="8267700" cy="9525"/>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4" name="Line 15"/>
          <p:cNvSpPr>
            <a:spLocks noChangeShapeType="1"/>
          </p:cNvSpPr>
          <p:nvPr/>
        </p:nvSpPr>
        <p:spPr bwMode="auto">
          <a:xfrm>
            <a:off x="571500" y="3386138"/>
            <a:ext cx="8262938" cy="4762"/>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05" name="Group 16"/>
          <p:cNvGrpSpPr>
            <a:grpSpLocks/>
          </p:cNvGrpSpPr>
          <p:nvPr/>
        </p:nvGrpSpPr>
        <p:grpSpPr bwMode="auto">
          <a:xfrm>
            <a:off x="2224088" y="4043363"/>
            <a:ext cx="3571875" cy="2236787"/>
            <a:chOff x="3162" y="1071"/>
            <a:chExt cx="2250" cy="1409"/>
          </a:xfrm>
        </p:grpSpPr>
        <p:sp>
          <p:nvSpPr>
            <p:cNvPr id="106" name="Freeform 17"/>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7" name="Freeform 18"/>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8" name="Oval 19"/>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9" name="Line 20"/>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0" name="Line 21"/>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1" name="Rectangle 22"/>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2" name="Oval 23"/>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3" name="Oval 24"/>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4" name="Line 25"/>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5" name="Line 26"/>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6" name="Rectangle 27"/>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7" name="Oval 28"/>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8" name="Oval 29"/>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9" name="Line 30"/>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0" name="Line 31"/>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1" name="Rectangle 32"/>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2" name="Oval 33"/>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3" name="Oval 34"/>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 name="Line 35"/>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 name="Line 36"/>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 name="Rectangle 37"/>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 name="Oval 38"/>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8" name="Oval 39"/>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9" name="Line 40"/>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0" name="Line 41"/>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 name="Rectangle 42"/>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 name="Oval 43"/>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 name="Oval 44"/>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4" name="Line 45"/>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5" name="Line 46"/>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6" name="Rectangle 47"/>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7" name="Oval 48"/>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 name="Freeform 49"/>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9" name="Freeform 50"/>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0" name="Freeform 51"/>
            <p:cNvSpPr>
              <a:spLocks/>
            </p:cNvSpPr>
            <p:nvPr/>
          </p:nvSpPr>
          <p:spPr bwMode="auto">
            <a:xfrm>
              <a:off x="4029" y="1638"/>
              <a:ext cx="504" cy="600"/>
            </a:xfrm>
            <a:custGeom>
              <a:avLst/>
              <a:gdLst>
                <a:gd name="T0" fmla="*/ 0 w 378"/>
                <a:gd name="T1" fmla="*/ 142610238 h 174"/>
                <a:gd name="T2" fmla="*/ 8951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1" name="Freeform 52"/>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2" name="Freeform 53"/>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3" name="Freeform 54"/>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 name="Freeform 55"/>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 name="Freeform 56"/>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6" name="Freeform 57"/>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47" name="Group 58"/>
            <p:cNvGrpSpPr>
              <a:grpSpLocks/>
            </p:cNvGrpSpPr>
            <p:nvPr/>
          </p:nvGrpSpPr>
          <p:grpSpPr bwMode="auto">
            <a:xfrm>
              <a:off x="3287" y="1744"/>
              <a:ext cx="205" cy="250"/>
              <a:chOff x="2954" y="2425"/>
              <a:chExt cx="208" cy="250"/>
            </a:xfrm>
          </p:grpSpPr>
          <p:sp>
            <p:nvSpPr>
              <p:cNvPr id="173" name="Rectangle 59"/>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 name="Text Box 60"/>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8" name="Group 61"/>
            <p:cNvGrpSpPr>
              <a:grpSpLocks/>
            </p:cNvGrpSpPr>
            <p:nvPr/>
          </p:nvGrpSpPr>
          <p:grpSpPr bwMode="auto">
            <a:xfrm>
              <a:off x="4461" y="2128"/>
              <a:ext cx="196" cy="250"/>
              <a:chOff x="2958" y="2425"/>
              <a:chExt cx="199" cy="250"/>
            </a:xfrm>
          </p:grpSpPr>
          <p:sp>
            <p:nvSpPr>
              <p:cNvPr id="171" name="Rectangle 62"/>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2" name="Text Box 63"/>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49" name="Group 64"/>
            <p:cNvGrpSpPr>
              <a:grpSpLocks/>
            </p:cNvGrpSpPr>
            <p:nvPr/>
          </p:nvGrpSpPr>
          <p:grpSpPr bwMode="auto">
            <a:xfrm>
              <a:off x="3772" y="2095"/>
              <a:ext cx="212" cy="288"/>
              <a:chOff x="2951" y="2395"/>
              <a:chExt cx="213" cy="288"/>
            </a:xfrm>
          </p:grpSpPr>
          <p:sp>
            <p:nvSpPr>
              <p:cNvPr id="169" name="Rectangle 65"/>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0" name="Text Box 66"/>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x</a:t>
                </a:r>
              </a:p>
            </p:txBody>
          </p:sp>
        </p:grpSp>
        <p:grpSp>
          <p:nvGrpSpPr>
            <p:cNvPr id="150" name="Group 67"/>
            <p:cNvGrpSpPr>
              <a:grpSpLocks/>
            </p:cNvGrpSpPr>
            <p:nvPr/>
          </p:nvGrpSpPr>
          <p:grpSpPr bwMode="auto">
            <a:xfrm>
              <a:off x="4438" y="1438"/>
              <a:ext cx="232" cy="250"/>
              <a:chOff x="2941" y="2425"/>
              <a:chExt cx="235" cy="250"/>
            </a:xfrm>
          </p:grpSpPr>
          <p:sp>
            <p:nvSpPr>
              <p:cNvPr id="167" name="Rectangle 68"/>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8" name="Text Box 69"/>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1" name="Group 70"/>
            <p:cNvGrpSpPr>
              <a:grpSpLocks/>
            </p:cNvGrpSpPr>
            <p:nvPr/>
          </p:nvGrpSpPr>
          <p:grpSpPr bwMode="auto">
            <a:xfrm>
              <a:off x="3771" y="1438"/>
              <a:ext cx="196" cy="250"/>
              <a:chOff x="2958" y="2425"/>
              <a:chExt cx="199" cy="250"/>
            </a:xfrm>
          </p:grpSpPr>
          <p:sp>
            <p:nvSpPr>
              <p:cNvPr id="165" name="Rectangle 71"/>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6" name="Text Box 72"/>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52" name="Group 73"/>
            <p:cNvGrpSpPr>
              <a:grpSpLocks/>
            </p:cNvGrpSpPr>
            <p:nvPr/>
          </p:nvGrpSpPr>
          <p:grpSpPr bwMode="auto">
            <a:xfrm>
              <a:off x="5025" y="1756"/>
              <a:ext cx="212" cy="288"/>
              <a:chOff x="2949" y="2395"/>
              <a:chExt cx="214" cy="288"/>
            </a:xfrm>
          </p:grpSpPr>
          <p:sp>
            <p:nvSpPr>
              <p:cNvPr id="163" name="Rectangle 74"/>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4" name="Text Box 75"/>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z</a:t>
                </a:r>
              </a:p>
            </p:txBody>
          </p:sp>
        </p:grpSp>
        <p:sp>
          <p:nvSpPr>
            <p:cNvPr id="153" name="Text Box 76"/>
            <p:cNvSpPr txBox="1">
              <a:spLocks noChangeArrowheads="1"/>
            </p:cNvSpPr>
            <p:nvPr/>
          </p:nvSpPr>
          <p:spPr bwMode="auto">
            <a:xfrm>
              <a:off x="3493" y="156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4" name="Text Box 77"/>
            <p:cNvSpPr txBox="1">
              <a:spLocks noChangeArrowheads="1"/>
            </p:cNvSpPr>
            <p:nvPr/>
          </p:nvSpPr>
          <p:spPr bwMode="auto">
            <a:xfrm>
              <a:off x="3841" y="178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5" name="Text Box 78"/>
            <p:cNvSpPr txBox="1">
              <a:spLocks noChangeArrowheads="1"/>
            </p:cNvSpPr>
            <p:nvPr/>
          </p:nvSpPr>
          <p:spPr bwMode="auto">
            <a:xfrm>
              <a:off x="3406" y="20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 name="Text Box 79"/>
            <p:cNvSpPr txBox="1">
              <a:spLocks noChangeArrowheads="1"/>
            </p:cNvSpPr>
            <p:nvPr/>
          </p:nvSpPr>
          <p:spPr bwMode="auto">
            <a:xfrm>
              <a:off x="4225" y="188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 name="Text Box 80"/>
            <p:cNvSpPr txBox="1">
              <a:spLocks noChangeArrowheads="1"/>
            </p:cNvSpPr>
            <p:nvPr/>
          </p:nvSpPr>
          <p:spPr bwMode="auto">
            <a:xfrm>
              <a:off x="4162" y="223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8" name="Text Box 81"/>
            <p:cNvSpPr txBox="1">
              <a:spLocks noChangeArrowheads="1"/>
            </p:cNvSpPr>
            <p:nvPr/>
          </p:nvSpPr>
          <p:spPr bwMode="auto">
            <a:xfrm>
              <a:off x="4522" y="180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9" name="Text Box 82"/>
            <p:cNvSpPr txBox="1">
              <a:spLocks noChangeArrowheads="1"/>
            </p:cNvSpPr>
            <p:nvPr/>
          </p:nvSpPr>
          <p:spPr bwMode="auto">
            <a:xfrm>
              <a:off x="4882" y="20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0" name="Text Box 83"/>
            <p:cNvSpPr txBox="1">
              <a:spLocks noChangeArrowheads="1"/>
            </p:cNvSpPr>
            <p:nvPr/>
          </p:nvSpPr>
          <p:spPr bwMode="auto">
            <a:xfrm>
              <a:off x="4855" y="153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1" name="Text Box 84"/>
            <p:cNvSpPr txBox="1">
              <a:spLocks noChangeArrowheads="1"/>
            </p:cNvSpPr>
            <p:nvPr/>
          </p:nvSpPr>
          <p:spPr bwMode="auto">
            <a:xfrm>
              <a:off x="4120" y="138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62" name="Text Box 85"/>
            <p:cNvSpPr txBox="1">
              <a:spLocks noChangeArrowheads="1"/>
            </p:cNvSpPr>
            <p:nvPr/>
          </p:nvSpPr>
          <p:spPr bwMode="auto">
            <a:xfrm>
              <a:off x="3769" y="111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sp>
        <p:nvSpPr>
          <p:cNvPr id="175" name="Line 86"/>
          <p:cNvSpPr>
            <a:spLocks noChangeShapeType="1"/>
          </p:cNvSpPr>
          <p:nvPr/>
        </p:nvSpPr>
        <p:spPr bwMode="auto">
          <a:xfrm flipH="1">
            <a:off x="2241550" y="2035175"/>
            <a:ext cx="3514725"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6" name="Line 87"/>
          <p:cNvSpPr>
            <a:spLocks noChangeShapeType="1"/>
          </p:cNvSpPr>
          <p:nvPr/>
        </p:nvSpPr>
        <p:spPr bwMode="auto">
          <a:xfrm flipH="1">
            <a:off x="2163763" y="2330450"/>
            <a:ext cx="4894262"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7" name="Line 88"/>
          <p:cNvSpPr>
            <a:spLocks noChangeShapeType="1"/>
          </p:cNvSpPr>
          <p:nvPr/>
        </p:nvSpPr>
        <p:spPr bwMode="auto">
          <a:xfrm flipH="1">
            <a:off x="2227263" y="2692400"/>
            <a:ext cx="914400" cy="257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8" name="Line 89"/>
          <p:cNvSpPr>
            <a:spLocks noChangeShapeType="1"/>
          </p:cNvSpPr>
          <p:nvPr/>
        </p:nvSpPr>
        <p:spPr bwMode="auto">
          <a:xfrm flipH="1">
            <a:off x="2241550" y="2949575"/>
            <a:ext cx="2239963"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
        <p:nvSpPr>
          <p:cNvPr id="179" name="Line 90"/>
          <p:cNvSpPr>
            <a:spLocks noChangeShapeType="1"/>
          </p:cNvSpPr>
          <p:nvPr/>
        </p:nvSpPr>
        <p:spPr bwMode="auto">
          <a:xfrm flipH="1">
            <a:off x="2254250" y="3206750"/>
            <a:ext cx="5975350"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mtClean="0">
              <a:solidFill>
                <a:srgbClr val="000000"/>
              </a:solidFill>
              <a:latin typeface="Arial" charset="0"/>
              <a:ea typeface="ＭＳ Ｐゴシック" charset="-128"/>
            </a:endParaRPr>
          </a:p>
        </p:txBody>
      </p:sp>
    </p:spTree>
    <p:extLst>
      <p:ext uri="{BB962C8B-B14F-4D97-AF65-F5344CB8AC3E}">
        <p14:creationId xmlns:p14="http://schemas.microsoft.com/office/powerpoint/2010/main" val="96520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177" grpId="0" animBg="1"/>
      <p:bldP spid="178" grpId="0" animBg="1"/>
      <p:bldP spid="17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t>
            </a:r>
            <a:r>
              <a:rPr lang="mr-IN" dirty="0"/>
              <a:t>–</a:t>
            </a:r>
            <a:r>
              <a:rPr lang="en-US" dirty="0"/>
              <a:t> Example:2</a:t>
            </a:r>
          </a:p>
        </p:txBody>
      </p:sp>
      <p:sp>
        <p:nvSpPr>
          <p:cNvPr id="3" name="Content Placeholder 2"/>
          <p:cNvSpPr>
            <a:spLocks noGrp="1"/>
          </p:cNvSpPr>
          <p:nvPr>
            <p:ph idx="1"/>
          </p:nvPr>
        </p:nvSpPr>
        <p:spPr/>
        <p:txBody>
          <a:bodyPr/>
          <a:lstStyle/>
          <a:p>
            <a:endParaRPr lang="en-US" dirty="0"/>
          </a:p>
        </p:txBody>
      </p:sp>
      <p:grpSp>
        <p:nvGrpSpPr>
          <p:cNvPr id="75" name="Group 3"/>
          <p:cNvGrpSpPr>
            <a:grpSpLocks/>
          </p:cNvGrpSpPr>
          <p:nvPr/>
        </p:nvGrpSpPr>
        <p:grpSpPr bwMode="auto">
          <a:xfrm>
            <a:off x="2198688" y="2036763"/>
            <a:ext cx="3244850" cy="1500187"/>
            <a:chOff x="1385" y="1283"/>
            <a:chExt cx="2044" cy="945"/>
          </a:xfrm>
        </p:grpSpPr>
        <p:sp>
          <p:nvSpPr>
            <p:cNvPr id="76" name="Freeform 4"/>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7" name="Oval 5"/>
            <p:cNvSpPr>
              <a:spLocks noChangeArrowheads="1"/>
            </p:cNvSpPr>
            <p:nvPr/>
          </p:nvSpPr>
          <p:spPr bwMode="auto">
            <a:xfrm>
              <a:off x="1388" y="1707"/>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8" name="Line 6"/>
            <p:cNvSpPr>
              <a:spLocks noChangeShapeType="1"/>
            </p:cNvSpPr>
            <p:nvPr/>
          </p:nvSpPr>
          <p:spPr bwMode="auto">
            <a:xfrm>
              <a:off x="1388" y="1700"/>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79" name="Line 7"/>
            <p:cNvSpPr>
              <a:spLocks noChangeShapeType="1"/>
            </p:cNvSpPr>
            <p:nvPr/>
          </p:nvSpPr>
          <p:spPr bwMode="auto">
            <a:xfrm>
              <a:off x="1701" y="1700"/>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0" name="Rectangle 8"/>
            <p:cNvSpPr>
              <a:spLocks noChangeArrowheads="1"/>
            </p:cNvSpPr>
            <p:nvPr/>
          </p:nvSpPr>
          <p:spPr bwMode="auto">
            <a:xfrm>
              <a:off x="1388" y="1700"/>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1" name="Oval 9"/>
            <p:cNvSpPr>
              <a:spLocks noChangeArrowheads="1"/>
            </p:cNvSpPr>
            <p:nvPr/>
          </p:nvSpPr>
          <p:spPr bwMode="auto">
            <a:xfrm>
              <a:off x="1385" y="1641"/>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2" name="Oval 10"/>
            <p:cNvSpPr>
              <a:spLocks noChangeArrowheads="1"/>
            </p:cNvSpPr>
            <p:nvPr/>
          </p:nvSpPr>
          <p:spPr bwMode="auto">
            <a:xfrm>
              <a:off x="1862" y="2094"/>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3" name="Line 11"/>
            <p:cNvSpPr>
              <a:spLocks noChangeShapeType="1"/>
            </p:cNvSpPr>
            <p:nvPr/>
          </p:nvSpPr>
          <p:spPr bwMode="auto">
            <a:xfrm>
              <a:off x="1862" y="208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4" name="Line 12"/>
            <p:cNvSpPr>
              <a:spLocks noChangeShapeType="1"/>
            </p:cNvSpPr>
            <p:nvPr/>
          </p:nvSpPr>
          <p:spPr bwMode="auto">
            <a:xfrm>
              <a:off x="2175" y="208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5" name="Rectangle 13"/>
            <p:cNvSpPr>
              <a:spLocks noChangeArrowheads="1"/>
            </p:cNvSpPr>
            <p:nvPr/>
          </p:nvSpPr>
          <p:spPr bwMode="auto">
            <a:xfrm>
              <a:off x="1862" y="208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6" name="Oval 14"/>
            <p:cNvSpPr>
              <a:spLocks noChangeArrowheads="1"/>
            </p:cNvSpPr>
            <p:nvPr/>
          </p:nvSpPr>
          <p:spPr bwMode="auto">
            <a:xfrm>
              <a:off x="1859" y="2028"/>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7" name="Oval 15"/>
            <p:cNvSpPr>
              <a:spLocks noChangeArrowheads="1"/>
            </p:cNvSpPr>
            <p:nvPr/>
          </p:nvSpPr>
          <p:spPr bwMode="auto">
            <a:xfrm>
              <a:off x="1858" y="1404"/>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8" name="Line 16"/>
            <p:cNvSpPr>
              <a:spLocks noChangeShapeType="1"/>
            </p:cNvSpPr>
            <p:nvPr/>
          </p:nvSpPr>
          <p:spPr bwMode="auto">
            <a:xfrm>
              <a:off x="1858" y="139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89" name="Line 17"/>
            <p:cNvSpPr>
              <a:spLocks noChangeShapeType="1"/>
            </p:cNvSpPr>
            <p:nvPr/>
          </p:nvSpPr>
          <p:spPr bwMode="auto">
            <a:xfrm>
              <a:off x="2171" y="139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0" name="Rectangle 18"/>
            <p:cNvSpPr>
              <a:spLocks noChangeArrowheads="1"/>
            </p:cNvSpPr>
            <p:nvPr/>
          </p:nvSpPr>
          <p:spPr bwMode="auto">
            <a:xfrm>
              <a:off x="1858" y="139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1" name="Oval 19"/>
            <p:cNvSpPr>
              <a:spLocks noChangeArrowheads="1"/>
            </p:cNvSpPr>
            <p:nvPr/>
          </p:nvSpPr>
          <p:spPr bwMode="auto">
            <a:xfrm>
              <a:off x="1855" y="1338"/>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2" name="Oval 20"/>
            <p:cNvSpPr>
              <a:spLocks noChangeArrowheads="1"/>
            </p:cNvSpPr>
            <p:nvPr/>
          </p:nvSpPr>
          <p:spPr bwMode="auto">
            <a:xfrm>
              <a:off x="2541" y="1400"/>
              <a:ext cx="312"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3" name="Line 21"/>
            <p:cNvSpPr>
              <a:spLocks noChangeShapeType="1"/>
            </p:cNvSpPr>
            <p:nvPr/>
          </p:nvSpPr>
          <p:spPr bwMode="auto">
            <a:xfrm>
              <a:off x="2541" y="139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4" name="Line 22"/>
            <p:cNvSpPr>
              <a:spLocks noChangeShapeType="1"/>
            </p:cNvSpPr>
            <p:nvPr/>
          </p:nvSpPr>
          <p:spPr bwMode="auto">
            <a:xfrm>
              <a:off x="2853" y="139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5" name="Rectangle 23"/>
            <p:cNvSpPr>
              <a:spLocks noChangeArrowheads="1"/>
            </p:cNvSpPr>
            <p:nvPr/>
          </p:nvSpPr>
          <p:spPr bwMode="auto">
            <a:xfrm>
              <a:off x="2541" y="1393"/>
              <a:ext cx="309"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6" name="Oval 24"/>
            <p:cNvSpPr>
              <a:spLocks noChangeArrowheads="1"/>
            </p:cNvSpPr>
            <p:nvPr/>
          </p:nvSpPr>
          <p:spPr bwMode="auto">
            <a:xfrm>
              <a:off x="2544" y="1337"/>
              <a:ext cx="312"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7" name="Oval 25"/>
            <p:cNvSpPr>
              <a:spLocks noChangeArrowheads="1"/>
            </p:cNvSpPr>
            <p:nvPr/>
          </p:nvSpPr>
          <p:spPr bwMode="auto">
            <a:xfrm>
              <a:off x="2551" y="2091"/>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8" name="Line 26"/>
            <p:cNvSpPr>
              <a:spLocks noChangeShapeType="1"/>
            </p:cNvSpPr>
            <p:nvPr/>
          </p:nvSpPr>
          <p:spPr bwMode="auto">
            <a:xfrm>
              <a:off x="2551" y="2084"/>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99" name="Line 27"/>
            <p:cNvSpPr>
              <a:spLocks noChangeShapeType="1"/>
            </p:cNvSpPr>
            <p:nvPr/>
          </p:nvSpPr>
          <p:spPr bwMode="auto">
            <a:xfrm>
              <a:off x="2864" y="2084"/>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0" name="Rectangle 28"/>
            <p:cNvSpPr>
              <a:spLocks noChangeArrowheads="1"/>
            </p:cNvSpPr>
            <p:nvPr/>
          </p:nvSpPr>
          <p:spPr bwMode="auto">
            <a:xfrm>
              <a:off x="2551" y="2084"/>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1" name="Oval 29"/>
            <p:cNvSpPr>
              <a:spLocks noChangeArrowheads="1"/>
            </p:cNvSpPr>
            <p:nvPr/>
          </p:nvSpPr>
          <p:spPr bwMode="auto">
            <a:xfrm>
              <a:off x="2548" y="2025"/>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2" name="Oval 30"/>
            <p:cNvSpPr>
              <a:spLocks noChangeArrowheads="1"/>
            </p:cNvSpPr>
            <p:nvPr/>
          </p:nvSpPr>
          <p:spPr bwMode="auto">
            <a:xfrm>
              <a:off x="3116" y="175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3" name="Line 31"/>
            <p:cNvSpPr>
              <a:spLocks noChangeShapeType="1"/>
            </p:cNvSpPr>
            <p:nvPr/>
          </p:nvSpPr>
          <p:spPr bwMode="auto">
            <a:xfrm>
              <a:off x="3116" y="174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4" name="Line 32"/>
            <p:cNvSpPr>
              <a:spLocks noChangeShapeType="1"/>
            </p:cNvSpPr>
            <p:nvPr/>
          </p:nvSpPr>
          <p:spPr bwMode="auto">
            <a:xfrm>
              <a:off x="3429" y="174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5" name="Rectangle 33"/>
            <p:cNvSpPr>
              <a:spLocks noChangeArrowheads="1"/>
            </p:cNvSpPr>
            <p:nvPr/>
          </p:nvSpPr>
          <p:spPr bwMode="auto">
            <a:xfrm>
              <a:off x="3116" y="174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6" name="Oval 34"/>
            <p:cNvSpPr>
              <a:spLocks noChangeArrowheads="1"/>
            </p:cNvSpPr>
            <p:nvPr/>
          </p:nvSpPr>
          <p:spPr bwMode="auto">
            <a:xfrm>
              <a:off x="3113" y="168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7" name="Freeform 35"/>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8" name="Freeform 36"/>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09" name="Freeform 37"/>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0" name="Freeform 38"/>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11" name="Group 39"/>
            <p:cNvGrpSpPr>
              <a:grpSpLocks/>
            </p:cNvGrpSpPr>
            <p:nvPr/>
          </p:nvGrpSpPr>
          <p:grpSpPr bwMode="auto">
            <a:xfrm>
              <a:off x="1437" y="1589"/>
              <a:ext cx="205" cy="250"/>
              <a:chOff x="2954" y="2425"/>
              <a:chExt cx="208" cy="250"/>
            </a:xfrm>
          </p:grpSpPr>
          <p:sp>
            <p:nvSpPr>
              <p:cNvPr id="127" name="Rectangle 40"/>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8" name="Text Box 41"/>
              <p:cNvSpPr txBox="1">
                <a:spLocks noChangeArrowheads="1"/>
              </p:cNvSpPr>
              <p:nvPr/>
            </p:nvSpPr>
            <p:spPr bwMode="auto">
              <a:xfrm>
                <a:off x="2954" y="2425"/>
                <a:ext cx="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smtClean="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dirty="0" smtClean="0">
                  <a:ln>
                    <a:noFill/>
                  </a:ln>
                  <a:solidFill>
                    <a:srgbClr val="000000"/>
                  </a:solidFill>
                  <a:effectLst/>
                  <a:uLnTx/>
                  <a:uFillTx/>
                  <a:latin typeface="Arial" charset="0"/>
                  <a:ea typeface="ＭＳ Ｐゴシック" charset="-128"/>
                </a:endParaRPr>
              </a:p>
            </p:txBody>
          </p:sp>
        </p:grpSp>
        <p:grpSp>
          <p:nvGrpSpPr>
            <p:cNvPr id="112" name="Group 42"/>
            <p:cNvGrpSpPr>
              <a:grpSpLocks/>
            </p:cNvGrpSpPr>
            <p:nvPr/>
          </p:nvGrpSpPr>
          <p:grpSpPr bwMode="auto">
            <a:xfrm>
              <a:off x="2611" y="1973"/>
              <a:ext cx="196" cy="250"/>
              <a:chOff x="2958" y="2425"/>
              <a:chExt cx="199" cy="250"/>
            </a:xfrm>
          </p:grpSpPr>
          <p:sp>
            <p:nvSpPr>
              <p:cNvPr id="125" name="Rectangle 43"/>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 name="Text Box 44"/>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13" name="Group 45"/>
            <p:cNvGrpSpPr>
              <a:grpSpLocks/>
            </p:cNvGrpSpPr>
            <p:nvPr/>
          </p:nvGrpSpPr>
          <p:grpSpPr bwMode="auto">
            <a:xfrm>
              <a:off x="1922" y="1940"/>
              <a:ext cx="212" cy="288"/>
              <a:chOff x="2951" y="2395"/>
              <a:chExt cx="213" cy="288"/>
            </a:xfrm>
          </p:grpSpPr>
          <p:sp>
            <p:nvSpPr>
              <p:cNvPr id="123" name="Rectangle 46"/>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 name="Text Box 47"/>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x</a:t>
                </a:r>
              </a:p>
            </p:txBody>
          </p:sp>
        </p:grpSp>
        <p:grpSp>
          <p:nvGrpSpPr>
            <p:cNvPr id="114" name="Group 48"/>
            <p:cNvGrpSpPr>
              <a:grpSpLocks/>
            </p:cNvGrpSpPr>
            <p:nvPr/>
          </p:nvGrpSpPr>
          <p:grpSpPr bwMode="auto">
            <a:xfrm>
              <a:off x="2588" y="1283"/>
              <a:ext cx="232" cy="250"/>
              <a:chOff x="2941" y="2425"/>
              <a:chExt cx="235" cy="250"/>
            </a:xfrm>
          </p:grpSpPr>
          <p:sp>
            <p:nvSpPr>
              <p:cNvPr id="121" name="Rectangle 49"/>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2" name="Text Box 50"/>
              <p:cNvSpPr txBox="1">
                <a:spLocks noChangeArrowheads="1"/>
              </p:cNvSpPr>
              <p:nvPr/>
            </p:nvSpPr>
            <p:spPr bwMode="auto">
              <a:xfrm>
                <a:off x="2941" y="2425"/>
                <a:ext cx="2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15" name="Group 51"/>
            <p:cNvGrpSpPr>
              <a:grpSpLocks/>
            </p:cNvGrpSpPr>
            <p:nvPr/>
          </p:nvGrpSpPr>
          <p:grpSpPr bwMode="auto">
            <a:xfrm>
              <a:off x="1921" y="1283"/>
              <a:ext cx="196" cy="250"/>
              <a:chOff x="2958" y="2425"/>
              <a:chExt cx="199" cy="250"/>
            </a:xfrm>
          </p:grpSpPr>
          <p:sp>
            <p:nvSpPr>
              <p:cNvPr id="119" name="Rectangle 52"/>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0" name="Text Box 53"/>
              <p:cNvSpPr txBox="1">
                <a:spLocks noChangeArrowheads="1"/>
              </p:cNvSpPr>
              <p:nvPr/>
            </p:nvSpPr>
            <p:spPr bwMode="auto">
              <a:xfrm>
                <a:off x="2958" y="2425"/>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16" name="Group 54"/>
            <p:cNvGrpSpPr>
              <a:grpSpLocks/>
            </p:cNvGrpSpPr>
            <p:nvPr/>
          </p:nvGrpSpPr>
          <p:grpSpPr bwMode="auto">
            <a:xfrm>
              <a:off x="3175" y="1601"/>
              <a:ext cx="212" cy="288"/>
              <a:chOff x="2949" y="2395"/>
              <a:chExt cx="214" cy="288"/>
            </a:xfrm>
          </p:grpSpPr>
          <p:sp>
            <p:nvSpPr>
              <p:cNvPr id="117" name="Rectangle 55"/>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18" name="Text Box 56"/>
              <p:cNvSpPr txBox="1">
                <a:spLocks noChangeArrowheads="1"/>
              </p:cNvSpPr>
              <p:nvPr/>
            </p:nvSpPr>
            <p:spPr bwMode="auto">
              <a:xfrm>
                <a:off x="2949" y="2395"/>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z</a:t>
                </a:r>
              </a:p>
            </p:txBody>
          </p:sp>
        </p:grpSp>
      </p:grpSp>
      <p:sp>
        <p:nvSpPr>
          <p:cNvPr id="129" name="Text Box 57"/>
          <p:cNvSpPr txBox="1">
            <a:spLocks noChangeArrowheads="1"/>
          </p:cNvSpPr>
          <p:nvPr/>
        </p:nvSpPr>
        <p:spPr bwMode="auto">
          <a:xfrm>
            <a:off x="577850" y="1220788"/>
            <a:ext cx="4623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mn-lt"/>
                <a:ea typeface="ＭＳ Ｐゴシック" charset="-128"/>
              </a:rPr>
              <a:t>resulting shortest-path tree from u:</a:t>
            </a:r>
          </a:p>
        </p:txBody>
      </p:sp>
      <p:grpSp>
        <p:nvGrpSpPr>
          <p:cNvPr id="130" name="Group 58"/>
          <p:cNvGrpSpPr>
            <a:grpSpLocks/>
          </p:cNvGrpSpPr>
          <p:nvPr/>
        </p:nvGrpSpPr>
        <p:grpSpPr bwMode="auto">
          <a:xfrm>
            <a:off x="2268538" y="4224338"/>
            <a:ext cx="2319337" cy="2276475"/>
            <a:chOff x="259" y="2768"/>
            <a:chExt cx="1461" cy="1434"/>
          </a:xfrm>
        </p:grpSpPr>
        <p:sp>
          <p:nvSpPr>
            <p:cNvPr id="131" name="Line 59"/>
            <p:cNvSpPr>
              <a:spLocks noChangeShapeType="1"/>
            </p:cNvSpPr>
            <p:nvPr/>
          </p:nvSpPr>
          <p:spPr bwMode="auto">
            <a:xfrm>
              <a:off x="1152" y="2880"/>
              <a:ext cx="8" cy="1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 name="Line 60"/>
            <p:cNvSpPr>
              <a:spLocks noChangeShapeType="1"/>
            </p:cNvSpPr>
            <p:nvPr/>
          </p:nvSpPr>
          <p:spPr bwMode="auto">
            <a:xfrm>
              <a:off x="357" y="3058"/>
              <a:ext cx="1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 name="Text Box 61"/>
            <p:cNvSpPr txBox="1">
              <a:spLocks noChangeArrowheads="1"/>
            </p:cNvSpPr>
            <p:nvPr/>
          </p:nvSpPr>
          <p:spPr bwMode="auto">
            <a:xfrm>
              <a:off x="883" y="3060"/>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v</a:t>
              </a:r>
            </a:p>
          </p:txBody>
        </p:sp>
        <p:sp>
          <p:nvSpPr>
            <p:cNvPr id="134" name="Text Box 62"/>
            <p:cNvSpPr txBox="1">
              <a:spLocks noChangeArrowheads="1"/>
            </p:cNvSpPr>
            <p:nvPr/>
          </p:nvSpPr>
          <p:spPr bwMode="auto">
            <a:xfrm>
              <a:off x="876" y="3247"/>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x</a:t>
              </a:r>
            </a:p>
          </p:txBody>
        </p:sp>
        <p:sp>
          <p:nvSpPr>
            <p:cNvPr id="135" name="Text Box 63"/>
            <p:cNvSpPr txBox="1">
              <a:spLocks noChangeArrowheads="1"/>
            </p:cNvSpPr>
            <p:nvPr/>
          </p:nvSpPr>
          <p:spPr bwMode="auto">
            <a:xfrm>
              <a:off x="890" y="3482"/>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y</a:t>
              </a:r>
            </a:p>
          </p:txBody>
        </p:sp>
        <p:sp>
          <p:nvSpPr>
            <p:cNvPr id="136" name="Text Box 64"/>
            <p:cNvSpPr txBox="1">
              <a:spLocks noChangeArrowheads="1"/>
            </p:cNvSpPr>
            <p:nvPr/>
          </p:nvSpPr>
          <p:spPr bwMode="auto">
            <a:xfrm>
              <a:off x="875" y="371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w</a:t>
              </a:r>
            </a:p>
          </p:txBody>
        </p:sp>
        <p:sp>
          <p:nvSpPr>
            <p:cNvPr id="137" name="Text Box 65"/>
            <p:cNvSpPr txBox="1">
              <a:spLocks noChangeArrowheads="1"/>
            </p:cNvSpPr>
            <p:nvPr/>
          </p:nvSpPr>
          <p:spPr bwMode="auto">
            <a:xfrm>
              <a:off x="884" y="3943"/>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z</a:t>
              </a:r>
            </a:p>
          </p:txBody>
        </p:sp>
        <p:sp>
          <p:nvSpPr>
            <p:cNvPr id="138" name="Text Box 66"/>
            <p:cNvSpPr txBox="1">
              <a:spLocks noChangeArrowheads="1"/>
            </p:cNvSpPr>
            <p:nvPr/>
          </p:nvSpPr>
          <p:spPr bwMode="auto">
            <a:xfrm>
              <a:off x="1248" y="3044"/>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(u,v)</a:t>
              </a:r>
            </a:p>
          </p:txBody>
        </p:sp>
        <p:sp>
          <p:nvSpPr>
            <p:cNvPr id="139" name="Text Box 67"/>
            <p:cNvSpPr txBox="1">
              <a:spLocks noChangeArrowheads="1"/>
            </p:cNvSpPr>
            <p:nvPr/>
          </p:nvSpPr>
          <p:spPr bwMode="auto">
            <a:xfrm>
              <a:off x="1249" y="324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(u,x)</a:t>
              </a:r>
            </a:p>
          </p:txBody>
        </p:sp>
        <p:sp>
          <p:nvSpPr>
            <p:cNvPr id="140" name="Text Box 68"/>
            <p:cNvSpPr txBox="1">
              <a:spLocks noChangeArrowheads="1"/>
            </p:cNvSpPr>
            <p:nvPr/>
          </p:nvSpPr>
          <p:spPr bwMode="auto">
            <a:xfrm>
              <a:off x="1248" y="3497"/>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(u,x)</a:t>
              </a:r>
            </a:p>
          </p:txBody>
        </p:sp>
        <p:sp>
          <p:nvSpPr>
            <p:cNvPr id="141" name="Text Box 69"/>
            <p:cNvSpPr txBox="1">
              <a:spLocks noChangeArrowheads="1"/>
            </p:cNvSpPr>
            <p:nvPr/>
          </p:nvSpPr>
          <p:spPr bwMode="auto">
            <a:xfrm>
              <a:off x="1264" y="371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(u,x)</a:t>
              </a:r>
            </a:p>
          </p:txBody>
        </p:sp>
        <p:sp>
          <p:nvSpPr>
            <p:cNvPr id="142" name="Text Box 70"/>
            <p:cNvSpPr txBox="1">
              <a:spLocks noChangeArrowheads="1"/>
            </p:cNvSpPr>
            <p:nvPr/>
          </p:nvSpPr>
          <p:spPr bwMode="auto">
            <a:xfrm>
              <a:off x="1254" y="39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(u,x)</a:t>
              </a:r>
            </a:p>
          </p:txBody>
        </p:sp>
        <p:sp>
          <p:nvSpPr>
            <p:cNvPr id="143" name="Text Box 71"/>
            <p:cNvSpPr txBox="1">
              <a:spLocks noChangeArrowheads="1"/>
            </p:cNvSpPr>
            <p:nvPr/>
          </p:nvSpPr>
          <p:spPr bwMode="auto">
            <a:xfrm>
              <a:off x="259" y="2768"/>
              <a:ext cx="8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destination</a:t>
              </a:r>
            </a:p>
          </p:txBody>
        </p:sp>
        <p:sp>
          <p:nvSpPr>
            <p:cNvPr id="144" name="Text Box 72"/>
            <p:cNvSpPr txBox="1">
              <a:spLocks noChangeArrowheads="1"/>
            </p:cNvSpPr>
            <p:nvPr/>
          </p:nvSpPr>
          <p:spPr bwMode="auto">
            <a:xfrm>
              <a:off x="1232" y="2791"/>
              <a:ext cx="3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link</a:t>
              </a:r>
            </a:p>
          </p:txBody>
        </p:sp>
      </p:grpSp>
      <p:sp>
        <p:nvSpPr>
          <p:cNvPr id="145" name="Text Box 73"/>
          <p:cNvSpPr txBox="1">
            <a:spLocks noChangeArrowheads="1"/>
          </p:cNvSpPr>
          <p:nvPr/>
        </p:nvSpPr>
        <p:spPr bwMode="auto">
          <a:xfrm>
            <a:off x="525463" y="3743325"/>
            <a:ext cx="40430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smtClean="0">
                <a:ln>
                  <a:noFill/>
                </a:ln>
                <a:solidFill>
                  <a:srgbClr val="000000"/>
                </a:solidFill>
                <a:effectLst/>
                <a:uLnTx/>
                <a:uFillTx/>
                <a:latin typeface="+mn-lt"/>
                <a:ea typeface="ＭＳ Ｐゴシック" charset="-128"/>
              </a:rPr>
              <a:t>resulting forwarding table in u:</a:t>
            </a:r>
          </a:p>
        </p:txBody>
      </p:sp>
    </p:spTree>
    <p:extLst>
      <p:ext uri="{BB962C8B-B14F-4D97-AF65-F5344CB8AC3E}">
        <p14:creationId xmlns:p14="http://schemas.microsoft.com/office/powerpoint/2010/main" val="6744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Vector Algorithm</a:t>
            </a:r>
            <a:endParaRPr lang="en-US" dirty="0"/>
          </a:p>
        </p:txBody>
      </p:sp>
      <p:sp>
        <p:nvSpPr>
          <p:cNvPr id="3" name="Content Placeholder 2"/>
          <p:cNvSpPr>
            <a:spLocks noGrp="1"/>
          </p:cNvSpPr>
          <p:nvPr>
            <p:ph idx="1"/>
          </p:nvPr>
        </p:nvSpPr>
        <p:spPr/>
        <p:txBody>
          <a:bodyPr>
            <a:normAutofit/>
          </a:bodyPr>
          <a:lstStyle/>
          <a:p>
            <a:pPr lvl="0" algn="just"/>
            <a:r>
              <a:rPr lang="en-IN" dirty="0"/>
              <a:t>Distance-vector (DV) algorithm is iterative, asynchronous, and distributed. </a:t>
            </a:r>
            <a:endParaRPr lang="en-GB" dirty="0"/>
          </a:p>
          <a:p>
            <a:pPr lvl="0" algn="just"/>
            <a:r>
              <a:rPr lang="en-IN" dirty="0"/>
              <a:t>It is distributed in that each node receives some information from one or more of its directly attached neighbours, performs a calculation, and then distributes the results of its calculation back to its neighbours. </a:t>
            </a:r>
            <a:endParaRPr lang="en-GB" dirty="0"/>
          </a:p>
          <a:p>
            <a:pPr lvl="0" algn="just"/>
            <a:r>
              <a:rPr lang="en-IN" dirty="0"/>
              <a:t>It is </a:t>
            </a:r>
            <a:r>
              <a:rPr lang="en-IN" dirty="0" smtClean="0"/>
              <a:t>iterative. so, process </a:t>
            </a:r>
            <a:r>
              <a:rPr lang="en-IN" dirty="0"/>
              <a:t>continues on until no more information is exchanged between neighbours.</a:t>
            </a:r>
            <a:endParaRPr lang="en-GB" dirty="0"/>
          </a:p>
          <a:p>
            <a:pPr lvl="0" algn="just"/>
            <a:r>
              <a:rPr lang="en-IN" dirty="0"/>
              <a:t>The algorithm is </a:t>
            </a:r>
            <a:r>
              <a:rPr lang="en-IN" dirty="0" smtClean="0"/>
              <a:t>asynchronous. It </a:t>
            </a:r>
            <a:r>
              <a:rPr lang="en-IN" dirty="0"/>
              <a:t>does not require all of the nodes to operate </a:t>
            </a:r>
            <a:r>
              <a:rPr lang="en-IN" dirty="0" smtClean="0"/>
              <a:t>with </a:t>
            </a:r>
            <a:r>
              <a:rPr lang="en-IN" dirty="0"/>
              <a:t>each other. </a:t>
            </a:r>
            <a:endParaRPr lang="en-GB" dirty="0"/>
          </a:p>
        </p:txBody>
      </p:sp>
    </p:spTree>
    <p:extLst>
      <p:ext uri="{BB962C8B-B14F-4D97-AF65-F5344CB8AC3E}">
        <p14:creationId xmlns:p14="http://schemas.microsoft.com/office/powerpoint/2010/main" val="158359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85800" y="3124200"/>
            <a:ext cx="4848225" cy="653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Distance Vector </a:t>
            </a:r>
            <a:r>
              <a:rPr lang="en-US" dirty="0" smtClean="0"/>
              <a:t>Algorithm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lvl="0" algn="just"/>
            <a:r>
              <a:rPr lang="en-IN" dirty="0"/>
              <a:t>Let dx(y) be the cost of the least-cost path from node x to node y. </a:t>
            </a:r>
          </a:p>
          <a:p>
            <a:pPr lvl="0" algn="just"/>
            <a:r>
              <a:rPr lang="en-IN" dirty="0"/>
              <a:t>Then </a:t>
            </a:r>
            <a:r>
              <a:rPr lang="en-IN" dirty="0" smtClean="0"/>
              <a:t>least </a:t>
            </a:r>
            <a:r>
              <a:rPr lang="en-IN" dirty="0"/>
              <a:t>costs are related by the celebrated Bellman-Ford equation</a:t>
            </a:r>
            <a:r>
              <a:rPr lang="en-IN" dirty="0" smtClean="0"/>
              <a:t>:</a:t>
            </a:r>
          </a:p>
          <a:p>
            <a:pPr marL="0" lvl="0" indent="0" algn="just">
              <a:buNone/>
            </a:pPr>
            <a:endParaRPr lang="en-IN" dirty="0" smtClean="0"/>
          </a:p>
        </p:txBody>
      </p:sp>
      <p:sp>
        <p:nvSpPr>
          <p:cNvPr id="4" name="Slide Number Placeholder 5"/>
          <p:cNvSpPr txBox="1">
            <a:spLocks/>
          </p:cNvSpPr>
          <p:nvPr/>
        </p:nvSpPr>
        <p:spPr>
          <a:xfrm>
            <a:off x="8324850" y="6462713"/>
            <a:ext cx="676275" cy="27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85000"/>
              </a:lnSpc>
              <a:spcBef>
                <a:spcPct val="20000"/>
              </a:spcBef>
              <a:buClr>
                <a:srgbClr val="000099"/>
              </a:buClr>
              <a:buSzPct val="65000"/>
              <a:buFont typeface="Wingdings" charset="2"/>
              <a:buChar char="v"/>
              <a:defRPr sz="2800" kern="1200">
                <a:solidFill>
                  <a:schemeClr val="tx1"/>
                </a:solidFill>
                <a:latin typeface="Gill Sans MT" charset="0"/>
                <a:ea typeface="ＭＳ Ｐゴシック" charset="-128"/>
                <a:cs typeface="+mn-cs"/>
              </a:defRPr>
            </a:lvl1pPr>
            <a:lvl2pPr marL="742950" indent="-285750" algn="l" defTabSz="914400" rtl="0" eaLnBrk="1" latinLnBrk="0" hangingPunct="1">
              <a:lnSpc>
                <a:spcPct val="85000"/>
              </a:lnSpc>
              <a:spcBef>
                <a:spcPct val="20000"/>
              </a:spcBef>
              <a:buClr>
                <a:srgbClr val="000099"/>
              </a:buClr>
              <a:buFont typeface="Wingdings" charset="2"/>
              <a:buChar char="§"/>
              <a:defRPr sz="2400" kern="1200">
                <a:solidFill>
                  <a:schemeClr val="tx1"/>
                </a:solidFill>
                <a:latin typeface="Gill Sans MT" charset="0"/>
                <a:ea typeface="ＭＳ Ｐゴシック" charset="-128"/>
                <a:cs typeface="+mn-cs"/>
              </a:defRPr>
            </a:lvl2pPr>
            <a:lvl3pPr marL="1143000" indent="-228600" algn="l" defTabSz="914400" rtl="0" eaLnBrk="1" latinLnBrk="0" hangingPunct="1">
              <a:spcBef>
                <a:spcPct val="20000"/>
              </a:spcBef>
              <a:buChar char="•"/>
              <a:defRPr sz="2000" kern="1200">
                <a:solidFill>
                  <a:schemeClr val="tx1"/>
                </a:solidFill>
                <a:latin typeface="Comic Sans MS" charset="0"/>
                <a:ea typeface="ＭＳ Ｐゴシック" charset="-128"/>
                <a:cs typeface="+mn-cs"/>
              </a:defRPr>
            </a:lvl3pPr>
            <a:lvl4pPr marL="1600200" indent="-228600" algn="l" defTabSz="914400" rtl="0" eaLnBrk="1" latinLnBrk="0" hangingPunct="1">
              <a:spcBef>
                <a:spcPct val="20000"/>
              </a:spcBef>
              <a:buChar char="–"/>
              <a:defRPr sz="2000" kern="1200">
                <a:solidFill>
                  <a:schemeClr val="tx1"/>
                </a:solidFill>
                <a:latin typeface="Times New Roman" charset="0"/>
                <a:ea typeface="ＭＳ Ｐゴシック" charset="-128"/>
                <a:cs typeface="+mn-cs"/>
              </a:defRPr>
            </a:lvl4pPr>
            <a:lvl5pPr marL="2057400" indent="-228600" algn="l" defTabSz="914400" rtl="0" eaLnBrk="1" latinLnBrk="0" hangingPunct="1">
              <a:spcBef>
                <a:spcPct val="20000"/>
              </a:spcBef>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nSpc>
                <a:spcPct val="100000"/>
              </a:lnSpc>
              <a:spcBef>
                <a:spcPct val="0"/>
              </a:spcBef>
              <a:buClrTx/>
              <a:buSzTx/>
              <a:buFontTx/>
              <a:buNone/>
            </a:pPr>
            <a:r>
              <a:rPr lang="en-US" altLang="en-US" sz="1200" smtClean="0">
                <a:latin typeface="Tahoma" charset="0"/>
              </a:rPr>
              <a:t>4-</a:t>
            </a:r>
            <a:fld id="{D787406E-2F18-9D42-BFA0-02227FCA0D36}" type="slidenum">
              <a:rPr lang="en-US" altLang="en-US" sz="1200" smtClean="0">
                <a:latin typeface="Tahoma" charset="0"/>
              </a:rPr>
              <a:pPr>
                <a:lnSpc>
                  <a:spcPct val="100000"/>
                </a:lnSpc>
                <a:spcBef>
                  <a:spcPct val="0"/>
                </a:spcBef>
                <a:buClrTx/>
                <a:buSzTx/>
                <a:buFontTx/>
                <a:buNone/>
              </a:pPr>
              <a:t>54</a:t>
            </a:fld>
            <a:endParaRPr lang="en-US" altLang="en-US" sz="1200">
              <a:latin typeface="Tahoma" charset="0"/>
            </a:endParaRPr>
          </a:p>
        </p:txBody>
      </p:sp>
      <p:sp>
        <p:nvSpPr>
          <p:cNvPr id="5" name="Rectangle 3"/>
          <p:cNvSpPr txBox="1">
            <a:spLocks noChangeArrowheads="1"/>
          </p:cNvSpPr>
          <p:nvPr/>
        </p:nvSpPr>
        <p:spPr>
          <a:xfrm>
            <a:off x="533400" y="1600200"/>
            <a:ext cx="7953375" cy="46482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ZapfDingbatsITC"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Wingdings" charset="2"/>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Wingdings" charset="2"/>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Wingdings" charset="2"/>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endParaRPr lang="en-US" altLang="en-US" dirty="0" smtClean="0">
              <a:ea typeface="ＭＳ Ｐゴシック" charset="-128"/>
            </a:endParaRPr>
          </a:p>
          <a:p>
            <a:pPr>
              <a:buFont typeface="Wingdings" charset="2"/>
              <a:buNone/>
            </a:pPr>
            <a:endParaRPr lang="en-US" altLang="en-US" dirty="0" smtClean="0">
              <a:ea typeface="ＭＳ Ｐゴシック" charset="-128"/>
            </a:endParaRPr>
          </a:p>
          <a:p>
            <a:pPr>
              <a:buFont typeface="Wingdings" charset="2"/>
              <a:buNone/>
            </a:pPr>
            <a:r>
              <a:rPr lang="en-US" altLang="en-US" dirty="0" smtClean="0">
                <a:ea typeface="ＭＳ Ｐゴシック" charset="-128"/>
              </a:rPr>
              <a:t>   d</a:t>
            </a:r>
            <a:r>
              <a:rPr lang="en-US" altLang="en-US" baseline="-25000" dirty="0" smtClean="0">
                <a:ea typeface="ＭＳ Ｐゴシック" charset="-128"/>
              </a:rPr>
              <a:t>x</a:t>
            </a:r>
            <a:r>
              <a:rPr lang="en-US" altLang="en-US" dirty="0" smtClean="0">
                <a:ea typeface="ＭＳ Ｐゴシック" charset="-128"/>
              </a:rPr>
              <a:t>(y) = cost of least-cost path from x to y then</a:t>
            </a:r>
          </a:p>
          <a:p>
            <a:pPr>
              <a:buFont typeface="Wingdings" charset="2"/>
              <a:buNone/>
            </a:pPr>
            <a:r>
              <a:rPr lang="en-US" altLang="en-US" dirty="0" smtClean="0">
                <a:solidFill>
                  <a:srgbClr val="CC0000"/>
                </a:solidFill>
                <a:ea typeface="ＭＳ Ｐゴシック" charset="-128"/>
              </a:rPr>
              <a:t>   	</a:t>
            </a:r>
            <a:r>
              <a:rPr lang="en-US" altLang="en-US" sz="3200" dirty="0" smtClean="0">
                <a:solidFill>
                  <a:srgbClr val="CC0000"/>
                </a:solidFill>
                <a:ea typeface="ＭＳ Ｐゴシック" charset="-128"/>
              </a:rPr>
              <a:t>d</a:t>
            </a:r>
            <a:r>
              <a:rPr lang="en-US" altLang="en-US" sz="3200" baseline="-25000" dirty="0" smtClean="0">
                <a:solidFill>
                  <a:srgbClr val="CC0000"/>
                </a:solidFill>
                <a:ea typeface="ＭＳ Ｐゴシック" charset="-128"/>
              </a:rPr>
              <a:t>x</a:t>
            </a:r>
            <a:r>
              <a:rPr lang="en-US" altLang="en-US" sz="3200" dirty="0" smtClean="0">
                <a:solidFill>
                  <a:srgbClr val="CC0000"/>
                </a:solidFill>
                <a:ea typeface="ＭＳ Ｐゴシック" charset="-128"/>
              </a:rPr>
              <a:t>(y) = </a:t>
            </a:r>
            <a:r>
              <a:rPr lang="en-US" altLang="en-US" sz="3200" i="1" dirty="0" smtClean="0">
                <a:solidFill>
                  <a:srgbClr val="CC0000"/>
                </a:solidFill>
                <a:ea typeface="ＭＳ Ｐゴシック" charset="-128"/>
              </a:rPr>
              <a:t>min</a:t>
            </a:r>
            <a:r>
              <a:rPr lang="en-US" altLang="en-US" sz="3200" dirty="0" smtClean="0">
                <a:solidFill>
                  <a:srgbClr val="CC0000"/>
                </a:solidFill>
                <a:ea typeface="ＭＳ Ｐゴシック" charset="-128"/>
              </a:rPr>
              <a:t> {c(</a:t>
            </a:r>
            <a:r>
              <a:rPr lang="en-US" altLang="en-US" sz="3200" dirty="0" err="1" smtClean="0">
                <a:solidFill>
                  <a:srgbClr val="CC0000"/>
                </a:solidFill>
                <a:ea typeface="ＭＳ Ｐゴシック" charset="-128"/>
              </a:rPr>
              <a:t>x,v</a:t>
            </a:r>
            <a:r>
              <a:rPr lang="en-US" altLang="en-US" sz="3200" dirty="0" smtClean="0">
                <a:solidFill>
                  <a:srgbClr val="CC0000"/>
                </a:solidFill>
                <a:ea typeface="ＭＳ Ｐゴシック" charset="-128"/>
              </a:rPr>
              <a:t>) + d</a:t>
            </a:r>
            <a:r>
              <a:rPr lang="en-US" altLang="en-US" sz="3200" baseline="-25000" dirty="0" smtClean="0">
                <a:solidFill>
                  <a:srgbClr val="CC0000"/>
                </a:solidFill>
                <a:ea typeface="ＭＳ Ｐゴシック" charset="-128"/>
              </a:rPr>
              <a:t>v</a:t>
            </a:r>
            <a:r>
              <a:rPr lang="en-US" altLang="en-US" sz="3200" dirty="0" smtClean="0">
                <a:solidFill>
                  <a:srgbClr val="CC0000"/>
                </a:solidFill>
                <a:ea typeface="ＭＳ Ｐゴシック" charset="-128"/>
              </a:rPr>
              <a:t>(y) }</a:t>
            </a:r>
          </a:p>
          <a:p>
            <a:pPr>
              <a:buFont typeface="Wingdings" charset="2"/>
              <a:buNone/>
            </a:pPr>
            <a:r>
              <a:rPr lang="en-US" altLang="en-US" sz="3200" dirty="0" smtClean="0">
                <a:ea typeface="ＭＳ Ｐゴシック" charset="-128"/>
              </a:rPr>
              <a:t>   </a:t>
            </a:r>
          </a:p>
          <a:p>
            <a:pPr>
              <a:buFont typeface="Wingdings" charset="2"/>
              <a:buNone/>
            </a:pPr>
            <a:endParaRPr lang="en-US" altLang="en-US" dirty="0">
              <a:ea typeface="ＭＳ Ｐゴシック" charset="-128"/>
            </a:endParaRPr>
          </a:p>
        </p:txBody>
      </p:sp>
      <p:sp>
        <p:nvSpPr>
          <p:cNvPr id="6" name="Text Box 5"/>
          <p:cNvSpPr txBox="1">
            <a:spLocks noChangeArrowheads="1"/>
          </p:cNvSpPr>
          <p:nvPr/>
        </p:nvSpPr>
        <p:spPr bwMode="auto">
          <a:xfrm>
            <a:off x="2632076" y="3486944"/>
            <a:ext cx="29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800" dirty="0">
                <a:solidFill>
                  <a:srgbClr val="CC0000"/>
                </a:solidFill>
                <a:latin typeface="Comic Sans MS" charset="0"/>
              </a:rPr>
              <a:t>v</a:t>
            </a:r>
          </a:p>
        </p:txBody>
      </p:sp>
      <p:sp>
        <p:nvSpPr>
          <p:cNvPr id="7" name="Text Box 7"/>
          <p:cNvSpPr txBox="1">
            <a:spLocks noChangeArrowheads="1"/>
          </p:cNvSpPr>
          <p:nvPr/>
        </p:nvSpPr>
        <p:spPr bwMode="auto">
          <a:xfrm>
            <a:off x="3084513" y="4468813"/>
            <a:ext cx="244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a:t>cost to neighbor v</a:t>
            </a:r>
          </a:p>
        </p:txBody>
      </p:sp>
      <p:sp>
        <p:nvSpPr>
          <p:cNvPr id="8" name="Text Box 8"/>
          <p:cNvSpPr txBox="1">
            <a:spLocks noChangeArrowheads="1"/>
          </p:cNvSpPr>
          <p:nvPr/>
        </p:nvSpPr>
        <p:spPr bwMode="auto">
          <a:xfrm>
            <a:off x="2182813" y="5105400"/>
            <a:ext cx="444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i="1" dirty="0"/>
              <a:t>min</a:t>
            </a:r>
            <a:r>
              <a:rPr lang="en-US" altLang="en-US" sz="2400" dirty="0"/>
              <a:t> taken over all neighbors v of x</a:t>
            </a:r>
          </a:p>
        </p:txBody>
      </p:sp>
      <p:sp>
        <p:nvSpPr>
          <p:cNvPr id="9" name="Text Box 9"/>
          <p:cNvSpPr txBox="1">
            <a:spLocks noChangeArrowheads="1"/>
          </p:cNvSpPr>
          <p:nvPr/>
        </p:nvSpPr>
        <p:spPr bwMode="auto">
          <a:xfrm>
            <a:off x="4197350" y="4073525"/>
            <a:ext cx="479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dirty="0"/>
              <a:t>cost from neighbor v to destination y</a:t>
            </a:r>
          </a:p>
        </p:txBody>
      </p:sp>
      <p:sp>
        <p:nvSpPr>
          <p:cNvPr id="10" name="Line 10"/>
          <p:cNvSpPr>
            <a:spLocks noChangeShapeType="1"/>
          </p:cNvSpPr>
          <p:nvPr/>
        </p:nvSpPr>
        <p:spPr bwMode="auto">
          <a:xfrm flipH="1">
            <a:off x="2430461" y="3702050"/>
            <a:ext cx="7938" cy="14732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Line 11"/>
          <p:cNvSpPr>
            <a:spLocks noChangeShapeType="1"/>
          </p:cNvSpPr>
          <p:nvPr/>
        </p:nvSpPr>
        <p:spPr bwMode="auto">
          <a:xfrm>
            <a:off x="3411538" y="3702050"/>
            <a:ext cx="0" cy="8921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 name="Line 13"/>
          <p:cNvSpPr>
            <a:spLocks noChangeShapeType="1"/>
          </p:cNvSpPr>
          <p:nvPr/>
        </p:nvSpPr>
        <p:spPr bwMode="auto">
          <a:xfrm>
            <a:off x="4716463" y="3770313"/>
            <a:ext cx="0" cy="4349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8753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P spid="7" grpId="0"/>
      <p:bldP spid="8" grpId="0"/>
      <p:bldP spid="9" grpId="0"/>
      <p:bldP spid="10"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Distance Vector Algorithm </a:t>
            </a:r>
            <a:r>
              <a:rPr lang="mr-IN" dirty="0">
                <a:latin typeface="+mn-lt"/>
              </a:rPr>
              <a:t>–</a:t>
            </a:r>
            <a:r>
              <a:rPr lang="en-US" dirty="0">
                <a:latin typeface="+mn-lt"/>
              </a:rPr>
              <a:t> </a:t>
            </a:r>
            <a:r>
              <a:rPr lang="en-US" dirty="0" err="1">
                <a:latin typeface="+mn-lt"/>
              </a:rPr>
              <a:t>Cont</a:t>
            </a:r>
            <a:r>
              <a:rPr lang="mr-IN" dirty="0">
                <a:latin typeface="+mn-lt"/>
              </a:rPr>
              <a:t>…</a:t>
            </a:r>
            <a:endParaRPr lang="en-US" dirty="0">
              <a:latin typeface="+mn-lt"/>
            </a:endParaRPr>
          </a:p>
        </p:txBody>
      </p:sp>
      <p:sp>
        <p:nvSpPr>
          <p:cNvPr id="3" name="Content Placeholder 2"/>
          <p:cNvSpPr>
            <a:spLocks noGrp="1"/>
          </p:cNvSpPr>
          <p:nvPr>
            <p:ph idx="1"/>
          </p:nvPr>
        </p:nvSpPr>
        <p:spPr/>
        <p:txBody>
          <a:bodyPr/>
          <a:lstStyle/>
          <a:p>
            <a:endParaRPr lang="en-US" dirty="0">
              <a:latin typeface="+mn-lt"/>
            </a:endParaRPr>
          </a:p>
        </p:txBody>
      </p:sp>
      <p:sp>
        <p:nvSpPr>
          <p:cNvPr id="19" name="Text Box 4"/>
          <p:cNvSpPr txBox="1">
            <a:spLocks noChangeArrowheads="1"/>
          </p:cNvSpPr>
          <p:nvPr/>
        </p:nvSpPr>
        <p:spPr bwMode="auto">
          <a:xfrm>
            <a:off x="3305175" y="1495425"/>
            <a:ext cx="352425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50000"/>
              </a:spcBef>
              <a:buClrTx/>
              <a:buSzTx/>
              <a:buFontTx/>
              <a:buNone/>
            </a:pPr>
            <a:endParaRPr lang="en-US" altLang="en-US" sz="2400" dirty="0">
              <a:latin typeface="+mn-lt"/>
            </a:endParaRPr>
          </a:p>
          <a:p>
            <a:pPr>
              <a:lnSpc>
                <a:spcPct val="100000"/>
              </a:lnSpc>
              <a:spcBef>
                <a:spcPct val="50000"/>
              </a:spcBef>
              <a:buClrTx/>
              <a:buSzTx/>
              <a:buFontTx/>
              <a:buNone/>
            </a:pPr>
            <a:r>
              <a:rPr lang="en-US" altLang="en-US" sz="2400" i="1" dirty="0">
                <a:solidFill>
                  <a:srgbClr val="000099"/>
                </a:solidFill>
                <a:latin typeface="+mn-lt"/>
              </a:rPr>
              <a:t>wait</a:t>
            </a:r>
            <a:r>
              <a:rPr lang="en-US" altLang="en-US" sz="2000" dirty="0">
                <a:solidFill>
                  <a:srgbClr val="000099"/>
                </a:solidFill>
                <a:latin typeface="+mn-lt"/>
              </a:rPr>
              <a:t> </a:t>
            </a:r>
            <a:r>
              <a:rPr lang="en-US" altLang="en-US" sz="2000" dirty="0">
                <a:latin typeface="+mn-lt"/>
              </a:rPr>
              <a:t>for (change in local link cost or </a:t>
            </a:r>
            <a:r>
              <a:rPr lang="en-US" altLang="en-US" sz="2000" dirty="0" smtClean="0">
                <a:latin typeface="+mn-lt"/>
              </a:rPr>
              <a:t>message from </a:t>
            </a:r>
            <a:r>
              <a:rPr lang="en-US" altLang="en-US" sz="2000" dirty="0">
                <a:latin typeface="+mn-lt"/>
              </a:rPr>
              <a:t>neighbor)</a:t>
            </a:r>
          </a:p>
          <a:p>
            <a:pPr>
              <a:lnSpc>
                <a:spcPct val="100000"/>
              </a:lnSpc>
              <a:spcBef>
                <a:spcPct val="50000"/>
              </a:spcBef>
              <a:buClrTx/>
              <a:buSzTx/>
              <a:buFontTx/>
              <a:buNone/>
            </a:pPr>
            <a:endParaRPr lang="en-US" altLang="en-US" sz="2000" dirty="0">
              <a:latin typeface="+mn-lt"/>
            </a:endParaRPr>
          </a:p>
          <a:p>
            <a:pPr>
              <a:lnSpc>
                <a:spcPct val="100000"/>
              </a:lnSpc>
              <a:spcBef>
                <a:spcPct val="50000"/>
              </a:spcBef>
              <a:buClrTx/>
              <a:buSzTx/>
              <a:buFontTx/>
              <a:buNone/>
            </a:pPr>
            <a:r>
              <a:rPr lang="en-US" altLang="en-US" sz="2400" i="1" dirty="0" err="1">
                <a:solidFill>
                  <a:srgbClr val="000099"/>
                </a:solidFill>
                <a:latin typeface="+mn-lt"/>
              </a:rPr>
              <a:t>recompute</a:t>
            </a:r>
            <a:r>
              <a:rPr lang="en-US" altLang="en-US" sz="2000" dirty="0">
                <a:latin typeface="+mn-lt"/>
              </a:rPr>
              <a:t> estimates</a:t>
            </a:r>
          </a:p>
          <a:p>
            <a:pPr>
              <a:lnSpc>
                <a:spcPct val="100000"/>
              </a:lnSpc>
              <a:spcBef>
                <a:spcPct val="50000"/>
              </a:spcBef>
              <a:buClrTx/>
              <a:buSzTx/>
              <a:buFontTx/>
              <a:buNone/>
            </a:pPr>
            <a:endParaRPr lang="en-US" altLang="en-US" sz="2000" dirty="0">
              <a:latin typeface="+mn-lt"/>
            </a:endParaRPr>
          </a:p>
          <a:p>
            <a:pPr>
              <a:lnSpc>
                <a:spcPct val="100000"/>
              </a:lnSpc>
              <a:spcBef>
                <a:spcPct val="50000"/>
              </a:spcBef>
              <a:buClrTx/>
              <a:buSzTx/>
              <a:buFontTx/>
              <a:buNone/>
            </a:pPr>
            <a:r>
              <a:rPr lang="en-US" altLang="en-US" sz="2000" dirty="0">
                <a:latin typeface="+mn-lt"/>
              </a:rPr>
              <a:t>if DV to any </a:t>
            </a:r>
            <a:r>
              <a:rPr lang="en-US" altLang="en-US" sz="2000" dirty="0" smtClean="0">
                <a:latin typeface="+mn-lt"/>
              </a:rPr>
              <a:t>destination has </a:t>
            </a:r>
            <a:r>
              <a:rPr lang="en-US" altLang="en-US" sz="2000" dirty="0">
                <a:latin typeface="+mn-lt"/>
              </a:rPr>
              <a:t>changed, </a:t>
            </a:r>
            <a:r>
              <a:rPr lang="en-US" altLang="en-US" sz="2400" i="1" dirty="0">
                <a:solidFill>
                  <a:srgbClr val="000099"/>
                </a:solidFill>
                <a:latin typeface="+mn-lt"/>
              </a:rPr>
              <a:t>notify</a:t>
            </a:r>
            <a:r>
              <a:rPr lang="en-US" altLang="en-US" sz="2000" dirty="0">
                <a:latin typeface="+mn-lt"/>
              </a:rPr>
              <a:t> neighbors </a:t>
            </a:r>
            <a:endParaRPr lang="en-US" altLang="en-US" sz="2400" dirty="0">
              <a:latin typeface="+mn-lt"/>
            </a:endParaRPr>
          </a:p>
          <a:p>
            <a:pPr algn="ctr">
              <a:lnSpc>
                <a:spcPct val="100000"/>
              </a:lnSpc>
              <a:spcBef>
                <a:spcPct val="50000"/>
              </a:spcBef>
              <a:buClrTx/>
              <a:buSzTx/>
              <a:buFontTx/>
              <a:buNone/>
            </a:pPr>
            <a:endParaRPr lang="en-US" altLang="en-US" sz="2400" dirty="0">
              <a:latin typeface="+mn-lt"/>
            </a:endParaRPr>
          </a:p>
        </p:txBody>
      </p:sp>
      <p:sp>
        <p:nvSpPr>
          <p:cNvPr id="20" name="Line 5"/>
          <p:cNvSpPr>
            <a:spLocks noChangeShapeType="1"/>
          </p:cNvSpPr>
          <p:nvPr/>
        </p:nvSpPr>
        <p:spPr bwMode="auto">
          <a:xfrm>
            <a:off x="4859338" y="2800350"/>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
          <p:cNvSpPr>
            <a:spLocks noChangeShapeType="1"/>
          </p:cNvSpPr>
          <p:nvPr/>
        </p:nvSpPr>
        <p:spPr bwMode="auto">
          <a:xfrm>
            <a:off x="4838700" y="3819525"/>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Freeform 7"/>
          <p:cNvSpPr>
            <a:spLocks/>
          </p:cNvSpPr>
          <p:nvPr/>
        </p:nvSpPr>
        <p:spPr bwMode="auto">
          <a:xfrm>
            <a:off x="3276600" y="1905000"/>
            <a:ext cx="1552575" cy="3581400"/>
          </a:xfrm>
          <a:custGeom>
            <a:avLst/>
            <a:gdLst>
              <a:gd name="T0" fmla="*/ 2147483646 w 978"/>
              <a:gd name="T1" fmla="*/ 2147483646 h 2256"/>
              <a:gd name="T2" fmla="*/ 2147483646 w 978"/>
              <a:gd name="T3" fmla="*/ 2147483646 h 2256"/>
              <a:gd name="T4" fmla="*/ 0 w 978"/>
              <a:gd name="T5" fmla="*/ 2147483646 h 2256"/>
              <a:gd name="T6" fmla="*/ 0 w 978"/>
              <a:gd name="T7" fmla="*/ 0 h 2256"/>
              <a:gd name="T8" fmla="*/ 2147483646 w 978"/>
              <a:gd name="T9" fmla="*/ 0 h 2256"/>
              <a:gd name="T10" fmla="*/ 2147483646 w 978"/>
              <a:gd name="T11" fmla="*/ 2147483646 h 2256"/>
              <a:gd name="T12" fmla="*/ 0 60000 65536"/>
              <a:gd name="T13" fmla="*/ 0 60000 65536"/>
              <a:gd name="T14" fmla="*/ 0 60000 65536"/>
              <a:gd name="T15" fmla="*/ 0 60000 65536"/>
              <a:gd name="T16" fmla="*/ 0 60000 65536"/>
              <a:gd name="T17" fmla="*/ 0 60000 65536"/>
              <a:gd name="T18" fmla="*/ 0 w 978"/>
              <a:gd name="T19" fmla="*/ 0 h 2256"/>
              <a:gd name="T20" fmla="*/ 978 w 978"/>
              <a:gd name="T21" fmla="*/ 2256 h 2256"/>
            </a:gdLst>
            <a:ahLst/>
            <a:cxnLst>
              <a:cxn ang="T12">
                <a:pos x="T0" y="T1"/>
              </a:cxn>
              <a:cxn ang="T13">
                <a:pos x="T2" y="T3"/>
              </a:cxn>
              <a:cxn ang="T14">
                <a:pos x="T4" y="T5"/>
              </a:cxn>
              <a:cxn ang="T15">
                <a:pos x="T6" y="T7"/>
              </a:cxn>
              <a:cxn ang="T16">
                <a:pos x="T8" y="T9"/>
              </a:cxn>
              <a:cxn ang="T17">
                <a:pos x="T10" y="T11"/>
              </a:cxn>
            </a:cxnLst>
            <a:rect l="T18" t="T19" r="T20" b="T21"/>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Text Box 8"/>
          <p:cNvSpPr txBox="1">
            <a:spLocks noChangeArrowheads="1"/>
          </p:cNvSpPr>
          <p:nvPr/>
        </p:nvSpPr>
        <p:spPr bwMode="auto">
          <a:xfrm>
            <a:off x="3164663" y="1186190"/>
            <a:ext cx="17764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i="1" dirty="0">
                <a:solidFill>
                  <a:srgbClr val="CC0000"/>
                </a:solidFill>
                <a:latin typeface="+mn-lt"/>
              </a:rPr>
              <a:t>each node:</a:t>
            </a:r>
          </a:p>
        </p:txBody>
      </p:sp>
    </p:spTree>
    <p:extLst>
      <p:ext uri="{BB962C8B-B14F-4D97-AF65-F5344CB8AC3E}">
        <p14:creationId xmlns:p14="http://schemas.microsoft.com/office/powerpoint/2010/main" val="152757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 </a:t>
            </a:r>
            <a:r>
              <a:rPr lang="en-US" dirty="0" smtClean="0"/>
              <a:t>- Example</a:t>
            </a:r>
            <a:endParaRPr lang="en-US" dirty="0"/>
          </a:p>
        </p:txBody>
      </p:sp>
      <p:sp>
        <p:nvSpPr>
          <p:cNvPr id="3" name="Content Placeholder 2"/>
          <p:cNvSpPr>
            <a:spLocks noGrp="1"/>
          </p:cNvSpPr>
          <p:nvPr>
            <p:ph idx="1"/>
          </p:nvPr>
        </p:nvSpPr>
        <p:spPr/>
        <p:txBody>
          <a:bodyPr/>
          <a:lstStyle/>
          <a:p>
            <a:endParaRPr lang="en-US" dirty="0"/>
          </a:p>
        </p:txBody>
      </p:sp>
      <p:sp>
        <p:nvSpPr>
          <p:cNvPr id="119" name="Line 3"/>
          <p:cNvSpPr>
            <a:spLocks noChangeShapeType="1"/>
          </p:cNvSpPr>
          <p:nvPr/>
        </p:nvSpPr>
        <p:spPr bwMode="auto">
          <a:xfrm>
            <a:off x="12192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0" name="Line 4"/>
          <p:cNvSpPr>
            <a:spLocks noChangeShapeType="1"/>
          </p:cNvSpPr>
          <p:nvPr/>
        </p:nvSpPr>
        <p:spPr bwMode="auto">
          <a:xfrm>
            <a:off x="914400" y="16764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1" name="Text Box 5"/>
          <p:cNvSpPr txBox="1">
            <a:spLocks noChangeArrowheads="1"/>
          </p:cNvSpPr>
          <p:nvPr/>
        </p:nvSpPr>
        <p:spPr bwMode="auto">
          <a:xfrm>
            <a:off x="12192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22" name="Text Box 6"/>
          <p:cNvSpPr txBox="1">
            <a:spLocks noChangeArrowheads="1"/>
          </p:cNvSpPr>
          <p:nvPr/>
        </p:nvSpPr>
        <p:spPr bwMode="auto">
          <a:xfrm>
            <a:off x="9144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23" name="Text Box 7"/>
          <p:cNvSpPr txBox="1">
            <a:spLocks noChangeArrowheads="1"/>
          </p:cNvSpPr>
          <p:nvPr/>
        </p:nvSpPr>
        <p:spPr bwMode="auto">
          <a:xfrm>
            <a:off x="9144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24" name="Text Box 8"/>
          <p:cNvSpPr txBox="1">
            <a:spLocks noChangeArrowheads="1"/>
          </p:cNvSpPr>
          <p:nvPr/>
        </p:nvSpPr>
        <p:spPr bwMode="auto">
          <a:xfrm>
            <a:off x="9144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25" name="Text Box 9"/>
          <p:cNvSpPr txBox="1">
            <a:spLocks noChangeArrowheads="1"/>
          </p:cNvSpPr>
          <p:nvPr/>
        </p:nvSpPr>
        <p:spPr bwMode="auto">
          <a:xfrm>
            <a:off x="1219200" y="167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0  2   7</a:t>
            </a:r>
          </a:p>
        </p:txBody>
      </p:sp>
      <p:sp>
        <p:nvSpPr>
          <p:cNvPr id="126" name="Text Box 10"/>
          <p:cNvSpPr txBox="1">
            <a:spLocks noChangeArrowheads="1"/>
          </p:cNvSpPr>
          <p:nvPr/>
        </p:nvSpPr>
        <p:spPr bwMode="auto">
          <a:xfrm>
            <a:off x="12192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27" name="Text Box 11"/>
          <p:cNvSpPr txBox="1">
            <a:spLocks noChangeArrowheads="1"/>
          </p:cNvSpPr>
          <p:nvPr/>
        </p:nvSpPr>
        <p:spPr bwMode="auto">
          <a:xfrm>
            <a:off x="1447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28" name="Text Box 12"/>
          <p:cNvSpPr txBox="1">
            <a:spLocks noChangeArrowheads="1"/>
          </p:cNvSpPr>
          <p:nvPr/>
        </p:nvSpPr>
        <p:spPr bwMode="auto">
          <a:xfrm>
            <a:off x="1828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29" name="Text Box 13"/>
          <p:cNvSpPr txBox="1">
            <a:spLocks noChangeArrowheads="1"/>
          </p:cNvSpPr>
          <p:nvPr/>
        </p:nvSpPr>
        <p:spPr bwMode="auto">
          <a:xfrm>
            <a:off x="12192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30" name="Text Box 14"/>
          <p:cNvSpPr txBox="1">
            <a:spLocks noChangeArrowheads="1"/>
          </p:cNvSpPr>
          <p:nvPr/>
        </p:nvSpPr>
        <p:spPr bwMode="auto">
          <a:xfrm>
            <a:off x="1447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31" name="Text Box 15"/>
          <p:cNvSpPr txBox="1">
            <a:spLocks noChangeArrowheads="1"/>
          </p:cNvSpPr>
          <p:nvPr/>
        </p:nvSpPr>
        <p:spPr bwMode="auto">
          <a:xfrm>
            <a:off x="1828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32" name="Text Box 16"/>
          <p:cNvSpPr txBox="1">
            <a:spLocks noChangeArrowheads="1"/>
          </p:cNvSpPr>
          <p:nvPr/>
        </p:nvSpPr>
        <p:spPr bwMode="auto">
          <a:xfrm rot="16200000">
            <a:off x="2650332" y="20264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133" name="Text Box 17"/>
          <p:cNvSpPr txBox="1">
            <a:spLocks noChangeArrowheads="1"/>
          </p:cNvSpPr>
          <p:nvPr/>
        </p:nvSpPr>
        <p:spPr bwMode="auto">
          <a:xfrm>
            <a:off x="1352550" y="11588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134" name="Text Box 18"/>
          <p:cNvSpPr txBox="1">
            <a:spLocks noChangeArrowheads="1"/>
          </p:cNvSpPr>
          <p:nvPr/>
        </p:nvSpPr>
        <p:spPr bwMode="auto">
          <a:xfrm rot="16200000">
            <a:off x="518319" y="38107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from</a:t>
            </a:r>
          </a:p>
        </p:txBody>
      </p:sp>
      <p:sp>
        <p:nvSpPr>
          <p:cNvPr id="135" name="Text Box 19"/>
          <p:cNvSpPr txBox="1">
            <a:spLocks noChangeArrowheads="1"/>
          </p:cNvSpPr>
          <p:nvPr/>
        </p:nvSpPr>
        <p:spPr bwMode="auto">
          <a:xfrm rot="16200000">
            <a:off x="518318" y="561895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136" name="Line 20"/>
          <p:cNvSpPr>
            <a:spLocks noChangeShapeType="1"/>
          </p:cNvSpPr>
          <p:nvPr/>
        </p:nvSpPr>
        <p:spPr bwMode="auto">
          <a:xfrm>
            <a:off x="32766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7" name="Line 21"/>
          <p:cNvSpPr>
            <a:spLocks noChangeShapeType="1"/>
          </p:cNvSpPr>
          <p:nvPr/>
        </p:nvSpPr>
        <p:spPr bwMode="auto">
          <a:xfrm>
            <a:off x="2971800" y="16764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8" name="Text Box 22"/>
          <p:cNvSpPr txBox="1">
            <a:spLocks noChangeArrowheads="1"/>
          </p:cNvSpPr>
          <p:nvPr/>
        </p:nvSpPr>
        <p:spPr bwMode="auto">
          <a:xfrm>
            <a:off x="32766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39" name="Text Box 23"/>
          <p:cNvSpPr txBox="1">
            <a:spLocks noChangeArrowheads="1"/>
          </p:cNvSpPr>
          <p:nvPr/>
        </p:nvSpPr>
        <p:spPr bwMode="auto">
          <a:xfrm>
            <a:off x="29718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40" name="Text Box 24"/>
          <p:cNvSpPr txBox="1">
            <a:spLocks noChangeArrowheads="1"/>
          </p:cNvSpPr>
          <p:nvPr/>
        </p:nvSpPr>
        <p:spPr bwMode="auto">
          <a:xfrm>
            <a:off x="29718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41" name="Text Box 25"/>
          <p:cNvSpPr txBox="1">
            <a:spLocks noChangeArrowheads="1"/>
          </p:cNvSpPr>
          <p:nvPr/>
        </p:nvSpPr>
        <p:spPr bwMode="auto">
          <a:xfrm>
            <a:off x="29718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42" name="Text Box 26"/>
          <p:cNvSpPr txBox="1">
            <a:spLocks noChangeArrowheads="1"/>
          </p:cNvSpPr>
          <p:nvPr/>
        </p:nvSpPr>
        <p:spPr bwMode="auto">
          <a:xfrm>
            <a:off x="3297238" y="1671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a:t>
            </a:r>
          </a:p>
        </p:txBody>
      </p:sp>
      <p:sp>
        <p:nvSpPr>
          <p:cNvPr id="143" name="Line 29"/>
          <p:cNvSpPr>
            <a:spLocks noChangeShapeType="1"/>
          </p:cNvSpPr>
          <p:nvPr/>
        </p:nvSpPr>
        <p:spPr bwMode="auto">
          <a:xfrm>
            <a:off x="12192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4" name="Line 30"/>
          <p:cNvSpPr>
            <a:spLocks noChangeShapeType="1"/>
          </p:cNvSpPr>
          <p:nvPr/>
        </p:nvSpPr>
        <p:spPr bwMode="auto">
          <a:xfrm>
            <a:off x="914400" y="34290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45" name="Text Box 31"/>
          <p:cNvSpPr txBox="1">
            <a:spLocks noChangeArrowheads="1"/>
          </p:cNvSpPr>
          <p:nvPr/>
        </p:nvSpPr>
        <p:spPr bwMode="auto">
          <a:xfrm>
            <a:off x="12192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46" name="Text Box 32"/>
          <p:cNvSpPr txBox="1">
            <a:spLocks noChangeArrowheads="1"/>
          </p:cNvSpPr>
          <p:nvPr/>
        </p:nvSpPr>
        <p:spPr bwMode="auto">
          <a:xfrm>
            <a:off x="9144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47" name="Text Box 33"/>
          <p:cNvSpPr txBox="1">
            <a:spLocks noChangeArrowheads="1"/>
          </p:cNvSpPr>
          <p:nvPr/>
        </p:nvSpPr>
        <p:spPr bwMode="auto">
          <a:xfrm>
            <a:off x="9144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48" name="Text Box 34"/>
          <p:cNvSpPr txBox="1">
            <a:spLocks noChangeArrowheads="1"/>
          </p:cNvSpPr>
          <p:nvPr/>
        </p:nvSpPr>
        <p:spPr bwMode="auto">
          <a:xfrm>
            <a:off x="9144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49" name="Text Box 35"/>
          <p:cNvSpPr txBox="1">
            <a:spLocks noChangeArrowheads="1"/>
          </p:cNvSpPr>
          <p:nvPr/>
        </p:nvSpPr>
        <p:spPr bwMode="auto">
          <a:xfrm>
            <a:off x="15240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50" name="Text Box 36"/>
          <p:cNvSpPr txBox="1">
            <a:spLocks noChangeArrowheads="1"/>
          </p:cNvSpPr>
          <p:nvPr/>
        </p:nvSpPr>
        <p:spPr bwMode="auto">
          <a:xfrm>
            <a:off x="18288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51" name="Text Box 37"/>
          <p:cNvSpPr txBox="1">
            <a:spLocks noChangeArrowheads="1"/>
          </p:cNvSpPr>
          <p:nvPr/>
        </p:nvSpPr>
        <p:spPr bwMode="auto">
          <a:xfrm>
            <a:off x="12192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52" name="Text Box 38"/>
          <p:cNvSpPr txBox="1">
            <a:spLocks noChangeArrowheads="1"/>
          </p:cNvSpPr>
          <p:nvPr/>
        </p:nvSpPr>
        <p:spPr bwMode="auto">
          <a:xfrm>
            <a:off x="1447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53" name="Text Box 39"/>
          <p:cNvSpPr txBox="1">
            <a:spLocks noChangeArrowheads="1"/>
          </p:cNvSpPr>
          <p:nvPr/>
        </p:nvSpPr>
        <p:spPr bwMode="auto">
          <a:xfrm>
            <a:off x="1828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54" name="Text Box 40"/>
          <p:cNvSpPr txBox="1">
            <a:spLocks noChangeArrowheads="1"/>
          </p:cNvSpPr>
          <p:nvPr/>
        </p:nvSpPr>
        <p:spPr bwMode="auto">
          <a:xfrm>
            <a:off x="1341438" y="2933700"/>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155" name="Line 41"/>
          <p:cNvSpPr>
            <a:spLocks noChangeShapeType="1"/>
          </p:cNvSpPr>
          <p:nvPr/>
        </p:nvSpPr>
        <p:spPr bwMode="auto">
          <a:xfrm>
            <a:off x="1219200" y="50292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6" name="Line 42"/>
          <p:cNvSpPr>
            <a:spLocks noChangeShapeType="1"/>
          </p:cNvSpPr>
          <p:nvPr/>
        </p:nvSpPr>
        <p:spPr bwMode="auto">
          <a:xfrm>
            <a:off x="914400" y="52578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7" name="Text Box 43"/>
          <p:cNvSpPr txBox="1">
            <a:spLocks noChangeArrowheads="1"/>
          </p:cNvSpPr>
          <p:nvPr/>
        </p:nvSpPr>
        <p:spPr bwMode="auto">
          <a:xfrm>
            <a:off x="1219200" y="48720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58" name="Text Box 44"/>
          <p:cNvSpPr txBox="1">
            <a:spLocks noChangeArrowheads="1"/>
          </p:cNvSpPr>
          <p:nvPr/>
        </p:nvSpPr>
        <p:spPr bwMode="auto">
          <a:xfrm>
            <a:off x="914400" y="5253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59" name="Text Box 45"/>
          <p:cNvSpPr txBox="1">
            <a:spLocks noChangeArrowheads="1"/>
          </p:cNvSpPr>
          <p:nvPr/>
        </p:nvSpPr>
        <p:spPr bwMode="auto">
          <a:xfrm>
            <a:off x="914400" y="555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60" name="Text Box 46"/>
          <p:cNvSpPr txBox="1">
            <a:spLocks noChangeArrowheads="1"/>
          </p:cNvSpPr>
          <p:nvPr/>
        </p:nvSpPr>
        <p:spPr bwMode="auto">
          <a:xfrm>
            <a:off x="914400" y="586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61" name="Text Box 47"/>
          <p:cNvSpPr txBox="1">
            <a:spLocks noChangeArrowheads="1"/>
          </p:cNvSpPr>
          <p:nvPr/>
        </p:nvSpPr>
        <p:spPr bwMode="auto">
          <a:xfrm>
            <a:off x="12192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62" name="Text Box 48"/>
          <p:cNvSpPr txBox="1">
            <a:spLocks noChangeArrowheads="1"/>
          </p:cNvSpPr>
          <p:nvPr/>
        </p:nvSpPr>
        <p:spPr bwMode="auto">
          <a:xfrm>
            <a:off x="1447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63" name="Text Box 49"/>
          <p:cNvSpPr txBox="1">
            <a:spLocks noChangeArrowheads="1"/>
          </p:cNvSpPr>
          <p:nvPr/>
        </p:nvSpPr>
        <p:spPr bwMode="auto">
          <a:xfrm>
            <a:off x="1828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164" name="Text Box 50"/>
          <p:cNvSpPr txBox="1">
            <a:spLocks noChangeArrowheads="1"/>
          </p:cNvSpPr>
          <p:nvPr/>
        </p:nvSpPr>
        <p:spPr bwMode="auto">
          <a:xfrm>
            <a:off x="12192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a:t>
            </a:r>
          </a:p>
        </p:txBody>
      </p:sp>
      <p:sp>
        <p:nvSpPr>
          <p:cNvPr id="165" name="Text Box 51"/>
          <p:cNvSpPr txBox="1">
            <a:spLocks noChangeArrowheads="1"/>
          </p:cNvSpPr>
          <p:nvPr/>
        </p:nvSpPr>
        <p:spPr bwMode="auto">
          <a:xfrm>
            <a:off x="1447800" y="5938838"/>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dirty="0" smtClean="0">
                <a:solidFill>
                  <a:srgbClr val="000000"/>
                </a:solidFill>
                <a:latin typeface="Arial" charset="0"/>
              </a:rPr>
              <a:t> 1</a:t>
            </a:r>
          </a:p>
        </p:txBody>
      </p:sp>
      <p:sp>
        <p:nvSpPr>
          <p:cNvPr id="166" name="Text Box 52"/>
          <p:cNvSpPr txBox="1">
            <a:spLocks noChangeArrowheads="1"/>
          </p:cNvSpPr>
          <p:nvPr/>
        </p:nvSpPr>
        <p:spPr bwMode="auto">
          <a:xfrm>
            <a:off x="1828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a:t>
            </a:r>
          </a:p>
        </p:txBody>
      </p:sp>
      <p:sp>
        <p:nvSpPr>
          <p:cNvPr id="167" name="Text Box 53"/>
          <p:cNvSpPr txBox="1">
            <a:spLocks noChangeArrowheads="1"/>
          </p:cNvSpPr>
          <p:nvPr/>
        </p:nvSpPr>
        <p:spPr bwMode="auto">
          <a:xfrm>
            <a:off x="1363663" y="4740275"/>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168" name="Text Box 54"/>
          <p:cNvSpPr txBox="1">
            <a:spLocks noChangeArrowheads="1"/>
          </p:cNvSpPr>
          <p:nvPr/>
        </p:nvSpPr>
        <p:spPr bwMode="auto">
          <a:xfrm>
            <a:off x="1219200" y="3429000"/>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dirty="0" smtClean="0">
                <a:solidFill>
                  <a:srgbClr val="000000"/>
                </a:solidFill>
                <a:latin typeface="Arial" charset="0"/>
              </a:rPr>
              <a:t>∞</a:t>
            </a:r>
          </a:p>
          <a:p>
            <a:pPr eaLnBrk="0" fontAlgn="base" hangingPunct="0">
              <a:lnSpc>
                <a:spcPct val="100000"/>
              </a:lnSpc>
              <a:spcBef>
                <a:spcPct val="0"/>
              </a:spcBef>
              <a:spcAft>
                <a:spcPct val="0"/>
              </a:spcAft>
              <a:buClrTx/>
              <a:buSzTx/>
              <a:buFontTx/>
              <a:buNone/>
            </a:pPr>
            <a:r>
              <a:rPr lang="en-US" altLang="en-US" sz="1800" dirty="0" smtClean="0">
                <a:solidFill>
                  <a:srgbClr val="000000"/>
                </a:solidFill>
                <a:latin typeface="Arial" charset="0"/>
              </a:rPr>
              <a:t>2   0   1</a:t>
            </a:r>
          </a:p>
        </p:txBody>
      </p:sp>
      <p:sp>
        <p:nvSpPr>
          <p:cNvPr id="169" name="Text Box 55"/>
          <p:cNvSpPr txBox="1">
            <a:spLocks noChangeArrowheads="1"/>
          </p:cNvSpPr>
          <p:nvPr/>
        </p:nvSpPr>
        <p:spPr bwMode="auto">
          <a:xfrm>
            <a:off x="1219200" y="525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 ∞  ∞</a:t>
            </a:r>
          </a:p>
        </p:txBody>
      </p:sp>
      <p:sp>
        <p:nvSpPr>
          <p:cNvPr id="170" name="Text Box 56"/>
          <p:cNvSpPr txBox="1">
            <a:spLocks noChangeArrowheads="1"/>
          </p:cNvSpPr>
          <p:nvPr/>
        </p:nvSpPr>
        <p:spPr bwMode="auto">
          <a:xfrm>
            <a:off x="3260725" y="2006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171" name="Text Box 57"/>
          <p:cNvSpPr txBox="1">
            <a:spLocks noChangeArrowheads="1"/>
          </p:cNvSpPr>
          <p:nvPr/>
        </p:nvSpPr>
        <p:spPr bwMode="auto">
          <a:xfrm>
            <a:off x="3260725" y="23225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7   1   0</a:t>
            </a:r>
          </a:p>
        </p:txBody>
      </p:sp>
      <p:sp>
        <p:nvSpPr>
          <p:cNvPr id="172" name="Line 58"/>
          <p:cNvSpPr>
            <a:spLocks noChangeShapeType="1"/>
          </p:cNvSpPr>
          <p:nvPr/>
        </p:nvSpPr>
        <p:spPr bwMode="auto">
          <a:xfrm>
            <a:off x="2209800" y="1981200"/>
            <a:ext cx="6858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3" name="Line 59"/>
          <p:cNvSpPr>
            <a:spLocks noChangeShapeType="1"/>
          </p:cNvSpPr>
          <p:nvPr/>
        </p:nvSpPr>
        <p:spPr bwMode="auto">
          <a:xfrm>
            <a:off x="2133600" y="2057400"/>
            <a:ext cx="6858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4" name="Line 60"/>
          <p:cNvSpPr>
            <a:spLocks noChangeShapeType="1"/>
          </p:cNvSpPr>
          <p:nvPr/>
        </p:nvSpPr>
        <p:spPr bwMode="auto">
          <a:xfrm flipV="1">
            <a:off x="2133600" y="2514600"/>
            <a:ext cx="762000" cy="129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5" name="Line 61"/>
          <p:cNvSpPr>
            <a:spLocks noChangeShapeType="1"/>
          </p:cNvSpPr>
          <p:nvPr/>
        </p:nvSpPr>
        <p:spPr bwMode="auto">
          <a:xfrm>
            <a:off x="2133600" y="4114800"/>
            <a:ext cx="6096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6" name="Line 62"/>
          <p:cNvSpPr>
            <a:spLocks noChangeShapeType="1"/>
          </p:cNvSpPr>
          <p:nvPr/>
        </p:nvSpPr>
        <p:spPr bwMode="auto">
          <a:xfrm flipV="1">
            <a:off x="2133600" y="2590800"/>
            <a:ext cx="838200" cy="3429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7" name="Line 63"/>
          <p:cNvSpPr>
            <a:spLocks noChangeShapeType="1"/>
          </p:cNvSpPr>
          <p:nvPr/>
        </p:nvSpPr>
        <p:spPr bwMode="auto">
          <a:xfrm flipV="1">
            <a:off x="2209800" y="4343400"/>
            <a:ext cx="762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8" name="Line 64"/>
          <p:cNvSpPr>
            <a:spLocks noChangeShapeType="1"/>
          </p:cNvSpPr>
          <p:nvPr/>
        </p:nvSpPr>
        <p:spPr bwMode="auto">
          <a:xfrm>
            <a:off x="609600" y="6345238"/>
            <a:ext cx="54102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79" name="Text Box 65"/>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time</a:t>
            </a:r>
          </a:p>
        </p:txBody>
      </p:sp>
      <p:grpSp>
        <p:nvGrpSpPr>
          <p:cNvPr id="180" name="Group 66"/>
          <p:cNvGrpSpPr>
            <a:grpSpLocks/>
          </p:cNvGrpSpPr>
          <p:nvPr/>
        </p:nvGrpSpPr>
        <p:grpSpPr bwMode="auto">
          <a:xfrm>
            <a:off x="4691062" y="4033838"/>
            <a:ext cx="2700337" cy="1525587"/>
            <a:chOff x="2352" y="0"/>
            <a:chExt cx="1376" cy="764"/>
          </a:xfrm>
        </p:grpSpPr>
        <p:sp>
          <p:nvSpPr>
            <p:cNvPr id="181"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82" name="Group 68"/>
            <p:cNvGrpSpPr>
              <a:grpSpLocks/>
            </p:cNvGrpSpPr>
            <p:nvPr/>
          </p:nvGrpSpPr>
          <p:grpSpPr bwMode="auto">
            <a:xfrm>
              <a:off x="2448" y="70"/>
              <a:ext cx="1161" cy="676"/>
              <a:chOff x="-17" y="1282"/>
              <a:chExt cx="1161" cy="676"/>
            </a:xfrm>
          </p:grpSpPr>
          <p:sp>
            <p:nvSpPr>
              <p:cNvPr id="183"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4" name="Oval 70"/>
              <p:cNvSpPr>
                <a:spLocks noChangeArrowheads="1"/>
              </p:cNvSpPr>
              <p:nvPr/>
            </p:nvSpPr>
            <p:spPr bwMode="auto">
              <a:xfrm>
                <a:off x="-14" y="171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5" name="Line 71"/>
              <p:cNvSpPr>
                <a:spLocks noChangeShapeType="1"/>
              </p:cNvSpPr>
              <p:nvPr/>
            </p:nvSpPr>
            <p:spPr bwMode="auto">
              <a:xfrm>
                <a:off x="-14"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6" name="Line 72"/>
              <p:cNvSpPr>
                <a:spLocks noChangeShapeType="1"/>
              </p:cNvSpPr>
              <p:nvPr/>
            </p:nvSpPr>
            <p:spPr bwMode="auto">
              <a:xfrm>
                <a:off x="299"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7" name="Rectangle 73"/>
              <p:cNvSpPr>
                <a:spLocks noChangeArrowheads="1"/>
              </p:cNvSpPr>
              <p:nvPr/>
            </p:nvSpPr>
            <p:spPr bwMode="auto">
              <a:xfrm>
                <a:off x="-14" y="170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8" name="Oval 74"/>
              <p:cNvSpPr>
                <a:spLocks noChangeArrowheads="1"/>
              </p:cNvSpPr>
              <p:nvPr/>
            </p:nvSpPr>
            <p:spPr bwMode="auto">
              <a:xfrm>
                <a:off x="-17" y="164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9"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0"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91" name="Group 77"/>
              <p:cNvGrpSpPr>
                <a:grpSpLocks/>
              </p:cNvGrpSpPr>
              <p:nvPr/>
            </p:nvGrpSpPr>
            <p:grpSpPr bwMode="auto">
              <a:xfrm>
                <a:off x="39" y="1594"/>
                <a:ext cx="196" cy="250"/>
                <a:chOff x="2959" y="2425"/>
                <a:chExt cx="197" cy="250"/>
              </a:xfrm>
            </p:grpSpPr>
            <p:sp>
              <p:nvSpPr>
                <p:cNvPr id="213" name="Rectangle 78"/>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4" name="Text Box 79"/>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192" name="Group 80"/>
              <p:cNvGrpSpPr>
                <a:grpSpLocks/>
              </p:cNvGrpSpPr>
              <p:nvPr/>
            </p:nvGrpSpPr>
            <p:grpSpPr bwMode="auto">
              <a:xfrm>
                <a:off x="828" y="1576"/>
                <a:ext cx="316" cy="288"/>
                <a:chOff x="1740" y="2272"/>
                <a:chExt cx="316" cy="288"/>
              </a:xfrm>
            </p:grpSpPr>
            <p:sp>
              <p:nvSpPr>
                <p:cNvPr id="205" name="Oval 81"/>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6" name="Line 82"/>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7" name="Line 83"/>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8" name="Rectangle 84"/>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9" name="Oval 85"/>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10" name="Group 86"/>
                <p:cNvGrpSpPr>
                  <a:grpSpLocks/>
                </p:cNvGrpSpPr>
                <p:nvPr/>
              </p:nvGrpSpPr>
              <p:grpSpPr bwMode="auto">
                <a:xfrm>
                  <a:off x="1795" y="2272"/>
                  <a:ext cx="212" cy="288"/>
                  <a:chOff x="2951" y="2395"/>
                  <a:chExt cx="213" cy="288"/>
                </a:xfrm>
              </p:grpSpPr>
              <p:sp>
                <p:nvSpPr>
                  <p:cNvPr id="211" name="Rectangle 87"/>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2" name="Text Box 88"/>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z</a:t>
                    </a:r>
                  </a:p>
                </p:txBody>
              </p:sp>
            </p:grpSp>
          </p:grpSp>
          <p:sp>
            <p:nvSpPr>
              <p:cNvPr id="193" name="Text Box 89"/>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4" name="Text Box 90"/>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5" name="Text Box 91"/>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196" name="Group 92"/>
              <p:cNvGrpSpPr>
                <a:grpSpLocks/>
              </p:cNvGrpSpPr>
              <p:nvPr/>
            </p:nvGrpSpPr>
            <p:grpSpPr bwMode="auto">
              <a:xfrm>
                <a:off x="408" y="1282"/>
                <a:ext cx="316" cy="250"/>
                <a:chOff x="1740" y="2302"/>
                <a:chExt cx="316" cy="250"/>
              </a:xfrm>
            </p:grpSpPr>
            <p:sp>
              <p:nvSpPr>
                <p:cNvPr id="197" name="Oval 93"/>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8" name="Line 94"/>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9" name="Line 95"/>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0" name="Rectangle 96"/>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1" name="Oval 97"/>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202" name="Group 98"/>
                <p:cNvGrpSpPr>
                  <a:grpSpLocks/>
                </p:cNvGrpSpPr>
                <p:nvPr/>
              </p:nvGrpSpPr>
              <p:grpSpPr bwMode="auto">
                <a:xfrm>
                  <a:off x="1803" y="2302"/>
                  <a:ext cx="196" cy="250"/>
                  <a:chOff x="2958" y="2425"/>
                  <a:chExt cx="198" cy="250"/>
                </a:xfrm>
              </p:grpSpPr>
              <p:sp>
                <p:nvSpPr>
                  <p:cNvPr id="203" name="Rectangle 99"/>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4" name="Text Box 100"/>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grpSp>
      <p:sp>
        <p:nvSpPr>
          <p:cNvPr id="215" name="Text Box 101"/>
          <p:cNvSpPr txBox="1">
            <a:spLocks noChangeArrowheads="1"/>
          </p:cNvSpPr>
          <p:nvPr/>
        </p:nvSpPr>
        <p:spPr bwMode="auto">
          <a:xfrm>
            <a:off x="263525" y="110490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x</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216" name="Oval 104"/>
          <p:cNvSpPr>
            <a:spLocks noChangeArrowheads="1"/>
          </p:cNvSpPr>
          <p:nvPr/>
        </p:nvSpPr>
        <p:spPr bwMode="auto">
          <a:xfrm>
            <a:off x="1219200"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17" name="Oval 105"/>
          <p:cNvSpPr>
            <a:spLocks noChangeArrowheads="1"/>
          </p:cNvSpPr>
          <p:nvPr/>
        </p:nvSpPr>
        <p:spPr bwMode="auto">
          <a:xfrm>
            <a:off x="1219200" y="37338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18" name="Oval 106"/>
          <p:cNvSpPr>
            <a:spLocks noChangeArrowheads="1"/>
          </p:cNvSpPr>
          <p:nvPr/>
        </p:nvSpPr>
        <p:spPr bwMode="auto">
          <a:xfrm>
            <a:off x="1219200" y="59436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19" name="Oval 107"/>
          <p:cNvSpPr>
            <a:spLocks noChangeArrowheads="1"/>
          </p:cNvSpPr>
          <p:nvPr/>
        </p:nvSpPr>
        <p:spPr bwMode="auto">
          <a:xfrm>
            <a:off x="3297238"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20" name="Rectangle 108"/>
          <p:cNvSpPr>
            <a:spLocks noChangeArrowheads="1"/>
          </p:cNvSpPr>
          <p:nvPr/>
        </p:nvSpPr>
        <p:spPr bwMode="auto">
          <a:xfrm>
            <a:off x="4739644" y="1572424"/>
            <a:ext cx="431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eaLnBrk="0" fontAlgn="base" hangingPunct="0">
              <a:lnSpc>
                <a:spcPct val="100000"/>
              </a:lnSpc>
              <a:spcBef>
                <a:spcPct val="0"/>
              </a:spcBef>
              <a:spcAft>
                <a:spcPct val="0"/>
              </a:spcAft>
              <a:buClrTx/>
              <a:buSzTx/>
              <a:buFontTx/>
              <a:buNone/>
            </a:pPr>
            <a:r>
              <a:rPr lang="fr-FR" altLang="en-US" sz="1800" smtClean="0">
                <a:solidFill>
                  <a:srgbClr val="000000"/>
                </a:solidFill>
                <a:latin typeface="Arial" charset="0"/>
              </a:rPr>
              <a:t>D</a:t>
            </a:r>
            <a:r>
              <a:rPr lang="fr-FR" altLang="en-US" sz="1800" baseline="-25000" smtClean="0">
                <a:solidFill>
                  <a:srgbClr val="000000"/>
                </a:solidFill>
                <a:latin typeface="Arial" charset="0"/>
              </a:rPr>
              <a:t>x</a:t>
            </a:r>
            <a:r>
              <a:rPr lang="fr-FR" altLang="en-US" sz="1800" dirty="0" smtClean="0">
                <a:solidFill>
                  <a:srgbClr val="000000"/>
                </a:solidFill>
                <a:latin typeface="Arial" charset="0"/>
              </a:rPr>
              <a:t>(y) = min{c(</a:t>
            </a:r>
            <a:r>
              <a:rPr lang="fr-FR" altLang="en-US" sz="1800" dirty="0" err="1" smtClean="0">
                <a:solidFill>
                  <a:srgbClr val="000000"/>
                </a:solidFill>
                <a:latin typeface="Arial" charset="0"/>
              </a:rPr>
              <a:t>x,y</a:t>
            </a:r>
            <a:r>
              <a:rPr lang="fr-FR" altLang="en-US" sz="1800" dirty="0" smtClean="0">
                <a:solidFill>
                  <a:srgbClr val="000000"/>
                </a:solidFill>
                <a:latin typeface="Arial" charset="0"/>
              </a:rPr>
              <a:t>) + D</a:t>
            </a:r>
            <a:r>
              <a:rPr lang="fr-FR" altLang="en-US" sz="1800" baseline="-25000" dirty="0" smtClean="0">
                <a:solidFill>
                  <a:srgbClr val="000000"/>
                </a:solidFill>
                <a:latin typeface="Arial" charset="0"/>
              </a:rPr>
              <a:t>y</a:t>
            </a:r>
            <a:r>
              <a:rPr lang="fr-FR" altLang="en-US" sz="1800" dirty="0" smtClean="0">
                <a:solidFill>
                  <a:srgbClr val="000000"/>
                </a:solidFill>
                <a:latin typeface="Arial" charset="0"/>
              </a:rPr>
              <a:t>(y), c(</a:t>
            </a:r>
            <a:r>
              <a:rPr lang="fr-FR" altLang="en-US" sz="1800" dirty="0" err="1" smtClean="0">
                <a:solidFill>
                  <a:srgbClr val="000000"/>
                </a:solidFill>
                <a:latin typeface="Arial" charset="0"/>
              </a:rPr>
              <a:t>x,z</a:t>
            </a:r>
            <a:r>
              <a:rPr lang="fr-FR" altLang="en-US" sz="1800" dirty="0" smtClean="0">
                <a:solidFill>
                  <a:srgbClr val="000000"/>
                </a:solidFill>
                <a:latin typeface="Arial" charset="0"/>
              </a:rPr>
              <a:t>) + D</a:t>
            </a:r>
            <a:r>
              <a:rPr lang="fr-FR" altLang="en-US" sz="1800" baseline="-25000" dirty="0" smtClean="0">
                <a:solidFill>
                  <a:srgbClr val="000000"/>
                </a:solidFill>
                <a:latin typeface="Arial" charset="0"/>
              </a:rPr>
              <a:t>z</a:t>
            </a:r>
            <a:r>
              <a:rPr lang="fr-FR" altLang="en-US" sz="1800" dirty="0" smtClean="0">
                <a:solidFill>
                  <a:srgbClr val="000000"/>
                </a:solidFill>
                <a:latin typeface="Arial" charset="0"/>
              </a:rPr>
              <a:t>(y)} </a:t>
            </a:r>
            <a:br>
              <a:rPr lang="fr-FR" altLang="en-US" sz="1800" dirty="0" smtClean="0">
                <a:solidFill>
                  <a:srgbClr val="000000"/>
                </a:solidFill>
                <a:latin typeface="Arial" charset="0"/>
              </a:rPr>
            </a:br>
            <a:r>
              <a:rPr lang="fr-FR" altLang="en-US" sz="1800" dirty="0" smtClean="0">
                <a:solidFill>
                  <a:srgbClr val="000000"/>
                </a:solidFill>
                <a:latin typeface="Arial" charset="0"/>
              </a:rPr>
              <a:t>             = min{2+0 , 7+1} = 2</a:t>
            </a:r>
          </a:p>
        </p:txBody>
      </p:sp>
      <p:sp>
        <p:nvSpPr>
          <p:cNvPr id="221" name="Line 109"/>
          <p:cNvSpPr>
            <a:spLocks noChangeShapeType="1"/>
          </p:cNvSpPr>
          <p:nvPr/>
        </p:nvSpPr>
        <p:spPr bwMode="auto">
          <a:xfrm flipH="1" flipV="1">
            <a:off x="3760787" y="1776412"/>
            <a:ext cx="999494" cy="19049"/>
          </a:xfrm>
          <a:prstGeom prst="line">
            <a:avLst/>
          </a:prstGeom>
          <a:noFill/>
          <a:ln w="127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2" name="Rectangle 110"/>
          <p:cNvSpPr>
            <a:spLocks noChangeArrowheads="1"/>
          </p:cNvSpPr>
          <p:nvPr/>
        </p:nvSpPr>
        <p:spPr bwMode="auto">
          <a:xfrm>
            <a:off x="4826113" y="2631115"/>
            <a:ext cx="2667000"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eaLnBrk="0" fontAlgn="base" hangingPunct="0">
              <a:lnSpc>
                <a:spcPct val="120000"/>
              </a:lnSpc>
              <a:spcBef>
                <a:spcPct val="0"/>
              </a:spcBef>
              <a:spcAft>
                <a:spcPct val="0"/>
              </a:spcAft>
              <a:buClrTx/>
              <a:buSzTx/>
              <a:buFontTx/>
              <a:buNone/>
            </a:pPr>
            <a:r>
              <a:rPr lang="fr-FR" altLang="en-US" sz="1800" i="1" dirty="0" err="1" smtClean="0">
                <a:solidFill>
                  <a:srgbClr val="000000"/>
                </a:solidFill>
                <a:latin typeface="Arial" charset="0"/>
              </a:rPr>
              <a:t>D</a:t>
            </a:r>
            <a:r>
              <a:rPr lang="fr-FR" altLang="en-US" sz="1800" i="1" baseline="-25000" dirty="0" err="1" smtClean="0">
                <a:solidFill>
                  <a:srgbClr val="000000"/>
                </a:solidFill>
                <a:latin typeface="Arial" charset="0"/>
              </a:rPr>
              <a:t>x</a:t>
            </a:r>
            <a:r>
              <a:rPr lang="fr-FR" altLang="en-US" sz="1800" i="1" dirty="0" smtClean="0">
                <a:solidFill>
                  <a:srgbClr val="000000"/>
                </a:solidFill>
                <a:latin typeface="Arial" charset="0"/>
              </a:rPr>
              <a:t>(z) = </a:t>
            </a:r>
            <a:r>
              <a:rPr lang="fr-FR" altLang="en-US" sz="1800" dirty="0" smtClean="0">
                <a:solidFill>
                  <a:srgbClr val="000000"/>
                </a:solidFill>
                <a:latin typeface="Arial" charset="0"/>
              </a:rPr>
              <a:t>min{</a:t>
            </a:r>
            <a:r>
              <a:rPr lang="fr-FR" altLang="en-US" sz="1800" i="1" dirty="0" smtClean="0">
                <a:solidFill>
                  <a:srgbClr val="000000"/>
                </a:solidFill>
                <a:latin typeface="Arial" charset="0"/>
              </a:rPr>
              <a:t>c(</a:t>
            </a:r>
            <a:r>
              <a:rPr lang="fr-FR" altLang="en-US" sz="1800" i="1" dirty="0" err="1" smtClean="0">
                <a:solidFill>
                  <a:srgbClr val="000000"/>
                </a:solidFill>
                <a:latin typeface="Arial" charset="0"/>
              </a:rPr>
              <a:t>x,y</a:t>
            </a:r>
            <a:r>
              <a:rPr lang="fr-FR" altLang="en-US" sz="1800" i="1" dirty="0" smtClean="0">
                <a:solidFill>
                  <a:srgbClr val="000000"/>
                </a:solidFill>
                <a:latin typeface="Arial" charset="0"/>
              </a:rPr>
              <a:t>) + </a:t>
            </a:r>
            <a:br>
              <a:rPr lang="fr-FR" altLang="en-US" sz="1800" i="1" dirty="0" smtClean="0">
                <a:solidFill>
                  <a:srgbClr val="000000"/>
                </a:solidFill>
                <a:latin typeface="Arial" charset="0"/>
              </a:rPr>
            </a:br>
            <a:r>
              <a:rPr lang="fr-FR" altLang="en-US" sz="1800" i="1" dirty="0" smtClean="0">
                <a:solidFill>
                  <a:srgbClr val="000000"/>
                </a:solidFill>
                <a:latin typeface="Arial" charset="0"/>
              </a:rPr>
              <a:t>      D</a:t>
            </a:r>
            <a:r>
              <a:rPr lang="fr-FR" altLang="en-US" sz="1800" i="1" baseline="-25000" dirty="0" smtClean="0">
                <a:solidFill>
                  <a:srgbClr val="000000"/>
                </a:solidFill>
                <a:latin typeface="Arial" charset="0"/>
              </a:rPr>
              <a:t>y</a:t>
            </a:r>
            <a:r>
              <a:rPr lang="fr-FR" altLang="en-US" sz="1800" i="1" dirty="0" smtClean="0">
                <a:solidFill>
                  <a:srgbClr val="000000"/>
                </a:solidFill>
                <a:latin typeface="Arial" charset="0"/>
              </a:rPr>
              <a:t>(z), c(</a:t>
            </a:r>
            <a:r>
              <a:rPr lang="fr-FR" altLang="en-US" sz="1800" i="1" dirty="0" err="1" smtClean="0">
                <a:solidFill>
                  <a:srgbClr val="000000"/>
                </a:solidFill>
                <a:latin typeface="Arial" charset="0"/>
              </a:rPr>
              <a:t>x,z</a:t>
            </a:r>
            <a:r>
              <a:rPr lang="fr-FR" altLang="en-US" sz="1800" i="1" dirty="0" smtClean="0">
                <a:solidFill>
                  <a:srgbClr val="000000"/>
                </a:solidFill>
                <a:latin typeface="Arial" charset="0"/>
              </a:rPr>
              <a:t>) + D</a:t>
            </a:r>
            <a:r>
              <a:rPr lang="fr-FR" altLang="en-US" sz="1800" i="1" baseline="-25000" dirty="0" smtClean="0">
                <a:solidFill>
                  <a:srgbClr val="000000"/>
                </a:solidFill>
                <a:latin typeface="Arial" charset="0"/>
              </a:rPr>
              <a:t>z</a:t>
            </a:r>
            <a:r>
              <a:rPr lang="fr-FR" altLang="en-US" sz="1800" i="1" dirty="0" smtClean="0">
                <a:solidFill>
                  <a:srgbClr val="000000"/>
                </a:solidFill>
                <a:latin typeface="Arial" charset="0"/>
              </a:rPr>
              <a:t>(z)</a:t>
            </a:r>
            <a:r>
              <a:rPr lang="fr-FR" altLang="en-US" sz="1800" dirty="0" smtClean="0">
                <a:solidFill>
                  <a:srgbClr val="000000"/>
                </a:solidFill>
                <a:latin typeface="Arial" charset="0"/>
              </a:rPr>
              <a:t>} </a:t>
            </a:r>
          </a:p>
          <a:p>
            <a:pPr algn="just" eaLnBrk="0" fontAlgn="base" hangingPunct="0">
              <a:lnSpc>
                <a:spcPct val="120000"/>
              </a:lnSpc>
              <a:spcBef>
                <a:spcPct val="0"/>
              </a:spcBef>
              <a:spcAft>
                <a:spcPct val="0"/>
              </a:spcAft>
              <a:buClrTx/>
              <a:buSzTx/>
              <a:buFontTx/>
              <a:buNone/>
            </a:pPr>
            <a:r>
              <a:rPr lang="fr-FR" altLang="en-US" sz="1800" dirty="0" smtClean="0">
                <a:solidFill>
                  <a:srgbClr val="000000"/>
                </a:solidFill>
                <a:latin typeface="Arial" charset="0"/>
              </a:rPr>
              <a:t>= min{2+1 , 7+0} = 3</a:t>
            </a:r>
          </a:p>
        </p:txBody>
      </p:sp>
      <p:sp>
        <p:nvSpPr>
          <p:cNvPr id="223" name="Line 111"/>
          <p:cNvSpPr>
            <a:spLocks noChangeShapeType="1"/>
          </p:cNvSpPr>
          <p:nvPr/>
        </p:nvSpPr>
        <p:spPr bwMode="auto">
          <a:xfrm flipH="1" flipV="1">
            <a:off x="4179887" y="1816100"/>
            <a:ext cx="773111" cy="9271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24" name="Text Box 112"/>
          <p:cNvSpPr txBox="1">
            <a:spLocks noChangeArrowheads="1"/>
          </p:cNvSpPr>
          <p:nvPr/>
        </p:nvSpPr>
        <p:spPr bwMode="auto">
          <a:xfrm>
            <a:off x="3922713"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a:t>
            </a:r>
          </a:p>
        </p:txBody>
      </p:sp>
      <p:sp>
        <p:nvSpPr>
          <p:cNvPr id="225" name="Text Box 113"/>
          <p:cNvSpPr txBox="1">
            <a:spLocks noChangeArrowheads="1"/>
          </p:cNvSpPr>
          <p:nvPr/>
        </p:nvSpPr>
        <p:spPr bwMode="auto">
          <a:xfrm>
            <a:off x="3579813" y="16795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a:t>
            </a:r>
          </a:p>
        </p:txBody>
      </p:sp>
      <p:sp>
        <p:nvSpPr>
          <p:cNvPr id="226" name="Text Box 114"/>
          <p:cNvSpPr txBox="1">
            <a:spLocks noChangeArrowheads="1"/>
          </p:cNvSpPr>
          <p:nvPr/>
        </p:nvSpPr>
        <p:spPr bwMode="auto">
          <a:xfrm>
            <a:off x="292100" y="285115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y</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227" name="Text Box 115"/>
          <p:cNvSpPr txBox="1">
            <a:spLocks noChangeArrowheads="1"/>
          </p:cNvSpPr>
          <p:nvPr/>
        </p:nvSpPr>
        <p:spPr bwMode="auto">
          <a:xfrm>
            <a:off x="311150" y="4699000"/>
            <a:ext cx="908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z</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228" name="Text Box 117"/>
          <p:cNvSpPr txBox="1">
            <a:spLocks noChangeArrowheads="1"/>
          </p:cNvSpPr>
          <p:nvPr/>
        </p:nvSpPr>
        <p:spPr bwMode="auto">
          <a:xfrm>
            <a:off x="3413125" y="114300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29" name="Text Box 118"/>
          <p:cNvSpPr txBox="1">
            <a:spLocks noChangeArrowheads="1"/>
          </p:cNvSpPr>
          <p:nvPr/>
        </p:nvSpPr>
        <p:spPr bwMode="auto">
          <a:xfrm rot="16200000">
            <a:off x="561182" y="2067719"/>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Tree>
    <p:extLst>
      <p:ext uri="{BB962C8B-B14F-4D97-AF65-F5344CB8AC3E}">
        <p14:creationId xmlns:p14="http://schemas.microsoft.com/office/powerpoint/2010/main" val="121237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1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19"/>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224"/>
                                        </p:tgtEl>
                                        <p:attrNameLst>
                                          <p:attrName>style.visibility</p:attrName>
                                        </p:attrNameLst>
                                      </p:cBhvr>
                                      <p:to>
                                        <p:strVal val="visible"/>
                                      </p:to>
                                    </p:set>
                                  </p:childTnLst>
                                </p:cTn>
                              </p:par>
                              <p:par>
                                <p:cTn id="135" presetID="1" presetClass="entr" presetSubtype="0" fill="hold" grpId="1" nodeType="withEffect">
                                  <p:stCondLst>
                                    <p:cond delay="0"/>
                                  </p:stCondLst>
                                  <p:childTnLst>
                                    <p:set>
                                      <p:cBhvr>
                                        <p:cTn id="136" dur="1" fill="hold">
                                          <p:stCondLst>
                                            <p:cond delay="0"/>
                                          </p:stCondLst>
                                        </p:cTn>
                                        <p:tgtEl>
                                          <p:spTgt spid="22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2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2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7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8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2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2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2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2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animBg="1"/>
      <p:bldP spid="137" grpId="0" animBg="1"/>
      <p:bldP spid="138" grpId="0"/>
      <p:bldP spid="139" grpId="0"/>
      <p:bldP spid="140" grpId="0"/>
      <p:bldP spid="141" grpId="0"/>
      <p:bldP spid="142" grpId="0"/>
      <p:bldP spid="143" grpId="0" animBg="1"/>
      <p:bldP spid="144" grpId="0" animBg="1"/>
      <p:bldP spid="145" grpId="0"/>
      <p:bldP spid="146" grpId="0"/>
      <p:bldP spid="147" grpId="0"/>
      <p:bldP spid="148" grpId="0"/>
      <p:bldP spid="149" grpId="0"/>
      <p:bldP spid="150" grpId="0"/>
      <p:bldP spid="151" grpId="0"/>
      <p:bldP spid="152" grpId="0"/>
      <p:bldP spid="153" grpId="0"/>
      <p:bldP spid="154" grpId="0"/>
      <p:bldP spid="155" grpId="0" animBg="1"/>
      <p:bldP spid="156" grpId="0" animBg="1"/>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animBg="1"/>
      <p:bldP spid="173" grpId="0" animBg="1"/>
      <p:bldP spid="174" grpId="0" animBg="1"/>
      <p:bldP spid="175" grpId="0" animBg="1"/>
      <p:bldP spid="176" grpId="0" animBg="1"/>
      <p:bldP spid="177" grpId="0" animBg="1"/>
      <p:bldP spid="178" grpId="0" animBg="1"/>
      <p:bldP spid="179" grpId="0"/>
      <p:bldP spid="215" grpId="0"/>
      <p:bldP spid="216" grpId="0" animBg="1"/>
      <p:bldP spid="217" grpId="0" animBg="1"/>
      <p:bldP spid="218" grpId="0" animBg="1"/>
      <p:bldP spid="219" grpId="0" animBg="1"/>
      <p:bldP spid="220" grpId="0"/>
      <p:bldP spid="221" grpId="0" animBg="1"/>
      <p:bldP spid="222" grpId="0"/>
      <p:bldP spid="223" grpId="0" animBg="1"/>
      <p:bldP spid="224" grpId="0"/>
      <p:bldP spid="224" grpId="1"/>
      <p:bldP spid="225" grpId="0"/>
      <p:bldP spid="225" grpId="1"/>
      <p:bldP spid="226" grpId="0"/>
      <p:bldP spid="227" grpId="0"/>
      <p:bldP spid="228" grpId="0"/>
      <p:bldP spid="2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 - Example</a:t>
            </a:r>
          </a:p>
        </p:txBody>
      </p:sp>
      <p:sp>
        <p:nvSpPr>
          <p:cNvPr id="3" name="Content Placeholder 2"/>
          <p:cNvSpPr>
            <a:spLocks noGrp="1"/>
          </p:cNvSpPr>
          <p:nvPr>
            <p:ph idx="1"/>
          </p:nvPr>
        </p:nvSpPr>
        <p:spPr/>
        <p:txBody>
          <a:bodyPr/>
          <a:lstStyle/>
          <a:p>
            <a:endParaRPr lang="en-US" dirty="0"/>
          </a:p>
        </p:txBody>
      </p:sp>
      <p:sp>
        <p:nvSpPr>
          <p:cNvPr id="181" name="Line 20"/>
          <p:cNvSpPr>
            <a:spLocks noChangeShapeType="1"/>
          </p:cNvSpPr>
          <p:nvPr/>
        </p:nvSpPr>
        <p:spPr bwMode="auto">
          <a:xfrm>
            <a:off x="5486400" y="1524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2" name="Line 21"/>
          <p:cNvSpPr>
            <a:spLocks noChangeShapeType="1"/>
          </p:cNvSpPr>
          <p:nvPr/>
        </p:nvSpPr>
        <p:spPr bwMode="auto">
          <a:xfrm>
            <a:off x="5181600" y="17526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83" name="Text Box 22"/>
          <p:cNvSpPr txBox="1">
            <a:spLocks noChangeArrowheads="1"/>
          </p:cNvSpPr>
          <p:nvPr/>
        </p:nvSpPr>
        <p:spPr bwMode="auto">
          <a:xfrm>
            <a:off x="5486400" y="1366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84" name="Text Box 23"/>
          <p:cNvSpPr txBox="1">
            <a:spLocks noChangeArrowheads="1"/>
          </p:cNvSpPr>
          <p:nvPr/>
        </p:nvSpPr>
        <p:spPr bwMode="auto">
          <a:xfrm>
            <a:off x="5181600" y="174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85" name="Text Box 24"/>
          <p:cNvSpPr txBox="1">
            <a:spLocks noChangeArrowheads="1"/>
          </p:cNvSpPr>
          <p:nvPr/>
        </p:nvSpPr>
        <p:spPr bwMode="auto">
          <a:xfrm>
            <a:off x="5181600" y="205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86" name="Text Box 25"/>
          <p:cNvSpPr txBox="1">
            <a:spLocks noChangeArrowheads="1"/>
          </p:cNvSpPr>
          <p:nvPr/>
        </p:nvSpPr>
        <p:spPr bwMode="auto">
          <a:xfrm>
            <a:off x="5181600" y="2357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87" name="Text Box 26"/>
          <p:cNvSpPr txBox="1">
            <a:spLocks noChangeArrowheads="1"/>
          </p:cNvSpPr>
          <p:nvPr/>
        </p:nvSpPr>
        <p:spPr bwMode="auto">
          <a:xfrm>
            <a:off x="5486400" y="1747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0  2   3</a:t>
            </a:r>
          </a:p>
        </p:txBody>
      </p:sp>
      <p:sp>
        <p:nvSpPr>
          <p:cNvPr id="188" name="Text Box 27"/>
          <p:cNvSpPr txBox="1">
            <a:spLocks noChangeArrowheads="1"/>
          </p:cNvSpPr>
          <p:nvPr/>
        </p:nvSpPr>
        <p:spPr bwMode="auto">
          <a:xfrm rot="16200000">
            <a:off x="4820443" y="2167732"/>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189" name="Text Box 28"/>
          <p:cNvSpPr txBox="1">
            <a:spLocks noChangeArrowheads="1"/>
          </p:cNvSpPr>
          <p:nvPr/>
        </p:nvSpPr>
        <p:spPr bwMode="auto">
          <a:xfrm>
            <a:off x="5608638" y="1223963"/>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190" name="Line 50"/>
          <p:cNvSpPr>
            <a:spLocks noChangeShapeType="1"/>
          </p:cNvSpPr>
          <p:nvPr/>
        </p:nvSpPr>
        <p:spPr bwMode="auto">
          <a:xfrm>
            <a:off x="32766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1" name="Line 51"/>
          <p:cNvSpPr>
            <a:spLocks noChangeShapeType="1"/>
          </p:cNvSpPr>
          <p:nvPr/>
        </p:nvSpPr>
        <p:spPr bwMode="auto">
          <a:xfrm>
            <a:off x="2971800" y="34290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92" name="Text Box 52"/>
          <p:cNvSpPr txBox="1">
            <a:spLocks noChangeArrowheads="1"/>
          </p:cNvSpPr>
          <p:nvPr/>
        </p:nvSpPr>
        <p:spPr bwMode="auto">
          <a:xfrm>
            <a:off x="32766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193" name="Text Box 53"/>
          <p:cNvSpPr txBox="1">
            <a:spLocks noChangeArrowheads="1"/>
          </p:cNvSpPr>
          <p:nvPr/>
        </p:nvSpPr>
        <p:spPr bwMode="auto">
          <a:xfrm>
            <a:off x="29718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194" name="Text Box 54"/>
          <p:cNvSpPr txBox="1">
            <a:spLocks noChangeArrowheads="1"/>
          </p:cNvSpPr>
          <p:nvPr/>
        </p:nvSpPr>
        <p:spPr bwMode="auto">
          <a:xfrm>
            <a:off x="29718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195" name="Text Box 55"/>
          <p:cNvSpPr txBox="1">
            <a:spLocks noChangeArrowheads="1"/>
          </p:cNvSpPr>
          <p:nvPr/>
        </p:nvSpPr>
        <p:spPr bwMode="auto">
          <a:xfrm>
            <a:off x="29718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196" name="Text Box 56"/>
          <p:cNvSpPr txBox="1">
            <a:spLocks noChangeArrowheads="1"/>
          </p:cNvSpPr>
          <p:nvPr/>
        </p:nvSpPr>
        <p:spPr bwMode="auto">
          <a:xfrm>
            <a:off x="3276600" y="34242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0  2   7</a:t>
            </a:r>
          </a:p>
        </p:txBody>
      </p:sp>
      <p:sp>
        <p:nvSpPr>
          <p:cNvPr id="197" name="Text Box 57"/>
          <p:cNvSpPr txBox="1">
            <a:spLocks noChangeArrowheads="1"/>
          </p:cNvSpPr>
          <p:nvPr/>
        </p:nvSpPr>
        <p:spPr bwMode="auto">
          <a:xfrm rot="16200000">
            <a:off x="2643981" y="382190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198" name="Text Box 58"/>
          <p:cNvSpPr txBox="1">
            <a:spLocks noChangeArrowheads="1"/>
          </p:cNvSpPr>
          <p:nvPr/>
        </p:nvSpPr>
        <p:spPr bwMode="auto">
          <a:xfrm>
            <a:off x="3421063" y="2900363"/>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199" name="Line 59"/>
          <p:cNvSpPr>
            <a:spLocks noChangeShapeType="1"/>
          </p:cNvSpPr>
          <p:nvPr/>
        </p:nvSpPr>
        <p:spPr bwMode="auto">
          <a:xfrm>
            <a:off x="5486400" y="32766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0" name="Line 60"/>
          <p:cNvSpPr>
            <a:spLocks noChangeShapeType="1"/>
          </p:cNvSpPr>
          <p:nvPr/>
        </p:nvSpPr>
        <p:spPr bwMode="auto">
          <a:xfrm>
            <a:off x="5181600" y="35052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1" name="Text Box 61"/>
          <p:cNvSpPr txBox="1">
            <a:spLocks noChangeArrowheads="1"/>
          </p:cNvSpPr>
          <p:nvPr/>
        </p:nvSpPr>
        <p:spPr bwMode="auto">
          <a:xfrm>
            <a:off x="5486400" y="31194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02" name="Text Box 62"/>
          <p:cNvSpPr txBox="1">
            <a:spLocks noChangeArrowheads="1"/>
          </p:cNvSpPr>
          <p:nvPr/>
        </p:nvSpPr>
        <p:spPr bwMode="auto">
          <a:xfrm>
            <a:off x="5181600" y="3500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03" name="Text Box 63"/>
          <p:cNvSpPr txBox="1">
            <a:spLocks noChangeArrowheads="1"/>
          </p:cNvSpPr>
          <p:nvPr/>
        </p:nvSpPr>
        <p:spPr bwMode="auto">
          <a:xfrm>
            <a:off x="5181600" y="3805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04" name="Text Box 64"/>
          <p:cNvSpPr txBox="1">
            <a:spLocks noChangeArrowheads="1"/>
          </p:cNvSpPr>
          <p:nvPr/>
        </p:nvSpPr>
        <p:spPr bwMode="auto">
          <a:xfrm>
            <a:off x="5181600" y="4110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05" name="Text Box 65"/>
          <p:cNvSpPr txBox="1">
            <a:spLocks noChangeArrowheads="1"/>
          </p:cNvSpPr>
          <p:nvPr/>
        </p:nvSpPr>
        <p:spPr bwMode="auto">
          <a:xfrm>
            <a:off x="5486400" y="35004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0  2   3</a:t>
            </a:r>
          </a:p>
        </p:txBody>
      </p:sp>
      <p:sp>
        <p:nvSpPr>
          <p:cNvPr id="206" name="Text Box 66"/>
          <p:cNvSpPr txBox="1">
            <a:spLocks noChangeArrowheads="1"/>
          </p:cNvSpPr>
          <p:nvPr/>
        </p:nvSpPr>
        <p:spPr bwMode="auto">
          <a:xfrm rot="16200000">
            <a:off x="4820443" y="389810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207" name="Text Box 67"/>
          <p:cNvSpPr txBox="1">
            <a:spLocks noChangeArrowheads="1"/>
          </p:cNvSpPr>
          <p:nvPr/>
        </p:nvSpPr>
        <p:spPr bwMode="auto">
          <a:xfrm>
            <a:off x="5597525" y="296545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08" name="Line 68"/>
          <p:cNvSpPr>
            <a:spLocks noChangeShapeType="1"/>
          </p:cNvSpPr>
          <p:nvPr/>
        </p:nvSpPr>
        <p:spPr bwMode="auto">
          <a:xfrm>
            <a:off x="5410200" y="4953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09" name="Line 69"/>
          <p:cNvSpPr>
            <a:spLocks noChangeShapeType="1"/>
          </p:cNvSpPr>
          <p:nvPr/>
        </p:nvSpPr>
        <p:spPr bwMode="auto">
          <a:xfrm>
            <a:off x="5105400" y="51816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0" name="Text Box 70"/>
          <p:cNvSpPr txBox="1">
            <a:spLocks noChangeArrowheads="1"/>
          </p:cNvSpPr>
          <p:nvPr/>
        </p:nvSpPr>
        <p:spPr bwMode="auto">
          <a:xfrm>
            <a:off x="5410200" y="4795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11" name="Text Box 71"/>
          <p:cNvSpPr txBox="1">
            <a:spLocks noChangeArrowheads="1"/>
          </p:cNvSpPr>
          <p:nvPr/>
        </p:nvSpPr>
        <p:spPr bwMode="auto">
          <a:xfrm>
            <a:off x="5105400" y="5176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12" name="Text Box 72"/>
          <p:cNvSpPr txBox="1">
            <a:spLocks noChangeArrowheads="1"/>
          </p:cNvSpPr>
          <p:nvPr/>
        </p:nvSpPr>
        <p:spPr bwMode="auto">
          <a:xfrm>
            <a:off x="5105400" y="548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13" name="Text Box 73"/>
          <p:cNvSpPr txBox="1">
            <a:spLocks noChangeArrowheads="1"/>
          </p:cNvSpPr>
          <p:nvPr/>
        </p:nvSpPr>
        <p:spPr bwMode="auto">
          <a:xfrm>
            <a:off x="5105400" y="578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14" name="Text Box 74"/>
          <p:cNvSpPr txBox="1">
            <a:spLocks noChangeArrowheads="1"/>
          </p:cNvSpPr>
          <p:nvPr/>
        </p:nvSpPr>
        <p:spPr bwMode="auto">
          <a:xfrm>
            <a:off x="5410200" y="5176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0  2   3</a:t>
            </a:r>
          </a:p>
        </p:txBody>
      </p:sp>
      <p:sp>
        <p:nvSpPr>
          <p:cNvPr id="215" name="Text Box 75"/>
          <p:cNvSpPr txBox="1">
            <a:spLocks noChangeArrowheads="1"/>
          </p:cNvSpPr>
          <p:nvPr/>
        </p:nvSpPr>
        <p:spPr bwMode="auto">
          <a:xfrm rot="16200000">
            <a:off x="4755357" y="55633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216" name="Text Box 76"/>
          <p:cNvSpPr txBox="1">
            <a:spLocks noChangeArrowheads="1"/>
          </p:cNvSpPr>
          <p:nvPr/>
        </p:nvSpPr>
        <p:spPr bwMode="auto">
          <a:xfrm>
            <a:off x="5521325" y="46640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17" name="Line 77"/>
          <p:cNvSpPr>
            <a:spLocks noChangeShapeType="1"/>
          </p:cNvSpPr>
          <p:nvPr/>
        </p:nvSpPr>
        <p:spPr bwMode="auto">
          <a:xfrm>
            <a:off x="3276600" y="4953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8" name="Line 78"/>
          <p:cNvSpPr>
            <a:spLocks noChangeShapeType="1"/>
          </p:cNvSpPr>
          <p:nvPr/>
        </p:nvSpPr>
        <p:spPr bwMode="auto">
          <a:xfrm>
            <a:off x="2971800" y="51816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19" name="Text Box 79"/>
          <p:cNvSpPr txBox="1">
            <a:spLocks noChangeArrowheads="1"/>
          </p:cNvSpPr>
          <p:nvPr/>
        </p:nvSpPr>
        <p:spPr bwMode="auto">
          <a:xfrm>
            <a:off x="3276600" y="47958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20" name="Text Box 80"/>
          <p:cNvSpPr txBox="1">
            <a:spLocks noChangeArrowheads="1"/>
          </p:cNvSpPr>
          <p:nvPr/>
        </p:nvSpPr>
        <p:spPr bwMode="auto">
          <a:xfrm>
            <a:off x="2971800" y="5176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21" name="Text Box 81"/>
          <p:cNvSpPr txBox="1">
            <a:spLocks noChangeArrowheads="1"/>
          </p:cNvSpPr>
          <p:nvPr/>
        </p:nvSpPr>
        <p:spPr bwMode="auto">
          <a:xfrm>
            <a:off x="2971800" y="548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22" name="Text Box 82"/>
          <p:cNvSpPr txBox="1">
            <a:spLocks noChangeArrowheads="1"/>
          </p:cNvSpPr>
          <p:nvPr/>
        </p:nvSpPr>
        <p:spPr bwMode="auto">
          <a:xfrm>
            <a:off x="2971800" y="578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23" name="Text Box 83"/>
          <p:cNvSpPr txBox="1">
            <a:spLocks noChangeArrowheads="1"/>
          </p:cNvSpPr>
          <p:nvPr/>
        </p:nvSpPr>
        <p:spPr bwMode="auto">
          <a:xfrm>
            <a:off x="3276600" y="5176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0  2   7</a:t>
            </a:r>
          </a:p>
        </p:txBody>
      </p:sp>
      <p:sp>
        <p:nvSpPr>
          <p:cNvPr id="224" name="Text Box 84"/>
          <p:cNvSpPr txBox="1">
            <a:spLocks noChangeArrowheads="1"/>
          </p:cNvSpPr>
          <p:nvPr/>
        </p:nvSpPr>
        <p:spPr bwMode="auto">
          <a:xfrm rot="16200000">
            <a:off x="2643982" y="55316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225" name="Text Box 85"/>
          <p:cNvSpPr txBox="1">
            <a:spLocks noChangeArrowheads="1"/>
          </p:cNvSpPr>
          <p:nvPr/>
        </p:nvSpPr>
        <p:spPr bwMode="auto">
          <a:xfrm>
            <a:off x="3409950" y="46640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26" name="Text Box 103"/>
          <p:cNvSpPr txBox="1">
            <a:spLocks noChangeArrowheads="1"/>
          </p:cNvSpPr>
          <p:nvPr/>
        </p:nvSpPr>
        <p:spPr bwMode="auto">
          <a:xfrm>
            <a:off x="3276600" y="37719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27" name="Text Box 104"/>
          <p:cNvSpPr txBox="1">
            <a:spLocks noChangeArrowheads="1"/>
          </p:cNvSpPr>
          <p:nvPr/>
        </p:nvSpPr>
        <p:spPr bwMode="auto">
          <a:xfrm>
            <a:off x="3276600" y="4110038"/>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7   1   0</a:t>
            </a:r>
          </a:p>
        </p:txBody>
      </p:sp>
      <p:sp>
        <p:nvSpPr>
          <p:cNvPr id="228" name="Text Box 105"/>
          <p:cNvSpPr txBox="1">
            <a:spLocks noChangeArrowheads="1"/>
          </p:cNvSpPr>
          <p:nvPr/>
        </p:nvSpPr>
        <p:spPr bwMode="auto">
          <a:xfrm>
            <a:off x="3276600" y="55578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29" name="Text Box 106"/>
          <p:cNvSpPr txBox="1">
            <a:spLocks noChangeArrowheads="1"/>
          </p:cNvSpPr>
          <p:nvPr/>
        </p:nvSpPr>
        <p:spPr bwMode="auto">
          <a:xfrm>
            <a:off x="3276600" y="5862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3  1   0</a:t>
            </a:r>
          </a:p>
        </p:txBody>
      </p:sp>
      <p:sp>
        <p:nvSpPr>
          <p:cNvPr id="230" name="Text Box 107"/>
          <p:cNvSpPr txBox="1">
            <a:spLocks noChangeArrowheads="1"/>
          </p:cNvSpPr>
          <p:nvPr/>
        </p:nvSpPr>
        <p:spPr bwMode="auto">
          <a:xfrm>
            <a:off x="5486400" y="20955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31" name="Text Box 108"/>
          <p:cNvSpPr txBox="1">
            <a:spLocks noChangeArrowheads="1"/>
          </p:cNvSpPr>
          <p:nvPr/>
        </p:nvSpPr>
        <p:spPr bwMode="auto">
          <a:xfrm>
            <a:off x="5486400" y="2433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3  1   0</a:t>
            </a:r>
          </a:p>
        </p:txBody>
      </p:sp>
      <p:sp>
        <p:nvSpPr>
          <p:cNvPr id="232" name="Text Box 109"/>
          <p:cNvSpPr txBox="1">
            <a:spLocks noChangeArrowheads="1"/>
          </p:cNvSpPr>
          <p:nvPr/>
        </p:nvSpPr>
        <p:spPr bwMode="auto">
          <a:xfrm>
            <a:off x="5486400" y="3825875"/>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33" name="Text Box 110"/>
          <p:cNvSpPr txBox="1">
            <a:spLocks noChangeArrowheads="1"/>
          </p:cNvSpPr>
          <p:nvPr/>
        </p:nvSpPr>
        <p:spPr bwMode="auto">
          <a:xfrm>
            <a:off x="5410200" y="5862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3  1   0</a:t>
            </a:r>
          </a:p>
        </p:txBody>
      </p:sp>
      <p:sp>
        <p:nvSpPr>
          <p:cNvPr id="234" name="Text Box 111"/>
          <p:cNvSpPr txBox="1">
            <a:spLocks noChangeArrowheads="1"/>
          </p:cNvSpPr>
          <p:nvPr/>
        </p:nvSpPr>
        <p:spPr bwMode="auto">
          <a:xfrm>
            <a:off x="5410200" y="548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35" name="Text Box 112"/>
          <p:cNvSpPr txBox="1">
            <a:spLocks noChangeArrowheads="1"/>
          </p:cNvSpPr>
          <p:nvPr/>
        </p:nvSpPr>
        <p:spPr bwMode="auto">
          <a:xfrm>
            <a:off x="5486400" y="41100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3  1   0</a:t>
            </a:r>
          </a:p>
        </p:txBody>
      </p:sp>
      <p:sp>
        <p:nvSpPr>
          <p:cNvPr id="236" name="Line 113"/>
          <p:cNvSpPr>
            <a:spLocks noChangeShapeType="1"/>
          </p:cNvSpPr>
          <p:nvPr/>
        </p:nvSpPr>
        <p:spPr bwMode="auto">
          <a:xfrm>
            <a:off x="2209800" y="1981200"/>
            <a:ext cx="6858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7" name="Line 114"/>
          <p:cNvSpPr>
            <a:spLocks noChangeShapeType="1"/>
          </p:cNvSpPr>
          <p:nvPr/>
        </p:nvSpPr>
        <p:spPr bwMode="auto">
          <a:xfrm>
            <a:off x="2133600" y="2057400"/>
            <a:ext cx="6858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8" name="Line 116"/>
          <p:cNvSpPr>
            <a:spLocks noChangeShapeType="1"/>
          </p:cNvSpPr>
          <p:nvPr/>
        </p:nvSpPr>
        <p:spPr bwMode="auto">
          <a:xfrm>
            <a:off x="2133600" y="4114800"/>
            <a:ext cx="6096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39" name="Line 118"/>
          <p:cNvSpPr>
            <a:spLocks noChangeShapeType="1"/>
          </p:cNvSpPr>
          <p:nvPr/>
        </p:nvSpPr>
        <p:spPr bwMode="auto">
          <a:xfrm flipV="1">
            <a:off x="2209800" y="4343400"/>
            <a:ext cx="762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0" name="Line 119"/>
          <p:cNvSpPr>
            <a:spLocks noChangeShapeType="1"/>
          </p:cNvSpPr>
          <p:nvPr/>
        </p:nvSpPr>
        <p:spPr bwMode="auto">
          <a:xfrm>
            <a:off x="4267200" y="1981200"/>
            <a:ext cx="76200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1" name="Line 120"/>
          <p:cNvSpPr>
            <a:spLocks noChangeShapeType="1"/>
          </p:cNvSpPr>
          <p:nvPr/>
        </p:nvSpPr>
        <p:spPr bwMode="auto">
          <a:xfrm>
            <a:off x="4191000" y="2057400"/>
            <a:ext cx="838200" cy="297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2" name="Line 121"/>
          <p:cNvSpPr>
            <a:spLocks noChangeShapeType="1"/>
          </p:cNvSpPr>
          <p:nvPr/>
        </p:nvSpPr>
        <p:spPr bwMode="auto">
          <a:xfrm flipV="1">
            <a:off x="4114800" y="2743200"/>
            <a:ext cx="1143000" cy="3200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3" name="Line 122"/>
          <p:cNvSpPr>
            <a:spLocks noChangeShapeType="1"/>
          </p:cNvSpPr>
          <p:nvPr/>
        </p:nvSpPr>
        <p:spPr bwMode="auto">
          <a:xfrm flipV="1">
            <a:off x="4114800" y="4419600"/>
            <a:ext cx="1066800" cy="167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4" name="Line 123"/>
          <p:cNvSpPr>
            <a:spLocks noChangeShapeType="1"/>
          </p:cNvSpPr>
          <p:nvPr/>
        </p:nvSpPr>
        <p:spPr bwMode="auto">
          <a:xfrm>
            <a:off x="609600" y="6345238"/>
            <a:ext cx="54102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5" name="Text Box 124"/>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time</a:t>
            </a:r>
          </a:p>
        </p:txBody>
      </p:sp>
      <p:sp>
        <p:nvSpPr>
          <p:cNvPr id="246" name="Oval 167"/>
          <p:cNvSpPr>
            <a:spLocks noChangeArrowheads="1"/>
          </p:cNvSpPr>
          <p:nvPr/>
        </p:nvSpPr>
        <p:spPr bwMode="auto">
          <a:xfrm>
            <a:off x="3200400" y="5867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247" name="Line 174"/>
          <p:cNvSpPr>
            <a:spLocks noChangeShapeType="1"/>
          </p:cNvSpPr>
          <p:nvPr/>
        </p:nvSpPr>
        <p:spPr bwMode="auto">
          <a:xfrm>
            <a:off x="12192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8" name="Line 175"/>
          <p:cNvSpPr>
            <a:spLocks noChangeShapeType="1"/>
          </p:cNvSpPr>
          <p:nvPr/>
        </p:nvSpPr>
        <p:spPr bwMode="auto">
          <a:xfrm>
            <a:off x="914400" y="16764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49" name="Text Box 176"/>
          <p:cNvSpPr txBox="1">
            <a:spLocks noChangeArrowheads="1"/>
          </p:cNvSpPr>
          <p:nvPr/>
        </p:nvSpPr>
        <p:spPr bwMode="auto">
          <a:xfrm>
            <a:off x="12192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50" name="Text Box 177"/>
          <p:cNvSpPr txBox="1">
            <a:spLocks noChangeArrowheads="1"/>
          </p:cNvSpPr>
          <p:nvPr/>
        </p:nvSpPr>
        <p:spPr bwMode="auto">
          <a:xfrm>
            <a:off x="9144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51" name="Text Box 178"/>
          <p:cNvSpPr txBox="1">
            <a:spLocks noChangeArrowheads="1"/>
          </p:cNvSpPr>
          <p:nvPr/>
        </p:nvSpPr>
        <p:spPr bwMode="auto">
          <a:xfrm>
            <a:off x="9144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52" name="Text Box 179"/>
          <p:cNvSpPr txBox="1">
            <a:spLocks noChangeArrowheads="1"/>
          </p:cNvSpPr>
          <p:nvPr/>
        </p:nvSpPr>
        <p:spPr bwMode="auto">
          <a:xfrm>
            <a:off x="9144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53" name="Text Box 180"/>
          <p:cNvSpPr txBox="1">
            <a:spLocks noChangeArrowheads="1"/>
          </p:cNvSpPr>
          <p:nvPr/>
        </p:nvSpPr>
        <p:spPr bwMode="auto">
          <a:xfrm>
            <a:off x="1219200" y="167163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0  2   7</a:t>
            </a:r>
          </a:p>
        </p:txBody>
      </p:sp>
      <p:sp>
        <p:nvSpPr>
          <p:cNvPr id="254" name="Text Box 181"/>
          <p:cNvSpPr txBox="1">
            <a:spLocks noChangeArrowheads="1"/>
          </p:cNvSpPr>
          <p:nvPr/>
        </p:nvSpPr>
        <p:spPr bwMode="auto">
          <a:xfrm>
            <a:off x="12192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55" name="Text Box 182"/>
          <p:cNvSpPr txBox="1">
            <a:spLocks noChangeArrowheads="1"/>
          </p:cNvSpPr>
          <p:nvPr/>
        </p:nvSpPr>
        <p:spPr bwMode="auto">
          <a:xfrm>
            <a:off x="1447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56" name="Text Box 183"/>
          <p:cNvSpPr txBox="1">
            <a:spLocks noChangeArrowheads="1"/>
          </p:cNvSpPr>
          <p:nvPr/>
        </p:nvSpPr>
        <p:spPr bwMode="auto">
          <a:xfrm>
            <a:off x="1828800" y="20526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57" name="Text Box 184"/>
          <p:cNvSpPr txBox="1">
            <a:spLocks noChangeArrowheads="1"/>
          </p:cNvSpPr>
          <p:nvPr/>
        </p:nvSpPr>
        <p:spPr bwMode="auto">
          <a:xfrm>
            <a:off x="12192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58" name="Text Box 185"/>
          <p:cNvSpPr txBox="1">
            <a:spLocks noChangeArrowheads="1"/>
          </p:cNvSpPr>
          <p:nvPr/>
        </p:nvSpPr>
        <p:spPr bwMode="auto">
          <a:xfrm>
            <a:off x="1447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59" name="Text Box 186"/>
          <p:cNvSpPr txBox="1">
            <a:spLocks noChangeArrowheads="1"/>
          </p:cNvSpPr>
          <p:nvPr/>
        </p:nvSpPr>
        <p:spPr bwMode="auto">
          <a:xfrm>
            <a:off x="1828800" y="23574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60" name="Text Box 187"/>
          <p:cNvSpPr txBox="1">
            <a:spLocks noChangeArrowheads="1"/>
          </p:cNvSpPr>
          <p:nvPr/>
        </p:nvSpPr>
        <p:spPr bwMode="auto">
          <a:xfrm rot="16200000">
            <a:off x="2650332" y="202644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261" name="Text Box 188"/>
          <p:cNvSpPr txBox="1">
            <a:spLocks noChangeArrowheads="1"/>
          </p:cNvSpPr>
          <p:nvPr/>
        </p:nvSpPr>
        <p:spPr bwMode="auto">
          <a:xfrm>
            <a:off x="1352550" y="1158875"/>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62" name="Text Box 189"/>
          <p:cNvSpPr txBox="1">
            <a:spLocks noChangeArrowheads="1"/>
          </p:cNvSpPr>
          <p:nvPr/>
        </p:nvSpPr>
        <p:spPr bwMode="auto">
          <a:xfrm rot="16200000">
            <a:off x="518319" y="381079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smtClean="0">
                <a:solidFill>
                  <a:srgbClr val="000000"/>
                </a:solidFill>
                <a:latin typeface="Arial" charset="0"/>
              </a:rPr>
              <a:t>from</a:t>
            </a:r>
          </a:p>
        </p:txBody>
      </p:sp>
      <p:sp>
        <p:nvSpPr>
          <p:cNvPr id="263" name="Text Box 190"/>
          <p:cNvSpPr txBox="1">
            <a:spLocks noChangeArrowheads="1"/>
          </p:cNvSpPr>
          <p:nvPr/>
        </p:nvSpPr>
        <p:spPr bwMode="auto">
          <a:xfrm rot="16200000">
            <a:off x="518318" y="5618957"/>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
        <p:nvSpPr>
          <p:cNvPr id="264" name="Line 191"/>
          <p:cNvSpPr>
            <a:spLocks noChangeShapeType="1"/>
          </p:cNvSpPr>
          <p:nvPr/>
        </p:nvSpPr>
        <p:spPr bwMode="auto">
          <a:xfrm>
            <a:off x="32766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5" name="Line 192"/>
          <p:cNvSpPr>
            <a:spLocks noChangeShapeType="1"/>
          </p:cNvSpPr>
          <p:nvPr/>
        </p:nvSpPr>
        <p:spPr bwMode="auto">
          <a:xfrm>
            <a:off x="2971800" y="16764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66" name="Text Box 193"/>
          <p:cNvSpPr txBox="1">
            <a:spLocks noChangeArrowheads="1"/>
          </p:cNvSpPr>
          <p:nvPr/>
        </p:nvSpPr>
        <p:spPr bwMode="auto">
          <a:xfrm>
            <a:off x="3276600" y="12906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67" name="Text Box 194"/>
          <p:cNvSpPr txBox="1">
            <a:spLocks noChangeArrowheads="1"/>
          </p:cNvSpPr>
          <p:nvPr/>
        </p:nvSpPr>
        <p:spPr bwMode="auto">
          <a:xfrm>
            <a:off x="2971800" y="1671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68" name="Text Box 195"/>
          <p:cNvSpPr txBox="1">
            <a:spLocks noChangeArrowheads="1"/>
          </p:cNvSpPr>
          <p:nvPr/>
        </p:nvSpPr>
        <p:spPr bwMode="auto">
          <a:xfrm>
            <a:off x="2971800" y="19764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69" name="Text Box 196"/>
          <p:cNvSpPr txBox="1">
            <a:spLocks noChangeArrowheads="1"/>
          </p:cNvSpPr>
          <p:nvPr/>
        </p:nvSpPr>
        <p:spPr bwMode="auto">
          <a:xfrm>
            <a:off x="2971800" y="2281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70" name="Text Box 197"/>
          <p:cNvSpPr txBox="1">
            <a:spLocks noChangeArrowheads="1"/>
          </p:cNvSpPr>
          <p:nvPr/>
        </p:nvSpPr>
        <p:spPr bwMode="auto">
          <a:xfrm>
            <a:off x="3297238" y="16716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a:t>
            </a:r>
          </a:p>
        </p:txBody>
      </p:sp>
      <p:sp>
        <p:nvSpPr>
          <p:cNvPr id="271" name="Line 198"/>
          <p:cNvSpPr>
            <a:spLocks noChangeShapeType="1"/>
          </p:cNvSpPr>
          <p:nvPr/>
        </p:nvSpPr>
        <p:spPr bwMode="auto">
          <a:xfrm>
            <a:off x="12192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2" name="Line 199"/>
          <p:cNvSpPr>
            <a:spLocks noChangeShapeType="1"/>
          </p:cNvSpPr>
          <p:nvPr/>
        </p:nvSpPr>
        <p:spPr bwMode="auto">
          <a:xfrm>
            <a:off x="914400" y="34290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73" name="Text Box 200"/>
          <p:cNvSpPr txBox="1">
            <a:spLocks noChangeArrowheads="1"/>
          </p:cNvSpPr>
          <p:nvPr/>
        </p:nvSpPr>
        <p:spPr bwMode="auto">
          <a:xfrm>
            <a:off x="1219200" y="30432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74" name="Text Box 201"/>
          <p:cNvSpPr txBox="1">
            <a:spLocks noChangeArrowheads="1"/>
          </p:cNvSpPr>
          <p:nvPr/>
        </p:nvSpPr>
        <p:spPr bwMode="auto">
          <a:xfrm>
            <a:off x="914400" y="34242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75" name="Text Box 202"/>
          <p:cNvSpPr txBox="1">
            <a:spLocks noChangeArrowheads="1"/>
          </p:cNvSpPr>
          <p:nvPr/>
        </p:nvSpPr>
        <p:spPr bwMode="auto">
          <a:xfrm>
            <a:off x="914400" y="3729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76" name="Text Box 203"/>
          <p:cNvSpPr txBox="1">
            <a:spLocks noChangeArrowheads="1"/>
          </p:cNvSpPr>
          <p:nvPr/>
        </p:nvSpPr>
        <p:spPr bwMode="auto">
          <a:xfrm>
            <a:off x="914400" y="4033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77" name="Text Box 204"/>
          <p:cNvSpPr txBox="1">
            <a:spLocks noChangeArrowheads="1"/>
          </p:cNvSpPr>
          <p:nvPr/>
        </p:nvSpPr>
        <p:spPr bwMode="auto">
          <a:xfrm>
            <a:off x="15240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78" name="Text Box 205"/>
          <p:cNvSpPr txBox="1">
            <a:spLocks noChangeArrowheads="1"/>
          </p:cNvSpPr>
          <p:nvPr/>
        </p:nvSpPr>
        <p:spPr bwMode="auto">
          <a:xfrm>
            <a:off x="1828800" y="34242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79" name="Text Box 206"/>
          <p:cNvSpPr txBox="1">
            <a:spLocks noChangeArrowheads="1"/>
          </p:cNvSpPr>
          <p:nvPr/>
        </p:nvSpPr>
        <p:spPr bwMode="auto">
          <a:xfrm>
            <a:off x="12192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80" name="Text Box 207"/>
          <p:cNvSpPr txBox="1">
            <a:spLocks noChangeArrowheads="1"/>
          </p:cNvSpPr>
          <p:nvPr/>
        </p:nvSpPr>
        <p:spPr bwMode="auto">
          <a:xfrm>
            <a:off x="1447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81" name="Text Box 208"/>
          <p:cNvSpPr txBox="1">
            <a:spLocks noChangeArrowheads="1"/>
          </p:cNvSpPr>
          <p:nvPr/>
        </p:nvSpPr>
        <p:spPr bwMode="auto">
          <a:xfrm>
            <a:off x="1828800" y="4110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82" name="Text Box 209"/>
          <p:cNvSpPr txBox="1">
            <a:spLocks noChangeArrowheads="1"/>
          </p:cNvSpPr>
          <p:nvPr/>
        </p:nvSpPr>
        <p:spPr bwMode="auto">
          <a:xfrm>
            <a:off x="1341438" y="2933700"/>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83" name="Line 210"/>
          <p:cNvSpPr>
            <a:spLocks noChangeShapeType="1"/>
          </p:cNvSpPr>
          <p:nvPr/>
        </p:nvSpPr>
        <p:spPr bwMode="auto">
          <a:xfrm>
            <a:off x="1219200" y="50292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4" name="Line 211"/>
          <p:cNvSpPr>
            <a:spLocks noChangeShapeType="1"/>
          </p:cNvSpPr>
          <p:nvPr/>
        </p:nvSpPr>
        <p:spPr bwMode="auto">
          <a:xfrm>
            <a:off x="914400" y="5257800"/>
            <a:ext cx="13716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285" name="Text Box 212"/>
          <p:cNvSpPr txBox="1">
            <a:spLocks noChangeArrowheads="1"/>
          </p:cNvSpPr>
          <p:nvPr/>
        </p:nvSpPr>
        <p:spPr bwMode="auto">
          <a:xfrm>
            <a:off x="1219200" y="4872038"/>
            <a:ext cx="908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   y   z</a:t>
            </a:r>
          </a:p>
        </p:txBody>
      </p:sp>
      <p:sp>
        <p:nvSpPr>
          <p:cNvPr id="286" name="Text Box 213"/>
          <p:cNvSpPr txBox="1">
            <a:spLocks noChangeArrowheads="1"/>
          </p:cNvSpPr>
          <p:nvPr/>
        </p:nvSpPr>
        <p:spPr bwMode="auto">
          <a:xfrm>
            <a:off x="914400" y="52530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x</a:t>
            </a:r>
          </a:p>
        </p:txBody>
      </p:sp>
      <p:sp>
        <p:nvSpPr>
          <p:cNvPr id="287" name="Text Box 214"/>
          <p:cNvSpPr txBox="1">
            <a:spLocks noChangeArrowheads="1"/>
          </p:cNvSpPr>
          <p:nvPr/>
        </p:nvSpPr>
        <p:spPr bwMode="auto">
          <a:xfrm>
            <a:off x="914400" y="55578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y</a:t>
            </a:r>
          </a:p>
        </p:txBody>
      </p:sp>
      <p:sp>
        <p:nvSpPr>
          <p:cNvPr id="288" name="Text Box 215"/>
          <p:cNvSpPr txBox="1">
            <a:spLocks noChangeArrowheads="1"/>
          </p:cNvSpPr>
          <p:nvPr/>
        </p:nvSpPr>
        <p:spPr bwMode="auto">
          <a:xfrm>
            <a:off x="914400" y="586263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z</a:t>
            </a:r>
          </a:p>
        </p:txBody>
      </p:sp>
      <p:sp>
        <p:nvSpPr>
          <p:cNvPr id="289" name="Text Box 216"/>
          <p:cNvSpPr txBox="1">
            <a:spLocks noChangeArrowheads="1"/>
          </p:cNvSpPr>
          <p:nvPr/>
        </p:nvSpPr>
        <p:spPr bwMode="auto">
          <a:xfrm>
            <a:off x="1219200" y="5638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90" name="Text Box 217"/>
          <p:cNvSpPr txBox="1">
            <a:spLocks noChangeArrowheads="1"/>
          </p:cNvSpPr>
          <p:nvPr/>
        </p:nvSpPr>
        <p:spPr bwMode="auto">
          <a:xfrm>
            <a:off x="1447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91" name="Text Box 218"/>
          <p:cNvSpPr txBox="1">
            <a:spLocks noChangeArrowheads="1"/>
          </p:cNvSpPr>
          <p:nvPr/>
        </p:nvSpPr>
        <p:spPr bwMode="auto">
          <a:xfrm>
            <a:off x="1828800" y="5634038"/>
            <a:ext cx="347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p:txBody>
      </p:sp>
      <p:sp>
        <p:nvSpPr>
          <p:cNvPr id="292" name="Text Box 219"/>
          <p:cNvSpPr txBox="1">
            <a:spLocks noChangeArrowheads="1"/>
          </p:cNvSpPr>
          <p:nvPr/>
        </p:nvSpPr>
        <p:spPr bwMode="auto">
          <a:xfrm>
            <a:off x="12192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a:t>
            </a:r>
          </a:p>
        </p:txBody>
      </p:sp>
      <p:sp>
        <p:nvSpPr>
          <p:cNvPr id="293" name="Text Box 220"/>
          <p:cNvSpPr txBox="1">
            <a:spLocks noChangeArrowheads="1"/>
          </p:cNvSpPr>
          <p:nvPr/>
        </p:nvSpPr>
        <p:spPr bwMode="auto">
          <a:xfrm>
            <a:off x="1447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1</a:t>
            </a:r>
          </a:p>
        </p:txBody>
      </p:sp>
      <p:sp>
        <p:nvSpPr>
          <p:cNvPr id="294" name="Text Box 221"/>
          <p:cNvSpPr txBox="1">
            <a:spLocks noChangeArrowheads="1"/>
          </p:cNvSpPr>
          <p:nvPr/>
        </p:nvSpPr>
        <p:spPr bwMode="auto">
          <a:xfrm>
            <a:off x="1828800" y="59388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0</a:t>
            </a:r>
          </a:p>
        </p:txBody>
      </p:sp>
      <p:sp>
        <p:nvSpPr>
          <p:cNvPr id="295" name="Text Box 222"/>
          <p:cNvSpPr txBox="1">
            <a:spLocks noChangeArrowheads="1"/>
          </p:cNvSpPr>
          <p:nvPr/>
        </p:nvSpPr>
        <p:spPr bwMode="auto">
          <a:xfrm>
            <a:off x="1363663" y="4740275"/>
            <a:ext cx="7064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296" name="Text Box 223"/>
          <p:cNvSpPr txBox="1">
            <a:spLocks noChangeArrowheads="1"/>
          </p:cNvSpPr>
          <p:nvPr/>
        </p:nvSpPr>
        <p:spPr bwMode="auto">
          <a:xfrm>
            <a:off x="1219200" y="3467100"/>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a:t>
            </a:r>
          </a:p>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97" name="Text Box 224"/>
          <p:cNvSpPr txBox="1">
            <a:spLocks noChangeArrowheads="1"/>
          </p:cNvSpPr>
          <p:nvPr/>
        </p:nvSpPr>
        <p:spPr bwMode="auto">
          <a:xfrm>
            <a:off x="1219200" y="5257800"/>
            <a:ext cx="990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 ∞  ∞</a:t>
            </a:r>
          </a:p>
        </p:txBody>
      </p:sp>
      <p:sp>
        <p:nvSpPr>
          <p:cNvPr id="298" name="Text Box 225"/>
          <p:cNvSpPr txBox="1">
            <a:spLocks noChangeArrowheads="1"/>
          </p:cNvSpPr>
          <p:nvPr/>
        </p:nvSpPr>
        <p:spPr bwMode="auto">
          <a:xfrm>
            <a:off x="3260725" y="2006600"/>
            <a:ext cx="94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2   0   1</a:t>
            </a:r>
          </a:p>
        </p:txBody>
      </p:sp>
      <p:sp>
        <p:nvSpPr>
          <p:cNvPr id="299" name="Text Box 226"/>
          <p:cNvSpPr txBox="1">
            <a:spLocks noChangeArrowheads="1"/>
          </p:cNvSpPr>
          <p:nvPr/>
        </p:nvSpPr>
        <p:spPr bwMode="auto">
          <a:xfrm>
            <a:off x="3260725" y="23225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7   1   0</a:t>
            </a:r>
          </a:p>
        </p:txBody>
      </p:sp>
      <p:sp>
        <p:nvSpPr>
          <p:cNvPr id="300" name="Line 227"/>
          <p:cNvSpPr>
            <a:spLocks noChangeShapeType="1"/>
          </p:cNvSpPr>
          <p:nvPr/>
        </p:nvSpPr>
        <p:spPr bwMode="auto">
          <a:xfrm>
            <a:off x="2209800" y="1981200"/>
            <a:ext cx="6858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1" name="Line 228"/>
          <p:cNvSpPr>
            <a:spLocks noChangeShapeType="1"/>
          </p:cNvSpPr>
          <p:nvPr/>
        </p:nvSpPr>
        <p:spPr bwMode="auto">
          <a:xfrm>
            <a:off x="2133600" y="2057400"/>
            <a:ext cx="6858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2" name="Line 229"/>
          <p:cNvSpPr>
            <a:spLocks noChangeShapeType="1"/>
          </p:cNvSpPr>
          <p:nvPr/>
        </p:nvSpPr>
        <p:spPr bwMode="auto">
          <a:xfrm flipV="1">
            <a:off x="2133600" y="2514600"/>
            <a:ext cx="762000" cy="129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3" name="Line 230"/>
          <p:cNvSpPr>
            <a:spLocks noChangeShapeType="1"/>
          </p:cNvSpPr>
          <p:nvPr/>
        </p:nvSpPr>
        <p:spPr bwMode="auto">
          <a:xfrm>
            <a:off x="2133600" y="4114800"/>
            <a:ext cx="6096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4" name="Line 231"/>
          <p:cNvSpPr>
            <a:spLocks noChangeShapeType="1"/>
          </p:cNvSpPr>
          <p:nvPr/>
        </p:nvSpPr>
        <p:spPr bwMode="auto">
          <a:xfrm flipV="1">
            <a:off x="2133600" y="2590800"/>
            <a:ext cx="838200" cy="3429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5" name="Line 232"/>
          <p:cNvSpPr>
            <a:spLocks noChangeShapeType="1"/>
          </p:cNvSpPr>
          <p:nvPr/>
        </p:nvSpPr>
        <p:spPr bwMode="auto">
          <a:xfrm flipV="1">
            <a:off x="2209800" y="4343400"/>
            <a:ext cx="762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6" name="Line 233"/>
          <p:cNvSpPr>
            <a:spLocks noChangeShapeType="1"/>
          </p:cNvSpPr>
          <p:nvPr/>
        </p:nvSpPr>
        <p:spPr bwMode="auto">
          <a:xfrm>
            <a:off x="609600" y="6345238"/>
            <a:ext cx="54102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07" name="Text Box 234"/>
          <p:cNvSpPr txBox="1">
            <a:spLocks noChangeArrowheads="1"/>
          </p:cNvSpPr>
          <p:nvPr/>
        </p:nvSpPr>
        <p:spPr bwMode="auto">
          <a:xfrm>
            <a:off x="6069013" y="6137275"/>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time</a:t>
            </a:r>
          </a:p>
        </p:txBody>
      </p:sp>
      <p:grpSp>
        <p:nvGrpSpPr>
          <p:cNvPr id="308" name="Group 235"/>
          <p:cNvGrpSpPr>
            <a:grpSpLocks/>
          </p:cNvGrpSpPr>
          <p:nvPr/>
        </p:nvGrpSpPr>
        <p:grpSpPr bwMode="auto">
          <a:xfrm>
            <a:off x="6629401" y="2013744"/>
            <a:ext cx="2184400" cy="1212850"/>
            <a:chOff x="2352" y="0"/>
            <a:chExt cx="1376" cy="764"/>
          </a:xfrm>
        </p:grpSpPr>
        <p:sp>
          <p:nvSpPr>
            <p:cNvPr id="309" name="Freeform 236"/>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10" name="Group 237"/>
            <p:cNvGrpSpPr>
              <a:grpSpLocks/>
            </p:cNvGrpSpPr>
            <p:nvPr/>
          </p:nvGrpSpPr>
          <p:grpSpPr bwMode="auto">
            <a:xfrm>
              <a:off x="2448" y="70"/>
              <a:ext cx="1161" cy="676"/>
              <a:chOff x="-17" y="1282"/>
              <a:chExt cx="1161" cy="676"/>
            </a:xfrm>
          </p:grpSpPr>
          <p:sp>
            <p:nvSpPr>
              <p:cNvPr id="311" name="Freeform 238"/>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2" name="Oval 239"/>
              <p:cNvSpPr>
                <a:spLocks noChangeArrowheads="1"/>
              </p:cNvSpPr>
              <p:nvPr/>
            </p:nvSpPr>
            <p:spPr bwMode="auto">
              <a:xfrm>
                <a:off x="-14" y="171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3" name="Line 240"/>
              <p:cNvSpPr>
                <a:spLocks noChangeShapeType="1"/>
              </p:cNvSpPr>
              <p:nvPr/>
            </p:nvSpPr>
            <p:spPr bwMode="auto">
              <a:xfrm>
                <a:off x="-14"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4" name="Line 241"/>
              <p:cNvSpPr>
                <a:spLocks noChangeShapeType="1"/>
              </p:cNvSpPr>
              <p:nvPr/>
            </p:nvSpPr>
            <p:spPr bwMode="auto">
              <a:xfrm>
                <a:off x="299"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5" name="Rectangle 242"/>
              <p:cNvSpPr>
                <a:spLocks noChangeArrowheads="1"/>
              </p:cNvSpPr>
              <p:nvPr/>
            </p:nvSpPr>
            <p:spPr bwMode="auto">
              <a:xfrm>
                <a:off x="-14" y="170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6" name="Oval 243"/>
              <p:cNvSpPr>
                <a:spLocks noChangeArrowheads="1"/>
              </p:cNvSpPr>
              <p:nvPr/>
            </p:nvSpPr>
            <p:spPr bwMode="auto">
              <a:xfrm>
                <a:off x="-17" y="164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7" name="Freeform 244"/>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18" name="Freeform 245"/>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19" name="Group 246"/>
              <p:cNvGrpSpPr>
                <a:grpSpLocks/>
              </p:cNvGrpSpPr>
              <p:nvPr/>
            </p:nvGrpSpPr>
            <p:grpSpPr bwMode="auto">
              <a:xfrm>
                <a:off x="39" y="1594"/>
                <a:ext cx="196" cy="250"/>
                <a:chOff x="2959" y="2425"/>
                <a:chExt cx="197" cy="250"/>
              </a:xfrm>
            </p:grpSpPr>
            <p:sp>
              <p:nvSpPr>
                <p:cNvPr id="341" name="Rectangle 247"/>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2" name="Text Box 248"/>
                <p:cNvSpPr txBox="1">
                  <a:spLocks noChangeArrowheads="1"/>
                </p:cNvSpPr>
                <p:nvPr/>
              </p:nvSpPr>
              <p:spPr bwMode="auto">
                <a:xfrm>
                  <a:off x="2959" y="2425"/>
                  <a:ext cx="1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nvGrpSpPr>
              <p:cNvPr id="320" name="Group 249"/>
              <p:cNvGrpSpPr>
                <a:grpSpLocks/>
              </p:cNvGrpSpPr>
              <p:nvPr/>
            </p:nvGrpSpPr>
            <p:grpSpPr bwMode="auto">
              <a:xfrm>
                <a:off x="828" y="1576"/>
                <a:ext cx="316" cy="288"/>
                <a:chOff x="1740" y="2272"/>
                <a:chExt cx="316" cy="288"/>
              </a:xfrm>
            </p:grpSpPr>
            <p:sp>
              <p:nvSpPr>
                <p:cNvPr id="333" name="Oval 250"/>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4" name="Line 251"/>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5" name="Line 252"/>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6" name="Rectangle 253"/>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7" name="Oval 254"/>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38" name="Group 255"/>
                <p:cNvGrpSpPr>
                  <a:grpSpLocks/>
                </p:cNvGrpSpPr>
                <p:nvPr/>
              </p:nvGrpSpPr>
              <p:grpSpPr bwMode="auto">
                <a:xfrm>
                  <a:off x="1795" y="2272"/>
                  <a:ext cx="212" cy="288"/>
                  <a:chOff x="2951" y="2395"/>
                  <a:chExt cx="213" cy="288"/>
                </a:xfrm>
              </p:grpSpPr>
              <p:sp>
                <p:nvSpPr>
                  <p:cNvPr id="339" name="Rectangle 256"/>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40" name="Text Box 257"/>
                  <p:cNvSpPr txBox="1">
                    <a:spLocks noChangeArrowheads="1"/>
                  </p:cNvSpPr>
                  <p:nvPr/>
                </p:nvSpPr>
                <p:spPr bwMode="auto">
                  <a:xfrm>
                    <a:off x="2951" y="2395"/>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rPr>
                      <a:t>z</a:t>
                    </a:r>
                  </a:p>
                </p:txBody>
              </p:sp>
            </p:grpSp>
          </p:grpSp>
          <p:sp>
            <p:nvSpPr>
              <p:cNvPr id="321" name="Text Box 258"/>
              <p:cNvSpPr txBox="1">
                <a:spLocks noChangeArrowheads="1"/>
              </p:cNvSpPr>
              <p:nvPr/>
            </p:nvSpPr>
            <p:spPr bwMode="auto">
              <a:xfrm>
                <a:off x="724" y="1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2" name="Text Box 259"/>
              <p:cNvSpPr txBox="1">
                <a:spLocks noChangeArrowheads="1"/>
              </p:cNvSpPr>
              <p:nvPr/>
            </p:nvSpPr>
            <p:spPr bwMode="auto">
              <a:xfrm>
                <a:off x="196" y="139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3" name="Text Box 260"/>
              <p:cNvSpPr txBox="1">
                <a:spLocks noChangeArrowheads="1"/>
              </p:cNvSpPr>
              <p:nvPr/>
            </p:nvSpPr>
            <p:spPr bwMode="auto">
              <a:xfrm>
                <a:off x="481" y="172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24" name="Group 261"/>
              <p:cNvGrpSpPr>
                <a:grpSpLocks/>
              </p:cNvGrpSpPr>
              <p:nvPr/>
            </p:nvGrpSpPr>
            <p:grpSpPr bwMode="auto">
              <a:xfrm>
                <a:off x="408" y="1282"/>
                <a:ext cx="316" cy="250"/>
                <a:chOff x="1740" y="2302"/>
                <a:chExt cx="316" cy="250"/>
              </a:xfrm>
            </p:grpSpPr>
            <p:sp>
              <p:nvSpPr>
                <p:cNvPr id="325" name="Oval 262"/>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6" name="Line 263"/>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7" name="Line 264"/>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8" name="Rectangle 265"/>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29" name="Oval 266"/>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nvGrpSpPr>
                <p:cNvPr id="330" name="Group 267"/>
                <p:cNvGrpSpPr>
                  <a:grpSpLocks/>
                </p:cNvGrpSpPr>
                <p:nvPr/>
              </p:nvGrpSpPr>
              <p:grpSpPr bwMode="auto">
                <a:xfrm>
                  <a:off x="1803" y="2302"/>
                  <a:ext cx="196" cy="250"/>
                  <a:chOff x="2958" y="2425"/>
                  <a:chExt cx="198" cy="250"/>
                </a:xfrm>
              </p:grpSpPr>
              <p:sp>
                <p:nvSpPr>
                  <p:cNvPr id="331" name="Rectangle 268"/>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332" name="Text Box 269"/>
                  <p:cNvSpPr txBox="1">
                    <a:spLocks noChangeArrowheads="1"/>
                  </p:cNvSpPr>
                  <p:nvPr/>
                </p:nvSpPr>
                <p:spPr bwMode="auto">
                  <a:xfrm>
                    <a:off x="2958" y="2425"/>
                    <a:ext cx="1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smtClean="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grpSp>
          </p:grpSp>
        </p:grpSp>
      </p:grpSp>
      <p:sp>
        <p:nvSpPr>
          <p:cNvPr id="343" name="Text Box 270"/>
          <p:cNvSpPr txBox="1">
            <a:spLocks noChangeArrowheads="1"/>
          </p:cNvSpPr>
          <p:nvPr/>
        </p:nvSpPr>
        <p:spPr bwMode="auto">
          <a:xfrm>
            <a:off x="263525" y="110490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x</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344" name="Oval 271"/>
          <p:cNvSpPr>
            <a:spLocks noChangeArrowheads="1"/>
          </p:cNvSpPr>
          <p:nvPr/>
        </p:nvSpPr>
        <p:spPr bwMode="auto">
          <a:xfrm>
            <a:off x="1219200"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345" name="Oval 272"/>
          <p:cNvSpPr>
            <a:spLocks noChangeArrowheads="1"/>
          </p:cNvSpPr>
          <p:nvPr/>
        </p:nvSpPr>
        <p:spPr bwMode="auto">
          <a:xfrm>
            <a:off x="1219200" y="37338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346" name="Oval 273"/>
          <p:cNvSpPr>
            <a:spLocks noChangeArrowheads="1"/>
          </p:cNvSpPr>
          <p:nvPr/>
        </p:nvSpPr>
        <p:spPr bwMode="auto">
          <a:xfrm>
            <a:off x="1219200" y="59436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347" name="Oval 274"/>
          <p:cNvSpPr>
            <a:spLocks noChangeArrowheads="1"/>
          </p:cNvSpPr>
          <p:nvPr/>
        </p:nvSpPr>
        <p:spPr bwMode="auto">
          <a:xfrm>
            <a:off x="3297238" y="1676400"/>
            <a:ext cx="10668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smtClean="0">
              <a:solidFill>
                <a:srgbClr val="000000"/>
              </a:solidFill>
              <a:latin typeface="Arial" charset="0"/>
            </a:endParaRPr>
          </a:p>
        </p:txBody>
      </p:sp>
      <p:sp>
        <p:nvSpPr>
          <p:cNvPr id="352" name="Text Box 279"/>
          <p:cNvSpPr txBox="1">
            <a:spLocks noChangeArrowheads="1"/>
          </p:cNvSpPr>
          <p:nvPr/>
        </p:nvSpPr>
        <p:spPr bwMode="auto">
          <a:xfrm>
            <a:off x="3922713"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3</a:t>
            </a:r>
          </a:p>
        </p:txBody>
      </p:sp>
      <p:sp>
        <p:nvSpPr>
          <p:cNvPr id="353" name="Text Box 280"/>
          <p:cNvSpPr txBox="1">
            <a:spLocks noChangeArrowheads="1"/>
          </p:cNvSpPr>
          <p:nvPr/>
        </p:nvSpPr>
        <p:spPr bwMode="auto">
          <a:xfrm>
            <a:off x="3579813" y="1679575"/>
            <a:ext cx="342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smtClean="0">
                <a:solidFill>
                  <a:srgbClr val="000000"/>
                </a:solidFill>
                <a:latin typeface="Arial" charset="0"/>
              </a:rPr>
              <a:t>2 </a:t>
            </a:r>
          </a:p>
        </p:txBody>
      </p:sp>
      <p:sp>
        <p:nvSpPr>
          <p:cNvPr id="354" name="Text Box 281"/>
          <p:cNvSpPr txBox="1">
            <a:spLocks noChangeArrowheads="1"/>
          </p:cNvSpPr>
          <p:nvPr/>
        </p:nvSpPr>
        <p:spPr bwMode="auto">
          <a:xfrm>
            <a:off x="292100" y="2851150"/>
            <a:ext cx="9207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y</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355" name="Text Box 282"/>
          <p:cNvSpPr txBox="1">
            <a:spLocks noChangeArrowheads="1"/>
          </p:cNvSpPr>
          <p:nvPr/>
        </p:nvSpPr>
        <p:spPr bwMode="auto">
          <a:xfrm>
            <a:off x="311150" y="4699000"/>
            <a:ext cx="9080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smtClean="0">
                <a:solidFill>
                  <a:srgbClr val="CC0000"/>
                </a:solidFill>
                <a:latin typeface="Arial" charset="0"/>
              </a:rPr>
              <a:t>node z</a:t>
            </a:r>
          </a:p>
          <a:p>
            <a:pPr algn="r" fontAlgn="base">
              <a:spcBef>
                <a:spcPct val="0"/>
              </a:spcBef>
              <a:spcAft>
                <a:spcPct val="0"/>
              </a:spcAft>
              <a:buClrTx/>
              <a:buSzTx/>
              <a:buFontTx/>
              <a:buNone/>
            </a:pPr>
            <a:r>
              <a:rPr lang="en-US" altLang="en-US" sz="1800" b="1" smtClean="0">
                <a:solidFill>
                  <a:srgbClr val="CC0000"/>
                </a:solidFill>
                <a:latin typeface="Arial" charset="0"/>
              </a:rPr>
              <a:t>table</a:t>
            </a:r>
          </a:p>
        </p:txBody>
      </p:sp>
      <p:sp>
        <p:nvSpPr>
          <p:cNvPr id="356" name="Text Box 283"/>
          <p:cNvSpPr txBox="1">
            <a:spLocks noChangeArrowheads="1"/>
          </p:cNvSpPr>
          <p:nvPr/>
        </p:nvSpPr>
        <p:spPr bwMode="auto">
          <a:xfrm>
            <a:off x="3413125" y="1143000"/>
            <a:ext cx="706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cost to</a:t>
            </a:r>
          </a:p>
        </p:txBody>
      </p:sp>
      <p:sp>
        <p:nvSpPr>
          <p:cNvPr id="357" name="Text Box 284"/>
          <p:cNvSpPr txBox="1">
            <a:spLocks noChangeArrowheads="1"/>
          </p:cNvSpPr>
          <p:nvPr/>
        </p:nvSpPr>
        <p:spPr bwMode="auto">
          <a:xfrm rot="16200000">
            <a:off x="561182" y="2067719"/>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smtClean="0">
                <a:solidFill>
                  <a:srgbClr val="000000"/>
                </a:solidFill>
                <a:latin typeface="Arial" charset="0"/>
              </a:rPr>
              <a:t>from</a:t>
            </a:r>
          </a:p>
        </p:txBody>
      </p:sp>
    </p:spTree>
    <p:extLst>
      <p:ext uri="{BB962C8B-B14F-4D97-AF65-F5344CB8AC3E}">
        <p14:creationId xmlns:p14="http://schemas.microsoft.com/office/powerpoint/2010/main" val="1702910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Difference: LS </a:t>
            </a:r>
            <a:r>
              <a:rPr lang="en-US" sz="4000" dirty="0"/>
              <a:t>and DV Routing </a:t>
            </a:r>
            <a:r>
              <a:rPr lang="en-US" sz="4000" dirty="0" smtClean="0"/>
              <a:t>Algorithm</a:t>
            </a:r>
            <a:endParaRPr lang="en-US" sz="4000" dirty="0"/>
          </a:p>
        </p:txBody>
      </p:sp>
      <p:sp>
        <p:nvSpPr>
          <p:cNvPr id="3" name="Content Placeholder 2"/>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38279565"/>
              </p:ext>
            </p:extLst>
          </p:nvPr>
        </p:nvGraphicFramePr>
        <p:xfrm>
          <a:off x="209550" y="1143000"/>
          <a:ext cx="8724900" cy="457200"/>
        </p:xfrm>
        <a:graphic>
          <a:graphicData uri="http://schemas.openxmlformats.org/drawingml/2006/table">
            <a:tbl>
              <a:tblPr firstRow="1" bandRow="1">
                <a:tableStyleId>{B301B821-A1FF-4177-AEE7-76D212191A09}</a:tableStyleId>
              </a:tblPr>
              <a:tblGrid>
                <a:gridCol w="3965864"/>
                <a:gridCol w="4759036"/>
              </a:tblGrid>
              <a:tr h="370840">
                <a:tc>
                  <a:txBody>
                    <a:bodyPr/>
                    <a:lstStyle/>
                    <a:p>
                      <a:pPr marL="0" indent="0" algn="ctr">
                        <a:buFont typeface="Wingdings" charset="2"/>
                        <a:buNone/>
                      </a:pPr>
                      <a:r>
                        <a:rPr lang="en-US" sz="2400" b="0" dirty="0" smtClean="0"/>
                        <a:t>Distance Vector Protocol</a:t>
                      </a:r>
                      <a:endParaRPr lang="en-US" sz="2400" b="0" dirty="0"/>
                    </a:p>
                  </a:txBody>
                  <a:tcPr/>
                </a:tc>
                <a:tc>
                  <a:txBody>
                    <a:bodyPr/>
                    <a:lstStyle/>
                    <a:p>
                      <a:pPr marL="0" indent="0" algn="ctr">
                        <a:buFont typeface="Wingdings" charset="2"/>
                        <a:buNone/>
                      </a:pPr>
                      <a:r>
                        <a:rPr lang="en-US" sz="2400" b="0" dirty="0" smtClean="0"/>
                        <a:t>Link</a:t>
                      </a:r>
                      <a:r>
                        <a:rPr lang="en-US" sz="2400" b="0" baseline="0" dirty="0" smtClean="0"/>
                        <a:t> State Protocol</a:t>
                      </a:r>
                      <a:endParaRPr lang="en-US" sz="2400" b="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88718323"/>
              </p:ext>
            </p:extLst>
          </p:nvPr>
        </p:nvGraphicFramePr>
        <p:xfrm>
          <a:off x="209550" y="1626870"/>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dirty="0" smtClean="0"/>
                        <a:t>Entire routing table is sent as an update</a:t>
                      </a:r>
                      <a:endParaRPr lang="en-US" sz="1800" b="0" dirty="0"/>
                    </a:p>
                  </a:txBody>
                  <a:tcPr/>
                </a:tc>
                <a:tc>
                  <a:txBody>
                    <a:bodyPr/>
                    <a:lstStyle/>
                    <a:p>
                      <a:pPr marL="0" indent="0" algn="just">
                        <a:buFont typeface="Wingdings" charset="2"/>
                        <a:buNone/>
                      </a:pPr>
                      <a:r>
                        <a:rPr lang="en-US" sz="1800" b="0" dirty="0" smtClean="0"/>
                        <a:t>Updates are incremental &amp; entire routing table is not sent as update</a:t>
                      </a:r>
                      <a:endParaRPr lang="en-US" sz="18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28182221"/>
              </p:ext>
            </p:extLst>
          </p:nvPr>
        </p:nvGraphicFramePr>
        <p:xfrm>
          <a:off x="209550" y="2293620"/>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smtClean="0"/>
                        <a:t>Distance vector protocol send periodic update at every 30 or 90 second</a:t>
                      </a:r>
                      <a:endParaRPr lang="en-US" sz="1800" b="0" dirty="0"/>
                    </a:p>
                  </a:txBody>
                  <a:tcPr/>
                </a:tc>
                <a:tc>
                  <a:txBody>
                    <a:bodyPr/>
                    <a:lstStyle/>
                    <a:p>
                      <a:pPr marL="0" indent="0" algn="just">
                        <a:buFont typeface="Wingdings" charset="2"/>
                        <a:buNone/>
                      </a:pPr>
                      <a:r>
                        <a:rPr lang="en-US" sz="1800" b="0" dirty="0" smtClean="0"/>
                        <a:t>Updates are triggered not periodic</a:t>
                      </a:r>
                      <a:endParaRPr lang="en-US" sz="18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4170227"/>
              </p:ext>
            </p:extLst>
          </p:nvPr>
        </p:nvGraphicFramePr>
        <p:xfrm>
          <a:off x="209550" y="2960370"/>
          <a:ext cx="8724900" cy="54864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smtClean="0"/>
                        <a:t>Update are broadcasted</a:t>
                      </a:r>
                      <a:endParaRPr lang="en-US" sz="1800" b="0" dirty="0"/>
                    </a:p>
                  </a:txBody>
                  <a:tcPr/>
                </a:tc>
                <a:tc>
                  <a:txBody>
                    <a:bodyPr/>
                    <a:lstStyle/>
                    <a:p>
                      <a:pPr marL="0" indent="0" algn="just">
                        <a:buFont typeface="Wingdings" charset="2"/>
                        <a:buNone/>
                      </a:pPr>
                      <a:r>
                        <a:rPr lang="en-US" sz="1800" b="0" dirty="0" smtClean="0"/>
                        <a:t>Updates are </a:t>
                      </a:r>
                      <a:r>
                        <a:rPr lang="en-US" sz="1800" b="0" dirty="0" err="1" smtClean="0"/>
                        <a:t>multicasted</a:t>
                      </a:r>
                      <a:endParaRPr lang="en-US" sz="1800" b="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94031306"/>
              </p:ext>
            </p:extLst>
          </p:nvPr>
        </p:nvGraphicFramePr>
        <p:xfrm>
          <a:off x="209550" y="3535680"/>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smtClean="0"/>
                        <a:t>Updates are sent to directly connected neighbour only</a:t>
                      </a:r>
                      <a:endParaRPr lang="en-US" sz="1800" b="0" dirty="0"/>
                    </a:p>
                  </a:txBody>
                  <a:tcPr/>
                </a:tc>
                <a:tc>
                  <a:txBody>
                    <a:bodyPr/>
                    <a:lstStyle/>
                    <a:p>
                      <a:pPr marL="0" indent="0" algn="just">
                        <a:buFont typeface="Wingdings" charset="2"/>
                        <a:buNone/>
                      </a:pPr>
                      <a:r>
                        <a:rPr lang="en-US" sz="1800" b="0" dirty="0" smtClean="0"/>
                        <a:t>Update are sent to entire network &amp; to just directly connected </a:t>
                      </a:r>
                      <a:r>
                        <a:rPr lang="en-US" sz="1800" b="0" dirty="0" err="1" smtClean="0"/>
                        <a:t>neighbour</a:t>
                      </a:r>
                      <a:endParaRPr lang="en-US" sz="1800" b="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12380640"/>
              </p:ext>
            </p:extLst>
          </p:nvPr>
        </p:nvGraphicFramePr>
        <p:xfrm>
          <a:off x="209550" y="4202430"/>
          <a:ext cx="8724900" cy="64008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smtClean="0"/>
                        <a:t>Routers don't have end to end visibility of entire network.</a:t>
                      </a:r>
                      <a:endParaRPr lang="en-US" sz="1800" b="0" dirty="0"/>
                    </a:p>
                  </a:txBody>
                  <a:tcPr/>
                </a:tc>
                <a:tc>
                  <a:txBody>
                    <a:bodyPr/>
                    <a:lstStyle/>
                    <a:p>
                      <a:pPr marL="0" indent="0" algn="just">
                        <a:buFont typeface="Wingdings" charset="2"/>
                        <a:buNone/>
                      </a:pPr>
                      <a:r>
                        <a:rPr lang="en-US" sz="1800" b="0" dirty="0" smtClean="0"/>
                        <a:t>Routers have visibility of entire network of that area only.</a:t>
                      </a:r>
                      <a:endParaRPr lang="en-US" sz="1800" b="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568481299"/>
              </p:ext>
            </p:extLst>
          </p:nvPr>
        </p:nvGraphicFramePr>
        <p:xfrm>
          <a:off x="209550" y="4869180"/>
          <a:ext cx="8724900" cy="548640"/>
        </p:xfrm>
        <a:graphic>
          <a:graphicData uri="http://schemas.openxmlformats.org/drawingml/2006/table">
            <a:tbl>
              <a:tblPr firstRow="1" bandRow="1">
                <a:tableStyleId>{BC89EF96-8CEA-46FF-86C4-4CE0E7609802}</a:tableStyleId>
              </a:tblPr>
              <a:tblGrid>
                <a:gridCol w="3981450"/>
                <a:gridCol w="4743450"/>
              </a:tblGrid>
              <a:tr h="548640">
                <a:tc>
                  <a:txBody>
                    <a:bodyPr/>
                    <a:lstStyle/>
                    <a:p>
                      <a:pPr marL="0" indent="0" algn="just">
                        <a:buFont typeface="Wingdings" charset="2"/>
                        <a:buNone/>
                      </a:pPr>
                      <a:r>
                        <a:rPr lang="en-US" sz="1800" b="0" smtClean="0"/>
                        <a:t>It is prone to routing loops</a:t>
                      </a:r>
                      <a:endParaRPr lang="en-US" sz="1800" b="0" dirty="0"/>
                    </a:p>
                  </a:txBody>
                  <a:tcPr/>
                </a:tc>
                <a:tc>
                  <a:txBody>
                    <a:bodyPr/>
                    <a:lstStyle/>
                    <a:p>
                      <a:pPr marL="0" indent="0" algn="just">
                        <a:buFont typeface="Wingdings" charset="2"/>
                        <a:buNone/>
                      </a:pPr>
                      <a:r>
                        <a:rPr lang="en-US" sz="1800" b="0" dirty="0" smtClean="0"/>
                        <a:t>No routing loops</a:t>
                      </a:r>
                      <a:endParaRPr lang="en-US" sz="1800" b="0" dirty="0"/>
                    </a:p>
                  </a:txBody>
                  <a:tcPr/>
                </a:tc>
              </a:tr>
            </a:tbl>
          </a:graphicData>
        </a:graphic>
      </p:graphicFrame>
    </p:spTree>
    <p:extLst>
      <p:ext uri="{BB962C8B-B14F-4D97-AF65-F5344CB8AC3E}">
        <p14:creationId xmlns:p14="http://schemas.microsoft.com/office/powerpoint/2010/main" val="12317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Routing</a:t>
            </a:r>
            <a:endParaRPr lang="en-US" dirty="0"/>
          </a:p>
        </p:txBody>
      </p:sp>
      <p:sp>
        <p:nvSpPr>
          <p:cNvPr id="3" name="Content Placeholder 2"/>
          <p:cNvSpPr>
            <a:spLocks noGrp="1"/>
          </p:cNvSpPr>
          <p:nvPr>
            <p:ph idx="1"/>
          </p:nvPr>
        </p:nvSpPr>
        <p:spPr/>
        <p:txBody>
          <a:bodyPr>
            <a:normAutofit/>
          </a:bodyPr>
          <a:lstStyle/>
          <a:p>
            <a:pPr lvl="0" algn="just"/>
            <a:r>
              <a:rPr lang="en-IN" dirty="0"/>
              <a:t>As networks grow in size, the router routing tables grow proportionally. </a:t>
            </a:r>
            <a:endParaRPr lang="en-GB" dirty="0"/>
          </a:p>
          <a:p>
            <a:pPr lvl="0" algn="just"/>
            <a:r>
              <a:rPr lang="en-IN" dirty="0"/>
              <a:t>R</a:t>
            </a:r>
            <a:r>
              <a:rPr lang="en-IN" dirty="0" smtClean="0"/>
              <a:t>outer memory, CPU time and more bandwidth </a:t>
            </a:r>
            <a:r>
              <a:rPr lang="en-IN" dirty="0"/>
              <a:t>consumed </a:t>
            </a:r>
            <a:r>
              <a:rPr lang="en-IN" dirty="0" smtClean="0"/>
              <a:t>to send status </a:t>
            </a:r>
            <a:r>
              <a:rPr lang="en-IN" dirty="0"/>
              <a:t>reports about them. </a:t>
            </a:r>
            <a:endParaRPr lang="en-GB" dirty="0"/>
          </a:p>
          <a:p>
            <a:pPr lvl="0" algn="just"/>
            <a:r>
              <a:rPr lang="en-IN" dirty="0" smtClean="0"/>
              <a:t>When </a:t>
            </a:r>
            <a:r>
              <a:rPr lang="en-IN" dirty="0"/>
              <a:t>hierarchical routing is used, the routers are divided into what called </a:t>
            </a:r>
            <a:r>
              <a:rPr lang="en-IN" b="1" dirty="0" smtClean="0"/>
              <a:t>regions</a:t>
            </a:r>
            <a:r>
              <a:rPr lang="en-IN" dirty="0"/>
              <a:t>.</a:t>
            </a:r>
            <a:endParaRPr lang="en-IN" dirty="0" smtClean="0"/>
          </a:p>
          <a:p>
            <a:pPr lvl="0" algn="just"/>
            <a:r>
              <a:rPr lang="en-IN" dirty="0"/>
              <a:t>E</a:t>
            </a:r>
            <a:r>
              <a:rPr lang="en-IN" dirty="0" smtClean="0"/>
              <a:t>ach </a:t>
            </a:r>
            <a:r>
              <a:rPr lang="en-IN" dirty="0"/>
              <a:t>router knowing all the details about how to route packets to destinations within its own </a:t>
            </a:r>
            <a:r>
              <a:rPr lang="en-IN" dirty="0" smtClean="0"/>
              <a:t>region.</a:t>
            </a:r>
          </a:p>
          <a:p>
            <a:pPr lvl="0" algn="just"/>
            <a:r>
              <a:rPr lang="en-IN" dirty="0" smtClean="0"/>
              <a:t>But </a:t>
            </a:r>
            <a:r>
              <a:rPr lang="en-IN" dirty="0"/>
              <a:t>knowing nothing about the internal structure of other regions.</a:t>
            </a:r>
            <a:endParaRPr lang="en-GB" dirty="0"/>
          </a:p>
          <a:p>
            <a:pPr algn="just"/>
            <a:endParaRPr lang="en-US" dirty="0"/>
          </a:p>
        </p:txBody>
      </p:sp>
    </p:spTree>
    <p:extLst>
      <p:ext uri="{BB962C8B-B14F-4D97-AF65-F5344CB8AC3E}">
        <p14:creationId xmlns:p14="http://schemas.microsoft.com/office/powerpoint/2010/main" val="1991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Service Model</a:t>
            </a:r>
            <a:endParaRPr lang="en-US" dirty="0"/>
          </a:p>
        </p:txBody>
      </p:sp>
      <p:sp>
        <p:nvSpPr>
          <p:cNvPr id="3" name="Content Placeholder 2"/>
          <p:cNvSpPr>
            <a:spLocks noGrp="1"/>
          </p:cNvSpPr>
          <p:nvPr>
            <p:ph idx="1"/>
          </p:nvPr>
        </p:nvSpPr>
        <p:spPr/>
        <p:txBody>
          <a:bodyPr/>
          <a:lstStyle/>
          <a:p>
            <a:pPr lvl="0" algn="just"/>
            <a:r>
              <a:rPr lang="en-IN" dirty="0"/>
              <a:t>Services provided by network layer for individual </a:t>
            </a:r>
            <a:r>
              <a:rPr lang="en-IN" dirty="0" smtClean="0"/>
              <a:t>datagrams.</a:t>
            </a:r>
            <a:endParaRPr lang="en-GB" dirty="0"/>
          </a:p>
          <a:p>
            <a:pPr lvl="0"/>
            <a:r>
              <a:rPr lang="en-IN" b="1" dirty="0"/>
              <a:t>Guaranteed </a:t>
            </a:r>
            <a:r>
              <a:rPr lang="en-IN" b="1" dirty="0" smtClean="0"/>
              <a:t>delivery</a:t>
            </a:r>
            <a:endParaRPr lang="en-IN" dirty="0" smtClean="0"/>
          </a:p>
          <a:p>
            <a:pPr lvl="1" algn="just"/>
            <a:r>
              <a:rPr lang="en-IN" dirty="0" smtClean="0"/>
              <a:t>This </a:t>
            </a:r>
            <a:r>
              <a:rPr lang="en-IN" dirty="0"/>
              <a:t>service guarantees that the packet will eventually arrive at its destination.</a:t>
            </a:r>
            <a:endParaRPr lang="en-GB" dirty="0"/>
          </a:p>
          <a:p>
            <a:pPr lvl="0"/>
            <a:r>
              <a:rPr lang="en-IN" b="1" dirty="0"/>
              <a:t>Guaranteed delivery with bounded </a:t>
            </a:r>
            <a:r>
              <a:rPr lang="en-IN" b="1" dirty="0" smtClean="0"/>
              <a:t>delay</a:t>
            </a:r>
            <a:endParaRPr lang="en-IN" dirty="0" smtClean="0"/>
          </a:p>
          <a:p>
            <a:pPr lvl="1" algn="just"/>
            <a:r>
              <a:rPr lang="en-IN" dirty="0" smtClean="0"/>
              <a:t>This </a:t>
            </a:r>
            <a:r>
              <a:rPr lang="en-IN" dirty="0"/>
              <a:t>service not only guarantees delivery of the packet, but delivery within a specified host-to-host delay </a:t>
            </a:r>
            <a:r>
              <a:rPr lang="en-IN" dirty="0" smtClean="0"/>
              <a:t>bound.</a:t>
            </a:r>
            <a:endParaRPr lang="en-GB" dirty="0"/>
          </a:p>
          <a:p>
            <a:endParaRPr lang="en-US" dirty="0"/>
          </a:p>
        </p:txBody>
      </p:sp>
    </p:spTree>
    <p:extLst>
      <p:ext uri="{BB962C8B-B14F-4D97-AF65-F5344CB8AC3E}">
        <p14:creationId xmlns:p14="http://schemas.microsoft.com/office/powerpoint/2010/main" val="125682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a:t>
            </a:r>
            <a:r>
              <a:rPr lang="en-US" dirty="0" smtClean="0"/>
              <a:t>Routing - Example</a:t>
            </a:r>
            <a:endParaRPr lang="en-US" dirty="0"/>
          </a:p>
        </p:txBody>
      </p:sp>
      <p:sp>
        <p:nvSpPr>
          <p:cNvPr id="3" name="Content Placeholder 2"/>
          <p:cNvSpPr>
            <a:spLocks noGrp="1"/>
          </p:cNvSpPr>
          <p:nvPr>
            <p:ph idx="1"/>
          </p:nvPr>
        </p:nvSpPr>
        <p:spPr/>
        <p:txBody>
          <a:bodyPr/>
          <a:lstStyle/>
          <a:p>
            <a:endParaRPr lang="en-US" dirty="0"/>
          </a:p>
        </p:txBody>
      </p:sp>
      <p:pic>
        <p:nvPicPr>
          <p:cNvPr id="7" name="Picture 6" descr="5-1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295400"/>
            <a:ext cx="7620000" cy="4572000"/>
          </a:xfrm>
          <a:prstGeom prst="rect">
            <a:avLst/>
          </a:prstGeom>
          <a:noFill/>
          <a:extLst/>
        </p:spPr>
      </p:pic>
    </p:spTree>
    <p:extLst>
      <p:ext uri="{BB962C8B-B14F-4D97-AF65-F5344CB8AC3E}">
        <p14:creationId xmlns:p14="http://schemas.microsoft.com/office/powerpoint/2010/main" val="17657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Broadcast Routing</a:t>
            </a:r>
            <a:endParaRPr lang="en-US" dirty="0"/>
          </a:p>
        </p:txBody>
      </p:sp>
      <p:sp>
        <p:nvSpPr>
          <p:cNvPr id="3" name="Content Placeholder 2"/>
          <p:cNvSpPr>
            <a:spLocks noGrp="1"/>
          </p:cNvSpPr>
          <p:nvPr>
            <p:ph idx="1"/>
          </p:nvPr>
        </p:nvSpPr>
        <p:spPr/>
        <p:txBody>
          <a:bodyPr>
            <a:normAutofit fontScale="92500" lnSpcReduction="10000"/>
          </a:bodyPr>
          <a:lstStyle/>
          <a:p>
            <a:pPr lvl="0" algn="just"/>
            <a:r>
              <a:rPr lang="en-IN" dirty="0" smtClean="0"/>
              <a:t>Host need </a:t>
            </a:r>
            <a:r>
              <a:rPr lang="en-IN" dirty="0"/>
              <a:t>to send messages to many or all other hosts. </a:t>
            </a:r>
            <a:endParaRPr lang="en-GB" dirty="0"/>
          </a:p>
          <a:p>
            <a:pPr lvl="0" algn="just"/>
            <a:r>
              <a:rPr lang="en-IN" dirty="0"/>
              <a:t>For </a:t>
            </a:r>
            <a:r>
              <a:rPr lang="en-IN" dirty="0" smtClean="0"/>
              <a:t>example</a:t>
            </a:r>
          </a:p>
          <a:p>
            <a:pPr lvl="1" algn="just"/>
            <a:r>
              <a:rPr lang="en-IN" dirty="0"/>
              <a:t>A</a:t>
            </a:r>
            <a:r>
              <a:rPr lang="en-IN" dirty="0" smtClean="0"/>
              <a:t> </a:t>
            </a:r>
            <a:r>
              <a:rPr lang="en-IN" dirty="0"/>
              <a:t>service distributing weather </a:t>
            </a:r>
            <a:r>
              <a:rPr lang="en-IN" dirty="0" smtClean="0"/>
              <a:t>reports</a:t>
            </a:r>
          </a:p>
          <a:p>
            <a:pPr lvl="1" algn="just"/>
            <a:r>
              <a:rPr lang="en-IN" dirty="0"/>
              <a:t>S</a:t>
            </a:r>
            <a:r>
              <a:rPr lang="en-IN" dirty="0" smtClean="0"/>
              <a:t>tock </a:t>
            </a:r>
            <a:r>
              <a:rPr lang="en-IN" dirty="0"/>
              <a:t>market </a:t>
            </a:r>
            <a:r>
              <a:rPr lang="en-IN" dirty="0" smtClean="0"/>
              <a:t>updates </a:t>
            </a:r>
          </a:p>
          <a:p>
            <a:pPr lvl="1" algn="just"/>
            <a:r>
              <a:rPr lang="en-IN" dirty="0"/>
              <a:t>L</a:t>
            </a:r>
            <a:r>
              <a:rPr lang="en-IN" dirty="0" smtClean="0"/>
              <a:t>ive </a:t>
            </a:r>
            <a:r>
              <a:rPr lang="en-IN" dirty="0"/>
              <a:t>radio programs </a:t>
            </a:r>
            <a:endParaRPr lang="en-IN" dirty="0" smtClean="0"/>
          </a:p>
          <a:p>
            <a:pPr algn="just"/>
            <a:r>
              <a:rPr lang="en-IN" dirty="0" smtClean="0"/>
              <a:t>In Short, Sending </a:t>
            </a:r>
            <a:r>
              <a:rPr lang="en-IN" dirty="0"/>
              <a:t>a packet to all destinations simultaneously is called broadcasting.</a:t>
            </a:r>
            <a:endParaRPr lang="en-GB" dirty="0"/>
          </a:p>
          <a:p>
            <a:pPr lvl="0" algn="just"/>
            <a:r>
              <a:rPr lang="en-IN" dirty="0">
                <a:solidFill>
                  <a:srgbClr val="FF0000"/>
                </a:solidFill>
              </a:rPr>
              <a:t>First broadcasting</a:t>
            </a:r>
            <a:r>
              <a:rPr lang="en-IN" dirty="0"/>
              <a:t> method </a:t>
            </a:r>
            <a:r>
              <a:rPr lang="en-IN" dirty="0" smtClean="0"/>
              <a:t>that simply </a:t>
            </a:r>
            <a:r>
              <a:rPr lang="en-IN" dirty="0"/>
              <a:t>send a distinct packet to each destination</a:t>
            </a:r>
            <a:r>
              <a:rPr lang="en-IN" dirty="0" smtClean="0"/>
              <a:t>.</a:t>
            </a:r>
            <a:endParaRPr lang="en-GB" dirty="0"/>
          </a:p>
          <a:p>
            <a:pPr lvl="0" algn="just"/>
            <a:r>
              <a:rPr lang="en-GB" dirty="0" smtClean="0"/>
              <a:t>S</a:t>
            </a:r>
            <a:r>
              <a:rPr lang="en-IN" dirty="0" smtClean="0"/>
              <a:t>o, it waste </a:t>
            </a:r>
            <a:r>
              <a:rPr lang="en-IN" dirty="0"/>
              <a:t>of bandwidth, but it also requires the source to have a complete list of all destinations. </a:t>
            </a:r>
            <a:endParaRPr lang="en-IN" dirty="0" smtClean="0"/>
          </a:p>
          <a:p>
            <a:pPr lvl="0" algn="just"/>
            <a:r>
              <a:rPr lang="en-IN" dirty="0" smtClean="0"/>
              <a:t>In </a:t>
            </a:r>
            <a:r>
              <a:rPr lang="en-IN" dirty="0"/>
              <a:t>practice this may be the only possibility, but it is the least desirable of the methods</a:t>
            </a:r>
            <a:r>
              <a:rPr lang="en-IN" dirty="0" smtClean="0"/>
              <a:t>.</a:t>
            </a:r>
            <a:endParaRPr lang="en-GB" dirty="0"/>
          </a:p>
        </p:txBody>
      </p:sp>
    </p:spTree>
    <p:extLst>
      <p:ext uri="{BB962C8B-B14F-4D97-AF65-F5344CB8AC3E}">
        <p14:creationId xmlns:p14="http://schemas.microsoft.com/office/powerpoint/2010/main" val="197258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en-US" dirty="0" smtClean="0"/>
              <a:t>Routing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lstStyle/>
          <a:p>
            <a:pPr lvl="0" algn="just"/>
            <a:r>
              <a:rPr lang="en-IN" dirty="0"/>
              <a:t>Flooding is </a:t>
            </a:r>
            <a:r>
              <a:rPr lang="en-IN" dirty="0" smtClean="0">
                <a:solidFill>
                  <a:srgbClr val="FF0000"/>
                </a:solidFill>
              </a:rPr>
              <a:t>Second </a:t>
            </a:r>
            <a:r>
              <a:rPr lang="en-IN" dirty="0">
                <a:solidFill>
                  <a:srgbClr val="FF0000"/>
                </a:solidFill>
              </a:rPr>
              <a:t>method</a:t>
            </a:r>
            <a:r>
              <a:rPr lang="en-IN" dirty="0"/>
              <a:t>. Although flooding is </a:t>
            </a:r>
            <a:r>
              <a:rPr lang="en-IN" dirty="0" smtClean="0"/>
              <a:t>for </a:t>
            </a:r>
            <a:r>
              <a:rPr lang="en-IN" dirty="0"/>
              <a:t>ordinary point-to-point communication, for broadcasting it might rate serious consideration, especially if none of the methods </a:t>
            </a:r>
            <a:r>
              <a:rPr lang="en-IN" dirty="0" smtClean="0"/>
              <a:t>are </a:t>
            </a:r>
            <a:r>
              <a:rPr lang="en-IN" dirty="0"/>
              <a:t>applicable. </a:t>
            </a:r>
            <a:endParaRPr lang="en-GB" dirty="0"/>
          </a:p>
          <a:p>
            <a:pPr lvl="0" algn="just"/>
            <a:r>
              <a:rPr lang="en-IN" dirty="0"/>
              <a:t>The problem with flooding as a broadcast technique is the same problem it has as a point-to-point routing </a:t>
            </a:r>
            <a:r>
              <a:rPr lang="en-IN" dirty="0" smtClean="0"/>
              <a:t>algorithm. </a:t>
            </a:r>
          </a:p>
          <a:p>
            <a:pPr lvl="0" algn="just"/>
            <a:r>
              <a:rPr lang="en-IN" dirty="0"/>
              <a:t>I</a:t>
            </a:r>
            <a:r>
              <a:rPr lang="en-IN" dirty="0" smtClean="0"/>
              <a:t>t </a:t>
            </a:r>
            <a:r>
              <a:rPr lang="en-IN" dirty="0"/>
              <a:t>generates too many packets and consumes too much bandwidth.</a:t>
            </a:r>
            <a:endParaRPr lang="en-GB" dirty="0"/>
          </a:p>
          <a:p>
            <a:pPr lvl="0" algn="just"/>
            <a:r>
              <a:rPr lang="en-IN" dirty="0"/>
              <a:t>A </a:t>
            </a:r>
            <a:r>
              <a:rPr lang="en-IN" dirty="0">
                <a:solidFill>
                  <a:srgbClr val="FF0000"/>
                </a:solidFill>
              </a:rPr>
              <a:t>third algorithm </a:t>
            </a:r>
            <a:r>
              <a:rPr lang="en-IN" dirty="0"/>
              <a:t>is M</a:t>
            </a:r>
            <a:r>
              <a:rPr lang="en-IN" dirty="0" smtClean="0"/>
              <a:t>ulti </a:t>
            </a:r>
            <a:r>
              <a:rPr lang="en-IN" dirty="0"/>
              <a:t>D</a:t>
            </a:r>
            <a:r>
              <a:rPr lang="en-IN" dirty="0" smtClean="0"/>
              <a:t>estination </a:t>
            </a:r>
            <a:r>
              <a:rPr lang="en-IN" dirty="0"/>
              <a:t>R</a:t>
            </a:r>
            <a:r>
              <a:rPr lang="en-IN" dirty="0" smtClean="0"/>
              <a:t>outing</a:t>
            </a:r>
            <a:r>
              <a:rPr lang="en-IN" dirty="0"/>
              <a:t>. </a:t>
            </a:r>
            <a:endParaRPr lang="en-GB" dirty="0"/>
          </a:p>
          <a:p>
            <a:pPr lvl="0" algn="just"/>
            <a:r>
              <a:rPr lang="en-IN" dirty="0"/>
              <a:t>If this method is used, each packet contains either a list of destinations or a bit map indicating the desired destinations. </a:t>
            </a:r>
            <a:endParaRPr lang="en-GB" dirty="0"/>
          </a:p>
          <a:p>
            <a:pPr algn="just"/>
            <a:endParaRPr lang="en-US" dirty="0"/>
          </a:p>
        </p:txBody>
      </p:sp>
    </p:spTree>
    <p:extLst>
      <p:ext uri="{BB962C8B-B14F-4D97-AF65-F5344CB8AC3E}">
        <p14:creationId xmlns:p14="http://schemas.microsoft.com/office/powerpoint/2010/main" val="29674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Routing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normAutofit fontScale="92500"/>
          </a:bodyPr>
          <a:lstStyle/>
          <a:p>
            <a:pPr lvl="0" algn="just"/>
            <a:r>
              <a:rPr lang="en-IN" dirty="0"/>
              <a:t>When a packet arrives at a router, the router checks all the destinations to determine the set of output lines that will be needed. </a:t>
            </a:r>
            <a:endParaRPr lang="en-GB" dirty="0"/>
          </a:p>
          <a:p>
            <a:pPr lvl="0" algn="just"/>
            <a:r>
              <a:rPr lang="en-IN" dirty="0"/>
              <a:t>The router generates a new copy of the packet for each output line to be used and includes in each packet only those destinations that are to use the line.</a:t>
            </a:r>
            <a:endParaRPr lang="en-GB" dirty="0"/>
          </a:p>
          <a:p>
            <a:pPr lvl="0" algn="just"/>
            <a:r>
              <a:rPr lang="en-IN" dirty="0"/>
              <a:t>A </a:t>
            </a:r>
            <a:r>
              <a:rPr lang="en-IN" dirty="0">
                <a:solidFill>
                  <a:srgbClr val="FF0000"/>
                </a:solidFill>
              </a:rPr>
              <a:t>fourth broadcast algorithm </a:t>
            </a:r>
            <a:r>
              <a:rPr lang="en-IN" dirty="0"/>
              <a:t>makes explicit use of the sink tree for the router initiating the broadcast-or any other convenient spanning tree for that matter. </a:t>
            </a:r>
            <a:endParaRPr lang="en-GB" dirty="0"/>
          </a:p>
          <a:p>
            <a:pPr lvl="0" algn="just"/>
            <a:r>
              <a:rPr lang="en-IN" dirty="0"/>
              <a:t>A spanning tree is a subset of the subnet that includes all the routers but contains no loops. </a:t>
            </a:r>
            <a:endParaRPr lang="en-GB" dirty="0"/>
          </a:p>
          <a:p>
            <a:pPr lvl="0" algn="just"/>
            <a:r>
              <a:rPr lang="en-IN" dirty="0"/>
              <a:t>If each router knows which of its lines belong to the spanning tree, it can copy an incoming broadcast packet onto all the spanning tree lines except the one it arrived on.</a:t>
            </a:r>
            <a:endParaRPr lang="en-GB" dirty="0"/>
          </a:p>
          <a:p>
            <a:endParaRPr lang="en-US" dirty="0"/>
          </a:p>
        </p:txBody>
      </p:sp>
    </p:spTree>
    <p:extLst>
      <p:ext uri="{BB962C8B-B14F-4D97-AF65-F5344CB8AC3E}">
        <p14:creationId xmlns:p14="http://schemas.microsoft.com/office/powerpoint/2010/main" val="48748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Routing</a:t>
            </a:r>
          </a:p>
        </p:txBody>
      </p:sp>
      <p:sp>
        <p:nvSpPr>
          <p:cNvPr id="3" name="Content Placeholder 2"/>
          <p:cNvSpPr>
            <a:spLocks noGrp="1"/>
          </p:cNvSpPr>
          <p:nvPr>
            <p:ph idx="1"/>
          </p:nvPr>
        </p:nvSpPr>
        <p:spPr/>
        <p:txBody>
          <a:bodyPr>
            <a:normAutofit/>
          </a:bodyPr>
          <a:lstStyle/>
          <a:p>
            <a:pPr algn="just"/>
            <a:r>
              <a:rPr lang="en-US" sz="2200" dirty="0" smtClean="0"/>
              <a:t>Sending </a:t>
            </a:r>
            <a:r>
              <a:rPr lang="en-US" sz="2200" dirty="0"/>
              <a:t>a message to a group is called </a:t>
            </a:r>
            <a:r>
              <a:rPr lang="en-US" sz="2200" dirty="0">
                <a:solidFill>
                  <a:srgbClr val="FF0000"/>
                </a:solidFill>
              </a:rPr>
              <a:t>multicasting</a:t>
            </a:r>
            <a:r>
              <a:rPr lang="en-US" sz="2200" dirty="0"/>
              <a:t>, and its routing algorithm is called </a:t>
            </a:r>
            <a:r>
              <a:rPr lang="en-US" sz="2200" dirty="0">
                <a:solidFill>
                  <a:srgbClr val="FF0000"/>
                </a:solidFill>
              </a:rPr>
              <a:t>multicast routing.</a:t>
            </a:r>
          </a:p>
          <a:p>
            <a:pPr algn="just"/>
            <a:r>
              <a:rPr lang="en-US" sz="2200" dirty="0" smtClean="0"/>
              <a:t>Multicasting </a:t>
            </a:r>
            <a:r>
              <a:rPr lang="en-US" sz="2200" dirty="0"/>
              <a:t>requires group management. </a:t>
            </a:r>
            <a:r>
              <a:rPr lang="en-US" sz="2200" dirty="0" smtClean="0"/>
              <a:t>Need </a:t>
            </a:r>
            <a:r>
              <a:rPr lang="en-US" sz="2200" dirty="0"/>
              <a:t>to create and destroy groups, and to allow processes to join and leave groups.</a:t>
            </a:r>
          </a:p>
          <a:p>
            <a:pPr algn="just"/>
            <a:r>
              <a:rPr lang="en-US" sz="2200" dirty="0" smtClean="0"/>
              <a:t>To </a:t>
            </a:r>
            <a:r>
              <a:rPr lang="en-US" sz="2200" dirty="0"/>
              <a:t>do multicast routing, each router computes a spanning tree covering all other routers.</a:t>
            </a:r>
          </a:p>
          <a:p>
            <a:pPr algn="just"/>
            <a:r>
              <a:rPr lang="en-US" sz="2200" dirty="0" smtClean="0"/>
              <a:t>For </a:t>
            </a:r>
            <a:r>
              <a:rPr lang="en-US" sz="2200" dirty="0"/>
              <a:t>example, in Figure (a) we have two groups, 1 and 2. </a:t>
            </a:r>
          </a:p>
          <a:p>
            <a:pPr algn="just"/>
            <a:r>
              <a:rPr lang="en-US" sz="2200" dirty="0" smtClean="0"/>
              <a:t>Some </a:t>
            </a:r>
            <a:r>
              <a:rPr lang="en-US" sz="2200" dirty="0"/>
              <a:t>routers are attached to hosts that belong to one or both of these groups, as indicated in the figure. </a:t>
            </a:r>
          </a:p>
          <a:p>
            <a:endParaRPr lang="en-US" dirty="0"/>
          </a:p>
        </p:txBody>
      </p:sp>
      <p:pic>
        <p:nvPicPr>
          <p:cNvPr id="10" name="Picture 9" descr="5-17"/>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2438400" y="4800600"/>
            <a:ext cx="4627880" cy="1676400"/>
          </a:xfrm>
          <a:prstGeom prst="rect">
            <a:avLst/>
          </a:prstGeom>
          <a:noFill/>
          <a:extLst/>
        </p:spPr>
      </p:pic>
    </p:spTree>
    <p:extLst>
      <p:ext uri="{BB962C8B-B14F-4D97-AF65-F5344CB8AC3E}">
        <p14:creationId xmlns:p14="http://schemas.microsoft.com/office/powerpoint/2010/main" val="2171747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a:t>
            </a:r>
            <a:r>
              <a:rPr lang="en-US" dirty="0" smtClean="0"/>
              <a:t>Routing –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sz="2200" dirty="0"/>
              <a:t>A spanning tree for the leftmost router is shown in Figure (b).</a:t>
            </a:r>
          </a:p>
          <a:p>
            <a:pPr algn="just"/>
            <a:r>
              <a:rPr lang="en-US" sz="2200" dirty="0"/>
              <a:t>When a process sends a multicast packet to a group, the first router examines its spanning tree and prunes it, removing all lines that do not lead to hosts that are members of the group. </a:t>
            </a:r>
          </a:p>
          <a:p>
            <a:pPr algn="just"/>
            <a:r>
              <a:rPr lang="en-US" sz="2200" dirty="0" smtClean="0"/>
              <a:t>In </a:t>
            </a:r>
            <a:r>
              <a:rPr lang="en-US" sz="2200" dirty="0"/>
              <a:t>our example, Figure (c) shows the pruned spanning tree for group 1. </a:t>
            </a:r>
          </a:p>
          <a:p>
            <a:pPr algn="just"/>
            <a:r>
              <a:rPr lang="en-US" sz="2200" dirty="0" smtClean="0"/>
              <a:t>Figure(d) shows </a:t>
            </a:r>
            <a:r>
              <a:rPr lang="en-US" sz="2200" dirty="0"/>
              <a:t>the pruned spanning tree for group 2. Multicast packets are forwarded only along the appropriate spanning tree.</a:t>
            </a:r>
          </a:p>
          <a:p>
            <a:endParaRPr lang="en-US" sz="2200" dirty="0"/>
          </a:p>
        </p:txBody>
      </p:sp>
      <p:pic>
        <p:nvPicPr>
          <p:cNvPr id="5" name="Picture 4" descr="5-17"/>
          <p:cNvPicPr/>
          <p:nvPr/>
        </p:nvPicPr>
        <p:blipFill rotWithShape="1">
          <a:blip r:embed="rId2" cstate="print">
            <a:extLst>
              <a:ext uri="{28A0092B-C50C-407E-A947-70E740481C1C}">
                <a14:useLocalDpi xmlns:a14="http://schemas.microsoft.com/office/drawing/2010/main" val="0"/>
              </a:ext>
            </a:extLst>
          </a:blip>
          <a:srcRect t="50000"/>
          <a:stretch/>
        </p:blipFill>
        <p:spPr bwMode="auto">
          <a:xfrm>
            <a:off x="2133600" y="4038600"/>
            <a:ext cx="5161280" cy="2133600"/>
          </a:xfrm>
          <a:prstGeom prst="rect">
            <a:avLst/>
          </a:prstGeom>
          <a:noFill/>
          <a:extLst/>
        </p:spPr>
      </p:pic>
    </p:spTree>
    <p:extLst>
      <p:ext uri="{BB962C8B-B14F-4D97-AF65-F5344CB8AC3E}">
        <p14:creationId xmlns:p14="http://schemas.microsoft.com/office/powerpoint/2010/main" val="126111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Comparison between RIP OSPF and BGP</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51288773"/>
              </p:ext>
            </p:extLst>
          </p:nvPr>
        </p:nvGraphicFramePr>
        <p:xfrm>
          <a:off x="381000" y="1143000"/>
          <a:ext cx="8534400" cy="4849813"/>
        </p:xfrm>
        <a:graphic>
          <a:graphicData uri="http://schemas.openxmlformats.org/drawingml/2006/table">
            <a:tbl>
              <a:tblPr firstRow="1" firstCol="1" bandRow="1">
                <a:tableStyleId>{7E9639D4-E3E2-4D34-9284-5A2195B3D0D7}</a:tableStyleId>
              </a:tblPr>
              <a:tblGrid>
                <a:gridCol w="2844800"/>
                <a:gridCol w="2844800"/>
                <a:gridCol w="2844800"/>
              </a:tblGrid>
              <a:tr h="0">
                <a:tc>
                  <a:txBody>
                    <a:bodyPr/>
                    <a:lstStyle/>
                    <a:p>
                      <a:pPr marL="0" marR="0" algn="ctr">
                        <a:lnSpc>
                          <a:spcPct val="115000"/>
                        </a:lnSpc>
                        <a:spcBef>
                          <a:spcPts val="0"/>
                        </a:spcBef>
                        <a:spcAft>
                          <a:spcPts val="0"/>
                        </a:spcAft>
                      </a:pPr>
                      <a:r>
                        <a:rPr lang="en-IN" sz="2400" dirty="0">
                          <a:effectLst/>
                        </a:rPr>
                        <a:t>RIP</a:t>
                      </a:r>
                      <a:endParaRPr lang="en-US" sz="2400" dirty="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400" dirty="0">
                          <a:effectLst/>
                        </a:rPr>
                        <a:t>OSPF</a:t>
                      </a:r>
                      <a:endParaRPr lang="en-US" sz="240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IN" sz="2400" dirty="0">
                          <a:effectLst/>
                        </a:rPr>
                        <a:t>BGP</a:t>
                      </a:r>
                      <a:endParaRPr lang="en-US" sz="240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IN" sz="2000" b="0" dirty="0">
                          <a:effectLst/>
                        </a:rPr>
                        <a:t>RIP is intra domain routing protocol used with in the autonomous system</a:t>
                      </a:r>
                      <a:endParaRPr lang="en-US" sz="2000" b="0" dirty="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OSPF is also intra domain routing protocol used with in the autonomous system</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It is inter domain routing protocol used between the autonomous system</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IN" sz="2000" b="0" dirty="0">
                          <a:effectLst/>
                        </a:rPr>
                        <a:t>RIP is used for Small networks with maximum number of hops 16</a:t>
                      </a:r>
                      <a:endParaRPr lang="en-US" sz="2000" b="0" dirty="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OSPF is used in large autonomous system with no limitation</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a:effectLst/>
                        </a:rPr>
                        <a:t>The BGP protocol is used for very large-scale networks</a:t>
                      </a:r>
                      <a:endParaRPr lang="en-US" sz="2000" b="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IN" sz="2000" b="0">
                          <a:effectLst/>
                        </a:rPr>
                        <a:t>RIP uses Distance Vector</a:t>
                      </a:r>
                      <a:endParaRPr lang="en-US" sz="2000" b="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OSPF uses Link State</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a:effectLst/>
                        </a:rPr>
                        <a:t>BGP uses Path Vector</a:t>
                      </a:r>
                      <a:endParaRPr lang="en-US" sz="2000" b="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IN" sz="2000" b="0" dirty="0">
                          <a:effectLst/>
                        </a:rPr>
                        <a:t>RIP send entire routing update to all directly connected interface</a:t>
                      </a:r>
                      <a:endParaRPr lang="en-US" sz="2000" b="0" dirty="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OSPF send multicast Hello packet to the neighbours, to create session</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2000" b="0" dirty="0">
                          <a:effectLst/>
                        </a:rPr>
                        <a:t>BGP send Open packet to the neighbours to create session</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just">
                        <a:lnSpc>
                          <a:spcPct val="115000"/>
                        </a:lnSpc>
                        <a:spcBef>
                          <a:spcPts val="0"/>
                        </a:spcBef>
                        <a:spcAft>
                          <a:spcPts val="0"/>
                        </a:spcAft>
                      </a:pPr>
                      <a:r>
                        <a:rPr lang="en-IN" sz="2000" b="0">
                          <a:effectLst/>
                        </a:rPr>
                        <a:t>RIP use Bellman ford Algorithm</a:t>
                      </a:r>
                      <a:endParaRPr lang="en-US" sz="2000" b="0">
                        <a:effectLst/>
                        <a:latin typeface="Calibri"/>
                        <a:ea typeface="Times New Roman"/>
                        <a:cs typeface="Shruti"/>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just">
                        <a:lnSpc>
                          <a:spcPct val="115000"/>
                        </a:lnSpc>
                        <a:spcBef>
                          <a:spcPts val="0"/>
                        </a:spcBef>
                        <a:spcAft>
                          <a:spcPts val="0"/>
                        </a:spcAft>
                      </a:pPr>
                      <a:r>
                        <a:rPr lang="en-IN" sz="2000" b="0">
                          <a:effectLst/>
                        </a:rPr>
                        <a:t>OSPF use Dijikstra Algorithm</a:t>
                      </a:r>
                      <a:endParaRPr lang="en-US" sz="2000" b="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gn="just">
                        <a:lnSpc>
                          <a:spcPct val="115000"/>
                        </a:lnSpc>
                        <a:spcBef>
                          <a:spcPts val="0"/>
                        </a:spcBef>
                        <a:spcAft>
                          <a:spcPts val="0"/>
                        </a:spcAft>
                      </a:pPr>
                      <a:r>
                        <a:rPr lang="en-IN" sz="2000" b="0" dirty="0">
                          <a:effectLst/>
                        </a:rPr>
                        <a:t>BGP use Path-Vector Routing</a:t>
                      </a:r>
                      <a:endParaRPr lang="en-US" sz="2000" b="0" dirty="0">
                        <a:effectLst/>
                        <a:latin typeface="Calibri"/>
                        <a:ea typeface="Times New Roman"/>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7611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mj-lt"/>
              </a:rPr>
              <a:t>Thank You</a:t>
            </a:r>
            <a:endParaRPr lang="en-US" dirty="0">
              <a:latin typeface="+mj-lt"/>
            </a:endParaRP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4753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a:t>
            </a:r>
            <a:r>
              <a:rPr lang="en-US" dirty="0" smtClean="0"/>
              <a:t>Model </a:t>
            </a:r>
            <a:r>
              <a:rPr lang="mr-IN" dirty="0" smtClean="0"/>
              <a:t>–</a:t>
            </a:r>
            <a:r>
              <a:rPr lang="en-US" dirty="0" smtClean="0"/>
              <a:t> </a:t>
            </a:r>
            <a:r>
              <a:rPr lang="en-US" dirty="0" err="1" smtClean="0"/>
              <a:t>Cont</a:t>
            </a:r>
            <a:r>
              <a:rPr lang="mr-IN" dirty="0" smtClean="0"/>
              <a:t>…</a:t>
            </a:r>
            <a:endParaRPr lang="en-US" dirty="0"/>
          </a:p>
        </p:txBody>
      </p:sp>
      <p:sp>
        <p:nvSpPr>
          <p:cNvPr id="3" name="Content Placeholder 2"/>
          <p:cNvSpPr>
            <a:spLocks noGrp="1"/>
          </p:cNvSpPr>
          <p:nvPr>
            <p:ph idx="1"/>
          </p:nvPr>
        </p:nvSpPr>
        <p:spPr/>
        <p:txBody>
          <a:bodyPr>
            <a:normAutofit/>
          </a:bodyPr>
          <a:lstStyle/>
          <a:p>
            <a:pPr lvl="0"/>
            <a:r>
              <a:rPr lang="en-IN" dirty="0"/>
              <a:t>Services provided by network layer for a flow of </a:t>
            </a:r>
            <a:r>
              <a:rPr lang="en-IN" dirty="0" smtClean="0"/>
              <a:t>datagrams.</a:t>
            </a:r>
          </a:p>
          <a:p>
            <a:pPr lvl="0"/>
            <a:r>
              <a:rPr lang="en-IN" b="1" dirty="0"/>
              <a:t>In-order packet </a:t>
            </a:r>
            <a:r>
              <a:rPr lang="en-IN" b="1" dirty="0" smtClean="0"/>
              <a:t>delivery</a:t>
            </a:r>
            <a:endParaRPr lang="en-IN" dirty="0" smtClean="0"/>
          </a:p>
          <a:p>
            <a:pPr lvl="1"/>
            <a:r>
              <a:rPr lang="en-IN" dirty="0" smtClean="0"/>
              <a:t>This </a:t>
            </a:r>
            <a:r>
              <a:rPr lang="en-IN" dirty="0"/>
              <a:t>service guarantees that packets arrive at the destination in the order that they were sent.</a:t>
            </a:r>
            <a:endParaRPr lang="en-GB" dirty="0"/>
          </a:p>
          <a:p>
            <a:pPr lvl="0"/>
            <a:r>
              <a:rPr lang="en-IN" b="1" dirty="0"/>
              <a:t>Guaranteed minimal </a:t>
            </a:r>
            <a:r>
              <a:rPr lang="en-IN" b="1" dirty="0" smtClean="0"/>
              <a:t>bandwidth</a:t>
            </a:r>
            <a:r>
              <a:rPr lang="en-IN" dirty="0" smtClean="0"/>
              <a:t> </a:t>
            </a:r>
          </a:p>
          <a:p>
            <a:pPr lvl="1"/>
            <a:r>
              <a:rPr lang="en-IN" dirty="0" smtClean="0"/>
              <a:t>This </a:t>
            </a:r>
            <a:r>
              <a:rPr lang="en-IN" dirty="0"/>
              <a:t>network-layer service emulates the behaviour of a transmission link of a specified bit rate (for example, 1 Mbps) between sending and receiving hosts. </a:t>
            </a:r>
            <a:endParaRPr lang="en-IN" dirty="0" smtClean="0"/>
          </a:p>
          <a:p>
            <a:pPr lvl="1"/>
            <a:r>
              <a:rPr lang="en-IN" dirty="0" smtClean="0"/>
              <a:t>As </a:t>
            </a:r>
            <a:r>
              <a:rPr lang="en-IN" dirty="0"/>
              <a:t>long as the sending host transmits bits at a rate below the specified bit rate, then no packet is lost.</a:t>
            </a:r>
            <a:endParaRPr lang="en-GB" dirty="0"/>
          </a:p>
          <a:p>
            <a:endParaRPr lang="en-US" dirty="0"/>
          </a:p>
        </p:txBody>
      </p:sp>
    </p:spTree>
    <p:extLst>
      <p:ext uri="{BB962C8B-B14F-4D97-AF65-F5344CB8AC3E}">
        <p14:creationId xmlns:p14="http://schemas.microsoft.com/office/powerpoint/2010/main" val="31347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b="1" dirty="0"/>
              <a:t>Guaranteed maximum jitter</a:t>
            </a:r>
          </a:p>
          <a:p>
            <a:pPr lvl="1" algn="just"/>
            <a:r>
              <a:rPr lang="en-IN" dirty="0"/>
              <a:t>This service guarantees that the amount of time between the transmission of two successive packets at the sender is equal to the amount of time between their receipt at </a:t>
            </a:r>
            <a:r>
              <a:rPr lang="en-IN" dirty="0" smtClean="0"/>
              <a:t>the receiver.</a:t>
            </a:r>
            <a:endParaRPr lang="en-GB" dirty="0"/>
          </a:p>
          <a:p>
            <a:pPr lvl="0" algn="just"/>
            <a:r>
              <a:rPr lang="en-IN" b="1" dirty="0"/>
              <a:t>Security services</a:t>
            </a:r>
            <a:endParaRPr lang="en-IN" dirty="0"/>
          </a:p>
          <a:p>
            <a:pPr lvl="1" algn="just"/>
            <a:r>
              <a:rPr lang="en-IN" dirty="0"/>
              <a:t>Using a secret session key known only by a source and destination host, the network layer in the source host could encrypt the payloads of all datagrams being sent to the destination host. </a:t>
            </a:r>
          </a:p>
          <a:p>
            <a:pPr lvl="1" algn="just"/>
            <a:r>
              <a:rPr lang="en-IN" dirty="0"/>
              <a:t>The network layer in the destination host would then be responsible for decrypting the payloads. </a:t>
            </a:r>
            <a:endParaRPr lang="en-GB" dirty="0"/>
          </a:p>
          <a:p>
            <a:pPr algn="just"/>
            <a:endParaRPr lang="en-US" dirty="0"/>
          </a:p>
        </p:txBody>
      </p:sp>
    </p:spTree>
    <p:extLst>
      <p:ext uri="{BB962C8B-B14F-4D97-AF65-F5344CB8AC3E}">
        <p14:creationId xmlns:p14="http://schemas.microsoft.com/office/powerpoint/2010/main" val="9950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 Circuit </a:t>
            </a:r>
            <a:r>
              <a:rPr lang="en-US" dirty="0" smtClean="0"/>
              <a:t>Switching</a:t>
            </a:r>
            <a:endParaRPr lang="en-US" dirty="0"/>
          </a:p>
        </p:txBody>
      </p:sp>
      <p:sp>
        <p:nvSpPr>
          <p:cNvPr id="3" name="Content Placeholder 2"/>
          <p:cNvSpPr>
            <a:spLocks noGrp="1"/>
          </p:cNvSpPr>
          <p:nvPr>
            <p:ph idx="1"/>
          </p:nvPr>
        </p:nvSpPr>
        <p:spPr/>
        <p:txBody>
          <a:bodyPr/>
          <a:lstStyle/>
          <a:p>
            <a:pPr lvl="0"/>
            <a:r>
              <a:rPr lang="en-IN" dirty="0"/>
              <a:t>A VC consists of </a:t>
            </a:r>
            <a:endParaRPr lang="en-GB" dirty="0"/>
          </a:p>
          <a:p>
            <a:pPr marL="914400" lvl="1" indent="-457200">
              <a:buFont typeface="+mj-lt"/>
              <a:buAutoNum type="arabicPeriod"/>
            </a:pPr>
            <a:r>
              <a:rPr lang="en-IN" dirty="0"/>
              <a:t>A</a:t>
            </a:r>
            <a:r>
              <a:rPr lang="en-IN" dirty="0" smtClean="0"/>
              <a:t> </a:t>
            </a:r>
            <a:r>
              <a:rPr lang="en-IN" dirty="0"/>
              <a:t>path </a:t>
            </a:r>
            <a:r>
              <a:rPr lang="en-IN" dirty="0" smtClean="0"/>
              <a:t>between </a:t>
            </a:r>
            <a:r>
              <a:rPr lang="en-IN" dirty="0"/>
              <a:t>the source and destination hosts</a:t>
            </a:r>
            <a:endParaRPr lang="en-GB" dirty="0"/>
          </a:p>
          <a:p>
            <a:pPr marL="914400" lvl="1" indent="-457200">
              <a:buFont typeface="+mj-lt"/>
              <a:buAutoNum type="arabicPeriod"/>
            </a:pPr>
            <a:r>
              <a:rPr lang="en-IN" dirty="0"/>
              <a:t>VC numbers, one number for each link along the path</a:t>
            </a:r>
            <a:endParaRPr lang="en-GB" dirty="0"/>
          </a:p>
          <a:p>
            <a:pPr marL="914400" lvl="1" indent="-457200">
              <a:buFont typeface="+mj-lt"/>
              <a:buAutoNum type="arabicPeriod"/>
            </a:pPr>
            <a:r>
              <a:rPr lang="en-IN" dirty="0"/>
              <a:t>Entries in the forwarding table in each router along the </a:t>
            </a:r>
            <a:r>
              <a:rPr lang="en-IN" dirty="0" smtClean="0"/>
              <a:t>path</a:t>
            </a:r>
            <a:endParaRPr lang="en-GB" dirty="0"/>
          </a:p>
          <a:p>
            <a:pPr lvl="0"/>
            <a:r>
              <a:rPr lang="en-IN" dirty="0"/>
              <a:t>A packet belonging to a virtual circuit will carry a VC number in its header. </a:t>
            </a:r>
            <a:endParaRPr lang="en-IN" dirty="0" smtClean="0"/>
          </a:p>
          <a:p>
            <a:pPr lvl="0"/>
            <a:r>
              <a:rPr lang="en-IN" dirty="0"/>
              <a:t>VC number can be changed on each </a:t>
            </a:r>
            <a:r>
              <a:rPr lang="en-IN" dirty="0" smtClean="0"/>
              <a:t>link</a:t>
            </a:r>
            <a:endParaRPr lang="en-IN" dirty="0"/>
          </a:p>
          <a:p>
            <a:pPr lvl="1"/>
            <a:r>
              <a:rPr lang="en-IN" dirty="0" smtClean="0"/>
              <a:t>New </a:t>
            </a:r>
            <a:r>
              <a:rPr lang="en-IN" dirty="0"/>
              <a:t>VC number comes from forwarding table</a:t>
            </a:r>
          </a:p>
          <a:p>
            <a:endParaRPr lang="en-US" dirty="0"/>
          </a:p>
        </p:txBody>
      </p:sp>
    </p:spTree>
    <p:extLst>
      <p:ext uri="{BB962C8B-B14F-4D97-AF65-F5344CB8AC3E}">
        <p14:creationId xmlns:p14="http://schemas.microsoft.com/office/powerpoint/2010/main" val="214675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17227</TotalTime>
  <Words>5243</Words>
  <Application>Microsoft Office PowerPoint</Application>
  <PresentationFormat>On-screen Show (4:3)</PresentationFormat>
  <Paragraphs>1156</Paragraphs>
  <Slides>67</Slides>
  <Notes>2</Notes>
  <HiddenSlides>5</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67</vt:i4>
      </vt:variant>
    </vt:vector>
  </HeadingPairs>
  <TitlesOfParts>
    <vt:vector size="82" baseType="lpstr">
      <vt:lpstr>ＭＳ Ｐゴシック</vt:lpstr>
      <vt:lpstr>Arial</vt:lpstr>
      <vt:lpstr>Calibri</vt:lpstr>
      <vt:lpstr>Comic Sans MS</vt:lpstr>
      <vt:lpstr>FontAwesome</vt:lpstr>
      <vt:lpstr>Gill Sans MT</vt:lpstr>
      <vt:lpstr>Open Sans</vt:lpstr>
      <vt:lpstr>Open Sans Extrabold</vt:lpstr>
      <vt:lpstr>Open Sans Semibold</vt:lpstr>
      <vt:lpstr>Shruti</vt:lpstr>
      <vt:lpstr>Tahoma</vt:lpstr>
      <vt:lpstr>Times New Roman</vt:lpstr>
      <vt:lpstr>Wingdings</vt:lpstr>
      <vt:lpstr>ZapfDingbatsITC</vt:lpstr>
      <vt:lpstr>Office Theme</vt:lpstr>
      <vt:lpstr>Unit – 4: Network Layer</vt:lpstr>
      <vt:lpstr>Outline</vt:lpstr>
      <vt:lpstr>Introduction: Network Layer</vt:lpstr>
      <vt:lpstr>Key Function of Network Layer</vt:lpstr>
      <vt:lpstr>Routing and Forwarding</vt:lpstr>
      <vt:lpstr>Network Service Model</vt:lpstr>
      <vt:lpstr>Network Service Model – Cont…</vt:lpstr>
      <vt:lpstr>Network Service Model – Cont…</vt:lpstr>
      <vt:lpstr>Virtual Circuit Switching</vt:lpstr>
      <vt:lpstr>VC Forwarding Table</vt:lpstr>
      <vt:lpstr>Virtual Circuit Setup</vt:lpstr>
      <vt:lpstr>Datagram Network </vt:lpstr>
      <vt:lpstr>Datagram Network vs. Virtual Circuit Network</vt:lpstr>
      <vt:lpstr>Router Architecture</vt:lpstr>
      <vt:lpstr>Input Port Functions</vt:lpstr>
      <vt:lpstr>Input Port Functions – Cont…</vt:lpstr>
      <vt:lpstr>Switching Fabrics</vt:lpstr>
      <vt:lpstr>Switching via Memory</vt:lpstr>
      <vt:lpstr>Switching via Memory – Cont…</vt:lpstr>
      <vt:lpstr>Switching via bus</vt:lpstr>
      <vt:lpstr>Switching via an interconnection network</vt:lpstr>
      <vt:lpstr>Output Port </vt:lpstr>
      <vt:lpstr>Routing Processor</vt:lpstr>
      <vt:lpstr>Internet Network Layer</vt:lpstr>
      <vt:lpstr>IPv4 Datagram format</vt:lpstr>
      <vt:lpstr>IP Addressing</vt:lpstr>
      <vt:lpstr>IP Address Classes</vt:lpstr>
      <vt:lpstr>Subnet</vt:lpstr>
      <vt:lpstr>Type of addresses in IPv4 Network</vt:lpstr>
      <vt:lpstr>Type of addresses – Cont…</vt:lpstr>
      <vt:lpstr>Classless InterDomain Routing(CIDR)</vt:lpstr>
      <vt:lpstr>Subnetting</vt:lpstr>
      <vt:lpstr>How many subnets from given subnet mask?</vt:lpstr>
      <vt:lpstr>What are the valid subnets?</vt:lpstr>
      <vt:lpstr>What are the total hosts?</vt:lpstr>
      <vt:lpstr>Network Prefixes</vt:lpstr>
      <vt:lpstr>Network Prefixes- Example</vt:lpstr>
      <vt:lpstr>Dynamic Host Configuration Protocol - DHCP</vt:lpstr>
      <vt:lpstr>DHCP – Cont…</vt:lpstr>
      <vt:lpstr>DHCP Client Server Interaction</vt:lpstr>
      <vt:lpstr>Network Address Translation</vt:lpstr>
      <vt:lpstr>NAT – Cont…</vt:lpstr>
      <vt:lpstr>NAT Terminology</vt:lpstr>
      <vt:lpstr>NAT – Cont…</vt:lpstr>
      <vt:lpstr>Internet Control Message Protocol - ICMP</vt:lpstr>
      <vt:lpstr>IPv6 Datagram Format</vt:lpstr>
      <vt:lpstr>Difference between IPv4 &amp; IPv6</vt:lpstr>
      <vt:lpstr>Link State Routing Algorithm</vt:lpstr>
      <vt:lpstr>Dijkstra’s Algorithm</vt:lpstr>
      <vt:lpstr>Dijkstra’s Algorithm – Example:1</vt:lpstr>
      <vt:lpstr>Dijkstra’s Algorithm – Example:2</vt:lpstr>
      <vt:lpstr>Dijkstra’s Algorithm – Example:2</vt:lpstr>
      <vt:lpstr>Distance Vector Algorithm</vt:lpstr>
      <vt:lpstr>Distance Vector Algorithm – Cont…</vt:lpstr>
      <vt:lpstr>Distance Vector Algorithm – Cont…</vt:lpstr>
      <vt:lpstr>Distance Vector Algorithm - Example</vt:lpstr>
      <vt:lpstr>Distance Vector Algorithm - Example</vt:lpstr>
      <vt:lpstr>Difference: LS and DV Routing Algorithm</vt:lpstr>
      <vt:lpstr>Hierarchical Routing</vt:lpstr>
      <vt:lpstr>Hierarchical Routing - Example</vt:lpstr>
      <vt:lpstr>Broadcast Routing</vt:lpstr>
      <vt:lpstr>Broadcast Routing – Cont…</vt:lpstr>
      <vt:lpstr>Broadcast Routing – Cont…</vt:lpstr>
      <vt:lpstr>Multicast Routing</vt:lpstr>
      <vt:lpstr>Multicast Routing – Cont…</vt:lpstr>
      <vt:lpstr>Comparison between RIP OSPF and BGP</vt:lpstr>
      <vt:lpstr>Thank You</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cp:lastModifiedBy>
  <cp:revision>1355</cp:revision>
  <dcterms:created xsi:type="dcterms:W3CDTF">2013-05-17T03:00:03Z</dcterms:created>
  <dcterms:modified xsi:type="dcterms:W3CDTF">2017-05-02T03:47:40Z</dcterms:modified>
</cp:coreProperties>
</file>