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351" r:id="rId3"/>
    <p:sldId id="322" r:id="rId4"/>
    <p:sldId id="354" r:id="rId5"/>
    <p:sldId id="280" r:id="rId6"/>
    <p:sldId id="352" r:id="rId7"/>
    <p:sldId id="353" r:id="rId8"/>
    <p:sldId id="355" r:id="rId9"/>
    <p:sldId id="361" r:id="rId10"/>
    <p:sldId id="357" r:id="rId11"/>
    <p:sldId id="358" r:id="rId12"/>
    <p:sldId id="356" r:id="rId13"/>
    <p:sldId id="362" r:id="rId14"/>
    <p:sldId id="363" r:id="rId15"/>
    <p:sldId id="360" r:id="rId16"/>
    <p:sldId id="359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5" r:id="rId28"/>
    <p:sldId id="376" r:id="rId29"/>
    <p:sldId id="377" r:id="rId30"/>
    <p:sldId id="382" r:id="rId31"/>
    <p:sldId id="383" r:id="rId32"/>
    <p:sldId id="379" r:id="rId33"/>
    <p:sldId id="384" r:id="rId34"/>
    <p:sldId id="385" r:id="rId35"/>
    <p:sldId id="381" r:id="rId36"/>
    <p:sldId id="386" r:id="rId37"/>
    <p:sldId id="387" r:id="rId38"/>
    <p:sldId id="389" r:id="rId39"/>
    <p:sldId id="390" r:id="rId40"/>
    <p:sldId id="388" r:id="rId41"/>
    <p:sldId id="391" r:id="rId42"/>
    <p:sldId id="392" r:id="rId43"/>
    <p:sldId id="393" r:id="rId44"/>
    <p:sldId id="394" r:id="rId45"/>
    <p:sldId id="396" r:id="rId46"/>
    <p:sldId id="395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11" r:id="rId58"/>
    <p:sldId id="412" r:id="rId59"/>
    <p:sldId id="407" r:id="rId60"/>
    <p:sldId id="409" r:id="rId61"/>
    <p:sldId id="410" r:id="rId62"/>
    <p:sldId id="41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Q6FeQKmZJFi60HRS++CXg==" hashData="vFICmmCgomAthCkjaoa950qq1ygJFNwosdHl2GFxukHWlfF64sbbFWWFl4HlofdRgm4lWwpbxmS24rkExWoG3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7" d="100"/>
          <a:sy n="67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5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 smtClean="0"/>
              <a:t>Data</a:t>
            </a:r>
            <a:r>
              <a:rPr lang="en-US" baseline="0" dirty="0" smtClean="0"/>
              <a:t> Representation &amp; RTL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Organization (2140707)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5344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1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Computer Data Representation &amp; Register Transfer and Micro-operations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bus system for 4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typical digital computer has many registers, and paths must be provided to transfer information from one register to another. </a:t>
            </a:r>
            <a:endParaRPr lang="en-US" dirty="0" smtClean="0"/>
          </a:p>
          <a:p>
            <a:pPr algn="just"/>
            <a:r>
              <a:rPr lang="en-US" dirty="0"/>
              <a:t>The number of wires will be excessive if separate lines are used between each register and all other registers in the system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3276600"/>
            <a:ext cx="1480353" cy="407658"/>
            <a:chOff x="653247" y="5764542"/>
            <a:chExt cx="1480353" cy="407658"/>
          </a:xfrm>
        </p:grpSpPr>
        <p:sp>
          <p:nvSpPr>
            <p:cNvPr id="5" name="Rectangle 4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9772" y="4836513"/>
            <a:ext cx="1480353" cy="407658"/>
            <a:chOff x="2863047" y="5764542"/>
            <a:chExt cx="1480353" cy="407658"/>
          </a:xfrm>
        </p:grpSpPr>
        <p:sp>
          <p:nvSpPr>
            <p:cNvPr id="8" name="Rectangle 7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81400" y="3684258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657600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35116" y="3657600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3657600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530047" y="4832684"/>
            <a:ext cx="1480353" cy="407658"/>
            <a:chOff x="2863047" y="5764542"/>
            <a:chExt cx="1480353" cy="407658"/>
          </a:xfrm>
        </p:grpSpPr>
        <p:sp>
          <p:nvSpPr>
            <p:cNvPr id="16" name="Rectangle 15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581400" y="3684258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657600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7042" y="3673642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59968" y="3673642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660" y="2942110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Register </a:t>
            </a:r>
            <a:r>
              <a:rPr lang="en-US" sz="1600" i="1" dirty="0" smtClean="0"/>
              <a:t>A</a:t>
            </a:r>
            <a:endParaRPr lang="en-US" sz="1600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50374" y="5260694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Register </a:t>
            </a:r>
            <a:r>
              <a:rPr lang="en-US" sz="1600" i="1" dirty="0"/>
              <a:t>B</a:t>
            </a:r>
            <a:endParaRPr lang="en-US" sz="16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4710" y="5316542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Register </a:t>
            </a:r>
            <a:r>
              <a:rPr lang="en-US" sz="1600" i="1" dirty="0"/>
              <a:t>C</a:t>
            </a:r>
            <a:endParaRPr lang="en-US" sz="1600" i="1" baseline="-25000" dirty="0"/>
          </a:p>
        </p:txBody>
      </p:sp>
      <p:sp>
        <p:nvSpPr>
          <p:cNvPr id="31" name="Arc 30"/>
          <p:cNvSpPr/>
          <p:nvPr/>
        </p:nvSpPr>
        <p:spPr>
          <a:xfrm rot="5400000">
            <a:off x="4252084" y="4125605"/>
            <a:ext cx="685954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5400000">
            <a:off x="4689148" y="4060916"/>
            <a:ext cx="623595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5400000">
            <a:off x="5066409" y="4060916"/>
            <a:ext cx="566905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5400000">
            <a:off x="5413735" y="4111264"/>
            <a:ext cx="566905" cy="2250378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5" grpId="0"/>
      <p:bldP spid="26" grpId="0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bus system for 4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more efficient scheme for transferring information between registers in a multiple-register configuration is a common bus system.</a:t>
            </a:r>
          </a:p>
          <a:p>
            <a:pPr algn="just"/>
            <a:r>
              <a:rPr lang="en-US" dirty="0"/>
              <a:t>A bus structure consists of a set of common lines, one for each bit of a register, through which binary information is transferred one at a time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One way of constructing a common bus system is with multiplexers. </a:t>
            </a:r>
          </a:p>
          <a:p>
            <a:pPr lvl="0" algn="just"/>
            <a:r>
              <a:rPr lang="en-US" dirty="0"/>
              <a:t>The multiplexers select the source register whose binary information is then placed on the bus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bus system for 4 registers</a:t>
            </a:r>
            <a:endParaRPr lang="en-US" dirty="0"/>
          </a:p>
        </p:txBody>
      </p:sp>
      <p:sp>
        <p:nvSpPr>
          <p:cNvPr id="111" name="Rectangle 253"/>
          <p:cNvSpPr>
            <a:spLocks noChangeArrowheads="1"/>
          </p:cNvSpPr>
          <p:nvPr/>
        </p:nvSpPr>
        <p:spPr bwMode="auto">
          <a:xfrm>
            <a:off x="190500" y="930441"/>
            <a:ext cx="14380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5" name="Group 254"/>
          <p:cNvGrpSpPr/>
          <p:nvPr/>
        </p:nvGrpSpPr>
        <p:grpSpPr>
          <a:xfrm>
            <a:off x="662210" y="1949592"/>
            <a:ext cx="1471389" cy="1546409"/>
            <a:chOff x="366114" y="1452283"/>
            <a:chExt cx="1538886" cy="1546412"/>
          </a:xfrm>
        </p:grpSpPr>
        <p:sp>
          <p:nvSpPr>
            <p:cNvPr id="218" name="Rectangle 217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 x 1</a:t>
              </a:r>
            </a:p>
            <a:p>
              <a:pPr algn="ctr"/>
              <a:r>
                <a:rPr lang="en-US" dirty="0" smtClean="0"/>
                <a:t>MUX 3</a:t>
              </a:r>
              <a:endParaRPr lang="en-US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 flipH="1" flipV="1">
            <a:off x="878541" y="3496004"/>
            <a:ext cx="26894" cy="227254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12102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15150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18479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653247" y="5764542"/>
            <a:ext cx="1480353" cy="407658"/>
            <a:chOff x="653247" y="5764542"/>
            <a:chExt cx="1480353" cy="407658"/>
          </a:xfrm>
        </p:grpSpPr>
        <p:sp>
          <p:nvSpPr>
            <p:cNvPr id="226" name="Rectangle 225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872010" y="1949592"/>
            <a:ext cx="1471389" cy="1546409"/>
            <a:chOff x="366114" y="1452283"/>
            <a:chExt cx="1538886" cy="1546412"/>
          </a:xfrm>
        </p:grpSpPr>
        <p:sp>
          <p:nvSpPr>
            <p:cNvPr id="258" name="Rectangle 257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 x 1</a:t>
              </a:r>
            </a:p>
            <a:p>
              <a:pPr algn="ctr"/>
              <a:r>
                <a:rPr lang="en-US" dirty="0" smtClean="0"/>
                <a:t>MUX 2</a:t>
              </a:r>
              <a:endParaRPr lang="en-US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2" name="Straight Arrow Connector 261"/>
          <p:cNvCxnSpPr/>
          <p:nvPr/>
        </p:nvCxnSpPr>
        <p:spPr>
          <a:xfrm flipV="1">
            <a:off x="34200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37248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40577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/>
          <p:cNvGrpSpPr/>
          <p:nvPr/>
        </p:nvGrpSpPr>
        <p:grpSpPr>
          <a:xfrm>
            <a:off x="2863047" y="5764542"/>
            <a:ext cx="1480353" cy="407658"/>
            <a:chOff x="2863047" y="5764542"/>
            <a:chExt cx="1480353" cy="407658"/>
          </a:xfrm>
        </p:grpSpPr>
        <p:sp>
          <p:nvSpPr>
            <p:cNvPr id="260" name="Rectangle 259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081810" y="1949592"/>
            <a:ext cx="1471389" cy="1546409"/>
            <a:chOff x="366114" y="1452283"/>
            <a:chExt cx="1538886" cy="1546412"/>
          </a:xfrm>
        </p:grpSpPr>
        <p:sp>
          <p:nvSpPr>
            <p:cNvPr id="267" name="Rectangle 266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 x 1</a:t>
              </a:r>
            </a:p>
            <a:p>
              <a:pPr algn="ctr"/>
              <a:r>
                <a:rPr lang="en-US" dirty="0" smtClean="0"/>
                <a:t>MUX 1</a:t>
              </a:r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1" name="Straight Arrow Connector 270"/>
          <p:cNvCxnSpPr/>
          <p:nvPr/>
        </p:nvCxnSpPr>
        <p:spPr>
          <a:xfrm flipV="1">
            <a:off x="56298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59346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 flipV="1">
            <a:off x="62675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5072847" y="5764542"/>
            <a:ext cx="1480353" cy="407658"/>
            <a:chOff x="5072847" y="5764542"/>
            <a:chExt cx="1480353" cy="407658"/>
          </a:xfrm>
        </p:grpSpPr>
        <p:sp>
          <p:nvSpPr>
            <p:cNvPr id="269" name="Rectangle 268"/>
            <p:cNvSpPr/>
            <p:nvPr/>
          </p:nvSpPr>
          <p:spPr>
            <a:xfrm>
              <a:off x="50818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0728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7215410" y="1949592"/>
            <a:ext cx="1471389" cy="1546409"/>
            <a:chOff x="366114" y="1452283"/>
            <a:chExt cx="1538886" cy="1546412"/>
          </a:xfrm>
        </p:grpSpPr>
        <p:sp>
          <p:nvSpPr>
            <p:cNvPr id="276" name="Rectangle 275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 x 1</a:t>
              </a:r>
            </a:p>
            <a:p>
              <a:pPr algn="ctr"/>
              <a:r>
                <a:rPr lang="en-US" dirty="0" smtClean="0"/>
                <a:t>MUX 0</a:t>
              </a:r>
              <a:endParaRPr lang="en-US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0" name="Straight Arrow Connector 279"/>
          <p:cNvCxnSpPr/>
          <p:nvPr/>
        </p:nvCxnSpPr>
        <p:spPr>
          <a:xfrm flipV="1">
            <a:off x="77634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80682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V="1">
            <a:off x="84011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Group 430"/>
          <p:cNvGrpSpPr/>
          <p:nvPr/>
        </p:nvGrpSpPr>
        <p:grpSpPr>
          <a:xfrm>
            <a:off x="7206447" y="5764542"/>
            <a:ext cx="1480353" cy="407658"/>
            <a:chOff x="7206447" y="5764542"/>
            <a:chExt cx="1480353" cy="407658"/>
          </a:xfrm>
        </p:grpSpPr>
        <p:sp>
          <p:nvSpPr>
            <p:cNvPr id="278" name="Rectangle 277"/>
            <p:cNvSpPr/>
            <p:nvPr/>
          </p:nvSpPr>
          <p:spPr>
            <a:xfrm>
              <a:off x="72154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2064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3    2    1    0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0" y="1371600"/>
            <a:ext cx="7221071" cy="1351198"/>
            <a:chOff x="0" y="1371600"/>
            <a:chExt cx="7221071" cy="1351198"/>
          </a:xfrm>
        </p:grpSpPr>
        <p:cxnSp>
          <p:nvCxnSpPr>
            <p:cNvPr id="285" name="Straight Connector 284"/>
            <p:cNvCxnSpPr/>
            <p:nvPr/>
          </p:nvCxnSpPr>
          <p:spPr>
            <a:xfrm>
              <a:off x="0" y="1676400"/>
              <a:ext cx="6781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0" y="1371600"/>
              <a:ext cx="6934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Elbow Connector 288"/>
            <p:cNvCxnSpPr/>
            <p:nvPr/>
          </p:nvCxnSpPr>
          <p:spPr>
            <a:xfrm rot="16200000" flipH="1">
              <a:off x="6554437" y="1751363"/>
              <a:ext cx="1046397" cy="2868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endCxn id="276" idx="1"/>
            </p:cNvCxnSpPr>
            <p:nvPr/>
          </p:nvCxnSpPr>
          <p:spPr>
            <a:xfrm rot="16200000" flipH="1">
              <a:off x="6480417" y="1982143"/>
              <a:ext cx="1042036" cy="4392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/>
            <p:nvPr/>
          </p:nvCxnSpPr>
          <p:spPr>
            <a:xfrm rot="16200000" flipH="1">
              <a:off x="44208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294"/>
            <p:cNvCxnSpPr/>
            <p:nvPr/>
          </p:nvCxnSpPr>
          <p:spPr>
            <a:xfrm rot="16200000" flipH="1">
              <a:off x="4346818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/>
            <p:nvPr/>
          </p:nvCxnSpPr>
          <p:spPr>
            <a:xfrm rot="16200000" flipH="1">
              <a:off x="2211038" y="1751364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296"/>
            <p:cNvCxnSpPr/>
            <p:nvPr/>
          </p:nvCxnSpPr>
          <p:spPr>
            <a:xfrm rot="16200000" flipH="1">
              <a:off x="2137018" y="1982144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/>
            <p:nvPr/>
          </p:nvCxnSpPr>
          <p:spPr>
            <a:xfrm rot="16200000" flipH="1">
              <a:off x="12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rot="16200000" flipH="1">
              <a:off x="-72782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Elbow Connector 305"/>
          <p:cNvCxnSpPr>
            <a:stCxn id="276" idx="0"/>
          </p:cNvCxnSpPr>
          <p:nvPr/>
        </p:nvCxnSpPr>
        <p:spPr>
          <a:xfrm rot="5400000" flipH="1" flipV="1">
            <a:off x="8051773" y="1525238"/>
            <a:ext cx="326517" cy="52219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267" idx="0"/>
          </p:cNvCxnSpPr>
          <p:nvPr/>
        </p:nvCxnSpPr>
        <p:spPr>
          <a:xfrm rot="5400000" flipH="1" flipV="1">
            <a:off x="6890115" y="363578"/>
            <a:ext cx="516234" cy="26557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58" idx="0"/>
          </p:cNvCxnSpPr>
          <p:nvPr/>
        </p:nvCxnSpPr>
        <p:spPr>
          <a:xfrm rot="5400000" flipH="1" flipV="1">
            <a:off x="5680317" y="-846220"/>
            <a:ext cx="726030" cy="48655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218" idx="0"/>
          </p:cNvCxnSpPr>
          <p:nvPr/>
        </p:nvCxnSpPr>
        <p:spPr>
          <a:xfrm rot="5400000" flipH="1" flipV="1">
            <a:off x="4471415" y="-2055122"/>
            <a:ext cx="934035" cy="70753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-76200" y="1038726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-76200" y="1355558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8261684" y="893028"/>
            <a:ext cx="103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4-line common bus</a:t>
            </a:r>
            <a:endParaRPr lang="en-US" sz="1600" baseline="-25000" dirty="0"/>
          </a:p>
        </p:txBody>
      </p:sp>
      <p:cxnSp>
        <p:nvCxnSpPr>
          <p:cNvPr id="324" name="Elbow Connector 323"/>
          <p:cNvCxnSpPr/>
          <p:nvPr/>
        </p:nvCxnSpPr>
        <p:spPr>
          <a:xfrm rot="16200000" flipV="1">
            <a:off x="1038019" y="3696288"/>
            <a:ext cx="2268542" cy="1867967"/>
          </a:xfrm>
          <a:prstGeom prst="bentConnector3">
            <a:avLst>
              <a:gd name="adj1" fmla="val 4010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Group 371"/>
          <p:cNvGrpSpPr/>
          <p:nvPr/>
        </p:nvGrpSpPr>
        <p:grpSpPr>
          <a:xfrm>
            <a:off x="1552074" y="3496000"/>
            <a:ext cx="3737810" cy="2261700"/>
            <a:chOff x="1552074" y="3496000"/>
            <a:chExt cx="3737810" cy="2261700"/>
          </a:xfrm>
        </p:grpSpPr>
        <p:cxnSp>
          <p:nvCxnSpPr>
            <p:cNvPr id="364" name="Straight Arrow Connector 363"/>
            <p:cNvCxnSpPr/>
            <p:nvPr/>
          </p:nvCxnSpPr>
          <p:spPr>
            <a:xfrm flipV="1">
              <a:off x="1552074" y="3496000"/>
              <a:ext cx="0" cy="113627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1552074" y="4630271"/>
              <a:ext cx="373781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5273842" y="4623429"/>
              <a:ext cx="0" cy="11342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>
            <a:off x="1884948" y="3489158"/>
            <a:ext cx="5550568" cy="2268542"/>
            <a:chOff x="1552074" y="3496000"/>
            <a:chExt cx="5550568" cy="2268542"/>
          </a:xfrm>
        </p:grpSpPr>
        <p:cxnSp>
          <p:nvCxnSpPr>
            <p:cNvPr id="378" name="Straight Arrow Connector 377"/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552074" y="4426442"/>
              <a:ext cx="55505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7" name="TextBox 386"/>
          <p:cNvSpPr txBox="1"/>
          <p:nvPr/>
        </p:nvSpPr>
        <p:spPr>
          <a:xfrm>
            <a:off x="990600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388" name="TextBox 387"/>
          <p:cNvSpPr txBox="1"/>
          <p:nvPr/>
        </p:nvSpPr>
        <p:spPr>
          <a:xfrm>
            <a:off x="1311442" y="49927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643137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390" name="TextBox 389"/>
          <p:cNvSpPr txBox="1"/>
          <p:nvPr/>
        </p:nvSpPr>
        <p:spPr>
          <a:xfrm>
            <a:off x="3216442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391" name="TextBox 390"/>
          <p:cNvSpPr txBox="1"/>
          <p:nvPr/>
        </p:nvSpPr>
        <p:spPr>
          <a:xfrm>
            <a:off x="3537284" y="49927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392" name="TextBox 391"/>
          <p:cNvSpPr txBox="1"/>
          <p:nvPr/>
        </p:nvSpPr>
        <p:spPr>
          <a:xfrm>
            <a:off x="3868979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393" name="TextBox 392"/>
          <p:cNvSpPr txBox="1"/>
          <p:nvPr/>
        </p:nvSpPr>
        <p:spPr>
          <a:xfrm>
            <a:off x="5410200" y="4997116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394" name="TextBox 393"/>
          <p:cNvSpPr txBox="1"/>
          <p:nvPr/>
        </p:nvSpPr>
        <p:spPr>
          <a:xfrm>
            <a:off x="5757937" y="498873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395" name="TextBox 394"/>
          <p:cNvSpPr txBox="1"/>
          <p:nvPr/>
        </p:nvSpPr>
        <p:spPr>
          <a:xfrm>
            <a:off x="6062737" y="4997116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396" name="TextBox 395"/>
          <p:cNvSpPr txBox="1"/>
          <p:nvPr/>
        </p:nvSpPr>
        <p:spPr>
          <a:xfrm>
            <a:off x="7543800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397" name="TextBox 396"/>
          <p:cNvSpPr txBox="1"/>
          <p:nvPr/>
        </p:nvSpPr>
        <p:spPr>
          <a:xfrm>
            <a:off x="7864642" y="49927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398" name="TextBox 397"/>
          <p:cNvSpPr txBox="1"/>
          <p:nvPr/>
        </p:nvSpPr>
        <p:spPr>
          <a:xfrm>
            <a:off x="8196337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399" name="TextBox 398"/>
          <p:cNvSpPr txBox="1"/>
          <p:nvPr/>
        </p:nvSpPr>
        <p:spPr>
          <a:xfrm>
            <a:off x="7435516" y="6172564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Register </a:t>
            </a:r>
            <a:r>
              <a:rPr lang="en-US" sz="1600" i="1" dirty="0" smtClean="0"/>
              <a:t>A</a:t>
            </a:r>
            <a:endParaRPr lang="en-US" sz="1600" i="1" baseline="-25000" dirty="0"/>
          </a:p>
        </p:txBody>
      </p:sp>
      <p:sp>
        <p:nvSpPr>
          <p:cNvPr id="400" name="TextBox 399"/>
          <p:cNvSpPr txBox="1"/>
          <p:nvPr/>
        </p:nvSpPr>
        <p:spPr>
          <a:xfrm>
            <a:off x="5334000" y="6182562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Register </a:t>
            </a:r>
            <a:r>
              <a:rPr lang="en-US" sz="1600" i="1" dirty="0"/>
              <a:t>B</a:t>
            </a:r>
            <a:endParaRPr lang="en-US" sz="1600" i="1" baseline="-25000" dirty="0"/>
          </a:p>
        </p:txBody>
      </p:sp>
      <p:sp>
        <p:nvSpPr>
          <p:cNvPr id="401" name="TextBox 400"/>
          <p:cNvSpPr txBox="1"/>
          <p:nvPr/>
        </p:nvSpPr>
        <p:spPr>
          <a:xfrm>
            <a:off x="3077132" y="6172200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Register </a:t>
            </a:r>
            <a:r>
              <a:rPr lang="en-US" sz="1600" i="1" dirty="0"/>
              <a:t>C</a:t>
            </a:r>
            <a:endParaRPr lang="en-US" sz="1600" i="1" baseline="-25000" dirty="0"/>
          </a:p>
        </p:txBody>
      </p:sp>
      <p:sp>
        <p:nvSpPr>
          <p:cNvPr id="402" name="TextBox 401"/>
          <p:cNvSpPr txBox="1"/>
          <p:nvPr/>
        </p:nvSpPr>
        <p:spPr>
          <a:xfrm>
            <a:off x="867332" y="6172200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Register </a:t>
            </a:r>
            <a:r>
              <a:rPr lang="en-US" sz="1600" i="1" dirty="0"/>
              <a:t>D</a:t>
            </a:r>
            <a:endParaRPr lang="en-US" sz="1600" i="1" baseline="-25000" dirty="0"/>
          </a:p>
        </p:txBody>
      </p:sp>
      <p:cxnSp>
        <p:nvCxnSpPr>
          <p:cNvPr id="404" name="Straight Arrow Connector 403"/>
          <p:cNvCxnSpPr/>
          <p:nvPr/>
        </p:nvCxnSpPr>
        <p:spPr>
          <a:xfrm flipV="1">
            <a:off x="3077132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V="1">
            <a:off x="3429000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 flipV="1">
            <a:off x="3762932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V="1">
            <a:off x="4114800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V="1">
            <a:off x="530191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 flipV="1">
            <a:off x="565378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 flipV="1">
            <a:off x="598771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/>
          <p:nvPr/>
        </p:nvCxnSpPr>
        <p:spPr>
          <a:xfrm flipV="1">
            <a:off x="633958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 flipV="1">
            <a:off x="744860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/>
          <p:nvPr/>
        </p:nvCxnSpPr>
        <p:spPr>
          <a:xfrm flipV="1">
            <a:off x="780047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 flipV="1">
            <a:off x="813440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 flipV="1">
            <a:off x="848627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2895600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417" name="TextBox 416"/>
          <p:cNvSpPr txBox="1"/>
          <p:nvPr/>
        </p:nvSpPr>
        <p:spPr>
          <a:xfrm>
            <a:off x="5121442" y="389385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418" name="TextBox 417"/>
          <p:cNvSpPr txBox="1"/>
          <p:nvPr/>
        </p:nvSpPr>
        <p:spPr>
          <a:xfrm>
            <a:off x="7239000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419" name="TextBox 418"/>
          <p:cNvSpPr txBox="1"/>
          <p:nvPr/>
        </p:nvSpPr>
        <p:spPr>
          <a:xfrm>
            <a:off x="3243337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420" name="TextBox 419"/>
          <p:cNvSpPr txBox="1"/>
          <p:nvPr/>
        </p:nvSpPr>
        <p:spPr>
          <a:xfrm>
            <a:off x="5486400" y="389385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421" name="TextBox 420"/>
          <p:cNvSpPr txBox="1"/>
          <p:nvPr/>
        </p:nvSpPr>
        <p:spPr>
          <a:xfrm>
            <a:off x="7598769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422" name="TextBox 421"/>
          <p:cNvSpPr txBox="1"/>
          <p:nvPr/>
        </p:nvSpPr>
        <p:spPr>
          <a:xfrm>
            <a:off x="3581400" y="38945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423" name="TextBox 422"/>
          <p:cNvSpPr txBox="1"/>
          <p:nvPr/>
        </p:nvSpPr>
        <p:spPr>
          <a:xfrm>
            <a:off x="5823284" y="3902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424" name="TextBox 423"/>
          <p:cNvSpPr txBox="1"/>
          <p:nvPr/>
        </p:nvSpPr>
        <p:spPr>
          <a:xfrm>
            <a:off x="7956884" y="38945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425" name="TextBox 424"/>
          <p:cNvSpPr txBox="1"/>
          <p:nvPr/>
        </p:nvSpPr>
        <p:spPr>
          <a:xfrm>
            <a:off x="3962400" y="3902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426" name="TextBox 425"/>
          <p:cNvSpPr txBox="1"/>
          <p:nvPr/>
        </p:nvSpPr>
        <p:spPr>
          <a:xfrm>
            <a:off x="6188242" y="39099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427" name="TextBox 426"/>
          <p:cNvSpPr txBox="1"/>
          <p:nvPr/>
        </p:nvSpPr>
        <p:spPr>
          <a:xfrm>
            <a:off x="8348737" y="3902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432" name="TextBox 431"/>
          <p:cNvSpPr txBox="1"/>
          <p:nvPr/>
        </p:nvSpPr>
        <p:spPr>
          <a:xfrm>
            <a:off x="296778" y="1046384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40524"/>
                </a:solidFill>
              </a:rPr>
              <a:t>0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292768" y="1383268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40524"/>
                </a:solidFill>
              </a:rPr>
              <a:t>0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1884948" y="3489158"/>
            <a:ext cx="5550568" cy="2268542"/>
            <a:chOff x="1552074" y="3496000"/>
            <a:chExt cx="5550568" cy="2268542"/>
          </a:xfrm>
        </p:grpSpPr>
        <p:cxnSp>
          <p:nvCxnSpPr>
            <p:cNvPr id="435" name="Straight Arrow Connector 434"/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solidFill>
                <a:srgbClr val="E4052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1552074" y="4426442"/>
              <a:ext cx="5550568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8" name="Straight Arrow Connector 437"/>
          <p:cNvCxnSpPr/>
          <p:nvPr/>
        </p:nvCxnSpPr>
        <p:spPr>
          <a:xfrm flipV="1">
            <a:off x="4114800" y="34960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/>
          <p:nvPr/>
        </p:nvCxnSpPr>
        <p:spPr>
          <a:xfrm flipV="1">
            <a:off x="6340642" y="34960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/>
          <p:nvPr/>
        </p:nvCxnSpPr>
        <p:spPr>
          <a:xfrm flipV="1">
            <a:off x="8486274" y="34960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 flipV="1">
            <a:off x="7765883" y="53116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 flipV="1">
            <a:off x="8065921" y="53116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V="1">
            <a:off x="8405311" y="53116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3609474" y="158462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E40524"/>
                </a:solidFill>
              </a:rPr>
              <a:t>A</a:t>
            </a:r>
            <a:r>
              <a:rPr lang="en-US" i="1" baseline="-25000" dirty="0" smtClean="0">
                <a:solidFill>
                  <a:srgbClr val="E40524"/>
                </a:solidFill>
              </a:rPr>
              <a:t>2</a:t>
            </a:r>
            <a:endParaRPr lang="en-US" i="1" baseline="-25000" dirty="0">
              <a:solidFill>
                <a:srgbClr val="E40524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835316" y="159227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E40524"/>
                </a:solidFill>
              </a:rPr>
              <a:t>A</a:t>
            </a:r>
            <a:r>
              <a:rPr lang="en-US" i="1" baseline="-25000" dirty="0" smtClean="0">
                <a:solidFill>
                  <a:srgbClr val="E40524"/>
                </a:solidFill>
              </a:rPr>
              <a:t>1</a:t>
            </a:r>
            <a:endParaRPr lang="en-US" i="1" baseline="-25000" dirty="0">
              <a:solidFill>
                <a:srgbClr val="E40524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7995811" y="158462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E40524"/>
                </a:solidFill>
              </a:rPr>
              <a:t>A</a:t>
            </a:r>
            <a:r>
              <a:rPr lang="en-US" i="1" baseline="-25000" dirty="0" smtClean="0">
                <a:solidFill>
                  <a:srgbClr val="E40524"/>
                </a:solidFill>
              </a:rPr>
              <a:t>0</a:t>
            </a:r>
            <a:endParaRPr lang="en-US" i="1" baseline="-25000" dirty="0">
              <a:solidFill>
                <a:srgbClr val="E40524"/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1371600" y="1616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E40524"/>
                </a:solidFill>
              </a:rPr>
              <a:t>A</a:t>
            </a:r>
            <a:r>
              <a:rPr lang="en-US" i="1" baseline="-25000" dirty="0" smtClean="0">
                <a:solidFill>
                  <a:srgbClr val="E40524"/>
                </a:solidFill>
              </a:rPr>
              <a:t>3</a:t>
            </a:r>
            <a:endParaRPr lang="en-US" i="1" baseline="-25000" dirty="0">
              <a:solidFill>
                <a:srgbClr val="E40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3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321" grpId="0"/>
      <p:bldP spid="322" grpId="0"/>
      <p:bldP spid="387" grpId="0"/>
      <p:bldP spid="388" grpId="0"/>
      <p:bldP spid="389" grpId="0"/>
      <p:bldP spid="390" grpId="0"/>
      <p:bldP spid="391" grpId="0"/>
      <p:bldP spid="392" grpId="0"/>
      <p:bldP spid="393" grpId="0"/>
      <p:bldP spid="394" grpId="0"/>
      <p:bldP spid="395" grpId="0"/>
      <p:bldP spid="396" grpId="0"/>
      <p:bldP spid="397" grpId="0"/>
      <p:bldP spid="398" grpId="0"/>
      <p:bldP spid="399" grpId="0"/>
      <p:bldP spid="400" grpId="0"/>
      <p:bldP spid="401" grpId="0"/>
      <p:bldP spid="402" grpId="0"/>
      <p:bldP spid="416" grpId="0"/>
      <p:bldP spid="417" grpId="0"/>
      <p:bldP spid="418" grpId="0"/>
      <p:bldP spid="419" grpId="0"/>
      <p:bldP spid="420" grpId="0"/>
      <p:bldP spid="421" grpId="0"/>
      <p:bldP spid="422" grpId="0"/>
      <p:bldP spid="423" grpId="0"/>
      <p:bldP spid="424" grpId="0"/>
      <p:bldP spid="425" grpId="0"/>
      <p:bldP spid="426" grpId="0"/>
      <p:bldP spid="427" grpId="0"/>
      <p:bldP spid="432" grpId="0"/>
      <p:bldP spid="433" grpId="0"/>
      <p:bldP spid="445" grpId="0"/>
      <p:bldP spid="446" grpId="0"/>
      <p:bldP spid="447" grpId="0"/>
      <p:bldP spid="4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construction of a bus system for four registers is </a:t>
            </a:r>
            <a:r>
              <a:rPr lang="en-US" dirty="0" smtClean="0"/>
              <a:t>explained earlier.</a:t>
            </a:r>
            <a:endParaRPr lang="en-US" dirty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register has four bits, numbered 0 through 3.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bus consists of four 4 x 1 multiplexers each having four data inputs, 0 through 3, and two selection inputs, S1 and S0.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diagram shows that the bits in the same significant position in each register are connected to the data inputs of one multiplexer to form one line of the bus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two selection lines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 are connected to the selection inputs of all four multiplexers. </a:t>
            </a:r>
          </a:p>
          <a:p>
            <a:pPr algn="just"/>
            <a:r>
              <a:rPr lang="en-US" dirty="0"/>
              <a:t>The selection lines choose the four bits of one register and transfer them into the four-line common bus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00, the 0 data inputs of all four multiplexers are selected and applied to the outputs that form the bus. </a:t>
            </a:r>
          </a:p>
          <a:p>
            <a:pPr algn="just"/>
            <a:r>
              <a:rPr lang="en-US" dirty="0"/>
              <a:t>This causes the bus lines to receive the content of register A since the outputs of this register are connected to the 0 data inputs of the multiplexers.</a:t>
            </a:r>
          </a:p>
        </p:txBody>
      </p:sp>
    </p:spTree>
    <p:extLst>
      <p:ext uri="{BB962C8B-B14F-4D97-AF65-F5344CB8AC3E}">
        <p14:creationId xmlns:p14="http://schemas.microsoft.com/office/powerpoint/2010/main" val="16648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shows the register that is selected by the bus for each of the four possible binary values of the selection lines.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56984"/>
              </p:ext>
            </p:extLst>
          </p:nvPr>
        </p:nvGraphicFramePr>
        <p:xfrm>
          <a:off x="190500" y="2057400"/>
          <a:ext cx="8763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Register Selected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In general, a bus system will multiplex </a:t>
            </a:r>
            <a:r>
              <a:rPr lang="en-US" i="1" dirty="0"/>
              <a:t>k</a:t>
            </a:r>
            <a:r>
              <a:rPr lang="en-US" dirty="0"/>
              <a:t> registers of </a:t>
            </a:r>
            <a:r>
              <a:rPr lang="en-US" i="1" dirty="0"/>
              <a:t>n</a:t>
            </a:r>
            <a:r>
              <a:rPr lang="en-US" dirty="0"/>
              <a:t> bits each to produce an </a:t>
            </a:r>
            <a:r>
              <a:rPr lang="en-US" i="1" dirty="0"/>
              <a:t>n</a:t>
            </a:r>
            <a:r>
              <a:rPr lang="en-US" dirty="0"/>
              <a:t>-line common bus. </a:t>
            </a:r>
          </a:p>
          <a:p>
            <a:pPr lvl="0" algn="just"/>
            <a:r>
              <a:rPr lang="en-US" dirty="0" smtClean="0"/>
              <a:t>The number </a:t>
            </a:r>
            <a:r>
              <a:rPr lang="en-US" dirty="0"/>
              <a:t>of multiplexers needed to construct the bus is equal to </a:t>
            </a:r>
            <a:r>
              <a:rPr lang="en-US" i="1" dirty="0"/>
              <a:t>n</a:t>
            </a:r>
            <a:r>
              <a:rPr lang="en-US" dirty="0"/>
              <a:t>, the number of bits in each register.</a:t>
            </a:r>
          </a:p>
          <a:p>
            <a:pPr lvl="0" algn="just"/>
            <a:r>
              <a:rPr lang="en-US" dirty="0"/>
              <a:t>The size of each multiplexer must be </a:t>
            </a:r>
            <a:r>
              <a:rPr lang="en-US" i="1" dirty="0" smtClean="0"/>
              <a:t>k </a:t>
            </a:r>
            <a:r>
              <a:rPr lang="en-US" i="1" dirty="0"/>
              <a:t>x 1</a:t>
            </a:r>
            <a:r>
              <a:rPr lang="en-US" dirty="0"/>
              <a:t> since it multiplexes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data lines. </a:t>
            </a:r>
          </a:p>
          <a:p>
            <a:pPr algn="just"/>
            <a:r>
              <a:rPr lang="en-US" dirty="0"/>
              <a:t>For example, a common bus for eight registers of 16 </a:t>
            </a:r>
            <a:r>
              <a:rPr lang="en-US" dirty="0" smtClean="0"/>
              <a:t>bits requires</a:t>
            </a:r>
          </a:p>
          <a:p>
            <a:pPr marL="336550" indent="0" algn="just">
              <a:buNone/>
            </a:pPr>
            <a:r>
              <a:rPr lang="en-US" dirty="0" smtClean="0"/>
              <a:t>Multiplexers – 16 of (8 x 1)</a:t>
            </a:r>
          </a:p>
          <a:p>
            <a:pPr marL="336550" indent="0" algn="just">
              <a:buNone/>
            </a:pPr>
            <a:r>
              <a:rPr lang="en-US" dirty="0" smtClean="0"/>
              <a:t>Select Lines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Tri-state</a:t>
            </a:r>
            <a:r>
              <a:rPr lang="en-US" dirty="0" smtClean="0"/>
              <a:t> Buffer (3 state Buffer)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743200"/>
          </a:xfrm>
        </p:spPr>
        <p:txBody>
          <a:bodyPr/>
          <a:lstStyle/>
          <a:p>
            <a:r>
              <a:rPr lang="en-US" dirty="0" smtClean="0"/>
              <a:t>A three-state gate is a digital circuit that exhibits three states.</a:t>
            </a:r>
          </a:p>
          <a:p>
            <a:r>
              <a:rPr lang="en-US" dirty="0" smtClean="0"/>
              <a:t>Two of the states are signals equivalent to logic 1 and 0 as in a conventional gate.</a:t>
            </a:r>
          </a:p>
          <a:p>
            <a:r>
              <a:rPr lang="en-US" dirty="0" smtClean="0"/>
              <a:t>The third state is high impedance state which behaves like an </a:t>
            </a:r>
            <a:r>
              <a:rPr lang="en-US" dirty="0"/>
              <a:t>open </a:t>
            </a:r>
            <a:r>
              <a:rPr lang="en-US" dirty="0" smtClean="0"/>
              <a:t>circuit, </a:t>
            </a:r>
            <a:r>
              <a:rPr lang="en-US" dirty="0"/>
              <a:t>which means that the output is disconnected and does not have logic significance.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11197" y="4117848"/>
            <a:ext cx="3499104" cy="1060704"/>
            <a:chOff x="2711197" y="4117848"/>
            <a:chExt cx="3499104" cy="1060704"/>
          </a:xfrm>
        </p:grpSpPr>
        <p:cxnSp>
          <p:nvCxnSpPr>
            <p:cNvPr id="18" name="Straight Connector 17"/>
            <p:cNvCxnSpPr>
              <a:endCxn id="19" idx="3"/>
            </p:cNvCxnSpPr>
            <p:nvPr/>
          </p:nvCxnSpPr>
          <p:spPr>
            <a:xfrm>
              <a:off x="2711197" y="4648200"/>
              <a:ext cx="1292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3930397" y="4191000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9" idx="0"/>
            </p:cNvCxnSpPr>
            <p:nvPr/>
          </p:nvCxnSpPr>
          <p:spPr>
            <a:xfrm>
              <a:off x="4917949" y="4648200"/>
              <a:ext cx="1292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705101" y="4913376"/>
            <a:ext cx="1771686" cy="725424"/>
            <a:chOff x="2705101" y="4913376"/>
            <a:chExt cx="1771686" cy="72542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05101" y="5638800"/>
              <a:ext cx="17716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5"/>
            </p:cNvCxnSpPr>
            <p:nvPr/>
          </p:nvCxnSpPr>
          <p:spPr>
            <a:xfrm>
              <a:off x="4460749" y="4913376"/>
              <a:ext cx="3048" cy="725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133473" y="443388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Input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33477" y="5421868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Input </a:t>
            </a:r>
            <a:r>
              <a:rPr lang="en-US" i="1" dirty="0" smtClean="0"/>
              <a:t>C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300787" y="4433888"/>
            <a:ext cx="265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i="1" dirty="0" smtClean="0"/>
              <a:t>Y = A</a:t>
            </a:r>
            <a:r>
              <a:rPr lang="en-US" dirty="0" smtClean="0"/>
              <a:t> if </a:t>
            </a:r>
            <a:r>
              <a:rPr lang="en-US" i="1" dirty="0" smtClean="0"/>
              <a:t>C =1</a:t>
            </a:r>
          </a:p>
          <a:p>
            <a:r>
              <a:rPr lang="en-US" dirty="0" smtClean="0"/>
              <a:t>High-impedance if </a:t>
            </a:r>
            <a:r>
              <a:rPr lang="en-US" i="1" dirty="0" smtClean="0"/>
              <a:t>C = 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0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Tri-state</a:t>
            </a:r>
            <a:r>
              <a:rPr lang="en-US" dirty="0"/>
              <a:t> Buffer (3 state 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control input determines the output state. When the control input </a:t>
            </a: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/>
              <a:t> is equal to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, the output is enabled and the </a:t>
            </a:r>
            <a:r>
              <a:rPr lang="en-US" dirty="0">
                <a:solidFill>
                  <a:schemeClr val="tx2"/>
                </a:solidFill>
              </a:rPr>
              <a:t>gate behaves</a:t>
            </a:r>
            <a:r>
              <a:rPr lang="en-US" dirty="0"/>
              <a:t> like any </a:t>
            </a:r>
            <a:r>
              <a:rPr lang="en-US" dirty="0">
                <a:solidFill>
                  <a:schemeClr val="tx2"/>
                </a:solidFill>
              </a:rPr>
              <a:t>conventional buffer</a:t>
            </a:r>
            <a:r>
              <a:rPr lang="en-US" dirty="0"/>
              <a:t>, with the output equal to the normal input. 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control input </a:t>
            </a: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, the </a:t>
            </a:r>
            <a:r>
              <a:rPr lang="en-US" dirty="0">
                <a:solidFill>
                  <a:schemeClr val="tx2"/>
                </a:solidFill>
              </a:rPr>
              <a:t>output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disabled</a:t>
            </a:r>
            <a:r>
              <a:rPr lang="en-US" dirty="0"/>
              <a:t> and the gate goes to a </a:t>
            </a:r>
            <a:r>
              <a:rPr lang="en-US" dirty="0">
                <a:solidFill>
                  <a:schemeClr val="tx2"/>
                </a:solidFill>
              </a:rPr>
              <a:t>high-impedance</a:t>
            </a:r>
            <a:r>
              <a:rPr lang="en-US" dirty="0"/>
              <a:t> state, regardless of the value in the normal input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bus system using decoder and </a:t>
            </a:r>
            <a:r>
              <a:rPr lang="en-US" dirty="0" err="1" smtClean="0"/>
              <a:t>tri-state</a:t>
            </a:r>
            <a:r>
              <a:rPr lang="en-US" dirty="0" smtClean="0"/>
              <a:t> buffer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07243" y="3962399"/>
            <a:ext cx="1769357" cy="2156009"/>
            <a:chOff x="921233" y="3962399"/>
            <a:chExt cx="1769357" cy="2156009"/>
          </a:xfrm>
        </p:grpSpPr>
        <p:grpSp>
          <p:nvGrpSpPr>
            <p:cNvPr id="5" name="Group 4"/>
            <p:cNvGrpSpPr/>
            <p:nvPr/>
          </p:nvGrpSpPr>
          <p:grpSpPr>
            <a:xfrm>
              <a:off x="921234" y="3962399"/>
              <a:ext cx="1769356" cy="2156009"/>
              <a:chOff x="372035" y="1452283"/>
              <a:chExt cx="1532966" cy="154641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2035" y="1452283"/>
                <a:ext cx="1532965" cy="1546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 x 4</a:t>
                </a:r>
              </a:p>
              <a:p>
                <a:pPr algn="ctr"/>
                <a:r>
                  <a:rPr lang="en-US" dirty="0" smtClean="0"/>
                  <a:t>Decoder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88446" y="1505144"/>
                <a:ext cx="416555" cy="145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    1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    2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    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21233" y="4313872"/>
              <a:ext cx="4807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   S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i="1" dirty="0" smtClean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990600" y="44958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76312" y="50292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76312" y="55626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838200" y="4419600"/>
            <a:ext cx="184453" cy="685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" y="4572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3456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76599" y="1624231"/>
            <a:ext cx="519112" cy="2609633"/>
            <a:chOff x="3276599" y="1624231"/>
            <a:chExt cx="519112" cy="2609633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76599" y="4233864"/>
              <a:ext cx="5191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7" idx="5"/>
            </p:cNvCxnSpPr>
            <p:nvPr/>
          </p:nvCxnSpPr>
          <p:spPr>
            <a:xfrm flipV="1">
              <a:off x="3795710" y="1624231"/>
              <a:ext cx="0" cy="26096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3276599" y="4768086"/>
            <a:ext cx="10811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0" idx="5"/>
          </p:cNvCxnSpPr>
          <p:nvPr/>
        </p:nvCxnSpPr>
        <p:spPr>
          <a:xfrm flipV="1">
            <a:off x="4357763" y="2419567"/>
            <a:ext cx="0" cy="23485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931075" y="1453542"/>
            <a:ext cx="0" cy="804861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23507" y="1453542"/>
            <a:ext cx="0" cy="1552402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115937" y="1453542"/>
            <a:ext cx="0" cy="2235156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276599" y="5334000"/>
            <a:ext cx="1664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940600" y="3185507"/>
            <a:ext cx="0" cy="2160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86124" y="5867400"/>
            <a:ext cx="22469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67" idx="5"/>
          </p:cNvCxnSpPr>
          <p:nvPr/>
        </p:nvCxnSpPr>
        <p:spPr>
          <a:xfrm flipV="1">
            <a:off x="5533032" y="3849861"/>
            <a:ext cx="9593" cy="20175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828800" y="1112167"/>
            <a:ext cx="5334000" cy="682752"/>
            <a:chOff x="1828800" y="1112167"/>
            <a:chExt cx="5334000" cy="682752"/>
          </a:xfrm>
        </p:grpSpPr>
        <p:cxnSp>
          <p:nvCxnSpPr>
            <p:cNvPr id="26" name="Straight Connector 25"/>
            <p:cNvCxnSpPr>
              <a:endCxn id="27" idx="3"/>
            </p:cNvCxnSpPr>
            <p:nvPr/>
          </p:nvCxnSpPr>
          <p:spPr>
            <a:xfrm>
              <a:off x="2209800" y="1453543"/>
              <a:ext cx="12916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3454334" y="1159253"/>
              <a:ext cx="682752" cy="5885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4090000" y="1453543"/>
              <a:ext cx="3072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828800" y="1295400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A</a:t>
              </a:r>
              <a:r>
                <a:rPr lang="en-US" i="1" baseline="-25000" dirty="0" smtClean="0"/>
                <a:t>0</a:t>
              </a:r>
              <a:endParaRPr lang="en-US" i="1" baseline="-25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828800" y="1907503"/>
            <a:ext cx="3102275" cy="682752"/>
            <a:chOff x="1828800" y="1907503"/>
            <a:chExt cx="3102275" cy="682752"/>
          </a:xfrm>
        </p:grpSpPr>
        <p:cxnSp>
          <p:nvCxnSpPr>
            <p:cNvPr id="39" name="Straight Connector 38"/>
            <p:cNvCxnSpPr>
              <a:endCxn id="40" idx="3"/>
            </p:cNvCxnSpPr>
            <p:nvPr/>
          </p:nvCxnSpPr>
          <p:spPr>
            <a:xfrm>
              <a:off x="2209800" y="2248879"/>
              <a:ext cx="185367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016387" y="1954589"/>
              <a:ext cx="682752" cy="5885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>
              <a:off x="4652053" y="2248879"/>
              <a:ext cx="279022" cy="9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828800" y="204573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 smtClean="0"/>
                <a:t>0</a:t>
              </a:r>
              <a:endParaRPr lang="en-US" i="1" baseline="-250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31707" y="2655043"/>
            <a:ext cx="3701325" cy="682752"/>
            <a:chOff x="1831707" y="2655043"/>
            <a:chExt cx="3701325" cy="682752"/>
          </a:xfrm>
        </p:grpSpPr>
        <p:grpSp>
          <p:nvGrpSpPr>
            <p:cNvPr id="94" name="Group 93"/>
            <p:cNvGrpSpPr/>
            <p:nvPr/>
          </p:nvGrpSpPr>
          <p:grpSpPr>
            <a:xfrm>
              <a:off x="2209800" y="2655043"/>
              <a:ext cx="3323232" cy="682752"/>
              <a:chOff x="2209800" y="2655043"/>
              <a:chExt cx="3323232" cy="682752"/>
            </a:xfrm>
          </p:grpSpPr>
          <p:cxnSp>
            <p:nvCxnSpPr>
              <p:cNvPr id="59" name="Straight Connector 58"/>
              <p:cNvCxnSpPr>
                <a:endCxn id="60" idx="3"/>
              </p:cNvCxnSpPr>
              <p:nvPr/>
            </p:nvCxnSpPr>
            <p:spPr>
              <a:xfrm>
                <a:off x="2209800" y="2996419"/>
                <a:ext cx="244610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/>
              <p:cNvSpPr/>
              <p:nvPr/>
            </p:nvSpPr>
            <p:spPr>
              <a:xfrm rot="5400000">
                <a:off x="4608819" y="2702129"/>
                <a:ext cx="682752" cy="58857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>
                <a:off x="5244485" y="2996419"/>
                <a:ext cx="28854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831707" y="2796064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</a:t>
              </a:r>
              <a:r>
                <a:rPr lang="en-US" i="1" baseline="-25000" dirty="0" smtClean="0"/>
                <a:t>0</a:t>
              </a:r>
              <a:endParaRPr lang="en-US" i="1" baseline="-250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28800" y="3337797"/>
            <a:ext cx="4296662" cy="682752"/>
            <a:chOff x="1828800" y="3337797"/>
            <a:chExt cx="4296662" cy="682752"/>
          </a:xfrm>
        </p:grpSpPr>
        <p:grpSp>
          <p:nvGrpSpPr>
            <p:cNvPr id="95" name="Group 94"/>
            <p:cNvGrpSpPr/>
            <p:nvPr/>
          </p:nvGrpSpPr>
          <p:grpSpPr>
            <a:xfrm>
              <a:off x="2209800" y="3337797"/>
              <a:ext cx="3915662" cy="682752"/>
              <a:chOff x="2209800" y="3337797"/>
              <a:chExt cx="3915662" cy="682752"/>
            </a:xfrm>
          </p:grpSpPr>
          <p:cxnSp>
            <p:nvCxnSpPr>
              <p:cNvPr id="66" name="Straight Connector 65"/>
              <p:cNvCxnSpPr>
                <a:endCxn id="67" idx="3"/>
              </p:cNvCxnSpPr>
              <p:nvPr/>
            </p:nvCxnSpPr>
            <p:spPr>
              <a:xfrm>
                <a:off x="2209800" y="3679173"/>
                <a:ext cx="303853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Isosceles Triangle 66"/>
              <p:cNvSpPr/>
              <p:nvPr/>
            </p:nvSpPr>
            <p:spPr>
              <a:xfrm rot="5400000">
                <a:off x="5201249" y="3384883"/>
                <a:ext cx="682752" cy="58857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7" idx="0"/>
              </p:cNvCxnSpPr>
              <p:nvPr/>
            </p:nvCxnSpPr>
            <p:spPr>
              <a:xfrm>
                <a:off x="5836915" y="3679173"/>
                <a:ext cx="28854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1828800" y="3479437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i="1" baseline="-25000" dirty="0" smtClean="0"/>
                <a:t>0</a:t>
              </a:r>
              <a:endParaRPr lang="en-US" i="1" baseline="-25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410200" y="1078468"/>
            <a:ext cx="172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 line for bit 0</a:t>
            </a:r>
            <a:endParaRPr lang="en-US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1068456" y="416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40524"/>
                </a:solidFill>
              </a:rPr>
              <a:t>1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8456" y="4706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40524"/>
                </a:solidFill>
              </a:rPr>
              <a:t>0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3266778" y="5334379"/>
            <a:ext cx="1662939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29717" y="3185886"/>
            <a:ext cx="0" cy="2160161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249910" y="2990677"/>
            <a:ext cx="288547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28932" y="1447800"/>
            <a:ext cx="0" cy="1552402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66778" y="4996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40524"/>
                </a:solidFill>
              </a:rPr>
              <a:t>1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202094" y="3000828"/>
            <a:ext cx="2446106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28800" y="28048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E40524"/>
                </a:solidFill>
              </a:rPr>
              <a:t>C</a:t>
            </a:r>
            <a:r>
              <a:rPr lang="en-US" i="1" baseline="-25000" dirty="0" smtClean="0">
                <a:solidFill>
                  <a:srgbClr val="E40524"/>
                </a:solidFill>
              </a:rPr>
              <a:t>0</a:t>
            </a:r>
            <a:endParaRPr lang="en-US" i="1" baseline="-25000" dirty="0">
              <a:solidFill>
                <a:srgbClr val="E40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89" grpId="0"/>
      <p:bldP spid="98" grpId="0"/>
      <p:bldP spid="99" grpId="0"/>
      <p:bldP spid="104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Basic computer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Complements</a:t>
            </a:r>
          </a:p>
          <a:p>
            <a:r>
              <a:rPr lang="en-US" dirty="0" smtClean="0"/>
              <a:t>Fixed </a:t>
            </a:r>
            <a:r>
              <a:rPr lang="en-US" dirty="0"/>
              <a:t>point </a:t>
            </a:r>
            <a:r>
              <a:rPr lang="en-US" dirty="0" smtClean="0"/>
              <a:t>representation</a:t>
            </a:r>
          </a:p>
          <a:p>
            <a:r>
              <a:rPr lang="en-US" dirty="0"/>
              <a:t>Floating point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Register </a:t>
            </a:r>
            <a:r>
              <a:rPr lang="en-US" dirty="0"/>
              <a:t>Transfer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Register Transfer</a:t>
            </a:r>
          </a:p>
          <a:p>
            <a:r>
              <a:rPr lang="en-US" dirty="0" smtClean="0"/>
              <a:t>Bus </a:t>
            </a:r>
            <a:r>
              <a:rPr lang="en-US" dirty="0"/>
              <a:t>and Memory Transfers (</a:t>
            </a:r>
            <a:r>
              <a:rPr lang="en-US" dirty="0" smtClean="0"/>
              <a:t>Three-State </a:t>
            </a:r>
            <a:r>
              <a:rPr lang="en-US" dirty="0"/>
              <a:t>Bus </a:t>
            </a:r>
            <a:r>
              <a:rPr lang="en-US" dirty="0" smtClean="0"/>
              <a:t>Buffers, Memory Transfer)</a:t>
            </a:r>
          </a:p>
          <a:p>
            <a:r>
              <a:rPr lang="en-US" dirty="0" smtClean="0"/>
              <a:t>Arithmetic Micro-Operations</a:t>
            </a:r>
          </a:p>
          <a:p>
            <a:r>
              <a:rPr lang="en-US" dirty="0" smtClean="0"/>
              <a:t>Logic Micro-Operations</a:t>
            </a:r>
          </a:p>
          <a:p>
            <a:r>
              <a:rPr lang="en-US" dirty="0" smtClean="0"/>
              <a:t>Shift Micro-Operations</a:t>
            </a:r>
          </a:p>
          <a:p>
            <a:r>
              <a:rPr lang="en-US" dirty="0" smtClean="0"/>
              <a:t>Arithmetic </a:t>
            </a:r>
            <a:r>
              <a:rPr lang="en-US" dirty="0"/>
              <a:t>logical shift unit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bus system using decoder and </a:t>
            </a:r>
            <a:r>
              <a:rPr lang="en-US" dirty="0" err="1"/>
              <a:t>tri-state</a:t>
            </a:r>
            <a:r>
              <a:rPr lang="en-US" dirty="0"/>
              <a:t>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construction of a bus system with three-state buffers is demonstrated in </a:t>
            </a:r>
            <a:r>
              <a:rPr lang="en-US" dirty="0" smtClean="0"/>
              <a:t>previous figure.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outputs of four buffers are connected together to form a single bus line.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control inputs to the buffers determine which of the four normal inputs will communicate with the bus line.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connected buffers must be controlled so that only one three-state buffer has access to the bus line while all other buffers are maintained in a high impedance state.</a:t>
            </a:r>
          </a:p>
          <a:p>
            <a:pPr algn="just"/>
            <a:r>
              <a:rPr lang="en-US" dirty="0" smtClean="0"/>
              <a:t>One </a:t>
            </a:r>
            <a:r>
              <a:rPr lang="en-US" dirty="0"/>
              <a:t>way to ensure that no more than one control input is active at any given time is to use a decoder, as shown in the figure: Bus line with three state-buffers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bus system using decoder and </a:t>
            </a:r>
            <a:r>
              <a:rPr lang="en-US" dirty="0" err="1"/>
              <a:t>tri-state</a:t>
            </a:r>
            <a:r>
              <a:rPr lang="en-US" dirty="0"/>
              <a:t>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When the enable input of the decoder is 0, all of its four outputs are 0, and the bus line is in a high-impedance state because all four buffers are disabled. </a:t>
            </a:r>
          </a:p>
          <a:p>
            <a:pPr algn="just"/>
            <a:r>
              <a:rPr lang="en-US" dirty="0"/>
              <a:t>When the enable input is active, one of the three-state buffers will be active, depending on the binary value in the select inputs of the decoder.</a:t>
            </a:r>
          </a:p>
        </p:txBody>
      </p:sp>
    </p:spTree>
    <p:extLst>
      <p:ext uri="{BB962C8B-B14F-4D97-AF65-F5344CB8AC3E}">
        <p14:creationId xmlns:p14="http://schemas.microsoft.com/office/powerpoint/2010/main" val="13068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90600"/>
          </a:xfrm>
        </p:spPr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Arithmetic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/>
              <a:t>microoperations</a:t>
            </a:r>
            <a:r>
              <a:rPr lang="en-US" dirty="0" smtClean="0"/>
              <a:t> perform </a:t>
            </a:r>
            <a:r>
              <a:rPr lang="en-US" dirty="0" smtClean="0">
                <a:solidFill>
                  <a:schemeClr val="tx2"/>
                </a:solidFill>
              </a:rPr>
              <a:t>arithmetic operations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tx2"/>
                </a:solidFill>
              </a:rPr>
              <a:t>numeric</a:t>
            </a:r>
            <a:r>
              <a:rPr lang="en-US" dirty="0" smtClean="0"/>
              <a:t> data stored in registers.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1"/>
            <a:ext cx="2763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 Microoperation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057400"/>
            <a:ext cx="331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Subtract Microoperation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2590800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0800"/>
                <a:ext cx="214513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68843" y="2590800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43" y="2590800"/>
                <a:ext cx="214513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68842" y="3052465"/>
                <a:ext cx="268111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42" y="3052465"/>
                <a:ext cx="2681119" cy="462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4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83166"/>
              </p:ext>
            </p:extLst>
          </p:nvPr>
        </p:nvGraphicFramePr>
        <p:xfrm>
          <a:off x="190500" y="1066800"/>
          <a:ext cx="8763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/>
                <a:gridCol w="6134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Symbolic Designation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561073"/>
                  </p:ext>
                </p:extLst>
              </p:nvPr>
            </p:nvGraphicFramePr>
            <p:xfrm>
              <a:off x="190500" y="18897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Contents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 smtClean="0"/>
                            <a:t> plus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 smtClean="0"/>
                            <a:t> transferred to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561073"/>
                  </p:ext>
                </p:extLst>
              </p:nvPr>
            </p:nvGraphicFramePr>
            <p:xfrm>
              <a:off x="190500" y="18897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659" t="-10667" r="-99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609669"/>
                  </p:ext>
                </p:extLst>
              </p:nvPr>
            </p:nvGraphicFramePr>
            <p:xfrm>
              <a:off x="190500" y="23469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Contents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 smtClean="0"/>
                            <a:t> minus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 smtClean="0"/>
                            <a:t> transferred to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609669"/>
                  </p:ext>
                </p:extLst>
              </p:nvPr>
            </p:nvGraphicFramePr>
            <p:xfrm>
              <a:off x="190500" y="23469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659" t="-10667" r="-99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445769"/>
                  </p:ext>
                </p:extLst>
              </p:nvPr>
            </p:nvGraphicFramePr>
            <p:xfrm>
              <a:off x="190500" y="2804160"/>
              <a:ext cx="8763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Complement the contents</a:t>
                          </a:r>
                          <a:r>
                            <a:rPr lang="en-US" sz="2400" b="0" baseline="0" dirty="0" smtClean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 smtClean="0"/>
                            <a:t> (1’s complement)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445769"/>
                  </p:ext>
                </p:extLst>
              </p:nvPr>
            </p:nvGraphicFramePr>
            <p:xfrm>
              <a:off x="190500" y="2804160"/>
              <a:ext cx="8763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5926" r="-234651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659" t="-5926" r="-99" b="-170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408269"/>
                  </p:ext>
                </p:extLst>
              </p:nvPr>
            </p:nvGraphicFramePr>
            <p:xfrm>
              <a:off x="190500" y="362712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2’s complement the contents</a:t>
                          </a:r>
                          <a:r>
                            <a:rPr lang="en-US" sz="2400" b="0" baseline="0" dirty="0" smtClean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 smtClean="0"/>
                            <a:t> (negate)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408269"/>
                  </p:ext>
                </p:extLst>
              </p:nvPr>
            </p:nvGraphicFramePr>
            <p:xfrm>
              <a:off x="190500" y="362712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45235"/>
                  </p:ext>
                </p:extLst>
              </p:nvPr>
            </p:nvGraphicFramePr>
            <p:xfrm>
              <a:off x="190500" y="4085082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 smtClean="0"/>
                            <a:t> plus</a:t>
                          </a:r>
                          <a:r>
                            <a:rPr lang="en-US" sz="2400" b="0" baseline="0" dirty="0" smtClean="0"/>
                            <a:t> the 2’s </a:t>
                          </a:r>
                          <a:r>
                            <a:rPr lang="en-US" sz="2400" b="0" dirty="0" smtClean="0"/>
                            <a:t>complement</a:t>
                          </a:r>
                          <a:r>
                            <a:rPr lang="en-US" sz="2400" b="0" baseline="0" dirty="0" smtClean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 smtClean="0"/>
                            <a:t> (subtraction)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45235"/>
                  </p:ext>
                </p:extLst>
              </p:nvPr>
            </p:nvGraphicFramePr>
            <p:xfrm>
              <a:off x="190500" y="4085082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925453"/>
                  </p:ext>
                </p:extLst>
              </p:nvPr>
            </p:nvGraphicFramePr>
            <p:xfrm>
              <a:off x="190500" y="45430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Increment</a:t>
                          </a:r>
                          <a:r>
                            <a:rPr lang="en-US" sz="2400" b="0" baseline="0" dirty="0" smtClean="0"/>
                            <a:t> the content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 smtClean="0"/>
                            <a:t> by one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925453"/>
                  </p:ext>
                </p:extLst>
              </p:nvPr>
            </p:nvGraphicFramePr>
            <p:xfrm>
              <a:off x="190500" y="45430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2929"/>
                  </p:ext>
                </p:extLst>
              </p:nvPr>
            </p:nvGraphicFramePr>
            <p:xfrm>
              <a:off x="190500" y="50002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Decrement</a:t>
                          </a:r>
                          <a:r>
                            <a:rPr lang="en-US" sz="2400" b="0" baseline="0" dirty="0" smtClean="0"/>
                            <a:t> the content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 smtClean="0"/>
                            <a:t> by one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2929"/>
                  </p:ext>
                </p:extLst>
              </p:nvPr>
            </p:nvGraphicFramePr>
            <p:xfrm>
              <a:off x="190500" y="50002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667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 smtClean="0"/>
              <a:t>The digital circuit that generates the arithmetic sum of two binary numbers of any length is called a </a:t>
            </a:r>
            <a:r>
              <a:rPr lang="en-US" i="1" dirty="0" smtClean="0">
                <a:solidFill>
                  <a:schemeClr val="tx2"/>
                </a:solidFill>
              </a:rPr>
              <a:t>binary adder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971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17628" y="2971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644456" y="2971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1284" y="2971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721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17628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4456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71284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44709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17628" y="4470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644456" y="4470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284" y="4470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23046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17628" y="2304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644456" y="2304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71284" y="2304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3972" y="4470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63972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676400" y="44196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76400" y="29718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144" y="303558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4" y="378517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144" y="23622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144" y="4534754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843337" y="1906261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324224" y="1930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757488" y="1930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14" idx="2"/>
            <a:endCxn id="22" idx="2"/>
          </p:cNvCxnSpPr>
          <p:nvPr/>
        </p:nvCxnSpPr>
        <p:spPr>
          <a:xfrm rot="5400000" flipH="1">
            <a:off x="2523913" y="4792329"/>
            <a:ext cx="2" cy="526828"/>
          </a:xfrm>
          <a:prstGeom prst="curvedConnector3">
            <a:avLst>
              <a:gd name="adj1" fmla="val -114300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Binary Adder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36" name="Straight Arrow Connector 35"/>
          <p:cNvCxnSpPr>
            <a:stCxn id="12" idx="1"/>
            <a:endCxn id="11" idx="3"/>
          </p:cNvCxnSpPr>
          <p:nvPr/>
        </p:nvCxnSpPr>
        <p:spPr>
          <a:xfrm flipH="1">
            <a:off x="6248400" y="25288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10" idx="3"/>
          </p:cNvCxnSpPr>
          <p:nvPr/>
        </p:nvCxnSpPr>
        <p:spPr>
          <a:xfrm flipH="1">
            <a:off x="4267200" y="25288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1"/>
            <a:endCxn id="4" idx="3"/>
          </p:cNvCxnSpPr>
          <p:nvPr/>
        </p:nvCxnSpPr>
        <p:spPr>
          <a:xfrm flipH="1">
            <a:off x="2286000" y="25288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3"/>
          </p:cNvCxnSpPr>
          <p:nvPr/>
        </p:nvCxnSpPr>
        <p:spPr>
          <a:xfrm flipH="1" flipV="1">
            <a:off x="8229600" y="2528827"/>
            <a:ext cx="609600" cy="95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248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628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436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16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624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004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9812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2192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</p:cNvCxnSpPr>
          <p:nvPr/>
        </p:nvCxnSpPr>
        <p:spPr>
          <a:xfrm>
            <a:off x="75438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</p:cNvCxnSpPr>
          <p:nvPr/>
        </p:nvCxnSpPr>
        <p:spPr>
          <a:xfrm>
            <a:off x="55626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</p:cNvCxnSpPr>
          <p:nvPr/>
        </p:nvCxnSpPr>
        <p:spPr>
          <a:xfrm>
            <a:off x="35814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2"/>
          </p:cNvCxnSpPr>
          <p:nvPr/>
        </p:nvCxnSpPr>
        <p:spPr>
          <a:xfrm>
            <a:off x="16002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33400" y="2466976"/>
            <a:ext cx="381000" cy="1023997"/>
            <a:chOff x="533400" y="3090803"/>
            <a:chExt cx="381000" cy="1023997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533400" y="3090803"/>
              <a:ext cx="381000" cy="9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33400" y="3095625"/>
              <a:ext cx="0" cy="101917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712242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34200" y="1133415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31042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3000" y="1133415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5884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87842" y="1133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84684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06642" y="1133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414084" y="213824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59316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93334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12134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46152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24600" y="213824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43400" y="21383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62200" y="21383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9708" y="355276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10778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32736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29578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51536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64420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86378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83220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05178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412620" y="18953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7852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91870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10670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44688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3136" y="189535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41936" y="18954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60736" y="18954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8244" y="38623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31699" y="3952874"/>
            <a:ext cx="3081278" cy="3724410"/>
            <a:chOff x="826145" y="1331334"/>
            <a:chExt cx="4279258" cy="3724410"/>
          </a:xfrm>
        </p:grpSpPr>
        <p:sp>
          <p:nvSpPr>
            <p:cNvPr id="60" name="TextBox 59"/>
            <p:cNvSpPr txBox="1"/>
            <p:nvPr/>
          </p:nvSpPr>
          <p:spPr>
            <a:xfrm>
              <a:off x="2590801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7630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4458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71287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90801" y="2599018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17630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4458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71287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90801" y="3122528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17630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44458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71287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1" y="1609546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7630" y="1609545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44458" y="1609545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71287" y="1609545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63974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63974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676402" y="3086652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76402" y="2075507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26145" y="2120056"/>
              <a:ext cx="545342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R1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6145" y="2643566"/>
              <a:ext cx="545342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R2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6145" y="1649762"/>
              <a:ext cx="357791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6145" y="3167076"/>
              <a:ext cx="763352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Sum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843340" y="1331334"/>
              <a:ext cx="542925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3324224" y="1348272"/>
              <a:ext cx="542925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757486" y="1348272"/>
              <a:ext cx="542924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Curved Connector 125"/>
            <p:cNvCxnSpPr>
              <a:stCxn id="107" idx="2"/>
              <a:endCxn id="115" idx="2"/>
            </p:cNvCxnSpPr>
            <p:nvPr/>
          </p:nvCxnSpPr>
          <p:spPr>
            <a:xfrm rot="5400000" flipH="1">
              <a:off x="2523912" y="4792330"/>
              <a:ext cx="1" cy="526827"/>
            </a:xfrm>
            <a:prstGeom prst="curvedConnector3">
              <a:avLst>
                <a:gd name="adj1" fmla="val -11430000000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0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binary adder is constructed with full-adder circuits connected in cascade, with the output carry from one full-adder connected to the input carry of the next full-adder.</a:t>
            </a:r>
          </a:p>
          <a:p>
            <a:pPr algn="just"/>
            <a:r>
              <a:rPr lang="en-US" dirty="0" smtClean="0"/>
              <a:t>The figure </a:t>
            </a:r>
            <a:r>
              <a:rPr lang="en-US" dirty="0"/>
              <a:t>shows the interconnections of four full-adders (FA) to provide a 4-bit binary adder.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augends bits of A and the addend bits of B are designated by subscript numbers from right to left, with subscript 0 denoting the low-order bit. </a:t>
            </a:r>
            <a:endParaRPr lang="en-US" dirty="0" smtClean="0"/>
          </a:p>
          <a:p>
            <a:pPr algn="just"/>
            <a:r>
              <a:rPr lang="en-US" dirty="0"/>
              <a:t>The carries are connected in a chain through the full-adders. </a:t>
            </a:r>
          </a:p>
          <a:p>
            <a:pPr algn="just"/>
            <a:r>
              <a:rPr lang="en-US" dirty="0"/>
              <a:t>The input carry to the binary adder is C</a:t>
            </a:r>
            <a:r>
              <a:rPr lang="en-US" baseline="-25000" dirty="0"/>
              <a:t>0</a:t>
            </a:r>
            <a:r>
              <a:rPr lang="en-US" dirty="0"/>
              <a:t> and the output carry is C</a:t>
            </a:r>
            <a:r>
              <a:rPr lang="en-US" baseline="-25000" dirty="0"/>
              <a:t>4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S outputs of the full-adders generate the required sum bits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-bit binary adder requires </a:t>
            </a:r>
            <a:r>
              <a:rPr lang="en-US" i="1" dirty="0"/>
              <a:t>n</a:t>
            </a:r>
            <a:r>
              <a:rPr lang="en-US" dirty="0"/>
              <a:t> full-adders. </a:t>
            </a:r>
          </a:p>
          <a:p>
            <a:pPr algn="just"/>
            <a:r>
              <a:rPr lang="en-US" dirty="0"/>
              <a:t>The output carry from each full-adder is connected to the input carry of the next-high-order full-adder.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 data bits for the A inputs come from one register (such as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r>
              <a:rPr lang="en-US" dirty="0"/>
              <a:t>), and the </a:t>
            </a:r>
            <a:r>
              <a:rPr lang="en-US" i="1" dirty="0"/>
              <a:t>n</a:t>
            </a:r>
            <a:r>
              <a:rPr lang="en-US" dirty="0"/>
              <a:t> data bits for the B inputs come from another register (such as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en-US" dirty="0" smtClean="0"/>
              <a:t>). </a:t>
            </a:r>
            <a:r>
              <a:rPr lang="en-US" dirty="0"/>
              <a:t>The sum can be transferred to a third register or to one of the source registers </a:t>
            </a:r>
            <a:r>
              <a:rPr lang="en-US" dirty="0" smtClean="0"/>
              <a:t>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en-US" dirty="0" smtClean="0"/>
              <a:t>), </a:t>
            </a:r>
            <a:r>
              <a:rPr lang="en-US" dirty="0"/>
              <a:t>replacing its previous content.</a:t>
            </a:r>
          </a:p>
        </p:txBody>
      </p:sp>
    </p:spTree>
    <p:extLst>
      <p:ext uri="{BB962C8B-B14F-4D97-AF65-F5344CB8AC3E}">
        <p14:creationId xmlns:p14="http://schemas.microsoft.com/office/powerpoint/2010/main" val="3146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Adder-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743200"/>
            <a:ext cx="8763000" cy="3581399"/>
          </a:xfrm>
        </p:spPr>
        <p:txBody>
          <a:bodyPr/>
          <a:lstStyle/>
          <a:p>
            <a:pPr algn="just"/>
            <a:r>
              <a:rPr lang="en-US" dirty="0"/>
              <a:t>The addition and subtraction operations can be combined into one com­mon circuit by including an exclusive-OR gate with each full-adder.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990601"/>
            <a:ext cx="2763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 Microoperation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990600"/>
            <a:ext cx="331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Subtract Microoperation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524000"/>
                <a:ext cx="21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214513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68843" y="1524000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43" y="1524000"/>
                <a:ext cx="214513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57957" y="2052166"/>
                <a:ext cx="268111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957" y="2052166"/>
                <a:ext cx="2681119" cy="462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Binary Adder-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32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44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56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68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FA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6127292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3"/>
          </p:cNvCxnSpPr>
          <p:nvPr/>
        </p:nvCxnSpPr>
        <p:spPr>
          <a:xfrm flipH="1">
            <a:off x="4146092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5" idx="3"/>
          </p:cNvCxnSpPr>
          <p:nvPr/>
        </p:nvCxnSpPr>
        <p:spPr>
          <a:xfrm flipH="1">
            <a:off x="2164892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 flipH="1" flipV="1">
            <a:off x="8108492" y="4129027"/>
            <a:ext cx="609600" cy="95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7" idx="2"/>
          </p:cNvCxnSpPr>
          <p:nvPr/>
        </p:nvCxnSpPr>
        <p:spPr>
          <a:xfrm>
            <a:off x="7803692" y="1466910"/>
            <a:ext cx="0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2"/>
          </p:cNvCxnSpPr>
          <p:nvPr/>
        </p:nvCxnSpPr>
        <p:spPr>
          <a:xfrm>
            <a:off x="5822492" y="1466910"/>
            <a:ext cx="0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1" idx="2"/>
          </p:cNvCxnSpPr>
          <p:nvPr/>
        </p:nvCxnSpPr>
        <p:spPr>
          <a:xfrm flipH="1">
            <a:off x="3841292" y="1466910"/>
            <a:ext cx="16042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" idx="2"/>
          </p:cNvCxnSpPr>
          <p:nvPr/>
        </p:nvCxnSpPr>
        <p:spPr>
          <a:xfrm flipH="1">
            <a:off x="1860093" y="1447800"/>
            <a:ext cx="9710" cy="233832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>
            <a:off x="74226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54414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34602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>
            <a:off x="14790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2292" y="4129027"/>
            <a:ext cx="381000" cy="1028700"/>
            <a:chOff x="412292" y="4129027"/>
            <a:chExt cx="381000" cy="1028700"/>
          </a:xfrm>
        </p:grpSpPr>
        <p:cxnSp>
          <p:nvCxnSpPr>
            <p:cNvPr id="25" name="Straight Connector 24"/>
            <p:cNvCxnSpPr>
              <a:stCxn id="5" idx="1"/>
            </p:cNvCxnSpPr>
            <p:nvPr/>
          </p:nvCxnSpPr>
          <p:spPr>
            <a:xfrm flipH="1">
              <a:off x="412292" y="4129027"/>
              <a:ext cx="381000" cy="9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292" y="4138552"/>
              <a:ext cx="0" cy="101917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591134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7417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9934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0492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4776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772" y="106680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0914" y="1047690"/>
            <a:ext cx="43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8092" y="106680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2976" y="373844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8208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2226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91026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5044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03492" y="373844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2292" y="37385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1092" y="37385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515296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006506" y="1905000"/>
            <a:ext cx="8016386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6032929" y="2364283"/>
            <a:ext cx="2278210" cy="565484"/>
            <a:chOff x="3002826" y="5435203"/>
            <a:chExt cx="2714895" cy="724319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3975529" y="2366075"/>
            <a:ext cx="2278210" cy="565484"/>
            <a:chOff x="3002826" y="5435203"/>
            <a:chExt cx="2714895" cy="724319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 rot="5400000">
            <a:off x="2038444" y="2373865"/>
            <a:ext cx="2278210" cy="565484"/>
            <a:chOff x="3002826" y="5435203"/>
            <a:chExt cx="2714895" cy="724319"/>
          </a:xfrm>
        </p:grpSpPr>
        <p:cxnSp>
          <p:nvCxnSpPr>
            <p:cNvPr id="89" name="Straight Connector 8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 rot="5400000">
            <a:off x="13129" y="2373865"/>
            <a:ext cx="2278210" cy="565484"/>
            <a:chOff x="3002826" y="5435203"/>
            <a:chExt cx="2714895" cy="724319"/>
          </a:xfrm>
        </p:grpSpPr>
        <p:cxnSp>
          <p:nvCxnSpPr>
            <p:cNvPr id="99" name="Straight Connector 9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8634644" y="150489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M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718092" y="1905000"/>
            <a:ext cx="0" cy="2243017"/>
          </a:xfrm>
          <a:prstGeom prst="straightConnector1">
            <a:avLst/>
          </a:prstGeom>
          <a:ln w="2540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64266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580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006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73066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5666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04396" y="333369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67471" y="333369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16751" y="33336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5071" y="33336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82000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75734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18334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908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34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81617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48200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697480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800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106" grpId="0"/>
      <p:bldP spid="75" grpId="0"/>
      <p:bldP spid="76" grpId="0"/>
      <p:bldP spid="77" grpId="0"/>
      <p:bldP spid="78" grpId="0"/>
      <p:bldP spid="86" grpId="0"/>
      <p:bldP spid="87" grpId="0"/>
      <p:bldP spid="95" grpId="0"/>
      <p:bldP spid="96" grpId="0"/>
      <p:bldP spid="97" grpId="0"/>
      <p:bldP spid="105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Register Transfer </a:t>
            </a:r>
            <a:r>
              <a:rPr lang="en-US" sz="9600" dirty="0" smtClean="0"/>
              <a:t>Language</a:t>
            </a:r>
            <a:endParaRPr lang="en-US" sz="9600" dirty="0"/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dirty="0"/>
              <a:t>Data Representation &amp; RTL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9195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mode input M controls the </a:t>
            </a:r>
            <a:r>
              <a:rPr lang="en-US" dirty="0" smtClean="0"/>
              <a:t>operation.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>
                <a:solidFill>
                  <a:schemeClr val="tx2"/>
                </a:solidFill>
              </a:rPr>
              <a:t>M = </a:t>
            </a:r>
            <a:r>
              <a:rPr lang="en-US" i="1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 the circuit is an </a:t>
            </a:r>
            <a:r>
              <a:rPr lang="en-US" i="1" dirty="0" smtClean="0">
                <a:solidFill>
                  <a:schemeClr val="tx2"/>
                </a:solidFill>
              </a:rPr>
              <a:t>Adder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>
                <a:solidFill>
                  <a:schemeClr val="tx2"/>
                </a:solidFill>
              </a:rPr>
              <a:t>M = 1</a:t>
            </a:r>
            <a:r>
              <a:rPr lang="en-US" dirty="0"/>
              <a:t> the circuit becomes a </a:t>
            </a:r>
            <a:r>
              <a:rPr lang="en-US" i="1" dirty="0" err="1">
                <a:solidFill>
                  <a:schemeClr val="tx2"/>
                </a:solidFill>
              </a:rPr>
              <a:t>Subtractor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smtClean="0"/>
              <a:t>Each </a:t>
            </a:r>
            <a:r>
              <a:rPr lang="en-US" dirty="0"/>
              <a:t>exclusive-OR gate receives </a:t>
            </a:r>
            <a:r>
              <a:rPr lang="en-US" dirty="0" smtClean="0"/>
              <a:t>one input </a:t>
            </a:r>
            <a:r>
              <a:rPr lang="en-US" dirty="0"/>
              <a:t>M and </a:t>
            </a:r>
            <a:r>
              <a:rPr lang="en-US" dirty="0" smtClean="0"/>
              <a:t>other input from B.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</a:t>
            </a:r>
            <a:r>
              <a:rPr lang="en-US" i="1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, we have</a:t>
            </a:r>
          </a:p>
          <a:p>
            <a:pPr marL="3143250" lvl="1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C</a:t>
            </a:r>
            <a:r>
              <a:rPr lang="en-US" b="1" baseline="-25000" dirty="0" smtClean="0">
                <a:solidFill>
                  <a:schemeClr val="tx2"/>
                </a:solidFill>
              </a:rPr>
              <a:t>0</a:t>
            </a:r>
            <a:r>
              <a:rPr lang="en-US" b="1" dirty="0" smtClean="0">
                <a:solidFill>
                  <a:schemeClr val="tx2"/>
                </a:solidFill>
              </a:rPr>
              <a:t>=0 &amp; B </a:t>
            </a:r>
            <a:r>
              <a:rPr lang="en-US" b="1" dirty="0">
                <a:solidFill>
                  <a:schemeClr val="tx2"/>
                </a:solidFill>
              </a:rPr>
              <a:t>⊕ 0 = B</a:t>
            </a:r>
          </a:p>
          <a:p>
            <a:pPr lvl="1"/>
            <a:r>
              <a:rPr lang="en-US" dirty="0"/>
              <a:t>The full-adders receive the value of B, the input carry is 0, and the circuit performs </a:t>
            </a:r>
            <a:r>
              <a:rPr lang="en-US" i="1" dirty="0">
                <a:solidFill>
                  <a:schemeClr val="tx2"/>
                </a:solidFill>
              </a:rPr>
              <a:t>A plus 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</a:t>
            </a:r>
            <a:r>
              <a:rPr lang="en-US" i="1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, we have</a:t>
            </a:r>
          </a:p>
          <a:p>
            <a:pPr marL="3143250" lvl="1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C</a:t>
            </a:r>
            <a:r>
              <a:rPr lang="en-US" b="1" baseline="-25000" dirty="0" smtClean="0">
                <a:solidFill>
                  <a:schemeClr val="tx2"/>
                </a:solidFill>
              </a:rPr>
              <a:t>0</a:t>
            </a:r>
            <a:r>
              <a:rPr lang="en-US" b="1" dirty="0" smtClean="0">
                <a:solidFill>
                  <a:schemeClr val="tx2"/>
                </a:solidFill>
              </a:rPr>
              <a:t>=1 &amp; B </a:t>
            </a:r>
            <a:r>
              <a:rPr lang="en-US" b="1" dirty="0">
                <a:solidFill>
                  <a:schemeClr val="tx2"/>
                </a:solidFill>
              </a:rPr>
              <a:t>⊕ 1 = </a:t>
            </a:r>
            <a:r>
              <a:rPr lang="en-US" b="1" dirty="0" smtClean="0">
                <a:solidFill>
                  <a:schemeClr val="tx2"/>
                </a:solidFill>
              </a:rPr>
              <a:t>B’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 inputs are all complemented and </a:t>
            </a:r>
            <a:r>
              <a:rPr lang="en-US" dirty="0" smtClean="0"/>
              <a:t>1 is </a:t>
            </a:r>
            <a:r>
              <a:rPr lang="en-US" dirty="0"/>
              <a:t>added through the input carry. The circuit performs the operation </a:t>
            </a:r>
            <a:r>
              <a:rPr lang="en-US" i="1" dirty="0">
                <a:solidFill>
                  <a:schemeClr val="tx2"/>
                </a:solidFill>
              </a:rPr>
              <a:t>A plus the 2's complement of 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Incrementar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676400"/>
          </a:xfrm>
        </p:spPr>
        <p:txBody>
          <a:bodyPr/>
          <a:lstStyle/>
          <a:p>
            <a:pPr algn="just"/>
            <a:r>
              <a:rPr lang="en-US" dirty="0"/>
              <a:t>The increment </a:t>
            </a:r>
            <a:r>
              <a:rPr lang="en-US" dirty="0" smtClean="0"/>
              <a:t>microoperation </a:t>
            </a:r>
            <a:r>
              <a:rPr lang="en-US" dirty="0"/>
              <a:t>adds one to a number in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0656" y="3352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7484" y="3352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04312" y="3352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1140" y="3352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31140" y="4102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50656" y="48519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7484" y="4851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4312" y="4851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1140" y="4851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0656" y="26856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7484" y="2685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4312" y="2685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3828" y="4102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36256" y="48006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36256" y="33528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0" y="341658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0" y="27432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4915754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303193" y="2287261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784080" y="2311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217344" y="2311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Binary </a:t>
            </a:r>
            <a:r>
              <a:rPr lang="en-US" dirty="0" err="1" smtClean="0"/>
              <a:t>Incrementer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10400" y="2419290"/>
            <a:ext cx="1295400" cy="2000310"/>
            <a:chOff x="6858000" y="2114490"/>
            <a:chExt cx="1295400" cy="2000310"/>
          </a:xfrm>
        </p:grpSpPr>
        <p:sp>
          <p:nvSpPr>
            <p:cNvPr id="4" name="Rectangle 3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6800" y="2419290"/>
            <a:ext cx="1295400" cy="2000310"/>
            <a:chOff x="6858000" y="2114490"/>
            <a:chExt cx="1295400" cy="2000310"/>
          </a:xfrm>
        </p:grpSpPr>
        <p:sp>
          <p:nvSpPr>
            <p:cNvPr id="14" name="Rectangle 13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400" y="2419290"/>
            <a:ext cx="1295400" cy="2000310"/>
            <a:chOff x="6858000" y="2114490"/>
            <a:chExt cx="1295400" cy="2000310"/>
          </a:xfrm>
        </p:grpSpPr>
        <p:sp>
          <p:nvSpPr>
            <p:cNvPr id="21" name="Rectangle 20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2419290"/>
            <a:ext cx="1295400" cy="2000310"/>
            <a:chOff x="6858000" y="2114490"/>
            <a:chExt cx="1295400" cy="2000310"/>
          </a:xfrm>
        </p:grpSpPr>
        <p:sp>
          <p:nvSpPr>
            <p:cNvPr id="28" name="Rectangle 27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en-US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34" name="Straight Arrow Connector 33"/>
          <p:cNvCxnSpPr>
            <a:stCxn id="35" idx="2"/>
          </p:cNvCxnSpPr>
          <p:nvPr/>
        </p:nvCxnSpPr>
        <p:spPr>
          <a:xfrm>
            <a:off x="733124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1868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37" name="Straight Arrow Connector 36"/>
          <p:cNvCxnSpPr>
            <a:stCxn id="38" idx="2"/>
          </p:cNvCxnSpPr>
          <p:nvPr/>
        </p:nvCxnSpPr>
        <p:spPr>
          <a:xfrm>
            <a:off x="7974087" y="1771710"/>
            <a:ext cx="2915" cy="6475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94774" y="1371600"/>
            <a:ext cx="35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1</a:t>
            </a:r>
            <a:endParaRPr lang="en-US" baseline="-25000" dirty="0">
              <a:latin typeface="Cambria" panose="02040503050406030204" pitchFamily="18" charset="0"/>
            </a:endParaRPr>
          </a:p>
        </p:txBody>
      </p:sp>
      <p:cxnSp>
        <p:nvCxnSpPr>
          <p:cNvPr id="36" name="Straight Arrow Connector 35"/>
          <p:cNvCxnSpPr>
            <a:stCxn id="39" idx="2"/>
          </p:cNvCxnSpPr>
          <p:nvPr/>
        </p:nvCxnSpPr>
        <p:spPr>
          <a:xfrm>
            <a:off x="519764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508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/>
          <p:cNvCxnSpPr>
            <a:stCxn id="41" idx="2"/>
          </p:cNvCxnSpPr>
          <p:nvPr/>
        </p:nvCxnSpPr>
        <p:spPr>
          <a:xfrm>
            <a:off x="3108158" y="179082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139071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2" name="Straight Arrow Connector 41"/>
          <p:cNvCxnSpPr>
            <a:stCxn id="43" idx="2"/>
          </p:cNvCxnSpPr>
          <p:nvPr/>
        </p:nvCxnSpPr>
        <p:spPr>
          <a:xfrm>
            <a:off x="108284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028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2424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04484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867400" y="1981200"/>
            <a:ext cx="1524000" cy="2909888"/>
            <a:chOff x="5867400" y="1676400"/>
            <a:chExt cx="1524000" cy="290988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733800" y="1981200"/>
            <a:ext cx="1524000" cy="2909888"/>
            <a:chOff x="5867400" y="1676400"/>
            <a:chExt cx="1524000" cy="2909888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676400" y="1981200"/>
            <a:ext cx="1524000" cy="2909888"/>
            <a:chOff x="5867400" y="1676400"/>
            <a:chExt cx="1524000" cy="2909888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580674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3880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74934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8140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9194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2400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114424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6484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4026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0666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95600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186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04484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5817" y="1581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88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14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240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68066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7600" y="15859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77666" y="1581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1" grpId="0"/>
      <p:bldP spid="43" grpId="0"/>
      <p:bldP spid="45" grpId="0"/>
      <p:bldP spid="71" grpId="0"/>
      <p:bldP spid="73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</a:t>
            </a:r>
            <a:r>
              <a:rPr lang="en-US" dirty="0" err="1"/>
              <a:t>Incrementer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As shown in figure, one </a:t>
            </a:r>
            <a:r>
              <a:rPr lang="en-US" dirty="0"/>
              <a:t>of the inputs to the least significant half-adder (HA) is connected to logic-1 and the other input is connected to the least significant bit of the number to be incremented. </a:t>
            </a:r>
          </a:p>
          <a:p>
            <a:pPr lvl="0" algn="just"/>
            <a:r>
              <a:rPr lang="en-US" dirty="0"/>
              <a:t> The output carry from one half-adder is connected to one of the inputs of the next-higher-order half-adder. </a:t>
            </a:r>
          </a:p>
          <a:p>
            <a:pPr lvl="0" algn="just"/>
            <a:r>
              <a:rPr lang="en-US" dirty="0"/>
              <a:t>The circuit receives the four bits from A</a:t>
            </a:r>
            <a:r>
              <a:rPr lang="en-US" baseline="-25000" dirty="0"/>
              <a:t>0</a:t>
            </a:r>
            <a:r>
              <a:rPr lang="en-US" dirty="0"/>
              <a:t> through A</a:t>
            </a:r>
            <a:r>
              <a:rPr lang="en-US" baseline="-25000" dirty="0"/>
              <a:t>3</a:t>
            </a:r>
            <a:r>
              <a:rPr lang="en-US" dirty="0"/>
              <a:t>, adds one to it, and generates the incremented output in S</a:t>
            </a:r>
            <a:r>
              <a:rPr lang="en-US" baseline="-25000" dirty="0"/>
              <a:t>0 </a:t>
            </a:r>
            <a:r>
              <a:rPr lang="en-US" dirty="0"/>
              <a:t>through S</a:t>
            </a:r>
            <a:r>
              <a:rPr lang="en-US" baseline="-25000" dirty="0"/>
              <a:t>3</a:t>
            </a:r>
            <a:r>
              <a:rPr lang="en-US" dirty="0"/>
              <a:t>. </a:t>
            </a:r>
          </a:p>
          <a:p>
            <a:pPr lvl="0" algn="just"/>
            <a:r>
              <a:rPr lang="en-US" dirty="0"/>
              <a:t>The output carry C</a:t>
            </a:r>
            <a:r>
              <a:rPr lang="en-US" baseline="-25000" dirty="0"/>
              <a:t>4</a:t>
            </a:r>
            <a:r>
              <a:rPr lang="en-US" dirty="0"/>
              <a:t> will be 1 only after incrementing binary 1111. This also causes outputs</a:t>
            </a:r>
            <a:r>
              <a:rPr lang="en-US" b="1" dirty="0"/>
              <a:t>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through S</a:t>
            </a:r>
            <a:r>
              <a:rPr lang="en-US" baseline="-25000" dirty="0"/>
              <a:t>3</a:t>
            </a:r>
            <a:r>
              <a:rPr lang="en-US" dirty="0"/>
              <a:t> to go to 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The arithmetic micro operations can be implemented in one composite arithmetic circuit.</a:t>
                </a:r>
              </a:p>
              <a:p>
                <a:pPr lvl="0" algn="just"/>
                <a:r>
                  <a:rPr lang="en-US" dirty="0"/>
                  <a:t>The basic component of an arithmetic circuit is the parallel adder.</a:t>
                </a:r>
              </a:p>
              <a:p>
                <a:pPr lvl="0" algn="just"/>
                <a:r>
                  <a:rPr lang="en-US" dirty="0"/>
                  <a:t>By controlling the data inputs to the adder, it is possible to obtain different types of arithmetic operations.</a:t>
                </a:r>
              </a:p>
              <a:p>
                <a:pPr lvl="0" algn="just"/>
                <a:r>
                  <a:rPr lang="en-US" dirty="0"/>
                  <a:t>The output of binary adder is calculated from arithmetic sum.</a:t>
                </a: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𝑪𝒊𝒏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441226" y="849868"/>
            <a:ext cx="61868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Incremented content of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Arithmetic Circuit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87150" y="2667000"/>
            <a:ext cx="1632250" cy="978932"/>
            <a:chOff x="1187150" y="2667000"/>
            <a:chExt cx="1632250" cy="978932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0  1  2  3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</a:t>
              </a:r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4200" y="2667000"/>
            <a:ext cx="1632250" cy="978932"/>
            <a:chOff x="1187150" y="2667000"/>
            <a:chExt cx="1632250" cy="978932"/>
          </a:xfrm>
        </p:grpSpPr>
        <p:grpSp>
          <p:nvGrpSpPr>
            <p:cNvPr id="45" name="Group 4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0  1  2  3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</a:t>
              </a:r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73350" y="2667000"/>
            <a:ext cx="1632250" cy="978932"/>
            <a:chOff x="1187150" y="2667000"/>
            <a:chExt cx="1632250" cy="978932"/>
          </a:xfrm>
        </p:grpSpPr>
        <p:grpSp>
          <p:nvGrpSpPr>
            <p:cNvPr id="50" name="Group 49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0  1  2  3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</a:t>
              </a:r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4550" y="2667000"/>
            <a:ext cx="1632250" cy="978932"/>
            <a:chOff x="1187150" y="2667000"/>
            <a:chExt cx="1632250" cy="978932"/>
          </a:xfrm>
        </p:grpSpPr>
        <p:grpSp>
          <p:nvGrpSpPr>
            <p:cNvPr id="55" name="Group 5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0  1  2  3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</a:t>
              </a:r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1390590"/>
            <a:ext cx="1524000" cy="971610"/>
            <a:chOff x="609600" y="1390590"/>
            <a:chExt cx="1377649" cy="971610"/>
          </a:xfrm>
        </p:grpSpPr>
        <p:sp>
          <p:nvSpPr>
            <p:cNvPr id="6" name="Rectangle 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600" y="1390590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24000" y="14001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3442" y="194302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7842" y="195254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819400" y="1390590"/>
            <a:ext cx="1524000" cy="971610"/>
            <a:chOff x="609600" y="1390590"/>
            <a:chExt cx="1377649" cy="971610"/>
          </a:xfrm>
        </p:grpSpPr>
        <p:sp>
          <p:nvSpPr>
            <p:cNvPr id="86" name="Rectangle 8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00600" y="1390590"/>
            <a:ext cx="1524000" cy="971610"/>
            <a:chOff x="609600" y="1390590"/>
            <a:chExt cx="1377649" cy="971610"/>
          </a:xfrm>
        </p:grpSpPr>
        <p:sp>
          <p:nvSpPr>
            <p:cNvPr id="93" name="Rectangle 92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781800" y="1390590"/>
            <a:ext cx="1524000" cy="971610"/>
            <a:chOff x="609600" y="1390590"/>
            <a:chExt cx="1377649" cy="971610"/>
          </a:xfrm>
        </p:grpSpPr>
        <p:sp>
          <p:nvSpPr>
            <p:cNvPr id="100" name="Rectangle 99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0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  <a:endPara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2302192" y="1600200"/>
            <a:ext cx="50292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3434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3246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3058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763000" y="12954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43800" y="1133444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562600" y="11430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81400" y="1142999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524000" y="1142999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6800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322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134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946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69253" y="914400"/>
            <a:ext cx="62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9812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0386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0198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80010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195262" y="1600169"/>
            <a:ext cx="530620" cy="4038631"/>
            <a:chOff x="195262" y="1600169"/>
            <a:chExt cx="530620" cy="4038631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200836" y="1600169"/>
              <a:ext cx="525046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195262" y="1600170"/>
              <a:ext cx="5574" cy="40386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36978" y="3581400"/>
            <a:ext cx="6863934" cy="2402413"/>
            <a:chOff x="436978" y="3581400"/>
            <a:chExt cx="6863934" cy="2402413"/>
          </a:xfrm>
        </p:grpSpPr>
        <p:cxnSp>
          <p:nvCxnSpPr>
            <p:cNvPr id="125" name="Straight Connector 124"/>
            <p:cNvCxnSpPr>
              <a:stCxn id="221" idx="0"/>
            </p:cNvCxnSpPr>
            <p:nvPr/>
          </p:nvCxnSpPr>
          <p:spPr>
            <a:xfrm flipV="1">
              <a:off x="441718" y="3886201"/>
              <a:ext cx="9909" cy="20976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0088" y="3581400"/>
            <a:ext cx="6863934" cy="2057400"/>
            <a:chOff x="700088" y="3581400"/>
            <a:chExt cx="6863934" cy="2057400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714736" y="4191000"/>
              <a:ext cx="0" cy="1447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224" idx="0"/>
          </p:cNvCxnSpPr>
          <p:nvPr/>
        </p:nvCxnSpPr>
        <p:spPr>
          <a:xfrm flipV="1">
            <a:off x="986581" y="2362200"/>
            <a:ext cx="4019" cy="3619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031157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983782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979269" y="2343134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981200" y="3619485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16200000">
            <a:off x="1376619" y="4266931"/>
            <a:ext cx="1638315" cy="343422"/>
            <a:chOff x="379248" y="5807937"/>
            <a:chExt cx="3591634" cy="752875"/>
          </a:xfrm>
        </p:grpSpPr>
        <p:cxnSp>
          <p:nvCxnSpPr>
            <p:cNvPr id="144" name="Straight Connector 143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1981200" y="525780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914776" y="3609977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16200000">
            <a:off x="3310195" y="4257423"/>
            <a:ext cx="1638315" cy="343422"/>
            <a:chOff x="379248" y="5807937"/>
            <a:chExt cx="3591634" cy="752875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6" name="Straight Connector 165"/>
          <p:cNvCxnSpPr/>
          <p:nvPr/>
        </p:nvCxnSpPr>
        <p:spPr>
          <a:xfrm>
            <a:off x="3914776" y="5248292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5876400" y="3609975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 rot="16200000">
            <a:off x="5271819" y="4257421"/>
            <a:ext cx="1638315" cy="343422"/>
            <a:chOff x="379248" y="5807937"/>
            <a:chExt cx="3591634" cy="752875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3" name="Straight Connector 172"/>
          <p:cNvCxnSpPr/>
          <p:nvPr/>
        </p:nvCxnSpPr>
        <p:spPr>
          <a:xfrm>
            <a:off x="5876400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843312" y="3609975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 rot="16200000">
            <a:off x="7238731" y="4257421"/>
            <a:ext cx="1638315" cy="343422"/>
            <a:chOff x="379248" y="5807937"/>
            <a:chExt cx="3591634" cy="752875"/>
          </a:xfrm>
        </p:grpSpPr>
        <p:cxnSp>
          <p:nvCxnSpPr>
            <p:cNvPr id="176" name="Straight Connector 17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0" name="Straight Connector 179"/>
          <p:cNvCxnSpPr/>
          <p:nvPr/>
        </p:nvCxnSpPr>
        <p:spPr>
          <a:xfrm>
            <a:off x="7843312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6200000">
            <a:off x="8305543" y="4724139"/>
            <a:ext cx="1066799" cy="305321"/>
            <a:chOff x="-1031389" y="5807937"/>
            <a:chExt cx="3152689" cy="752875"/>
          </a:xfrm>
        </p:grpSpPr>
        <p:cxnSp>
          <p:nvCxnSpPr>
            <p:cNvPr id="182" name="Straight Connector 181"/>
            <p:cNvCxnSpPr/>
            <p:nvPr/>
          </p:nvCxnSpPr>
          <p:spPr>
            <a:xfrm rot="5400000" flipV="1">
              <a:off x="-118517" y="5274295"/>
              <a:ext cx="0" cy="18257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 flipV="1">
              <a:off x="1793204" y="5856537"/>
              <a:ext cx="0" cy="65619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624136" y="3581400"/>
            <a:ext cx="6214911" cy="762000"/>
            <a:chOff x="2624136" y="3581400"/>
            <a:chExt cx="6214911" cy="762000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624136" y="4343400"/>
              <a:ext cx="62149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2624136" y="3581400"/>
              <a:ext cx="0" cy="76200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572000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524624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8520112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/>
          <p:cNvCxnSpPr/>
          <p:nvPr/>
        </p:nvCxnSpPr>
        <p:spPr>
          <a:xfrm>
            <a:off x="2395689" y="4495800"/>
            <a:ext cx="5895976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395689" y="3581400"/>
            <a:ext cx="0" cy="914400"/>
          </a:xfrm>
          <a:prstGeom prst="line">
            <a:avLst/>
          </a:prstGeom>
          <a:ln w="254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343553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296177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8291665" y="3595688"/>
            <a:ext cx="0" cy="1371600"/>
          </a:xfrm>
          <a:prstGeom prst="line">
            <a:avLst/>
          </a:prstGeom>
          <a:ln w="25400"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305800" y="4953000"/>
            <a:ext cx="5332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-36064" y="563880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38778" y="598381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89795" y="56388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62000" y="598138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803075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800600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757039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674074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671599" y="567066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7628038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753299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664266" y="54267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803967" y="41365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663266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81000" y="5715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24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30404" y="3583672"/>
            <a:ext cx="6863934" cy="2402413"/>
            <a:chOff x="436978" y="3581400"/>
            <a:chExt cx="6863934" cy="2402413"/>
          </a:xfrm>
        </p:grpSpPr>
        <p:cxnSp>
          <p:nvCxnSpPr>
            <p:cNvPr id="243" name="Straight Connector 242"/>
            <p:cNvCxnSpPr/>
            <p:nvPr/>
          </p:nvCxnSpPr>
          <p:spPr>
            <a:xfrm flipV="1">
              <a:off x="441718" y="3886201"/>
              <a:ext cx="9909" cy="2097612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693514" y="3583672"/>
            <a:ext cx="6863934" cy="2057400"/>
            <a:chOff x="700088" y="3581400"/>
            <a:chExt cx="6863934" cy="2057400"/>
          </a:xfrm>
        </p:grpSpPr>
        <p:cxnSp>
          <p:nvCxnSpPr>
            <p:cNvPr id="250" name="Straight Connector 249"/>
            <p:cNvCxnSpPr/>
            <p:nvPr/>
          </p:nvCxnSpPr>
          <p:spPr>
            <a:xfrm flipV="1">
              <a:off x="714736" y="4191000"/>
              <a:ext cx="0" cy="14478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Straight Connector 255"/>
          <p:cNvCxnSpPr/>
          <p:nvPr/>
        </p:nvCxnSpPr>
        <p:spPr>
          <a:xfrm>
            <a:off x="2395842" y="4495800"/>
            <a:ext cx="5895976" cy="0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2395842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343706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6296330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8291818" y="3595688"/>
            <a:ext cx="0" cy="1371600"/>
          </a:xfrm>
          <a:prstGeom prst="line">
            <a:avLst/>
          </a:prstGeom>
          <a:ln w="25400">
            <a:solidFill>
              <a:srgbClr val="E40524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8305953" y="4953000"/>
            <a:ext cx="533247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962346" y="2318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997904" y="230863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002189" y="2322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8037747" y="23125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00980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114" grpId="0"/>
      <p:bldP spid="115" grpId="0"/>
      <p:bldP spid="116" grpId="0"/>
      <p:bldP spid="117" grpId="0"/>
      <p:bldP spid="118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9" grpId="0"/>
      <p:bldP spid="240" grpId="0"/>
      <p:bldP spid="241" grpId="0"/>
      <p:bldP spid="263" grpId="0"/>
      <p:bldP spid="264" grpId="0"/>
      <p:bldP spid="265" grpId="0"/>
      <p:bldP spid="266" grpId="0"/>
      <p:bldP spid="2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Arithmetic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Hardware implementation consists of:</a:t>
            </a:r>
          </a:p>
          <a:p>
            <a:pPr lvl="0"/>
            <a:r>
              <a:rPr lang="en-US" dirty="0"/>
              <a:t>4 full-adder circuits that constitute the 4-bit adder and four multiplexers for choosing different operations. </a:t>
            </a:r>
          </a:p>
          <a:p>
            <a:pPr lvl="0"/>
            <a:r>
              <a:rPr lang="en-US" dirty="0"/>
              <a:t>There are two 4-bit inputs A and </a:t>
            </a:r>
            <a:r>
              <a:rPr lang="en-US" dirty="0" smtClean="0"/>
              <a:t>B. </a:t>
            </a:r>
            <a:endParaRPr lang="en-US" dirty="0"/>
          </a:p>
          <a:p>
            <a:r>
              <a:rPr lang="en-US" dirty="0"/>
              <a:t>The four inputs from A go directly to the X inputs of the binary adder. Each of the four inputs from B is connected to the data inputs of the multiplexers. The multiplexer’s data inputs also receive the complement of B.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lvl="0"/>
            <a:r>
              <a:rPr lang="en-US" dirty="0"/>
              <a:t>The other two data inputs are connected to logic-0 and logic-1. </a:t>
            </a:r>
          </a:p>
          <a:p>
            <a:pPr lvl="1"/>
            <a:r>
              <a:rPr lang="en-US" dirty="0"/>
              <a:t>Logic-0 is a fixed voltage value (0 volts for TTL integrated circuits)</a:t>
            </a:r>
          </a:p>
          <a:p>
            <a:pPr lvl="1"/>
            <a:r>
              <a:rPr lang="en-US" dirty="0"/>
              <a:t>Logic-1 signal can be generated through an inverter whose input is 0. </a:t>
            </a:r>
          </a:p>
          <a:p>
            <a:pPr lvl="0"/>
            <a:r>
              <a:rPr lang="en-US" dirty="0"/>
              <a:t>The four multiplexers are controlled by two selection inputs,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input carry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goes to the carry input of the FA in the least significant position. The other carries are connected from one stage to the next.</a:t>
            </a:r>
          </a:p>
          <a:p>
            <a:r>
              <a:rPr lang="en-US" dirty="0"/>
              <a:t>4-bit output 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r>
              <a:rPr lang="en-US" dirty="0" smtClean="0"/>
              <a:t>…D</a:t>
            </a:r>
            <a:r>
              <a:rPr lang="en-US" baseline="-25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49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When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= </a:t>
                </a:r>
                <a:r>
                  <a:rPr lang="en-US" dirty="0" smtClean="0"/>
                  <a:t>00</a:t>
                </a:r>
                <a:endParaRPr lang="en-US" dirty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in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 0 then D = A + B</a:t>
                </a:r>
                <a:r>
                  <a:rPr lang="en-US" dirty="0"/>
                  <a:t>; </a:t>
                </a:r>
                <a:r>
                  <a:rPr lang="en-US" dirty="0" smtClean="0"/>
                  <a:t>Add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in</a:t>
                </a:r>
                <a:r>
                  <a:rPr lang="en-US" dirty="0" smtClean="0"/>
                  <a:t>=1</a:t>
                </a:r>
                <a:r>
                  <a:rPr lang="en-US" dirty="0"/>
                  <a:t> then </a:t>
                </a:r>
                <a:r>
                  <a:rPr lang="en-US" dirty="0" smtClean="0"/>
                  <a:t>D = A + B + 1; Add </a:t>
                </a:r>
                <a:r>
                  <a:rPr lang="en-US" dirty="0"/>
                  <a:t>with carry</a:t>
                </a:r>
              </a:p>
              <a:p>
                <a:pPr lvl="0"/>
                <a:r>
                  <a:rPr lang="en-US" dirty="0"/>
                  <a:t>When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= </a:t>
                </a:r>
                <a:r>
                  <a:rPr lang="en-US" dirty="0" smtClean="0"/>
                  <a:t>01</a:t>
                </a:r>
                <a:endParaRPr lang="en-US" dirty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in</a:t>
                </a:r>
                <a:r>
                  <a:rPr lang="en-US" dirty="0" smtClean="0"/>
                  <a:t>=0 then D = 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; Subtract with </a:t>
                </a:r>
                <a:r>
                  <a:rPr lang="en-US" dirty="0" smtClean="0"/>
                  <a:t>borrow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in</a:t>
                </a:r>
                <a:r>
                  <a:rPr lang="en-US" dirty="0" smtClean="0"/>
                  <a:t>=1 then D = A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 + 1; A+2’s </a:t>
                </a:r>
                <a:r>
                  <a:rPr lang="en-US" dirty="0"/>
                  <a:t>compliment of B i.e. </a:t>
                </a:r>
                <a:r>
                  <a:rPr lang="en-US" dirty="0" smtClean="0"/>
                  <a:t>A - B</a:t>
                </a:r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2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= 10 </a:t>
            </a:r>
          </a:p>
          <a:p>
            <a:pPr lvl="1"/>
            <a:r>
              <a:rPr lang="en-US" dirty="0"/>
              <a:t>Input B is neglected and all 0’s are inserted to Y inputs</a:t>
            </a:r>
          </a:p>
          <a:p>
            <a:pPr marL="736600" lvl="1" indent="0" algn="l">
              <a:buNone/>
            </a:pPr>
            <a:r>
              <a:rPr lang="en-US" dirty="0" smtClean="0"/>
              <a:t>D = A  + 0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endParaRPr lang="en-US" baseline="-25000" dirty="0"/>
          </a:p>
          <a:p>
            <a:pPr lvl="2"/>
            <a:r>
              <a:rPr lang="en-US" dirty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r>
              <a:rPr lang="en-US" dirty="0" smtClean="0"/>
              <a:t>=0 </a:t>
            </a:r>
            <a:r>
              <a:rPr lang="en-US" dirty="0"/>
              <a:t>then </a:t>
            </a:r>
            <a:r>
              <a:rPr lang="en-US" dirty="0" smtClean="0"/>
              <a:t>D = A; </a:t>
            </a:r>
            <a:r>
              <a:rPr lang="en-US" dirty="0"/>
              <a:t>Transfer A</a:t>
            </a:r>
          </a:p>
          <a:p>
            <a:pPr lvl="2"/>
            <a:r>
              <a:rPr lang="en-US" dirty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r>
              <a:rPr lang="en-US" dirty="0" smtClean="0"/>
              <a:t>=1 </a:t>
            </a:r>
            <a:r>
              <a:rPr lang="en-US" dirty="0"/>
              <a:t>then </a:t>
            </a:r>
            <a:r>
              <a:rPr lang="en-US" dirty="0" smtClean="0"/>
              <a:t>D = A + 1; </a:t>
            </a:r>
            <a:r>
              <a:rPr lang="en-US" dirty="0"/>
              <a:t>Increment A</a:t>
            </a:r>
            <a:endParaRPr lang="en-US" dirty="0" smtClean="0"/>
          </a:p>
          <a:p>
            <a:pPr lvl="0"/>
            <a:r>
              <a:rPr lang="en-US" dirty="0" smtClean="0"/>
              <a:t>When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/>
              <a:t>= </a:t>
            </a:r>
            <a:r>
              <a:rPr lang="en-US" dirty="0" smtClean="0"/>
              <a:t>11</a:t>
            </a:r>
            <a:endParaRPr lang="en-US" dirty="0"/>
          </a:p>
          <a:p>
            <a:pPr lvl="1"/>
            <a:r>
              <a:rPr lang="en-US" dirty="0"/>
              <a:t>Input B is neglected and all </a:t>
            </a:r>
            <a:r>
              <a:rPr lang="en-US" dirty="0" smtClean="0"/>
              <a:t>1’s </a:t>
            </a:r>
            <a:r>
              <a:rPr lang="en-US" dirty="0"/>
              <a:t>are inserted to Y inputs</a:t>
            </a:r>
            <a:endParaRPr lang="en-US" dirty="0" smtClean="0"/>
          </a:p>
          <a:p>
            <a:pPr marL="736600" lvl="1" indent="0">
              <a:buNone/>
            </a:pPr>
            <a:r>
              <a:rPr lang="en-US" dirty="0" smtClean="0"/>
              <a:t>D=A – 1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endParaRPr lang="en-US" baseline="-25000" dirty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r>
              <a:rPr lang="en-US" dirty="0" smtClean="0"/>
              <a:t>=0 then D = A – 1; 2’s </a:t>
            </a:r>
            <a:r>
              <a:rPr lang="en-US" dirty="0"/>
              <a:t>compliment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r>
              <a:rPr lang="en-US" dirty="0" smtClean="0"/>
              <a:t>=1 then D = A; </a:t>
            </a:r>
            <a:r>
              <a:rPr lang="en-US" dirty="0"/>
              <a:t>Transfer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19400"/>
          </a:xfrm>
        </p:spPr>
        <p:txBody>
          <a:bodyPr/>
          <a:lstStyle/>
          <a:p>
            <a:r>
              <a:rPr lang="en-US" dirty="0" smtClean="0"/>
              <a:t>Computer Registers are designated by capital letters.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i="1" dirty="0" smtClean="0"/>
              <a:t>MAR – </a:t>
            </a:r>
            <a:r>
              <a:rPr lang="en-US" dirty="0" smtClean="0"/>
              <a:t>Memory Address Register</a:t>
            </a:r>
          </a:p>
          <a:p>
            <a:pPr lvl="1"/>
            <a:r>
              <a:rPr lang="en-US" i="1" dirty="0" smtClean="0"/>
              <a:t>PC – </a:t>
            </a:r>
            <a:r>
              <a:rPr lang="en-US" dirty="0" smtClean="0"/>
              <a:t>Program Counter</a:t>
            </a:r>
          </a:p>
          <a:p>
            <a:pPr lvl="1"/>
            <a:r>
              <a:rPr lang="en-US" i="1" dirty="0" smtClean="0"/>
              <a:t>IR – </a:t>
            </a:r>
            <a:r>
              <a:rPr lang="en-US" dirty="0" smtClean="0"/>
              <a:t>Instruction Register</a:t>
            </a:r>
          </a:p>
          <a:p>
            <a:pPr lvl="1"/>
            <a:r>
              <a:rPr lang="en-US" i="1" dirty="0" smtClean="0"/>
              <a:t>R1 – </a:t>
            </a:r>
            <a:r>
              <a:rPr lang="en-US" dirty="0" smtClean="0"/>
              <a:t>Processor Register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491096"/>
                  </p:ext>
                </p:extLst>
              </p:nvPr>
            </p:nvGraphicFramePr>
            <p:xfrm>
              <a:off x="304800" y="40386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491096"/>
                  </p:ext>
                </p:extLst>
              </p:nvPr>
            </p:nvGraphicFramePr>
            <p:xfrm>
              <a:off x="304800" y="40386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0" t="-1042" r="-48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05260"/>
              </p:ext>
            </p:extLst>
          </p:nvPr>
        </p:nvGraphicFramePr>
        <p:xfrm>
          <a:off x="4571996" y="4038600"/>
          <a:ext cx="438150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304985"/>
                  </p:ext>
                </p:extLst>
              </p:nvPr>
            </p:nvGraphicFramePr>
            <p:xfrm>
              <a:off x="304800" y="53340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304985"/>
                  </p:ext>
                </p:extLst>
              </p:nvPr>
            </p:nvGraphicFramePr>
            <p:xfrm>
              <a:off x="304800" y="53340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20" t="-2105" r="-480" b="-31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38862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49214"/>
              </p:ext>
            </p:extLst>
          </p:nvPr>
        </p:nvGraphicFramePr>
        <p:xfrm>
          <a:off x="4567233" y="5334000"/>
          <a:ext cx="438150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2"/>
                <a:gridCol w="2190752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PC (H)</a:t>
                      </a:r>
                      <a:endParaRPr lang="en-US" sz="2400" b="0" i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PC (L)</a:t>
                      </a:r>
                      <a:endParaRPr lang="en-US" sz="2400" b="0" i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689914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27762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1538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2464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38696" y="4629090"/>
            <a:ext cx="122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Register 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72683" y="4629090"/>
            <a:ext cx="2580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Showing individual bits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7651" y="5913120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Numbering of bits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15868" y="5925562"/>
            <a:ext cx="249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Divided into two parts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609600"/>
          </a:xfrm>
        </p:spPr>
        <p:txBody>
          <a:bodyPr/>
          <a:lstStyle/>
          <a:p>
            <a:r>
              <a:rPr lang="en-US" dirty="0" smtClean="0"/>
              <a:t>Arithmetic Circuit Function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40026"/>
              </p:ext>
            </p:extLst>
          </p:nvPr>
        </p:nvGraphicFramePr>
        <p:xfrm>
          <a:off x="190500" y="1524000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1"/>
                <a:gridCol w="762001"/>
                <a:gridCol w="685801"/>
                <a:gridCol w="2438401"/>
                <a:gridCol w="33909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/>
                        <a:t>C</a:t>
                      </a:r>
                      <a:r>
                        <a:rPr lang="en-US" sz="2400" baseline="-25000" dirty="0" err="1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D=</a:t>
                      </a:r>
                      <a:r>
                        <a:rPr lang="en-US" sz="2400" i="1" dirty="0" err="1" smtClean="0"/>
                        <a:t>A+Y+C</a:t>
                      </a:r>
                      <a:r>
                        <a:rPr lang="en-US" sz="2400" i="1" baseline="-25000" dirty="0" err="1" smtClean="0"/>
                        <a:t>in</a:t>
                      </a:r>
                      <a:endParaRPr lang="en-US" sz="2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Microoperation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30263"/>
              </p:ext>
            </p:extLst>
          </p:nvPr>
        </p:nvGraphicFramePr>
        <p:xfrm>
          <a:off x="190500" y="19812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B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 + B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Add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5124"/>
              </p:ext>
            </p:extLst>
          </p:nvPr>
        </p:nvGraphicFramePr>
        <p:xfrm>
          <a:off x="190493" y="24384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B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 + B + 1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Add with carry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25090"/>
              </p:ext>
            </p:extLst>
          </p:nvPr>
        </p:nvGraphicFramePr>
        <p:xfrm>
          <a:off x="190493" y="28933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B’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 + B’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Subtract with borrow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8285"/>
              </p:ext>
            </p:extLst>
          </p:nvPr>
        </p:nvGraphicFramePr>
        <p:xfrm>
          <a:off x="190493" y="334825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/>
                        <a:t>B’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 + B’ + 1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Subtract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26491"/>
              </p:ext>
            </p:extLst>
          </p:nvPr>
        </p:nvGraphicFramePr>
        <p:xfrm>
          <a:off x="190493" y="38009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/>
                        <a:t>0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Transfer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1946"/>
              </p:ext>
            </p:extLst>
          </p:nvPr>
        </p:nvGraphicFramePr>
        <p:xfrm>
          <a:off x="190493" y="425127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/>
                        <a:t>0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 + </a:t>
                      </a:r>
                      <a:r>
                        <a:rPr lang="en-US" sz="2400" b="0" i="0" baseline="0" dirty="0" smtClean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Increment A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5555"/>
              </p:ext>
            </p:extLst>
          </p:nvPr>
        </p:nvGraphicFramePr>
        <p:xfrm>
          <a:off x="190493" y="47039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 – </a:t>
                      </a:r>
                      <a:r>
                        <a:rPr lang="en-US" sz="2400" b="0" i="0" baseline="0" dirty="0" smtClean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Decrement A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84145"/>
              </p:ext>
            </p:extLst>
          </p:nvPr>
        </p:nvGraphicFramePr>
        <p:xfrm>
          <a:off x="190493" y="51611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/>
                <a:gridCol w="762000"/>
                <a:gridCol w="762000"/>
                <a:gridCol w="685800"/>
                <a:gridCol w="24384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D</a:t>
                      </a:r>
                      <a:r>
                        <a:rPr lang="en-US" sz="2400" b="0" i="1" baseline="0" dirty="0" smtClean="0"/>
                        <a:t> = A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Transfer A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8400"/>
          </a:xfrm>
        </p:spPr>
        <p:txBody>
          <a:bodyPr/>
          <a:lstStyle/>
          <a:p>
            <a:pPr algn="just"/>
            <a:r>
              <a:rPr lang="en-US" dirty="0"/>
              <a:t>Logic micro operations specify binary operations for strings of bits stored in registers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These operations consider </a:t>
            </a:r>
            <a:r>
              <a:rPr lang="en-US" dirty="0"/>
              <a:t>each bit of the register separately and treat them as binary variables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0656" y="42406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7484" y="42406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04312" y="42406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31140" y="42406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050656" y="49902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7484" y="49902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104312" y="49902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31140" y="49902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50656" y="57398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7484" y="57398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4312" y="57398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1140" y="57398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76600" y="4990240"/>
                <a:ext cx="526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90240"/>
                <a:ext cx="52682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3136256" y="5688456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0" y="4304442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0" y="5054027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400" y="5803610"/>
            <a:ext cx="20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R1 after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29000" y="3313910"/>
                <a:ext cx="23639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1⨁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13910"/>
                <a:ext cx="236391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4" grpId="0"/>
      <p:bldP spid="25" grpId="0"/>
      <p:bldP spid="27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 Logic </a:t>
            </a:r>
            <a:r>
              <a:rPr lang="en-US" dirty="0" err="1"/>
              <a:t>Microoperations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66219"/>
              </p:ext>
            </p:extLst>
          </p:nvPr>
        </p:nvGraphicFramePr>
        <p:xfrm>
          <a:off x="190500" y="10668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/>
                <a:gridCol w="3067050"/>
                <a:gridCol w="3067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 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Microoperation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393209"/>
                  </p:ext>
                </p:extLst>
              </p:nvPr>
            </p:nvGraphicFramePr>
            <p:xfrm>
              <a:off x="190500" y="1524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Clear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393209"/>
                  </p:ext>
                </p:extLst>
              </p:nvPr>
            </p:nvGraphicFramePr>
            <p:xfrm>
              <a:off x="190500" y="1524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Clear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592125"/>
                  </p:ext>
                </p:extLst>
              </p:nvPr>
            </p:nvGraphicFramePr>
            <p:xfrm>
              <a:off x="190500" y="1981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AND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592125"/>
                  </p:ext>
                </p:extLst>
              </p:nvPr>
            </p:nvGraphicFramePr>
            <p:xfrm>
              <a:off x="190500" y="1981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AND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177577"/>
                  </p:ext>
                </p:extLst>
              </p:nvPr>
            </p:nvGraphicFramePr>
            <p:xfrm>
              <a:off x="190500" y="24384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177577"/>
                  </p:ext>
                </p:extLst>
              </p:nvPr>
            </p:nvGraphicFramePr>
            <p:xfrm>
              <a:off x="190500" y="24384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667" r="-23465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5317" t="-2667" r="-10019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16654"/>
                  </p:ext>
                </p:extLst>
              </p:nvPr>
            </p:nvGraphicFramePr>
            <p:xfrm>
              <a:off x="190500" y="28956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Transfer A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16654"/>
                  </p:ext>
                </p:extLst>
              </p:nvPr>
            </p:nvGraphicFramePr>
            <p:xfrm>
              <a:off x="190500" y="28956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Transfer A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045434"/>
                  </p:ext>
                </p:extLst>
              </p:nvPr>
            </p:nvGraphicFramePr>
            <p:xfrm>
              <a:off x="190500" y="33528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045434"/>
                  </p:ext>
                </p:extLst>
              </p:nvPr>
            </p:nvGraphicFramePr>
            <p:xfrm>
              <a:off x="190500" y="33528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t="-2632" r="-234651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85317" t="-2632" r="-100198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647568"/>
                  </p:ext>
                </p:extLst>
              </p:nvPr>
            </p:nvGraphicFramePr>
            <p:xfrm>
              <a:off x="190500" y="3810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Transfer</a:t>
                          </a:r>
                          <a:r>
                            <a:rPr lang="en-US" sz="2400" b="0" baseline="0" dirty="0" smtClean="0"/>
                            <a:t> B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647568"/>
                  </p:ext>
                </p:extLst>
              </p:nvPr>
            </p:nvGraphicFramePr>
            <p:xfrm>
              <a:off x="190500" y="3810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Transfer</a:t>
                          </a:r>
                          <a:r>
                            <a:rPr lang="en-US" sz="2400" b="0" baseline="0" dirty="0" smtClean="0"/>
                            <a:t> B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965386"/>
                  </p:ext>
                </p:extLst>
              </p:nvPr>
            </p:nvGraphicFramePr>
            <p:xfrm>
              <a:off x="190500" y="4267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Exclusive-OR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965386"/>
                  </p:ext>
                </p:extLst>
              </p:nvPr>
            </p:nvGraphicFramePr>
            <p:xfrm>
              <a:off x="190500" y="4267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Exclusive-OR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044003"/>
                  </p:ext>
                </p:extLst>
              </p:nvPr>
            </p:nvGraphicFramePr>
            <p:xfrm>
              <a:off x="190500" y="4723638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044003"/>
                  </p:ext>
                </p:extLst>
              </p:nvPr>
            </p:nvGraphicFramePr>
            <p:xfrm>
              <a:off x="190500" y="4723638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t="-9211" r="-23465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85317" t="-9211" r="-10019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42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Logic </a:t>
            </a:r>
            <a:r>
              <a:rPr lang="en-US" dirty="0" err="1"/>
              <a:t>Microoperations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1427"/>
              </p:ext>
            </p:extLst>
          </p:nvPr>
        </p:nvGraphicFramePr>
        <p:xfrm>
          <a:off x="190500" y="10668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/>
                <a:gridCol w="3067050"/>
                <a:gridCol w="3067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 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Microoperation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322454"/>
                  </p:ext>
                </p:extLst>
              </p:nvPr>
            </p:nvGraphicFramePr>
            <p:xfrm>
              <a:off x="190500" y="15240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NOR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322454"/>
                  </p:ext>
                </p:extLst>
              </p:nvPr>
            </p:nvGraphicFramePr>
            <p:xfrm>
              <a:off x="190500" y="15240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5317" t="-10526" r="-100198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NOR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440274"/>
                  </p:ext>
                </p:extLst>
              </p:nvPr>
            </p:nvGraphicFramePr>
            <p:xfrm>
              <a:off x="190500" y="1981200"/>
              <a:ext cx="8763000" cy="4674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Exclusive</a:t>
                          </a:r>
                          <a:r>
                            <a:rPr lang="en-US" sz="2400" b="0" baseline="0" dirty="0" smtClean="0"/>
                            <a:t>-</a:t>
                          </a:r>
                          <a:r>
                            <a:rPr lang="en-US" sz="2400" b="0" dirty="0" smtClean="0"/>
                            <a:t>NOR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440274"/>
                  </p:ext>
                </p:extLst>
              </p:nvPr>
            </p:nvGraphicFramePr>
            <p:xfrm>
              <a:off x="190500" y="1981200"/>
              <a:ext cx="8763000" cy="4674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6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390" r="-234651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5317" t="-10390" r="-100198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Exclusive</a:t>
                          </a:r>
                          <a:r>
                            <a:rPr lang="en-US" sz="2400" b="0" baseline="0" dirty="0" smtClean="0"/>
                            <a:t>-</a:t>
                          </a:r>
                          <a:r>
                            <a:rPr lang="en-US" sz="2400" b="0" dirty="0" smtClean="0"/>
                            <a:t>NOR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508340"/>
                  </p:ext>
                </p:extLst>
              </p:nvPr>
            </p:nvGraphicFramePr>
            <p:xfrm>
              <a:off x="185737" y="24486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Complement B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508340"/>
                  </p:ext>
                </p:extLst>
              </p:nvPr>
            </p:nvGraphicFramePr>
            <p:xfrm>
              <a:off x="185737" y="24486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9211" r="-2348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5317" t="-9211" r="-10039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Complement B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410726"/>
                  </p:ext>
                </p:extLst>
              </p:nvPr>
            </p:nvGraphicFramePr>
            <p:xfrm>
              <a:off x="185737" y="29058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410726"/>
                  </p:ext>
                </p:extLst>
              </p:nvPr>
            </p:nvGraphicFramePr>
            <p:xfrm>
              <a:off x="185737" y="29058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316" r="-234884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5317" t="-1316" r="-100397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63061"/>
                  </p:ext>
                </p:extLst>
              </p:nvPr>
            </p:nvGraphicFramePr>
            <p:xfrm>
              <a:off x="180974" y="33630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Complement A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63061"/>
                  </p:ext>
                </p:extLst>
              </p:nvPr>
            </p:nvGraphicFramePr>
            <p:xfrm>
              <a:off x="180974" y="33630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t="-9211" r="-2348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85149" t="-9211" r="-1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Complement A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748064"/>
                  </p:ext>
                </p:extLst>
              </p:nvPr>
            </p:nvGraphicFramePr>
            <p:xfrm>
              <a:off x="190500" y="38202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748064"/>
                  </p:ext>
                </p:extLst>
              </p:nvPr>
            </p:nvGraphicFramePr>
            <p:xfrm>
              <a:off x="190500" y="38202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t="-1316" r="-234651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85317" t="-1316" r="-100198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626043"/>
                  </p:ext>
                </p:extLst>
              </p:nvPr>
            </p:nvGraphicFramePr>
            <p:xfrm>
              <a:off x="190500" y="4272724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NAND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626043"/>
                  </p:ext>
                </p:extLst>
              </p:nvPr>
            </p:nvGraphicFramePr>
            <p:xfrm>
              <a:off x="190500" y="4272724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t="-9091" r="-234651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5317" t="-9091" r="-10019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NAND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833662"/>
                  </p:ext>
                </p:extLst>
              </p:nvPr>
            </p:nvGraphicFramePr>
            <p:xfrm>
              <a:off x="180974" y="4724399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Set to all 1’s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833662"/>
                  </p:ext>
                </p:extLst>
              </p:nvPr>
            </p:nvGraphicFramePr>
            <p:xfrm>
              <a:off x="180974" y="4724399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t="-9211" r="-2348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85149" t="-9211" r="-1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Set to all 1’s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02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Implementation of Logic Circuit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06944" y="1143000"/>
            <a:ext cx="2099187" cy="4358519"/>
            <a:chOff x="372035" y="1452283"/>
            <a:chExt cx="1532965" cy="1608224"/>
          </a:xfrm>
        </p:grpSpPr>
        <p:sp>
          <p:nvSpPr>
            <p:cNvPr id="5" name="Rectangle 4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4 x 1</a:t>
              </a:r>
            </a:p>
            <a:p>
              <a:pPr algn="ctr"/>
              <a:r>
                <a:rPr lang="en-US" sz="2800" dirty="0" smtClean="0"/>
                <a:t>MUX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35" y="1902148"/>
              <a:ext cx="370314" cy="115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0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   1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132" y="2221245"/>
            <a:ext cx="2456200" cy="598155"/>
            <a:chOff x="2854915" y="1715660"/>
            <a:chExt cx="3268799" cy="7411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54915" y="2266407"/>
              <a:ext cx="160308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4915" y="1903059"/>
              <a:ext cx="160308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46318" y="2086966"/>
              <a:ext cx="777396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3448" y="4650155"/>
            <a:ext cx="1850394" cy="607645"/>
            <a:chOff x="38934" y="5807937"/>
            <a:chExt cx="2462571" cy="7528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8934" y="6187167"/>
              <a:ext cx="71944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63382" y="6184637"/>
              <a:ext cx="93812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1159" y="3073582"/>
            <a:ext cx="2235785" cy="584018"/>
            <a:chOff x="2802585" y="3048834"/>
            <a:chExt cx="2975464" cy="72360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2585" y="3596937"/>
              <a:ext cx="1306656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19564" y="3223613"/>
              <a:ext cx="771119" cy="9978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10436" y="3413846"/>
              <a:ext cx="76761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81366" y="3911203"/>
            <a:ext cx="2225579" cy="584597"/>
            <a:chOff x="2763914" y="5435203"/>
            <a:chExt cx="2961881" cy="72431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763914" y="5984026"/>
              <a:ext cx="132631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66488" y="5620676"/>
              <a:ext cx="823740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10436" y="5800933"/>
              <a:ext cx="71535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1163864" y="2376488"/>
            <a:ext cx="1" cy="2591257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81365" y="2665753"/>
            <a:ext cx="0" cy="168840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85759" y="1376269"/>
            <a:ext cx="120457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7992" y="1727922"/>
            <a:ext cx="120457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358" y="213170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58" y="2477458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92112" y="115792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97286" y="152419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106131" y="3240030"/>
            <a:ext cx="6096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15768" y="3062943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50234"/>
                  </p:ext>
                </p:extLst>
              </p:nvPr>
            </p:nvGraphicFramePr>
            <p:xfrm>
              <a:off x="5357118" y="3810000"/>
              <a:ext cx="37719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007"/>
                    <a:gridCol w="569343"/>
                    <a:gridCol w="1281022"/>
                    <a:gridCol w="149452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∧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⨁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Complement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50234"/>
                  </p:ext>
                </p:extLst>
              </p:nvPr>
            </p:nvGraphicFramePr>
            <p:xfrm>
              <a:off x="5357118" y="3810000"/>
              <a:ext cx="37719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007"/>
                    <a:gridCol w="569343"/>
                    <a:gridCol w="1281022"/>
                    <a:gridCol w="149452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108197" r="-11904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208197" r="-11904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308197" r="-11904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408197" r="-11904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Complement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32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Implementation of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Hardware implementation consists of four gates and a multiplexer. </a:t>
            </a:r>
          </a:p>
          <a:p>
            <a:pPr lvl="0" algn="just"/>
            <a:r>
              <a:rPr lang="en-US" dirty="0"/>
              <a:t>Each of the four logic operations is generated through a gate that performs the required logic.</a:t>
            </a:r>
          </a:p>
          <a:p>
            <a:pPr lvl="0" algn="just"/>
            <a:r>
              <a:rPr lang="en-US" dirty="0"/>
              <a:t>The outputs of the gates are applied to the data inputs of the multiplexer.</a:t>
            </a:r>
          </a:p>
          <a:p>
            <a:pPr lvl="0" algn="just"/>
            <a:r>
              <a:rPr lang="en-US" dirty="0"/>
              <a:t> The two selection inputs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 choose one of the data inputs of the multiplexer and direct its value to the output. </a:t>
            </a:r>
          </a:p>
        </p:txBody>
      </p:sp>
    </p:spTree>
    <p:extLst>
      <p:ext uri="{BB962C8B-B14F-4D97-AF65-F5344CB8AC3E}">
        <p14:creationId xmlns:p14="http://schemas.microsoft.com/office/powerpoint/2010/main" val="16229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286001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Selective Set Operation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selective-set</a:t>
            </a:r>
            <a:r>
              <a:rPr lang="en-US" dirty="0"/>
              <a:t> operation sets to 1 the bits in register A where there are corresponding 1's in register </a:t>
            </a:r>
            <a:r>
              <a:rPr lang="en-US" dirty="0" smtClean="0"/>
              <a:t>B.</a:t>
            </a:r>
          </a:p>
          <a:p>
            <a:r>
              <a:rPr lang="en-US" dirty="0" smtClean="0"/>
              <a:t>It </a:t>
            </a:r>
            <a:r>
              <a:rPr lang="en-US" dirty="0"/>
              <a:t>does not affect bit positions that have 0's in B</a:t>
            </a:r>
            <a:r>
              <a:rPr lang="en-US" dirty="0" smtClean="0"/>
              <a:t>.</a:t>
            </a:r>
          </a:p>
          <a:p>
            <a:r>
              <a:rPr lang="en-US" dirty="0"/>
              <a:t>The OR microoperation can be used to selectively set bits of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1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1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 smtClean="0">
                <a:solidFill>
                  <a:schemeClr val="tx2"/>
                </a:solidFill>
              </a:rPr>
              <a:t>Selective Complement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selective-complement</a:t>
            </a:r>
            <a:r>
              <a:rPr lang="en-US" dirty="0"/>
              <a:t> operation complements bits in A where there are corresponding 1's in B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 not affect bit positions that have </a:t>
            </a:r>
            <a:r>
              <a:rPr lang="en-US" dirty="0" smtClean="0"/>
              <a:t>0's </a:t>
            </a:r>
            <a:r>
              <a:rPr lang="en-US" dirty="0"/>
              <a:t>in B.</a:t>
            </a:r>
            <a:endParaRPr lang="en-US" dirty="0" smtClean="0"/>
          </a:p>
          <a:p>
            <a:pPr algn="just"/>
            <a:r>
              <a:rPr lang="en-US" dirty="0"/>
              <a:t>The </a:t>
            </a:r>
            <a:r>
              <a:rPr lang="en-US" dirty="0" smtClean="0"/>
              <a:t>exclusive - OR </a:t>
            </a:r>
            <a:r>
              <a:rPr lang="en-US" dirty="0"/>
              <a:t>microoperation can be used to selectively set bits of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1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8" grpId="0" uiExpand="1"/>
      <p:bldP spid="21" grpId="0" uiExpand="1"/>
      <p:bldP spid="23" grpId="0" uiExpan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 smtClean="0">
                <a:solidFill>
                  <a:schemeClr val="tx2"/>
                </a:solidFill>
              </a:rPr>
              <a:t>Selective Clear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selective-clear</a:t>
            </a:r>
            <a:r>
              <a:rPr lang="en-US" dirty="0"/>
              <a:t> operation clears to 0 the bits in A only where there are corresponding 1's in B.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 not affect bit positions that have </a:t>
            </a:r>
            <a:r>
              <a:rPr lang="en-US" dirty="0" smtClean="0"/>
              <a:t>0's </a:t>
            </a:r>
            <a:r>
              <a:rPr lang="en-US" dirty="0"/>
              <a:t>in B.</a:t>
            </a:r>
            <a:endParaRPr lang="en-US" dirty="0" smtClean="0"/>
          </a:p>
          <a:p>
            <a:pPr lvl="0" algn="just"/>
            <a:r>
              <a:rPr lang="en-US" dirty="0"/>
              <a:t>The corresponding logic microoperation is A ← A </a:t>
            </a:r>
            <a:r>
              <a:rPr lang="en-US" cap="small" dirty="0" smtClean="0"/>
              <a:t>∧</a:t>
            </a:r>
            <a:r>
              <a:rPr lang="en-US" i="1" cap="small" dirty="0"/>
              <a:t> </a:t>
            </a:r>
            <a:r>
              <a:rPr lang="en-US" dirty="0" smtClean="0"/>
              <a:t>B</a:t>
            </a:r>
            <a:r>
              <a:rPr lang="en-US" dirty="0"/>
              <a:t>’.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8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dirty="0" smtClean="0">
                <a:solidFill>
                  <a:schemeClr val="tx2"/>
                </a:solidFill>
              </a:rPr>
              <a:t>Mask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 smtClean="0">
                <a:solidFill>
                  <a:schemeClr val="tx2"/>
                </a:solidFill>
              </a:rPr>
              <a:t>mask</a:t>
            </a:r>
            <a:r>
              <a:rPr lang="en-US" dirty="0" smtClean="0"/>
              <a:t> </a:t>
            </a:r>
            <a:r>
              <a:rPr lang="en-US" dirty="0"/>
              <a:t>operation </a:t>
            </a:r>
            <a:r>
              <a:rPr lang="en-US" dirty="0" smtClean="0"/>
              <a:t>is similar to the selective-clear operation except that the bits of A are cleared only where there are corresponding 0’s in B.</a:t>
            </a:r>
          </a:p>
          <a:p>
            <a:pPr lvl="0" algn="just"/>
            <a:r>
              <a:rPr lang="en-US" dirty="0" smtClean="0"/>
              <a:t>The mask operation is an AND microoperation.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/>
      <p:bldP spid="13" grpId="0" uiExpand="1"/>
      <p:bldP spid="14" grpId="0" uiExpand="1"/>
      <p:bldP spid="15" grpId="0" uiExpand="1"/>
      <p:bldP spid="18" grpId="0" uiExpand="1"/>
      <p:bldP spid="21" grpId="0" uiExpand="1"/>
      <p:bldP spid="23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operations executed on data stored in registers are called </a:t>
            </a:r>
            <a:r>
              <a:rPr lang="en-IN" i="1" dirty="0" err="1">
                <a:solidFill>
                  <a:schemeClr val="tx2"/>
                </a:solidFill>
              </a:rPr>
              <a:t>microoperations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 </a:t>
            </a:r>
            <a:r>
              <a:rPr lang="en-IN" i="1" dirty="0" err="1" smtClean="0">
                <a:solidFill>
                  <a:schemeClr val="tx2"/>
                </a:solidFill>
              </a:rPr>
              <a:t>microoperation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smtClean="0"/>
              <a:t>is an elementary operation performed on the information stored in one or more registers.</a:t>
            </a:r>
          </a:p>
          <a:p>
            <a:pPr algn="just"/>
            <a:r>
              <a:rPr lang="en-IN" dirty="0" smtClean="0"/>
              <a:t>The result of the operation may replace the previous binary information of a register or may be transferred to another register.</a:t>
            </a:r>
          </a:p>
          <a:p>
            <a:pPr algn="just"/>
            <a:r>
              <a:rPr lang="en-IN" dirty="0" smtClean="0"/>
              <a:t>Example:</a:t>
            </a:r>
          </a:p>
          <a:p>
            <a:pPr indent="0" algn="just">
              <a:buNone/>
            </a:pPr>
            <a:r>
              <a:rPr lang="en-IN" dirty="0" smtClean="0"/>
              <a:t>Shift, count, clear and load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78196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dirty="0" smtClean="0">
                <a:solidFill>
                  <a:schemeClr val="tx2"/>
                </a:solidFill>
              </a:rPr>
              <a:t>Insert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 smtClean="0">
                <a:solidFill>
                  <a:schemeClr val="tx2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operation </a:t>
            </a:r>
            <a:r>
              <a:rPr lang="en-US" dirty="0" smtClean="0"/>
              <a:t>inserts a new value into a group of bits.</a:t>
            </a:r>
          </a:p>
          <a:p>
            <a:pPr algn="just"/>
            <a:r>
              <a:rPr lang="en-US" dirty="0" smtClean="0"/>
              <a:t>This is done by first masking and then </a:t>
            </a:r>
            <a:r>
              <a:rPr lang="en-US" dirty="0" err="1" smtClean="0"/>
              <a:t>ORing</a:t>
            </a:r>
            <a:r>
              <a:rPr lang="en-US" dirty="0" smtClean="0"/>
              <a:t> them with required value.</a:t>
            </a:r>
          </a:p>
          <a:p>
            <a:pPr lvl="0" algn="just"/>
            <a:r>
              <a:rPr lang="en-US" dirty="0" smtClean="0"/>
              <a:t>The mask operation is an AND microoperation and the insert operation is an OR microoperation.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093" y="41787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79233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93093" y="49283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252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99255" y="5605464"/>
            <a:ext cx="2905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5" y="424029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310" y="49898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0317" y="4180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2367824" y="41806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2624" y="41806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956457" y="41806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070317" y="49302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2367824" y="4930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672624" y="4930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59744" y="4930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9150" y="56617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665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9145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7857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66374" y="5663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2363881" y="5663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68681" y="5663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2955801" y="5663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5658149" y="41768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5955656" y="41768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6260456" y="41768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6544289" y="41768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5658149" y="49264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1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5656" y="4926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60456" y="4926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47576" y="4926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1</a:t>
            </a:r>
            <a:endParaRPr lang="en-US" sz="3200" dirty="0">
              <a:solidFill>
                <a:srgbClr val="E40524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564311" y="5603592"/>
            <a:ext cx="2905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49961" y="423842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48366" y="49880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35373" y="41787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733288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763768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7921513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7035373" y="49283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733288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763768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792480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5654206" y="56598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1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51713" y="56598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6513" y="56598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43633" y="56598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1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31430" y="56617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732893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763373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792085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99255" y="3682329"/>
            <a:ext cx="274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Mask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61888" y="3682329"/>
            <a:ext cx="274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Insert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45887" y="572143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739" y="57214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8" grpId="0"/>
      <p:bldP spid="20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dirty="0" smtClean="0">
                <a:solidFill>
                  <a:schemeClr val="tx2"/>
                </a:solidFill>
              </a:rPr>
              <a:t>Clear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 smtClean="0">
                <a:solidFill>
                  <a:schemeClr val="tx2"/>
                </a:solidFill>
              </a:rPr>
              <a:t>clear</a:t>
            </a:r>
            <a:r>
              <a:rPr lang="en-US" dirty="0" smtClean="0"/>
              <a:t> </a:t>
            </a:r>
            <a:r>
              <a:rPr lang="en-US" dirty="0"/>
              <a:t>operation </a:t>
            </a:r>
            <a:r>
              <a:rPr lang="en-US" dirty="0" smtClean="0"/>
              <a:t>compares the words in A and B and produces an all 0’s result if the two numbers are equal.</a:t>
            </a:r>
          </a:p>
          <a:p>
            <a:pPr lvl="0" algn="just"/>
            <a:r>
              <a:rPr lang="en-US" dirty="0" smtClean="0"/>
              <a:t>This operation is achieved by an exclusive-OR microoperation.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40524"/>
                </a:solidFill>
              </a:rPr>
              <a:t>0</a:t>
            </a:r>
            <a:endParaRPr lang="en-US" sz="3200" dirty="0">
              <a:solidFill>
                <a:srgbClr val="E4052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←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Shift </a:t>
            </a:r>
            <a:r>
              <a:rPr lang="en-US" dirty="0" err="1" smtClean="0"/>
              <a:t>microoperations</a:t>
            </a:r>
            <a:r>
              <a:rPr lang="en-US" dirty="0" smtClean="0"/>
              <a:t> are used for serial transfer of data.</a:t>
            </a:r>
          </a:p>
          <a:p>
            <a:pPr algn="just"/>
            <a:r>
              <a:rPr lang="en-US" dirty="0" smtClean="0"/>
              <a:t>Used in conjunction with arithmetic, logic and other data processing operations.</a:t>
            </a:r>
          </a:p>
          <a:p>
            <a:pPr algn="just"/>
            <a:r>
              <a:rPr lang="en-US" dirty="0" smtClean="0"/>
              <a:t>The content of the register can be shifted to the left or the right.</a:t>
            </a:r>
          </a:p>
          <a:p>
            <a:pPr algn="just"/>
            <a:r>
              <a:rPr lang="en-US" dirty="0" smtClean="0"/>
              <a:t>The first flip-flop receives its binary information from the serial input.</a:t>
            </a:r>
          </a:p>
          <a:p>
            <a:pPr algn="just"/>
            <a:r>
              <a:rPr lang="en-US" dirty="0" smtClean="0"/>
              <a:t>The information transferred through the serial input determines the type of shift.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8861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Logical Shift</a:t>
            </a:r>
          </a:p>
          <a:p>
            <a:pPr lvl="0"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logical shift</a:t>
            </a:r>
            <a:r>
              <a:rPr lang="en-US" dirty="0"/>
              <a:t> is one that transfers 0 through the serial input. </a:t>
            </a:r>
          </a:p>
          <a:p>
            <a:pPr lvl="0" indent="0" algn="just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016"/>
              </p:ext>
            </p:extLst>
          </p:nvPr>
        </p:nvGraphicFramePr>
        <p:xfrm>
          <a:off x="1190624" y="28194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22477"/>
              </p:ext>
            </p:extLst>
          </p:nvPr>
        </p:nvGraphicFramePr>
        <p:xfrm>
          <a:off x="1190624" y="42302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8781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2890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47800" y="3398520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00248" y="33985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62224" y="33985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90624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4024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40386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" y="2049067"/>
            <a:ext cx="308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shl</a:t>
            </a:r>
            <a:r>
              <a:rPr lang="en-US" sz="2800" dirty="0">
                <a:solidFill>
                  <a:schemeClr val="tx2"/>
                </a:solidFill>
              </a:rPr>
              <a:t> - logical 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6957"/>
              </p:ext>
            </p:extLst>
          </p:nvPr>
        </p:nvGraphicFramePr>
        <p:xfrm>
          <a:off x="5725805" y="28194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53267"/>
              </p:ext>
            </p:extLst>
          </p:nvPr>
        </p:nvGraphicFramePr>
        <p:xfrm>
          <a:off x="5725805" y="42302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16181" y="28781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16181" y="42890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06793" y="3398520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38537" y="3397328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00513" y="3339792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5805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59205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21181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4581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62600" y="40386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6800" y="2049067"/>
            <a:ext cx="332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shr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- logical shift </a:t>
            </a:r>
            <a:r>
              <a:rPr lang="en-US" sz="2800" dirty="0" smtClean="0">
                <a:solidFill>
                  <a:schemeClr val="tx2"/>
                </a:solidFill>
              </a:rPr>
              <a:t>right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86479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 smtClean="0">
                <a:solidFill>
                  <a:schemeClr val="tx2"/>
                </a:solidFill>
              </a:rPr>
              <a:t>Circular Shift</a:t>
            </a:r>
          </a:p>
          <a:p>
            <a:pPr lvl="0" algn="just"/>
            <a:r>
              <a:rPr lang="en-US" dirty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circular </a:t>
            </a:r>
            <a:r>
              <a:rPr lang="en-US" i="1" dirty="0">
                <a:solidFill>
                  <a:schemeClr val="tx2"/>
                </a:solidFill>
              </a:rPr>
              <a:t>shift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also known as a rotate operation) circulates the bits of the register around the two ends without loss of information. </a:t>
            </a:r>
          </a:p>
          <a:p>
            <a:pPr algn="just"/>
            <a:r>
              <a:rPr lang="en-US" dirty="0"/>
              <a:t>This is accomplished by connecting the serial output of the shift register to its serial input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0099"/>
              </p:ext>
            </p:extLst>
          </p:nvPr>
        </p:nvGraphicFramePr>
        <p:xfrm>
          <a:off x="1495424" y="41148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78743"/>
              </p:ext>
            </p:extLst>
          </p:nvPr>
        </p:nvGraphicFramePr>
        <p:xfrm>
          <a:off x="1495424" y="55256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41735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5844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4693920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05048" y="46939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67024" y="46939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95424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8824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54102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" y="3344467"/>
            <a:ext cx="313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cil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- </a:t>
            </a:r>
            <a:r>
              <a:rPr lang="en-US" sz="2800" dirty="0" smtClean="0">
                <a:solidFill>
                  <a:schemeClr val="tx2"/>
                </a:solidFill>
              </a:rPr>
              <a:t>circular </a:t>
            </a:r>
            <a:r>
              <a:rPr lang="en-US" sz="2800" dirty="0">
                <a:solidFill>
                  <a:schemeClr val="tx2"/>
                </a:solidFill>
              </a:rPr>
              <a:t>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47363"/>
              </p:ext>
            </p:extLst>
          </p:nvPr>
        </p:nvGraphicFramePr>
        <p:xfrm>
          <a:off x="6030605" y="41148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23777"/>
              </p:ext>
            </p:extLst>
          </p:nvPr>
        </p:nvGraphicFramePr>
        <p:xfrm>
          <a:off x="6030605" y="55256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20981" y="41735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20981" y="55844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11593" y="4693920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43337" y="4692728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05313" y="4635192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91224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64005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25981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59381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67400" y="53340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81600" y="3344467"/>
            <a:ext cx="3377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cir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- </a:t>
            </a:r>
            <a:r>
              <a:rPr lang="en-US" sz="2800" dirty="0" smtClean="0">
                <a:solidFill>
                  <a:schemeClr val="tx2"/>
                </a:solidFill>
              </a:rPr>
              <a:t>circular </a:t>
            </a:r>
            <a:r>
              <a:rPr lang="en-US" sz="2800" dirty="0">
                <a:solidFill>
                  <a:schemeClr val="tx2"/>
                </a:solidFill>
              </a:rPr>
              <a:t>shift </a:t>
            </a:r>
            <a:r>
              <a:rPr lang="en-US" sz="2800" dirty="0" smtClean="0">
                <a:solidFill>
                  <a:schemeClr val="tx2"/>
                </a:solidFill>
              </a:rPr>
              <a:t>right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295400" y="3962400"/>
            <a:ext cx="2605216" cy="1885952"/>
            <a:chOff x="1295400" y="3962400"/>
            <a:chExt cx="2605216" cy="1885952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295400" y="4419600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700592" y="5848352"/>
              <a:ext cx="20002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900616" y="3962400"/>
              <a:ext cx="0" cy="18859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295400" y="3962400"/>
              <a:ext cx="2605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295400" y="3967873"/>
              <a:ext cx="0" cy="43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819776" y="3962400"/>
            <a:ext cx="2609848" cy="1885952"/>
            <a:chOff x="5819776" y="3962400"/>
            <a:chExt cx="2609848" cy="1885952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8229600" y="4419600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19776" y="5848352"/>
              <a:ext cx="200024" cy="0"/>
            </a:xfrm>
            <a:prstGeom prst="line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834064" y="3962400"/>
              <a:ext cx="0" cy="18859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824408" y="3962400"/>
              <a:ext cx="2605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429624" y="3967873"/>
              <a:ext cx="0" cy="43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1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521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 smtClean="0">
                <a:solidFill>
                  <a:schemeClr val="tx2"/>
                </a:solidFill>
              </a:rPr>
              <a:t>Arithmetic Shift</a:t>
            </a:r>
          </a:p>
          <a:p>
            <a:pPr lvl="0" algn="just"/>
            <a:r>
              <a:rPr lang="en-US" dirty="0"/>
              <a:t>An </a:t>
            </a:r>
            <a:r>
              <a:rPr lang="en-US" i="1" dirty="0">
                <a:solidFill>
                  <a:schemeClr val="tx2"/>
                </a:solidFill>
              </a:rPr>
              <a:t>arithmetic shift</a:t>
            </a:r>
            <a:r>
              <a:rPr lang="en-US" dirty="0"/>
              <a:t> is a micro-operation that shifts a signed binary number to the left or right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An arithmetic shift-left multiplies a signed binary number by 2. </a:t>
            </a:r>
          </a:p>
          <a:p>
            <a:r>
              <a:rPr lang="en-US" dirty="0"/>
              <a:t>An arithmetic shift-right divides the number by 2.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3919"/>
              </p:ext>
            </p:extLst>
          </p:nvPr>
        </p:nvGraphicFramePr>
        <p:xfrm>
          <a:off x="1448550" y="42672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26396"/>
              </p:ext>
            </p:extLst>
          </p:nvPr>
        </p:nvGraphicFramePr>
        <p:xfrm>
          <a:off x="1448550" y="56780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8926" y="43259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8926" y="57368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05726" y="4846320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58174" y="48463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20150" y="48463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48550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950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43926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7326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72326" y="54864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496867"/>
            <a:ext cx="3837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ashl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- </a:t>
            </a:r>
            <a:r>
              <a:rPr lang="en-US" sz="2800" dirty="0" smtClean="0">
                <a:solidFill>
                  <a:schemeClr val="tx2"/>
                </a:solidFill>
              </a:rPr>
              <a:t>arithmetic </a:t>
            </a:r>
            <a:r>
              <a:rPr lang="en-US" sz="2800" dirty="0">
                <a:solidFill>
                  <a:schemeClr val="tx2"/>
                </a:solidFill>
              </a:rPr>
              <a:t>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15166"/>
              </p:ext>
            </p:extLst>
          </p:nvPr>
        </p:nvGraphicFramePr>
        <p:xfrm>
          <a:off x="5983731" y="42672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62427"/>
              </p:ext>
            </p:extLst>
          </p:nvPr>
        </p:nvGraphicFramePr>
        <p:xfrm>
          <a:off x="5983731" y="56780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174107" y="43259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174107" y="57368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64719" y="4846320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96463" y="4845128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58439" y="4787592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91224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17131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79107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12507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1200" y="54864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62891" y="3496867"/>
            <a:ext cx="4076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ashr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- </a:t>
            </a:r>
            <a:r>
              <a:rPr lang="en-US" sz="2800" dirty="0" smtClean="0">
                <a:solidFill>
                  <a:schemeClr val="tx2"/>
                </a:solidFill>
              </a:rPr>
              <a:t>arithmetic </a:t>
            </a:r>
            <a:r>
              <a:rPr lang="en-US" sz="2800" dirty="0">
                <a:solidFill>
                  <a:schemeClr val="tx2"/>
                </a:solidFill>
              </a:rPr>
              <a:t>shift </a:t>
            </a:r>
            <a:r>
              <a:rPr lang="en-US" sz="2800" dirty="0" smtClean="0">
                <a:solidFill>
                  <a:schemeClr val="tx2"/>
                </a:solidFill>
              </a:rPr>
              <a:t>right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48550" y="4267200"/>
            <a:ext cx="533400" cy="577928"/>
          </a:xfrm>
          <a:prstGeom prst="ellipse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86464" y="4267200"/>
            <a:ext cx="533400" cy="577928"/>
          </a:xfrm>
          <a:prstGeom prst="ellipse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776912" y="4586288"/>
            <a:ext cx="200024" cy="1447800"/>
            <a:chOff x="5819776" y="4357688"/>
            <a:chExt cx="200024" cy="144780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5819776" y="4357688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819776" y="5791200"/>
              <a:ext cx="200024" cy="0"/>
            </a:xfrm>
            <a:prstGeom prst="line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819776" y="4357688"/>
              <a:ext cx="0" cy="1447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8" grpId="0" animBg="1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4 - bit combinational circuit shifter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11150" y="1476378"/>
            <a:ext cx="1327450" cy="963079"/>
            <a:chOff x="1187150" y="2666996"/>
            <a:chExt cx="1632250" cy="932761"/>
          </a:xfrm>
        </p:grpSpPr>
        <p:grpSp>
          <p:nvGrpSpPr>
            <p:cNvPr id="5" name="Group 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11150" y="2770721"/>
            <a:ext cx="1327450" cy="963079"/>
            <a:chOff x="1187150" y="2666996"/>
            <a:chExt cx="1632250" cy="932761"/>
          </a:xfrm>
        </p:grpSpPr>
        <p:grpSp>
          <p:nvGrpSpPr>
            <p:cNvPr id="25" name="Group 2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1150" y="4038600"/>
            <a:ext cx="1327450" cy="963079"/>
            <a:chOff x="1187150" y="2666996"/>
            <a:chExt cx="1632250" cy="932761"/>
          </a:xfrm>
        </p:grpSpPr>
        <p:grpSp>
          <p:nvGrpSpPr>
            <p:cNvPr id="30" name="Group 29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11150" y="5332943"/>
            <a:ext cx="1327450" cy="963079"/>
            <a:chOff x="1187150" y="2666996"/>
            <a:chExt cx="1632250" cy="932761"/>
          </a:xfrm>
        </p:grpSpPr>
        <p:grpSp>
          <p:nvGrpSpPr>
            <p:cNvPr id="35" name="Group 3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2200" y="1143000"/>
            <a:ext cx="380022" cy="4371976"/>
            <a:chOff x="2362200" y="1143000"/>
            <a:chExt cx="380022" cy="437197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362200" y="1143000"/>
              <a:ext cx="0" cy="43719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62200" y="1676400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62200" y="2971800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62200" y="4238624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62200" y="5514976"/>
              <a:ext cx="380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1981200" y="3243264"/>
            <a:ext cx="761022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81200" y="2590800"/>
            <a:ext cx="0" cy="6524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9600" y="2590800"/>
            <a:ext cx="13716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9600" y="2209800"/>
            <a:ext cx="2132622" cy="2286000"/>
            <a:chOff x="609600" y="2209800"/>
            <a:chExt cx="2132622" cy="2286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676400" y="2209800"/>
              <a:ext cx="104775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76400" y="2209800"/>
              <a:ext cx="0" cy="2286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676400" y="4495800"/>
              <a:ext cx="1065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09600" y="2971800"/>
              <a:ext cx="1066800" cy="0"/>
            </a:xfrm>
            <a:prstGeom prst="line">
              <a:avLst/>
            </a:prstGeom>
            <a:ln w="25400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9600" y="3519488"/>
            <a:ext cx="2132622" cy="2294995"/>
            <a:chOff x="609600" y="3519488"/>
            <a:chExt cx="2132622" cy="229499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09600" y="3519488"/>
              <a:ext cx="21183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95400" y="3519488"/>
              <a:ext cx="0" cy="22860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37" idx="1"/>
            </p:cNvCxnSpPr>
            <p:nvPr/>
          </p:nvCxnSpPr>
          <p:spPr>
            <a:xfrm>
              <a:off x="1296378" y="5805488"/>
              <a:ext cx="1445844" cy="8995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0578" y="4133848"/>
            <a:ext cx="2132622" cy="652464"/>
            <a:chOff x="610578" y="4133848"/>
            <a:chExt cx="2132622" cy="652464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066800" y="4786312"/>
              <a:ext cx="1676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66800" y="4133848"/>
              <a:ext cx="0" cy="6524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10578" y="4133848"/>
              <a:ext cx="4562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609600" y="1952624"/>
            <a:ext cx="2118334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0578" y="6096000"/>
            <a:ext cx="2118334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048124" y="1952624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038600" y="3276600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48124" y="4510088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38600" y="5834064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6831" y="236585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6831" y="277311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5322" y="32766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5322" y="391976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54905" y="155148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47419" y="288425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61483" y="409569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61483" y="542298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24000" y="9714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69723" y="914400"/>
            <a:ext cx="1366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 – Shift right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– Shift left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5322" y="1743045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6716" y="586740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81692"/>
              </p:ext>
            </p:extLst>
          </p:nvPr>
        </p:nvGraphicFramePr>
        <p:xfrm>
          <a:off x="4876800" y="4238623"/>
          <a:ext cx="4136445" cy="16345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7289"/>
                <a:gridCol w="827289"/>
                <a:gridCol w="827289"/>
                <a:gridCol w="827289"/>
                <a:gridCol w="827289"/>
              </a:tblGrid>
              <a:tr h="544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544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R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544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r>
                        <a:rPr lang="en-US" sz="2400" baseline="-250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022042" y="1219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0</a:t>
            </a:r>
            <a:endParaRPr lang="en-US" sz="2400" dirty="0">
              <a:solidFill>
                <a:srgbClr val="E40524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4663" y="3702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1</a:t>
            </a:r>
            <a:endParaRPr lang="en-US" sz="2400" dirty="0">
              <a:solidFill>
                <a:srgbClr val="E40524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941" y="31152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0</a:t>
            </a:r>
            <a:endParaRPr lang="en-US" sz="2400" dirty="0">
              <a:solidFill>
                <a:srgbClr val="E4052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7578" y="21621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1</a:t>
            </a:r>
            <a:endParaRPr lang="en-US" sz="2400" dirty="0">
              <a:solidFill>
                <a:srgbClr val="E4052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428" y="25765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1</a:t>
            </a:r>
            <a:endParaRPr lang="en-US" sz="2400" dirty="0">
              <a:solidFill>
                <a:srgbClr val="E4052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31877" y="5405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0</a:t>
            </a:r>
            <a:endParaRPr lang="en-US" sz="2400" dirty="0">
              <a:solidFill>
                <a:srgbClr val="E4052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44155" y="40671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1</a:t>
            </a:r>
            <a:endParaRPr lang="en-US" sz="2400" dirty="0">
              <a:solidFill>
                <a:srgbClr val="E4052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44792" y="152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55642" y="2831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40524"/>
                </a:solidFill>
              </a:rPr>
              <a:t>1</a:t>
            </a:r>
            <a:endParaRPr lang="en-US" sz="2400" dirty="0">
              <a:solidFill>
                <a:srgbClr val="E40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61" grpId="0"/>
      <p:bldP spid="62" grpId="0"/>
      <p:bldP spid="63" grpId="0"/>
      <p:bldP spid="65" grpId="0"/>
      <p:bldP spid="67" grpId="0"/>
      <p:bldP spid="70" grpId="0"/>
      <p:bldP spid="74" grpId="0"/>
      <p:bldP spid="75" grpId="0"/>
      <p:bldP spid="7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bit combinational circuit shifter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4-bit shifter has four data inputs, A</a:t>
            </a:r>
            <a:r>
              <a:rPr lang="en-US" baseline="-25000" dirty="0"/>
              <a:t>0</a:t>
            </a:r>
            <a:r>
              <a:rPr lang="en-US" dirty="0"/>
              <a:t> through A</a:t>
            </a:r>
            <a:r>
              <a:rPr lang="en-US" baseline="-25000" dirty="0"/>
              <a:t>3</a:t>
            </a:r>
            <a:r>
              <a:rPr lang="en-US" dirty="0"/>
              <a:t> and four data outputs, H</a:t>
            </a:r>
            <a:r>
              <a:rPr lang="en-US" baseline="-25000" dirty="0"/>
              <a:t>0</a:t>
            </a:r>
            <a:r>
              <a:rPr lang="en-US" dirty="0"/>
              <a:t> through H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There are two serial inputs, one for shift left (I</a:t>
            </a:r>
            <a:r>
              <a:rPr lang="en-US" baseline="-25000" dirty="0"/>
              <a:t>L</a:t>
            </a:r>
            <a:r>
              <a:rPr lang="en-US" dirty="0"/>
              <a:t>) and the other for shift right (I</a:t>
            </a:r>
            <a:r>
              <a:rPr lang="en-US" baseline="-25000" dirty="0"/>
              <a:t>L</a:t>
            </a:r>
            <a:r>
              <a:rPr lang="en-US" dirty="0"/>
              <a:t>). </a:t>
            </a:r>
          </a:p>
          <a:p>
            <a:pPr lvl="0"/>
            <a:r>
              <a:rPr lang="en-US" dirty="0"/>
              <a:t>When the selection input S = 0, the input data are shifted right (down in the diagram). </a:t>
            </a:r>
          </a:p>
          <a:p>
            <a:r>
              <a:rPr lang="en-US" dirty="0"/>
              <a:t>When S = 1, the input data are shifted left (up in the diagram</a:t>
            </a:r>
            <a:r>
              <a:rPr lang="en-US" dirty="0" smtClean="0"/>
              <a:t>).</a:t>
            </a:r>
          </a:p>
          <a:p>
            <a:r>
              <a:rPr lang="en-US" dirty="0"/>
              <a:t>The two serial inputs can be controlled by another multiplexer to provide the three possible types of shifts.</a:t>
            </a:r>
          </a:p>
        </p:txBody>
      </p:sp>
    </p:spTree>
    <p:extLst>
      <p:ext uri="{BB962C8B-B14F-4D97-AF65-F5344CB8AC3E}">
        <p14:creationId xmlns:p14="http://schemas.microsoft.com/office/powerpoint/2010/main" val="13458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Logic Shift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Instead of having individual registers performing the micro operations directly, computer systems employ a number of storage registers connected to a common operational unit called an arithmetic logic unit, abbreviated ALU.</a:t>
            </a:r>
          </a:p>
          <a:p>
            <a:pPr lvl="0" algn="just"/>
            <a:r>
              <a:rPr lang="en-US" dirty="0"/>
              <a:t>To perform a microoperation, the contents of specified registers are placed in the inputs of the common ALU. </a:t>
            </a:r>
          </a:p>
          <a:p>
            <a:pPr lvl="0" algn="just"/>
            <a:r>
              <a:rPr lang="en-US" dirty="0"/>
              <a:t>The ALU performs an operation and the result of the operation is then transferred to a destination register.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arithmetic, logic, and shift circuits introduced in previous sections can be combined into one ALU with common selection variables.</a:t>
            </a:r>
          </a:p>
        </p:txBody>
      </p:sp>
    </p:spTree>
    <p:extLst>
      <p:ext uri="{BB962C8B-B14F-4D97-AF65-F5344CB8AC3E}">
        <p14:creationId xmlns:p14="http://schemas.microsoft.com/office/powerpoint/2010/main" val="34657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Arithmetic Logic Shift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057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42672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6978254" y="3150908"/>
            <a:ext cx="1754328" cy="1358008"/>
            <a:chOff x="1214681" y="2658737"/>
            <a:chExt cx="1754328" cy="1358008"/>
          </a:xfrm>
        </p:grpSpPr>
        <p:grpSp>
          <p:nvGrpSpPr>
            <p:cNvPr id="8" name="Group 7"/>
            <p:cNvGrpSpPr/>
            <p:nvPr/>
          </p:nvGrpSpPr>
          <p:grpSpPr>
            <a:xfrm>
              <a:off x="1214681" y="2658737"/>
              <a:ext cx="1754328" cy="1358008"/>
              <a:chOff x="361767" y="1438575"/>
              <a:chExt cx="1687106" cy="22514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2035" y="1452282"/>
                <a:ext cx="1676837" cy="2237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900777" y="899565"/>
                <a:ext cx="609085" cy="168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2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5400000">
              <a:off x="1714986" y="3026283"/>
              <a:ext cx="677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5600" y="235773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One stage of arithmetic circuit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0362" y="472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One stage of logic circuit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" y="13287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32378" y="1219200"/>
            <a:ext cx="6644036" cy="1905000"/>
            <a:chOff x="532378" y="1219200"/>
            <a:chExt cx="6644036" cy="1905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32378" y="1219200"/>
              <a:ext cx="6097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29400" y="1219200"/>
              <a:ext cx="0" cy="190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29400" y="3124200"/>
              <a:ext cx="547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33400" y="1509712"/>
            <a:ext cx="6651282" cy="1843088"/>
            <a:chOff x="533400" y="1509712"/>
            <a:chExt cx="6651282" cy="18430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1524000"/>
              <a:ext cx="5715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48400" y="1509712"/>
              <a:ext cx="0" cy="1843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248400" y="3352800"/>
              <a:ext cx="93628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419600" y="2806981"/>
            <a:ext cx="2756814" cy="898276"/>
            <a:chOff x="4419600" y="2806981"/>
            <a:chExt cx="2756814" cy="89827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419600" y="2819400"/>
              <a:ext cx="1447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867400" y="2806981"/>
              <a:ext cx="0" cy="8982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7400" y="3705257"/>
              <a:ext cx="1309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419600" y="3990976"/>
            <a:ext cx="2756814" cy="1085848"/>
            <a:chOff x="4419600" y="3990976"/>
            <a:chExt cx="2756814" cy="108584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419600" y="5057743"/>
              <a:ext cx="1447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867400" y="3990976"/>
              <a:ext cx="0" cy="10858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67400" y="3990976"/>
              <a:ext cx="1309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32378" y="4248152"/>
            <a:ext cx="6644036" cy="1695448"/>
            <a:chOff x="532378" y="4248152"/>
            <a:chExt cx="6644036" cy="169544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32378" y="5943600"/>
              <a:ext cx="5716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48400" y="4248152"/>
              <a:ext cx="0" cy="16954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48400" y="4248152"/>
              <a:ext cx="928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33400" y="4510088"/>
            <a:ext cx="6644036" cy="1695448"/>
            <a:chOff x="533400" y="4510088"/>
            <a:chExt cx="6644036" cy="169544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33400" y="6205536"/>
              <a:ext cx="6096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510088"/>
              <a:ext cx="0" cy="16954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29400" y="4510088"/>
              <a:ext cx="54803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33400" y="1905000"/>
            <a:ext cx="2286000" cy="2605088"/>
            <a:chOff x="533400" y="1905000"/>
            <a:chExt cx="2286000" cy="260508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33400" y="1919288"/>
              <a:ext cx="16002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33600" y="1905000"/>
              <a:ext cx="0" cy="2605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33600" y="2362200"/>
              <a:ext cx="6858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19312" y="4510088"/>
              <a:ext cx="685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33400" y="2347912"/>
            <a:ext cx="2286000" cy="2452688"/>
            <a:chOff x="533400" y="2347912"/>
            <a:chExt cx="2286000" cy="245268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33400" y="2362200"/>
              <a:ext cx="1143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76400" y="2347912"/>
              <a:ext cx="0" cy="24526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76400" y="2667000"/>
              <a:ext cx="11430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76400" y="4800600"/>
              <a:ext cx="112871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532378" y="3005136"/>
            <a:ext cx="2287022" cy="2162176"/>
            <a:chOff x="532378" y="3005136"/>
            <a:chExt cx="2287022" cy="216217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32378" y="5167312"/>
              <a:ext cx="22727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14400" y="3005136"/>
              <a:ext cx="0" cy="2162176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14400" y="3019424"/>
              <a:ext cx="1905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32378" y="3386136"/>
            <a:ext cx="2287022" cy="2176464"/>
            <a:chOff x="532378" y="3386136"/>
            <a:chExt cx="2287022" cy="21764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32378" y="5562600"/>
              <a:ext cx="22727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95400" y="3386136"/>
              <a:ext cx="0" cy="2162176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295400" y="3400424"/>
              <a:ext cx="1524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37032" y="9906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032" y="16764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032" y="211449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320" y="529110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252" y="49530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6900" y="563880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-47624" y="594360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3581400" y="1728817"/>
            <a:ext cx="0" cy="34763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67112" y="164300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3581400" y="3581400"/>
            <a:ext cx="0" cy="34763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81400" y="36384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96550" y="241929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105400" y="462909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8534422" y="3810000"/>
            <a:ext cx="419078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534400" y="340989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29200" y="55626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shr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29200" y="584829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shl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7" grpId="0"/>
      <p:bldP spid="100" grpId="0"/>
      <p:bldP spid="102" grpId="0"/>
      <p:bldP spid="103" grpId="0"/>
      <p:bldP spid="106" grpId="0"/>
      <p:bldP spid="107" grpId="0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symbolic notation</a:t>
            </a:r>
            <a:r>
              <a:rPr lang="en-US" dirty="0"/>
              <a:t> used to describe the </a:t>
            </a:r>
            <a:r>
              <a:rPr lang="en-US" i="1" dirty="0" smtClean="0">
                <a:solidFill>
                  <a:schemeClr val="tx2"/>
                </a:solidFill>
              </a:rPr>
              <a:t>microoperation transfers</a:t>
            </a:r>
            <a:r>
              <a:rPr lang="en-US" dirty="0" smtClean="0"/>
              <a:t> </a:t>
            </a:r>
            <a:r>
              <a:rPr lang="en-US" dirty="0"/>
              <a:t>among registers is called a </a:t>
            </a:r>
            <a:r>
              <a:rPr lang="en-US" i="1" dirty="0">
                <a:solidFill>
                  <a:schemeClr val="tx2"/>
                </a:solidFill>
              </a:rPr>
              <a:t>register transfer language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The term </a:t>
            </a:r>
            <a:r>
              <a:rPr lang="en-US" i="1" dirty="0">
                <a:solidFill>
                  <a:schemeClr val="tx2"/>
                </a:solidFill>
              </a:rPr>
              <a:t>"register transfer"</a:t>
            </a:r>
            <a:r>
              <a:rPr lang="en-US" dirty="0"/>
              <a:t> implies the availability of hardware logic circuits that can perform a stated microoperation and transfer the result of the operation to the same or another register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US" dirty="0"/>
              <a:t>A register transfer language is a system for expressing in symbolic form the microoperation sequences among the registers of a digital module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– bit Arithmetic </a:t>
            </a:r>
            <a:r>
              <a:rPr lang="en-US" dirty="0" smtClean="0"/>
              <a:t>Logic Shift Unit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609600"/>
          </a:xfrm>
        </p:spPr>
        <p:txBody>
          <a:bodyPr/>
          <a:lstStyle/>
          <a:p>
            <a:r>
              <a:rPr lang="en-US" dirty="0" smtClean="0"/>
              <a:t>ALU Function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93451"/>
              </p:ext>
            </p:extLst>
          </p:nvPr>
        </p:nvGraphicFramePr>
        <p:xfrm>
          <a:off x="190493" y="1511378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</a:t>
                      </a:r>
                      <a:r>
                        <a:rPr lang="en-US" sz="2400" baseline="-25000" dirty="0" err="1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5561"/>
              </p:ext>
            </p:extLst>
          </p:nvPr>
        </p:nvGraphicFramePr>
        <p:xfrm>
          <a:off x="190493" y="19710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</a:t>
                      </a:r>
                      <a:endPara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Transfer A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13451"/>
              </p:ext>
            </p:extLst>
          </p:nvPr>
        </p:nvGraphicFramePr>
        <p:xfrm>
          <a:off x="190492" y="24282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Increment A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8737"/>
              </p:ext>
            </p:extLst>
          </p:nvPr>
        </p:nvGraphicFramePr>
        <p:xfrm>
          <a:off x="190491" y="28854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Addition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27053"/>
              </p:ext>
            </p:extLst>
          </p:nvPr>
        </p:nvGraphicFramePr>
        <p:xfrm>
          <a:off x="190490" y="33426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Add with carry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01427"/>
              </p:ext>
            </p:extLst>
          </p:nvPr>
        </p:nvGraphicFramePr>
        <p:xfrm>
          <a:off x="190489" y="37998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B’ </a:t>
                      </a:r>
                      <a:endPara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Subtract with borrow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69168"/>
              </p:ext>
            </p:extLst>
          </p:nvPr>
        </p:nvGraphicFramePr>
        <p:xfrm>
          <a:off x="190489" y="42570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B’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Subtraction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62774"/>
              </p:ext>
            </p:extLst>
          </p:nvPr>
        </p:nvGraphicFramePr>
        <p:xfrm>
          <a:off x="190488" y="4708071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– 1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Decrement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– bit Arithmetic </a:t>
            </a:r>
            <a:r>
              <a:rPr lang="en-US" dirty="0" smtClean="0"/>
              <a:t>Logic Shift Unit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1896"/>
              </p:ext>
            </p:extLst>
          </p:nvPr>
        </p:nvGraphicFramePr>
        <p:xfrm>
          <a:off x="190493" y="1066800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</a:t>
                      </a:r>
                      <a:r>
                        <a:rPr lang="en-US" sz="2400" baseline="-25000" dirty="0" err="1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85492"/>
              </p:ext>
            </p:extLst>
          </p:nvPr>
        </p:nvGraphicFramePr>
        <p:xfrm>
          <a:off x="190493" y="15264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</a:t>
                      </a:r>
                      <a:endPara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Transfer A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80247"/>
              </p:ext>
            </p:extLst>
          </p:nvPr>
        </p:nvGraphicFramePr>
        <p:xfrm>
          <a:off x="190492" y="19836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^ B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AND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97950"/>
              </p:ext>
            </p:extLst>
          </p:nvPr>
        </p:nvGraphicFramePr>
        <p:xfrm>
          <a:off x="190491" y="24408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OR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80897"/>
              </p:ext>
            </p:extLst>
          </p:nvPr>
        </p:nvGraphicFramePr>
        <p:xfrm>
          <a:off x="190490" y="28980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⊕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XOR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39082"/>
              </p:ext>
            </p:extLst>
          </p:nvPr>
        </p:nvGraphicFramePr>
        <p:xfrm>
          <a:off x="190489" y="33552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A’ </a:t>
                      </a:r>
                      <a:endPara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Complement A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69718"/>
              </p:ext>
            </p:extLst>
          </p:nvPr>
        </p:nvGraphicFramePr>
        <p:xfrm>
          <a:off x="190489" y="38124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</a:t>
                      </a:r>
                      <a:r>
                        <a:rPr lang="en-US" sz="2400" b="0" i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shr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A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Shift</a:t>
                      </a:r>
                      <a:r>
                        <a:rPr lang="en-US" sz="2400" b="0" baseline="0" dirty="0" smtClean="0"/>
                        <a:t> right A into F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3547"/>
              </p:ext>
            </p:extLst>
          </p:nvPr>
        </p:nvGraphicFramePr>
        <p:xfrm>
          <a:off x="190488" y="4263493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/>
                <a:gridCol w="685800"/>
                <a:gridCol w="685800"/>
                <a:gridCol w="685800"/>
                <a:gridCol w="838200"/>
                <a:gridCol w="2133600"/>
                <a:gridCol w="3009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</a:t>
                      </a:r>
                      <a:r>
                        <a:rPr lang="en-US" sz="2400" b="0" i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shl</a:t>
                      </a:r>
                      <a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A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Shift</a:t>
                      </a:r>
                      <a:r>
                        <a:rPr lang="en-US" sz="2400" b="0" baseline="0" dirty="0" smtClean="0"/>
                        <a:t> left A into F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8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 4-bit combinational circuit </a:t>
            </a:r>
            <a:r>
              <a:rPr lang="en-US" dirty="0" err="1" smtClean="0"/>
              <a:t>decrementer</a:t>
            </a:r>
            <a:r>
              <a:rPr lang="en-US" dirty="0" smtClean="0"/>
              <a:t> using four full-adder circuits.</a:t>
            </a:r>
          </a:p>
          <a:p>
            <a:r>
              <a:rPr lang="en-US" dirty="0" smtClean="0"/>
              <a:t>Design a digital circuit that performs the four logic operations of exclusive-OR, exclusive-NOR, NOR and NAND.</a:t>
            </a:r>
          </a:p>
          <a:p>
            <a:r>
              <a:rPr lang="en-US" dirty="0" smtClean="0"/>
              <a:t>Register A holds the 8-bit binary 11011001. Determine the B operand and the logic microoperation to be performed in order to change the value in A to: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01101101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11111101</a:t>
            </a:r>
          </a:p>
          <a:p>
            <a:pPr marL="457200" indent="-457200"/>
            <a:r>
              <a:rPr lang="en-US" dirty="0" smtClean="0"/>
              <a:t>Starting from an initial value of R = 11011101, determine the sequence of binary values in R after a logical shift-left, followed by a circular shift-right, followed by a logical shift-right and a circular shift-left.</a:t>
            </a:r>
          </a:p>
        </p:txBody>
      </p:sp>
    </p:spTree>
    <p:extLst>
      <p:ext uri="{BB962C8B-B14F-4D97-AF65-F5344CB8AC3E}">
        <p14:creationId xmlns:p14="http://schemas.microsoft.com/office/powerpoint/2010/main" val="15879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algn="just"/>
                <a:r>
                  <a:rPr lang="en-US" i="1" dirty="0" smtClean="0">
                    <a:solidFill>
                      <a:schemeClr val="tx2"/>
                    </a:solidFill>
                  </a:rPr>
                  <a:t>Information</a:t>
                </a:r>
                <a:r>
                  <a:rPr lang="en-US" dirty="0"/>
                  <a:t> transfer from </a:t>
                </a:r>
                <a:r>
                  <a:rPr lang="en-US" i="1" dirty="0">
                    <a:solidFill>
                      <a:schemeClr val="tx2"/>
                    </a:solidFill>
                  </a:rPr>
                  <a:t>one register to another</a:t>
                </a:r>
                <a:r>
                  <a:rPr lang="en-US" dirty="0"/>
                  <a:t> is designated in </a:t>
                </a:r>
                <a:r>
                  <a:rPr lang="en-US" i="1" dirty="0">
                    <a:solidFill>
                      <a:schemeClr val="tx2"/>
                    </a:solidFill>
                  </a:rPr>
                  <a:t>symbolic</a:t>
                </a:r>
                <a:r>
                  <a:rPr lang="en-US" dirty="0"/>
                  <a:t> form by means of a </a:t>
                </a:r>
                <a:r>
                  <a:rPr lang="en-US" i="1" dirty="0">
                    <a:solidFill>
                      <a:schemeClr val="tx2"/>
                    </a:solidFill>
                  </a:rPr>
                  <a:t>replacement operator</a:t>
                </a:r>
                <a:r>
                  <a:rPr lang="en-US" dirty="0"/>
                  <a:t> is known as </a:t>
                </a:r>
                <a:r>
                  <a:rPr lang="en-US" dirty="0">
                    <a:solidFill>
                      <a:schemeClr val="tx2"/>
                    </a:solidFill>
                  </a:rPr>
                  <a:t>Register Transfer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smtClean="0"/>
                  <a:t>The statement </a:t>
                </a:r>
              </a:p>
              <a:p>
                <a:pPr indent="0" algn="just">
                  <a:buNone/>
                </a:pPr>
                <a:endParaRPr lang="en-US" dirty="0" smtClean="0"/>
              </a:p>
              <a:p>
                <a:pPr indent="0" algn="just">
                  <a:buNone/>
                </a:pPr>
                <a:r>
                  <a:rPr lang="en-US" dirty="0" smtClean="0"/>
                  <a:t>denotes a transfer of the content of register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into register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86200" y="2743200"/>
                <a:ext cx="1371600" cy="54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43200"/>
                <a:ext cx="1371600" cy="547687"/>
              </a:xfrm>
              <a:prstGeom prst="rect">
                <a:avLst/>
              </a:prstGeom>
              <a:blipFill rotWithShape="0">
                <a:blip r:embed="rId3"/>
                <a:stretch>
                  <a:fillRect l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44663"/>
              </p:ext>
            </p:extLst>
          </p:nvPr>
        </p:nvGraphicFramePr>
        <p:xfrm>
          <a:off x="3476624" y="4227908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46949"/>
              </p:ext>
            </p:extLst>
          </p:nvPr>
        </p:nvGraphicFramePr>
        <p:xfrm>
          <a:off x="3476624" y="56388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/>
                <a:gridCol w="547688"/>
                <a:gridCol w="547688"/>
                <a:gridCol w="547688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428663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6975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6248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8224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76624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10024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05400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54864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4" grpId="0" animBg="1"/>
      <p:bldP spid="15" grpId="0" animBg="1"/>
      <p:bldP spid="16" grpId="0" animBg="1"/>
      <p:bldP spid="1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Register </a:t>
            </a:r>
            <a:r>
              <a:rPr lang="en-US" sz="3200" dirty="0" smtClean="0"/>
              <a:t>Transfer with Control Function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3276600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Normally, we want the transfer to occur only under a predetermined control condition using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if-then</a:t>
                </a:r>
                <a:r>
                  <a:rPr lang="en-US" dirty="0" smtClean="0"/>
                  <a:t> statement.</a:t>
                </a:r>
              </a:p>
              <a:p>
                <a:pPr marL="0" indent="0" algn="ctr">
                  <a:buNone/>
                </a:pPr>
                <a:r>
                  <a:rPr lang="en-US" i="1" dirty="0" smtClean="0"/>
                  <a:t>If (P = 1) then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 smtClean="0"/>
                  <a:t>)</a:t>
                </a:r>
                <a:endParaRPr lang="en-US" i="1" dirty="0"/>
              </a:p>
              <a:p>
                <a:pPr indent="0" algn="just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a control signal generated in the control section.</a:t>
                </a:r>
                <a:endParaRPr lang="en-US" dirty="0"/>
              </a:p>
              <a:p>
                <a:pPr algn="just"/>
                <a:r>
                  <a:rPr lang="en-US" dirty="0" smtClean="0"/>
                  <a:t>A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control function</a:t>
                </a:r>
                <a:r>
                  <a:rPr lang="en-US" dirty="0" smtClean="0"/>
                  <a:t> is a Boolean variable that is equal to 1 or 0. The control function is included in the statement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3276600"/>
              </a:xfrm>
              <a:blipFill rotWithShape="0">
                <a:blip r:embed="rId2"/>
                <a:stretch>
                  <a:fillRect l="-904" t="-745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57200" y="4267200"/>
            <a:ext cx="1411939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circuit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98708" y="4348143"/>
                <a:ext cx="1663236" cy="443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08" y="4348143"/>
                <a:ext cx="1663236" cy="4437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1869139" y="4569759"/>
            <a:ext cx="1229569" cy="26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7217" y="4191000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191000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endParaRPr lang="en-US" i="1" dirty="0"/>
          </a:p>
        </p:txBody>
      </p:sp>
      <p:cxnSp>
        <p:nvCxnSpPr>
          <p:cNvPr id="23" name="Straight Connector 22"/>
          <p:cNvCxnSpPr>
            <a:stCxn id="19" idx="3"/>
          </p:cNvCxnSpPr>
          <p:nvPr/>
        </p:nvCxnSpPr>
        <p:spPr>
          <a:xfrm flipV="1">
            <a:off x="4761944" y="4569759"/>
            <a:ext cx="495856" cy="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1600" y="4394946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098707" y="5486400"/>
                <a:ext cx="1663238" cy="443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07" y="5486400"/>
                <a:ext cx="1663238" cy="4437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3838575" y="4791896"/>
            <a:ext cx="166688" cy="694504"/>
            <a:chOff x="3838575" y="4791896"/>
            <a:chExt cx="166688" cy="694504"/>
          </a:xfrm>
        </p:grpSpPr>
        <p:cxnSp>
          <p:nvCxnSpPr>
            <p:cNvPr id="26" name="Straight Arrow Connector 25"/>
            <p:cNvCxnSpPr>
              <a:stCxn id="25" idx="0"/>
              <a:endCxn id="19" idx="2"/>
            </p:cNvCxnSpPr>
            <p:nvPr/>
          </p:nvCxnSpPr>
          <p:spPr>
            <a:xfrm flipV="1">
              <a:off x="3930326" y="4791896"/>
              <a:ext cx="0" cy="69450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38575" y="5072064"/>
              <a:ext cx="166688" cy="1329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024312" y="4936092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</a:t>
            </a:r>
            <a:endParaRPr lang="en-US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91513" y="4300844"/>
            <a:ext cx="2961987" cy="424063"/>
            <a:chOff x="1525679" y="4772222"/>
            <a:chExt cx="4493846" cy="424063"/>
          </a:xfrm>
        </p:grpSpPr>
        <p:grpSp>
          <p:nvGrpSpPr>
            <p:cNvPr id="16" name="Group 15"/>
            <p:cNvGrpSpPr/>
            <p:nvPr/>
          </p:nvGrpSpPr>
          <p:grpSpPr>
            <a:xfrm>
              <a:off x="4868294" y="4772222"/>
              <a:ext cx="1151231" cy="419010"/>
              <a:chOff x="1497841" y="4767879"/>
              <a:chExt cx="1151231" cy="419010"/>
            </a:xfrm>
          </p:grpSpPr>
          <p:cxnSp>
            <p:nvCxnSpPr>
              <p:cNvPr id="36" name="Elbow Connector 35"/>
              <p:cNvCxnSpPr/>
              <p:nvPr/>
            </p:nvCxnSpPr>
            <p:spPr>
              <a:xfrm flipV="1">
                <a:off x="1497841" y="4767879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>
                <a:off x="1901078" y="4769510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632379" y="4772423"/>
              <a:ext cx="1144005" cy="423862"/>
              <a:chOff x="1505067" y="4774830"/>
              <a:chExt cx="1144005" cy="423862"/>
            </a:xfrm>
          </p:grpSpPr>
          <p:cxnSp>
            <p:nvCxnSpPr>
              <p:cNvPr id="34" name="Elbow Connector 33"/>
              <p:cNvCxnSpPr/>
              <p:nvPr/>
            </p:nvCxnSpPr>
            <p:spPr>
              <a:xfrm flipV="1">
                <a:off x="1505067" y="4781833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/>
              <p:nvPr/>
            </p:nvCxnSpPr>
            <p:spPr>
              <a:xfrm>
                <a:off x="1901078" y="4774830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767981" y="4777273"/>
              <a:ext cx="1129553" cy="417379"/>
              <a:chOff x="1519519" y="4775337"/>
              <a:chExt cx="1129553" cy="417379"/>
            </a:xfrm>
          </p:grpSpPr>
          <p:cxnSp>
            <p:nvCxnSpPr>
              <p:cNvPr id="32" name="Elbow Connector 31"/>
              <p:cNvCxnSpPr/>
              <p:nvPr/>
            </p:nvCxnSpPr>
            <p:spPr>
              <a:xfrm flipV="1">
                <a:off x="1519519" y="4775857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>
                <a:off x="1901079" y="4775337"/>
                <a:ext cx="747993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5679" y="4773562"/>
              <a:ext cx="1129554" cy="417379"/>
              <a:chOff x="1519518" y="4767359"/>
              <a:chExt cx="1129554" cy="417379"/>
            </a:xfrm>
          </p:grpSpPr>
          <p:cxnSp>
            <p:nvCxnSpPr>
              <p:cNvPr id="30" name="Elbow Connector 29"/>
              <p:cNvCxnSpPr/>
              <p:nvPr/>
            </p:nvCxnSpPr>
            <p:spPr>
              <a:xfrm flipV="1">
                <a:off x="1519518" y="4767879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>
                <a:off x="1901078" y="4767359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Connector 13"/>
          <p:cNvCxnSpPr/>
          <p:nvPr/>
        </p:nvCxnSpPr>
        <p:spPr>
          <a:xfrm>
            <a:off x="6058188" y="5920628"/>
            <a:ext cx="8664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924675" y="5305424"/>
            <a:ext cx="123981" cy="624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48656" y="5301526"/>
            <a:ext cx="533089" cy="145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572375" y="5299447"/>
            <a:ext cx="123981" cy="624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96200" y="5916147"/>
            <a:ext cx="12153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74051" y="4019550"/>
            <a:ext cx="241124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67600" y="4012840"/>
            <a:ext cx="48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t+1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6031468"/>
            <a:ext cx="208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 occurs here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7065870" y="5743575"/>
            <a:ext cx="506505" cy="472559"/>
          </a:xfrm>
          <a:prstGeom prst="bentConnector3">
            <a:avLst>
              <a:gd name="adj1" fmla="val 99319"/>
            </a:avLst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34200" y="4800600"/>
            <a:ext cx="0" cy="995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86675" y="4800600"/>
            <a:ext cx="0" cy="995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81600" y="5670084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21" grpId="0"/>
      <p:bldP spid="22" grpId="0"/>
      <p:bldP spid="24" grpId="0"/>
      <p:bldP spid="25" grpId="0" animBg="1"/>
      <p:bldP spid="38" grpId="0"/>
      <p:bldP spid="55" grpId="0"/>
      <p:bldP spid="56" grpId="0"/>
      <p:bldP spid="58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r>
              <a:rPr lang="en-US" sz="9600" dirty="0"/>
              <a:t>Bus and Memory Transfers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dirty="0"/>
              <a:t>Data Representation &amp; RTL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3957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27819</TotalTime>
  <Words>4493</Words>
  <Application>Microsoft Office PowerPoint</Application>
  <PresentationFormat>On-screen Show (4:3)</PresentationFormat>
  <Paragraphs>1211</Paragraphs>
  <Slides>62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Calibri</vt:lpstr>
      <vt:lpstr>Cambria</vt:lpstr>
      <vt:lpstr>Cambria Math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1 Computer Data Representation &amp; Register Transfer and Micro-operations</vt:lpstr>
      <vt:lpstr>Topics to be covered</vt:lpstr>
      <vt:lpstr>Register Transfer Language</vt:lpstr>
      <vt:lpstr>Register</vt:lpstr>
      <vt:lpstr>Microoperations</vt:lpstr>
      <vt:lpstr>Register Transfer Language</vt:lpstr>
      <vt:lpstr>Register Transfer</vt:lpstr>
      <vt:lpstr>Register Transfer with Control Function</vt:lpstr>
      <vt:lpstr>Bus and Memory Transfers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Tri-state Buffer (3 state Buffer)</vt:lpstr>
      <vt:lpstr>Tri-state Buffer (3 state Buffer)</vt:lpstr>
      <vt:lpstr>Common bus system using decoder and tri-state buffer</vt:lpstr>
      <vt:lpstr>Common bus system using decoder and tri-state buffer</vt:lpstr>
      <vt:lpstr>Common bus system using decoder and tri-state buffer</vt:lpstr>
      <vt:lpstr>Arithmetic Microoperations</vt:lpstr>
      <vt:lpstr>Arithmetic Microoperations</vt:lpstr>
      <vt:lpstr>Binary Adder</vt:lpstr>
      <vt:lpstr>4 – bit Binary Adder</vt:lpstr>
      <vt:lpstr>4 – bit Binary Adder</vt:lpstr>
      <vt:lpstr>4 – bit Binary Adder</vt:lpstr>
      <vt:lpstr>Binary Adder-Subtractor</vt:lpstr>
      <vt:lpstr>4 – bit Binary Adder-Subtractor</vt:lpstr>
      <vt:lpstr>4 – bit Binary Adder-Subtractor</vt:lpstr>
      <vt:lpstr>Binary Incrementar</vt:lpstr>
      <vt:lpstr>4 – bit Binary Incrementer</vt:lpstr>
      <vt:lpstr>4 – bit Binary Incrementer</vt:lpstr>
      <vt:lpstr>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Logic Microoperations</vt:lpstr>
      <vt:lpstr>16 Logic Microoperations</vt:lpstr>
      <vt:lpstr>16 Logic Microoperations</vt:lpstr>
      <vt:lpstr>Hardware Implementation of Logic Circuit</vt:lpstr>
      <vt:lpstr>Hardware Implementation of Logic Circuit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Shift Microoperations</vt:lpstr>
      <vt:lpstr>Types of shift</vt:lpstr>
      <vt:lpstr>Types of shift</vt:lpstr>
      <vt:lpstr>Types of shift</vt:lpstr>
      <vt:lpstr>4 - bit combinational circuit shifter</vt:lpstr>
      <vt:lpstr>4 - bit combinational circuit shifter</vt:lpstr>
      <vt:lpstr>4 – bit Arithmetic Logic Shift Unit</vt:lpstr>
      <vt:lpstr>4 – bit Arithmetic Logic Shift Unit</vt:lpstr>
      <vt:lpstr>4 – bit Arithmetic Logic Shift Unit</vt:lpstr>
      <vt:lpstr>4 – bit Arithmetic Logic Shift Unit</vt:lpstr>
      <vt:lpstr>Exercise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1098</cp:revision>
  <dcterms:created xsi:type="dcterms:W3CDTF">2013-05-17T03:00:03Z</dcterms:created>
  <dcterms:modified xsi:type="dcterms:W3CDTF">2017-02-22T02:38:34Z</dcterms:modified>
</cp:coreProperties>
</file>