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716000" cy="18288000"/>
  <p:notesSz cx="6858000" cy="9144000"/>
  <p:defaultTextStyle>
    <a:defPPr>
      <a:defRPr lang="en-US"/>
    </a:defPPr>
    <a:lvl1pPr marL="0" algn="l" defTabSz="1684234" rtl="0" eaLnBrk="1" latinLnBrk="0" hangingPunct="1">
      <a:defRPr sz="3316" kern="1200">
        <a:solidFill>
          <a:schemeClr val="tx1"/>
        </a:solidFill>
        <a:latin typeface="+mn-lt"/>
        <a:ea typeface="+mn-ea"/>
        <a:cs typeface="+mn-cs"/>
      </a:defRPr>
    </a:lvl1pPr>
    <a:lvl2pPr marL="842118" algn="l" defTabSz="1684234" rtl="0" eaLnBrk="1" latinLnBrk="0" hangingPunct="1">
      <a:defRPr sz="3316" kern="1200">
        <a:solidFill>
          <a:schemeClr val="tx1"/>
        </a:solidFill>
        <a:latin typeface="+mn-lt"/>
        <a:ea typeface="+mn-ea"/>
        <a:cs typeface="+mn-cs"/>
      </a:defRPr>
    </a:lvl2pPr>
    <a:lvl3pPr marL="1684234" algn="l" defTabSz="1684234" rtl="0" eaLnBrk="1" latinLnBrk="0" hangingPunct="1">
      <a:defRPr sz="3316" kern="1200">
        <a:solidFill>
          <a:schemeClr val="tx1"/>
        </a:solidFill>
        <a:latin typeface="+mn-lt"/>
        <a:ea typeface="+mn-ea"/>
        <a:cs typeface="+mn-cs"/>
      </a:defRPr>
    </a:lvl3pPr>
    <a:lvl4pPr marL="2526352" algn="l" defTabSz="1684234" rtl="0" eaLnBrk="1" latinLnBrk="0" hangingPunct="1">
      <a:defRPr sz="3316" kern="1200">
        <a:solidFill>
          <a:schemeClr val="tx1"/>
        </a:solidFill>
        <a:latin typeface="+mn-lt"/>
        <a:ea typeface="+mn-ea"/>
        <a:cs typeface="+mn-cs"/>
      </a:defRPr>
    </a:lvl4pPr>
    <a:lvl5pPr marL="3368468" algn="l" defTabSz="1684234" rtl="0" eaLnBrk="1" latinLnBrk="0" hangingPunct="1">
      <a:defRPr sz="3316" kern="1200">
        <a:solidFill>
          <a:schemeClr val="tx1"/>
        </a:solidFill>
        <a:latin typeface="+mn-lt"/>
        <a:ea typeface="+mn-ea"/>
        <a:cs typeface="+mn-cs"/>
      </a:defRPr>
    </a:lvl5pPr>
    <a:lvl6pPr marL="4210586" algn="l" defTabSz="1684234" rtl="0" eaLnBrk="1" latinLnBrk="0" hangingPunct="1">
      <a:defRPr sz="3316" kern="1200">
        <a:solidFill>
          <a:schemeClr val="tx1"/>
        </a:solidFill>
        <a:latin typeface="+mn-lt"/>
        <a:ea typeface="+mn-ea"/>
        <a:cs typeface="+mn-cs"/>
      </a:defRPr>
    </a:lvl6pPr>
    <a:lvl7pPr marL="5052703" algn="l" defTabSz="1684234" rtl="0" eaLnBrk="1" latinLnBrk="0" hangingPunct="1">
      <a:defRPr sz="3316" kern="1200">
        <a:solidFill>
          <a:schemeClr val="tx1"/>
        </a:solidFill>
        <a:latin typeface="+mn-lt"/>
        <a:ea typeface="+mn-ea"/>
        <a:cs typeface="+mn-cs"/>
      </a:defRPr>
    </a:lvl7pPr>
    <a:lvl8pPr marL="5894819" algn="l" defTabSz="1684234" rtl="0" eaLnBrk="1" latinLnBrk="0" hangingPunct="1">
      <a:defRPr sz="3316" kern="1200">
        <a:solidFill>
          <a:schemeClr val="tx1"/>
        </a:solidFill>
        <a:latin typeface="+mn-lt"/>
        <a:ea typeface="+mn-ea"/>
        <a:cs typeface="+mn-cs"/>
      </a:defRPr>
    </a:lvl8pPr>
    <a:lvl9pPr marL="6736937" algn="l" defTabSz="1684234" rtl="0" eaLnBrk="1" latinLnBrk="0" hangingPunct="1">
      <a:defRPr sz="3316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DceE/ECQBnSy+oLlSCygg==" hashData="7c/XshZEUWrSBJR5+ZRoscUkXs2qXVJ/xouvckG/v7BfwRpnDBcAzaWgEbcWIbNbhhO+PmfHUIc0Ra8ishUix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24" d="100"/>
          <a:sy n="24" d="100"/>
        </p:scale>
        <p:origin x="20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6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2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0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D16A-F4F9-4279-A97E-8C8981ADB98D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4FED-44BE-4F10-938B-A4D276669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6901" y="3607149"/>
            <a:ext cx="2413000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AR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3333" dirty="0">
                <a:ea typeface="Cambria Math" panose="02040503050406030204" pitchFamily="18" charset="0"/>
              </a:rPr>
              <a:t>PC</a:t>
            </a:r>
            <a:endParaRPr lang="en-US" sz="3333" dirty="0"/>
          </a:p>
        </p:txBody>
      </p:sp>
      <p:sp>
        <p:nvSpPr>
          <p:cNvPr id="6" name="Rectangle 5"/>
          <p:cNvSpPr/>
          <p:nvPr/>
        </p:nvSpPr>
        <p:spPr>
          <a:xfrm>
            <a:off x="1729838" y="5004560"/>
            <a:ext cx="4702255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IR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3333" dirty="0">
                <a:ea typeface="Cambria Math" panose="02040503050406030204" pitchFamily="18" charset="0"/>
              </a:rPr>
              <a:t>M[AR], PC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3333" dirty="0">
                <a:ea typeface="Cambria Math" panose="02040503050406030204" pitchFamily="18" charset="0"/>
              </a:rPr>
              <a:t> PC + 1</a:t>
            </a:r>
            <a:endParaRPr lang="en-US" sz="3333" dirty="0"/>
          </a:p>
        </p:txBody>
      </p:sp>
      <p:sp>
        <p:nvSpPr>
          <p:cNvPr id="7" name="Rectangle 6"/>
          <p:cNvSpPr/>
          <p:nvPr/>
        </p:nvSpPr>
        <p:spPr>
          <a:xfrm>
            <a:off x="638678" y="6487484"/>
            <a:ext cx="6884572" cy="101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Decode operation code in IR(12-14)</a:t>
            </a:r>
          </a:p>
          <a:p>
            <a:pPr algn="ctr"/>
            <a:r>
              <a:rPr lang="en-US" sz="3333" dirty="0">
                <a:ea typeface="Cambria Math" panose="02040503050406030204" pitchFamily="18" charset="0"/>
              </a:rPr>
              <a:t>AR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3333" dirty="0">
                <a:ea typeface="Cambria Math" panose="02040503050406030204" pitchFamily="18" charset="0"/>
              </a:rPr>
              <a:t> IR(0-11), I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3333" dirty="0">
                <a:ea typeface="Cambria Math" panose="02040503050406030204" pitchFamily="18" charset="0"/>
              </a:rPr>
              <a:t> IR(15)</a:t>
            </a:r>
            <a:endParaRPr lang="en-US" sz="3333" dirty="0"/>
          </a:p>
        </p:txBody>
      </p:sp>
      <p:sp>
        <p:nvSpPr>
          <p:cNvPr id="8" name="Diamond 7"/>
          <p:cNvSpPr/>
          <p:nvPr/>
        </p:nvSpPr>
        <p:spPr>
          <a:xfrm>
            <a:off x="6057153" y="9354083"/>
            <a:ext cx="1534015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D</a:t>
            </a:r>
            <a:r>
              <a:rPr lang="en-US" sz="3333" baseline="-25000" dirty="0"/>
              <a:t>7</a:t>
            </a:r>
          </a:p>
        </p:txBody>
      </p:sp>
      <p:sp>
        <p:nvSpPr>
          <p:cNvPr id="9" name="Diamond 8"/>
          <p:cNvSpPr/>
          <p:nvPr/>
        </p:nvSpPr>
        <p:spPr>
          <a:xfrm>
            <a:off x="3527900" y="10386223"/>
            <a:ext cx="1047752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I</a:t>
            </a:r>
            <a:endParaRPr lang="en-US" sz="3333" baseline="-25000" dirty="0"/>
          </a:p>
        </p:txBody>
      </p:sp>
      <p:sp>
        <p:nvSpPr>
          <p:cNvPr id="10" name="Diamond 9"/>
          <p:cNvSpPr/>
          <p:nvPr/>
        </p:nvSpPr>
        <p:spPr>
          <a:xfrm>
            <a:off x="9366138" y="10386223"/>
            <a:ext cx="1047752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I</a:t>
            </a:r>
            <a:endParaRPr lang="en-US" sz="3333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1277517" y="12380165"/>
            <a:ext cx="2654300" cy="197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Execute input-output instruction</a:t>
            </a:r>
          </a:p>
          <a:p>
            <a:pPr algn="ctr"/>
            <a:r>
              <a:rPr lang="en-US" sz="3333" dirty="0"/>
              <a:t>SC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3333" dirty="0"/>
              <a:t>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3091" y="12380165"/>
            <a:ext cx="3532873" cy="1976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Execute </a:t>
            </a:r>
          </a:p>
          <a:p>
            <a:pPr algn="ctr"/>
            <a:r>
              <a:rPr lang="en-US" sz="3333" dirty="0"/>
              <a:t>register-reference instruction</a:t>
            </a:r>
          </a:p>
          <a:p>
            <a:pPr algn="ctr"/>
            <a:r>
              <a:rPr lang="en-US" sz="3333" dirty="0"/>
              <a:t>SC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3333" dirty="0"/>
              <a:t> 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30290" y="12431175"/>
            <a:ext cx="1648112" cy="101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AR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3333" dirty="0">
                <a:ea typeface="Cambria Math" panose="02040503050406030204" pitchFamily="18" charset="0"/>
              </a:rPr>
              <a:t>M[AR]</a:t>
            </a:r>
            <a:endParaRPr lang="en-US" sz="3333" dirty="0"/>
          </a:p>
        </p:txBody>
      </p:sp>
      <p:sp>
        <p:nvSpPr>
          <p:cNvPr id="14" name="Rectangle 13"/>
          <p:cNvSpPr/>
          <p:nvPr/>
        </p:nvSpPr>
        <p:spPr>
          <a:xfrm>
            <a:off x="10238956" y="12469996"/>
            <a:ext cx="1812923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Nothing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64087" y="14472092"/>
            <a:ext cx="3886160" cy="217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Execute </a:t>
            </a:r>
          </a:p>
          <a:p>
            <a:pPr algn="ctr"/>
            <a:r>
              <a:rPr lang="en-US" sz="3333" dirty="0"/>
              <a:t>memory-reference instruction</a:t>
            </a:r>
          </a:p>
          <a:p>
            <a:pPr algn="ctr"/>
            <a:r>
              <a:rPr lang="en-US" sz="3333" dirty="0"/>
              <a:t>SC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3333" dirty="0"/>
              <a:t> 0</a:t>
            </a:r>
          </a:p>
        </p:txBody>
      </p:sp>
      <p:cxnSp>
        <p:nvCxnSpPr>
          <p:cNvPr id="18" name="Straight Arrow Connector 17"/>
          <p:cNvCxnSpPr>
            <a:stCxn id="5" idx="2"/>
            <a:endCxn id="6" idx="0"/>
          </p:cNvCxnSpPr>
          <p:nvPr/>
        </p:nvCxnSpPr>
        <p:spPr>
          <a:xfrm flipH="1">
            <a:off x="4080966" y="4299876"/>
            <a:ext cx="2435" cy="70468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 flipH="1">
            <a:off x="4080964" y="5697287"/>
            <a:ext cx="2" cy="79019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1"/>
            <a:endCxn id="9" idx="0"/>
          </p:cNvCxnSpPr>
          <p:nvPr/>
        </p:nvCxnSpPr>
        <p:spPr>
          <a:xfrm rot="10800000" flipV="1">
            <a:off x="4051778" y="9815901"/>
            <a:ext cx="2005378" cy="570320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  <a:endCxn id="10" idx="0"/>
          </p:cNvCxnSpPr>
          <p:nvPr/>
        </p:nvCxnSpPr>
        <p:spPr>
          <a:xfrm>
            <a:off x="7591168" y="9815901"/>
            <a:ext cx="2298845" cy="570320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1"/>
            <a:endCxn id="11" idx="0"/>
          </p:cNvCxnSpPr>
          <p:nvPr/>
        </p:nvCxnSpPr>
        <p:spPr>
          <a:xfrm rot="10800000" flipV="1">
            <a:off x="2604677" y="10848046"/>
            <a:ext cx="923225" cy="1532118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3"/>
            <a:endCxn id="12" idx="0"/>
          </p:cNvCxnSpPr>
          <p:nvPr/>
        </p:nvCxnSpPr>
        <p:spPr>
          <a:xfrm>
            <a:off x="4575646" y="10848047"/>
            <a:ext cx="1353883" cy="1532118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1"/>
            <a:endCxn id="13" idx="0"/>
          </p:cNvCxnSpPr>
          <p:nvPr/>
        </p:nvCxnSpPr>
        <p:spPr>
          <a:xfrm rot="10800000" flipV="1">
            <a:off x="8854346" y="10848041"/>
            <a:ext cx="511792" cy="1583133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0" idx="3"/>
            <a:endCxn id="14" idx="0"/>
          </p:cNvCxnSpPr>
          <p:nvPr/>
        </p:nvCxnSpPr>
        <p:spPr>
          <a:xfrm>
            <a:off x="10413888" y="10848047"/>
            <a:ext cx="731535" cy="1621955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</p:cNvCxnSpPr>
          <p:nvPr/>
        </p:nvCxnSpPr>
        <p:spPr>
          <a:xfrm flipH="1">
            <a:off x="8854342" y="13445397"/>
            <a:ext cx="4" cy="102669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</p:cNvCxnSpPr>
          <p:nvPr/>
        </p:nvCxnSpPr>
        <p:spPr>
          <a:xfrm>
            <a:off x="11145418" y="13162723"/>
            <a:ext cx="0" cy="130936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2"/>
          </p:cNvCxnSpPr>
          <p:nvPr/>
        </p:nvCxnSpPr>
        <p:spPr>
          <a:xfrm>
            <a:off x="2604667" y="14356597"/>
            <a:ext cx="0" cy="301116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2"/>
          </p:cNvCxnSpPr>
          <p:nvPr/>
        </p:nvCxnSpPr>
        <p:spPr>
          <a:xfrm>
            <a:off x="5929527" y="14356597"/>
            <a:ext cx="0" cy="301116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2"/>
          </p:cNvCxnSpPr>
          <p:nvPr/>
        </p:nvCxnSpPr>
        <p:spPr>
          <a:xfrm>
            <a:off x="9907167" y="16646161"/>
            <a:ext cx="0" cy="72159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53214" y="17409160"/>
            <a:ext cx="96539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-4151994" y="5831675"/>
            <a:ext cx="15982699" cy="7172279"/>
          </a:xfrm>
          <a:prstGeom prst="bentConnector3">
            <a:avLst>
              <a:gd name="adj1" fmla="val 99889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4650456" y="2999529"/>
                <a:ext cx="10345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6" y="2999529"/>
                <a:ext cx="103451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482568" y="4389011"/>
                <a:ext cx="10250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68" y="4389011"/>
                <a:ext cx="102502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501608" y="5915704"/>
                <a:ext cx="10345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608" y="5915704"/>
                <a:ext cx="103451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3138477" y="11809359"/>
                <a:ext cx="6674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77" y="11809359"/>
                <a:ext cx="66742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6850687" y="11809359"/>
                <a:ext cx="6674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87" y="11809359"/>
                <a:ext cx="667427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944729" y="11882051"/>
                <a:ext cx="6674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729" y="11882051"/>
                <a:ext cx="66742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1326527" y="11915852"/>
                <a:ext cx="6674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527" y="11915852"/>
                <a:ext cx="66742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2162771" y="9278213"/>
            <a:ext cx="3457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(Register or I/O) = 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526998" y="9278213"/>
            <a:ext cx="41792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= 0 (Memory-reference)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946621" y="10372191"/>
            <a:ext cx="1394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(I/O) = 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454871" y="10372191"/>
            <a:ext cx="203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= 0 (register)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175915" y="10395450"/>
            <a:ext cx="2041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(indirect) = 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0287414" y="10395450"/>
            <a:ext cx="177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= 0 (direct)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314657" y="63123"/>
            <a:ext cx="4274776" cy="1014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Start</a:t>
            </a:r>
          </a:p>
          <a:p>
            <a:pPr algn="ctr"/>
            <a:r>
              <a:rPr lang="en-US" sz="3333" dirty="0"/>
              <a:t>SC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3333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</a:t>
            </a:r>
            <a:r>
              <a:rPr lang="en-US" sz="3333" dirty="0" smtClean="0"/>
              <a:t>IEN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3333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</a:t>
            </a:r>
            <a:r>
              <a:rPr lang="en-US" sz="3333" dirty="0" smtClean="0"/>
              <a:t>R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 0</a:t>
            </a:r>
            <a:endParaRPr lang="en-US" sz="3333" dirty="0"/>
          </a:p>
        </p:txBody>
      </p:sp>
      <p:sp>
        <p:nvSpPr>
          <p:cNvPr id="50" name="Diamond 49"/>
          <p:cNvSpPr/>
          <p:nvPr/>
        </p:nvSpPr>
        <p:spPr>
          <a:xfrm>
            <a:off x="6685037" y="1788606"/>
            <a:ext cx="1534015" cy="9236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 smtClean="0"/>
              <a:t>R</a:t>
            </a:r>
            <a:endParaRPr lang="en-US" sz="3333" baseline="-25000" dirty="0"/>
          </a:p>
        </p:txBody>
      </p:sp>
      <p:cxnSp>
        <p:nvCxnSpPr>
          <p:cNvPr id="51" name="Straight Arrow Connector 50"/>
          <p:cNvCxnSpPr>
            <a:stCxn id="47" idx="2"/>
            <a:endCxn id="50" idx="0"/>
          </p:cNvCxnSpPr>
          <p:nvPr/>
        </p:nvCxnSpPr>
        <p:spPr>
          <a:xfrm>
            <a:off x="7452045" y="1077345"/>
            <a:ext cx="0" cy="71126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0" idx="1"/>
            <a:endCxn id="5" idx="0"/>
          </p:cNvCxnSpPr>
          <p:nvPr/>
        </p:nvCxnSpPr>
        <p:spPr>
          <a:xfrm rot="10800000" flipV="1">
            <a:off x="4083401" y="2250425"/>
            <a:ext cx="2601636" cy="1356724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8" idx="0"/>
          </p:cNvCxnSpPr>
          <p:nvPr/>
        </p:nvCxnSpPr>
        <p:spPr>
          <a:xfrm rot="16200000" flipH="1">
            <a:off x="4526374" y="7056295"/>
            <a:ext cx="1852377" cy="2743197"/>
          </a:xfrm>
          <a:prstGeom prst="bentConnector3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9197999" y="3579655"/>
            <a:ext cx="3886160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/>
              <a:t>AR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3333" dirty="0" smtClean="0">
                <a:ea typeface="Cambria Math" panose="02040503050406030204" pitchFamily="18" charset="0"/>
              </a:rPr>
              <a:t>0, TR </a:t>
            </a:r>
            <a:r>
              <a:rPr lang="en-US" sz="3333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 PC</a:t>
            </a:r>
            <a:endParaRPr lang="en-US" sz="3333" dirty="0"/>
          </a:p>
        </p:txBody>
      </p:sp>
      <p:sp>
        <p:nvSpPr>
          <p:cNvPr id="72" name="Rectangle 71"/>
          <p:cNvSpPr/>
          <p:nvPr/>
        </p:nvSpPr>
        <p:spPr>
          <a:xfrm>
            <a:off x="9195563" y="4977066"/>
            <a:ext cx="3886161" cy="692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 smtClean="0">
                <a:ea typeface="Cambria Math" panose="02040503050406030204" pitchFamily="18" charset="0"/>
              </a:rPr>
              <a:t>M[AR] </a:t>
            </a:r>
            <a:r>
              <a:rPr lang="en-US" sz="3333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 TR</a:t>
            </a:r>
            <a:r>
              <a:rPr lang="en-US" sz="3333" dirty="0" smtClean="0">
                <a:ea typeface="Cambria Math" panose="02040503050406030204" pitchFamily="18" charset="0"/>
              </a:rPr>
              <a:t>, </a:t>
            </a:r>
            <a:r>
              <a:rPr lang="en-US" sz="3333" dirty="0">
                <a:ea typeface="Cambria Math" panose="02040503050406030204" pitchFamily="18" charset="0"/>
              </a:rPr>
              <a:t>PC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</a:t>
            </a:r>
            <a:r>
              <a:rPr lang="en-US" sz="3333" dirty="0">
                <a:ea typeface="Cambria Math" panose="02040503050406030204" pitchFamily="18" charset="0"/>
              </a:rPr>
              <a:t> </a:t>
            </a:r>
            <a:r>
              <a:rPr lang="en-US" sz="3333" dirty="0" smtClean="0">
                <a:ea typeface="Cambria Math" panose="02040503050406030204" pitchFamily="18" charset="0"/>
              </a:rPr>
              <a:t>0</a:t>
            </a:r>
            <a:endParaRPr lang="en-US" sz="3333" dirty="0"/>
          </a:p>
        </p:txBody>
      </p:sp>
      <p:sp>
        <p:nvSpPr>
          <p:cNvPr id="73" name="Rectangle 72"/>
          <p:cNvSpPr/>
          <p:nvPr/>
        </p:nvSpPr>
        <p:spPr>
          <a:xfrm>
            <a:off x="9001254" y="6482431"/>
            <a:ext cx="4274777" cy="1115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33" dirty="0">
                <a:ea typeface="Cambria Math" panose="02040503050406030204" pitchFamily="18" charset="0"/>
              </a:rPr>
              <a:t> </a:t>
            </a:r>
            <a:r>
              <a:rPr lang="en-US" sz="3333" dirty="0" smtClean="0">
                <a:ea typeface="Cambria Math" panose="02040503050406030204" pitchFamily="18" charset="0"/>
              </a:rPr>
              <a:t>PC </a:t>
            </a:r>
            <a:r>
              <a:rPr lang="en-US" sz="3333" dirty="0">
                <a:latin typeface="Cambria Math" panose="02040503050406030204" pitchFamily="18" charset="0"/>
                <a:ea typeface="Cambria Math" panose="02040503050406030204" pitchFamily="18" charset="0"/>
              </a:rPr>
              <a:t>← </a:t>
            </a:r>
            <a:r>
              <a:rPr lang="en-US" sz="3333" dirty="0" smtClean="0">
                <a:ea typeface="Cambria Math" panose="02040503050406030204" pitchFamily="18" charset="0"/>
              </a:rPr>
              <a:t>PC + 1, IEN </a:t>
            </a:r>
            <a:r>
              <a:rPr lang="en-US" sz="3333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← 0, R ← 0, SC ← 0</a:t>
            </a:r>
            <a:endParaRPr lang="en-US" sz="3333" dirty="0"/>
          </a:p>
        </p:txBody>
      </p:sp>
      <p:cxnSp>
        <p:nvCxnSpPr>
          <p:cNvPr id="74" name="Straight Arrow Connector 73"/>
          <p:cNvCxnSpPr>
            <a:stCxn id="71" idx="2"/>
            <a:endCxn id="72" idx="0"/>
          </p:cNvCxnSpPr>
          <p:nvPr/>
        </p:nvCxnSpPr>
        <p:spPr>
          <a:xfrm flipH="1">
            <a:off x="11138644" y="4272382"/>
            <a:ext cx="2435" cy="70468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2" idx="2"/>
            <a:endCxn id="73" idx="0"/>
          </p:cNvCxnSpPr>
          <p:nvPr/>
        </p:nvCxnSpPr>
        <p:spPr>
          <a:xfrm flipH="1">
            <a:off x="11138643" y="5669793"/>
            <a:ext cx="1" cy="812638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11708134" y="2972035"/>
                <a:ext cx="9287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134" y="2972035"/>
                <a:ext cx="928716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12540246" y="4361517"/>
                <a:ext cx="9192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246" y="4361517"/>
                <a:ext cx="919226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/>
            </p:nvSpPr>
            <p:spPr>
              <a:xfrm>
                <a:off x="12608310" y="5888210"/>
                <a:ext cx="9287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310" y="5888210"/>
                <a:ext cx="928716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Elbow Connector 60"/>
          <p:cNvCxnSpPr>
            <a:stCxn id="50" idx="3"/>
            <a:endCxn id="71" idx="0"/>
          </p:cNvCxnSpPr>
          <p:nvPr/>
        </p:nvCxnSpPr>
        <p:spPr>
          <a:xfrm>
            <a:off x="8219052" y="2250425"/>
            <a:ext cx="2922027" cy="1329230"/>
          </a:xfrm>
          <a:prstGeom prst="bentConnector2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452045" y="1426465"/>
            <a:ext cx="6026487" cy="6730946"/>
            <a:chOff x="7452045" y="1426465"/>
            <a:chExt cx="6026487" cy="6730946"/>
          </a:xfrm>
        </p:grpSpPr>
        <p:cxnSp>
          <p:nvCxnSpPr>
            <p:cNvPr id="68" name="Straight Connector 67"/>
            <p:cNvCxnSpPr>
              <a:stCxn id="73" idx="2"/>
            </p:cNvCxnSpPr>
            <p:nvPr/>
          </p:nvCxnSpPr>
          <p:spPr>
            <a:xfrm>
              <a:off x="11138643" y="7598075"/>
              <a:ext cx="0" cy="5352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1135480" y="8157411"/>
              <a:ext cx="234305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rot="16200000" flipV="1">
              <a:off x="7110266" y="1768244"/>
              <a:ext cx="6706882" cy="6023323"/>
            </a:xfrm>
            <a:prstGeom prst="bentConnector3">
              <a:avLst>
                <a:gd name="adj1" fmla="val 9987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/>
          <p:cNvSpPr/>
          <p:nvPr/>
        </p:nvSpPr>
        <p:spPr>
          <a:xfrm>
            <a:off x="2868621" y="1658215"/>
            <a:ext cx="3763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(Instruction cycle) </a:t>
            </a:r>
            <a:r>
              <a:rPr lang="en-US" sz="3200" dirty="0"/>
              <a:t>=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98" name="Rectangle 97"/>
          <p:cNvSpPr/>
          <p:nvPr/>
        </p:nvSpPr>
        <p:spPr>
          <a:xfrm>
            <a:off x="8170535" y="1666236"/>
            <a:ext cx="3460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(Interrupt cycle) </a:t>
            </a:r>
            <a:r>
              <a:rPr lang="en-US" sz="32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0802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7" grpId="0"/>
      <p:bldP spid="88" grpId="0"/>
      <p:bldP spid="47" grpId="0" animBg="1"/>
      <p:bldP spid="50" grpId="0" animBg="1"/>
      <p:bldP spid="71" grpId="0" animBg="1"/>
      <p:bldP spid="72" grpId="0" animBg="1"/>
      <p:bldP spid="73" grpId="0" animBg="1"/>
      <p:bldP spid="89" grpId="0"/>
      <p:bldP spid="90" grpId="0"/>
      <p:bldP spid="91" grpId="0"/>
      <p:bldP spid="97" grpId="0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142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62</cp:revision>
  <dcterms:created xsi:type="dcterms:W3CDTF">2017-02-19T11:30:07Z</dcterms:created>
  <dcterms:modified xsi:type="dcterms:W3CDTF">2017-04-25T12:42:52Z</dcterms:modified>
</cp:coreProperties>
</file>